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8" r:id="rId6"/>
    <p:sldId id="269" r:id="rId7"/>
    <p:sldId id="272" r:id="rId8"/>
    <p:sldId id="261" r:id="rId9"/>
    <p:sldId id="263" r:id="rId10"/>
    <p:sldId id="264" r:id="rId11"/>
    <p:sldId id="265" r:id="rId12"/>
    <p:sldId id="266" r:id="rId13"/>
    <p:sldId id="273" r:id="rId14"/>
    <p:sldId id="274" r:id="rId15"/>
    <p:sldId id="276" r:id="rId16"/>
    <p:sldId id="275" r:id="rId17"/>
    <p:sldId id="27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511" autoAdjust="0"/>
  </p:normalViewPr>
  <p:slideViewPr>
    <p:cSldViewPr snapToGrid="0">
      <p:cViewPr varScale="1">
        <p:scale>
          <a:sx n="71" d="100"/>
          <a:sy n="71" d="100"/>
        </p:scale>
        <p:origin x="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Data Moguls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Team Members: Gregory Woolery, Samuel Matheson, reanna johnson, murphy </a:t>
            </a:r>
            <a:r>
              <a:rPr lang="en-US" dirty="0" err="1" smtClean="0"/>
              <a:t>Facey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6000" dirty="0" smtClean="0"/>
              <a:t>Key resources</a:t>
            </a:r>
            <a:endParaRPr lang="en-JM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Start-up Capital</a:t>
            </a:r>
            <a:endParaRPr lang="en-JM" sz="3600" dirty="0"/>
          </a:p>
          <a:p>
            <a:pPr lvl="0"/>
            <a:r>
              <a:rPr lang="en-US" sz="3600" dirty="0"/>
              <a:t>Network Infrastructure</a:t>
            </a:r>
            <a:endParaRPr lang="en-JM" sz="3600" dirty="0"/>
          </a:p>
          <a:p>
            <a:pPr lvl="0"/>
            <a:r>
              <a:rPr lang="en-US" sz="3600" dirty="0"/>
              <a:t>Programmers</a:t>
            </a:r>
            <a:endParaRPr lang="en-JM" sz="3600" dirty="0"/>
          </a:p>
          <a:p>
            <a:pPr lvl="0"/>
            <a:r>
              <a:rPr lang="en-US" sz="3600" dirty="0"/>
              <a:t>Developers</a:t>
            </a:r>
            <a:endParaRPr lang="en-JM" sz="3600" dirty="0"/>
          </a:p>
          <a:p>
            <a:r>
              <a:rPr lang="en-US" sz="3600" dirty="0"/>
              <a:t>Staff </a:t>
            </a:r>
            <a:endParaRPr lang="en-JM" sz="3600" dirty="0"/>
          </a:p>
        </p:txBody>
      </p:sp>
    </p:spTree>
    <p:extLst>
      <p:ext uri="{BB962C8B-B14F-4D97-AF65-F5344CB8AC3E}">
        <p14:creationId xmlns:p14="http://schemas.microsoft.com/office/powerpoint/2010/main" val="1274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6000" dirty="0" smtClean="0"/>
              <a:t>Key activities</a:t>
            </a:r>
            <a:endParaRPr lang="en-JM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Granting Subscription requests</a:t>
            </a:r>
            <a:endParaRPr lang="en-JM" sz="3600" dirty="0"/>
          </a:p>
          <a:p>
            <a:pPr lvl="0"/>
            <a:r>
              <a:rPr lang="en-US" sz="3600" dirty="0"/>
              <a:t>Regular App updates</a:t>
            </a:r>
            <a:endParaRPr lang="en-JM" sz="3600" dirty="0"/>
          </a:p>
          <a:p>
            <a:pPr lvl="0"/>
            <a:r>
              <a:rPr lang="en-US" sz="3600" dirty="0"/>
              <a:t>Monitoring staff, staff requests and staff schedules</a:t>
            </a:r>
            <a:endParaRPr lang="en-JM" sz="3600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32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6000" dirty="0" smtClean="0"/>
              <a:t>Key partners</a:t>
            </a:r>
            <a:endParaRPr lang="en-JM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Jamaica Society for Blind People</a:t>
            </a:r>
            <a:endParaRPr lang="en-JM" sz="4000" dirty="0"/>
          </a:p>
          <a:p>
            <a:r>
              <a:rPr lang="en-US" sz="4000" dirty="0"/>
              <a:t>Insurance </a:t>
            </a:r>
            <a:r>
              <a:rPr lang="en-US" sz="4000" dirty="0" smtClean="0"/>
              <a:t>Companies </a:t>
            </a:r>
            <a:endParaRPr lang="en-JM" sz="4000" dirty="0"/>
          </a:p>
        </p:txBody>
      </p:sp>
    </p:spTree>
    <p:extLst>
      <p:ext uri="{BB962C8B-B14F-4D97-AF65-F5344CB8AC3E}">
        <p14:creationId xmlns:p14="http://schemas.microsoft.com/office/powerpoint/2010/main" val="2165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800" dirty="0" smtClean="0"/>
              <a:t>Cost structure</a:t>
            </a:r>
            <a:endParaRPr lang="en-JM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10607765" cy="4375600"/>
          </a:xfrm>
        </p:spPr>
        <p:txBody>
          <a:bodyPr>
            <a:normAutofit/>
          </a:bodyPr>
          <a:lstStyle/>
          <a:p>
            <a:r>
              <a:rPr lang="en-US" sz="3200" dirty="0"/>
              <a:t>Copyright app name </a:t>
            </a:r>
            <a:r>
              <a:rPr lang="en-US" sz="3200" dirty="0" smtClean="0"/>
              <a:t>: $3,500</a:t>
            </a:r>
            <a:endParaRPr lang="en-US" sz="3200" dirty="0"/>
          </a:p>
          <a:p>
            <a:pPr lvl="0"/>
            <a:r>
              <a:rPr lang="en-US" sz="3200" dirty="0" smtClean="0"/>
              <a:t>Employees</a:t>
            </a:r>
            <a:r>
              <a:rPr lang="en-US" sz="3200" dirty="0"/>
              <a:t>’ salaries </a:t>
            </a:r>
            <a:r>
              <a:rPr lang="en-US" sz="3200" dirty="0" smtClean="0"/>
              <a:t>:</a:t>
            </a:r>
          </a:p>
          <a:p>
            <a:pPr marL="0" lvl="0" indent="0">
              <a:buNone/>
            </a:pPr>
            <a:r>
              <a:rPr lang="en-US" sz="3200" dirty="0" smtClean="0"/>
              <a:t>     Employees would be paid based on the amount of hours spent </a:t>
            </a:r>
            <a:r>
              <a:rPr lang="en-US" sz="3200" dirty="0" err="1" smtClean="0"/>
              <a:t>providimg</a:t>
            </a:r>
            <a:r>
              <a:rPr lang="en-US" sz="3200" dirty="0" smtClean="0"/>
              <a:t> assistance to customers. Assistants will be paid $370/hour per client</a:t>
            </a:r>
            <a:endParaRPr lang="en-JM" sz="3200" dirty="0"/>
          </a:p>
          <a:p>
            <a:pPr lvl="0"/>
            <a:r>
              <a:rPr lang="en-US" sz="3200" dirty="0" smtClean="0"/>
              <a:t>Fee </a:t>
            </a:r>
            <a:r>
              <a:rPr lang="en-US" sz="3200" dirty="0"/>
              <a:t>for uploading </a:t>
            </a:r>
            <a:r>
              <a:rPr lang="en-US" sz="3200" dirty="0" smtClean="0"/>
              <a:t>app: 25 USD  $3,663 JMD.</a:t>
            </a:r>
            <a:endParaRPr lang="en-JM" sz="3200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005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4" y="66637"/>
            <a:ext cx="11663083" cy="66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15119"/>
              </p:ext>
            </p:extLst>
          </p:nvPr>
        </p:nvGraphicFramePr>
        <p:xfrm>
          <a:off x="125506" y="41096"/>
          <a:ext cx="11896166" cy="8048238"/>
        </p:xfrm>
        <a:graphic>
          <a:graphicData uri="http://schemas.openxmlformats.org/drawingml/2006/table">
            <a:tbl>
              <a:tblPr bandRow="1"/>
              <a:tblGrid>
                <a:gridCol w="2725270"/>
                <a:gridCol w="649955"/>
                <a:gridCol w="1313316"/>
                <a:gridCol w="908137"/>
                <a:gridCol w="740484"/>
                <a:gridCol w="740484"/>
                <a:gridCol w="740484"/>
                <a:gridCol w="740484"/>
                <a:gridCol w="3337552"/>
              </a:tblGrid>
              <a:tr h="451963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JM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JM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WHSU</a:t>
                      </a:r>
                      <a:r>
                        <a:rPr lang="en-JM" sz="2000" b="1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MODEL CANVAS</a:t>
                      </a:r>
                      <a:endParaRPr lang="en-JM" sz="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JM" sz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</a:tr>
              <a:tr h="3793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Partners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Activities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JM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 Propositions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Relationships</a:t>
                      </a:r>
                      <a:endParaRPr lang="en-JM" sz="12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Segments</a:t>
                      </a:r>
                      <a:endParaRPr lang="en-JM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</a:tr>
              <a:tr h="3128673"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Jamaica Society for Blind People</a:t>
                      </a:r>
                      <a:endParaRPr lang="en-JM" sz="20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Insurance Companies</a:t>
                      </a:r>
                      <a:endParaRPr lang="en-JM" sz="20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Granting Subscription requests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Regular App updates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Monitoring staff, staff requests and staff schedules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endParaRPr lang="en-JM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5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Provide remote visual assistance to customers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Visual Aid with privacy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Affordable prices 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Convenience, speed of service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Offer subscription discounts </a:t>
                      </a:r>
                      <a:endParaRPr lang="en-JM" sz="14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Build customer focus relationships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Build rapport with customers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Attending to enquiries within 24 hours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Support customer needs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Noto Sans Symbols"/>
                          <a:ea typeface="Noto Sans Symbols"/>
                          <a:cs typeface="Noto Sans Symbols"/>
                        </a:rPr>
                        <a:t>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Noto Sans Symbols"/>
                          <a:ea typeface="Noto Sans Symbols"/>
                          <a:cs typeface="Noto Sans Symbols"/>
                        </a:rPr>
                        <a:t>Provide customer support feedback in a timely manner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Visually impaired individuals</a:t>
                      </a:r>
                      <a:endParaRPr lang="en-JM" sz="16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Parents/Guardians of visually impaired individuals</a:t>
                      </a:r>
                      <a:endParaRPr lang="en-JM" sz="16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The Jamaican Society for the Blind </a:t>
                      </a:r>
                      <a:endParaRPr lang="en-JM" sz="16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JM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53503">
                <a:tc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Resources</a:t>
                      </a:r>
                      <a:endParaRPr lang="en-JM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JM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</a:tr>
              <a:tr h="1474345">
                <a:tc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Start-up Capital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Network Infrastructure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Programmers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Developers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Noto Sans Symbols"/>
                          <a:ea typeface="Noto Sans Symbols"/>
                          <a:cs typeface="Noto Sans Symbols"/>
                        </a:rPr>
                        <a:t>Staff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endParaRPr lang="en-JM" sz="1100" dirty="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Mobile App 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Social Media (Instagram) 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Radio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The Jamaican Society for the Blind </a:t>
                      </a:r>
                      <a:endParaRPr lang="en-JM" sz="12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</a:tr>
              <a:tr h="152707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 Structure</a:t>
                      </a:r>
                      <a:endParaRPr lang="en-JM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Revenue Streams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</a:tr>
              <a:tr h="1490812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Employees’ salaries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App Management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Copyright app name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Noto Sans Symbols"/>
                          <a:ea typeface="Noto Sans Symbols"/>
                          <a:cs typeface="Noto Sans Symbols"/>
                        </a:rPr>
                        <a:t>Fee for uploading app</a:t>
                      </a:r>
                      <a:endParaRPr lang="en-JM" sz="110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License, insurance, and permits</a:t>
                      </a:r>
                      <a:r>
                        <a:rPr lang="en-US" sz="1100">
                          <a:solidFill>
                            <a:srgbClr val="002060"/>
                          </a:solidFill>
                          <a:effectLst/>
                          <a:latin typeface="Noto Sans Symbols"/>
                          <a:ea typeface="Noto Sans Symbols"/>
                          <a:cs typeface="Noto Sans Symbols"/>
                        </a:rPr>
                        <a:t> </a:t>
                      </a:r>
                      <a:endParaRPr lang="en-JM" sz="110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Subscriptions for the app-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             -Standard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             -Gold $2,500/month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              -Premium $4,000/month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Noto Sans Symbols"/>
                        </a:rPr>
                        <a:t>Added fees for extra assistance 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JM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9" marR="6479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2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7200" dirty="0" smtClean="0"/>
              <a:t>Problem</a:t>
            </a:r>
            <a:endParaRPr lang="en-JM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M" sz="3600" dirty="0" smtClean="0"/>
              <a:t>The service being provided by the innovation of data moguls is one that seeks to solve the problem of a lack of affordable and readily available assistance to the visually impaired. There is a gap in this industry as much progress has not been made to ease the burdens of the visually impaired</a:t>
            </a:r>
            <a:r>
              <a:rPr lang="en-JM" dirty="0" smtClean="0"/>
              <a:t>.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4625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5400" dirty="0" smtClean="0"/>
              <a:t>Solution to the problem</a:t>
            </a:r>
            <a:endParaRPr lang="en-JM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M" sz="3600" dirty="0" smtClean="0"/>
              <a:t>Our App seeks to solve this problem by providing a user friendly interface for the visually impaired.</a:t>
            </a:r>
          </a:p>
          <a:p>
            <a:r>
              <a:rPr lang="en-JM" sz="3600" dirty="0" smtClean="0"/>
              <a:t>This app will guide our target market through their lives with the much needed assistance as well allowing them to maintain a high level of privacy.</a:t>
            </a:r>
            <a:endParaRPr lang="en-JM" sz="3600" dirty="0"/>
          </a:p>
        </p:txBody>
      </p:sp>
    </p:spTree>
    <p:extLst>
      <p:ext uri="{BB962C8B-B14F-4D97-AF65-F5344CB8AC3E}">
        <p14:creationId xmlns:p14="http://schemas.microsoft.com/office/powerpoint/2010/main" val="87576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929" y="2864899"/>
            <a:ext cx="8791575" cy="2387600"/>
          </a:xfrm>
        </p:spPr>
        <p:txBody>
          <a:bodyPr>
            <a:noAutofit/>
          </a:bodyPr>
          <a:lstStyle/>
          <a:p>
            <a:r>
              <a:rPr lang="en-JM" sz="8800" dirty="0" smtClean="0"/>
              <a:t>Business model canvas segments:</a:t>
            </a:r>
            <a:endParaRPr lang="en-JM" sz="8800" dirty="0"/>
          </a:p>
        </p:txBody>
      </p:sp>
    </p:spTree>
    <p:extLst>
      <p:ext uri="{BB962C8B-B14F-4D97-AF65-F5344CB8AC3E}">
        <p14:creationId xmlns:p14="http://schemas.microsoft.com/office/powerpoint/2010/main" val="39410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6600" dirty="0" smtClean="0"/>
              <a:t>Customer Segment </a:t>
            </a:r>
            <a:endParaRPr lang="en-JM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/>
              <a:t>Visually impaired individuals</a:t>
            </a:r>
            <a:endParaRPr lang="en-JM" sz="4000" dirty="0"/>
          </a:p>
          <a:p>
            <a:pPr lvl="0"/>
            <a:r>
              <a:rPr lang="en-US" sz="4000" dirty="0"/>
              <a:t>Parents/Guardians of visually impaired individuals</a:t>
            </a:r>
            <a:endParaRPr lang="en-JM" sz="4000" dirty="0"/>
          </a:p>
          <a:p>
            <a:pPr lvl="0"/>
            <a:r>
              <a:rPr lang="en-US" sz="4000" dirty="0"/>
              <a:t>The Jamaican Society for the Blind </a:t>
            </a:r>
            <a:endParaRPr lang="en-JM" sz="4000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232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800" dirty="0" smtClean="0"/>
              <a:t>Value  Proposition </a:t>
            </a:r>
            <a:endParaRPr lang="en-JM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900" dirty="0"/>
              <a:t>Provide remote visual assistance to customers</a:t>
            </a:r>
            <a:endParaRPr lang="en-JM" sz="3900" dirty="0"/>
          </a:p>
          <a:p>
            <a:pPr lvl="0"/>
            <a:r>
              <a:rPr lang="en-US" sz="3900" dirty="0"/>
              <a:t>Visual Aid with privacy</a:t>
            </a:r>
            <a:endParaRPr lang="en-JM" sz="3900" dirty="0"/>
          </a:p>
          <a:p>
            <a:pPr lvl="0"/>
            <a:r>
              <a:rPr lang="en-US" sz="3900" dirty="0"/>
              <a:t>Affordable prices </a:t>
            </a:r>
            <a:endParaRPr lang="en-JM" sz="3900" dirty="0"/>
          </a:p>
          <a:p>
            <a:pPr lvl="0"/>
            <a:r>
              <a:rPr lang="en-US" sz="3900" dirty="0"/>
              <a:t>Convenience, speed of service</a:t>
            </a:r>
            <a:endParaRPr lang="en-JM" sz="3900" dirty="0"/>
          </a:p>
          <a:p>
            <a:pPr lvl="0"/>
            <a:r>
              <a:rPr lang="en-US" sz="3900" dirty="0"/>
              <a:t>Offer subscription discounts </a:t>
            </a:r>
            <a:endParaRPr lang="en-JM" sz="3900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755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7200" dirty="0" smtClean="0"/>
              <a:t>Channels</a:t>
            </a:r>
            <a:endParaRPr lang="en-JM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Mobile App </a:t>
            </a:r>
            <a:endParaRPr lang="en-JM" sz="3600" dirty="0"/>
          </a:p>
          <a:p>
            <a:pPr lvl="0"/>
            <a:r>
              <a:rPr lang="en-US" sz="3600" dirty="0"/>
              <a:t>Social Media (Instagram) </a:t>
            </a:r>
            <a:endParaRPr lang="en-JM" sz="3600" dirty="0"/>
          </a:p>
          <a:p>
            <a:pPr lvl="0"/>
            <a:r>
              <a:rPr lang="en-US" sz="3600" dirty="0"/>
              <a:t>Radio</a:t>
            </a:r>
            <a:endParaRPr lang="en-JM" sz="3600" dirty="0"/>
          </a:p>
          <a:p>
            <a:r>
              <a:rPr lang="en-US" sz="3600" dirty="0"/>
              <a:t>The Jamaican Society for the Blind </a:t>
            </a:r>
            <a:endParaRPr lang="en-JM" sz="3600" dirty="0"/>
          </a:p>
        </p:txBody>
      </p:sp>
    </p:spTree>
    <p:extLst>
      <p:ext uri="{BB962C8B-B14F-4D97-AF65-F5344CB8AC3E}">
        <p14:creationId xmlns:p14="http://schemas.microsoft.com/office/powerpoint/2010/main" val="188421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5400" dirty="0" smtClean="0"/>
              <a:t>Customer relationship</a:t>
            </a:r>
            <a:endParaRPr lang="en-JM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600" dirty="0"/>
              <a:t>Build customer focus relationships</a:t>
            </a:r>
            <a:endParaRPr lang="en-JM" sz="3600" dirty="0"/>
          </a:p>
          <a:p>
            <a:pPr lvl="0"/>
            <a:r>
              <a:rPr lang="en-US" sz="3600" dirty="0"/>
              <a:t>Build rapport with customers </a:t>
            </a:r>
            <a:endParaRPr lang="en-JM" sz="3600" dirty="0"/>
          </a:p>
          <a:p>
            <a:pPr lvl="0"/>
            <a:r>
              <a:rPr lang="en-US" sz="3600" dirty="0"/>
              <a:t>Attending to enquiries within 24 hours </a:t>
            </a:r>
            <a:endParaRPr lang="en-JM" sz="3600" dirty="0"/>
          </a:p>
          <a:p>
            <a:pPr lvl="0"/>
            <a:r>
              <a:rPr lang="en-US" sz="3600" dirty="0"/>
              <a:t>Support customer needs </a:t>
            </a:r>
            <a:endParaRPr lang="en-JM" sz="3600" dirty="0"/>
          </a:p>
          <a:p>
            <a:pPr lvl="0"/>
            <a:r>
              <a:rPr lang="en-US" sz="3600" dirty="0"/>
              <a:t>Provide customer support feedback in a timely manner</a:t>
            </a:r>
            <a:endParaRPr lang="en-JM" sz="3600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4175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/>
              <a:t>Revenue streams</a:t>
            </a:r>
            <a:endParaRPr lang="en-JM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Subscriptions for the app- </a:t>
            </a:r>
            <a:endParaRPr lang="en-JM" sz="3200" dirty="0"/>
          </a:p>
          <a:p>
            <a:pPr lvl="0"/>
            <a:r>
              <a:rPr lang="en-US" sz="3200" dirty="0"/>
              <a:t>             -Standard</a:t>
            </a:r>
            <a:endParaRPr lang="en-JM" sz="3200" dirty="0"/>
          </a:p>
          <a:p>
            <a:pPr lvl="0"/>
            <a:r>
              <a:rPr lang="en-US" sz="3200" dirty="0"/>
              <a:t>             -Gold $2,500/month</a:t>
            </a:r>
            <a:endParaRPr lang="en-JM" sz="3200" dirty="0"/>
          </a:p>
          <a:p>
            <a:pPr lvl="0"/>
            <a:r>
              <a:rPr lang="en-US" sz="3200" dirty="0"/>
              <a:t>              -Premium $4,000/month</a:t>
            </a:r>
            <a:endParaRPr lang="en-JM" sz="3200" dirty="0"/>
          </a:p>
          <a:p>
            <a:r>
              <a:rPr lang="en-US" sz="3200" dirty="0"/>
              <a:t>Added fees for extra </a:t>
            </a:r>
            <a:r>
              <a:rPr lang="en-US" sz="3200" dirty="0" smtClean="0"/>
              <a:t>assistance- $500/hour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6606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480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Trebuchet MS</vt:lpstr>
      <vt:lpstr>Tw Cen MT</vt:lpstr>
      <vt:lpstr>Circuit</vt:lpstr>
      <vt:lpstr>Data Moguls </vt:lpstr>
      <vt:lpstr>Problem</vt:lpstr>
      <vt:lpstr>Solution to the problem</vt:lpstr>
      <vt:lpstr>Business model canvas segments:</vt:lpstr>
      <vt:lpstr>Customer Segment </vt:lpstr>
      <vt:lpstr>Value  Proposition </vt:lpstr>
      <vt:lpstr>Channels</vt:lpstr>
      <vt:lpstr>Customer relationship</vt:lpstr>
      <vt:lpstr>Revenue streams</vt:lpstr>
      <vt:lpstr>Key resources</vt:lpstr>
      <vt:lpstr>Key activities</vt:lpstr>
      <vt:lpstr>Key partners</vt:lpstr>
      <vt:lpstr>Cost structure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2021-03-19T03:32:36Z</dcterms:created>
  <dcterms:modified xsi:type="dcterms:W3CDTF">2021-03-19T05:59:21Z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