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11"/>
  </p:notesMasterIdLst>
  <p:sldIdLst>
    <p:sldId id="260" r:id="rId2"/>
    <p:sldId id="262" r:id="rId3"/>
    <p:sldId id="265" r:id="rId4"/>
    <p:sldId id="264" r:id="rId5"/>
    <p:sldId id="274" r:id="rId6"/>
    <p:sldId id="266" r:id="rId7"/>
    <p:sldId id="267" r:id="rId8"/>
    <p:sldId id="292" r:id="rId9"/>
    <p:sldId id="268" r:id="rId10"/>
  </p:sldIdLst>
  <p:sldSz cx="9144000" cy="6858000" type="screen4x3"/>
  <p:notesSz cx="6877050" cy="9656763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Trebuchet MS" panose="020B0603020202020204" pitchFamily="3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5" roundtripDataSignature="AMtx7mioHkZKuTLbxKlcdSYn8eR5HWTGy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E40"/>
    <a:srgbClr val="FF0753"/>
    <a:srgbClr val="141B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882" autoAdjust="0"/>
    <p:restoredTop sz="50795" autoAdjust="0"/>
  </p:normalViewPr>
  <p:slideViewPr>
    <p:cSldViewPr snapToGrid="0">
      <p:cViewPr varScale="1">
        <p:scale>
          <a:sx n="63" d="100"/>
          <a:sy n="63" d="100"/>
        </p:scale>
        <p:origin x="1636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45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48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80055" cy="482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95404" y="0"/>
            <a:ext cx="2980055" cy="482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023938" y="723900"/>
            <a:ext cx="4829175" cy="36226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7706" y="4586963"/>
            <a:ext cx="5501640" cy="43455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172249"/>
            <a:ext cx="2980055" cy="482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95404" y="9172249"/>
            <a:ext cx="2980055" cy="482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fr-F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t>‹N°›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5:notes"/>
          <p:cNvSpPr txBox="1">
            <a:spLocks noGrp="1"/>
          </p:cNvSpPr>
          <p:nvPr>
            <p:ph type="body" idx="1"/>
          </p:nvPr>
        </p:nvSpPr>
        <p:spPr>
          <a:xfrm>
            <a:off x="687706" y="4586963"/>
            <a:ext cx="5501640" cy="43455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3" name="Google Shape;18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23938" y="723900"/>
            <a:ext cx="4829175" cy="36226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0bf4c6516c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23938" y="723900"/>
            <a:ext cx="4829175" cy="36226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0" name="Google Shape;210;g10bf4c6516c_0_16:notes"/>
          <p:cNvSpPr txBox="1">
            <a:spLocks noGrp="1"/>
          </p:cNvSpPr>
          <p:nvPr>
            <p:ph type="body" idx="1"/>
          </p:nvPr>
        </p:nvSpPr>
        <p:spPr>
          <a:xfrm>
            <a:off x="687706" y="4586963"/>
            <a:ext cx="5501700" cy="43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1" name="Google Shape;211;g10bf4c6516c_0_16:notes"/>
          <p:cNvSpPr txBox="1">
            <a:spLocks noGrp="1"/>
          </p:cNvSpPr>
          <p:nvPr>
            <p:ph type="sldNum" idx="12"/>
          </p:nvPr>
        </p:nvSpPr>
        <p:spPr>
          <a:xfrm>
            <a:off x="3895404" y="9172249"/>
            <a:ext cx="29802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fr-FR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400"/>
                <a:buNone/>
              </a:pPr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10909ea7151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23938" y="723900"/>
            <a:ext cx="4829175" cy="36226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0" name="Google Shape;270;g10909ea7151_0_51:notes"/>
          <p:cNvSpPr txBox="1">
            <a:spLocks noGrp="1"/>
          </p:cNvSpPr>
          <p:nvPr>
            <p:ph type="body" idx="1"/>
          </p:nvPr>
        </p:nvSpPr>
        <p:spPr>
          <a:xfrm>
            <a:off x="687706" y="4586963"/>
            <a:ext cx="5501700" cy="43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71" name="Google Shape;271;g10909ea7151_0_51:notes"/>
          <p:cNvSpPr txBox="1">
            <a:spLocks noGrp="1"/>
          </p:cNvSpPr>
          <p:nvPr>
            <p:ph type="sldNum" idx="12"/>
          </p:nvPr>
        </p:nvSpPr>
        <p:spPr>
          <a:xfrm>
            <a:off x="3895404" y="9172249"/>
            <a:ext cx="29802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fr-FR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400"/>
                <a:buNone/>
              </a:pPr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112197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10909ea7151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23938" y="723900"/>
            <a:ext cx="4829175" cy="36226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0" name="Google Shape;270;g10909ea7151_0_51:notes"/>
          <p:cNvSpPr txBox="1">
            <a:spLocks noGrp="1"/>
          </p:cNvSpPr>
          <p:nvPr>
            <p:ph type="body" idx="1"/>
          </p:nvPr>
        </p:nvSpPr>
        <p:spPr>
          <a:xfrm>
            <a:off x="687706" y="4586963"/>
            <a:ext cx="5501700" cy="43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71" name="Google Shape;271;g10909ea7151_0_51:notes"/>
          <p:cNvSpPr txBox="1">
            <a:spLocks noGrp="1"/>
          </p:cNvSpPr>
          <p:nvPr>
            <p:ph type="sldNum" idx="12"/>
          </p:nvPr>
        </p:nvSpPr>
        <p:spPr>
          <a:xfrm>
            <a:off x="3895404" y="9172249"/>
            <a:ext cx="29802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fr-FR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400"/>
                <a:buNone/>
              </a:pPr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10909ea7151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23938" y="723900"/>
            <a:ext cx="4829175" cy="36226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0" name="Google Shape;270;g10909ea7151_0_51:notes"/>
          <p:cNvSpPr txBox="1">
            <a:spLocks noGrp="1"/>
          </p:cNvSpPr>
          <p:nvPr>
            <p:ph type="body" idx="1"/>
          </p:nvPr>
        </p:nvSpPr>
        <p:spPr>
          <a:xfrm>
            <a:off x="687706" y="4586963"/>
            <a:ext cx="5501700" cy="43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71" name="Google Shape;271;g10909ea7151_0_51:notes"/>
          <p:cNvSpPr txBox="1">
            <a:spLocks noGrp="1"/>
          </p:cNvSpPr>
          <p:nvPr>
            <p:ph type="sldNum" idx="12"/>
          </p:nvPr>
        </p:nvSpPr>
        <p:spPr>
          <a:xfrm>
            <a:off x="3895404" y="9172249"/>
            <a:ext cx="29802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fr-FR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400"/>
                <a:buNone/>
              </a:pPr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229579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10909ea7151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23938" y="723900"/>
            <a:ext cx="4829175" cy="36226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0" name="Google Shape;270;g10909ea7151_0_51:notes"/>
          <p:cNvSpPr txBox="1">
            <a:spLocks noGrp="1"/>
          </p:cNvSpPr>
          <p:nvPr>
            <p:ph type="body" idx="1"/>
          </p:nvPr>
        </p:nvSpPr>
        <p:spPr>
          <a:xfrm>
            <a:off x="687706" y="4586963"/>
            <a:ext cx="5501700" cy="43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71" name="Google Shape;271;g10909ea7151_0_51:notes"/>
          <p:cNvSpPr txBox="1">
            <a:spLocks noGrp="1"/>
          </p:cNvSpPr>
          <p:nvPr>
            <p:ph type="sldNum" idx="12"/>
          </p:nvPr>
        </p:nvSpPr>
        <p:spPr>
          <a:xfrm>
            <a:off x="3895404" y="9172249"/>
            <a:ext cx="29802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fr-FR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400"/>
                <a:buNone/>
              </a:pPr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997837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10909ea7151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23938" y="723900"/>
            <a:ext cx="4829175" cy="36226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0" name="Google Shape;270;g10909ea7151_0_51:notes"/>
          <p:cNvSpPr txBox="1">
            <a:spLocks noGrp="1"/>
          </p:cNvSpPr>
          <p:nvPr>
            <p:ph type="body" idx="1"/>
          </p:nvPr>
        </p:nvSpPr>
        <p:spPr>
          <a:xfrm>
            <a:off x="687706" y="4586963"/>
            <a:ext cx="5501700" cy="43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71" name="Google Shape;271;g10909ea7151_0_51:notes"/>
          <p:cNvSpPr txBox="1">
            <a:spLocks noGrp="1"/>
          </p:cNvSpPr>
          <p:nvPr>
            <p:ph type="sldNum" idx="12"/>
          </p:nvPr>
        </p:nvSpPr>
        <p:spPr>
          <a:xfrm>
            <a:off x="3895404" y="9172249"/>
            <a:ext cx="29802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fr-FR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400"/>
                <a:buNone/>
              </a:pPr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306731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10909ea7151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23938" y="723900"/>
            <a:ext cx="4829175" cy="36226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0" name="Google Shape;270;g10909ea7151_0_51:notes"/>
          <p:cNvSpPr txBox="1">
            <a:spLocks noGrp="1"/>
          </p:cNvSpPr>
          <p:nvPr>
            <p:ph type="body" idx="1"/>
          </p:nvPr>
        </p:nvSpPr>
        <p:spPr>
          <a:xfrm>
            <a:off x="687706" y="4586963"/>
            <a:ext cx="5501700" cy="43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71" name="Google Shape;271;g10909ea7151_0_51:notes"/>
          <p:cNvSpPr txBox="1">
            <a:spLocks noGrp="1"/>
          </p:cNvSpPr>
          <p:nvPr>
            <p:ph type="sldNum" idx="12"/>
          </p:nvPr>
        </p:nvSpPr>
        <p:spPr>
          <a:xfrm>
            <a:off x="3895404" y="9172249"/>
            <a:ext cx="29802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fr-FR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400"/>
                <a:buNone/>
              </a:pPr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469063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10909ea7151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23938" y="723900"/>
            <a:ext cx="4829175" cy="36226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0" name="Google Shape;270;g10909ea7151_0_51:notes"/>
          <p:cNvSpPr txBox="1">
            <a:spLocks noGrp="1"/>
          </p:cNvSpPr>
          <p:nvPr>
            <p:ph type="body" idx="1"/>
          </p:nvPr>
        </p:nvSpPr>
        <p:spPr>
          <a:xfrm>
            <a:off x="687706" y="4586963"/>
            <a:ext cx="5501700" cy="43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71" name="Google Shape;271;g10909ea7151_0_51:notes"/>
          <p:cNvSpPr txBox="1">
            <a:spLocks noGrp="1"/>
          </p:cNvSpPr>
          <p:nvPr>
            <p:ph type="sldNum" idx="12"/>
          </p:nvPr>
        </p:nvSpPr>
        <p:spPr>
          <a:xfrm>
            <a:off x="3895404" y="9172249"/>
            <a:ext cx="29802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fr-FR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400"/>
                <a:buNone/>
              </a:pPr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45388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contenu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vertical et texte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0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de section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2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2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ux contenus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13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4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4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14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4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seul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de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u avec légende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7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7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7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avec légende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8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8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8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texte vertic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9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3.png"/><Relationship Id="rId10" Type="http://schemas.openxmlformats.org/officeDocument/2006/relationships/image" Target="../media/image9.png"/><Relationship Id="rId4" Type="http://schemas.openxmlformats.org/officeDocument/2006/relationships/image" Target="../media/image4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oogle Shape;185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49300" y="0"/>
            <a:ext cx="7794700" cy="6858014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5"/>
          <p:cNvSpPr/>
          <p:nvPr/>
        </p:nvSpPr>
        <p:spPr>
          <a:xfrm>
            <a:off x="1353760" y="6635987"/>
            <a:ext cx="5286380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fr-FR" sz="700" b="0" i="1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Document Confidentiel. Utilisation, reproduction ou divulgation interdite sans autorisation écrite des parties concernées.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7" name="Google Shape;187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134931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907704" y="620688"/>
            <a:ext cx="6309703" cy="321990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5"/>
          <p:cNvSpPr txBox="1"/>
          <p:nvPr/>
        </p:nvSpPr>
        <p:spPr>
          <a:xfrm rot="-5400000">
            <a:off x="-2754511" y="3233355"/>
            <a:ext cx="683604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www.valuetis.com</a:t>
            </a:r>
            <a:endParaRPr sz="18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5"/>
          <p:cNvSpPr/>
          <p:nvPr/>
        </p:nvSpPr>
        <p:spPr>
          <a:xfrm>
            <a:off x="1303175" y="4968612"/>
            <a:ext cx="7794690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fr-FR" sz="28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Prédiction des prix immobiliers</a:t>
            </a:r>
            <a:endParaRPr sz="28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Google Shape;214;g10bf4c6516c_0_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1008875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g10bf4c6516c_0_16"/>
          <p:cNvSpPr txBox="1"/>
          <p:nvPr/>
        </p:nvSpPr>
        <p:spPr>
          <a:xfrm>
            <a:off x="660616" y="1462183"/>
            <a:ext cx="8166958" cy="13310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fr-FR" i="0" u="sng" strike="noStrike" cap="none" dirty="0">
                <a:solidFill>
                  <a:srgbClr val="141B2C"/>
                </a:solidFill>
                <a:latin typeface="Trebuchet MS"/>
                <a:ea typeface="Trebuchet MS"/>
                <a:cs typeface="Trebuchet MS"/>
                <a:sym typeface="Trebuchet MS"/>
              </a:rPr>
              <a:t>Objectif :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fr-FR" b="1" dirty="0">
                <a:solidFill>
                  <a:srgbClr val="141B2C"/>
                </a:solidFill>
                <a:latin typeface="Trebuchet MS"/>
                <a:ea typeface="Trebuchet MS"/>
                <a:cs typeface="Trebuchet MS"/>
                <a:sym typeface="Trebuchet MS"/>
              </a:rPr>
              <a:t>Est-il possible de prédire les prix de l’immobilier à Paris en fonction d’un certain nombre de caractéristiques sur les biens vendus ?</a:t>
            </a:r>
            <a:endParaRPr lang="fr-FR" sz="1050" b="1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endParaRPr lang="fr-FR" sz="1050" b="1" i="0" u="none" strike="noStrike" cap="none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fr-FR" u="sng" dirty="0">
                <a:solidFill>
                  <a:srgbClr val="141B2C"/>
                </a:solidFill>
                <a:latin typeface="Trebuchet MS"/>
                <a:sym typeface="Trebuchet MS"/>
              </a:rPr>
              <a:t>Jeux de données : 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fr-FR" b="1" dirty="0">
                <a:solidFill>
                  <a:srgbClr val="141B2C"/>
                </a:solidFill>
                <a:latin typeface="Trebuchet MS"/>
                <a:sym typeface="Trebuchet MS"/>
              </a:rPr>
              <a:t>https://www.data.gouv.fr/fr/datasets/demandes-de-valeurs-foncieres-geolocalisees/</a:t>
            </a:r>
            <a:endParaRPr b="1" dirty="0">
              <a:solidFill>
                <a:srgbClr val="141B2C"/>
              </a:solidFill>
              <a:latin typeface="Trebuchet MS"/>
              <a:sym typeface="Trebuchet MS"/>
            </a:endParaRPr>
          </a:p>
        </p:txBody>
      </p:sp>
      <p:pic>
        <p:nvPicPr>
          <p:cNvPr id="227" name="Google Shape;227;g10bf4c6516c_0_16" descr="Résultat de recherche d'images pour &quot;icon arrow&quot;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17084740" flipH="1">
            <a:off x="988795" y="3731538"/>
            <a:ext cx="696314" cy="356083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g10bf4c6516c_0_16"/>
          <p:cNvSpPr/>
          <p:nvPr/>
        </p:nvSpPr>
        <p:spPr>
          <a:xfrm>
            <a:off x="479673" y="4171547"/>
            <a:ext cx="1637100" cy="3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fr-FR" sz="1200" b="1" i="0" u="none" strike="noStrike" cap="none" dirty="0">
                <a:solidFill>
                  <a:srgbClr val="FF0753"/>
                </a:solidFill>
                <a:latin typeface="Arial"/>
                <a:ea typeface="Arial"/>
                <a:cs typeface="Arial"/>
                <a:sym typeface="Arial"/>
              </a:rPr>
              <a:t>Analyse</a:t>
            </a:r>
            <a:endParaRPr sz="1200" b="1" i="0" u="none" strike="noStrike" cap="none" dirty="0">
              <a:solidFill>
                <a:srgbClr val="FF075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g10bf4c6516c_0_16"/>
          <p:cNvSpPr/>
          <p:nvPr/>
        </p:nvSpPr>
        <p:spPr>
          <a:xfrm>
            <a:off x="535647" y="3174017"/>
            <a:ext cx="1525152" cy="330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fr-FR" sz="1200" b="1" i="0" u="none" strike="noStrike" cap="none" dirty="0">
                <a:solidFill>
                  <a:srgbClr val="FF0753"/>
                </a:solidFill>
                <a:latin typeface="Arial"/>
                <a:ea typeface="Arial"/>
                <a:cs typeface="Arial"/>
                <a:sym typeface="Arial"/>
              </a:rPr>
              <a:t>Besoin initial</a:t>
            </a:r>
            <a:endParaRPr sz="1200" b="1" i="0" u="none" strike="noStrike" cap="none" dirty="0">
              <a:solidFill>
                <a:srgbClr val="FF075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3" name="Google Shape;243;g10bf4c6516c_0_1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70874" y="38700"/>
            <a:ext cx="1825327" cy="931475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g10bf4c6516c_0_16"/>
          <p:cNvSpPr/>
          <p:nvPr/>
        </p:nvSpPr>
        <p:spPr>
          <a:xfrm>
            <a:off x="3911600" y="273599"/>
            <a:ext cx="4841296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fr-FR" sz="1900" b="1" i="0" u="none" strike="noStrike" cap="none" dirty="0">
                <a:solidFill>
                  <a:schemeClr val="lt1"/>
                </a:solidFill>
              </a:rPr>
              <a:t>Prédire le</a:t>
            </a:r>
            <a:r>
              <a:rPr lang="fr-FR" sz="1900" b="1" dirty="0">
                <a:solidFill>
                  <a:schemeClr val="lt1"/>
                </a:solidFill>
              </a:rPr>
              <a:t>s prix de l’immobilier à Paris</a:t>
            </a:r>
            <a:endParaRPr sz="1900" b="1" i="0" u="none" strike="noStrike" cap="none" dirty="0">
              <a:solidFill>
                <a:schemeClr val="lt1"/>
              </a:solidFill>
            </a:endParaRPr>
          </a:p>
        </p:txBody>
      </p:sp>
      <p:pic>
        <p:nvPicPr>
          <p:cNvPr id="2" name="Google Shape;227;g10bf4c6516c_0_16" descr="Résultat de recherche d'images pour &quot;icon arrow&quot;">
            <a:extLst>
              <a:ext uri="{FF2B5EF4-FFF2-40B4-BE49-F238E27FC236}">
                <a16:creationId xmlns:a16="http://schemas.microsoft.com/office/drawing/2014/main" id="{CA9049BD-2205-644A-BD43-A013B7035245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17084740" flipH="1">
            <a:off x="1019275" y="4706898"/>
            <a:ext cx="696314" cy="35608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239;g10bf4c6516c_0_16">
            <a:extLst>
              <a:ext uri="{FF2B5EF4-FFF2-40B4-BE49-F238E27FC236}">
                <a16:creationId xmlns:a16="http://schemas.microsoft.com/office/drawing/2014/main" id="{4A8EC518-C452-F370-0BA1-D4E90C7C3AC6}"/>
              </a:ext>
            </a:extLst>
          </p:cNvPr>
          <p:cNvSpPr/>
          <p:nvPr/>
        </p:nvSpPr>
        <p:spPr>
          <a:xfrm>
            <a:off x="510153" y="5136747"/>
            <a:ext cx="1637100" cy="3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fr-FR" sz="1200" b="1" i="0" u="none" strike="noStrike" cap="none" dirty="0">
                <a:solidFill>
                  <a:srgbClr val="FF0753"/>
                </a:solidFill>
                <a:latin typeface="Arial"/>
                <a:ea typeface="Arial"/>
                <a:cs typeface="Arial"/>
                <a:sym typeface="Arial"/>
              </a:rPr>
              <a:t>Conception</a:t>
            </a:r>
            <a:endParaRPr sz="1200" b="1" i="0" u="none" strike="noStrike" cap="none" dirty="0">
              <a:solidFill>
                <a:srgbClr val="FF075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Google Shape;227;g10bf4c6516c_0_16" descr="Résultat de recherche d'images pour &quot;icon arrow&quot;">
            <a:extLst>
              <a:ext uri="{FF2B5EF4-FFF2-40B4-BE49-F238E27FC236}">
                <a16:creationId xmlns:a16="http://schemas.microsoft.com/office/drawing/2014/main" id="{3B155EFB-8C19-7A6B-78B8-6181A9292CAB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17084740" flipH="1">
            <a:off x="998955" y="5672098"/>
            <a:ext cx="696314" cy="35608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239;g10bf4c6516c_0_16">
            <a:extLst>
              <a:ext uri="{FF2B5EF4-FFF2-40B4-BE49-F238E27FC236}">
                <a16:creationId xmlns:a16="http://schemas.microsoft.com/office/drawing/2014/main" id="{E150A195-C6CD-93A9-2A99-D0A279DFB189}"/>
              </a:ext>
            </a:extLst>
          </p:cNvPr>
          <p:cNvSpPr/>
          <p:nvPr/>
        </p:nvSpPr>
        <p:spPr>
          <a:xfrm>
            <a:off x="489833" y="6264507"/>
            <a:ext cx="1637100" cy="3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fr-FR" sz="1200" b="1" i="0" u="none" strike="noStrike" cap="none" dirty="0">
                <a:solidFill>
                  <a:srgbClr val="FF0753"/>
                </a:solidFill>
                <a:latin typeface="Arial"/>
                <a:ea typeface="Arial"/>
                <a:cs typeface="Arial"/>
                <a:sym typeface="Arial"/>
              </a:rPr>
              <a:t>Restitution</a:t>
            </a:r>
            <a:endParaRPr sz="1200" b="1" i="0" u="none" strike="noStrike" cap="none" dirty="0">
              <a:solidFill>
                <a:srgbClr val="FF075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FFE393F8-1EC2-06FE-1A39-75B5FB7E6A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87263" y="2978578"/>
            <a:ext cx="731938" cy="720904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AE233B3B-3367-6216-9CFE-4FC0311A81C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87263" y="3917047"/>
            <a:ext cx="731938" cy="843247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25FECDEF-4BA2-AFF9-930F-F2EE6FD8648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78989" y="4922443"/>
            <a:ext cx="911332" cy="836521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99F14FEF-5A6A-398C-25A5-9103B323B0F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52466" y="5921113"/>
            <a:ext cx="764377" cy="720905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B62C5B86-82D1-4E3E-4E4E-6DA03505912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240559" y="2961807"/>
            <a:ext cx="3827283" cy="1084472"/>
          </a:xfrm>
          <a:prstGeom prst="rect">
            <a:avLst/>
          </a:prstGeom>
        </p:spPr>
      </p:pic>
      <p:pic>
        <p:nvPicPr>
          <p:cNvPr id="16" name="Picture 2" descr="C:\Users\Emmanuel\Downloads\2530795_cog_gear_machine_office_radio settings_icon.png">
            <a:extLst>
              <a:ext uri="{FF2B5EF4-FFF2-40B4-BE49-F238E27FC236}">
                <a16:creationId xmlns:a16="http://schemas.microsoft.com/office/drawing/2014/main" id="{A2669461-123A-9BB9-6928-0BB2253490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5588822" y="4102635"/>
            <a:ext cx="731938" cy="526678"/>
          </a:xfrm>
          <a:prstGeom prst="rect">
            <a:avLst/>
          </a:prstGeom>
          <a:noFill/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5A61A4B2-1D70-C660-C190-CE9CD91A211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240559" y="4629313"/>
            <a:ext cx="3676839" cy="20797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9" grpId="0"/>
      <p:bldP spid="242" grpId="0"/>
      <p:bldP spid="3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3" name="Google Shape;273;g10909ea7151_0_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100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g10909ea7151_0_5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0874" y="38700"/>
            <a:ext cx="1825327" cy="931475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g10909ea7151_0_51"/>
          <p:cNvSpPr/>
          <p:nvPr/>
        </p:nvSpPr>
        <p:spPr>
          <a:xfrm>
            <a:off x="2926276" y="273600"/>
            <a:ext cx="5826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fr-FR" sz="1900" b="1" dirty="0">
                <a:solidFill>
                  <a:schemeClr val="lt1"/>
                </a:solidFill>
              </a:rPr>
              <a:t>Prérequis</a:t>
            </a:r>
            <a:endParaRPr sz="1900" b="1" i="0" u="none" strike="noStrike" cap="none" dirty="0">
              <a:solidFill>
                <a:schemeClr val="lt1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391122" y="1393144"/>
            <a:ext cx="7625115" cy="69871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u="sng" dirty="0"/>
              <a:t>1) Utilisation d’Anaconda : </a:t>
            </a:r>
            <a:r>
              <a:rPr lang="fr-FR" dirty="0"/>
              <a:t>https://www.anaconda.com/products/distribution</a:t>
            </a:r>
          </a:p>
          <a:p>
            <a:pPr algn="just">
              <a:lnSpc>
                <a:spcPct val="150000"/>
              </a:lnSpc>
            </a:pP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3D4C423-FB35-CE53-AAD1-5F19F19B2D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85352" y="1748461"/>
            <a:ext cx="4236657" cy="3280456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C8EB379E-0C87-C67C-BF19-B6AD654164EB}"/>
              </a:ext>
            </a:extLst>
          </p:cNvPr>
          <p:cNvSpPr txBox="1"/>
          <p:nvPr/>
        </p:nvSpPr>
        <p:spPr>
          <a:xfrm>
            <a:off x="852258" y="5115497"/>
            <a:ext cx="7439483" cy="69871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b="1" dirty="0" err="1"/>
              <a:t>Conda</a:t>
            </a:r>
            <a:r>
              <a:rPr lang="fr-FR" dirty="0"/>
              <a:t> permet d’installer/updater des packages, de mettre à jour les dépendances</a:t>
            </a:r>
          </a:p>
          <a:p>
            <a:pPr algn="just">
              <a:lnSpc>
                <a:spcPct val="150000"/>
              </a:lnSpc>
            </a:pPr>
            <a:endParaRPr lang="fr-FR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9E5BA2FC-329B-AF0A-7893-E2A0A2C0CC47}"/>
              </a:ext>
            </a:extLst>
          </p:cNvPr>
          <p:cNvSpPr txBox="1"/>
          <p:nvPr/>
        </p:nvSpPr>
        <p:spPr>
          <a:xfrm>
            <a:off x="531628" y="5716516"/>
            <a:ext cx="7198242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u="sng" dirty="0"/>
              <a:t>2) Utilisation de </a:t>
            </a:r>
            <a:r>
              <a:rPr lang="fr-FR" u="sng" dirty="0" err="1"/>
              <a:t>PowerBI</a:t>
            </a:r>
            <a:r>
              <a:rPr lang="fr-FR" u="sng" dirty="0"/>
              <a:t> Desktop : </a:t>
            </a:r>
            <a:r>
              <a:rPr lang="fr-FR" dirty="0"/>
              <a:t>https://powerbi.microsoft.com/en-us/downloads/</a:t>
            </a:r>
          </a:p>
        </p:txBody>
      </p:sp>
    </p:spTree>
    <p:extLst>
      <p:ext uri="{BB962C8B-B14F-4D97-AF65-F5344CB8AC3E}">
        <p14:creationId xmlns:p14="http://schemas.microsoft.com/office/powerpoint/2010/main" val="1486110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à coins arrondis 7"/>
          <p:cNvSpPr/>
          <p:nvPr/>
        </p:nvSpPr>
        <p:spPr>
          <a:xfrm>
            <a:off x="142612" y="1493240"/>
            <a:ext cx="8610263" cy="4093828"/>
          </a:xfrm>
          <a:prstGeom prst="roundRect">
            <a:avLst>
              <a:gd name="adj" fmla="val 9678"/>
            </a:avLst>
          </a:prstGeom>
          <a:noFill/>
          <a:ln>
            <a:solidFill>
              <a:srgbClr val="141B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73" name="Google Shape;273;g10909ea7151_0_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100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g10909ea7151_0_5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0874" y="38700"/>
            <a:ext cx="1825327" cy="931475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g10909ea7151_0_51"/>
          <p:cNvSpPr/>
          <p:nvPr/>
        </p:nvSpPr>
        <p:spPr>
          <a:xfrm>
            <a:off x="2926276" y="273600"/>
            <a:ext cx="5826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fr-FR" sz="1900" b="1" dirty="0">
                <a:solidFill>
                  <a:schemeClr val="lt1"/>
                </a:solidFill>
              </a:rPr>
              <a:t>Python</a:t>
            </a:r>
            <a:endParaRPr sz="1900" b="1" i="0" u="none" strike="noStrike" cap="none" dirty="0">
              <a:solidFill>
                <a:schemeClr val="lt1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265356" y="1919813"/>
            <a:ext cx="3940884" cy="29608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u="sng" dirty="0"/>
              <a:t>En quelques mots :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dirty="0"/>
              <a:t>Langage de programmation puissant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dirty="0"/>
              <a:t>Structure de données de haut niveau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dirty="0"/>
              <a:t>Possibilité de faire du déclaratif ou de l’objet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dirty="0"/>
              <a:t>Typage dynamique et langage interprété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dirty="0"/>
              <a:t>Vaste bibliothèque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dirty="0"/>
              <a:t>Multi plateforme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dirty="0"/>
              <a:t>Libre de distribution</a:t>
            </a:r>
          </a:p>
          <a:p>
            <a:pPr algn="just">
              <a:lnSpc>
                <a:spcPct val="150000"/>
              </a:lnSpc>
            </a:pPr>
            <a:endParaRPr lang="fr-FR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175D8389-D97D-4D3F-B1ED-A007B11B27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54923" y="1998312"/>
            <a:ext cx="1956519" cy="784951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89931273-1ED5-C51B-AA30-579B19A9CA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85510" y="2997586"/>
            <a:ext cx="1925932" cy="805328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CEE7E911-E059-925A-C731-0405DF0F980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83214" y="4038685"/>
            <a:ext cx="1699936" cy="87951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3" name="Google Shape;273;g10909ea7151_0_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100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g10909ea7151_0_5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0874" y="38700"/>
            <a:ext cx="1825327" cy="931475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g10909ea7151_0_51"/>
          <p:cNvSpPr/>
          <p:nvPr/>
        </p:nvSpPr>
        <p:spPr>
          <a:xfrm>
            <a:off x="2926276" y="273600"/>
            <a:ext cx="5826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fr-FR" sz="1900" b="1" i="0" u="none" strike="noStrike" cap="none" dirty="0">
                <a:solidFill>
                  <a:schemeClr val="lt1"/>
                </a:solidFill>
              </a:rPr>
              <a:t>Un peu de Python</a:t>
            </a:r>
            <a:endParaRPr sz="1900" b="1" i="0" u="none" strike="noStrike" cap="none" dirty="0">
              <a:solidFill>
                <a:schemeClr val="lt1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391124" y="1208613"/>
            <a:ext cx="7625115" cy="69871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dirty="0"/>
              <a:t>Notebook </a:t>
            </a:r>
            <a:r>
              <a:rPr lang="fr-FR" dirty="0" err="1"/>
              <a:t>Jupyter</a:t>
            </a:r>
            <a:r>
              <a:rPr lang="fr-FR" dirty="0"/>
              <a:t> </a:t>
            </a:r>
            <a:r>
              <a:rPr lang="fr-FR" dirty="0" err="1"/>
              <a:t>LearnPython</a:t>
            </a:r>
            <a:endParaRPr lang="fr-FR" dirty="0"/>
          </a:p>
          <a:p>
            <a:pPr algn="just">
              <a:lnSpc>
                <a:spcPct val="150000"/>
              </a:lnSpc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67147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3" name="Google Shape;273;g10909ea7151_0_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100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g10909ea7151_0_5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0874" y="38700"/>
            <a:ext cx="1825327" cy="931475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g10909ea7151_0_51"/>
          <p:cNvSpPr/>
          <p:nvPr/>
        </p:nvSpPr>
        <p:spPr>
          <a:xfrm>
            <a:off x="2926276" y="273600"/>
            <a:ext cx="5826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fr-FR" sz="1900" b="1" i="0" u="none" strike="noStrike" cap="none" dirty="0">
                <a:solidFill>
                  <a:schemeClr val="lt1"/>
                </a:solidFill>
              </a:rPr>
              <a:t>Pandas</a:t>
            </a:r>
            <a:endParaRPr sz="1900" b="1" i="0" u="none" strike="noStrike" cap="none" dirty="0">
              <a:solidFill>
                <a:schemeClr val="lt1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391124" y="1208613"/>
            <a:ext cx="7625115" cy="166821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b="1" dirty="0"/>
              <a:t>Pandas</a:t>
            </a:r>
            <a:r>
              <a:rPr lang="fr-FR" dirty="0"/>
              <a:t> : librairie python pour la manipulation et l’analyse de données</a:t>
            </a:r>
          </a:p>
          <a:p>
            <a:pPr algn="just">
              <a:lnSpc>
                <a:spcPct val="150000"/>
              </a:lnSpc>
            </a:pPr>
            <a:endParaRPr lang="fr-FR" dirty="0"/>
          </a:p>
          <a:p>
            <a:pPr algn="just">
              <a:lnSpc>
                <a:spcPct val="150000"/>
              </a:lnSpc>
            </a:pPr>
            <a:r>
              <a:rPr lang="fr-FR" dirty="0"/>
              <a:t>Le fonctionnement de Pandas repose sur la notion de « </a:t>
            </a:r>
            <a:r>
              <a:rPr lang="fr-FR" dirty="0" err="1"/>
              <a:t>Dataframe</a:t>
            </a:r>
            <a:r>
              <a:rPr lang="fr-FR" dirty="0"/>
              <a:t> » : des tableaux de données en deux dimensions, les données pouvant être des nombres ou des caractères</a:t>
            </a:r>
          </a:p>
          <a:p>
            <a:pPr algn="just">
              <a:lnSpc>
                <a:spcPct val="150000"/>
              </a:lnSpc>
            </a:pPr>
            <a:endParaRPr lang="fr-FR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3A501A3D-1A2C-C7A3-971E-C390D749BF1A}"/>
              </a:ext>
            </a:extLst>
          </p:cNvPr>
          <p:cNvSpPr txBox="1"/>
          <p:nvPr/>
        </p:nvSpPr>
        <p:spPr>
          <a:xfrm>
            <a:off x="421604" y="2682241"/>
            <a:ext cx="7625115" cy="134504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b="1" u="sng" dirty="0"/>
              <a:t>Comparaison Panda vs SQL</a:t>
            </a:r>
          </a:p>
          <a:p>
            <a:pPr algn="just">
              <a:lnSpc>
                <a:spcPct val="150000"/>
              </a:lnSpc>
            </a:pPr>
            <a:endParaRPr lang="fr-FR" u="sng" dirty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i="1" dirty="0"/>
              <a:t>Sélection de colonnes</a:t>
            </a:r>
          </a:p>
          <a:p>
            <a:pPr algn="just">
              <a:lnSpc>
                <a:spcPct val="150000"/>
              </a:lnSpc>
            </a:pPr>
            <a:endParaRPr lang="fr-FR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CF2E410-6AFB-840D-2BE6-EA29C88EE9D4}"/>
              </a:ext>
            </a:extLst>
          </p:cNvPr>
          <p:cNvSpPr txBox="1"/>
          <p:nvPr/>
        </p:nvSpPr>
        <p:spPr>
          <a:xfrm>
            <a:off x="2926276" y="3249285"/>
            <a:ext cx="7625115" cy="33515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sz="1200" dirty="0">
                <a:solidFill>
                  <a:srgbClr val="FF0753"/>
                </a:solidFill>
              </a:rPr>
              <a:t>SQL : </a:t>
            </a:r>
            <a:r>
              <a:rPr lang="fr-FR" sz="1200" b="1" dirty="0">
                <a:solidFill>
                  <a:schemeClr val="tx1"/>
                </a:solidFill>
              </a:rPr>
              <a:t>SELECT</a:t>
            </a:r>
            <a:r>
              <a:rPr lang="fr-FR" sz="1200" dirty="0"/>
              <a:t> </a:t>
            </a:r>
            <a:r>
              <a:rPr lang="fr-FR" sz="1200" dirty="0" err="1"/>
              <a:t>valeur_fonciere</a:t>
            </a:r>
            <a:r>
              <a:rPr lang="fr-FR" sz="1200" dirty="0"/>
              <a:t>, </a:t>
            </a:r>
            <a:r>
              <a:rPr lang="fr-FR" sz="1200" dirty="0" err="1"/>
              <a:t>surface_reelle_bati</a:t>
            </a:r>
            <a:r>
              <a:rPr lang="fr-FR" sz="1200" dirty="0"/>
              <a:t> </a:t>
            </a:r>
            <a:r>
              <a:rPr lang="fr-FR" sz="1200" b="1" dirty="0">
                <a:solidFill>
                  <a:schemeClr val="tx1"/>
                </a:solidFill>
              </a:rPr>
              <a:t>FROM</a:t>
            </a:r>
            <a:r>
              <a:rPr lang="fr-FR" sz="1200" dirty="0"/>
              <a:t> </a:t>
            </a:r>
            <a:r>
              <a:rPr lang="fr-FR" sz="1200" dirty="0" err="1"/>
              <a:t>TData</a:t>
            </a:r>
            <a:endParaRPr lang="fr-FR" sz="1200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5E4D75B-A143-DC46-987B-07C1BF5CE15B}"/>
              </a:ext>
            </a:extLst>
          </p:cNvPr>
          <p:cNvSpPr txBox="1"/>
          <p:nvPr/>
        </p:nvSpPr>
        <p:spPr>
          <a:xfrm>
            <a:off x="2956756" y="3701030"/>
            <a:ext cx="5272843" cy="61215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sz="1200" dirty="0">
                <a:solidFill>
                  <a:srgbClr val="FF0753"/>
                </a:solidFill>
              </a:rPr>
              <a:t>Pandas :    </a:t>
            </a:r>
            <a:r>
              <a:rPr lang="fr-FR" sz="1200" b="1" dirty="0" err="1">
                <a:solidFill>
                  <a:schemeClr val="tx1"/>
                </a:solidFill>
              </a:rPr>
              <a:t>col_list</a:t>
            </a:r>
            <a:r>
              <a:rPr lang="fr-FR" sz="1200" dirty="0">
                <a:solidFill>
                  <a:schemeClr val="tx1"/>
                </a:solidFill>
              </a:rPr>
              <a:t> = [ ‘</a:t>
            </a:r>
            <a:r>
              <a:rPr lang="fr-FR" sz="1200" dirty="0" err="1">
                <a:solidFill>
                  <a:schemeClr val="tx1"/>
                </a:solidFill>
              </a:rPr>
              <a:t>valeur_fonciere</a:t>
            </a:r>
            <a:r>
              <a:rPr lang="fr-FR" sz="1200" dirty="0">
                <a:solidFill>
                  <a:schemeClr val="tx1"/>
                </a:solidFill>
              </a:rPr>
              <a:t>’, ‘</a:t>
            </a:r>
            <a:r>
              <a:rPr lang="fr-FR" sz="1200" dirty="0" err="1">
                <a:solidFill>
                  <a:schemeClr val="tx1"/>
                </a:solidFill>
              </a:rPr>
              <a:t>surface_réelle_bati</a:t>
            </a:r>
            <a:r>
              <a:rPr lang="fr-FR" sz="1200" dirty="0">
                <a:solidFill>
                  <a:schemeClr val="tx1"/>
                </a:solidFill>
              </a:rPr>
              <a:t>’ ]</a:t>
            </a:r>
          </a:p>
          <a:p>
            <a:pPr algn="just">
              <a:lnSpc>
                <a:spcPct val="150000"/>
              </a:lnSpc>
            </a:pPr>
            <a:r>
              <a:rPr lang="fr-FR" sz="1200" dirty="0">
                <a:solidFill>
                  <a:schemeClr val="tx1"/>
                </a:solidFill>
              </a:rPr>
              <a:t>	</a:t>
            </a:r>
            <a:r>
              <a:rPr lang="fr-FR" sz="1200" b="1" dirty="0" err="1">
                <a:solidFill>
                  <a:schemeClr val="tx1"/>
                </a:solidFill>
              </a:rPr>
              <a:t>df</a:t>
            </a:r>
            <a:r>
              <a:rPr lang="fr-FR" sz="1200" dirty="0">
                <a:solidFill>
                  <a:schemeClr val="tx1"/>
                </a:solidFill>
              </a:rPr>
              <a:t> [</a:t>
            </a:r>
            <a:r>
              <a:rPr lang="fr-FR" sz="1200" dirty="0" err="1">
                <a:solidFill>
                  <a:schemeClr val="tx1"/>
                </a:solidFill>
              </a:rPr>
              <a:t>col_list</a:t>
            </a:r>
            <a:r>
              <a:rPr lang="fr-FR" sz="1200" dirty="0">
                <a:solidFill>
                  <a:schemeClr val="tx1"/>
                </a:solidFill>
              </a:rPr>
              <a:t>] ou </a:t>
            </a:r>
            <a:r>
              <a:rPr lang="fr-FR" sz="1200" b="1" dirty="0" err="1">
                <a:solidFill>
                  <a:schemeClr val="tx1"/>
                </a:solidFill>
              </a:rPr>
              <a:t>df.loc</a:t>
            </a:r>
            <a:r>
              <a:rPr lang="fr-FR" sz="1200" dirty="0">
                <a:solidFill>
                  <a:schemeClr val="tx1"/>
                </a:solidFill>
              </a:rPr>
              <a:t>[ : , </a:t>
            </a:r>
            <a:r>
              <a:rPr lang="fr-FR" sz="1200" dirty="0" err="1">
                <a:solidFill>
                  <a:schemeClr val="tx1"/>
                </a:solidFill>
              </a:rPr>
              <a:t>col_list</a:t>
            </a:r>
            <a:r>
              <a:rPr lang="fr-FR" sz="12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C6A76F39-952D-E250-85C3-206ABDF846AE}"/>
              </a:ext>
            </a:extLst>
          </p:cNvPr>
          <p:cNvSpPr txBox="1"/>
          <p:nvPr/>
        </p:nvSpPr>
        <p:spPr>
          <a:xfrm>
            <a:off x="431764" y="4023361"/>
            <a:ext cx="7625115" cy="102188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endParaRPr lang="fr-FR" dirty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i="1" dirty="0"/>
              <a:t>Filtrage basé sur les valeurs des colonnes</a:t>
            </a:r>
          </a:p>
          <a:p>
            <a:pPr algn="just">
              <a:lnSpc>
                <a:spcPct val="150000"/>
              </a:lnSpc>
            </a:pPr>
            <a:endParaRPr lang="fr-FR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AA6CDB45-3495-8213-3883-C652FD4B59BA}"/>
              </a:ext>
            </a:extLst>
          </p:cNvPr>
          <p:cNvSpPr txBox="1"/>
          <p:nvPr/>
        </p:nvSpPr>
        <p:spPr>
          <a:xfrm>
            <a:off x="995876" y="4786604"/>
            <a:ext cx="7625115" cy="61215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sz="1200" dirty="0">
                <a:solidFill>
                  <a:srgbClr val="FF0753"/>
                </a:solidFill>
              </a:rPr>
              <a:t>SQL : </a:t>
            </a:r>
            <a:r>
              <a:rPr lang="fr-FR" sz="1200" b="1" dirty="0">
                <a:solidFill>
                  <a:schemeClr val="tx1"/>
                </a:solidFill>
              </a:rPr>
              <a:t>SELECT</a:t>
            </a:r>
            <a:r>
              <a:rPr lang="fr-FR" sz="1200" dirty="0"/>
              <a:t> </a:t>
            </a:r>
            <a:r>
              <a:rPr lang="fr-FR" sz="1200" dirty="0" err="1"/>
              <a:t>valeur_fonciere</a:t>
            </a:r>
            <a:r>
              <a:rPr lang="fr-FR" sz="1200" dirty="0"/>
              <a:t>, </a:t>
            </a:r>
            <a:r>
              <a:rPr lang="fr-FR" sz="1200" dirty="0" err="1"/>
              <a:t>surface_reelle_bati</a:t>
            </a:r>
            <a:r>
              <a:rPr lang="fr-FR" sz="1200" dirty="0"/>
              <a:t> </a:t>
            </a:r>
            <a:r>
              <a:rPr lang="fr-FR" sz="1200" b="1" dirty="0">
                <a:solidFill>
                  <a:schemeClr val="tx1"/>
                </a:solidFill>
              </a:rPr>
              <a:t>FROM</a:t>
            </a:r>
            <a:r>
              <a:rPr lang="fr-FR" sz="1200" dirty="0"/>
              <a:t> </a:t>
            </a:r>
            <a:r>
              <a:rPr lang="fr-FR" sz="1200" dirty="0" err="1"/>
              <a:t>TData</a:t>
            </a:r>
            <a:r>
              <a:rPr lang="fr-FR" sz="1200" dirty="0"/>
              <a:t> </a:t>
            </a:r>
          </a:p>
          <a:p>
            <a:pPr algn="just">
              <a:lnSpc>
                <a:spcPct val="150000"/>
              </a:lnSpc>
            </a:pPr>
            <a:r>
              <a:rPr lang="fr-FR" sz="1200" b="1" dirty="0"/>
              <a:t>WHERE</a:t>
            </a:r>
            <a:r>
              <a:rPr lang="fr-FR" sz="1200" dirty="0"/>
              <a:t> </a:t>
            </a:r>
            <a:r>
              <a:rPr lang="fr-FR" sz="1200" dirty="0" err="1"/>
              <a:t>valeur_fonciere</a:t>
            </a:r>
            <a:r>
              <a:rPr lang="fr-FR" sz="1200" dirty="0"/>
              <a:t> &gt; 50000 </a:t>
            </a:r>
            <a:r>
              <a:rPr lang="fr-FR" sz="1200" b="1" dirty="0"/>
              <a:t>AND</a:t>
            </a:r>
            <a:r>
              <a:rPr lang="fr-FR" sz="1200" dirty="0"/>
              <a:t> </a:t>
            </a:r>
            <a:r>
              <a:rPr lang="fr-FR" sz="1200" dirty="0" err="1"/>
              <a:t>surface_réelle_bati</a:t>
            </a:r>
            <a:r>
              <a:rPr lang="fr-FR" sz="1200" dirty="0"/>
              <a:t> &lt; 100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18EA0D07-9F18-0430-1A10-AEF7E85C3F4E}"/>
              </a:ext>
            </a:extLst>
          </p:cNvPr>
          <p:cNvSpPr txBox="1"/>
          <p:nvPr/>
        </p:nvSpPr>
        <p:spPr>
          <a:xfrm>
            <a:off x="1083537" y="5743599"/>
            <a:ext cx="7625115" cy="8891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sz="1200" dirty="0">
                <a:solidFill>
                  <a:srgbClr val="FF0753"/>
                </a:solidFill>
              </a:rPr>
              <a:t>Pandas : </a:t>
            </a:r>
            <a:r>
              <a:rPr lang="fr-FR" sz="1200" dirty="0" err="1">
                <a:solidFill>
                  <a:schemeClr val="tx1"/>
                </a:solidFill>
              </a:rPr>
              <a:t>valeur_fonciere_mask</a:t>
            </a:r>
            <a:r>
              <a:rPr lang="fr-FR" sz="1200" dirty="0">
                <a:solidFill>
                  <a:schemeClr val="tx1"/>
                </a:solidFill>
              </a:rPr>
              <a:t> = </a:t>
            </a:r>
            <a:r>
              <a:rPr lang="fr-FR" sz="1200" dirty="0" err="1">
                <a:solidFill>
                  <a:schemeClr val="tx1"/>
                </a:solidFill>
              </a:rPr>
              <a:t>df</a:t>
            </a:r>
            <a:r>
              <a:rPr lang="fr-FR" sz="1200" dirty="0">
                <a:solidFill>
                  <a:schemeClr val="tx1"/>
                </a:solidFill>
              </a:rPr>
              <a:t>[‘</a:t>
            </a:r>
            <a:r>
              <a:rPr lang="fr-FR" sz="1200" dirty="0" err="1"/>
              <a:t>valeur_fonciere</a:t>
            </a:r>
            <a:r>
              <a:rPr lang="fr-FR" sz="1200" dirty="0"/>
              <a:t>’] &gt; 50000 </a:t>
            </a:r>
          </a:p>
          <a:p>
            <a:pPr algn="just">
              <a:lnSpc>
                <a:spcPct val="150000"/>
              </a:lnSpc>
            </a:pPr>
            <a:r>
              <a:rPr lang="fr-FR" sz="1200" dirty="0" err="1"/>
              <a:t>surface_réelle_bati_mask</a:t>
            </a:r>
            <a:r>
              <a:rPr lang="fr-FR" sz="1200" dirty="0"/>
              <a:t> = </a:t>
            </a:r>
            <a:r>
              <a:rPr lang="fr-FR" sz="1200" dirty="0" err="1"/>
              <a:t>df</a:t>
            </a:r>
            <a:r>
              <a:rPr lang="fr-FR" sz="1200" dirty="0"/>
              <a:t>’[</a:t>
            </a:r>
            <a:r>
              <a:rPr lang="fr-FR" sz="1200" dirty="0" err="1"/>
              <a:t>surface_réelle_bati</a:t>
            </a:r>
            <a:r>
              <a:rPr lang="fr-FR" sz="1200" dirty="0"/>
              <a:t>’] &lt; 100</a:t>
            </a:r>
          </a:p>
          <a:p>
            <a:pPr algn="just">
              <a:lnSpc>
                <a:spcPct val="150000"/>
              </a:lnSpc>
            </a:pPr>
            <a:r>
              <a:rPr lang="fr-FR" sz="1200" dirty="0" err="1"/>
              <a:t>df.loc</a:t>
            </a:r>
            <a:r>
              <a:rPr lang="fr-FR" sz="1200" dirty="0"/>
              <a:t>[ </a:t>
            </a:r>
            <a:r>
              <a:rPr lang="fr-FR" sz="1200" b="1" dirty="0" err="1"/>
              <a:t>valeur_fonciere_mask</a:t>
            </a:r>
            <a:r>
              <a:rPr lang="fr-FR" sz="1200" b="1" dirty="0"/>
              <a:t> &amp; </a:t>
            </a:r>
            <a:r>
              <a:rPr lang="fr-FR" sz="1200" b="1" dirty="0" err="1"/>
              <a:t>surface_réelle_bati_mask</a:t>
            </a:r>
            <a:r>
              <a:rPr lang="fr-FR" sz="1200" dirty="0"/>
              <a:t>, </a:t>
            </a:r>
            <a:r>
              <a:rPr lang="fr-FR" sz="1200" dirty="0" err="1"/>
              <a:t>col_list</a:t>
            </a:r>
            <a:r>
              <a:rPr lang="fr-FR" sz="1200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11133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7" grpId="0"/>
      <p:bldP spid="8" grpId="0"/>
      <p:bldP spid="9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3" name="Google Shape;273;g10909ea7151_0_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100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g10909ea7151_0_5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0874" y="38700"/>
            <a:ext cx="1825327" cy="931475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g10909ea7151_0_51"/>
          <p:cNvSpPr/>
          <p:nvPr/>
        </p:nvSpPr>
        <p:spPr>
          <a:xfrm>
            <a:off x="2926276" y="273600"/>
            <a:ext cx="5826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fr-FR" sz="1900" b="1" i="0" u="none" strike="noStrike" cap="none" dirty="0">
                <a:solidFill>
                  <a:schemeClr val="lt1"/>
                </a:solidFill>
              </a:rPr>
              <a:t>Pandas vs SQL</a:t>
            </a:r>
            <a:endParaRPr sz="1900" b="1" i="0" u="none" strike="noStrike" cap="none" dirty="0">
              <a:solidFill>
                <a:schemeClr val="lt1"/>
              </a:solidFill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3A501A3D-1A2C-C7A3-971E-C390D749BF1A}"/>
              </a:ext>
            </a:extLst>
          </p:cNvPr>
          <p:cNvSpPr txBox="1"/>
          <p:nvPr/>
        </p:nvSpPr>
        <p:spPr>
          <a:xfrm>
            <a:off x="472600" y="1292506"/>
            <a:ext cx="7625115" cy="69871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i="1" dirty="0"/>
              <a:t>Tri des résultats par rapport aux valeurs des colonnes</a:t>
            </a:r>
          </a:p>
          <a:p>
            <a:pPr algn="just">
              <a:lnSpc>
                <a:spcPct val="150000"/>
              </a:lnSpc>
            </a:pPr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C6A76F39-952D-E250-85C3-206ABDF846AE}"/>
              </a:ext>
            </a:extLst>
          </p:cNvPr>
          <p:cNvSpPr txBox="1"/>
          <p:nvPr/>
        </p:nvSpPr>
        <p:spPr>
          <a:xfrm>
            <a:off x="431764" y="4023361"/>
            <a:ext cx="7625115" cy="102188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endParaRPr lang="fr-FR" dirty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i="1" dirty="0"/>
              <a:t>Limitation des résultats</a:t>
            </a:r>
          </a:p>
          <a:p>
            <a:pPr algn="just">
              <a:lnSpc>
                <a:spcPct val="150000"/>
              </a:lnSpc>
            </a:pPr>
            <a:endParaRPr lang="fr-FR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AA6CDB45-3495-8213-3883-C652FD4B59BA}"/>
              </a:ext>
            </a:extLst>
          </p:cNvPr>
          <p:cNvSpPr txBox="1"/>
          <p:nvPr/>
        </p:nvSpPr>
        <p:spPr>
          <a:xfrm>
            <a:off x="1083536" y="1817400"/>
            <a:ext cx="7625115" cy="8891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sz="1200" dirty="0">
                <a:solidFill>
                  <a:srgbClr val="FF0753"/>
                </a:solidFill>
              </a:rPr>
              <a:t>SQL : </a:t>
            </a:r>
            <a:r>
              <a:rPr lang="fr-FR" sz="1200" b="1" dirty="0">
                <a:solidFill>
                  <a:schemeClr val="tx1"/>
                </a:solidFill>
              </a:rPr>
              <a:t>SELECT</a:t>
            </a:r>
            <a:r>
              <a:rPr lang="fr-FR" sz="1200" dirty="0"/>
              <a:t> </a:t>
            </a:r>
            <a:r>
              <a:rPr lang="fr-FR" sz="1200" dirty="0" err="1"/>
              <a:t>valeur_fonciere</a:t>
            </a:r>
            <a:r>
              <a:rPr lang="fr-FR" sz="1200" dirty="0"/>
              <a:t>, </a:t>
            </a:r>
            <a:r>
              <a:rPr lang="fr-FR" sz="1200" dirty="0" err="1"/>
              <a:t>surface_reelle_bati</a:t>
            </a:r>
            <a:r>
              <a:rPr lang="fr-FR" sz="1200" dirty="0"/>
              <a:t> </a:t>
            </a:r>
            <a:r>
              <a:rPr lang="fr-FR" sz="1200" b="1" dirty="0">
                <a:solidFill>
                  <a:schemeClr val="tx1"/>
                </a:solidFill>
              </a:rPr>
              <a:t>FROM</a:t>
            </a:r>
            <a:r>
              <a:rPr lang="fr-FR" sz="1200" dirty="0"/>
              <a:t> </a:t>
            </a:r>
            <a:r>
              <a:rPr lang="fr-FR" sz="1200" dirty="0" err="1"/>
              <a:t>TData</a:t>
            </a:r>
            <a:r>
              <a:rPr lang="fr-FR" sz="1200" dirty="0"/>
              <a:t> </a:t>
            </a:r>
          </a:p>
          <a:p>
            <a:pPr algn="just">
              <a:lnSpc>
                <a:spcPct val="150000"/>
              </a:lnSpc>
            </a:pPr>
            <a:r>
              <a:rPr lang="fr-FR" sz="1200" b="1" dirty="0"/>
              <a:t>WHERE</a:t>
            </a:r>
            <a:r>
              <a:rPr lang="fr-FR" sz="1200" dirty="0"/>
              <a:t> </a:t>
            </a:r>
            <a:r>
              <a:rPr lang="fr-FR" sz="1200" dirty="0" err="1"/>
              <a:t>valeur_fonciere</a:t>
            </a:r>
            <a:r>
              <a:rPr lang="fr-FR" sz="1200" dirty="0"/>
              <a:t> &gt; 50000 </a:t>
            </a:r>
            <a:r>
              <a:rPr lang="fr-FR" sz="1200" b="1" dirty="0"/>
              <a:t>AND</a:t>
            </a:r>
            <a:r>
              <a:rPr lang="fr-FR" sz="1200" dirty="0"/>
              <a:t> </a:t>
            </a:r>
            <a:r>
              <a:rPr lang="fr-FR" sz="1200" dirty="0" err="1"/>
              <a:t>surface_réelle_bati</a:t>
            </a:r>
            <a:r>
              <a:rPr lang="fr-FR" sz="1200" dirty="0"/>
              <a:t> &lt; 100</a:t>
            </a:r>
          </a:p>
          <a:p>
            <a:pPr algn="just">
              <a:lnSpc>
                <a:spcPct val="150000"/>
              </a:lnSpc>
            </a:pPr>
            <a:r>
              <a:rPr lang="fr-FR" sz="1200" b="1" dirty="0"/>
              <a:t>ORDER BY</a:t>
            </a:r>
            <a:r>
              <a:rPr lang="fr-FR" sz="1200" dirty="0"/>
              <a:t> </a:t>
            </a:r>
            <a:r>
              <a:rPr lang="fr-FR" sz="1200" dirty="0" err="1"/>
              <a:t>valeur_fonciere</a:t>
            </a:r>
            <a:r>
              <a:rPr lang="fr-FR" sz="1200" dirty="0"/>
              <a:t> </a:t>
            </a:r>
            <a:r>
              <a:rPr lang="fr-FR" sz="1200" b="1" dirty="0"/>
              <a:t>DESC, </a:t>
            </a:r>
            <a:r>
              <a:rPr lang="fr-FR" sz="1200" dirty="0" err="1"/>
              <a:t>surface_réelle_bati</a:t>
            </a:r>
            <a:endParaRPr lang="fr-FR" sz="1200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18EA0D07-9F18-0430-1A10-AEF7E85C3F4E}"/>
              </a:ext>
            </a:extLst>
          </p:cNvPr>
          <p:cNvSpPr txBox="1"/>
          <p:nvPr/>
        </p:nvSpPr>
        <p:spPr>
          <a:xfrm>
            <a:off x="1083535" y="2962778"/>
            <a:ext cx="7625115" cy="116615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sz="1200" dirty="0">
                <a:solidFill>
                  <a:srgbClr val="FF0753"/>
                </a:solidFill>
              </a:rPr>
              <a:t>Pandas : </a:t>
            </a:r>
            <a:r>
              <a:rPr lang="fr-FR" sz="1200" dirty="0" err="1">
                <a:solidFill>
                  <a:schemeClr val="tx1"/>
                </a:solidFill>
              </a:rPr>
              <a:t>valeur_fonciere_mask</a:t>
            </a:r>
            <a:r>
              <a:rPr lang="fr-FR" sz="1200" dirty="0">
                <a:solidFill>
                  <a:schemeClr val="tx1"/>
                </a:solidFill>
              </a:rPr>
              <a:t> = </a:t>
            </a:r>
            <a:r>
              <a:rPr lang="fr-FR" sz="1200" dirty="0" err="1">
                <a:solidFill>
                  <a:schemeClr val="tx1"/>
                </a:solidFill>
              </a:rPr>
              <a:t>df</a:t>
            </a:r>
            <a:r>
              <a:rPr lang="fr-FR" sz="1200" dirty="0">
                <a:solidFill>
                  <a:schemeClr val="tx1"/>
                </a:solidFill>
              </a:rPr>
              <a:t>[‘</a:t>
            </a:r>
            <a:r>
              <a:rPr lang="fr-FR" sz="1200" dirty="0" err="1"/>
              <a:t>valeur_fonciere</a:t>
            </a:r>
            <a:r>
              <a:rPr lang="fr-FR" sz="1200" dirty="0"/>
              <a:t>’] &gt; 50000 </a:t>
            </a:r>
          </a:p>
          <a:p>
            <a:pPr algn="just">
              <a:lnSpc>
                <a:spcPct val="150000"/>
              </a:lnSpc>
            </a:pPr>
            <a:r>
              <a:rPr lang="fr-FR" sz="1200" dirty="0" err="1"/>
              <a:t>surface_réelle_bati_mask</a:t>
            </a:r>
            <a:r>
              <a:rPr lang="fr-FR" sz="1200" dirty="0"/>
              <a:t> = </a:t>
            </a:r>
            <a:r>
              <a:rPr lang="fr-FR" sz="1200" dirty="0" err="1"/>
              <a:t>df</a:t>
            </a:r>
            <a:r>
              <a:rPr lang="fr-FR" sz="1200" dirty="0"/>
              <a:t>[‘</a:t>
            </a:r>
            <a:r>
              <a:rPr lang="fr-FR" sz="1200" dirty="0" err="1"/>
              <a:t>surface_réelle_bati</a:t>
            </a:r>
            <a:r>
              <a:rPr lang="fr-FR" sz="1200" dirty="0"/>
              <a:t>’] &lt; 100</a:t>
            </a:r>
          </a:p>
          <a:p>
            <a:pPr algn="just">
              <a:lnSpc>
                <a:spcPct val="150000"/>
              </a:lnSpc>
            </a:pPr>
            <a:r>
              <a:rPr lang="fr-FR" sz="1200" dirty="0" err="1"/>
              <a:t>df.loc</a:t>
            </a:r>
            <a:r>
              <a:rPr lang="fr-FR" sz="1200" dirty="0"/>
              <a:t>[ </a:t>
            </a:r>
            <a:r>
              <a:rPr lang="fr-FR" sz="1200" b="1" dirty="0" err="1"/>
              <a:t>valeur_fonciere_mask</a:t>
            </a:r>
            <a:r>
              <a:rPr lang="fr-FR" sz="1200" b="1" dirty="0"/>
              <a:t> &amp; </a:t>
            </a:r>
            <a:r>
              <a:rPr lang="fr-FR" sz="1200" b="1" dirty="0" err="1"/>
              <a:t>surface_réelle_bati_mask</a:t>
            </a:r>
            <a:r>
              <a:rPr lang="fr-FR" sz="1200" dirty="0"/>
              <a:t>, </a:t>
            </a:r>
            <a:r>
              <a:rPr lang="fr-FR" sz="1200" dirty="0" err="1"/>
              <a:t>col_list</a:t>
            </a:r>
            <a:r>
              <a:rPr lang="fr-FR" sz="1200" dirty="0"/>
              <a:t>]</a:t>
            </a:r>
          </a:p>
          <a:p>
            <a:pPr algn="just">
              <a:lnSpc>
                <a:spcPct val="150000"/>
              </a:lnSpc>
            </a:pPr>
            <a:r>
              <a:rPr lang="fr-FR" sz="1200" dirty="0" err="1"/>
              <a:t>df.</a:t>
            </a:r>
            <a:r>
              <a:rPr lang="fr-FR" sz="1200" b="1" dirty="0" err="1"/>
              <a:t>sort_values</a:t>
            </a:r>
            <a:r>
              <a:rPr lang="fr-FR" sz="1200" dirty="0"/>
              <a:t>([‘</a:t>
            </a:r>
            <a:r>
              <a:rPr lang="fr-FR" sz="1200" dirty="0" err="1"/>
              <a:t>valeur_fonciere</a:t>
            </a:r>
            <a:r>
              <a:rPr lang="fr-FR" sz="1200" dirty="0"/>
              <a:t>’, ‘</a:t>
            </a:r>
            <a:r>
              <a:rPr lang="fr-FR" sz="1200" dirty="0" err="1"/>
              <a:t>surface_réelle_bati</a:t>
            </a:r>
            <a:r>
              <a:rPr lang="fr-FR" sz="1200" dirty="0"/>
              <a:t>’, </a:t>
            </a:r>
            <a:r>
              <a:rPr lang="fr-FR" sz="1200" dirty="0" err="1"/>
              <a:t>ascending</a:t>
            </a:r>
            <a:r>
              <a:rPr lang="fr-FR" sz="1200" dirty="0"/>
              <a:t> = [False, </a:t>
            </a:r>
            <a:r>
              <a:rPr lang="fr-FR" sz="1200" dirty="0" err="1"/>
              <a:t>True</a:t>
            </a:r>
            <a:r>
              <a:rPr lang="fr-FR" sz="1200" dirty="0"/>
              <a:t>])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43DF810-3099-856C-8210-FD54850DD352}"/>
              </a:ext>
            </a:extLst>
          </p:cNvPr>
          <p:cNvSpPr txBox="1"/>
          <p:nvPr/>
        </p:nvSpPr>
        <p:spPr>
          <a:xfrm>
            <a:off x="1195296" y="4784120"/>
            <a:ext cx="7625115" cy="116615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sz="1200" dirty="0">
                <a:solidFill>
                  <a:srgbClr val="FF0753"/>
                </a:solidFill>
              </a:rPr>
              <a:t>SQL : </a:t>
            </a:r>
            <a:r>
              <a:rPr lang="fr-FR" sz="1200" b="1" dirty="0">
                <a:solidFill>
                  <a:schemeClr val="tx1"/>
                </a:solidFill>
              </a:rPr>
              <a:t>SELECT</a:t>
            </a:r>
            <a:r>
              <a:rPr lang="fr-FR" sz="1200" dirty="0"/>
              <a:t> </a:t>
            </a:r>
            <a:r>
              <a:rPr lang="fr-FR" sz="1200" dirty="0" err="1"/>
              <a:t>valeur_fonciere</a:t>
            </a:r>
            <a:r>
              <a:rPr lang="fr-FR" sz="1200" dirty="0"/>
              <a:t>, </a:t>
            </a:r>
            <a:r>
              <a:rPr lang="fr-FR" sz="1200" dirty="0" err="1"/>
              <a:t>surface_reelle_bati</a:t>
            </a:r>
            <a:r>
              <a:rPr lang="fr-FR" sz="1200" dirty="0"/>
              <a:t> </a:t>
            </a:r>
            <a:r>
              <a:rPr lang="fr-FR" sz="1200" b="1" dirty="0">
                <a:solidFill>
                  <a:schemeClr val="tx1"/>
                </a:solidFill>
              </a:rPr>
              <a:t>FROM</a:t>
            </a:r>
            <a:r>
              <a:rPr lang="fr-FR" sz="1200" dirty="0"/>
              <a:t> </a:t>
            </a:r>
            <a:r>
              <a:rPr lang="fr-FR" sz="1200" dirty="0" err="1"/>
              <a:t>TData</a:t>
            </a:r>
            <a:r>
              <a:rPr lang="fr-FR" sz="1200" dirty="0"/>
              <a:t> </a:t>
            </a:r>
          </a:p>
          <a:p>
            <a:pPr algn="just">
              <a:lnSpc>
                <a:spcPct val="150000"/>
              </a:lnSpc>
            </a:pPr>
            <a:r>
              <a:rPr lang="fr-FR" sz="1200" b="1" dirty="0"/>
              <a:t>WHERE</a:t>
            </a:r>
            <a:r>
              <a:rPr lang="fr-FR" sz="1200" dirty="0"/>
              <a:t> </a:t>
            </a:r>
            <a:r>
              <a:rPr lang="fr-FR" sz="1200" dirty="0" err="1"/>
              <a:t>valeur_fonciere</a:t>
            </a:r>
            <a:r>
              <a:rPr lang="fr-FR" sz="1200" dirty="0"/>
              <a:t> &gt; 50000 </a:t>
            </a:r>
            <a:r>
              <a:rPr lang="fr-FR" sz="1200" b="1" dirty="0"/>
              <a:t>AND</a:t>
            </a:r>
            <a:r>
              <a:rPr lang="fr-FR" sz="1200" dirty="0"/>
              <a:t> </a:t>
            </a:r>
            <a:r>
              <a:rPr lang="fr-FR" sz="1200" dirty="0" err="1"/>
              <a:t>surface_réelle_bati</a:t>
            </a:r>
            <a:r>
              <a:rPr lang="fr-FR" sz="1200" dirty="0"/>
              <a:t> &lt; 100</a:t>
            </a:r>
          </a:p>
          <a:p>
            <a:pPr algn="just">
              <a:lnSpc>
                <a:spcPct val="150000"/>
              </a:lnSpc>
            </a:pPr>
            <a:r>
              <a:rPr lang="fr-FR" sz="1200" b="1" dirty="0"/>
              <a:t>ORDER BY</a:t>
            </a:r>
            <a:r>
              <a:rPr lang="fr-FR" sz="1200" dirty="0"/>
              <a:t> </a:t>
            </a:r>
            <a:r>
              <a:rPr lang="fr-FR" sz="1200" dirty="0" err="1"/>
              <a:t>valeur_fonciere</a:t>
            </a:r>
            <a:r>
              <a:rPr lang="fr-FR" sz="1200" dirty="0"/>
              <a:t> </a:t>
            </a:r>
            <a:r>
              <a:rPr lang="fr-FR" sz="1200" b="1" dirty="0"/>
              <a:t>DESC, </a:t>
            </a:r>
            <a:r>
              <a:rPr lang="fr-FR" sz="1200" dirty="0" err="1"/>
              <a:t>surface_réelle_bati</a:t>
            </a:r>
            <a:endParaRPr lang="fr-FR" sz="1200" dirty="0"/>
          </a:p>
          <a:p>
            <a:pPr algn="just">
              <a:lnSpc>
                <a:spcPct val="150000"/>
              </a:lnSpc>
            </a:pPr>
            <a:r>
              <a:rPr lang="fr-FR" sz="1200" b="1" dirty="0"/>
              <a:t>LIMIT</a:t>
            </a:r>
            <a:r>
              <a:rPr lang="fr-FR" sz="1200" dirty="0"/>
              <a:t> 10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8F006A6-2A9B-F9C1-B2A3-E4B636A06CEA}"/>
              </a:ext>
            </a:extLst>
          </p:cNvPr>
          <p:cNvSpPr txBox="1"/>
          <p:nvPr/>
        </p:nvSpPr>
        <p:spPr>
          <a:xfrm>
            <a:off x="1083534" y="6022385"/>
            <a:ext cx="7625115" cy="33515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sz="1200" dirty="0">
                <a:solidFill>
                  <a:srgbClr val="FF0753"/>
                </a:solidFill>
              </a:rPr>
              <a:t>Pandas : </a:t>
            </a:r>
            <a:r>
              <a:rPr lang="fr-FR" sz="1200" dirty="0" err="1"/>
              <a:t>df.sort_values</a:t>
            </a:r>
            <a:r>
              <a:rPr lang="fr-FR" sz="1200" dirty="0"/>
              <a:t>([‘</a:t>
            </a:r>
            <a:r>
              <a:rPr lang="fr-FR" sz="1200" dirty="0" err="1"/>
              <a:t>valeur_fonciere</a:t>
            </a:r>
            <a:r>
              <a:rPr lang="fr-FR" sz="1200" dirty="0"/>
              <a:t>’, ‘</a:t>
            </a:r>
            <a:r>
              <a:rPr lang="fr-FR" sz="1200" dirty="0" err="1"/>
              <a:t>surface_réelle_bati</a:t>
            </a:r>
            <a:r>
              <a:rPr lang="fr-FR" sz="1200" dirty="0"/>
              <a:t>’, </a:t>
            </a:r>
            <a:r>
              <a:rPr lang="fr-FR" sz="1200" dirty="0" err="1"/>
              <a:t>ascending</a:t>
            </a:r>
            <a:r>
              <a:rPr lang="fr-FR" sz="1200" dirty="0"/>
              <a:t> = [False, </a:t>
            </a:r>
            <a:r>
              <a:rPr lang="fr-FR" sz="1200" dirty="0" err="1"/>
              <a:t>True</a:t>
            </a:r>
            <a:r>
              <a:rPr lang="fr-FR" sz="1200" dirty="0"/>
              <a:t>]).</a:t>
            </a:r>
            <a:r>
              <a:rPr lang="fr-FR" sz="1200" dirty="0" err="1"/>
              <a:t>head</a:t>
            </a:r>
            <a:r>
              <a:rPr lang="fr-FR" sz="1200" dirty="0"/>
              <a:t>(10)</a:t>
            </a:r>
          </a:p>
        </p:txBody>
      </p:sp>
    </p:spTree>
    <p:extLst>
      <p:ext uri="{BB962C8B-B14F-4D97-AF65-F5344CB8AC3E}">
        <p14:creationId xmlns:p14="http://schemas.microsoft.com/office/powerpoint/2010/main" val="2604032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4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3" name="Google Shape;273;g10909ea7151_0_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100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g10909ea7151_0_5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0874" y="38700"/>
            <a:ext cx="1825327" cy="931475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g10909ea7151_0_51"/>
          <p:cNvSpPr/>
          <p:nvPr/>
        </p:nvSpPr>
        <p:spPr>
          <a:xfrm>
            <a:off x="2926276" y="273600"/>
            <a:ext cx="5826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fr-FR" sz="1900" b="1" i="0" u="none" strike="noStrike" cap="none" dirty="0">
                <a:solidFill>
                  <a:schemeClr val="lt1"/>
                </a:solidFill>
              </a:rPr>
              <a:t>Pandas vs SQL</a:t>
            </a:r>
            <a:endParaRPr sz="1900" b="1" i="0" u="none" strike="noStrike" cap="none" dirty="0">
              <a:solidFill>
                <a:schemeClr val="lt1"/>
              </a:solidFill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3A501A3D-1A2C-C7A3-971E-C390D749BF1A}"/>
              </a:ext>
            </a:extLst>
          </p:cNvPr>
          <p:cNvSpPr txBox="1"/>
          <p:nvPr/>
        </p:nvSpPr>
        <p:spPr>
          <a:xfrm>
            <a:off x="472600" y="1292506"/>
            <a:ext cx="7625115" cy="69871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i="1" dirty="0"/>
              <a:t>Opérateur  group by</a:t>
            </a:r>
          </a:p>
          <a:p>
            <a:pPr algn="just">
              <a:lnSpc>
                <a:spcPct val="150000"/>
              </a:lnSpc>
            </a:pPr>
            <a:endParaRPr lang="fr-FR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AA6CDB45-3495-8213-3883-C652FD4B59BA}"/>
              </a:ext>
            </a:extLst>
          </p:cNvPr>
          <p:cNvSpPr txBox="1"/>
          <p:nvPr/>
        </p:nvSpPr>
        <p:spPr>
          <a:xfrm>
            <a:off x="1083536" y="1817400"/>
            <a:ext cx="7625115" cy="61215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sz="1200" dirty="0">
                <a:solidFill>
                  <a:srgbClr val="FF0753"/>
                </a:solidFill>
              </a:rPr>
              <a:t>SQL : </a:t>
            </a:r>
            <a:r>
              <a:rPr lang="fr-FR" sz="1200" b="1" dirty="0">
                <a:solidFill>
                  <a:schemeClr val="tx1"/>
                </a:solidFill>
              </a:rPr>
              <a:t>SELECT MEAN(</a:t>
            </a:r>
            <a:r>
              <a:rPr lang="fr-FR" sz="1200" dirty="0" err="1"/>
              <a:t>valeur_fonciere</a:t>
            </a:r>
            <a:r>
              <a:rPr lang="fr-FR" sz="1200" dirty="0"/>
              <a:t>) </a:t>
            </a:r>
            <a:r>
              <a:rPr lang="fr-FR" sz="1200" b="1" dirty="0">
                <a:solidFill>
                  <a:schemeClr val="tx1"/>
                </a:solidFill>
              </a:rPr>
              <a:t>FROM</a:t>
            </a:r>
            <a:r>
              <a:rPr lang="fr-FR" sz="1200" dirty="0"/>
              <a:t> </a:t>
            </a:r>
            <a:r>
              <a:rPr lang="fr-FR" sz="1200" dirty="0" err="1"/>
              <a:t>TData</a:t>
            </a:r>
            <a:r>
              <a:rPr lang="fr-FR" sz="1200" dirty="0"/>
              <a:t> </a:t>
            </a:r>
          </a:p>
          <a:p>
            <a:pPr algn="just">
              <a:lnSpc>
                <a:spcPct val="150000"/>
              </a:lnSpc>
            </a:pPr>
            <a:r>
              <a:rPr lang="fr-FR" sz="1200" b="1" dirty="0"/>
              <a:t>GROUP BY</a:t>
            </a:r>
            <a:r>
              <a:rPr lang="fr-FR" sz="1200" dirty="0"/>
              <a:t> </a:t>
            </a:r>
            <a:r>
              <a:rPr lang="fr-FR" sz="1200" dirty="0" err="1"/>
              <a:t>nom_commune</a:t>
            </a:r>
            <a:endParaRPr lang="fr-FR" sz="1200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18EA0D07-9F18-0430-1A10-AEF7E85C3F4E}"/>
              </a:ext>
            </a:extLst>
          </p:cNvPr>
          <p:cNvSpPr txBox="1"/>
          <p:nvPr/>
        </p:nvSpPr>
        <p:spPr>
          <a:xfrm>
            <a:off x="1127761" y="2582969"/>
            <a:ext cx="7625115" cy="33515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sz="1200" dirty="0">
                <a:solidFill>
                  <a:srgbClr val="FF0753"/>
                </a:solidFill>
              </a:rPr>
              <a:t>Pandas : </a:t>
            </a:r>
            <a:r>
              <a:rPr lang="fr-FR" sz="1200" dirty="0" err="1"/>
              <a:t>df</a:t>
            </a:r>
            <a:r>
              <a:rPr lang="fr-FR" sz="1200" dirty="0"/>
              <a:t>[['valeur_</a:t>
            </a:r>
            <a:r>
              <a:rPr lang="fr-FR" sz="1200" dirty="0" err="1"/>
              <a:t>fonciere</a:t>
            </a:r>
            <a:r>
              <a:rPr lang="fr-FR" sz="1200" dirty="0"/>
              <a:t>','</a:t>
            </a:r>
            <a:r>
              <a:rPr lang="fr-FR" sz="1200" dirty="0" err="1"/>
              <a:t>nom_commune</a:t>
            </a:r>
            <a:r>
              <a:rPr lang="fr-FR" sz="1200" dirty="0"/>
              <a:t>']].</a:t>
            </a:r>
            <a:r>
              <a:rPr lang="fr-FR" sz="1200" dirty="0" err="1"/>
              <a:t>groupby</a:t>
            </a:r>
            <a:r>
              <a:rPr lang="fr-FR" sz="1200" dirty="0"/>
              <a:t>(by=['</a:t>
            </a:r>
            <a:r>
              <a:rPr lang="fr-FR" sz="1200" dirty="0" err="1"/>
              <a:t>nom_commune</a:t>
            </a:r>
            <a:r>
              <a:rPr lang="fr-FR" sz="1200" dirty="0"/>
              <a:t>']).</a:t>
            </a:r>
            <a:r>
              <a:rPr lang="fr-FR" sz="1200" dirty="0" err="1"/>
              <a:t>mean</a:t>
            </a:r>
            <a:r>
              <a:rPr lang="fr-FR" sz="12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3349034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3" name="Google Shape;273;g10909ea7151_0_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100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g10909ea7151_0_5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0874" y="38700"/>
            <a:ext cx="1825327" cy="931475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g10909ea7151_0_51"/>
          <p:cNvSpPr/>
          <p:nvPr/>
        </p:nvSpPr>
        <p:spPr>
          <a:xfrm>
            <a:off x="2926276" y="273600"/>
            <a:ext cx="5826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fr-FR" sz="1900" b="1" i="0" u="none" strike="noStrike" cap="none" dirty="0">
                <a:solidFill>
                  <a:schemeClr val="lt1"/>
                </a:solidFill>
              </a:rPr>
              <a:t>Pandas vs SQL</a:t>
            </a:r>
            <a:endParaRPr sz="1900" b="1" i="0" u="none" strike="noStrike" cap="none" dirty="0">
              <a:solidFill>
                <a:schemeClr val="lt1"/>
              </a:solidFill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3A501A3D-1A2C-C7A3-971E-C390D749BF1A}"/>
              </a:ext>
            </a:extLst>
          </p:cNvPr>
          <p:cNvSpPr txBox="1"/>
          <p:nvPr/>
        </p:nvSpPr>
        <p:spPr>
          <a:xfrm>
            <a:off x="472600" y="1292506"/>
            <a:ext cx="7625115" cy="69871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i="1" dirty="0"/>
              <a:t>Concaténation de deux </a:t>
            </a:r>
            <a:r>
              <a:rPr lang="fr-FR" i="1" dirty="0" err="1"/>
              <a:t>dataframe</a:t>
            </a:r>
            <a:endParaRPr lang="fr-FR" i="1" dirty="0"/>
          </a:p>
          <a:p>
            <a:pPr algn="just">
              <a:lnSpc>
                <a:spcPct val="150000"/>
              </a:lnSpc>
            </a:pPr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C6A76F39-952D-E250-85C3-206ABDF846AE}"/>
              </a:ext>
            </a:extLst>
          </p:cNvPr>
          <p:cNvSpPr txBox="1"/>
          <p:nvPr/>
        </p:nvSpPr>
        <p:spPr>
          <a:xfrm>
            <a:off x="472599" y="3304811"/>
            <a:ext cx="7625115" cy="102188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endParaRPr lang="fr-FR" dirty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i="1" dirty="0"/>
              <a:t>Jointure</a:t>
            </a:r>
          </a:p>
          <a:p>
            <a:pPr algn="just">
              <a:lnSpc>
                <a:spcPct val="150000"/>
              </a:lnSpc>
            </a:pPr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C1D3DC43-00C6-2C48-4A47-E09348035FED}"/>
              </a:ext>
            </a:extLst>
          </p:cNvPr>
          <p:cNvSpPr txBox="1"/>
          <p:nvPr/>
        </p:nvSpPr>
        <p:spPr>
          <a:xfrm>
            <a:off x="1610581" y="1859034"/>
            <a:ext cx="740006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A036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df1 =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A036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pandas.DataFrame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A036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({'A': [3, 5], 'B': [1, 2]}, index = [0, 1]) df2 =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A036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pandas.DataFrame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A036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({'A': [6, 7], 'B': [4, 9]}, index = [2, 3])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A036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pandas.</a:t>
            </a:r>
            <a:r>
              <a:rPr kumimoji="0" lang="fr-FR" altLang="fr-FR" sz="1400" b="1" i="0" u="none" strike="noStrike" cap="none" normalizeH="0" baseline="0" dirty="0" err="1">
                <a:ln>
                  <a:noFill/>
                </a:ln>
                <a:solidFill>
                  <a:srgbClr val="0A036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concat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A036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([df1, df2])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A433511D-3488-BDAD-56F0-6D51365288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42611" y="2420117"/>
            <a:ext cx="1304189" cy="1088337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3056E81E-C0A4-4AD4-6CA5-B4E5FBCB5DE5}"/>
              </a:ext>
            </a:extLst>
          </p:cNvPr>
          <p:cNvSpPr txBox="1"/>
          <p:nvPr/>
        </p:nvSpPr>
        <p:spPr>
          <a:xfrm>
            <a:off x="1195296" y="4060965"/>
            <a:ext cx="576430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0" i="0" dirty="0">
                <a:solidFill>
                  <a:srgbClr val="0A036E"/>
                </a:solidFill>
                <a:effectLst/>
                <a:latin typeface="Courier New" panose="02070309020205020404" pitchFamily="49" charset="0"/>
              </a:rPr>
              <a:t>df1 = </a:t>
            </a:r>
            <a:r>
              <a:rPr lang="fr-FR" b="0" i="0" dirty="0" err="1">
                <a:solidFill>
                  <a:srgbClr val="0A036E"/>
                </a:solidFill>
                <a:effectLst/>
                <a:latin typeface="Courier New" panose="02070309020205020404" pitchFamily="49" charset="0"/>
              </a:rPr>
              <a:t>pandas.DataFrame</a:t>
            </a:r>
            <a:r>
              <a:rPr lang="fr-FR" b="0" i="0" dirty="0">
                <a:solidFill>
                  <a:srgbClr val="0A036E"/>
                </a:solidFill>
                <a:effectLst/>
                <a:latin typeface="Courier New" panose="02070309020205020404" pitchFamily="49" charset="0"/>
              </a:rPr>
              <a:t>({'A': [3, 5], 'B': [1, 2]}); df2 = </a:t>
            </a:r>
            <a:r>
              <a:rPr lang="fr-FR" b="0" i="0" dirty="0" err="1">
                <a:solidFill>
                  <a:srgbClr val="0A036E"/>
                </a:solidFill>
                <a:effectLst/>
                <a:latin typeface="Courier New" panose="02070309020205020404" pitchFamily="49" charset="0"/>
              </a:rPr>
              <a:t>pandas.DataFrame</a:t>
            </a:r>
            <a:r>
              <a:rPr lang="fr-FR" b="0" i="0" dirty="0">
                <a:solidFill>
                  <a:srgbClr val="0A036E"/>
                </a:solidFill>
                <a:effectLst/>
                <a:latin typeface="Courier New" panose="02070309020205020404" pitchFamily="49" charset="0"/>
              </a:rPr>
              <a:t>({'A': [5, 3, 7], 'C': [9, 2, 0]}); </a:t>
            </a:r>
            <a:r>
              <a:rPr lang="fr-FR" b="0" i="0" dirty="0" err="1">
                <a:solidFill>
                  <a:srgbClr val="0A036E"/>
                </a:solidFill>
                <a:effectLst/>
                <a:latin typeface="Courier New" panose="02070309020205020404" pitchFamily="49" charset="0"/>
              </a:rPr>
              <a:t>pandas.</a:t>
            </a:r>
            <a:r>
              <a:rPr lang="fr-FR" b="1" i="0" dirty="0" err="1">
                <a:solidFill>
                  <a:srgbClr val="0A036E"/>
                </a:solidFill>
                <a:effectLst/>
                <a:latin typeface="Courier New" panose="02070309020205020404" pitchFamily="49" charset="0"/>
              </a:rPr>
              <a:t>merge</a:t>
            </a:r>
            <a:r>
              <a:rPr lang="fr-FR" b="0" i="0" dirty="0">
                <a:solidFill>
                  <a:srgbClr val="0A036E"/>
                </a:solidFill>
                <a:effectLst/>
                <a:latin typeface="Courier New" panose="02070309020205020404" pitchFamily="49" charset="0"/>
              </a:rPr>
              <a:t>(df1, df2)</a:t>
            </a:r>
            <a:endParaRPr lang="fr-FR" dirty="0"/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80EB9922-FBC7-A743-7DB7-784CC894BBF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42514" y="4204647"/>
            <a:ext cx="1412379" cy="781089"/>
          </a:xfrm>
          <a:prstGeom prst="rect">
            <a:avLst/>
          </a:prstGeom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8525D5CD-A723-F912-E9C3-5B8F29752506}"/>
              </a:ext>
            </a:extLst>
          </p:cNvPr>
          <p:cNvSpPr txBox="1"/>
          <p:nvPr/>
        </p:nvSpPr>
        <p:spPr>
          <a:xfrm>
            <a:off x="1257610" y="5731683"/>
            <a:ext cx="70941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http://www.python-simple.com/python-pandas/concatenations-joins-dataframe.php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24D3A584-BE28-135A-B61C-7C082FB7DA6D}"/>
              </a:ext>
            </a:extLst>
          </p:cNvPr>
          <p:cNvSpPr txBox="1"/>
          <p:nvPr/>
        </p:nvSpPr>
        <p:spPr>
          <a:xfrm>
            <a:off x="726599" y="4727211"/>
            <a:ext cx="7625115" cy="102188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endParaRPr lang="fr-FR" dirty="0"/>
          </a:p>
          <a:p>
            <a:pPr algn="just">
              <a:lnSpc>
                <a:spcPct val="150000"/>
              </a:lnSpc>
            </a:pPr>
            <a:r>
              <a:rPr lang="fr-FR" b="1" dirty="0"/>
              <a:t>Mots clés how = </a:t>
            </a:r>
            <a:r>
              <a:rPr lang="fr-FR" b="1" dirty="0" err="1"/>
              <a:t>Inner</a:t>
            </a:r>
            <a:r>
              <a:rPr lang="fr-FR" b="1" dirty="0"/>
              <a:t>, Outer, </a:t>
            </a:r>
            <a:r>
              <a:rPr lang="fr-FR" b="1" dirty="0" err="1"/>
              <a:t>Left</a:t>
            </a:r>
            <a:r>
              <a:rPr lang="fr-FR" b="1" dirty="0"/>
              <a:t>, Right</a:t>
            </a:r>
          </a:p>
          <a:p>
            <a:pPr algn="just">
              <a:lnSpc>
                <a:spcPct val="150000"/>
              </a:lnSpc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8260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4" grpId="0"/>
      <p:bldP spid="18" grpId="0"/>
      <p:bldP spid="19" grpId="0"/>
    </p:bld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5434</TotalTime>
  <Words>770</Words>
  <Application>Microsoft Office PowerPoint</Application>
  <PresentationFormat>Affichage à l'écran (4:3)</PresentationFormat>
  <Paragraphs>83</Paragraphs>
  <Slides>9</Slides>
  <Notes>9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5" baseType="lpstr">
      <vt:lpstr>Calibri</vt:lpstr>
      <vt:lpstr>Arial</vt:lpstr>
      <vt:lpstr>Trebuchet MS</vt:lpstr>
      <vt:lpstr>Wingdings</vt:lpstr>
      <vt:lpstr>Courier New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Hans MOUSSAVOU</dc:creator>
  <cp:lastModifiedBy>Anthony Moisan</cp:lastModifiedBy>
  <cp:revision>123</cp:revision>
  <dcterms:created xsi:type="dcterms:W3CDTF">2014-12-12T04:53:00Z</dcterms:created>
  <dcterms:modified xsi:type="dcterms:W3CDTF">2023-01-30T12:02:36Z</dcterms:modified>
</cp:coreProperties>
</file>