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60" r:id="rId2"/>
    <p:sldId id="262" r:id="rId3"/>
    <p:sldId id="265" r:id="rId4"/>
    <p:sldId id="264" r:id="rId5"/>
    <p:sldId id="274" r:id="rId6"/>
    <p:sldId id="266" r:id="rId7"/>
    <p:sldId id="267" r:id="rId8"/>
    <p:sldId id="268" r:id="rId9"/>
    <p:sldId id="269" r:id="rId10"/>
    <p:sldId id="271" r:id="rId11"/>
    <p:sldId id="270" r:id="rId12"/>
    <p:sldId id="272" r:id="rId13"/>
    <p:sldId id="273" r:id="rId14"/>
    <p:sldId id="275" r:id="rId15"/>
    <p:sldId id="276" r:id="rId16"/>
    <p:sldId id="277" r:id="rId17"/>
    <p:sldId id="278" r:id="rId18"/>
    <p:sldId id="279" r:id="rId19"/>
  </p:sldIdLst>
  <p:sldSz cx="9144000" cy="6858000" type="screen4x3"/>
  <p:notesSz cx="6877050" cy="9656763"/>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oHkZKuTLbxKlcdSYn8eR5HWTG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753"/>
    <a:srgbClr val="141B2C"/>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50795" autoAdjust="0"/>
  </p:normalViewPr>
  <p:slideViewPr>
    <p:cSldViewPr snapToGrid="0">
      <p:cViewPr>
        <p:scale>
          <a:sx n="60" d="100"/>
          <a:sy n="60" d="100"/>
        </p:scale>
        <p:origin x="1116" y="1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0055" cy="4828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5404" y="0"/>
            <a:ext cx="2980055" cy="4828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7706" y="4586963"/>
            <a:ext cx="5501640" cy="43455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72249"/>
            <a:ext cx="2980055" cy="4828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5404" y="9172249"/>
            <a:ext cx="2980055" cy="4828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7706" y="4586963"/>
            <a:ext cx="5501640" cy="43455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5: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10</a:t>
            </a:fld>
            <a:endParaRPr/>
          </a:p>
        </p:txBody>
      </p:sp>
    </p:spTree>
    <p:extLst>
      <p:ext uri="{BB962C8B-B14F-4D97-AF65-F5344CB8AC3E}">
        <p14:creationId xmlns:p14="http://schemas.microsoft.com/office/powerpoint/2010/main" val="106741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63519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12</a:t>
            </a:fld>
            <a:endParaRPr/>
          </a:p>
        </p:txBody>
      </p:sp>
    </p:spTree>
    <p:extLst>
      <p:ext uri="{BB962C8B-B14F-4D97-AF65-F5344CB8AC3E}">
        <p14:creationId xmlns:p14="http://schemas.microsoft.com/office/powerpoint/2010/main" val="423195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13</a:t>
            </a:fld>
            <a:endParaRPr/>
          </a:p>
        </p:txBody>
      </p:sp>
    </p:spTree>
    <p:extLst>
      <p:ext uri="{BB962C8B-B14F-4D97-AF65-F5344CB8AC3E}">
        <p14:creationId xmlns:p14="http://schemas.microsoft.com/office/powerpoint/2010/main" val="355959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14</a:t>
            </a:fld>
            <a:endParaRPr/>
          </a:p>
        </p:txBody>
      </p:sp>
    </p:spTree>
    <p:extLst>
      <p:ext uri="{BB962C8B-B14F-4D97-AF65-F5344CB8AC3E}">
        <p14:creationId xmlns:p14="http://schemas.microsoft.com/office/powerpoint/2010/main" val="346970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97810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16</a:t>
            </a:fld>
            <a:endParaRPr/>
          </a:p>
        </p:txBody>
      </p:sp>
    </p:spTree>
    <p:extLst>
      <p:ext uri="{BB962C8B-B14F-4D97-AF65-F5344CB8AC3E}">
        <p14:creationId xmlns:p14="http://schemas.microsoft.com/office/powerpoint/2010/main" val="867657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17</a:t>
            </a:fld>
            <a:endParaRPr/>
          </a:p>
        </p:txBody>
      </p:sp>
    </p:spTree>
    <p:extLst>
      <p:ext uri="{BB962C8B-B14F-4D97-AF65-F5344CB8AC3E}">
        <p14:creationId xmlns:p14="http://schemas.microsoft.com/office/powerpoint/2010/main" val="2605436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18</a:t>
            </a:fld>
            <a:endParaRPr/>
          </a:p>
        </p:txBody>
      </p:sp>
    </p:spTree>
    <p:extLst>
      <p:ext uri="{BB962C8B-B14F-4D97-AF65-F5344CB8AC3E}">
        <p14:creationId xmlns:p14="http://schemas.microsoft.com/office/powerpoint/2010/main" val="41151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bf4c6516c_0_16: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0bf4c6516c_0_16: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10bf4c6516c_0_16: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3</a:t>
            </a:fld>
            <a:endParaRPr/>
          </a:p>
        </p:txBody>
      </p:sp>
    </p:spTree>
    <p:extLst>
      <p:ext uri="{BB962C8B-B14F-4D97-AF65-F5344CB8AC3E}">
        <p14:creationId xmlns:p14="http://schemas.microsoft.com/office/powerpoint/2010/main" val="401121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5</a:t>
            </a:fld>
            <a:endParaRPr/>
          </a:p>
        </p:txBody>
      </p:sp>
    </p:spTree>
    <p:extLst>
      <p:ext uri="{BB962C8B-B14F-4D97-AF65-F5344CB8AC3E}">
        <p14:creationId xmlns:p14="http://schemas.microsoft.com/office/powerpoint/2010/main" val="182295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6</a:t>
            </a:fld>
            <a:endParaRPr/>
          </a:p>
        </p:txBody>
      </p:sp>
    </p:spTree>
    <p:extLst>
      <p:ext uri="{BB962C8B-B14F-4D97-AF65-F5344CB8AC3E}">
        <p14:creationId xmlns:p14="http://schemas.microsoft.com/office/powerpoint/2010/main" val="129978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7</a:t>
            </a:fld>
            <a:endParaRPr/>
          </a:p>
        </p:txBody>
      </p:sp>
    </p:spTree>
    <p:extLst>
      <p:ext uri="{BB962C8B-B14F-4D97-AF65-F5344CB8AC3E}">
        <p14:creationId xmlns:p14="http://schemas.microsoft.com/office/powerpoint/2010/main" val="373067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8</a:t>
            </a:fld>
            <a:endParaRPr/>
          </a:p>
        </p:txBody>
      </p:sp>
    </p:spTree>
    <p:extLst>
      <p:ext uri="{BB962C8B-B14F-4D97-AF65-F5344CB8AC3E}">
        <p14:creationId xmlns:p14="http://schemas.microsoft.com/office/powerpoint/2010/main" val="164538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9</a:t>
            </a:fld>
            <a:endParaRPr/>
          </a:p>
        </p:txBody>
      </p:sp>
    </p:spTree>
    <p:extLst>
      <p:ext uri="{BB962C8B-B14F-4D97-AF65-F5344CB8AC3E}">
        <p14:creationId xmlns:p14="http://schemas.microsoft.com/office/powerpoint/2010/main" val="179153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1792288" y="612775"/>
            <a:ext cx="5486400" cy="4114800"/>
          </a:xfrm>
          <a:prstGeom prst="rect">
            <a:avLst/>
          </a:prstGeom>
          <a:noFill/>
          <a:ln>
            <a:noFill/>
          </a:ln>
        </p:spPr>
      </p:sp>
      <p:sp>
        <p:nvSpPr>
          <p:cNvPr id="68" name="Google Shape;68;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5"/>
          <p:cNvPicPr preferRelativeResize="0"/>
          <p:nvPr/>
        </p:nvPicPr>
        <p:blipFill rotWithShape="1">
          <a:blip r:embed="rId3">
            <a:alphaModFix/>
          </a:blip>
          <a:srcRect/>
          <a:stretch/>
        </p:blipFill>
        <p:spPr>
          <a:xfrm>
            <a:off x="1349300" y="0"/>
            <a:ext cx="7794700" cy="6858014"/>
          </a:xfrm>
          <a:prstGeom prst="rect">
            <a:avLst/>
          </a:prstGeom>
          <a:noFill/>
          <a:ln>
            <a:noFill/>
          </a:ln>
        </p:spPr>
      </p:pic>
      <p:sp>
        <p:nvSpPr>
          <p:cNvPr id="186" name="Google Shape;186;p5"/>
          <p:cNvSpPr/>
          <p:nvPr/>
        </p:nvSpPr>
        <p:spPr>
          <a:xfrm>
            <a:off x="1353760" y="6635987"/>
            <a:ext cx="528638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fr-FR" sz="700" b="0" i="1" u="none" strike="noStrike" cap="none">
                <a:solidFill>
                  <a:schemeClr val="lt1"/>
                </a:solidFill>
                <a:latin typeface="Arial"/>
                <a:ea typeface="Arial"/>
                <a:cs typeface="Arial"/>
                <a:sym typeface="Arial"/>
              </a:rPr>
              <a:t>Document Confidentiel. Utilisation, reproduction ou divulgation interdite sans autorisation écrite des parties concernées.</a:t>
            </a:r>
            <a:endParaRPr sz="1400" b="0" i="0" u="none" strike="noStrike" cap="none">
              <a:solidFill>
                <a:srgbClr val="000000"/>
              </a:solidFill>
              <a:latin typeface="Arial"/>
              <a:ea typeface="Arial"/>
              <a:cs typeface="Arial"/>
              <a:sym typeface="Arial"/>
            </a:endParaRPr>
          </a:p>
        </p:txBody>
      </p:sp>
      <p:pic>
        <p:nvPicPr>
          <p:cNvPr id="187" name="Google Shape;187;p5"/>
          <p:cNvPicPr preferRelativeResize="0"/>
          <p:nvPr/>
        </p:nvPicPr>
        <p:blipFill rotWithShape="1">
          <a:blip r:embed="rId4">
            <a:alphaModFix/>
          </a:blip>
          <a:srcRect/>
          <a:stretch/>
        </p:blipFill>
        <p:spPr>
          <a:xfrm>
            <a:off x="0" y="0"/>
            <a:ext cx="1349310" cy="6858000"/>
          </a:xfrm>
          <a:prstGeom prst="rect">
            <a:avLst/>
          </a:prstGeom>
          <a:noFill/>
          <a:ln>
            <a:noFill/>
          </a:ln>
        </p:spPr>
      </p:pic>
      <p:pic>
        <p:nvPicPr>
          <p:cNvPr id="188" name="Google Shape;188;p5"/>
          <p:cNvPicPr preferRelativeResize="0"/>
          <p:nvPr/>
        </p:nvPicPr>
        <p:blipFill rotWithShape="1">
          <a:blip r:embed="rId5">
            <a:alphaModFix/>
          </a:blip>
          <a:srcRect/>
          <a:stretch/>
        </p:blipFill>
        <p:spPr>
          <a:xfrm>
            <a:off x="1907704" y="620688"/>
            <a:ext cx="6309703" cy="3219900"/>
          </a:xfrm>
          <a:prstGeom prst="rect">
            <a:avLst/>
          </a:prstGeom>
          <a:noFill/>
          <a:ln>
            <a:noFill/>
          </a:ln>
        </p:spPr>
      </p:pic>
      <p:sp>
        <p:nvSpPr>
          <p:cNvPr id="189" name="Google Shape;189;p5"/>
          <p:cNvSpPr txBox="1"/>
          <p:nvPr/>
        </p:nvSpPr>
        <p:spPr>
          <a:xfrm rot="-5400000">
            <a:off x="-2754511" y="3233355"/>
            <a:ext cx="68360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1" i="0" u="none" strike="noStrike" cap="none">
                <a:solidFill>
                  <a:schemeClr val="lt1"/>
                </a:solidFill>
                <a:latin typeface="Calibri"/>
                <a:ea typeface="Calibri"/>
                <a:cs typeface="Calibri"/>
                <a:sym typeface="Calibri"/>
              </a:rPr>
              <a:t>www.valuetis.com</a:t>
            </a:r>
            <a:endParaRPr sz="1800" b="1" i="0" u="none" strike="noStrike" cap="none">
              <a:solidFill>
                <a:schemeClr val="lt1"/>
              </a:solidFill>
              <a:latin typeface="Calibri"/>
              <a:ea typeface="Calibri"/>
              <a:cs typeface="Calibri"/>
              <a:sym typeface="Calibri"/>
            </a:endParaRPr>
          </a:p>
        </p:txBody>
      </p:sp>
      <p:sp>
        <p:nvSpPr>
          <p:cNvPr id="190" name="Google Shape;190;p5"/>
          <p:cNvSpPr/>
          <p:nvPr/>
        </p:nvSpPr>
        <p:spPr>
          <a:xfrm>
            <a:off x="1303175" y="4968612"/>
            <a:ext cx="779469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fr-FR" sz="2800" b="1" i="0" u="none" strike="noStrike" cap="none" dirty="0">
                <a:solidFill>
                  <a:schemeClr val="lt1"/>
                </a:solidFill>
                <a:latin typeface="Calibri"/>
                <a:ea typeface="Calibri"/>
                <a:cs typeface="Calibri"/>
                <a:sym typeface="Calibri"/>
              </a:rPr>
              <a:t>Prédiction des prix immobiliers</a:t>
            </a:r>
            <a:endParaRPr sz="28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Reporting</a:t>
            </a:r>
            <a:r>
              <a:rPr lang="fr-FR" sz="1900" b="1" i="0" u="none" strike="noStrike" cap="none" dirty="0">
                <a:solidFill>
                  <a:schemeClr val="lt1"/>
                </a:solidFill>
              </a:rPr>
              <a:t> Power BI / Python</a:t>
            </a:r>
            <a:endParaRPr sz="1900" b="1" i="0" u="none" strike="noStrike" cap="none" dirty="0">
              <a:solidFill>
                <a:schemeClr val="lt1"/>
              </a:solidFill>
            </a:endParaRPr>
          </a:p>
        </p:txBody>
      </p:sp>
      <p:pic>
        <p:nvPicPr>
          <p:cNvPr id="5" name="Image 4">
            <a:extLst>
              <a:ext uri="{FF2B5EF4-FFF2-40B4-BE49-F238E27FC236}">
                <a16:creationId xmlns:a16="http://schemas.microsoft.com/office/drawing/2014/main" id="{C5D150EC-79D0-44BA-8BC7-2752AC902914}"/>
              </a:ext>
            </a:extLst>
          </p:cNvPr>
          <p:cNvPicPr>
            <a:picLocks noChangeAspect="1"/>
          </p:cNvPicPr>
          <p:nvPr/>
        </p:nvPicPr>
        <p:blipFill>
          <a:blip r:embed="rId5"/>
          <a:stretch>
            <a:fillRect/>
          </a:stretch>
        </p:blipFill>
        <p:spPr>
          <a:xfrm>
            <a:off x="1317147" y="2125233"/>
            <a:ext cx="6549792" cy="3665968"/>
          </a:xfrm>
          <a:prstGeom prst="rect">
            <a:avLst/>
          </a:prstGeom>
        </p:spPr>
      </p:pic>
      <p:cxnSp>
        <p:nvCxnSpPr>
          <p:cNvPr id="12" name="Connecteur droit avec flèche 11">
            <a:extLst>
              <a:ext uri="{FF2B5EF4-FFF2-40B4-BE49-F238E27FC236}">
                <a16:creationId xmlns:a16="http://schemas.microsoft.com/office/drawing/2014/main" id="{230D33E1-736F-AEFD-035B-F4AC93732497}"/>
              </a:ext>
            </a:extLst>
          </p:cNvPr>
          <p:cNvCxnSpPr>
            <a:cxnSpLocks/>
          </p:cNvCxnSpPr>
          <p:nvPr/>
        </p:nvCxnSpPr>
        <p:spPr>
          <a:xfrm flipV="1">
            <a:off x="1948069" y="1812897"/>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000B3F9-8B74-4F2A-BD4D-F8F4390510B1}"/>
              </a:ext>
            </a:extLst>
          </p:cNvPr>
          <p:cNvSpPr txBox="1"/>
          <p:nvPr/>
        </p:nvSpPr>
        <p:spPr>
          <a:xfrm>
            <a:off x="1431234" y="1447137"/>
            <a:ext cx="1049572" cy="276999"/>
          </a:xfrm>
          <a:prstGeom prst="rect">
            <a:avLst/>
          </a:prstGeom>
          <a:noFill/>
        </p:spPr>
        <p:txBody>
          <a:bodyPr wrap="square" rtlCol="0">
            <a:spAutoFit/>
          </a:bodyPr>
          <a:lstStyle/>
          <a:p>
            <a:pPr algn="ctr"/>
            <a:r>
              <a:rPr lang="fr-FR" sz="1200" dirty="0"/>
              <a:t>Filtre date</a:t>
            </a:r>
          </a:p>
        </p:txBody>
      </p:sp>
      <p:cxnSp>
        <p:nvCxnSpPr>
          <p:cNvPr id="15" name="Connecteur droit avec flèche 14">
            <a:extLst>
              <a:ext uri="{FF2B5EF4-FFF2-40B4-BE49-F238E27FC236}">
                <a16:creationId xmlns:a16="http://schemas.microsoft.com/office/drawing/2014/main" id="{92B17F14-71CA-9BBF-4393-538F99BA0616}"/>
              </a:ext>
            </a:extLst>
          </p:cNvPr>
          <p:cNvCxnSpPr>
            <a:cxnSpLocks/>
          </p:cNvCxnSpPr>
          <p:nvPr/>
        </p:nvCxnSpPr>
        <p:spPr>
          <a:xfrm flipH="1">
            <a:off x="882594" y="3287449"/>
            <a:ext cx="43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760414F-666E-EDBD-9D31-95B488ED7926}"/>
              </a:ext>
            </a:extLst>
          </p:cNvPr>
          <p:cNvSpPr txBox="1"/>
          <p:nvPr/>
        </p:nvSpPr>
        <p:spPr>
          <a:xfrm>
            <a:off x="-14578" y="3094381"/>
            <a:ext cx="1049572" cy="461665"/>
          </a:xfrm>
          <a:prstGeom prst="rect">
            <a:avLst/>
          </a:prstGeom>
          <a:noFill/>
        </p:spPr>
        <p:txBody>
          <a:bodyPr wrap="square" rtlCol="0">
            <a:spAutoFit/>
          </a:bodyPr>
          <a:lstStyle/>
          <a:p>
            <a:pPr algn="ctr"/>
            <a:r>
              <a:rPr lang="fr-FR" sz="1200" dirty="0"/>
              <a:t>Filtre commune</a:t>
            </a:r>
          </a:p>
        </p:txBody>
      </p:sp>
      <p:cxnSp>
        <p:nvCxnSpPr>
          <p:cNvPr id="18" name="Connecteur droit avec flèche 17">
            <a:extLst>
              <a:ext uri="{FF2B5EF4-FFF2-40B4-BE49-F238E27FC236}">
                <a16:creationId xmlns:a16="http://schemas.microsoft.com/office/drawing/2014/main" id="{EF54A66C-9CE9-64F2-A75E-8F2372C9A7C5}"/>
              </a:ext>
            </a:extLst>
          </p:cNvPr>
          <p:cNvCxnSpPr>
            <a:cxnSpLocks/>
          </p:cNvCxnSpPr>
          <p:nvPr/>
        </p:nvCxnSpPr>
        <p:spPr>
          <a:xfrm flipH="1">
            <a:off x="882594" y="3948734"/>
            <a:ext cx="471778" cy="54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86DE893B-F18A-941E-2C62-C2FABA90F0B7}"/>
              </a:ext>
            </a:extLst>
          </p:cNvPr>
          <p:cNvCxnSpPr>
            <a:cxnSpLocks/>
          </p:cNvCxnSpPr>
          <p:nvPr/>
        </p:nvCxnSpPr>
        <p:spPr>
          <a:xfrm flipH="1">
            <a:off x="900180" y="4427138"/>
            <a:ext cx="423712" cy="16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BFE705F-5F81-6B12-BB54-CE1216816C78}"/>
              </a:ext>
            </a:extLst>
          </p:cNvPr>
          <p:cNvCxnSpPr>
            <a:cxnSpLocks/>
          </p:cNvCxnSpPr>
          <p:nvPr/>
        </p:nvCxnSpPr>
        <p:spPr>
          <a:xfrm flipH="1" flipV="1">
            <a:off x="933194" y="4672404"/>
            <a:ext cx="431781" cy="33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05EAD43-275F-93FC-9EB2-7A6DA1A5F2BE}"/>
              </a:ext>
            </a:extLst>
          </p:cNvPr>
          <p:cNvCxnSpPr>
            <a:cxnSpLocks/>
          </p:cNvCxnSpPr>
          <p:nvPr/>
        </p:nvCxnSpPr>
        <p:spPr>
          <a:xfrm flipH="1" flipV="1">
            <a:off x="924510" y="4750699"/>
            <a:ext cx="425887" cy="69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B0CC8D25-693D-76F1-9B2E-F9A4871C3C50}"/>
              </a:ext>
            </a:extLst>
          </p:cNvPr>
          <p:cNvSpPr txBox="1"/>
          <p:nvPr/>
        </p:nvSpPr>
        <p:spPr>
          <a:xfrm>
            <a:off x="34456" y="4391768"/>
            <a:ext cx="1049572" cy="276999"/>
          </a:xfrm>
          <a:prstGeom prst="rect">
            <a:avLst/>
          </a:prstGeom>
          <a:noFill/>
        </p:spPr>
        <p:txBody>
          <a:bodyPr wrap="square" rtlCol="0">
            <a:spAutoFit/>
          </a:bodyPr>
          <a:lstStyle/>
          <a:p>
            <a:pPr algn="ctr"/>
            <a:r>
              <a:rPr lang="fr-FR" sz="1200" dirty="0"/>
              <a:t>KPI</a:t>
            </a:r>
          </a:p>
        </p:txBody>
      </p:sp>
      <p:cxnSp>
        <p:nvCxnSpPr>
          <p:cNvPr id="29" name="Connecteur droit avec flèche 28">
            <a:extLst>
              <a:ext uri="{FF2B5EF4-FFF2-40B4-BE49-F238E27FC236}">
                <a16:creationId xmlns:a16="http://schemas.microsoft.com/office/drawing/2014/main" id="{C8FE3819-B4EE-19B7-A14C-7C6A57296512}"/>
              </a:ext>
            </a:extLst>
          </p:cNvPr>
          <p:cNvCxnSpPr>
            <a:cxnSpLocks/>
          </p:cNvCxnSpPr>
          <p:nvPr/>
        </p:nvCxnSpPr>
        <p:spPr>
          <a:xfrm flipV="1">
            <a:off x="7173400" y="1877833"/>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7E1C503A-C6E4-C3E6-51A4-CA16D9DB2871}"/>
              </a:ext>
            </a:extLst>
          </p:cNvPr>
          <p:cNvSpPr txBox="1"/>
          <p:nvPr/>
        </p:nvSpPr>
        <p:spPr>
          <a:xfrm>
            <a:off x="6656564" y="1233777"/>
            <a:ext cx="1151613" cy="646331"/>
          </a:xfrm>
          <a:prstGeom prst="rect">
            <a:avLst/>
          </a:prstGeom>
          <a:noFill/>
        </p:spPr>
        <p:txBody>
          <a:bodyPr wrap="square" rtlCol="0">
            <a:spAutoFit/>
          </a:bodyPr>
          <a:lstStyle/>
          <a:p>
            <a:pPr algn="ctr"/>
            <a:r>
              <a:rPr lang="fr-FR" sz="1200" dirty="0"/>
              <a:t>Histogramme</a:t>
            </a:r>
          </a:p>
          <a:p>
            <a:pPr algn="ctr"/>
            <a:r>
              <a:rPr lang="fr-FR" sz="1200" dirty="0"/>
              <a:t>Prix au m2 / commune</a:t>
            </a:r>
          </a:p>
        </p:txBody>
      </p:sp>
      <p:cxnSp>
        <p:nvCxnSpPr>
          <p:cNvPr id="31" name="Connecteur droit avec flèche 30">
            <a:extLst>
              <a:ext uri="{FF2B5EF4-FFF2-40B4-BE49-F238E27FC236}">
                <a16:creationId xmlns:a16="http://schemas.microsoft.com/office/drawing/2014/main" id="{F35DD0D9-08CB-72F2-7E32-67F565E940BA}"/>
              </a:ext>
            </a:extLst>
          </p:cNvPr>
          <p:cNvCxnSpPr>
            <a:cxnSpLocks/>
          </p:cNvCxnSpPr>
          <p:nvPr/>
        </p:nvCxnSpPr>
        <p:spPr>
          <a:xfrm flipV="1">
            <a:off x="7325800" y="3214980"/>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4D9F7081-D863-313C-CF6C-A63FD3D5A549}"/>
              </a:ext>
            </a:extLst>
          </p:cNvPr>
          <p:cNvSpPr txBox="1"/>
          <p:nvPr/>
        </p:nvSpPr>
        <p:spPr>
          <a:xfrm>
            <a:off x="7874440" y="3660250"/>
            <a:ext cx="1151613" cy="646331"/>
          </a:xfrm>
          <a:prstGeom prst="rect">
            <a:avLst/>
          </a:prstGeom>
          <a:noFill/>
        </p:spPr>
        <p:txBody>
          <a:bodyPr wrap="square" rtlCol="0">
            <a:spAutoFit/>
          </a:bodyPr>
          <a:lstStyle/>
          <a:p>
            <a:pPr algn="ctr"/>
            <a:r>
              <a:rPr lang="fr-FR" sz="1200" dirty="0"/>
              <a:t>Courbe des prix dans le temps</a:t>
            </a:r>
          </a:p>
        </p:txBody>
      </p:sp>
      <p:sp>
        <p:nvSpPr>
          <p:cNvPr id="33" name="ZoneTexte 32">
            <a:extLst>
              <a:ext uri="{FF2B5EF4-FFF2-40B4-BE49-F238E27FC236}">
                <a16:creationId xmlns:a16="http://schemas.microsoft.com/office/drawing/2014/main" id="{AFF083DD-E88B-9C80-226E-FD754C8B7CED}"/>
              </a:ext>
            </a:extLst>
          </p:cNvPr>
          <p:cNvSpPr txBox="1"/>
          <p:nvPr/>
        </p:nvSpPr>
        <p:spPr>
          <a:xfrm>
            <a:off x="7796252" y="4949689"/>
            <a:ext cx="1151613" cy="646331"/>
          </a:xfrm>
          <a:prstGeom prst="rect">
            <a:avLst/>
          </a:prstGeom>
          <a:noFill/>
        </p:spPr>
        <p:txBody>
          <a:bodyPr wrap="square" rtlCol="0">
            <a:spAutoFit/>
          </a:bodyPr>
          <a:lstStyle/>
          <a:p>
            <a:pPr algn="ctr"/>
            <a:r>
              <a:rPr lang="fr-FR" sz="1200" dirty="0" err="1"/>
              <a:t>Boxplot</a:t>
            </a:r>
            <a:r>
              <a:rPr lang="fr-FR" sz="1200" dirty="0"/>
              <a:t> de la valeur foncière</a:t>
            </a:r>
          </a:p>
        </p:txBody>
      </p:sp>
      <p:sp>
        <p:nvSpPr>
          <p:cNvPr id="34" name="ZoneTexte 33">
            <a:extLst>
              <a:ext uri="{FF2B5EF4-FFF2-40B4-BE49-F238E27FC236}">
                <a16:creationId xmlns:a16="http://schemas.microsoft.com/office/drawing/2014/main" id="{B4ADB805-B694-1438-3444-22E3842CD7F9}"/>
              </a:ext>
            </a:extLst>
          </p:cNvPr>
          <p:cNvSpPr txBox="1"/>
          <p:nvPr/>
        </p:nvSpPr>
        <p:spPr>
          <a:xfrm>
            <a:off x="4002155" y="1187395"/>
            <a:ext cx="1151613" cy="830997"/>
          </a:xfrm>
          <a:prstGeom prst="rect">
            <a:avLst/>
          </a:prstGeom>
          <a:noFill/>
        </p:spPr>
        <p:txBody>
          <a:bodyPr wrap="square" rtlCol="0">
            <a:spAutoFit/>
          </a:bodyPr>
          <a:lstStyle/>
          <a:p>
            <a:pPr algn="ctr"/>
            <a:r>
              <a:rPr lang="fr-FR" sz="1200" dirty="0"/>
              <a:t>Carte des mutations</a:t>
            </a:r>
          </a:p>
          <a:p>
            <a:pPr algn="ctr"/>
            <a:r>
              <a:rPr lang="fr-FR" sz="1200" dirty="0"/>
              <a:t>Avec </a:t>
            </a:r>
            <a:r>
              <a:rPr lang="fr-FR" sz="1200" dirty="0" err="1"/>
              <a:t>Viz</a:t>
            </a:r>
            <a:r>
              <a:rPr lang="fr-FR" sz="1200" dirty="0"/>
              <a:t> dans les infobulles</a:t>
            </a:r>
          </a:p>
        </p:txBody>
      </p:sp>
      <p:sp>
        <p:nvSpPr>
          <p:cNvPr id="35" name="ZoneTexte 34">
            <a:extLst>
              <a:ext uri="{FF2B5EF4-FFF2-40B4-BE49-F238E27FC236}">
                <a16:creationId xmlns:a16="http://schemas.microsoft.com/office/drawing/2014/main" id="{504B5E8C-A17D-88FE-4EA1-0F6456AC914B}"/>
              </a:ext>
            </a:extLst>
          </p:cNvPr>
          <p:cNvSpPr txBox="1"/>
          <p:nvPr/>
        </p:nvSpPr>
        <p:spPr>
          <a:xfrm>
            <a:off x="751397" y="6039015"/>
            <a:ext cx="7621326" cy="461665"/>
          </a:xfrm>
          <a:prstGeom prst="rect">
            <a:avLst/>
          </a:prstGeom>
          <a:noFill/>
        </p:spPr>
        <p:txBody>
          <a:bodyPr wrap="square" rtlCol="0">
            <a:spAutoFit/>
          </a:bodyPr>
          <a:lstStyle/>
          <a:p>
            <a:pPr algn="ctr"/>
            <a:r>
              <a:rPr lang="fr-FR" sz="1200" dirty="0"/>
              <a:t>Mesure Dax : </a:t>
            </a:r>
            <a:r>
              <a:rPr lang="fr-FR" sz="1200" b="0" dirty="0">
                <a:solidFill>
                  <a:srgbClr val="000000"/>
                </a:solidFill>
                <a:effectLst/>
                <a:latin typeface="Consolas" panose="020B0609020204030204" pitchFamily="49" charset="0"/>
              </a:rPr>
              <a:t>Prix au m2 = </a:t>
            </a:r>
            <a:r>
              <a:rPr lang="fr-FR" sz="1200" b="0" dirty="0" err="1">
                <a:solidFill>
                  <a:srgbClr val="3165BB"/>
                </a:solidFill>
                <a:effectLst/>
                <a:latin typeface="Consolas" panose="020B0609020204030204" pitchFamily="49" charset="0"/>
              </a:rPr>
              <a:t>sum</a:t>
            </a:r>
            <a:r>
              <a:rPr lang="fr-FR" sz="1200" b="0" dirty="0">
                <a:solidFill>
                  <a:srgbClr val="000000"/>
                </a:solidFill>
                <a:effectLst/>
                <a:latin typeface="Consolas" panose="020B0609020204030204" pitchFamily="49" charset="0"/>
              </a:rPr>
              <a:t>(</a:t>
            </a:r>
            <a:r>
              <a:rPr lang="fr-FR" sz="1200" b="0" dirty="0">
                <a:solidFill>
                  <a:srgbClr val="001080"/>
                </a:solidFill>
                <a:effectLst/>
                <a:latin typeface="Consolas" panose="020B0609020204030204" pitchFamily="49" charset="0"/>
              </a:rPr>
              <a:t>[</a:t>
            </a:r>
            <a:r>
              <a:rPr lang="fr-FR" sz="1200" b="0" dirty="0" err="1">
                <a:solidFill>
                  <a:srgbClr val="001080"/>
                </a:solidFill>
                <a:effectLst/>
                <a:latin typeface="Consolas" panose="020B0609020204030204" pitchFamily="49" charset="0"/>
              </a:rPr>
              <a:t>valeur_fonciere</a:t>
            </a:r>
            <a:r>
              <a:rPr lang="fr-FR" sz="1200" b="0" dirty="0">
                <a:solidFill>
                  <a:srgbClr val="001080"/>
                </a:solidFill>
                <a:effectLst/>
                <a:latin typeface="Consolas" panose="020B0609020204030204" pitchFamily="49" charset="0"/>
              </a:rPr>
              <a:t>]</a:t>
            </a:r>
            <a:r>
              <a:rPr lang="fr-FR" sz="1200" b="0" dirty="0">
                <a:solidFill>
                  <a:srgbClr val="000000"/>
                </a:solidFill>
                <a:effectLst/>
                <a:latin typeface="Consolas" panose="020B0609020204030204" pitchFamily="49" charset="0"/>
              </a:rPr>
              <a:t>)/</a:t>
            </a:r>
            <a:r>
              <a:rPr lang="fr-FR" sz="1200" b="0" dirty="0" err="1">
                <a:solidFill>
                  <a:srgbClr val="3165BB"/>
                </a:solidFill>
                <a:effectLst/>
                <a:latin typeface="Consolas" panose="020B0609020204030204" pitchFamily="49" charset="0"/>
              </a:rPr>
              <a:t>sum</a:t>
            </a:r>
            <a:r>
              <a:rPr lang="fr-FR" sz="1200" b="0" dirty="0">
                <a:solidFill>
                  <a:srgbClr val="000000"/>
                </a:solidFill>
                <a:effectLst/>
                <a:latin typeface="Consolas" panose="020B0609020204030204" pitchFamily="49" charset="0"/>
              </a:rPr>
              <a:t>(</a:t>
            </a:r>
            <a:r>
              <a:rPr lang="fr-FR" sz="1200" b="0" dirty="0">
                <a:solidFill>
                  <a:srgbClr val="001080"/>
                </a:solidFill>
                <a:effectLst/>
                <a:latin typeface="Consolas" panose="020B0609020204030204" pitchFamily="49" charset="0"/>
              </a:rPr>
              <a:t>[</a:t>
            </a:r>
            <a:r>
              <a:rPr lang="fr-FR" sz="1200" b="0" dirty="0" err="1">
                <a:solidFill>
                  <a:srgbClr val="001080"/>
                </a:solidFill>
                <a:effectLst/>
                <a:latin typeface="Consolas" panose="020B0609020204030204" pitchFamily="49" charset="0"/>
              </a:rPr>
              <a:t>surface_reelle_bati</a:t>
            </a:r>
            <a:r>
              <a:rPr lang="fr-FR" sz="1200" b="0" dirty="0">
                <a:solidFill>
                  <a:srgbClr val="001080"/>
                </a:solidFill>
                <a:effectLst/>
                <a:latin typeface="Consolas" panose="020B0609020204030204" pitchFamily="49" charset="0"/>
              </a:rPr>
              <a:t>]</a:t>
            </a:r>
            <a:r>
              <a:rPr lang="fr-FR" sz="1200" b="0" dirty="0">
                <a:solidFill>
                  <a:srgbClr val="000000"/>
                </a:solidFill>
                <a:effectLst/>
                <a:latin typeface="Consolas" panose="020B0609020204030204" pitchFamily="49" charset="0"/>
              </a:rPr>
              <a:t>)</a:t>
            </a:r>
          </a:p>
          <a:p>
            <a:pPr algn="ctr"/>
            <a:endParaRPr lang="fr-FR" sz="1200" dirty="0"/>
          </a:p>
        </p:txBody>
      </p:sp>
    </p:spTree>
    <p:extLst>
      <p:ext uri="{BB962C8B-B14F-4D97-AF65-F5344CB8AC3E}">
        <p14:creationId xmlns:p14="http://schemas.microsoft.com/office/powerpoint/2010/main" val="8330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8" grpId="0"/>
      <p:bldP spid="30"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Power </a:t>
            </a:r>
            <a:r>
              <a:rPr lang="fr-FR" sz="1900" b="1" i="0" u="none" strike="noStrike" cap="none" dirty="0" err="1">
                <a:solidFill>
                  <a:schemeClr val="lt1"/>
                </a:solidFill>
              </a:rPr>
              <a:t>Query</a:t>
            </a:r>
            <a:r>
              <a:rPr lang="fr-FR" sz="1900" b="1" i="0" u="none" strike="noStrike" cap="none" dirty="0">
                <a:solidFill>
                  <a:schemeClr val="lt1"/>
                </a:solidFill>
              </a:rPr>
              <a:t> / Python</a:t>
            </a:r>
            <a:endParaRPr sz="1900" b="1" i="0" u="none" strike="noStrike" cap="none" dirty="0">
              <a:solidFill>
                <a:schemeClr val="lt1"/>
              </a:solidFill>
            </a:endParaRPr>
          </a:p>
        </p:txBody>
      </p:sp>
      <p:sp>
        <p:nvSpPr>
          <p:cNvPr id="36" name="Rectangle 35">
            <a:extLst>
              <a:ext uri="{FF2B5EF4-FFF2-40B4-BE49-F238E27FC236}">
                <a16:creationId xmlns:a16="http://schemas.microsoft.com/office/drawing/2014/main" id="{2209BC02-8E21-9759-749C-CFCD0165696D}"/>
              </a:ext>
            </a:extLst>
          </p:cNvPr>
          <p:cNvSpPr/>
          <p:nvPr/>
        </p:nvSpPr>
        <p:spPr>
          <a:xfrm>
            <a:off x="825474" y="1598212"/>
            <a:ext cx="230587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Lecture du fichier Excel</a:t>
            </a:r>
          </a:p>
        </p:txBody>
      </p:sp>
      <p:sp>
        <p:nvSpPr>
          <p:cNvPr id="37" name="Rectangle 36">
            <a:extLst>
              <a:ext uri="{FF2B5EF4-FFF2-40B4-BE49-F238E27FC236}">
                <a16:creationId xmlns:a16="http://schemas.microsoft.com/office/drawing/2014/main" id="{96148AD3-2538-074F-5A04-4894F7388AE3}"/>
              </a:ext>
            </a:extLst>
          </p:cNvPr>
          <p:cNvSpPr/>
          <p:nvPr/>
        </p:nvSpPr>
        <p:spPr>
          <a:xfrm>
            <a:off x="825474" y="2452892"/>
            <a:ext cx="232045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Suppression de colonnes </a:t>
            </a:r>
          </a:p>
        </p:txBody>
      </p:sp>
      <p:sp>
        <p:nvSpPr>
          <p:cNvPr id="38" name="Rectangle 37">
            <a:extLst>
              <a:ext uri="{FF2B5EF4-FFF2-40B4-BE49-F238E27FC236}">
                <a16:creationId xmlns:a16="http://schemas.microsoft.com/office/drawing/2014/main" id="{8619BC33-2EF6-81BF-DFE7-4358AB1292E8}"/>
              </a:ext>
            </a:extLst>
          </p:cNvPr>
          <p:cNvSpPr/>
          <p:nvPr/>
        </p:nvSpPr>
        <p:spPr>
          <a:xfrm>
            <a:off x="825474" y="3307572"/>
            <a:ext cx="232045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Conversion -&gt; </a:t>
            </a:r>
            <a:r>
              <a:rPr lang="fr-FR" dirty="0" err="1"/>
              <a:t>decimal</a:t>
            </a:r>
            <a:endParaRPr lang="fr-FR" dirty="0"/>
          </a:p>
        </p:txBody>
      </p:sp>
      <p:sp>
        <p:nvSpPr>
          <p:cNvPr id="39" name="Rectangle 38">
            <a:extLst>
              <a:ext uri="{FF2B5EF4-FFF2-40B4-BE49-F238E27FC236}">
                <a16:creationId xmlns:a16="http://schemas.microsoft.com/office/drawing/2014/main" id="{2D77884A-06A3-A77A-4FC4-DF33D4518AF2}"/>
              </a:ext>
            </a:extLst>
          </p:cNvPr>
          <p:cNvSpPr/>
          <p:nvPr/>
        </p:nvSpPr>
        <p:spPr>
          <a:xfrm>
            <a:off x="825474" y="4162252"/>
            <a:ext cx="2320457" cy="554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Exécution script Python pour Clean Data</a:t>
            </a:r>
          </a:p>
        </p:txBody>
      </p:sp>
      <p:sp>
        <p:nvSpPr>
          <p:cNvPr id="40" name="Rectangle 39">
            <a:extLst>
              <a:ext uri="{FF2B5EF4-FFF2-40B4-BE49-F238E27FC236}">
                <a16:creationId xmlns:a16="http://schemas.microsoft.com/office/drawing/2014/main" id="{FB5E4E64-9D1A-5C1E-B41A-5CE8C95E27C1}"/>
              </a:ext>
            </a:extLst>
          </p:cNvPr>
          <p:cNvSpPr/>
          <p:nvPr/>
        </p:nvSpPr>
        <p:spPr>
          <a:xfrm>
            <a:off x="818183" y="5110040"/>
            <a:ext cx="2320457" cy="554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Typage et suppression de colonnes</a:t>
            </a:r>
          </a:p>
        </p:txBody>
      </p:sp>
      <p:cxnSp>
        <p:nvCxnSpPr>
          <p:cNvPr id="45" name="Connecteur droit avec flèche 44">
            <a:extLst>
              <a:ext uri="{FF2B5EF4-FFF2-40B4-BE49-F238E27FC236}">
                <a16:creationId xmlns:a16="http://schemas.microsoft.com/office/drawing/2014/main" id="{B3055427-4EB8-E746-3B33-AF90A9225BE5}"/>
              </a:ext>
            </a:extLst>
          </p:cNvPr>
          <p:cNvCxnSpPr/>
          <p:nvPr/>
        </p:nvCxnSpPr>
        <p:spPr>
          <a:xfrm flipV="1">
            <a:off x="3383280" y="3666744"/>
            <a:ext cx="768096" cy="691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ZoneTexte 47">
            <a:extLst>
              <a:ext uri="{FF2B5EF4-FFF2-40B4-BE49-F238E27FC236}">
                <a16:creationId xmlns:a16="http://schemas.microsoft.com/office/drawing/2014/main" id="{89FAF3A3-CB9E-2653-CA84-FF7E3A17B52E}"/>
              </a:ext>
            </a:extLst>
          </p:cNvPr>
          <p:cNvSpPr txBox="1"/>
          <p:nvPr/>
        </p:nvSpPr>
        <p:spPr>
          <a:xfrm>
            <a:off x="4313583" y="1424465"/>
            <a:ext cx="4572000" cy="4832092"/>
          </a:xfrm>
          <a:prstGeom prst="rect">
            <a:avLst/>
          </a:prstGeom>
          <a:noFill/>
        </p:spPr>
        <p:txBody>
          <a:bodyPr wrap="square">
            <a:spAutoFit/>
          </a:bodyPr>
          <a:lstStyle/>
          <a:p>
            <a:r>
              <a:rPr lang="fr-FR" dirty="0"/>
              <a:t># </a:t>
            </a:r>
            <a:r>
              <a:rPr lang="fr-FR" b="1" dirty="0"/>
              <a:t>'</a:t>
            </a:r>
            <a:r>
              <a:rPr lang="fr-FR" b="1" dirty="0" err="1"/>
              <a:t>dataset</a:t>
            </a:r>
            <a:r>
              <a:rPr lang="fr-FR" dirty="0"/>
              <a:t>' contient les données d'entrée pour ce script</a:t>
            </a:r>
          </a:p>
          <a:p>
            <a:endParaRPr lang="fr-FR" dirty="0"/>
          </a:p>
          <a:p>
            <a:r>
              <a:rPr lang="fr-FR" b="1" dirty="0"/>
              <a:t>#Methodes</a:t>
            </a:r>
          </a:p>
          <a:p>
            <a:r>
              <a:rPr lang="fr-FR" dirty="0" err="1"/>
              <a:t>def</a:t>
            </a:r>
            <a:r>
              <a:rPr lang="fr-FR" dirty="0"/>
              <a:t> </a:t>
            </a:r>
            <a:r>
              <a:rPr lang="fr-FR" dirty="0" err="1"/>
              <a:t>removeOutliers</a:t>
            </a:r>
            <a:r>
              <a:rPr lang="fr-FR" dirty="0"/>
              <a:t>(variable):</a:t>
            </a:r>
          </a:p>
          <a:p>
            <a:r>
              <a:rPr lang="fr-FR" dirty="0"/>
              <a:t>…</a:t>
            </a:r>
          </a:p>
          <a:p>
            <a:r>
              <a:rPr lang="fr-FR" dirty="0" err="1"/>
              <a:t>def</a:t>
            </a:r>
            <a:r>
              <a:rPr lang="fr-FR" dirty="0"/>
              <a:t> </a:t>
            </a:r>
            <a:r>
              <a:rPr lang="fr-FR" dirty="0" err="1"/>
              <a:t>AggregationSimilarData</a:t>
            </a:r>
            <a:r>
              <a:rPr lang="fr-FR" dirty="0"/>
              <a:t>(</a:t>
            </a:r>
            <a:r>
              <a:rPr lang="fr-FR" dirty="0" err="1"/>
              <a:t>df</a:t>
            </a:r>
            <a:r>
              <a:rPr lang="fr-FR" dirty="0"/>
              <a:t>):</a:t>
            </a:r>
          </a:p>
          <a:p>
            <a:r>
              <a:rPr lang="fr-FR" dirty="0"/>
              <a:t>…</a:t>
            </a:r>
          </a:p>
          <a:p>
            <a:endParaRPr lang="fr-FR" dirty="0"/>
          </a:p>
          <a:p>
            <a:r>
              <a:rPr lang="fr-FR" i="1" dirty="0"/>
              <a:t># Début du programme </a:t>
            </a:r>
            <a:r>
              <a:rPr lang="fr-FR" dirty="0"/>
              <a:t>: </a:t>
            </a:r>
          </a:p>
          <a:p>
            <a:r>
              <a:rPr lang="fr-FR" dirty="0"/>
              <a:t># toutes les opérations qui permettent de jouer sur la structure du </a:t>
            </a:r>
            <a:r>
              <a:rPr lang="fr-FR" dirty="0" err="1"/>
              <a:t>dataset</a:t>
            </a:r>
            <a:r>
              <a:rPr lang="fr-FR" dirty="0"/>
              <a:t>:</a:t>
            </a:r>
          </a:p>
          <a:p>
            <a:endParaRPr lang="fr-FR" dirty="0"/>
          </a:p>
          <a:p>
            <a:r>
              <a:rPr lang="fr-FR" dirty="0" err="1"/>
              <a:t>dataset.drop_duplicates</a:t>
            </a:r>
            <a:r>
              <a:rPr lang="fr-FR" dirty="0"/>
              <a:t>(</a:t>
            </a:r>
            <a:r>
              <a:rPr lang="fr-FR" dirty="0" err="1"/>
              <a:t>inplace</a:t>
            </a:r>
            <a:r>
              <a:rPr lang="fr-FR" dirty="0"/>
              <a:t>=</a:t>
            </a:r>
            <a:r>
              <a:rPr lang="fr-FR" dirty="0" err="1"/>
              <a:t>True</a:t>
            </a:r>
            <a:r>
              <a:rPr lang="fr-FR" dirty="0"/>
              <a:t>)</a:t>
            </a:r>
          </a:p>
          <a:p>
            <a:r>
              <a:rPr lang="fr-FR" dirty="0" err="1"/>
              <a:t>dataset.drop</a:t>
            </a:r>
            <a:r>
              <a:rPr lang="fr-FR" dirty="0"/>
              <a:t>(</a:t>
            </a:r>
            <a:r>
              <a:rPr lang="fr-FR" dirty="0" err="1"/>
              <a:t>dataset</a:t>
            </a:r>
            <a:r>
              <a:rPr lang="fr-FR" dirty="0"/>
              <a:t>[</a:t>
            </a:r>
            <a:r>
              <a:rPr lang="fr-FR" dirty="0" err="1"/>
              <a:t>dataset</a:t>
            </a:r>
            <a:r>
              <a:rPr lang="fr-FR" dirty="0"/>
              <a:t>['</a:t>
            </a:r>
            <a:r>
              <a:rPr lang="fr-FR" dirty="0" err="1"/>
              <a:t>valeur_fonciere</a:t>
            </a:r>
            <a:r>
              <a:rPr lang="fr-FR" dirty="0"/>
              <a:t>'].</a:t>
            </a:r>
            <a:r>
              <a:rPr lang="fr-FR" dirty="0" err="1"/>
              <a:t>isnull</a:t>
            </a:r>
            <a:r>
              <a:rPr lang="fr-FR" dirty="0"/>
              <a:t>() ].index, </a:t>
            </a:r>
            <a:r>
              <a:rPr lang="fr-FR" dirty="0" err="1"/>
              <a:t>inplace</a:t>
            </a:r>
            <a:r>
              <a:rPr lang="fr-FR" dirty="0"/>
              <a:t>=</a:t>
            </a:r>
            <a:r>
              <a:rPr lang="fr-FR" dirty="0" err="1"/>
              <a:t>True</a:t>
            </a:r>
            <a:r>
              <a:rPr lang="fr-FR" dirty="0"/>
              <a:t>)</a:t>
            </a:r>
          </a:p>
          <a:p>
            <a:r>
              <a:rPr lang="fr-FR" dirty="0"/>
              <a:t>…</a:t>
            </a:r>
          </a:p>
          <a:p>
            <a:r>
              <a:rPr lang="fr-FR" dirty="0"/>
              <a:t>…</a:t>
            </a:r>
          </a:p>
          <a:p>
            <a:r>
              <a:rPr lang="fr-FR" dirty="0" err="1"/>
              <a:t>dataset.drop</a:t>
            </a:r>
            <a:r>
              <a:rPr lang="fr-FR" dirty="0"/>
              <a:t>(</a:t>
            </a:r>
            <a:r>
              <a:rPr lang="fr-FR" dirty="0" err="1"/>
              <a:t>dataset</a:t>
            </a:r>
            <a:r>
              <a:rPr lang="fr-FR" dirty="0"/>
              <a:t>[</a:t>
            </a:r>
            <a:r>
              <a:rPr lang="fr-FR" dirty="0" err="1"/>
              <a:t>dataset</a:t>
            </a:r>
            <a:r>
              <a:rPr lang="fr-FR" dirty="0"/>
              <a:t>['</a:t>
            </a:r>
            <a:r>
              <a:rPr lang="fr-FR" dirty="0" err="1"/>
              <a:t>surface_reelle_bati</a:t>
            </a:r>
            <a:r>
              <a:rPr lang="fr-FR" dirty="0"/>
              <a:t>'].</a:t>
            </a:r>
            <a:r>
              <a:rPr lang="fr-FR" dirty="0" err="1"/>
              <a:t>isna</a:t>
            </a:r>
            <a:r>
              <a:rPr lang="fr-FR" dirty="0"/>
              <a:t>()].index, </a:t>
            </a:r>
            <a:r>
              <a:rPr lang="fr-FR" dirty="0" err="1"/>
              <a:t>inplace</a:t>
            </a:r>
            <a:r>
              <a:rPr lang="fr-FR" dirty="0"/>
              <a:t>=</a:t>
            </a:r>
            <a:r>
              <a:rPr lang="fr-FR" dirty="0" err="1"/>
              <a:t>True</a:t>
            </a:r>
            <a:r>
              <a:rPr lang="fr-FR" dirty="0"/>
              <a:t>, axis=0)</a:t>
            </a:r>
          </a:p>
          <a:p>
            <a:endParaRPr lang="fr-FR" dirty="0"/>
          </a:p>
          <a:p>
            <a:r>
              <a:rPr lang="fr-FR" i="1" dirty="0"/>
              <a:t># Fin du programme</a:t>
            </a:r>
          </a:p>
          <a:p>
            <a:endParaRPr lang="fr-FR" dirty="0"/>
          </a:p>
        </p:txBody>
      </p:sp>
    </p:spTree>
    <p:extLst>
      <p:ext uri="{BB962C8B-B14F-4D97-AF65-F5344CB8AC3E}">
        <p14:creationId xmlns:p14="http://schemas.microsoft.com/office/powerpoint/2010/main" val="15010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Seaborn</a:t>
            </a:r>
            <a:r>
              <a:rPr lang="fr-FR" sz="1900" b="1" i="0" u="none" strike="noStrike" cap="none" dirty="0">
                <a:solidFill>
                  <a:schemeClr val="lt1"/>
                </a:solidFill>
              </a:rPr>
              <a:t> / Python</a:t>
            </a:r>
            <a:endParaRPr sz="1900" b="1" i="0" u="none" strike="noStrike" cap="none" dirty="0">
              <a:solidFill>
                <a:schemeClr val="lt1"/>
              </a:solidFill>
            </a:endParaRPr>
          </a:p>
        </p:txBody>
      </p:sp>
      <p:pic>
        <p:nvPicPr>
          <p:cNvPr id="3" name="Image 2">
            <a:extLst>
              <a:ext uri="{FF2B5EF4-FFF2-40B4-BE49-F238E27FC236}">
                <a16:creationId xmlns:a16="http://schemas.microsoft.com/office/drawing/2014/main" id="{C65A4656-2DD0-3BF9-E087-09B5EF88EF47}"/>
              </a:ext>
            </a:extLst>
          </p:cNvPr>
          <p:cNvPicPr>
            <a:picLocks noChangeAspect="1"/>
          </p:cNvPicPr>
          <p:nvPr/>
        </p:nvPicPr>
        <p:blipFill>
          <a:blip r:embed="rId5"/>
          <a:stretch>
            <a:fillRect/>
          </a:stretch>
        </p:blipFill>
        <p:spPr>
          <a:xfrm>
            <a:off x="1177750" y="1368319"/>
            <a:ext cx="6788499" cy="4121362"/>
          </a:xfrm>
          <a:prstGeom prst="rect">
            <a:avLst/>
          </a:prstGeom>
        </p:spPr>
      </p:pic>
      <p:cxnSp>
        <p:nvCxnSpPr>
          <p:cNvPr id="4" name="Connecteur droit avec flèche 3">
            <a:extLst>
              <a:ext uri="{FF2B5EF4-FFF2-40B4-BE49-F238E27FC236}">
                <a16:creationId xmlns:a16="http://schemas.microsoft.com/office/drawing/2014/main" id="{278E4078-9840-AFBB-292D-72BA71B46D23}"/>
              </a:ext>
            </a:extLst>
          </p:cNvPr>
          <p:cNvCxnSpPr>
            <a:cxnSpLocks/>
          </p:cNvCxnSpPr>
          <p:nvPr/>
        </p:nvCxnSpPr>
        <p:spPr>
          <a:xfrm flipH="1">
            <a:off x="3036205" y="1586726"/>
            <a:ext cx="502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FE4E43D-E9F4-690C-E019-FE19759952A8}"/>
              </a:ext>
            </a:extLst>
          </p:cNvPr>
          <p:cNvSpPr txBox="1"/>
          <p:nvPr/>
        </p:nvSpPr>
        <p:spPr>
          <a:xfrm>
            <a:off x="3388050" y="1355894"/>
            <a:ext cx="1049572" cy="461665"/>
          </a:xfrm>
          <a:prstGeom prst="rect">
            <a:avLst/>
          </a:prstGeom>
          <a:noFill/>
        </p:spPr>
        <p:txBody>
          <a:bodyPr wrap="square" rtlCol="0">
            <a:spAutoFit/>
          </a:bodyPr>
          <a:lstStyle/>
          <a:p>
            <a:pPr algn="ctr"/>
            <a:r>
              <a:rPr lang="fr-FR" sz="1200" dirty="0"/>
              <a:t>Filtre Commune</a:t>
            </a:r>
          </a:p>
        </p:txBody>
      </p:sp>
      <p:pic>
        <p:nvPicPr>
          <p:cNvPr id="8" name="Image 7">
            <a:extLst>
              <a:ext uri="{FF2B5EF4-FFF2-40B4-BE49-F238E27FC236}">
                <a16:creationId xmlns:a16="http://schemas.microsoft.com/office/drawing/2014/main" id="{F5BAEDD0-5BDC-F7DA-7A58-2BE63AE025FE}"/>
              </a:ext>
            </a:extLst>
          </p:cNvPr>
          <p:cNvPicPr>
            <a:picLocks noChangeAspect="1"/>
          </p:cNvPicPr>
          <p:nvPr/>
        </p:nvPicPr>
        <p:blipFill>
          <a:blip r:embed="rId6"/>
          <a:stretch>
            <a:fillRect/>
          </a:stretch>
        </p:blipFill>
        <p:spPr>
          <a:xfrm>
            <a:off x="4444993" y="3314694"/>
            <a:ext cx="254013" cy="228612"/>
          </a:xfrm>
          <a:prstGeom prst="rect">
            <a:avLst/>
          </a:prstGeom>
        </p:spPr>
      </p:pic>
      <p:cxnSp>
        <p:nvCxnSpPr>
          <p:cNvPr id="10" name="Connecteur droit avec flèche 9">
            <a:extLst>
              <a:ext uri="{FF2B5EF4-FFF2-40B4-BE49-F238E27FC236}">
                <a16:creationId xmlns:a16="http://schemas.microsoft.com/office/drawing/2014/main" id="{E1747C09-FDA4-CF40-4101-5DA0C63868F8}"/>
              </a:ext>
            </a:extLst>
          </p:cNvPr>
          <p:cNvCxnSpPr/>
          <p:nvPr/>
        </p:nvCxnSpPr>
        <p:spPr>
          <a:xfrm flipV="1">
            <a:off x="4699006" y="2624328"/>
            <a:ext cx="375914" cy="52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5CE7E20-EEC1-1CDB-0B51-BDC4E110857C}"/>
              </a:ext>
            </a:extLst>
          </p:cNvPr>
          <p:cNvCxnSpPr>
            <a:cxnSpLocks/>
          </p:cNvCxnSpPr>
          <p:nvPr/>
        </p:nvCxnSpPr>
        <p:spPr>
          <a:xfrm flipH="1" flipV="1">
            <a:off x="3912836" y="2779776"/>
            <a:ext cx="536234" cy="34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1277F60-7875-F4A1-245C-046F25194728}"/>
              </a:ext>
            </a:extLst>
          </p:cNvPr>
          <p:cNvCxnSpPr>
            <a:cxnSpLocks/>
          </p:cNvCxnSpPr>
          <p:nvPr/>
        </p:nvCxnSpPr>
        <p:spPr>
          <a:xfrm>
            <a:off x="4699006" y="3648456"/>
            <a:ext cx="375914" cy="38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4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Seaborn</a:t>
            </a:r>
            <a:r>
              <a:rPr lang="fr-FR" sz="1900" b="1" i="0" u="none" strike="noStrike" cap="none" dirty="0">
                <a:solidFill>
                  <a:schemeClr val="lt1"/>
                </a:solidFill>
              </a:rPr>
              <a:t> / Python</a:t>
            </a:r>
            <a:endParaRPr sz="1900" b="1" i="0" u="none" strike="noStrike" cap="none" dirty="0">
              <a:solidFill>
                <a:schemeClr val="lt1"/>
              </a:solidFill>
            </a:endParaRPr>
          </a:p>
        </p:txBody>
      </p:sp>
      <p:sp>
        <p:nvSpPr>
          <p:cNvPr id="19" name="ZoneTexte 18">
            <a:extLst>
              <a:ext uri="{FF2B5EF4-FFF2-40B4-BE49-F238E27FC236}">
                <a16:creationId xmlns:a16="http://schemas.microsoft.com/office/drawing/2014/main" id="{1343C28E-6534-CDDA-8B0B-92778B21CBF7}"/>
              </a:ext>
            </a:extLst>
          </p:cNvPr>
          <p:cNvSpPr txBox="1"/>
          <p:nvPr/>
        </p:nvSpPr>
        <p:spPr>
          <a:xfrm>
            <a:off x="287510" y="2869494"/>
            <a:ext cx="8787384" cy="2893100"/>
          </a:xfrm>
          <a:prstGeom prst="rect">
            <a:avLst/>
          </a:prstGeom>
          <a:noFill/>
        </p:spPr>
        <p:txBody>
          <a:bodyPr wrap="square">
            <a:spAutoFit/>
          </a:bodyPr>
          <a:lstStyle/>
          <a:p>
            <a:r>
              <a:rPr lang="fr-FR" b="0" dirty="0">
                <a:solidFill>
                  <a:srgbClr val="398E00"/>
                </a:solidFill>
                <a:effectLst/>
                <a:latin typeface="Consolas" panose="020B0609020204030204" pitchFamily="49" charset="0"/>
              </a:rPr>
              <a:t># Le code suivant, qui crée un </a:t>
            </a:r>
            <a:r>
              <a:rPr lang="fr-FR" b="0" dirty="0" err="1">
                <a:solidFill>
                  <a:srgbClr val="398E00"/>
                </a:solidFill>
                <a:effectLst/>
                <a:latin typeface="Consolas" panose="020B0609020204030204" pitchFamily="49" charset="0"/>
              </a:rPr>
              <a:t>dataframe</a:t>
            </a:r>
            <a:r>
              <a:rPr lang="fr-FR" b="0" dirty="0">
                <a:solidFill>
                  <a:srgbClr val="398E00"/>
                </a:solidFill>
                <a:effectLst/>
                <a:latin typeface="Consolas" panose="020B0609020204030204" pitchFamily="49" charset="0"/>
              </a:rPr>
              <a:t> et supprime les lignes dupliquées, est toujours exécuté et sert de préambule à votre script : </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dataset</a:t>
            </a:r>
            <a:r>
              <a:rPr lang="fr-FR" b="0" dirty="0">
                <a:solidFill>
                  <a:srgbClr val="398E00"/>
                </a:solidFill>
                <a:effectLst/>
                <a:latin typeface="Consolas" panose="020B0609020204030204" pitchFamily="49" charset="0"/>
              </a:rPr>
              <a:t> = </a:t>
            </a:r>
            <a:r>
              <a:rPr lang="fr-FR" b="0" dirty="0" err="1">
                <a:solidFill>
                  <a:srgbClr val="398E00"/>
                </a:solidFill>
                <a:effectLst/>
                <a:latin typeface="Consolas" panose="020B0609020204030204" pitchFamily="49" charset="0"/>
              </a:rPr>
              <a:t>pandas.DataFrame</a:t>
            </a:r>
            <a:r>
              <a:rPr lang="fr-FR" b="0" dirty="0">
                <a:solidFill>
                  <a:srgbClr val="398E00"/>
                </a:solidFill>
                <a:effectLst/>
                <a:latin typeface="Consolas" panose="020B0609020204030204" pitchFamily="49" charset="0"/>
              </a:rPr>
              <a:t>(</a:t>
            </a:r>
            <a:r>
              <a:rPr lang="fr-FR" b="0" dirty="0" err="1">
                <a:solidFill>
                  <a:srgbClr val="398E00"/>
                </a:solidFill>
                <a:effectLst/>
                <a:latin typeface="Consolas" panose="020B0609020204030204" pitchFamily="49" charset="0"/>
              </a:rPr>
              <a:t>valeur_fonciere</a:t>
            </a:r>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nom_commune</a:t>
            </a:r>
            <a:r>
              <a:rPr lang="fr-FR" b="0" dirty="0">
                <a:solidFill>
                  <a:srgbClr val="398E00"/>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dataset</a:t>
            </a:r>
            <a:r>
              <a:rPr lang="fr-FR" b="0" dirty="0">
                <a:solidFill>
                  <a:srgbClr val="398E00"/>
                </a:solidFill>
                <a:effectLst/>
                <a:latin typeface="Consolas" panose="020B0609020204030204" pitchFamily="49" charset="0"/>
              </a:rPr>
              <a:t> = </a:t>
            </a:r>
            <a:r>
              <a:rPr lang="fr-FR" b="0" dirty="0" err="1">
                <a:solidFill>
                  <a:srgbClr val="398E00"/>
                </a:solidFill>
                <a:effectLst/>
                <a:latin typeface="Consolas" panose="020B0609020204030204" pitchFamily="49" charset="0"/>
              </a:rPr>
              <a:t>dataset.drop_duplicates</a:t>
            </a:r>
            <a:r>
              <a:rPr lang="fr-FR" b="0" dirty="0">
                <a:solidFill>
                  <a:srgbClr val="398E00"/>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398E00"/>
                </a:solidFill>
                <a:effectLst/>
                <a:latin typeface="Consolas" panose="020B0609020204030204" pitchFamily="49" charset="0"/>
              </a:rPr>
              <a:t># Collez ou tapez votre code de script ici :</a:t>
            </a:r>
            <a:endParaRPr lang="fr-FR" b="0" dirty="0">
              <a:solidFill>
                <a:srgbClr val="000000"/>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seaborn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sns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matplotlib</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pyplot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plt</a:t>
            </a:r>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sns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catplot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nom_commune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valeur_fonciere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"box"</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'v'</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dataset</a:t>
            </a:r>
            <a:r>
              <a:rPr lang="en-US" b="0" dirty="0">
                <a:solidFill>
                  <a:srgbClr val="000000"/>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plt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show</a:t>
            </a:r>
            <a:r>
              <a:rPr lang="en-US" b="0" dirty="0">
                <a:solidFill>
                  <a:srgbClr val="000000"/>
                </a:solidFill>
                <a:effectLst/>
                <a:latin typeface="Consolas" panose="020B0609020204030204" pitchFamily="49" charset="0"/>
              </a:rPr>
              <a:t>()</a:t>
            </a:r>
          </a:p>
        </p:txBody>
      </p:sp>
      <p:pic>
        <p:nvPicPr>
          <p:cNvPr id="6" name="Image 5">
            <a:extLst>
              <a:ext uri="{FF2B5EF4-FFF2-40B4-BE49-F238E27FC236}">
                <a16:creationId xmlns:a16="http://schemas.microsoft.com/office/drawing/2014/main" id="{0CC2ECDD-D057-3C10-2687-75851DECE9FC}"/>
              </a:ext>
            </a:extLst>
          </p:cNvPr>
          <p:cNvPicPr>
            <a:picLocks noChangeAspect="1"/>
          </p:cNvPicPr>
          <p:nvPr/>
        </p:nvPicPr>
        <p:blipFill>
          <a:blip r:embed="rId5"/>
          <a:stretch>
            <a:fillRect/>
          </a:stretch>
        </p:blipFill>
        <p:spPr>
          <a:xfrm>
            <a:off x="4936389" y="2423616"/>
            <a:ext cx="3906878" cy="4160784"/>
          </a:xfrm>
          <a:prstGeom prst="rect">
            <a:avLst/>
          </a:prstGeom>
        </p:spPr>
      </p:pic>
      <p:pic>
        <p:nvPicPr>
          <p:cNvPr id="9" name="Image 8">
            <a:extLst>
              <a:ext uri="{FF2B5EF4-FFF2-40B4-BE49-F238E27FC236}">
                <a16:creationId xmlns:a16="http://schemas.microsoft.com/office/drawing/2014/main" id="{74F4987D-4188-1CC6-9B88-7A9FF7608A37}"/>
              </a:ext>
            </a:extLst>
          </p:cNvPr>
          <p:cNvPicPr>
            <a:picLocks noChangeAspect="1"/>
          </p:cNvPicPr>
          <p:nvPr/>
        </p:nvPicPr>
        <p:blipFill>
          <a:blip r:embed="rId6"/>
          <a:stretch>
            <a:fillRect/>
          </a:stretch>
        </p:blipFill>
        <p:spPr>
          <a:xfrm>
            <a:off x="1066025" y="1409071"/>
            <a:ext cx="1606633" cy="825542"/>
          </a:xfrm>
          <a:prstGeom prst="rect">
            <a:avLst/>
          </a:prstGeom>
        </p:spPr>
      </p:pic>
      <p:pic>
        <p:nvPicPr>
          <p:cNvPr id="12" name="Image 11">
            <a:extLst>
              <a:ext uri="{FF2B5EF4-FFF2-40B4-BE49-F238E27FC236}">
                <a16:creationId xmlns:a16="http://schemas.microsoft.com/office/drawing/2014/main" id="{2EA768D5-5D9B-6855-F3FE-EDC292F53023}"/>
              </a:ext>
            </a:extLst>
          </p:cNvPr>
          <p:cNvPicPr>
            <a:picLocks noChangeAspect="1"/>
          </p:cNvPicPr>
          <p:nvPr/>
        </p:nvPicPr>
        <p:blipFill>
          <a:blip r:embed="rId7"/>
          <a:stretch>
            <a:fillRect/>
          </a:stretch>
        </p:blipFill>
        <p:spPr>
          <a:xfrm>
            <a:off x="557650" y="1487633"/>
            <a:ext cx="254013" cy="228612"/>
          </a:xfrm>
          <a:prstGeom prst="rect">
            <a:avLst/>
          </a:prstGeom>
        </p:spPr>
      </p:pic>
    </p:spTree>
    <p:extLst>
      <p:ext uri="{BB962C8B-B14F-4D97-AF65-F5344CB8AC3E}">
        <p14:creationId xmlns:p14="http://schemas.microsoft.com/office/powerpoint/2010/main" val="8532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Introduction au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D9E450FF-F99C-34A8-02EB-24E28DB2CE55}"/>
              </a:ext>
            </a:extLst>
          </p:cNvPr>
          <p:cNvSpPr txBox="1"/>
          <p:nvPr/>
        </p:nvSpPr>
        <p:spPr>
          <a:xfrm>
            <a:off x="391124" y="1208613"/>
            <a:ext cx="8361752" cy="1668214"/>
          </a:xfrm>
          <a:prstGeom prst="rect">
            <a:avLst/>
          </a:prstGeom>
          <a:noFill/>
          <a:ln>
            <a:noFill/>
          </a:ln>
        </p:spPr>
        <p:txBody>
          <a:bodyPr wrap="square" rtlCol="0">
            <a:spAutoFit/>
          </a:bodyPr>
          <a:lstStyle/>
          <a:p>
            <a:pPr algn="just">
              <a:lnSpc>
                <a:spcPct val="150000"/>
              </a:lnSpc>
            </a:pPr>
            <a:r>
              <a:rPr lang="fr-FR" b="1" dirty="0"/>
              <a:t>Machine </a:t>
            </a:r>
            <a:r>
              <a:rPr lang="fr-FR" b="1" dirty="0" err="1"/>
              <a:t>learning</a:t>
            </a:r>
            <a:r>
              <a:rPr lang="fr-FR" dirty="0"/>
              <a:t> : sous-ensemble de l’intelligence artificielle, qui aide les ordinateurs à apprendre et à agir comme des humains tout en améliorant leur apprentissage autonome au fil du temps. Le machine </a:t>
            </a:r>
            <a:r>
              <a:rPr lang="fr-FR" dirty="0" err="1"/>
              <a:t>learning</a:t>
            </a:r>
            <a:r>
              <a:rPr lang="fr-FR" dirty="0"/>
              <a:t> améliore sa performance en analysant une très grande quantité de données</a:t>
            </a:r>
          </a:p>
          <a:p>
            <a:pPr algn="just">
              <a:lnSpc>
                <a:spcPct val="150000"/>
              </a:lnSpc>
            </a:pPr>
            <a:endParaRPr lang="fr-FR" dirty="0"/>
          </a:p>
          <a:p>
            <a:pPr algn="just">
              <a:lnSpc>
                <a:spcPct val="150000"/>
              </a:lnSpc>
            </a:pPr>
            <a:endParaRPr lang="fr-FR" dirty="0"/>
          </a:p>
        </p:txBody>
      </p:sp>
      <p:sp>
        <p:nvSpPr>
          <p:cNvPr id="3" name="ZoneTexte 2">
            <a:extLst>
              <a:ext uri="{FF2B5EF4-FFF2-40B4-BE49-F238E27FC236}">
                <a16:creationId xmlns:a16="http://schemas.microsoft.com/office/drawing/2014/main" id="{CC8B5C94-4E23-90CE-72A3-9289A2B985E8}"/>
              </a:ext>
            </a:extLst>
          </p:cNvPr>
          <p:cNvSpPr txBox="1"/>
          <p:nvPr/>
        </p:nvSpPr>
        <p:spPr>
          <a:xfrm>
            <a:off x="391124" y="2321276"/>
            <a:ext cx="8361752" cy="2314544"/>
          </a:xfrm>
          <a:prstGeom prst="rect">
            <a:avLst/>
          </a:prstGeom>
          <a:noFill/>
          <a:ln>
            <a:noFill/>
          </a:ln>
        </p:spPr>
        <p:txBody>
          <a:bodyPr wrap="square" rtlCol="0">
            <a:spAutoFit/>
          </a:bodyPr>
          <a:lstStyle/>
          <a:p>
            <a:pPr algn="just">
              <a:lnSpc>
                <a:spcPct val="150000"/>
              </a:lnSpc>
            </a:pPr>
            <a:r>
              <a:rPr lang="fr-FR" b="1" dirty="0"/>
              <a:t>Apprentissage supervisé vs non supervisé</a:t>
            </a:r>
            <a:r>
              <a:rPr lang="fr-FR" dirty="0"/>
              <a:t>:</a:t>
            </a:r>
          </a:p>
          <a:p>
            <a:pPr marL="285750" indent="-285750" algn="just">
              <a:lnSpc>
                <a:spcPct val="150000"/>
              </a:lnSpc>
              <a:buFont typeface="Arial" panose="020B0604020202020204" pitchFamily="34" charset="0"/>
              <a:buChar char="•"/>
            </a:pPr>
            <a:r>
              <a:rPr lang="fr-FR" u="sng" dirty="0"/>
              <a:t>L’apprentissage supervisé</a:t>
            </a:r>
            <a:r>
              <a:rPr lang="fr-FR" dirty="0"/>
              <a:t> se définit par l’utilisation d’ensembles de données </a:t>
            </a:r>
            <a:r>
              <a:rPr lang="fr-FR" b="1" dirty="0"/>
              <a:t>étiquetées</a:t>
            </a:r>
            <a:r>
              <a:rPr lang="fr-FR" dirty="0"/>
              <a:t>. Ces derniers sont conçus pour former des algorithmes afin qu’ils classent les données (</a:t>
            </a:r>
            <a:r>
              <a:rPr lang="fr-FR" b="1" dirty="0"/>
              <a:t>classification : variable de sortie discrète</a:t>
            </a:r>
            <a:r>
              <a:rPr lang="fr-FR" dirty="0"/>
              <a:t>) ou prédisent les données (</a:t>
            </a:r>
            <a:r>
              <a:rPr lang="fr-FR" b="1" dirty="0"/>
              <a:t>régression : variable de sortie continue</a:t>
            </a:r>
            <a:r>
              <a:rPr lang="fr-FR" dirty="0"/>
              <a:t>)</a:t>
            </a:r>
          </a:p>
          <a:p>
            <a:pPr marL="285750" indent="-285750" algn="just">
              <a:lnSpc>
                <a:spcPct val="150000"/>
              </a:lnSpc>
              <a:buFont typeface="Arial" panose="020B0604020202020204" pitchFamily="34" charset="0"/>
              <a:buChar char="•"/>
            </a:pPr>
            <a:r>
              <a:rPr lang="fr-FR" u="sng" dirty="0"/>
              <a:t>L’apprentissage non supervisé</a:t>
            </a:r>
            <a:r>
              <a:rPr lang="fr-FR" dirty="0"/>
              <a:t> se définit par l’utilisation d’algorithmes pour analyser et regrouper des ensembles de données </a:t>
            </a:r>
            <a:r>
              <a:rPr lang="fr-FR" b="1" dirty="0"/>
              <a:t>non étiquetées</a:t>
            </a:r>
            <a:r>
              <a:rPr lang="fr-FR" dirty="0"/>
              <a:t>. </a:t>
            </a:r>
          </a:p>
          <a:p>
            <a:pPr algn="just">
              <a:lnSpc>
                <a:spcPct val="150000"/>
              </a:lnSpc>
            </a:pPr>
            <a:endParaRPr lang="fr-FR" dirty="0"/>
          </a:p>
        </p:txBody>
      </p:sp>
      <p:pic>
        <p:nvPicPr>
          <p:cNvPr id="5" name="Image 4">
            <a:extLst>
              <a:ext uri="{FF2B5EF4-FFF2-40B4-BE49-F238E27FC236}">
                <a16:creationId xmlns:a16="http://schemas.microsoft.com/office/drawing/2014/main" id="{135E6443-1FDB-7FE0-5796-078D4587970F}"/>
              </a:ext>
            </a:extLst>
          </p:cNvPr>
          <p:cNvPicPr>
            <a:picLocks noChangeAspect="1"/>
          </p:cNvPicPr>
          <p:nvPr/>
        </p:nvPicPr>
        <p:blipFill>
          <a:blip r:embed="rId5"/>
          <a:stretch>
            <a:fillRect/>
          </a:stretch>
        </p:blipFill>
        <p:spPr>
          <a:xfrm>
            <a:off x="2632744" y="4515500"/>
            <a:ext cx="4884475" cy="2117164"/>
          </a:xfrm>
          <a:prstGeom prst="rect">
            <a:avLst/>
          </a:prstGeom>
        </p:spPr>
      </p:pic>
    </p:spTree>
    <p:extLst>
      <p:ext uri="{BB962C8B-B14F-4D97-AF65-F5344CB8AC3E}">
        <p14:creationId xmlns:p14="http://schemas.microsoft.com/office/powerpoint/2010/main" val="14437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Introduction au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3" name="ZoneTexte 2">
            <a:extLst>
              <a:ext uri="{FF2B5EF4-FFF2-40B4-BE49-F238E27FC236}">
                <a16:creationId xmlns:a16="http://schemas.microsoft.com/office/drawing/2014/main" id="{CC8B5C94-4E23-90CE-72A3-9289A2B985E8}"/>
              </a:ext>
            </a:extLst>
          </p:cNvPr>
          <p:cNvSpPr txBox="1"/>
          <p:nvPr/>
        </p:nvSpPr>
        <p:spPr>
          <a:xfrm>
            <a:off x="554155" y="3694895"/>
            <a:ext cx="8361752" cy="375552"/>
          </a:xfrm>
          <a:prstGeom prst="rect">
            <a:avLst/>
          </a:prstGeom>
          <a:noFill/>
          <a:ln>
            <a:noFill/>
          </a:ln>
        </p:spPr>
        <p:txBody>
          <a:bodyPr wrap="square" rtlCol="0">
            <a:spAutoFit/>
          </a:bodyPr>
          <a:lstStyle/>
          <a:p>
            <a:pPr algn="just">
              <a:lnSpc>
                <a:spcPct val="150000"/>
              </a:lnSpc>
            </a:pPr>
            <a:r>
              <a:rPr lang="fr-FR" b="1" dirty="0"/>
              <a:t>Ensemble d’apprentissage et ensemble de test</a:t>
            </a:r>
            <a:endParaRPr lang="fr-FR" dirty="0"/>
          </a:p>
        </p:txBody>
      </p:sp>
      <p:pic>
        <p:nvPicPr>
          <p:cNvPr id="6" name="Image 5">
            <a:extLst>
              <a:ext uri="{FF2B5EF4-FFF2-40B4-BE49-F238E27FC236}">
                <a16:creationId xmlns:a16="http://schemas.microsoft.com/office/drawing/2014/main" id="{92365C58-75B7-C54D-D39F-D9EB89B34704}"/>
              </a:ext>
            </a:extLst>
          </p:cNvPr>
          <p:cNvPicPr>
            <a:picLocks noChangeAspect="1"/>
          </p:cNvPicPr>
          <p:nvPr/>
        </p:nvPicPr>
        <p:blipFill>
          <a:blip r:embed="rId5"/>
          <a:stretch>
            <a:fillRect/>
          </a:stretch>
        </p:blipFill>
        <p:spPr>
          <a:xfrm>
            <a:off x="691118" y="3939639"/>
            <a:ext cx="7793665" cy="2958249"/>
          </a:xfrm>
          <a:prstGeom prst="rect">
            <a:avLst/>
          </a:prstGeom>
        </p:spPr>
      </p:pic>
      <p:sp>
        <p:nvSpPr>
          <p:cNvPr id="7" name="ZoneTexte 6">
            <a:extLst>
              <a:ext uri="{FF2B5EF4-FFF2-40B4-BE49-F238E27FC236}">
                <a16:creationId xmlns:a16="http://schemas.microsoft.com/office/drawing/2014/main" id="{BD9486C0-F318-9F32-3669-588365A5879F}"/>
              </a:ext>
            </a:extLst>
          </p:cNvPr>
          <p:cNvSpPr txBox="1"/>
          <p:nvPr/>
        </p:nvSpPr>
        <p:spPr>
          <a:xfrm>
            <a:off x="554155" y="1337923"/>
            <a:ext cx="8361752" cy="375552"/>
          </a:xfrm>
          <a:prstGeom prst="rect">
            <a:avLst/>
          </a:prstGeom>
          <a:noFill/>
          <a:ln>
            <a:noFill/>
          </a:ln>
        </p:spPr>
        <p:txBody>
          <a:bodyPr wrap="square" rtlCol="0">
            <a:spAutoFit/>
          </a:bodyPr>
          <a:lstStyle/>
          <a:p>
            <a:pPr algn="just">
              <a:lnSpc>
                <a:spcPct val="150000"/>
              </a:lnSpc>
            </a:pPr>
            <a:r>
              <a:rPr lang="fr-FR" b="1" dirty="0"/>
              <a:t>La problématique est-elle de l’apprentissage supervisé ou non supervisé ?</a:t>
            </a:r>
            <a:endParaRPr lang="fr-FR"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7701" y="1777404"/>
            <a:ext cx="7788857" cy="698717"/>
          </a:xfrm>
          <a:prstGeom prst="rect">
            <a:avLst/>
          </a:prstGeom>
          <a:noFill/>
          <a:ln>
            <a:noFill/>
          </a:ln>
        </p:spPr>
        <p:txBody>
          <a:bodyPr wrap="square" rtlCol="0">
            <a:spAutoFit/>
          </a:bodyPr>
          <a:lstStyle/>
          <a:p>
            <a:pPr algn="just">
              <a:lnSpc>
                <a:spcPct val="150000"/>
              </a:lnSpc>
            </a:pPr>
            <a:r>
              <a:rPr lang="fr-FR" dirty="0"/>
              <a:t>Apprentissage supervisé. Le but de la régression est d’estimer une valeur numérique de sortie (valeur foncière)  à partir des valeurs d’un ensemble de caractéristiques en entrée</a:t>
            </a:r>
          </a:p>
        </p:txBody>
      </p:sp>
      <p:sp>
        <p:nvSpPr>
          <p:cNvPr id="9" name="ZoneTexte 8">
            <a:extLst>
              <a:ext uri="{FF2B5EF4-FFF2-40B4-BE49-F238E27FC236}">
                <a16:creationId xmlns:a16="http://schemas.microsoft.com/office/drawing/2014/main" id="{D606BE06-922F-0376-A2CA-C2F440F5EA0F}"/>
              </a:ext>
            </a:extLst>
          </p:cNvPr>
          <p:cNvSpPr txBox="1"/>
          <p:nvPr/>
        </p:nvSpPr>
        <p:spPr>
          <a:xfrm>
            <a:off x="671115" y="2603201"/>
            <a:ext cx="8361752" cy="698717"/>
          </a:xfrm>
          <a:prstGeom prst="rect">
            <a:avLst/>
          </a:prstGeom>
          <a:noFill/>
          <a:ln>
            <a:noFill/>
          </a:ln>
        </p:spPr>
        <p:txBody>
          <a:bodyPr wrap="square" rtlCol="0">
            <a:spAutoFit/>
          </a:bodyPr>
          <a:lstStyle/>
          <a:p>
            <a:pPr algn="just">
              <a:lnSpc>
                <a:spcPct val="150000"/>
              </a:lnSpc>
            </a:pPr>
            <a:r>
              <a:rPr lang="fr-FR" b="1" dirty="0"/>
              <a:t>y (valeur foncière) = f (X) + Ē où : </a:t>
            </a:r>
            <a:r>
              <a:rPr lang="fr-FR" dirty="0"/>
              <a:t>f : algorithme de machine </a:t>
            </a:r>
            <a:r>
              <a:rPr lang="fr-FR" dirty="0" err="1"/>
              <a:t>learning</a:t>
            </a:r>
            <a:r>
              <a:rPr lang="fr-FR" dirty="0"/>
              <a:t>, X : l’ensemble des variables explicatives, Ē : erreur de prédiction</a:t>
            </a:r>
          </a:p>
        </p:txBody>
      </p:sp>
    </p:spTree>
    <p:extLst>
      <p:ext uri="{BB962C8B-B14F-4D97-AF65-F5344CB8AC3E}">
        <p14:creationId xmlns:p14="http://schemas.microsoft.com/office/powerpoint/2010/main" val="10925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7" name="ZoneTexte 6">
            <a:extLst>
              <a:ext uri="{FF2B5EF4-FFF2-40B4-BE49-F238E27FC236}">
                <a16:creationId xmlns:a16="http://schemas.microsoft.com/office/drawing/2014/main" id="{BD9486C0-F318-9F32-3669-588365A5879F}"/>
              </a:ext>
            </a:extLst>
          </p:cNvPr>
          <p:cNvSpPr txBox="1"/>
          <p:nvPr/>
        </p:nvSpPr>
        <p:spPr>
          <a:xfrm>
            <a:off x="554155" y="1337923"/>
            <a:ext cx="8361752" cy="375552"/>
          </a:xfrm>
          <a:prstGeom prst="rect">
            <a:avLst/>
          </a:prstGeom>
          <a:noFill/>
          <a:ln>
            <a:noFill/>
          </a:ln>
        </p:spPr>
        <p:txBody>
          <a:bodyPr wrap="square" rtlCol="0">
            <a:spAutoFit/>
          </a:bodyPr>
          <a:lstStyle/>
          <a:p>
            <a:pPr algn="just">
              <a:lnSpc>
                <a:spcPct val="150000"/>
              </a:lnSpc>
            </a:pPr>
            <a:r>
              <a:rPr lang="fr-FR" b="1" u="sng" dirty="0"/>
              <a:t>Initialisation de </a:t>
            </a:r>
            <a:r>
              <a:rPr lang="fr-FR" b="1" u="sng" dirty="0" err="1"/>
              <a:t>X,y</a:t>
            </a:r>
            <a:endParaRPr lang="fr-FR" u="sng"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0610" y="1702973"/>
            <a:ext cx="7788857" cy="1345048"/>
          </a:xfrm>
          <a:prstGeom prst="rect">
            <a:avLst/>
          </a:prstGeom>
          <a:noFill/>
          <a:ln>
            <a:noFill/>
          </a:ln>
        </p:spPr>
        <p:txBody>
          <a:bodyPr wrap="square" rtlCol="0">
            <a:spAutoFit/>
          </a:bodyPr>
          <a:lstStyle/>
          <a:p>
            <a:pPr algn="just">
              <a:lnSpc>
                <a:spcPct val="150000"/>
              </a:lnSpc>
            </a:pPr>
            <a:r>
              <a:rPr lang="fr-FR" dirty="0"/>
              <a:t>X = </a:t>
            </a:r>
            <a:r>
              <a:rPr lang="fr-FR" dirty="0" err="1"/>
              <a:t>dfDep.drop</a:t>
            </a:r>
            <a:r>
              <a:rPr lang="fr-FR" dirty="0"/>
              <a:t>(["valeur_</a:t>
            </a:r>
            <a:r>
              <a:rPr lang="fr-FR" dirty="0" err="1"/>
              <a:t>fonciere</a:t>
            </a:r>
            <a:r>
              <a:rPr lang="fr-FR" dirty="0"/>
              <a:t>","</a:t>
            </a:r>
            <a:r>
              <a:rPr lang="fr-FR" dirty="0" err="1"/>
              <a:t>date_mutation</a:t>
            </a:r>
            <a:r>
              <a:rPr lang="fr-FR" dirty="0"/>
              <a:t>", "</a:t>
            </a:r>
            <a:r>
              <a:rPr lang="fr-FR" dirty="0" err="1"/>
              <a:t>numero_disposition</a:t>
            </a:r>
            <a:r>
              <a:rPr lang="fr-FR" dirty="0"/>
              <a:t>", "</a:t>
            </a:r>
            <a:r>
              <a:rPr lang="fr-FR" dirty="0" err="1"/>
              <a:t>adresse_numero</a:t>
            </a:r>
            <a:r>
              <a:rPr lang="fr-FR" dirty="0"/>
              <a:t>", "adresse_nom_voie","</a:t>
            </a:r>
            <a:r>
              <a:rPr lang="fr-FR" dirty="0" err="1"/>
              <a:t>adresse_complete</a:t>
            </a:r>
            <a:r>
              <a:rPr lang="fr-FR" dirty="0"/>
              <a:t>"], axis = 1)</a:t>
            </a:r>
          </a:p>
          <a:p>
            <a:pPr algn="just">
              <a:lnSpc>
                <a:spcPct val="150000"/>
              </a:lnSpc>
            </a:pPr>
            <a:r>
              <a:rPr lang="fr-FR" dirty="0"/>
              <a:t>y = </a:t>
            </a:r>
            <a:r>
              <a:rPr lang="fr-FR" dirty="0" err="1"/>
              <a:t>dfDep</a:t>
            </a:r>
            <a:r>
              <a:rPr lang="fr-FR" dirty="0"/>
              <a:t>["</a:t>
            </a:r>
            <a:r>
              <a:rPr lang="fr-FR" dirty="0" err="1"/>
              <a:t>valeur_fonciere</a:t>
            </a:r>
            <a:r>
              <a:rPr lang="fr-FR" dirty="0"/>
              <a:t>"]</a:t>
            </a:r>
          </a:p>
          <a:p>
            <a:pPr algn="just">
              <a:lnSpc>
                <a:spcPct val="150000"/>
              </a:lnSpc>
            </a:pPr>
            <a:r>
              <a:rPr lang="fr-FR" dirty="0">
                <a:solidFill>
                  <a:srgbClr val="00B050"/>
                </a:solidFill>
              </a:rPr>
              <a:t># X contient 9 variables explicatives </a:t>
            </a:r>
          </a:p>
        </p:txBody>
      </p:sp>
      <p:sp>
        <p:nvSpPr>
          <p:cNvPr id="2" name="ZoneTexte 1">
            <a:extLst>
              <a:ext uri="{FF2B5EF4-FFF2-40B4-BE49-F238E27FC236}">
                <a16:creationId xmlns:a16="http://schemas.microsoft.com/office/drawing/2014/main" id="{A15E9058-9FC2-5C73-B13F-69B19628B39F}"/>
              </a:ext>
            </a:extLst>
          </p:cNvPr>
          <p:cNvSpPr txBox="1"/>
          <p:nvPr/>
        </p:nvSpPr>
        <p:spPr>
          <a:xfrm>
            <a:off x="550610" y="3329887"/>
            <a:ext cx="8361752" cy="375552"/>
          </a:xfrm>
          <a:prstGeom prst="rect">
            <a:avLst/>
          </a:prstGeom>
          <a:noFill/>
          <a:ln>
            <a:noFill/>
          </a:ln>
        </p:spPr>
        <p:txBody>
          <a:bodyPr wrap="square" rtlCol="0">
            <a:spAutoFit/>
          </a:bodyPr>
          <a:lstStyle/>
          <a:p>
            <a:pPr algn="just">
              <a:lnSpc>
                <a:spcPct val="150000"/>
              </a:lnSpc>
            </a:pPr>
            <a:r>
              <a:rPr lang="fr-FR" b="1" u="sng" dirty="0" err="1"/>
              <a:t>Préprocessing</a:t>
            </a:r>
            <a:r>
              <a:rPr lang="fr-FR" b="1" u="sng" dirty="0"/>
              <a:t> sur les variables catégorielles</a:t>
            </a:r>
            <a:endParaRPr lang="fr-FR" u="sng" dirty="0"/>
          </a:p>
        </p:txBody>
      </p:sp>
      <p:sp>
        <p:nvSpPr>
          <p:cNvPr id="4" name="ZoneTexte 3">
            <a:extLst>
              <a:ext uri="{FF2B5EF4-FFF2-40B4-BE49-F238E27FC236}">
                <a16:creationId xmlns:a16="http://schemas.microsoft.com/office/drawing/2014/main" id="{F7085F44-C270-8475-B6FC-B7F4117D3C50}"/>
              </a:ext>
            </a:extLst>
          </p:cNvPr>
          <p:cNvSpPr txBox="1"/>
          <p:nvPr/>
        </p:nvSpPr>
        <p:spPr>
          <a:xfrm>
            <a:off x="550610" y="3705439"/>
            <a:ext cx="7788857" cy="2960875"/>
          </a:xfrm>
          <a:prstGeom prst="rect">
            <a:avLst/>
          </a:prstGeom>
          <a:noFill/>
          <a:ln>
            <a:noFill/>
          </a:ln>
        </p:spPr>
        <p:txBody>
          <a:bodyPr wrap="square" rtlCol="0">
            <a:spAutoFit/>
          </a:bodyPr>
          <a:lstStyle/>
          <a:p>
            <a:pPr algn="just">
              <a:lnSpc>
                <a:spcPct val="150000"/>
              </a:lnSpc>
            </a:pPr>
            <a:r>
              <a:rPr lang="en-US" dirty="0">
                <a:solidFill>
                  <a:srgbClr val="00B050"/>
                </a:solidFill>
              </a:rPr>
              <a:t># identifier les variables </a:t>
            </a:r>
            <a:r>
              <a:rPr lang="en-US" dirty="0" err="1">
                <a:solidFill>
                  <a:srgbClr val="00B050"/>
                </a:solidFill>
              </a:rPr>
              <a:t>catégorielles</a:t>
            </a:r>
            <a:r>
              <a:rPr lang="en-US" dirty="0">
                <a:solidFill>
                  <a:srgbClr val="00B050"/>
                </a:solidFill>
              </a:rPr>
              <a:t> de X</a:t>
            </a:r>
          </a:p>
          <a:p>
            <a:pPr algn="just">
              <a:lnSpc>
                <a:spcPct val="150000"/>
              </a:lnSpc>
            </a:pPr>
            <a:r>
              <a:rPr lang="en-US" dirty="0" err="1"/>
              <a:t>categorical_features</a:t>
            </a:r>
            <a:r>
              <a:rPr lang="en-US" dirty="0"/>
              <a:t> = </a:t>
            </a:r>
            <a:r>
              <a:rPr lang="en-US" dirty="0" err="1"/>
              <a:t>X.columns</a:t>
            </a:r>
            <a:r>
              <a:rPr lang="en-US" dirty="0"/>
              <a:t>[</a:t>
            </a:r>
            <a:r>
              <a:rPr lang="en-US" dirty="0" err="1"/>
              <a:t>X.dtypes</a:t>
            </a:r>
            <a:r>
              <a:rPr lang="en-US" dirty="0"/>
              <a:t> == "category"].</a:t>
            </a:r>
            <a:r>
              <a:rPr lang="en-US" dirty="0" err="1"/>
              <a:t>tolist</a:t>
            </a:r>
            <a:r>
              <a:rPr lang="en-US" dirty="0"/>
              <a:t>()</a:t>
            </a:r>
          </a:p>
          <a:p>
            <a:pPr algn="just">
              <a:lnSpc>
                <a:spcPct val="150000"/>
              </a:lnSpc>
            </a:pPr>
            <a:r>
              <a:rPr lang="en-US" dirty="0">
                <a:solidFill>
                  <a:srgbClr val="00B050"/>
                </a:solidFill>
              </a:rPr>
              <a:t># </a:t>
            </a:r>
            <a:r>
              <a:rPr lang="en-US" dirty="0" err="1">
                <a:solidFill>
                  <a:srgbClr val="00B050"/>
                </a:solidFill>
              </a:rPr>
              <a:t>convertir</a:t>
            </a:r>
            <a:r>
              <a:rPr lang="en-US" dirty="0">
                <a:solidFill>
                  <a:srgbClr val="00B050"/>
                </a:solidFill>
              </a:rPr>
              <a:t> les variables </a:t>
            </a:r>
            <a:r>
              <a:rPr lang="en-US" dirty="0" err="1">
                <a:solidFill>
                  <a:srgbClr val="00B050"/>
                </a:solidFill>
              </a:rPr>
              <a:t>catégorielles</a:t>
            </a:r>
            <a:r>
              <a:rPr lang="en-US" dirty="0">
                <a:solidFill>
                  <a:srgbClr val="00B050"/>
                </a:solidFill>
              </a:rPr>
              <a:t> </a:t>
            </a:r>
            <a:r>
              <a:rPr lang="en-US" dirty="0" err="1">
                <a:solidFill>
                  <a:srgbClr val="00B050"/>
                </a:solidFill>
              </a:rPr>
              <a:t>en</a:t>
            </a:r>
            <a:r>
              <a:rPr lang="en-US" dirty="0">
                <a:solidFill>
                  <a:srgbClr val="00B050"/>
                </a:solidFill>
              </a:rPr>
              <a:t> indicatrices pour les </a:t>
            </a:r>
            <a:r>
              <a:rPr lang="en-US" dirty="0" err="1">
                <a:solidFill>
                  <a:srgbClr val="00B050"/>
                </a:solidFill>
              </a:rPr>
              <a:t>différentes</a:t>
            </a:r>
            <a:r>
              <a:rPr lang="en-US" dirty="0">
                <a:solidFill>
                  <a:srgbClr val="00B050"/>
                </a:solidFill>
              </a:rPr>
              <a:t> </a:t>
            </a:r>
            <a:r>
              <a:rPr lang="en-US" dirty="0" err="1">
                <a:solidFill>
                  <a:srgbClr val="00B050"/>
                </a:solidFill>
              </a:rPr>
              <a:t>modalités</a:t>
            </a:r>
            <a:endParaRPr lang="en-US" dirty="0">
              <a:solidFill>
                <a:srgbClr val="00B050"/>
              </a:solidFill>
            </a:endParaRPr>
          </a:p>
          <a:p>
            <a:pPr algn="just">
              <a:lnSpc>
                <a:spcPct val="150000"/>
              </a:lnSpc>
            </a:pPr>
            <a:r>
              <a:rPr lang="en-US" dirty="0" err="1"/>
              <a:t>df_dummies</a:t>
            </a:r>
            <a:r>
              <a:rPr lang="en-US" dirty="0"/>
              <a:t> =  </a:t>
            </a:r>
            <a:r>
              <a:rPr lang="en-US" dirty="0" err="1"/>
              <a:t>pd.get_dummies</a:t>
            </a:r>
            <a:r>
              <a:rPr lang="en-US" dirty="0"/>
              <a:t>(X[</a:t>
            </a:r>
            <a:r>
              <a:rPr lang="en-US" dirty="0" err="1"/>
              <a:t>categorical_features</a:t>
            </a:r>
            <a:r>
              <a:rPr lang="en-US" dirty="0"/>
              <a:t>], </a:t>
            </a:r>
            <a:r>
              <a:rPr lang="en-US" dirty="0" err="1"/>
              <a:t>drop_first</a:t>
            </a:r>
            <a:r>
              <a:rPr lang="en-US" dirty="0"/>
              <a:t>=True)</a:t>
            </a:r>
          </a:p>
          <a:p>
            <a:pPr algn="just">
              <a:lnSpc>
                <a:spcPct val="150000"/>
              </a:lnSpc>
            </a:pPr>
            <a:r>
              <a:rPr lang="en-US" dirty="0">
                <a:solidFill>
                  <a:srgbClr val="00B050"/>
                </a:solidFill>
              </a:rPr>
              <a:t># </a:t>
            </a:r>
            <a:r>
              <a:rPr lang="en-US" dirty="0" err="1">
                <a:solidFill>
                  <a:srgbClr val="00B050"/>
                </a:solidFill>
              </a:rPr>
              <a:t>L’ensemble</a:t>
            </a:r>
            <a:r>
              <a:rPr lang="en-US" dirty="0">
                <a:solidFill>
                  <a:srgbClr val="00B050"/>
                </a:solidFill>
              </a:rPr>
              <a:t> X correspond au X </a:t>
            </a:r>
            <a:r>
              <a:rPr lang="en-US" dirty="0" err="1">
                <a:solidFill>
                  <a:srgbClr val="00B050"/>
                </a:solidFill>
              </a:rPr>
              <a:t>diminué</a:t>
            </a:r>
            <a:r>
              <a:rPr lang="en-US" dirty="0">
                <a:solidFill>
                  <a:srgbClr val="00B050"/>
                </a:solidFill>
              </a:rPr>
              <a:t> des variables </a:t>
            </a:r>
            <a:r>
              <a:rPr lang="en-US" dirty="0" err="1">
                <a:solidFill>
                  <a:srgbClr val="00B050"/>
                </a:solidFill>
              </a:rPr>
              <a:t>catégorielles</a:t>
            </a:r>
            <a:r>
              <a:rPr lang="en-US" dirty="0">
                <a:solidFill>
                  <a:srgbClr val="00B050"/>
                </a:solidFill>
              </a:rPr>
              <a:t> et </a:t>
            </a:r>
            <a:r>
              <a:rPr lang="en-US" dirty="0" err="1">
                <a:solidFill>
                  <a:srgbClr val="00B050"/>
                </a:solidFill>
              </a:rPr>
              <a:t>augmenté</a:t>
            </a:r>
            <a:r>
              <a:rPr lang="en-US" dirty="0">
                <a:solidFill>
                  <a:srgbClr val="00B050"/>
                </a:solidFill>
              </a:rPr>
              <a:t> des indicatrices par </a:t>
            </a:r>
            <a:r>
              <a:rPr lang="en-US" dirty="0" err="1">
                <a:solidFill>
                  <a:srgbClr val="00B050"/>
                </a:solidFill>
              </a:rPr>
              <a:t>modalités</a:t>
            </a:r>
            <a:endParaRPr lang="en-US" dirty="0">
              <a:solidFill>
                <a:srgbClr val="00B050"/>
              </a:solidFill>
            </a:endParaRPr>
          </a:p>
          <a:p>
            <a:pPr algn="just">
              <a:lnSpc>
                <a:spcPct val="150000"/>
              </a:lnSpc>
            </a:pPr>
            <a:r>
              <a:rPr lang="en-US" dirty="0"/>
              <a:t>X = </a:t>
            </a:r>
            <a:r>
              <a:rPr lang="en-US" dirty="0" err="1"/>
              <a:t>pd.concat</a:t>
            </a:r>
            <a:r>
              <a:rPr lang="en-US" dirty="0"/>
              <a:t>([</a:t>
            </a:r>
            <a:r>
              <a:rPr lang="en-US" dirty="0" err="1"/>
              <a:t>X.drop</a:t>
            </a:r>
            <a:r>
              <a:rPr lang="en-US" dirty="0"/>
              <a:t>(</a:t>
            </a:r>
            <a:r>
              <a:rPr lang="en-US" dirty="0" err="1"/>
              <a:t>categorical_features</a:t>
            </a:r>
            <a:r>
              <a:rPr lang="en-US" dirty="0"/>
              <a:t>, axis=1), </a:t>
            </a:r>
            <a:r>
              <a:rPr lang="en-US" dirty="0" err="1"/>
              <a:t>df_dummies</a:t>
            </a:r>
            <a:r>
              <a:rPr lang="en-US" dirty="0"/>
              <a:t>], axis=1)</a:t>
            </a:r>
          </a:p>
          <a:p>
            <a:pPr algn="just">
              <a:lnSpc>
                <a:spcPct val="150000"/>
              </a:lnSpc>
            </a:pPr>
            <a:r>
              <a:rPr lang="fr-FR" dirty="0">
                <a:solidFill>
                  <a:srgbClr val="00B050"/>
                </a:solidFill>
              </a:rPr>
              <a:t># X contient 67 variables explicatives </a:t>
            </a:r>
          </a:p>
          <a:p>
            <a:pPr algn="just">
              <a:lnSpc>
                <a:spcPct val="150000"/>
              </a:lnSpc>
            </a:pPr>
            <a:endParaRPr lang="fr-FR" dirty="0"/>
          </a:p>
        </p:txBody>
      </p:sp>
      <p:graphicFrame>
        <p:nvGraphicFramePr>
          <p:cNvPr id="5" name="Tableau 8">
            <a:extLst>
              <a:ext uri="{FF2B5EF4-FFF2-40B4-BE49-F238E27FC236}">
                <a16:creationId xmlns:a16="http://schemas.microsoft.com/office/drawing/2014/main" id="{54E8D20F-ADC1-60A9-1ADB-23BDA800D529}"/>
              </a:ext>
            </a:extLst>
          </p:cNvPr>
          <p:cNvGraphicFramePr>
            <a:graphicFrameLocks noGrp="1"/>
          </p:cNvGraphicFramePr>
          <p:nvPr>
            <p:extLst>
              <p:ext uri="{D42A27DB-BD31-4B8C-83A1-F6EECF244321}">
                <p14:modId xmlns:p14="http://schemas.microsoft.com/office/powerpoint/2010/main" val="857275294"/>
              </p:ext>
            </p:extLst>
          </p:nvPr>
        </p:nvGraphicFramePr>
        <p:xfrm>
          <a:off x="7878727" y="3516663"/>
          <a:ext cx="1033635" cy="1219200"/>
        </p:xfrm>
        <a:graphic>
          <a:graphicData uri="http://schemas.openxmlformats.org/drawingml/2006/table">
            <a:tbl>
              <a:tblPr firstRow="1" bandRow="1">
                <a:tableStyleId>{5C22544A-7EE6-4342-B048-85BDC9FD1C3A}</a:tableStyleId>
              </a:tblPr>
              <a:tblGrid>
                <a:gridCol w="1033635">
                  <a:extLst>
                    <a:ext uri="{9D8B030D-6E8A-4147-A177-3AD203B41FA5}">
                      <a16:colId xmlns:a16="http://schemas.microsoft.com/office/drawing/2014/main" val="1646950162"/>
                    </a:ext>
                  </a:extLst>
                </a:gridCol>
              </a:tblGrid>
              <a:tr h="281238">
                <a:tc>
                  <a:txBody>
                    <a:bodyPr/>
                    <a:lstStyle/>
                    <a:p>
                      <a:pPr algn="ctr"/>
                      <a:r>
                        <a:rPr lang="fr-FR" dirty="0"/>
                        <a:t>Sexe</a:t>
                      </a:r>
                    </a:p>
                  </a:txBody>
                  <a:tcPr/>
                </a:tc>
                <a:extLst>
                  <a:ext uri="{0D108BD9-81ED-4DB2-BD59-A6C34878D82A}">
                    <a16:rowId xmlns:a16="http://schemas.microsoft.com/office/drawing/2014/main" val="1552059706"/>
                  </a:ext>
                </a:extLst>
              </a:tr>
              <a:tr h="281238">
                <a:tc>
                  <a:txBody>
                    <a:bodyPr/>
                    <a:lstStyle/>
                    <a:p>
                      <a:pPr algn="ctr"/>
                      <a:r>
                        <a:rPr lang="fr-FR" dirty="0"/>
                        <a:t>Homme</a:t>
                      </a:r>
                    </a:p>
                  </a:txBody>
                  <a:tcPr/>
                </a:tc>
                <a:extLst>
                  <a:ext uri="{0D108BD9-81ED-4DB2-BD59-A6C34878D82A}">
                    <a16:rowId xmlns:a16="http://schemas.microsoft.com/office/drawing/2014/main" val="4101347998"/>
                  </a:ext>
                </a:extLst>
              </a:tr>
              <a:tr h="281238">
                <a:tc>
                  <a:txBody>
                    <a:bodyPr/>
                    <a:lstStyle/>
                    <a:p>
                      <a:pPr algn="ctr"/>
                      <a:r>
                        <a:rPr lang="fr-FR" dirty="0"/>
                        <a:t>Femme</a:t>
                      </a:r>
                    </a:p>
                  </a:txBody>
                  <a:tcPr/>
                </a:tc>
                <a:extLst>
                  <a:ext uri="{0D108BD9-81ED-4DB2-BD59-A6C34878D82A}">
                    <a16:rowId xmlns:a16="http://schemas.microsoft.com/office/drawing/2014/main" val="2697910042"/>
                  </a:ext>
                </a:extLst>
              </a:tr>
              <a:tr h="281238">
                <a:tc>
                  <a:txBody>
                    <a:bodyPr/>
                    <a:lstStyle/>
                    <a:p>
                      <a:pPr algn="ctr"/>
                      <a:r>
                        <a:rPr lang="fr-FR" dirty="0"/>
                        <a:t>Femme</a:t>
                      </a:r>
                    </a:p>
                  </a:txBody>
                  <a:tcPr/>
                </a:tc>
                <a:extLst>
                  <a:ext uri="{0D108BD9-81ED-4DB2-BD59-A6C34878D82A}">
                    <a16:rowId xmlns:a16="http://schemas.microsoft.com/office/drawing/2014/main" val="3857692617"/>
                  </a:ext>
                </a:extLst>
              </a:tr>
            </a:tbl>
          </a:graphicData>
        </a:graphic>
      </p:graphicFrame>
      <p:graphicFrame>
        <p:nvGraphicFramePr>
          <p:cNvPr id="9" name="Tableau 8">
            <a:extLst>
              <a:ext uri="{FF2B5EF4-FFF2-40B4-BE49-F238E27FC236}">
                <a16:creationId xmlns:a16="http://schemas.microsoft.com/office/drawing/2014/main" id="{A3F95C9A-807C-9E25-ADF8-ABFA029D016C}"/>
              </a:ext>
            </a:extLst>
          </p:cNvPr>
          <p:cNvGraphicFramePr>
            <a:graphicFrameLocks noGrp="1"/>
          </p:cNvGraphicFramePr>
          <p:nvPr>
            <p:extLst>
              <p:ext uri="{D42A27DB-BD31-4B8C-83A1-F6EECF244321}">
                <p14:modId xmlns:p14="http://schemas.microsoft.com/office/powerpoint/2010/main" val="1037801450"/>
              </p:ext>
            </p:extLst>
          </p:nvPr>
        </p:nvGraphicFramePr>
        <p:xfrm>
          <a:off x="6435600" y="5425515"/>
          <a:ext cx="1368059" cy="1219200"/>
        </p:xfrm>
        <a:graphic>
          <a:graphicData uri="http://schemas.openxmlformats.org/drawingml/2006/table">
            <a:tbl>
              <a:tblPr firstRow="1" bandRow="1">
                <a:tableStyleId>{21E4AEA4-8DFA-4A89-87EB-49C32662AFE0}</a:tableStyleId>
              </a:tblPr>
              <a:tblGrid>
                <a:gridCol w="1368059">
                  <a:extLst>
                    <a:ext uri="{9D8B030D-6E8A-4147-A177-3AD203B41FA5}">
                      <a16:colId xmlns:a16="http://schemas.microsoft.com/office/drawing/2014/main" val="1646950162"/>
                    </a:ext>
                  </a:extLst>
                </a:gridCol>
              </a:tblGrid>
              <a:tr h="281238">
                <a:tc>
                  <a:txBody>
                    <a:bodyPr/>
                    <a:lstStyle/>
                    <a:p>
                      <a:pPr algn="ctr"/>
                      <a:r>
                        <a:rPr lang="fr-FR" dirty="0" err="1"/>
                        <a:t>Sexe_Homme</a:t>
                      </a:r>
                      <a:endParaRPr lang="fr-FR" dirty="0"/>
                    </a:p>
                  </a:txBody>
                  <a:tcPr/>
                </a:tc>
                <a:extLst>
                  <a:ext uri="{0D108BD9-81ED-4DB2-BD59-A6C34878D82A}">
                    <a16:rowId xmlns:a16="http://schemas.microsoft.com/office/drawing/2014/main" val="1552059706"/>
                  </a:ext>
                </a:extLst>
              </a:tr>
              <a:tr h="281238">
                <a:tc>
                  <a:txBody>
                    <a:bodyPr/>
                    <a:lstStyle/>
                    <a:p>
                      <a:pPr algn="ctr"/>
                      <a:r>
                        <a:rPr lang="fr-FR" dirty="0"/>
                        <a:t>1</a:t>
                      </a:r>
                    </a:p>
                  </a:txBody>
                  <a:tcPr/>
                </a:tc>
                <a:extLst>
                  <a:ext uri="{0D108BD9-81ED-4DB2-BD59-A6C34878D82A}">
                    <a16:rowId xmlns:a16="http://schemas.microsoft.com/office/drawing/2014/main" val="4101347998"/>
                  </a:ext>
                </a:extLst>
              </a:tr>
              <a:tr h="281238">
                <a:tc>
                  <a:txBody>
                    <a:bodyPr/>
                    <a:lstStyle/>
                    <a:p>
                      <a:pPr algn="ctr"/>
                      <a:r>
                        <a:rPr lang="fr-FR" dirty="0"/>
                        <a:t>0</a:t>
                      </a:r>
                    </a:p>
                  </a:txBody>
                  <a:tcPr/>
                </a:tc>
                <a:extLst>
                  <a:ext uri="{0D108BD9-81ED-4DB2-BD59-A6C34878D82A}">
                    <a16:rowId xmlns:a16="http://schemas.microsoft.com/office/drawing/2014/main" val="2697910042"/>
                  </a:ext>
                </a:extLst>
              </a:tr>
              <a:tr h="281238">
                <a:tc>
                  <a:txBody>
                    <a:bodyPr/>
                    <a:lstStyle/>
                    <a:p>
                      <a:pPr algn="ctr"/>
                      <a:r>
                        <a:rPr lang="fr-FR" dirty="0"/>
                        <a:t>0</a:t>
                      </a:r>
                    </a:p>
                  </a:txBody>
                  <a:tcPr/>
                </a:tc>
                <a:extLst>
                  <a:ext uri="{0D108BD9-81ED-4DB2-BD59-A6C34878D82A}">
                    <a16:rowId xmlns:a16="http://schemas.microsoft.com/office/drawing/2014/main" val="3857692617"/>
                  </a:ext>
                </a:extLst>
              </a:tr>
            </a:tbl>
          </a:graphicData>
        </a:graphic>
      </p:graphicFrame>
      <p:graphicFrame>
        <p:nvGraphicFramePr>
          <p:cNvPr id="10" name="Tableau 9">
            <a:extLst>
              <a:ext uri="{FF2B5EF4-FFF2-40B4-BE49-F238E27FC236}">
                <a16:creationId xmlns:a16="http://schemas.microsoft.com/office/drawing/2014/main" id="{2DBDC94C-284D-4CA6-8C56-4F56F3E438C0}"/>
              </a:ext>
            </a:extLst>
          </p:cNvPr>
          <p:cNvGraphicFramePr>
            <a:graphicFrameLocks noGrp="1"/>
          </p:cNvGraphicFramePr>
          <p:nvPr>
            <p:extLst>
              <p:ext uri="{D42A27DB-BD31-4B8C-83A1-F6EECF244321}">
                <p14:modId xmlns:p14="http://schemas.microsoft.com/office/powerpoint/2010/main" val="1200806364"/>
              </p:ext>
            </p:extLst>
          </p:nvPr>
        </p:nvGraphicFramePr>
        <p:xfrm>
          <a:off x="7810739" y="5429057"/>
          <a:ext cx="1368059" cy="1219200"/>
        </p:xfrm>
        <a:graphic>
          <a:graphicData uri="http://schemas.openxmlformats.org/drawingml/2006/table">
            <a:tbl>
              <a:tblPr firstRow="1" bandRow="1">
                <a:tableStyleId>{21E4AEA4-8DFA-4A89-87EB-49C32662AFE0}</a:tableStyleId>
              </a:tblPr>
              <a:tblGrid>
                <a:gridCol w="1368059">
                  <a:extLst>
                    <a:ext uri="{9D8B030D-6E8A-4147-A177-3AD203B41FA5}">
                      <a16:colId xmlns:a16="http://schemas.microsoft.com/office/drawing/2014/main" val="1646950162"/>
                    </a:ext>
                  </a:extLst>
                </a:gridCol>
              </a:tblGrid>
              <a:tr h="281238">
                <a:tc>
                  <a:txBody>
                    <a:bodyPr/>
                    <a:lstStyle/>
                    <a:p>
                      <a:pPr algn="ctr"/>
                      <a:r>
                        <a:rPr lang="fr-FR" dirty="0" err="1"/>
                        <a:t>Sexe_Femme</a:t>
                      </a:r>
                      <a:endParaRPr lang="fr-FR" dirty="0"/>
                    </a:p>
                  </a:txBody>
                  <a:tcPr/>
                </a:tc>
                <a:extLst>
                  <a:ext uri="{0D108BD9-81ED-4DB2-BD59-A6C34878D82A}">
                    <a16:rowId xmlns:a16="http://schemas.microsoft.com/office/drawing/2014/main" val="1552059706"/>
                  </a:ext>
                </a:extLst>
              </a:tr>
              <a:tr h="281238">
                <a:tc>
                  <a:txBody>
                    <a:bodyPr/>
                    <a:lstStyle/>
                    <a:p>
                      <a:pPr algn="ctr"/>
                      <a:r>
                        <a:rPr lang="fr-FR" dirty="0"/>
                        <a:t>0</a:t>
                      </a:r>
                    </a:p>
                  </a:txBody>
                  <a:tcPr/>
                </a:tc>
                <a:extLst>
                  <a:ext uri="{0D108BD9-81ED-4DB2-BD59-A6C34878D82A}">
                    <a16:rowId xmlns:a16="http://schemas.microsoft.com/office/drawing/2014/main" val="4101347998"/>
                  </a:ext>
                </a:extLst>
              </a:tr>
              <a:tr h="281238">
                <a:tc>
                  <a:txBody>
                    <a:bodyPr/>
                    <a:lstStyle/>
                    <a:p>
                      <a:pPr algn="ctr"/>
                      <a:r>
                        <a:rPr lang="fr-FR" dirty="0"/>
                        <a:t>1</a:t>
                      </a:r>
                    </a:p>
                  </a:txBody>
                  <a:tcPr/>
                </a:tc>
                <a:extLst>
                  <a:ext uri="{0D108BD9-81ED-4DB2-BD59-A6C34878D82A}">
                    <a16:rowId xmlns:a16="http://schemas.microsoft.com/office/drawing/2014/main" val="2697910042"/>
                  </a:ext>
                </a:extLst>
              </a:tr>
              <a:tr h="281238">
                <a:tc>
                  <a:txBody>
                    <a:bodyPr/>
                    <a:lstStyle/>
                    <a:p>
                      <a:pPr algn="ctr"/>
                      <a:r>
                        <a:rPr lang="fr-FR" dirty="0"/>
                        <a:t>1</a:t>
                      </a:r>
                    </a:p>
                  </a:txBody>
                  <a:tcPr/>
                </a:tc>
                <a:extLst>
                  <a:ext uri="{0D108BD9-81ED-4DB2-BD59-A6C34878D82A}">
                    <a16:rowId xmlns:a16="http://schemas.microsoft.com/office/drawing/2014/main" val="3857692617"/>
                  </a:ext>
                </a:extLst>
              </a:tr>
            </a:tbl>
          </a:graphicData>
        </a:graphic>
      </p:graphicFrame>
      <p:cxnSp>
        <p:nvCxnSpPr>
          <p:cNvPr id="12" name="Connecteur droit avec flèche 11">
            <a:extLst>
              <a:ext uri="{FF2B5EF4-FFF2-40B4-BE49-F238E27FC236}">
                <a16:creationId xmlns:a16="http://schemas.microsoft.com/office/drawing/2014/main" id="{6FF556E7-40C3-4E98-891C-2BAB753FA18D}"/>
              </a:ext>
            </a:extLst>
          </p:cNvPr>
          <p:cNvCxnSpPr/>
          <p:nvPr/>
        </p:nvCxnSpPr>
        <p:spPr>
          <a:xfrm>
            <a:off x="8445794" y="4912241"/>
            <a:ext cx="0" cy="37771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01966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7" name="ZoneTexte 6">
            <a:extLst>
              <a:ext uri="{FF2B5EF4-FFF2-40B4-BE49-F238E27FC236}">
                <a16:creationId xmlns:a16="http://schemas.microsoft.com/office/drawing/2014/main" id="{BD9486C0-F318-9F32-3669-588365A5879F}"/>
              </a:ext>
            </a:extLst>
          </p:cNvPr>
          <p:cNvSpPr txBox="1"/>
          <p:nvPr/>
        </p:nvSpPr>
        <p:spPr>
          <a:xfrm>
            <a:off x="550610" y="1252041"/>
            <a:ext cx="8361752" cy="375552"/>
          </a:xfrm>
          <a:prstGeom prst="rect">
            <a:avLst/>
          </a:prstGeom>
          <a:noFill/>
          <a:ln>
            <a:noFill/>
          </a:ln>
        </p:spPr>
        <p:txBody>
          <a:bodyPr wrap="square" rtlCol="0">
            <a:spAutoFit/>
          </a:bodyPr>
          <a:lstStyle/>
          <a:p>
            <a:pPr algn="just">
              <a:lnSpc>
                <a:spcPct val="150000"/>
              </a:lnSpc>
            </a:pPr>
            <a:r>
              <a:rPr lang="fr-FR" b="1" u="sng" dirty="0"/>
              <a:t>Construction des ensembles de Train et de Test</a:t>
            </a:r>
            <a:endParaRPr lang="fr-FR" u="sng"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0610" y="1607276"/>
            <a:ext cx="7788857" cy="1345048"/>
          </a:xfrm>
          <a:prstGeom prst="rect">
            <a:avLst/>
          </a:prstGeom>
          <a:noFill/>
          <a:ln>
            <a:noFill/>
          </a:ln>
        </p:spPr>
        <p:txBody>
          <a:bodyPr wrap="square" rtlCol="0">
            <a:spAutoFit/>
          </a:bodyPr>
          <a:lstStyle/>
          <a:p>
            <a:pPr algn="just">
              <a:lnSpc>
                <a:spcPct val="150000"/>
              </a:lnSpc>
            </a:pPr>
            <a:r>
              <a:rPr lang="fr-FR" dirty="0" err="1"/>
              <a:t>from</a:t>
            </a:r>
            <a:r>
              <a:rPr lang="fr-FR" dirty="0"/>
              <a:t> </a:t>
            </a:r>
            <a:r>
              <a:rPr lang="fr-FR" dirty="0" err="1"/>
              <a:t>sklearn.model_selection</a:t>
            </a:r>
            <a:r>
              <a:rPr lang="fr-FR" dirty="0"/>
              <a:t> import </a:t>
            </a:r>
            <a:r>
              <a:rPr lang="fr-FR" dirty="0" err="1"/>
              <a:t>train_test_split</a:t>
            </a:r>
            <a:endParaRPr lang="fr-FR" dirty="0"/>
          </a:p>
          <a:p>
            <a:pPr algn="just">
              <a:lnSpc>
                <a:spcPct val="150000"/>
              </a:lnSpc>
            </a:pPr>
            <a:r>
              <a:rPr lang="fr-FR" dirty="0">
                <a:solidFill>
                  <a:srgbClr val="00B050"/>
                </a:solidFill>
              </a:rPr>
              <a:t># règle empirique des 80/20 pour séparer X, y + graine pour avoir un jeu de données reproductibles</a:t>
            </a:r>
          </a:p>
          <a:p>
            <a:pPr algn="just">
              <a:lnSpc>
                <a:spcPct val="150000"/>
              </a:lnSpc>
            </a:pPr>
            <a:r>
              <a:rPr lang="fr-FR" dirty="0" err="1"/>
              <a:t>X_train</a:t>
            </a:r>
            <a:r>
              <a:rPr lang="fr-FR" dirty="0"/>
              <a:t>, </a:t>
            </a:r>
            <a:r>
              <a:rPr lang="fr-FR" dirty="0" err="1"/>
              <a:t>X_test</a:t>
            </a:r>
            <a:r>
              <a:rPr lang="fr-FR" dirty="0"/>
              <a:t>, </a:t>
            </a:r>
            <a:r>
              <a:rPr lang="fr-FR" dirty="0" err="1"/>
              <a:t>y_train</a:t>
            </a:r>
            <a:r>
              <a:rPr lang="fr-FR" dirty="0"/>
              <a:t>, </a:t>
            </a:r>
            <a:r>
              <a:rPr lang="fr-FR" dirty="0" err="1"/>
              <a:t>y_test</a:t>
            </a:r>
            <a:r>
              <a:rPr lang="fr-FR" dirty="0"/>
              <a:t> = </a:t>
            </a:r>
            <a:r>
              <a:rPr lang="fr-FR" dirty="0" err="1"/>
              <a:t>train_test_split</a:t>
            </a:r>
            <a:r>
              <a:rPr lang="fr-FR" dirty="0"/>
              <a:t>( X, y, </a:t>
            </a:r>
            <a:r>
              <a:rPr lang="fr-FR" dirty="0" err="1"/>
              <a:t>test_size</a:t>
            </a:r>
            <a:r>
              <a:rPr lang="fr-FR" dirty="0"/>
              <a:t>=0.2, </a:t>
            </a:r>
            <a:r>
              <a:rPr lang="fr-FR" dirty="0" err="1"/>
              <a:t>random_state</a:t>
            </a:r>
            <a:r>
              <a:rPr lang="fr-FR" dirty="0"/>
              <a:t>=777)</a:t>
            </a:r>
            <a:endParaRPr lang="fr-FR" dirty="0">
              <a:solidFill>
                <a:srgbClr val="00B050"/>
              </a:solidFill>
            </a:endParaRPr>
          </a:p>
        </p:txBody>
      </p:sp>
      <p:sp>
        <p:nvSpPr>
          <p:cNvPr id="2" name="ZoneTexte 1">
            <a:extLst>
              <a:ext uri="{FF2B5EF4-FFF2-40B4-BE49-F238E27FC236}">
                <a16:creationId xmlns:a16="http://schemas.microsoft.com/office/drawing/2014/main" id="{A15E9058-9FC2-5C73-B13F-69B19628B39F}"/>
              </a:ext>
            </a:extLst>
          </p:cNvPr>
          <p:cNvSpPr txBox="1"/>
          <p:nvPr/>
        </p:nvSpPr>
        <p:spPr>
          <a:xfrm>
            <a:off x="550610" y="3138496"/>
            <a:ext cx="8361752" cy="375552"/>
          </a:xfrm>
          <a:prstGeom prst="rect">
            <a:avLst/>
          </a:prstGeom>
          <a:noFill/>
          <a:ln>
            <a:noFill/>
          </a:ln>
        </p:spPr>
        <p:txBody>
          <a:bodyPr wrap="square" rtlCol="0">
            <a:spAutoFit/>
          </a:bodyPr>
          <a:lstStyle/>
          <a:p>
            <a:pPr algn="just">
              <a:lnSpc>
                <a:spcPct val="150000"/>
              </a:lnSpc>
            </a:pPr>
            <a:r>
              <a:rPr lang="fr-FR" b="1" u="sng" dirty="0" err="1"/>
              <a:t>Préprocessing</a:t>
            </a:r>
            <a:r>
              <a:rPr lang="fr-FR" b="1" u="sng" dirty="0"/>
              <a:t> sur les variables numériques</a:t>
            </a:r>
            <a:endParaRPr lang="fr-FR" u="sng" dirty="0"/>
          </a:p>
        </p:txBody>
      </p:sp>
      <p:sp>
        <p:nvSpPr>
          <p:cNvPr id="4" name="ZoneTexte 3">
            <a:extLst>
              <a:ext uri="{FF2B5EF4-FFF2-40B4-BE49-F238E27FC236}">
                <a16:creationId xmlns:a16="http://schemas.microsoft.com/office/drawing/2014/main" id="{F7085F44-C270-8475-B6FC-B7F4117D3C50}"/>
              </a:ext>
            </a:extLst>
          </p:cNvPr>
          <p:cNvSpPr txBox="1"/>
          <p:nvPr/>
        </p:nvSpPr>
        <p:spPr>
          <a:xfrm>
            <a:off x="630353" y="3514048"/>
            <a:ext cx="8202266" cy="2960875"/>
          </a:xfrm>
          <a:prstGeom prst="rect">
            <a:avLst/>
          </a:prstGeom>
          <a:noFill/>
          <a:ln>
            <a:noFill/>
          </a:ln>
        </p:spPr>
        <p:txBody>
          <a:bodyPr wrap="square" rtlCol="0">
            <a:spAutoFit/>
          </a:bodyPr>
          <a:lstStyle/>
          <a:p>
            <a:pPr algn="just">
              <a:lnSpc>
                <a:spcPct val="150000"/>
              </a:lnSpc>
            </a:pPr>
            <a:r>
              <a:rPr lang="en-US" dirty="0">
                <a:solidFill>
                  <a:srgbClr val="00B050"/>
                </a:solidFill>
              </a:rPr>
              <a:t># </a:t>
            </a:r>
            <a:r>
              <a:rPr lang="fr-FR" dirty="0">
                <a:solidFill>
                  <a:srgbClr val="00B050"/>
                </a:solidFill>
              </a:rPr>
              <a:t>Certaines méthodes d'apprentissage sont sensibles aux problèmes d'échelle sur les valeurs numériques. On standardise les variables numériques en retranchant leur moyenne et en divisant par l'écart type. On réalise ce traitement sur l'ensemble d'apprentissage et on applique cette standardisation sur l'ensemble de test</a:t>
            </a:r>
            <a:r>
              <a:rPr lang="fr-FR" dirty="0"/>
              <a:t>.</a:t>
            </a:r>
            <a:r>
              <a:rPr lang="en-US" dirty="0">
                <a:solidFill>
                  <a:srgbClr val="00B050"/>
                </a:solidFill>
              </a:rPr>
              <a:t> </a:t>
            </a:r>
          </a:p>
          <a:p>
            <a:pPr algn="just">
              <a:lnSpc>
                <a:spcPct val="150000"/>
              </a:lnSpc>
            </a:pPr>
            <a:endParaRPr lang="en-US" dirty="0">
              <a:solidFill>
                <a:srgbClr val="00B050"/>
              </a:solidFill>
            </a:endParaRPr>
          </a:p>
          <a:p>
            <a:pPr algn="just">
              <a:lnSpc>
                <a:spcPct val="150000"/>
              </a:lnSpc>
            </a:pPr>
            <a:r>
              <a:rPr lang="en-US" dirty="0">
                <a:solidFill>
                  <a:srgbClr val="00B050"/>
                </a:solidFill>
              </a:rPr>
              <a:t># identification des variables </a:t>
            </a:r>
            <a:r>
              <a:rPr lang="en-US" dirty="0" err="1">
                <a:solidFill>
                  <a:srgbClr val="00B050"/>
                </a:solidFill>
              </a:rPr>
              <a:t>numériques</a:t>
            </a:r>
            <a:endParaRPr lang="en-US" dirty="0">
              <a:solidFill>
                <a:srgbClr val="00B050"/>
              </a:solidFill>
            </a:endParaRPr>
          </a:p>
          <a:p>
            <a:pPr algn="just">
              <a:lnSpc>
                <a:spcPct val="150000"/>
              </a:lnSpc>
            </a:pPr>
            <a:r>
              <a:rPr lang="en-US" dirty="0" err="1"/>
              <a:t>numerical_features</a:t>
            </a:r>
            <a:r>
              <a:rPr lang="en-US" dirty="0"/>
              <a:t>=</a:t>
            </a:r>
            <a:r>
              <a:rPr lang="en-US" dirty="0" err="1"/>
              <a:t>dfDep.columns</a:t>
            </a:r>
            <a:r>
              <a:rPr lang="en-US" dirty="0"/>
              <a:t>[(</a:t>
            </a:r>
            <a:r>
              <a:rPr lang="en-US" dirty="0" err="1"/>
              <a:t>dfDep.dtypes</a:t>
            </a:r>
            <a:r>
              <a:rPr lang="en-US" dirty="0"/>
              <a:t> == "int64")].</a:t>
            </a:r>
            <a:r>
              <a:rPr lang="en-US" dirty="0" err="1"/>
              <a:t>tolist</a:t>
            </a:r>
            <a:r>
              <a:rPr lang="en-US" dirty="0"/>
              <a:t>()+</a:t>
            </a:r>
            <a:r>
              <a:rPr lang="en-US" dirty="0" err="1"/>
              <a:t>dfDep.columns</a:t>
            </a:r>
            <a:r>
              <a:rPr lang="en-US" dirty="0"/>
              <a:t>[(</a:t>
            </a:r>
            <a:r>
              <a:rPr lang="en-US" dirty="0" err="1"/>
              <a:t>dfDep.dtypes</a:t>
            </a:r>
            <a:r>
              <a:rPr lang="en-US" dirty="0"/>
              <a:t> == "float64")].</a:t>
            </a:r>
            <a:r>
              <a:rPr lang="en-US" dirty="0" err="1"/>
              <a:t>tolist</a:t>
            </a:r>
            <a:r>
              <a:rPr lang="en-US" dirty="0"/>
              <a:t>()</a:t>
            </a:r>
            <a:endParaRPr lang="en-US" dirty="0">
              <a:solidFill>
                <a:srgbClr val="00B050"/>
              </a:solidFill>
            </a:endParaRPr>
          </a:p>
          <a:p>
            <a:pPr algn="just">
              <a:lnSpc>
                <a:spcPct val="150000"/>
              </a:lnSpc>
            </a:pPr>
            <a:endParaRPr lang="fr-FR" dirty="0"/>
          </a:p>
        </p:txBody>
      </p:sp>
    </p:spTree>
    <p:extLst>
      <p:ext uri="{BB962C8B-B14F-4D97-AF65-F5344CB8AC3E}">
        <p14:creationId xmlns:p14="http://schemas.microsoft.com/office/powerpoint/2010/main" val="26633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6" name="ZoneTexte 5">
            <a:extLst>
              <a:ext uri="{FF2B5EF4-FFF2-40B4-BE49-F238E27FC236}">
                <a16:creationId xmlns:a16="http://schemas.microsoft.com/office/drawing/2014/main" id="{792608EB-750B-3CD3-4ACE-901831F8001C}"/>
              </a:ext>
            </a:extLst>
          </p:cNvPr>
          <p:cNvSpPr txBox="1"/>
          <p:nvPr/>
        </p:nvSpPr>
        <p:spPr>
          <a:xfrm>
            <a:off x="630352" y="1239578"/>
            <a:ext cx="7963037" cy="1991379"/>
          </a:xfrm>
          <a:prstGeom prst="rect">
            <a:avLst/>
          </a:prstGeom>
          <a:noFill/>
        </p:spPr>
        <p:txBody>
          <a:bodyPr wrap="square">
            <a:spAutoFit/>
          </a:bodyPr>
          <a:lstStyle/>
          <a:p>
            <a:pPr algn="just">
              <a:lnSpc>
                <a:spcPct val="150000"/>
              </a:lnSpc>
            </a:pPr>
            <a:r>
              <a:rPr lang="fr-FR" dirty="0" err="1"/>
              <a:t>from</a:t>
            </a:r>
            <a:r>
              <a:rPr lang="fr-FR" dirty="0"/>
              <a:t> </a:t>
            </a:r>
            <a:r>
              <a:rPr lang="fr-FR" dirty="0" err="1"/>
              <a:t>sklearn.preprocessing</a:t>
            </a:r>
            <a:r>
              <a:rPr lang="fr-FR" dirty="0"/>
              <a:t> import </a:t>
            </a:r>
            <a:r>
              <a:rPr lang="fr-FR" dirty="0" err="1"/>
              <a:t>StandardScaler</a:t>
            </a:r>
            <a:endParaRPr lang="fr-FR" dirty="0"/>
          </a:p>
          <a:p>
            <a:pPr algn="just">
              <a:lnSpc>
                <a:spcPct val="150000"/>
              </a:lnSpc>
            </a:pPr>
            <a:r>
              <a:rPr lang="fr-FR" dirty="0" err="1"/>
              <a:t>scaler</a:t>
            </a:r>
            <a:r>
              <a:rPr lang="fr-FR" dirty="0"/>
              <a:t> = </a:t>
            </a:r>
            <a:r>
              <a:rPr lang="fr-FR" dirty="0" err="1"/>
              <a:t>StandardScaler</a:t>
            </a:r>
            <a:r>
              <a:rPr lang="fr-FR" dirty="0"/>
              <a:t>()</a:t>
            </a:r>
          </a:p>
          <a:p>
            <a:pPr algn="just">
              <a:lnSpc>
                <a:spcPct val="150000"/>
              </a:lnSpc>
            </a:pPr>
            <a:r>
              <a:rPr lang="fr-FR" dirty="0">
                <a:solidFill>
                  <a:srgbClr val="00B050"/>
                </a:solidFill>
              </a:rPr>
              <a:t># Application de Fit puis </a:t>
            </a:r>
            <a:r>
              <a:rPr lang="fr-FR" dirty="0" err="1">
                <a:solidFill>
                  <a:srgbClr val="00B050"/>
                </a:solidFill>
              </a:rPr>
              <a:t>Transform</a:t>
            </a:r>
            <a:r>
              <a:rPr lang="fr-FR" dirty="0">
                <a:solidFill>
                  <a:srgbClr val="00B050"/>
                </a:solidFill>
              </a:rPr>
              <a:t> sur l’ensemble d’apprentissage</a:t>
            </a:r>
          </a:p>
          <a:p>
            <a:pPr algn="just">
              <a:lnSpc>
                <a:spcPct val="150000"/>
              </a:lnSpc>
            </a:pPr>
            <a:r>
              <a:rPr lang="fr-FR" dirty="0" err="1"/>
              <a:t>X_train_scaled</a:t>
            </a:r>
            <a:r>
              <a:rPr lang="fr-FR" dirty="0"/>
              <a:t> = </a:t>
            </a:r>
            <a:r>
              <a:rPr lang="fr-FR" dirty="0" err="1"/>
              <a:t>scaler.fit_transform</a:t>
            </a:r>
            <a:r>
              <a:rPr lang="fr-FR" dirty="0"/>
              <a:t>(</a:t>
            </a:r>
            <a:r>
              <a:rPr lang="fr-FR" dirty="0" err="1"/>
              <a:t>X_train</a:t>
            </a:r>
            <a:r>
              <a:rPr lang="fr-FR" dirty="0"/>
              <a:t>)</a:t>
            </a:r>
          </a:p>
          <a:p>
            <a:pPr algn="just">
              <a:lnSpc>
                <a:spcPct val="150000"/>
              </a:lnSpc>
            </a:pPr>
            <a:r>
              <a:rPr lang="fr-FR" dirty="0">
                <a:solidFill>
                  <a:srgbClr val="00B050"/>
                </a:solidFill>
              </a:rPr>
              <a:t># Application du </a:t>
            </a:r>
            <a:r>
              <a:rPr lang="fr-FR" dirty="0" err="1">
                <a:solidFill>
                  <a:srgbClr val="00B050"/>
                </a:solidFill>
              </a:rPr>
              <a:t>transform</a:t>
            </a:r>
            <a:r>
              <a:rPr lang="fr-FR" dirty="0">
                <a:solidFill>
                  <a:srgbClr val="00B050"/>
                </a:solidFill>
              </a:rPr>
              <a:t> calibré sur l’ensemble d’apprentissage sur les données de test</a:t>
            </a:r>
          </a:p>
          <a:p>
            <a:pPr algn="just">
              <a:lnSpc>
                <a:spcPct val="150000"/>
              </a:lnSpc>
            </a:pPr>
            <a:r>
              <a:rPr lang="fr-FR" dirty="0" err="1"/>
              <a:t>X_test_scaled</a:t>
            </a:r>
            <a:r>
              <a:rPr lang="fr-FR" dirty="0"/>
              <a:t> = </a:t>
            </a:r>
            <a:r>
              <a:rPr lang="fr-FR" dirty="0" err="1"/>
              <a:t>scaler.transform</a:t>
            </a:r>
            <a:r>
              <a:rPr lang="fr-FR" dirty="0"/>
              <a:t>(</a:t>
            </a:r>
            <a:r>
              <a:rPr lang="fr-FR" dirty="0" err="1"/>
              <a:t>X_test</a:t>
            </a:r>
            <a:r>
              <a:rPr lang="fr-FR" dirty="0"/>
              <a:t>)</a:t>
            </a:r>
          </a:p>
        </p:txBody>
      </p:sp>
      <p:sp>
        <p:nvSpPr>
          <p:cNvPr id="3" name="Rectangle 2">
            <a:extLst>
              <a:ext uri="{FF2B5EF4-FFF2-40B4-BE49-F238E27FC236}">
                <a16:creationId xmlns:a16="http://schemas.microsoft.com/office/drawing/2014/main" id="{94A85B76-1007-D19C-6E2F-4D502CA519BB}"/>
              </a:ext>
            </a:extLst>
          </p:cNvPr>
          <p:cNvSpPr/>
          <p:nvPr/>
        </p:nvSpPr>
        <p:spPr>
          <a:xfrm>
            <a:off x="1034900" y="4306190"/>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Préprocessing</a:t>
            </a:r>
            <a:r>
              <a:rPr lang="fr-FR" sz="1600" dirty="0"/>
              <a:t> sur les variables catégorielles</a:t>
            </a:r>
          </a:p>
        </p:txBody>
      </p:sp>
      <p:sp>
        <p:nvSpPr>
          <p:cNvPr id="5" name="Rectangle 4">
            <a:extLst>
              <a:ext uri="{FF2B5EF4-FFF2-40B4-BE49-F238E27FC236}">
                <a16:creationId xmlns:a16="http://schemas.microsoft.com/office/drawing/2014/main" id="{881E0A6F-2320-DC06-AEF3-7760C01F7641}"/>
              </a:ext>
            </a:extLst>
          </p:cNvPr>
          <p:cNvSpPr/>
          <p:nvPr/>
        </p:nvSpPr>
        <p:spPr>
          <a:xfrm>
            <a:off x="1034900" y="5025657"/>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Ensemble d’entrainement et de test</a:t>
            </a:r>
          </a:p>
        </p:txBody>
      </p:sp>
      <p:sp>
        <p:nvSpPr>
          <p:cNvPr id="9" name="Rectangle 8">
            <a:extLst>
              <a:ext uri="{FF2B5EF4-FFF2-40B4-BE49-F238E27FC236}">
                <a16:creationId xmlns:a16="http://schemas.microsoft.com/office/drawing/2014/main" id="{9AAF8145-EE25-C99C-10B4-64BDBED6C48D}"/>
              </a:ext>
            </a:extLst>
          </p:cNvPr>
          <p:cNvSpPr/>
          <p:nvPr/>
        </p:nvSpPr>
        <p:spPr>
          <a:xfrm>
            <a:off x="1034900" y="5745125"/>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Préprocessing</a:t>
            </a:r>
            <a:r>
              <a:rPr lang="fr-FR" sz="1600" dirty="0"/>
              <a:t> sur les variables numériques</a:t>
            </a:r>
          </a:p>
        </p:txBody>
      </p:sp>
      <p:sp>
        <p:nvSpPr>
          <p:cNvPr id="10" name="ZoneTexte 9">
            <a:extLst>
              <a:ext uri="{FF2B5EF4-FFF2-40B4-BE49-F238E27FC236}">
                <a16:creationId xmlns:a16="http://schemas.microsoft.com/office/drawing/2014/main" id="{AFFB65D7-0977-E2A8-4D6D-2A3E75F231F5}"/>
              </a:ext>
            </a:extLst>
          </p:cNvPr>
          <p:cNvSpPr txBox="1"/>
          <p:nvPr/>
        </p:nvSpPr>
        <p:spPr>
          <a:xfrm>
            <a:off x="601996" y="3582287"/>
            <a:ext cx="7963037" cy="375552"/>
          </a:xfrm>
          <a:prstGeom prst="rect">
            <a:avLst/>
          </a:prstGeom>
          <a:noFill/>
        </p:spPr>
        <p:txBody>
          <a:bodyPr wrap="square">
            <a:spAutoFit/>
          </a:bodyPr>
          <a:lstStyle/>
          <a:p>
            <a:pPr algn="just">
              <a:lnSpc>
                <a:spcPct val="150000"/>
              </a:lnSpc>
            </a:pPr>
            <a:r>
              <a:rPr lang="fr-FR" b="1" u="sng" dirty="0"/>
              <a:t>Rappel méthodologique sur la préparation des données pour machine </a:t>
            </a:r>
            <a:r>
              <a:rPr lang="fr-FR" b="1" u="sng" dirty="0" err="1"/>
              <a:t>learning</a:t>
            </a:r>
            <a:endParaRPr lang="fr-FR" b="1" u="sng" dirty="0"/>
          </a:p>
        </p:txBody>
      </p:sp>
    </p:spTree>
    <p:extLst>
      <p:ext uri="{BB962C8B-B14F-4D97-AF65-F5344CB8AC3E}">
        <p14:creationId xmlns:p14="http://schemas.microsoft.com/office/powerpoint/2010/main" val="343308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4" name="Google Shape;214;g10bf4c6516c_0_16"/>
          <p:cNvPicPr preferRelativeResize="0"/>
          <p:nvPr/>
        </p:nvPicPr>
        <p:blipFill rotWithShape="1">
          <a:blip r:embed="rId3">
            <a:alphaModFix/>
          </a:blip>
          <a:srcRect/>
          <a:stretch/>
        </p:blipFill>
        <p:spPr>
          <a:xfrm>
            <a:off x="0" y="0"/>
            <a:ext cx="9144000" cy="1008875"/>
          </a:xfrm>
          <a:prstGeom prst="rect">
            <a:avLst/>
          </a:prstGeom>
          <a:noFill/>
          <a:ln>
            <a:noFill/>
          </a:ln>
        </p:spPr>
      </p:pic>
      <p:sp>
        <p:nvSpPr>
          <p:cNvPr id="216" name="Google Shape;216;g10bf4c6516c_0_16"/>
          <p:cNvSpPr txBox="1"/>
          <p:nvPr/>
        </p:nvSpPr>
        <p:spPr>
          <a:xfrm>
            <a:off x="660616" y="1462183"/>
            <a:ext cx="8166958" cy="133109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050"/>
              <a:buFont typeface="Arial"/>
              <a:buNone/>
            </a:pPr>
            <a:r>
              <a:rPr lang="fr-FR" i="0" u="sng" strike="noStrike" cap="none" dirty="0">
                <a:solidFill>
                  <a:srgbClr val="141B2C"/>
                </a:solidFill>
                <a:latin typeface="Trebuchet MS"/>
                <a:ea typeface="Trebuchet MS"/>
                <a:cs typeface="Trebuchet MS"/>
                <a:sym typeface="Trebuchet MS"/>
              </a:rPr>
              <a:t>Objectif :</a:t>
            </a:r>
          </a:p>
          <a:p>
            <a:pPr marL="0" marR="0" lvl="0" indent="0" rtl="0">
              <a:lnSpc>
                <a:spcPct val="100000"/>
              </a:lnSpc>
              <a:spcBef>
                <a:spcPts val="0"/>
              </a:spcBef>
              <a:spcAft>
                <a:spcPts val="0"/>
              </a:spcAft>
              <a:buClr>
                <a:srgbClr val="000000"/>
              </a:buClr>
              <a:buSzPts val="1050"/>
              <a:buFont typeface="Arial"/>
              <a:buNone/>
            </a:pPr>
            <a:r>
              <a:rPr lang="fr-FR" b="1" dirty="0">
                <a:solidFill>
                  <a:srgbClr val="141B2C"/>
                </a:solidFill>
                <a:latin typeface="Trebuchet MS"/>
                <a:ea typeface="Trebuchet MS"/>
                <a:cs typeface="Trebuchet MS"/>
                <a:sym typeface="Trebuchet MS"/>
              </a:rPr>
              <a:t>Est-il possible de prédire les prix de l’immobilier à Paris en fonction d’un certain nombre de caractéristiques sur les biens vendus ?</a:t>
            </a:r>
            <a:endParaRPr lang="fr-FR" sz="1050" b="1" dirty="0">
              <a:solidFill>
                <a:schemeClr val="dk1"/>
              </a:solidFill>
              <a:latin typeface="Trebuchet MS"/>
              <a:ea typeface="Trebuchet MS"/>
              <a:cs typeface="Trebuchet MS"/>
              <a:sym typeface="Trebuchet MS"/>
            </a:endParaRPr>
          </a:p>
          <a:p>
            <a:pPr marL="0" marR="0" lvl="0" indent="0" rtl="0">
              <a:lnSpc>
                <a:spcPct val="100000"/>
              </a:lnSpc>
              <a:spcBef>
                <a:spcPts val="0"/>
              </a:spcBef>
              <a:spcAft>
                <a:spcPts val="0"/>
              </a:spcAft>
              <a:buClr>
                <a:srgbClr val="000000"/>
              </a:buClr>
              <a:buSzPts val="1050"/>
              <a:buFont typeface="Arial"/>
              <a:buNone/>
            </a:pPr>
            <a:endParaRPr lang="fr-FR" sz="1050" b="1" i="0" u="none" strike="noStrike" cap="none" dirty="0">
              <a:solidFill>
                <a:schemeClr val="dk1"/>
              </a:solidFill>
              <a:latin typeface="Trebuchet MS"/>
              <a:ea typeface="Trebuchet MS"/>
              <a:cs typeface="Trebuchet MS"/>
              <a:sym typeface="Trebuchet MS"/>
            </a:endParaRPr>
          </a:p>
          <a:p>
            <a:pPr marL="0" marR="0" lvl="0" indent="0" rtl="0">
              <a:lnSpc>
                <a:spcPct val="100000"/>
              </a:lnSpc>
              <a:spcBef>
                <a:spcPts val="0"/>
              </a:spcBef>
              <a:spcAft>
                <a:spcPts val="0"/>
              </a:spcAft>
              <a:buClr>
                <a:srgbClr val="000000"/>
              </a:buClr>
              <a:buSzPts val="1050"/>
              <a:buFont typeface="Arial"/>
              <a:buNone/>
            </a:pPr>
            <a:r>
              <a:rPr lang="fr-FR" u="sng" dirty="0">
                <a:solidFill>
                  <a:srgbClr val="141B2C"/>
                </a:solidFill>
                <a:latin typeface="Trebuchet MS"/>
                <a:sym typeface="Trebuchet MS"/>
              </a:rPr>
              <a:t>Jeux de données : </a:t>
            </a:r>
          </a:p>
          <a:p>
            <a:pPr marL="0" marR="0" lvl="0" indent="0" rtl="0">
              <a:lnSpc>
                <a:spcPct val="100000"/>
              </a:lnSpc>
              <a:spcBef>
                <a:spcPts val="0"/>
              </a:spcBef>
              <a:spcAft>
                <a:spcPts val="0"/>
              </a:spcAft>
              <a:buClr>
                <a:srgbClr val="000000"/>
              </a:buClr>
              <a:buSzPts val="1050"/>
              <a:buFont typeface="Arial"/>
              <a:buNone/>
            </a:pPr>
            <a:r>
              <a:rPr lang="fr-FR" b="1" dirty="0">
                <a:solidFill>
                  <a:srgbClr val="141B2C"/>
                </a:solidFill>
                <a:latin typeface="Trebuchet MS"/>
                <a:sym typeface="Trebuchet MS"/>
              </a:rPr>
              <a:t>https://www.data.gouv.fr/fr/datasets/demandes-de-valeurs-foncieres-geolocalisees/</a:t>
            </a:r>
            <a:endParaRPr b="1" dirty="0">
              <a:solidFill>
                <a:srgbClr val="141B2C"/>
              </a:solidFill>
              <a:latin typeface="Trebuchet MS"/>
              <a:sym typeface="Trebuchet MS"/>
            </a:endParaRPr>
          </a:p>
        </p:txBody>
      </p:sp>
      <p:pic>
        <p:nvPicPr>
          <p:cNvPr id="227" name="Google Shape;227;g10bf4c6516c_0_16" descr="Résultat de recherche d'images pour &quot;icon arrow&quot;"/>
          <p:cNvPicPr preferRelativeResize="0"/>
          <p:nvPr/>
        </p:nvPicPr>
        <p:blipFill rotWithShape="1">
          <a:blip r:embed="rId4">
            <a:alphaModFix/>
          </a:blip>
          <a:srcRect/>
          <a:stretch/>
        </p:blipFill>
        <p:spPr>
          <a:xfrm rot="17084740" flipH="1">
            <a:off x="988795" y="3731538"/>
            <a:ext cx="696314" cy="356083"/>
          </a:xfrm>
          <a:prstGeom prst="rect">
            <a:avLst/>
          </a:prstGeom>
          <a:noFill/>
          <a:ln>
            <a:noFill/>
          </a:ln>
        </p:spPr>
      </p:pic>
      <p:sp>
        <p:nvSpPr>
          <p:cNvPr id="239" name="Google Shape;239;g10bf4c6516c_0_16"/>
          <p:cNvSpPr/>
          <p:nvPr/>
        </p:nvSpPr>
        <p:spPr>
          <a:xfrm>
            <a:off x="479673" y="417154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Analyse</a:t>
            </a:r>
            <a:endParaRPr sz="1200" b="1" i="0" u="none" strike="noStrike" cap="none" dirty="0">
              <a:solidFill>
                <a:srgbClr val="FF0753"/>
              </a:solidFill>
              <a:latin typeface="Arial"/>
              <a:ea typeface="Arial"/>
              <a:cs typeface="Arial"/>
              <a:sym typeface="Arial"/>
            </a:endParaRPr>
          </a:p>
        </p:txBody>
      </p:sp>
      <p:sp>
        <p:nvSpPr>
          <p:cNvPr id="242" name="Google Shape;242;g10bf4c6516c_0_16"/>
          <p:cNvSpPr/>
          <p:nvPr/>
        </p:nvSpPr>
        <p:spPr>
          <a:xfrm>
            <a:off x="535647" y="3174017"/>
            <a:ext cx="1525152" cy="33002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Besoin initial</a:t>
            </a:r>
            <a:endParaRPr sz="1200" b="1" i="0" u="none" strike="noStrike" cap="none" dirty="0">
              <a:solidFill>
                <a:srgbClr val="FF0753"/>
              </a:solidFill>
              <a:latin typeface="Arial"/>
              <a:ea typeface="Arial"/>
              <a:cs typeface="Arial"/>
              <a:sym typeface="Arial"/>
            </a:endParaRPr>
          </a:p>
        </p:txBody>
      </p:sp>
      <p:pic>
        <p:nvPicPr>
          <p:cNvPr id="243" name="Google Shape;243;g10bf4c6516c_0_16"/>
          <p:cNvPicPr preferRelativeResize="0"/>
          <p:nvPr/>
        </p:nvPicPr>
        <p:blipFill rotWithShape="1">
          <a:blip r:embed="rId5">
            <a:alphaModFix/>
          </a:blip>
          <a:srcRect/>
          <a:stretch/>
        </p:blipFill>
        <p:spPr>
          <a:xfrm>
            <a:off x="170874" y="38700"/>
            <a:ext cx="1825327" cy="931475"/>
          </a:xfrm>
          <a:prstGeom prst="rect">
            <a:avLst/>
          </a:prstGeom>
          <a:noFill/>
          <a:ln>
            <a:noFill/>
          </a:ln>
        </p:spPr>
      </p:pic>
      <p:sp>
        <p:nvSpPr>
          <p:cNvPr id="244" name="Google Shape;244;g10bf4c6516c_0_16"/>
          <p:cNvSpPr/>
          <p:nvPr/>
        </p:nvSpPr>
        <p:spPr>
          <a:xfrm>
            <a:off x="3911600" y="273599"/>
            <a:ext cx="4841296"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Prédire le</a:t>
            </a:r>
            <a:r>
              <a:rPr lang="fr-FR" sz="1900" b="1" dirty="0">
                <a:solidFill>
                  <a:schemeClr val="lt1"/>
                </a:solidFill>
              </a:rPr>
              <a:t>s prix de l’immobilier à Paris</a:t>
            </a:r>
            <a:endParaRPr sz="1900" b="1" i="0" u="none" strike="noStrike" cap="none" dirty="0">
              <a:solidFill>
                <a:schemeClr val="lt1"/>
              </a:solidFill>
            </a:endParaRPr>
          </a:p>
        </p:txBody>
      </p:sp>
      <p:pic>
        <p:nvPicPr>
          <p:cNvPr id="2" name="Google Shape;227;g10bf4c6516c_0_16" descr="Résultat de recherche d'images pour &quot;icon arrow&quot;">
            <a:extLst>
              <a:ext uri="{FF2B5EF4-FFF2-40B4-BE49-F238E27FC236}">
                <a16:creationId xmlns:a16="http://schemas.microsoft.com/office/drawing/2014/main" id="{CA9049BD-2205-644A-BD43-A013B7035245}"/>
              </a:ext>
            </a:extLst>
          </p:cNvPr>
          <p:cNvPicPr preferRelativeResize="0"/>
          <p:nvPr/>
        </p:nvPicPr>
        <p:blipFill rotWithShape="1">
          <a:blip r:embed="rId4">
            <a:alphaModFix/>
          </a:blip>
          <a:srcRect/>
          <a:stretch/>
        </p:blipFill>
        <p:spPr>
          <a:xfrm rot="17084740" flipH="1">
            <a:off x="1019275" y="4706898"/>
            <a:ext cx="696314" cy="356083"/>
          </a:xfrm>
          <a:prstGeom prst="rect">
            <a:avLst/>
          </a:prstGeom>
          <a:noFill/>
          <a:ln>
            <a:noFill/>
          </a:ln>
        </p:spPr>
      </p:pic>
      <p:sp>
        <p:nvSpPr>
          <p:cNvPr id="3" name="Google Shape;239;g10bf4c6516c_0_16">
            <a:extLst>
              <a:ext uri="{FF2B5EF4-FFF2-40B4-BE49-F238E27FC236}">
                <a16:creationId xmlns:a16="http://schemas.microsoft.com/office/drawing/2014/main" id="{4A8EC518-C452-F370-0BA1-D4E90C7C3AC6}"/>
              </a:ext>
            </a:extLst>
          </p:cNvPr>
          <p:cNvSpPr/>
          <p:nvPr/>
        </p:nvSpPr>
        <p:spPr>
          <a:xfrm>
            <a:off x="510153" y="513674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Conception</a:t>
            </a:r>
            <a:endParaRPr sz="1200" b="1" i="0" u="none" strike="noStrike" cap="none" dirty="0">
              <a:solidFill>
                <a:srgbClr val="FF0753"/>
              </a:solidFill>
              <a:latin typeface="Arial"/>
              <a:ea typeface="Arial"/>
              <a:cs typeface="Arial"/>
              <a:sym typeface="Arial"/>
            </a:endParaRPr>
          </a:p>
        </p:txBody>
      </p:sp>
      <p:pic>
        <p:nvPicPr>
          <p:cNvPr id="4" name="Google Shape;227;g10bf4c6516c_0_16" descr="Résultat de recherche d'images pour &quot;icon arrow&quot;">
            <a:extLst>
              <a:ext uri="{FF2B5EF4-FFF2-40B4-BE49-F238E27FC236}">
                <a16:creationId xmlns:a16="http://schemas.microsoft.com/office/drawing/2014/main" id="{3B155EFB-8C19-7A6B-78B8-6181A9292CAB}"/>
              </a:ext>
            </a:extLst>
          </p:cNvPr>
          <p:cNvPicPr preferRelativeResize="0"/>
          <p:nvPr/>
        </p:nvPicPr>
        <p:blipFill rotWithShape="1">
          <a:blip r:embed="rId4">
            <a:alphaModFix/>
          </a:blip>
          <a:srcRect/>
          <a:stretch/>
        </p:blipFill>
        <p:spPr>
          <a:xfrm rot="17084740" flipH="1">
            <a:off x="998955" y="5672098"/>
            <a:ext cx="696314" cy="356083"/>
          </a:xfrm>
          <a:prstGeom prst="rect">
            <a:avLst/>
          </a:prstGeom>
          <a:noFill/>
          <a:ln>
            <a:noFill/>
          </a:ln>
        </p:spPr>
      </p:pic>
      <p:sp>
        <p:nvSpPr>
          <p:cNvPr id="5" name="Google Shape;239;g10bf4c6516c_0_16">
            <a:extLst>
              <a:ext uri="{FF2B5EF4-FFF2-40B4-BE49-F238E27FC236}">
                <a16:creationId xmlns:a16="http://schemas.microsoft.com/office/drawing/2014/main" id="{E150A195-C6CD-93A9-2A99-D0A279DFB189}"/>
              </a:ext>
            </a:extLst>
          </p:cNvPr>
          <p:cNvSpPr/>
          <p:nvPr/>
        </p:nvSpPr>
        <p:spPr>
          <a:xfrm>
            <a:off x="489833" y="626450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Restitution</a:t>
            </a:r>
            <a:endParaRPr sz="1200" b="1" i="0" u="none" strike="noStrike" cap="none" dirty="0">
              <a:solidFill>
                <a:srgbClr val="FF0753"/>
              </a:solidFill>
              <a:latin typeface="Arial"/>
              <a:ea typeface="Arial"/>
              <a:cs typeface="Arial"/>
              <a:sym typeface="Arial"/>
            </a:endParaRPr>
          </a:p>
        </p:txBody>
      </p:sp>
      <p:pic>
        <p:nvPicPr>
          <p:cNvPr id="7" name="Image 6">
            <a:extLst>
              <a:ext uri="{FF2B5EF4-FFF2-40B4-BE49-F238E27FC236}">
                <a16:creationId xmlns:a16="http://schemas.microsoft.com/office/drawing/2014/main" id="{FFE393F8-1EC2-06FE-1A39-75B5FB7E6AAF}"/>
              </a:ext>
            </a:extLst>
          </p:cNvPr>
          <p:cNvPicPr>
            <a:picLocks noChangeAspect="1"/>
          </p:cNvPicPr>
          <p:nvPr/>
        </p:nvPicPr>
        <p:blipFill>
          <a:blip r:embed="rId6"/>
          <a:stretch>
            <a:fillRect/>
          </a:stretch>
        </p:blipFill>
        <p:spPr>
          <a:xfrm>
            <a:off x="2487263" y="2978578"/>
            <a:ext cx="731938" cy="720904"/>
          </a:xfrm>
          <a:prstGeom prst="rect">
            <a:avLst/>
          </a:prstGeom>
        </p:spPr>
      </p:pic>
      <p:pic>
        <p:nvPicPr>
          <p:cNvPr id="9" name="Image 8">
            <a:extLst>
              <a:ext uri="{FF2B5EF4-FFF2-40B4-BE49-F238E27FC236}">
                <a16:creationId xmlns:a16="http://schemas.microsoft.com/office/drawing/2014/main" id="{AE233B3B-3367-6216-9CFE-4FC0311A81C7}"/>
              </a:ext>
            </a:extLst>
          </p:cNvPr>
          <p:cNvPicPr>
            <a:picLocks noChangeAspect="1"/>
          </p:cNvPicPr>
          <p:nvPr/>
        </p:nvPicPr>
        <p:blipFill>
          <a:blip r:embed="rId7"/>
          <a:stretch>
            <a:fillRect/>
          </a:stretch>
        </p:blipFill>
        <p:spPr>
          <a:xfrm>
            <a:off x="2487263" y="3917047"/>
            <a:ext cx="731938" cy="843247"/>
          </a:xfrm>
          <a:prstGeom prst="rect">
            <a:avLst/>
          </a:prstGeom>
        </p:spPr>
      </p:pic>
      <p:pic>
        <p:nvPicPr>
          <p:cNvPr id="11" name="Image 10">
            <a:extLst>
              <a:ext uri="{FF2B5EF4-FFF2-40B4-BE49-F238E27FC236}">
                <a16:creationId xmlns:a16="http://schemas.microsoft.com/office/drawing/2014/main" id="{25FECDEF-4BA2-AFF9-930F-F2EE6FD8648D}"/>
              </a:ext>
            </a:extLst>
          </p:cNvPr>
          <p:cNvPicPr>
            <a:picLocks noChangeAspect="1"/>
          </p:cNvPicPr>
          <p:nvPr/>
        </p:nvPicPr>
        <p:blipFill>
          <a:blip r:embed="rId8"/>
          <a:stretch>
            <a:fillRect/>
          </a:stretch>
        </p:blipFill>
        <p:spPr>
          <a:xfrm>
            <a:off x="2378989" y="4922443"/>
            <a:ext cx="911332" cy="836521"/>
          </a:xfrm>
          <a:prstGeom prst="rect">
            <a:avLst/>
          </a:prstGeom>
        </p:spPr>
      </p:pic>
      <p:pic>
        <p:nvPicPr>
          <p:cNvPr id="13" name="Image 12">
            <a:extLst>
              <a:ext uri="{FF2B5EF4-FFF2-40B4-BE49-F238E27FC236}">
                <a16:creationId xmlns:a16="http://schemas.microsoft.com/office/drawing/2014/main" id="{99F14FEF-5A6A-398C-25A5-9103B323B0F0}"/>
              </a:ext>
            </a:extLst>
          </p:cNvPr>
          <p:cNvPicPr>
            <a:picLocks noChangeAspect="1"/>
          </p:cNvPicPr>
          <p:nvPr/>
        </p:nvPicPr>
        <p:blipFill>
          <a:blip r:embed="rId9"/>
          <a:stretch>
            <a:fillRect/>
          </a:stretch>
        </p:blipFill>
        <p:spPr>
          <a:xfrm>
            <a:off x="2452466" y="5921113"/>
            <a:ext cx="764377" cy="720905"/>
          </a:xfrm>
          <a:prstGeom prst="rect">
            <a:avLst/>
          </a:prstGeom>
        </p:spPr>
      </p:pic>
      <p:pic>
        <p:nvPicPr>
          <p:cNvPr id="15" name="Image 14">
            <a:extLst>
              <a:ext uri="{FF2B5EF4-FFF2-40B4-BE49-F238E27FC236}">
                <a16:creationId xmlns:a16="http://schemas.microsoft.com/office/drawing/2014/main" id="{B62C5B86-82D1-4E3E-4E4E-6DA035059126}"/>
              </a:ext>
            </a:extLst>
          </p:cNvPr>
          <p:cNvPicPr>
            <a:picLocks noChangeAspect="1"/>
          </p:cNvPicPr>
          <p:nvPr/>
        </p:nvPicPr>
        <p:blipFill>
          <a:blip r:embed="rId10"/>
          <a:stretch>
            <a:fillRect/>
          </a:stretch>
        </p:blipFill>
        <p:spPr>
          <a:xfrm>
            <a:off x="4240559" y="2961807"/>
            <a:ext cx="3827283" cy="1084472"/>
          </a:xfrm>
          <a:prstGeom prst="rect">
            <a:avLst/>
          </a:prstGeom>
        </p:spPr>
      </p:pic>
      <p:pic>
        <p:nvPicPr>
          <p:cNvPr id="16" name="Picture 2" descr="C:\Users\Emmanuel\Downloads\2530795_cog_gear_machine_office_radio settings_icon.png">
            <a:extLst>
              <a:ext uri="{FF2B5EF4-FFF2-40B4-BE49-F238E27FC236}">
                <a16:creationId xmlns:a16="http://schemas.microsoft.com/office/drawing/2014/main" id="{A2669461-123A-9BB9-6928-0BB225349055}"/>
              </a:ext>
            </a:extLst>
          </p:cNvPr>
          <p:cNvPicPr>
            <a:picLocks noChangeAspect="1" noChangeArrowheads="1"/>
          </p:cNvPicPr>
          <p:nvPr/>
        </p:nvPicPr>
        <p:blipFill>
          <a:blip r:embed="rId11"/>
          <a:srcRect/>
          <a:stretch>
            <a:fillRect/>
          </a:stretch>
        </p:blipFill>
        <p:spPr bwMode="auto">
          <a:xfrm>
            <a:off x="5588822" y="4102635"/>
            <a:ext cx="731938" cy="526678"/>
          </a:xfrm>
          <a:prstGeom prst="rect">
            <a:avLst/>
          </a:prstGeom>
          <a:noFill/>
        </p:spPr>
      </p:pic>
      <p:pic>
        <p:nvPicPr>
          <p:cNvPr id="18" name="Image 17">
            <a:extLst>
              <a:ext uri="{FF2B5EF4-FFF2-40B4-BE49-F238E27FC236}">
                <a16:creationId xmlns:a16="http://schemas.microsoft.com/office/drawing/2014/main" id="{5A61A4B2-1D70-C660-C190-CE9CD91A211B}"/>
              </a:ext>
            </a:extLst>
          </p:cNvPr>
          <p:cNvPicPr>
            <a:picLocks noChangeAspect="1"/>
          </p:cNvPicPr>
          <p:nvPr/>
        </p:nvPicPr>
        <p:blipFill>
          <a:blip r:embed="rId12"/>
          <a:stretch>
            <a:fillRect/>
          </a:stretch>
        </p:blipFill>
        <p:spPr>
          <a:xfrm>
            <a:off x="4240559" y="4629313"/>
            <a:ext cx="3676839" cy="2079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dirty="0">
                <a:solidFill>
                  <a:schemeClr val="lt1"/>
                </a:solidFill>
              </a:rPr>
              <a:t>Prérequis</a:t>
            </a:r>
            <a:endParaRPr sz="1900" b="1" i="0" u="none" strike="noStrike" cap="none" dirty="0">
              <a:solidFill>
                <a:schemeClr val="lt1"/>
              </a:solidFill>
            </a:endParaRPr>
          </a:p>
        </p:txBody>
      </p:sp>
      <p:sp>
        <p:nvSpPr>
          <p:cNvPr id="6" name="ZoneTexte 5"/>
          <p:cNvSpPr txBox="1"/>
          <p:nvPr/>
        </p:nvSpPr>
        <p:spPr>
          <a:xfrm>
            <a:off x="391122" y="1393144"/>
            <a:ext cx="7625115" cy="698717"/>
          </a:xfrm>
          <a:prstGeom prst="rect">
            <a:avLst/>
          </a:prstGeom>
          <a:noFill/>
          <a:ln>
            <a:noFill/>
          </a:ln>
        </p:spPr>
        <p:txBody>
          <a:bodyPr wrap="square" rtlCol="0">
            <a:spAutoFit/>
          </a:bodyPr>
          <a:lstStyle/>
          <a:p>
            <a:pPr algn="just">
              <a:lnSpc>
                <a:spcPct val="150000"/>
              </a:lnSpc>
            </a:pPr>
            <a:r>
              <a:rPr lang="fr-FR" u="sng" dirty="0"/>
              <a:t>1) Utilisation d’Anaconda : </a:t>
            </a:r>
            <a:r>
              <a:rPr lang="fr-FR" dirty="0"/>
              <a:t>https://www.anaconda.com/products/distribution</a:t>
            </a:r>
          </a:p>
          <a:p>
            <a:pPr algn="just">
              <a:lnSpc>
                <a:spcPct val="150000"/>
              </a:lnSpc>
            </a:pPr>
            <a:endParaRPr lang="fr-FR" dirty="0"/>
          </a:p>
        </p:txBody>
      </p:sp>
      <p:pic>
        <p:nvPicPr>
          <p:cNvPr id="4" name="Image 3">
            <a:extLst>
              <a:ext uri="{FF2B5EF4-FFF2-40B4-BE49-F238E27FC236}">
                <a16:creationId xmlns:a16="http://schemas.microsoft.com/office/drawing/2014/main" id="{63D4C423-FB35-CE53-AAD1-5F19F19B2D3B}"/>
              </a:ext>
            </a:extLst>
          </p:cNvPr>
          <p:cNvPicPr>
            <a:picLocks noChangeAspect="1"/>
          </p:cNvPicPr>
          <p:nvPr/>
        </p:nvPicPr>
        <p:blipFill>
          <a:blip r:embed="rId5"/>
          <a:stretch>
            <a:fillRect/>
          </a:stretch>
        </p:blipFill>
        <p:spPr>
          <a:xfrm>
            <a:off x="2085352" y="1748461"/>
            <a:ext cx="4236657" cy="3280456"/>
          </a:xfrm>
          <a:prstGeom prst="rect">
            <a:avLst/>
          </a:prstGeom>
        </p:spPr>
      </p:pic>
      <p:sp>
        <p:nvSpPr>
          <p:cNvPr id="5" name="ZoneTexte 4">
            <a:extLst>
              <a:ext uri="{FF2B5EF4-FFF2-40B4-BE49-F238E27FC236}">
                <a16:creationId xmlns:a16="http://schemas.microsoft.com/office/drawing/2014/main" id="{C8EB379E-0C87-C67C-BF19-B6AD654164EB}"/>
              </a:ext>
            </a:extLst>
          </p:cNvPr>
          <p:cNvSpPr txBox="1"/>
          <p:nvPr/>
        </p:nvSpPr>
        <p:spPr>
          <a:xfrm>
            <a:off x="852258" y="5115497"/>
            <a:ext cx="7439483" cy="698717"/>
          </a:xfrm>
          <a:prstGeom prst="rect">
            <a:avLst/>
          </a:prstGeom>
          <a:noFill/>
          <a:ln>
            <a:noFill/>
          </a:ln>
        </p:spPr>
        <p:txBody>
          <a:bodyPr wrap="square" rtlCol="0">
            <a:spAutoFit/>
          </a:bodyPr>
          <a:lstStyle/>
          <a:p>
            <a:pPr algn="just">
              <a:lnSpc>
                <a:spcPct val="150000"/>
              </a:lnSpc>
            </a:pPr>
            <a:r>
              <a:rPr lang="fr-FR" b="1" dirty="0" err="1"/>
              <a:t>Conda</a:t>
            </a:r>
            <a:r>
              <a:rPr lang="fr-FR" dirty="0"/>
              <a:t> permet d’installer/updater des packages, de mettre à jour les dépendances</a:t>
            </a:r>
          </a:p>
          <a:p>
            <a:pPr algn="just">
              <a:lnSpc>
                <a:spcPct val="150000"/>
              </a:lnSpc>
            </a:pPr>
            <a:endParaRPr lang="fr-FR" dirty="0"/>
          </a:p>
        </p:txBody>
      </p:sp>
      <p:sp>
        <p:nvSpPr>
          <p:cNvPr id="10" name="ZoneTexte 9">
            <a:extLst>
              <a:ext uri="{FF2B5EF4-FFF2-40B4-BE49-F238E27FC236}">
                <a16:creationId xmlns:a16="http://schemas.microsoft.com/office/drawing/2014/main" id="{9E5BA2FC-329B-AF0A-7893-E2A0A2C0CC47}"/>
              </a:ext>
            </a:extLst>
          </p:cNvPr>
          <p:cNvSpPr txBox="1"/>
          <p:nvPr/>
        </p:nvSpPr>
        <p:spPr>
          <a:xfrm>
            <a:off x="531628" y="5716516"/>
            <a:ext cx="7198242" cy="375552"/>
          </a:xfrm>
          <a:prstGeom prst="rect">
            <a:avLst/>
          </a:prstGeom>
          <a:noFill/>
        </p:spPr>
        <p:txBody>
          <a:bodyPr wrap="square">
            <a:spAutoFit/>
          </a:bodyPr>
          <a:lstStyle/>
          <a:p>
            <a:pPr algn="just">
              <a:lnSpc>
                <a:spcPct val="150000"/>
              </a:lnSpc>
            </a:pPr>
            <a:r>
              <a:rPr lang="fr-FR" u="sng" dirty="0"/>
              <a:t>2) Utilisation de </a:t>
            </a:r>
            <a:r>
              <a:rPr lang="fr-FR" u="sng" dirty="0" err="1"/>
              <a:t>PowerBI</a:t>
            </a:r>
            <a:r>
              <a:rPr lang="fr-FR" u="sng" dirty="0"/>
              <a:t> Desktop : </a:t>
            </a:r>
            <a:r>
              <a:rPr lang="fr-FR" dirty="0"/>
              <a:t>https://powerbi.microsoft.com/en-us/downloads/</a:t>
            </a:r>
          </a:p>
        </p:txBody>
      </p:sp>
    </p:spTree>
    <p:extLst>
      <p:ext uri="{BB962C8B-B14F-4D97-AF65-F5344CB8AC3E}">
        <p14:creationId xmlns:p14="http://schemas.microsoft.com/office/powerpoint/2010/main" val="148611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8" name="Rectangle à coins arrondis 7"/>
          <p:cNvSpPr/>
          <p:nvPr/>
        </p:nvSpPr>
        <p:spPr>
          <a:xfrm>
            <a:off x="142612" y="1493240"/>
            <a:ext cx="8610263" cy="4093828"/>
          </a:xfrm>
          <a:prstGeom prst="roundRect">
            <a:avLst>
              <a:gd name="adj" fmla="val 9678"/>
            </a:avLst>
          </a:prstGeom>
          <a:noFill/>
          <a:ln>
            <a:solidFill>
              <a:srgbClr val="14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dirty="0">
                <a:solidFill>
                  <a:schemeClr val="lt1"/>
                </a:solidFill>
              </a:rPr>
              <a:t>Python</a:t>
            </a:r>
            <a:endParaRPr sz="1900" b="1" i="0" u="none" strike="noStrike" cap="none" dirty="0">
              <a:solidFill>
                <a:schemeClr val="lt1"/>
              </a:solidFill>
            </a:endParaRPr>
          </a:p>
        </p:txBody>
      </p:sp>
      <p:sp>
        <p:nvSpPr>
          <p:cNvPr id="6" name="ZoneTexte 5"/>
          <p:cNvSpPr txBox="1"/>
          <p:nvPr/>
        </p:nvSpPr>
        <p:spPr>
          <a:xfrm>
            <a:off x="265356" y="1919813"/>
            <a:ext cx="3940884" cy="2960875"/>
          </a:xfrm>
          <a:prstGeom prst="rect">
            <a:avLst/>
          </a:prstGeom>
          <a:noFill/>
          <a:ln>
            <a:noFill/>
          </a:ln>
        </p:spPr>
        <p:txBody>
          <a:bodyPr wrap="square" rtlCol="0">
            <a:spAutoFit/>
          </a:bodyPr>
          <a:lstStyle/>
          <a:p>
            <a:pPr algn="just">
              <a:lnSpc>
                <a:spcPct val="150000"/>
              </a:lnSpc>
            </a:pPr>
            <a:r>
              <a:rPr lang="fr-FR" u="sng" dirty="0"/>
              <a:t>En quelques mots :</a:t>
            </a:r>
          </a:p>
          <a:p>
            <a:pPr marL="285750" indent="-285750" algn="just">
              <a:lnSpc>
                <a:spcPct val="150000"/>
              </a:lnSpc>
              <a:buFont typeface="Wingdings" panose="05000000000000000000" pitchFamily="2" charset="2"/>
              <a:buChar char="Ø"/>
            </a:pPr>
            <a:r>
              <a:rPr lang="fr-FR" dirty="0"/>
              <a:t>Langage de programmation puissant</a:t>
            </a:r>
          </a:p>
          <a:p>
            <a:pPr marL="285750" indent="-285750" algn="just">
              <a:lnSpc>
                <a:spcPct val="150000"/>
              </a:lnSpc>
              <a:buFont typeface="Wingdings" panose="05000000000000000000" pitchFamily="2" charset="2"/>
              <a:buChar char="Ø"/>
            </a:pPr>
            <a:r>
              <a:rPr lang="fr-FR" dirty="0"/>
              <a:t>Structure de données de haut niveau</a:t>
            </a:r>
          </a:p>
          <a:p>
            <a:pPr marL="285750" indent="-285750" algn="just">
              <a:lnSpc>
                <a:spcPct val="150000"/>
              </a:lnSpc>
              <a:buFont typeface="Wingdings" panose="05000000000000000000" pitchFamily="2" charset="2"/>
              <a:buChar char="Ø"/>
            </a:pPr>
            <a:r>
              <a:rPr lang="fr-FR" dirty="0"/>
              <a:t>Possibilité de faire du déclaratif ou de l’objet</a:t>
            </a:r>
          </a:p>
          <a:p>
            <a:pPr marL="285750" indent="-285750" algn="just">
              <a:lnSpc>
                <a:spcPct val="150000"/>
              </a:lnSpc>
              <a:buFont typeface="Wingdings" panose="05000000000000000000" pitchFamily="2" charset="2"/>
              <a:buChar char="Ø"/>
            </a:pPr>
            <a:r>
              <a:rPr lang="fr-FR" dirty="0"/>
              <a:t>Typage dynamique et langage interprété</a:t>
            </a:r>
          </a:p>
          <a:p>
            <a:pPr marL="285750" indent="-285750" algn="just">
              <a:lnSpc>
                <a:spcPct val="150000"/>
              </a:lnSpc>
              <a:buFont typeface="Wingdings" panose="05000000000000000000" pitchFamily="2" charset="2"/>
              <a:buChar char="Ø"/>
            </a:pPr>
            <a:r>
              <a:rPr lang="fr-FR" dirty="0"/>
              <a:t>Vaste bibliothèque</a:t>
            </a:r>
          </a:p>
          <a:p>
            <a:pPr marL="285750" indent="-285750" algn="just">
              <a:lnSpc>
                <a:spcPct val="150000"/>
              </a:lnSpc>
              <a:buFont typeface="Wingdings" panose="05000000000000000000" pitchFamily="2" charset="2"/>
              <a:buChar char="Ø"/>
            </a:pPr>
            <a:r>
              <a:rPr lang="fr-FR" dirty="0"/>
              <a:t>Multi plateforme</a:t>
            </a:r>
          </a:p>
          <a:p>
            <a:pPr marL="285750" indent="-285750" algn="just">
              <a:lnSpc>
                <a:spcPct val="150000"/>
              </a:lnSpc>
              <a:buFont typeface="Wingdings" panose="05000000000000000000" pitchFamily="2" charset="2"/>
              <a:buChar char="Ø"/>
            </a:pPr>
            <a:r>
              <a:rPr lang="fr-FR" dirty="0"/>
              <a:t>Libre de distribution</a:t>
            </a:r>
          </a:p>
          <a:p>
            <a:pPr algn="just">
              <a:lnSpc>
                <a:spcPct val="150000"/>
              </a:lnSpc>
            </a:pPr>
            <a:endParaRPr lang="fr-FR" dirty="0"/>
          </a:p>
        </p:txBody>
      </p:sp>
      <p:pic>
        <p:nvPicPr>
          <p:cNvPr id="3" name="Image 2">
            <a:extLst>
              <a:ext uri="{FF2B5EF4-FFF2-40B4-BE49-F238E27FC236}">
                <a16:creationId xmlns:a16="http://schemas.microsoft.com/office/drawing/2014/main" id="{175D8389-D97D-4D3F-B1ED-A007B11B2784}"/>
              </a:ext>
            </a:extLst>
          </p:cNvPr>
          <p:cNvPicPr>
            <a:picLocks noChangeAspect="1"/>
          </p:cNvPicPr>
          <p:nvPr/>
        </p:nvPicPr>
        <p:blipFill>
          <a:blip r:embed="rId5"/>
          <a:stretch>
            <a:fillRect/>
          </a:stretch>
        </p:blipFill>
        <p:spPr>
          <a:xfrm>
            <a:off x="5754923" y="1998312"/>
            <a:ext cx="1956519" cy="784951"/>
          </a:xfrm>
          <a:prstGeom prst="rect">
            <a:avLst/>
          </a:prstGeom>
        </p:spPr>
      </p:pic>
      <p:pic>
        <p:nvPicPr>
          <p:cNvPr id="9" name="Image 8">
            <a:extLst>
              <a:ext uri="{FF2B5EF4-FFF2-40B4-BE49-F238E27FC236}">
                <a16:creationId xmlns:a16="http://schemas.microsoft.com/office/drawing/2014/main" id="{89931273-1ED5-C51B-AA30-579B19A9CA10}"/>
              </a:ext>
            </a:extLst>
          </p:cNvPr>
          <p:cNvPicPr>
            <a:picLocks noChangeAspect="1"/>
          </p:cNvPicPr>
          <p:nvPr/>
        </p:nvPicPr>
        <p:blipFill>
          <a:blip r:embed="rId6"/>
          <a:stretch>
            <a:fillRect/>
          </a:stretch>
        </p:blipFill>
        <p:spPr>
          <a:xfrm>
            <a:off x="5785510" y="2997586"/>
            <a:ext cx="1925932" cy="805328"/>
          </a:xfrm>
          <a:prstGeom prst="rect">
            <a:avLst/>
          </a:prstGeom>
        </p:spPr>
      </p:pic>
      <p:pic>
        <p:nvPicPr>
          <p:cNvPr id="11" name="Image 10">
            <a:extLst>
              <a:ext uri="{FF2B5EF4-FFF2-40B4-BE49-F238E27FC236}">
                <a16:creationId xmlns:a16="http://schemas.microsoft.com/office/drawing/2014/main" id="{CEE7E911-E059-925A-C731-0405DF0F980C}"/>
              </a:ext>
            </a:extLst>
          </p:cNvPr>
          <p:cNvPicPr>
            <a:picLocks noChangeAspect="1"/>
          </p:cNvPicPr>
          <p:nvPr/>
        </p:nvPicPr>
        <p:blipFill>
          <a:blip r:embed="rId7"/>
          <a:stretch>
            <a:fillRect/>
          </a:stretch>
        </p:blipFill>
        <p:spPr>
          <a:xfrm>
            <a:off x="5883214" y="4038685"/>
            <a:ext cx="1699936" cy="8795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Un peu de Python</a:t>
            </a:r>
            <a:endParaRPr sz="1900" b="1" i="0" u="none" strike="noStrike" cap="none" dirty="0">
              <a:solidFill>
                <a:schemeClr val="lt1"/>
              </a:solidFill>
            </a:endParaRPr>
          </a:p>
        </p:txBody>
      </p:sp>
      <p:sp>
        <p:nvSpPr>
          <p:cNvPr id="6" name="ZoneTexte 5"/>
          <p:cNvSpPr txBox="1"/>
          <p:nvPr/>
        </p:nvSpPr>
        <p:spPr>
          <a:xfrm>
            <a:off x="391124" y="1208613"/>
            <a:ext cx="7625115" cy="698717"/>
          </a:xfrm>
          <a:prstGeom prst="rect">
            <a:avLst/>
          </a:prstGeom>
          <a:noFill/>
          <a:ln>
            <a:noFill/>
          </a:ln>
        </p:spPr>
        <p:txBody>
          <a:bodyPr wrap="square" rtlCol="0">
            <a:spAutoFit/>
          </a:bodyPr>
          <a:lstStyle/>
          <a:p>
            <a:pPr algn="just">
              <a:lnSpc>
                <a:spcPct val="150000"/>
              </a:lnSpc>
            </a:pPr>
            <a:r>
              <a:rPr lang="fr-FR" dirty="0"/>
              <a:t>Notebook </a:t>
            </a:r>
            <a:r>
              <a:rPr lang="fr-FR" dirty="0" err="1"/>
              <a:t>Jupyter</a:t>
            </a:r>
            <a:r>
              <a:rPr lang="fr-FR" dirty="0"/>
              <a:t> </a:t>
            </a:r>
            <a:r>
              <a:rPr lang="fr-FR" dirty="0" err="1"/>
              <a:t>LearnPython</a:t>
            </a:r>
            <a:endParaRPr lang="fr-FR" dirty="0"/>
          </a:p>
          <a:p>
            <a:pPr algn="just">
              <a:lnSpc>
                <a:spcPct val="150000"/>
              </a:lnSpc>
            </a:pPr>
            <a:endParaRPr lang="fr-FR" dirty="0"/>
          </a:p>
        </p:txBody>
      </p:sp>
    </p:spTree>
    <p:extLst>
      <p:ext uri="{BB962C8B-B14F-4D97-AF65-F5344CB8AC3E}">
        <p14:creationId xmlns:p14="http://schemas.microsoft.com/office/powerpoint/2010/main" val="24671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a:t>
            </a:r>
            <a:endParaRPr sz="1900" b="1" i="0" u="none" strike="noStrike" cap="none" dirty="0">
              <a:solidFill>
                <a:schemeClr val="lt1"/>
              </a:solidFill>
            </a:endParaRPr>
          </a:p>
        </p:txBody>
      </p:sp>
      <p:sp>
        <p:nvSpPr>
          <p:cNvPr id="6" name="ZoneTexte 5"/>
          <p:cNvSpPr txBox="1"/>
          <p:nvPr/>
        </p:nvSpPr>
        <p:spPr>
          <a:xfrm>
            <a:off x="391124" y="1208613"/>
            <a:ext cx="7625115" cy="1668214"/>
          </a:xfrm>
          <a:prstGeom prst="rect">
            <a:avLst/>
          </a:prstGeom>
          <a:noFill/>
          <a:ln>
            <a:noFill/>
          </a:ln>
        </p:spPr>
        <p:txBody>
          <a:bodyPr wrap="square" rtlCol="0">
            <a:spAutoFit/>
          </a:bodyPr>
          <a:lstStyle/>
          <a:p>
            <a:pPr algn="just">
              <a:lnSpc>
                <a:spcPct val="150000"/>
              </a:lnSpc>
            </a:pPr>
            <a:r>
              <a:rPr lang="fr-FR" b="1" dirty="0"/>
              <a:t>Pandas</a:t>
            </a:r>
            <a:r>
              <a:rPr lang="fr-FR" dirty="0"/>
              <a:t> : librairie python pour la manipulation et l’analyse de données</a:t>
            </a:r>
          </a:p>
          <a:p>
            <a:pPr algn="just">
              <a:lnSpc>
                <a:spcPct val="150000"/>
              </a:lnSpc>
            </a:pPr>
            <a:endParaRPr lang="fr-FR" dirty="0"/>
          </a:p>
          <a:p>
            <a:pPr algn="just">
              <a:lnSpc>
                <a:spcPct val="150000"/>
              </a:lnSpc>
            </a:pPr>
            <a:r>
              <a:rPr lang="fr-FR" dirty="0"/>
              <a:t>Le fonctionnement de Pandas repose sur la notion de « </a:t>
            </a:r>
            <a:r>
              <a:rPr lang="fr-FR" dirty="0" err="1"/>
              <a:t>Dataframe</a:t>
            </a:r>
            <a:r>
              <a:rPr lang="fr-FR" dirty="0"/>
              <a:t> » : des tableaux de données en deux dimensions, les données pouvant être des nombres ou des caractères</a:t>
            </a:r>
          </a:p>
          <a:p>
            <a:pPr algn="just">
              <a:lnSpc>
                <a:spcPct val="150000"/>
              </a:lnSpc>
            </a:pPr>
            <a:endParaRPr lang="fr-FR" dirty="0"/>
          </a:p>
        </p:txBody>
      </p:sp>
      <p:sp>
        <p:nvSpPr>
          <p:cNvPr id="2" name="ZoneTexte 1">
            <a:extLst>
              <a:ext uri="{FF2B5EF4-FFF2-40B4-BE49-F238E27FC236}">
                <a16:creationId xmlns:a16="http://schemas.microsoft.com/office/drawing/2014/main" id="{3A501A3D-1A2C-C7A3-971E-C390D749BF1A}"/>
              </a:ext>
            </a:extLst>
          </p:cNvPr>
          <p:cNvSpPr txBox="1"/>
          <p:nvPr/>
        </p:nvSpPr>
        <p:spPr>
          <a:xfrm>
            <a:off x="421604" y="2682241"/>
            <a:ext cx="7625115" cy="1345048"/>
          </a:xfrm>
          <a:prstGeom prst="rect">
            <a:avLst/>
          </a:prstGeom>
          <a:noFill/>
          <a:ln>
            <a:noFill/>
          </a:ln>
        </p:spPr>
        <p:txBody>
          <a:bodyPr wrap="square" rtlCol="0">
            <a:spAutoFit/>
          </a:bodyPr>
          <a:lstStyle/>
          <a:p>
            <a:pPr algn="just">
              <a:lnSpc>
                <a:spcPct val="150000"/>
              </a:lnSpc>
            </a:pPr>
            <a:r>
              <a:rPr lang="fr-FR" b="1" u="sng" dirty="0"/>
              <a:t>Comparaison Panda vs SQL</a:t>
            </a:r>
          </a:p>
          <a:p>
            <a:pPr algn="just">
              <a:lnSpc>
                <a:spcPct val="150000"/>
              </a:lnSpc>
            </a:pPr>
            <a:endParaRPr lang="fr-FR" u="sng" dirty="0"/>
          </a:p>
          <a:p>
            <a:pPr marL="285750" indent="-285750" algn="just">
              <a:lnSpc>
                <a:spcPct val="150000"/>
              </a:lnSpc>
              <a:buFont typeface="Arial" panose="020B0604020202020204" pitchFamily="34" charset="0"/>
              <a:buChar char="•"/>
            </a:pPr>
            <a:r>
              <a:rPr lang="fr-FR" i="1" dirty="0"/>
              <a:t>Sélection de colonnes</a:t>
            </a:r>
          </a:p>
          <a:p>
            <a:pPr algn="just">
              <a:lnSpc>
                <a:spcPct val="150000"/>
              </a:lnSpc>
            </a:pPr>
            <a:endParaRPr lang="fr-FR" dirty="0"/>
          </a:p>
        </p:txBody>
      </p:sp>
      <p:sp>
        <p:nvSpPr>
          <p:cNvPr id="3" name="ZoneTexte 2">
            <a:extLst>
              <a:ext uri="{FF2B5EF4-FFF2-40B4-BE49-F238E27FC236}">
                <a16:creationId xmlns:a16="http://schemas.microsoft.com/office/drawing/2014/main" id="{6CF2E410-6AFB-840D-2BE6-EA29C88EE9D4}"/>
              </a:ext>
            </a:extLst>
          </p:cNvPr>
          <p:cNvSpPr txBox="1"/>
          <p:nvPr/>
        </p:nvSpPr>
        <p:spPr>
          <a:xfrm>
            <a:off x="2926276" y="3249285"/>
            <a:ext cx="7625115" cy="335156"/>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endParaRPr lang="fr-FR" sz="1200" dirty="0"/>
          </a:p>
        </p:txBody>
      </p:sp>
      <p:sp>
        <p:nvSpPr>
          <p:cNvPr id="7" name="ZoneTexte 6">
            <a:extLst>
              <a:ext uri="{FF2B5EF4-FFF2-40B4-BE49-F238E27FC236}">
                <a16:creationId xmlns:a16="http://schemas.microsoft.com/office/drawing/2014/main" id="{B5E4D75B-A143-DC46-987B-07C1BF5CE15B}"/>
              </a:ext>
            </a:extLst>
          </p:cNvPr>
          <p:cNvSpPr txBox="1"/>
          <p:nvPr/>
        </p:nvSpPr>
        <p:spPr>
          <a:xfrm>
            <a:off x="2956756" y="3701030"/>
            <a:ext cx="5272843" cy="612155"/>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b="1" dirty="0" err="1">
                <a:solidFill>
                  <a:schemeClr val="tx1"/>
                </a:solidFill>
              </a:rPr>
              <a:t>col_list</a:t>
            </a:r>
            <a:r>
              <a:rPr lang="fr-FR" sz="1200" dirty="0">
                <a:solidFill>
                  <a:schemeClr val="tx1"/>
                </a:solidFill>
              </a:rPr>
              <a:t> = [ ‘</a:t>
            </a:r>
            <a:r>
              <a:rPr lang="fr-FR" sz="1200" dirty="0" err="1">
                <a:solidFill>
                  <a:schemeClr val="tx1"/>
                </a:solidFill>
              </a:rPr>
              <a:t>valeur_fonciere</a:t>
            </a:r>
            <a:r>
              <a:rPr lang="fr-FR" sz="1200" dirty="0">
                <a:solidFill>
                  <a:schemeClr val="tx1"/>
                </a:solidFill>
              </a:rPr>
              <a:t>’, ‘</a:t>
            </a:r>
            <a:r>
              <a:rPr lang="fr-FR" sz="1200" dirty="0" err="1">
                <a:solidFill>
                  <a:schemeClr val="tx1"/>
                </a:solidFill>
              </a:rPr>
              <a:t>surface_réelle_bati</a:t>
            </a:r>
            <a:r>
              <a:rPr lang="fr-FR" sz="1200" dirty="0">
                <a:solidFill>
                  <a:schemeClr val="tx1"/>
                </a:solidFill>
              </a:rPr>
              <a:t>’ ]</a:t>
            </a:r>
          </a:p>
          <a:p>
            <a:pPr algn="just">
              <a:lnSpc>
                <a:spcPct val="150000"/>
              </a:lnSpc>
            </a:pPr>
            <a:r>
              <a:rPr lang="fr-FR" sz="1200" dirty="0">
                <a:solidFill>
                  <a:schemeClr val="tx1"/>
                </a:solidFill>
              </a:rPr>
              <a:t>	</a:t>
            </a:r>
            <a:r>
              <a:rPr lang="fr-FR" sz="1200" b="1" dirty="0" err="1">
                <a:solidFill>
                  <a:schemeClr val="tx1"/>
                </a:solidFill>
              </a:rPr>
              <a:t>df</a:t>
            </a:r>
            <a:r>
              <a:rPr lang="fr-FR" sz="1200" dirty="0">
                <a:solidFill>
                  <a:schemeClr val="tx1"/>
                </a:solidFill>
              </a:rPr>
              <a:t> [</a:t>
            </a:r>
            <a:r>
              <a:rPr lang="fr-FR" sz="1200" dirty="0" err="1">
                <a:solidFill>
                  <a:schemeClr val="tx1"/>
                </a:solidFill>
              </a:rPr>
              <a:t>col_list</a:t>
            </a:r>
            <a:r>
              <a:rPr lang="fr-FR" sz="1200" dirty="0">
                <a:solidFill>
                  <a:schemeClr val="tx1"/>
                </a:solidFill>
              </a:rPr>
              <a:t>] ou </a:t>
            </a:r>
            <a:r>
              <a:rPr lang="fr-FR" sz="1200" b="1" dirty="0" err="1">
                <a:solidFill>
                  <a:schemeClr val="tx1"/>
                </a:solidFill>
              </a:rPr>
              <a:t>df.loc</a:t>
            </a:r>
            <a:r>
              <a:rPr lang="fr-FR" sz="1200" dirty="0">
                <a:solidFill>
                  <a:schemeClr val="tx1"/>
                </a:solidFill>
              </a:rPr>
              <a:t>[ : , </a:t>
            </a:r>
            <a:r>
              <a:rPr lang="fr-FR" sz="1200" dirty="0" err="1">
                <a:solidFill>
                  <a:schemeClr val="tx1"/>
                </a:solidFill>
              </a:rPr>
              <a:t>col_list</a:t>
            </a:r>
            <a:r>
              <a:rPr lang="fr-FR" sz="1200" dirty="0">
                <a:solidFill>
                  <a:schemeClr val="tx1"/>
                </a:solidFill>
              </a:rPr>
              <a:t>]</a:t>
            </a:r>
          </a:p>
        </p:txBody>
      </p:sp>
      <p:sp>
        <p:nvSpPr>
          <p:cNvPr id="8" name="ZoneTexte 7">
            <a:extLst>
              <a:ext uri="{FF2B5EF4-FFF2-40B4-BE49-F238E27FC236}">
                <a16:creationId xmlns:a16="http://schemas.microsoft.com/office/drawing/2014/main" id="{C6A76F39-952D-E250-85C3-206ABDF846AE}"/>
              </a:ext>
            </a:extLst>
          </p:cNvPr>
          <p:cNvSpPr txBox="1"/>
          <p:nvPr/>
        </p:nvSpPr>
        <p:spPr>
          <a:xfrm>
            <a:off x="431764" y="402336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Filtrage basé sur les valeurs des colonnes</a:t>
            </a:r>
          </a:p>
          <a:p>
            <a:pPr algn="just">
              <a:lnSpc>
                <a:spcPct val="150000"/>
              </a:lnSpc>
            </a:pPr>
            <a:endParaRPr lang="fr-FR" dirty="0"/>
          </a:p>
        </p:txBody>
      </p:sp>
      <p:sp>
        <p:nvSpPr>
          <p:cNvPr id="9" name="ZoneTexte 8">
            <a:extLst>
              <a:ext uri="{FF2B5EF4-FFF2-40B4-BE49-F238E27FC236}">
                <a16:creationId xmlns:a16="http://schemas.microsoft.com/office/drawing/2014/main" id="{AA6CDB45-3495-8213-3883-C652FD4B59BA}"/>
              </a:ext>
            </a:extLst>
          </p:cNvPr>
          <p:cNvSpPr txBox="1"/>
          <p:nvPr/>
        </p:nvSpPr>
        <p:spPr>
          <a:xfrm>
            <a:off x="995876" y="4786604"/>
            <a:ext cx="7625115" cy="612155"/>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p:txBody>
      </p:sp>
      <p:sp>
        <p:nvSpPr>
          <p:cNvPr id="10" name="ZoneTexte 9">
            <a:extLst>
              <a:ext uri="{FF2B5EF4-FFF2-40B4-BE49-F238E27FC236}">
                <a16:creationId xmlns:a16="http://schemas.microsoft.com/office/drawing/2014/main" id="{18EA0D07-9F18-0430-1A10-AEF7E85C3F4E}"/>
              </a:ext>
            </a:extLst>
          </p:cNvPr>
          <p:cNvSpPr txBox="1"/>
          <p:nvPr/>
        </p:nvSpPr>
        <p:spPr>
          <a:xfrm>
            <a:off x="1083537" y="5743599"/>
            <a:ext cx="7625115" cy="889154"/>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solidFill>
                  <a:schemeClr val="tx1"/>
                </a:solidFill>
              </a:rPr>
              <a:t>valeur_fonciere_mask</a:t>
            </a:r>
            <a:r>
              <a:rPr lang="fr-FR" sz="1200" dirty="0">
                <a:solidFill>
                  <a:schemeClr val="tx1"/>
                </a:solidFill>
              </a:rPr>
              <a:t> = </a:t>
            </a:r>
            <a:r>
              <a:rPr lang="fr-FR" sz="1200" dirty="0" err="1">
                <a:solidFill>
                  <a:schemeClr val="tx1"/>
                </a:solidFill>
              </a:rPr>
              <a:t>df</a:t>
            </a:r>
            <a:r>
              <a:rPr lang="fr-FR" sz="1200" dirty="0">
                <a:solidFill>
                  <a:schemeClr val="tx1"/>
                </a:solidFill>
              </a:rPr>
              <a:t>[‘</a:t>
            </a:r>
            <a:r>
              <a:rPr lang="fr-FR" sz="1200" dirty="0" err="1"/>
              <a:t>valeur_fonciere</a:t>
            </a:r>
            <a:r>
              <a:rPr lang="fr-FR" sz="1200" dirty="0"/>
              <a:t>’] &gt; 50000 </a:t>
            </a:r>
          </a:p>
          <a:p>
            <a:pPr algn="just">
              <a:lnSpc>
                <a:spcPct val="150000"/>
              </a:lnSpc>
            </a:pPr>
            <a:r>
              <a:rPr lang="fr-FR" sz="1200" dirty="0" err="1"/>
              <a:t>surface_réelle_bati_mask</a:t>
            </a:r>
            <a:r>
              <a:rPr lang="fr-FR" sz="1200" dirty="0"/>
              <a:t> = </a:t>
            </a:r>
            <a:r>
              <a:rPr lang="fr-FR" sz="1200" dirty="0" err="1"/>
              <a:t>df</a:t>
            </a:r>
            <a:r>
              <a:rPr lang="fr-FR" sz="1200" dirty="0"/>
              <a:t>’[</a:t>
            </a:r>
            <a:r>
              <a:rPr lang="fr-FR" sz="1200" dirty="0" err="1"/>
              <a:t>surface_réelle_bati</a:t>
            </a:r>
            <a:r>
              <a:rPr lang="fr-FR" sz="1200" dirty="0"/>
              <a:t>’] &lt; 100</a:t>
            </a:r>
          </a:p>
          <a:p>
            <a:pPr algn="just">
              <a:lnSpc>
                <a:spcPct val="150000"/>
              </a:lnSpc>
            </a:pPr>
            <a:r>
              <a:rPr lang="fr-FR" sz="1200" dirty="0" err="1"/>
              <a:t>df.loc</a:t>
            </a:r>
            <a:r>
              <a:rPr lang="fr-FR" sz="1200" dirty="0"/>
              <a:t>[ </a:t>
            </a:r>
            <a:r>
              <a:rPr lang="fr-FR" sz="1200" b="1" dirty="0" err="1"/>
              <a:t>valeur_fonciere_mask</a:t>
            </a:r>
            <a:r>
              <a:rPr lang="fr-FR" sz="1200" b="1" dirty="0"/>
              <a:t> &amp; </a:t>
            </a:r>
            <a:r>
              <a:rPr lang="fr-FR" sz="1200" b="1" dirty="0" err="1"/>
              <a:t>surface_réelle_bati_mask</a:t>
            </a:r>
            <a:r>
              <a:rPr lang="fr-FR" sz="1200" dirty="0"/>
              <a:t>, </a:t>
            </a:r>
            <a:r>
              <a:rPr lang="fr-FR" sz="1200" dirty="0" err="1"/>
              <a:t>col_list</a:t>
            </a:r>
            <a:r>
              <a:rPr lang="fr-FR" sz="1200" dirty="0"/>
              <a:t>]</a:t>
            </a:r>
          </a:p>
        </p:txBody>
      </p:sp>
    </p:spTree>
    <p:extLst>
      <p:ext uri="{BB962C8B-B14F-4D97-AF65-F5344CB8AC3E}">
        <p14:creationId xmlns:p14="http://schemas.microsoft.com/office/powerpoint/2010/main" val="1111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 vs SQL</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3A501A3D-1A2C-C7A3-971E-C390D749BF1A}"/>
              </a:ext>
            </a:extLst>
          </p:cNvPr>
          <p:cNvSpPr txBox="1"/>
          <p:nvPr/>
        </p:nvSpPr>
        <p:spPr>
          <a:xfrm>
            <a:off x="472600" y="1292506"/>
            <a:ext cx="7625115" cy="698717"/>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fr-FR" i="1" dirty="0"/>
              <a:t>Tri des résultats par rapport aux valeurs des colonnes</a:t>
            </a:r>
          </a:p>
          <a:p>
            <a:pPr algn="just">
              <a:lnSpc>
                <a:spcPct val="150000"/>
              </a:lnSpc>
            </a:pPr>
            <a:endParaRPr lang="fr-FR" dirty="0"/>
          </a:p>
        </p:txBody>
      </p:sp>
      <p:sp>
        <p:nvSpPr>
          <p:cNvPr id="8" name="ZoneTexte 7">
            <a:extLst>
              <a:ext uri="{FF2B5EF4-FFF2-40B4-BE49-F238E27FC236}">
                <a16:creationId xmlns:a16="http://schemas.microsoft.com/office/drawing/2014/main" id="{C6A76F39-952D-E250-85C3-206ABDF846AE}"/>
              </a:ext>
            </a:extLst>
          </p:cNvPr>
          <p:cNvSpPr txBox="1"/>
          <p:nvPr/>
        </p:nvSpPr>
        <p:spPr>
          <a:xfrm>
            <a:off x="431764" y="402336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Limitation des résultats</a:t>
            </a:r>
          </a:p>
          <a:p>
            <a:pPr algn="just">
              <a:lnSpc>
                <a:spcPct val="150000"/>
              </a:lnSpc>
            </a:pPr>
            <a:endParaRPr lang="fr-FR" dirty="0"/>
          </a:p>
        </p:txBody>
      </p:sp>
      <p:sp>
        <p:nvSpPr>
          <p:cNvPr id="9" name="ZoneTexte 8">
            <a:extLst>
              <a:ext uri="{FF2B5EF4-FFF2-40B4-BE49-F238E27FC236}">
                <a16:creationId xmlns:a16="http://schemas.microsoft.com/office/drawing/2014/main" id="{AA6CDB45-3495-8213-3883-C652FD4B59BA}"/>
              </a:ext>
            </a:extLst>
          </p:cNvPr>
          <p:cNvSpPr txBox="1"/>
          <p:nvPr/>
        </p:nvSpPr>
        <p:spPr>
          <a:xfrm>
            <a:off x="1083536" y="1817400"/>
            <a:ext cx="7625115" cy="889154"/>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a:p>
            <a:pPr algn="just">
              <a:lnSpc>
                <a:spcPct val="150000"/>
              </a:lnSpc>
            </a:pPr>
            <a:r>
              <a:rPr lang="fr-FR" sz="1200" b="1" dirty="0"/>
              <a:t>ORDER BY</a:t>
            </a:r>
            <a:r>
              <a:rPr lang="fr-FR" sz="1200" dirty="0"/>
              <a:t> </a:t>
            </a:r>
            <a:r>
              <a:rPr lang="fr-FR" sz="1200" dirty="0" err="1"/>
              <a:t>valeur_fonciere</a:t>
            </a:r>
            <a:r>
              <a:rPr lang="fr-FR" sz="1200" dirty="0"/>
              <a:t> </a:t>
            </a:r>
            <a:r>
              <a:rPr lang="fr-FR" sz="1200" b="1" dirty="0"/>
              <a:t>DESC, </a:t>
            </a:r>
            <a:r>
              <a:rPr lang="fr-FR" sz="1200" dirty="0" err="1"/>
              <a:t>surface_réelle_bati</a:t>
            </a:r>
            <a:endParaRPr lang="fr-FR" sz="1200" dirty="0"/>
          </a:p>
        </p:txBody>
      </p:sp>
      <p:sp>
        <p:nvSpPr>
          <p:cNvPr id="10" name="ZoneTexte 9">
            <a:extLst>
              <a:ext uri="{FF2B5EF4-FFF2-40B4-BE49-F238E27FC236}">
                <a16:creationId xmlns:a16="http://schemas.microsoft.com/office/drawing/2014/main" id="{18EA0D07-9F18-0430-1A10-AEF7E85C3F4E}"/>
              </a:ext>
            </a:extLst>
          </p:cNvPr>
          <p:cNvSpPr txBox="1"/>
          <p:nvPr/>
        </p:nvSpPr>
        <p:spPr>
          <a:xfrm>
            <a:off x="1083535" y="2962778"/>
            <a:ext cx="7625115" cy="1166153"/>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solidFill>
                  <a:schemeClr val="tx1"/>
                </a:solidFill>
              </a:rPr>
              <a:t>valeur_fonciere_mask</a:t>
            </a:r>
            <a:r>
              <a:rPr lang="fr-FR" sz="1200" dirty="0">
                <a:solidFill>
                  <a:schemeClr val="tx1"/>
                </a:solidFill>
              </a:rPr>
              <a:t> = </a:t>
            </a:r>
            <a:r>
              <a:rPr lang="fr-FR" sz="1200" dirty="0" err="1">
                <a:solidFill>
                  <a:schemeClr val="tx1"/>
                </a:solidFill>
              </a:rPr>
              <a:t>df</a:t>
            </a:r>
            <a:r>
              <a:rPr lang="fr-FR" sz="1200" dirty="0">
                <a:solidFill>
                  <a:schemeClr val="tx1"/>
                </a:solidFill>
              </a:rPr>
              <a:t>[‘</a:t>
            </a:r>
            <a:r>
              <a:rPr lang="fr-FR" sz="1200" dirty="0" err="1"/>
              <a:t>valeur_fonciere</a:t>
            </a:r>
            <a:r>
              <a:rPr lang="fr-FR" sz="1200" dirty="0"/>
              <a:t>’] &gt; 50000 </a:t>
            </a:r>
          </a:p>
          <a:p>
            <a:pPr algn="just">
              <a:lnSpc>
                <a:spcPct val="150000"/>
              </a:lnSpc>
            </a:pPr>
            <a:r>
              <a:rPr lang="fr-FR" sz="1200" dirty="0" err="1"/>
              <a:t>surface_réelle_bati_mask</a:t>
            </a:r>
            <a:r>
              <a:rPr lang="fr-FR" sz="1200" dirty="0"/>
              <a:t> = </a:t>
            </a:r>
            <a:r>
              <a:rPr lang="fr-FR" sz="1200" dirty="0" err="1"/>
              <a:t>df</a:t>
            </a:r>
            <a:r>
              <a:rPr lang="fr-FR" sz="1200" dirty="0"/>
              <a:t>[‘</a:t>
            </a:r>
            <a:r>
              <a:rPr lang="fr-FR" sz="1200" dirty="0" err="1"/>
              <a:t>surface_réelle_bati</a:t>
            </a:r>
            <a:r>
              <a:rPr lang="fr-FR" sz="1200" dirty="0"/>
              <a:t>’] &lt; 100</a:t>
            </a:r>
          </a:p>
          <a:p>
            <a:pPr algn="just">
              <a:lnSpc>
                <a:spcPct val="150000"/>
              </a:lnSpc>
            </a:pPr>
            <a:r>
              <a:rPr lang="fr-FR" sz="1200" dirty="0" err="1"/>
              <a:t>df.loc</a:t>
            </a:r>
            <a:r>
              <a:rPr lang="fr-FR" sz="1200" dirty="0"/>
              <a:t>[ </a:t>
            </a:r>
            <a:r>
              <a:rPr lang="fr-FR" sz="1200" b="1" dirty="0" err="1"/>
              <a:t>valeur_fonciere_mask</a:t>
            </a:r>
            <a:r>
              <a:rPr lang="fr-FR" sz="1200" b="1" dirty="0"/>
              <a:t> &amp; </a:t>
            </a:r>
            <a:r>
              <a:rPr lang="fr-FR" sz="1200" b="1" dirty="0" err="1"/>
              <a:t>surface_réelle_bati_mask</a:t>
            </a:r>
            <a:r>
              <a:rPr lang="fr-FR" sz="1200" dirty="0"/>
              <a:t>, </a:t>
            </a:r>
            <a:r>
              <a:rPr lang="fr-FR" sz="1200" dirty="0" err="1"/>
              <a:t>col_list</a:t>
            </a:r>
            <a:r>
              <a:rPr lang="fr-FR" sz="1200" dirty="0"/>
              <a:t>]</a:t>
            </a:r>
          </a:p>
          <a:p>
            <a:pPr algn="just">
              <a:lnSpc>
                <a:spcPct val="150000"/>
              </a:lnSpc>
            </a:pPr>
            <a:r>
              <a:rPr lang="fr-FR" sz="1200" dirty="0" err="1"/>
              <a:t>df.</a:t>
            </a:r>
            <a:r>
              <a:rPr lang="fr-FR" sz="1200" b="1" dirty="0" err="1"/>
              <a:t>sort_values</a:t>
            </a:r>
            <a:r>
              <a:rPr lang="fr-FR" sz="1200" dirty="0"/>
              <a:t>([‘</a:t>
            </a:r>
            <a:r>
              <a:rPr lang="fr-FR" sz="1200" dirty="0" err="1"/>
              <a:t>valeur_fonciere</a:t>
            </a:r>
            <a:r>
              <a:rPr lang="fr-FR" sz="1200" dirty="0"/>
              <a:t>’, ‘</a:t>
            </a:r>
            <a:r>
              <a:rPr lang="fr-FR" sz="1200" dirty="0" err="1"/>
              <a:t>surface_réelle_bati</a:t>
            </a:r>
            <a:r>
              <a:rPr lang="fr-FR" sz="1200" dirty="0"/>
              <a:t>’, </a:t>
            </a:r>
            <a:r>
              <a:rPr lang="fr-FR" sz="1200" dirty="0" err="1"/>
              <a:t>ascending</a:t>
            </a:r>
            <a:r>
              <a:rPr lang="fr-FR" sz="1200" dirty="0"/>
              <a:t> = [False, </a:t>
            </a:r>
            <a:r>
              <a:rPr lang="fr-FR" sz="1200" dirty="0" err="1"/>
              <a:t>True</a:t>
            </a:r>
            <a:r>
              <a:rPr lang="fr-FR" sz="1200" dirty="0"/>
              <a:t>])</a:t>
            </a:r>
          </a:p>
        </p:txBody>
      </p:sp>
      <p:sp>
        <p:nvSpPr>
          <p:cNvPr id="4" name="ZoneTexte 3">
            <a:extLst>
              <a:ext uri="{FF2B5EF4-FFF2-40B4-BE49-F238E27FC236}">
                <a16:creationId xmlns:a16="http://schemas.microsoft.com/office/drawing/2014/main" id="{F43DF810-3099-856C-8210-FD54850DD352}"/>
              </a:ext>
            </a:extLst>
          </p:cNvPr>
          <p:cNvSpPr txBox="1"/>
          <p:nvPr/>
        </p:nvSpPr>
        <p:spPr>
          <a:xfrm>
            <a:off x="1195296" y="4784120"/>
            <a:ext cx="7625115" cy="1166153"/>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a:p>
            <a:pPr algn="just">
              <a:lnSpc>
                <a:spcPct val="150000"/>
              </a:lnSpc>
            </a:pPr>
            <a:r>
              <a:rPr lang="fr-FR" sz="1200" b="1" dirty="0"/>
              <a:t>ORDER BY</a:t>
            </a:r>
            <a:r>
              <a:rPr lang="fr-FR" sz="1200" dirty="0"/>
              <a:t> </a:t>
            </a:r>
            <a:r>
              <a:rPr lang="fr-FR" sz="1200" dirty="0" err="1"/>
              <a:t>valeur_fonciere</a:t>
            </a:r>
            <a:r>
              <a:rPr lang="fr-FR" sz="1200" dirty="0"/>
              <a:t> </a:t>
            </a:r>
            <a:r>
              <a:rPr lang="fr-FR" sz="1200" b="1" dirty="0"/>
              <a:t>DESC, </a:t>
            </a:r>
            <a:r>
              <a:rPr lang="fr-FR" sz="1200" dirty="0" err="1"/>
              <a:t>surface_réelle_bati</a:t>
            </a:r>
            <a:endParaRPr lang="fr-FR" sz="1200" dirty="0"/>
          </a:p>
          <a:p>
            <a:pPr algn="just">
              <a:lnSpc>
                <a:spcPct val="150000"/>
              </a:lnSpc>
            </a:pPr>
            <a:r>
              <a:rPr lang="fr-FR" sz="1200" b="1" dirty="0"/>
              <a:t>LIMIT</a:t>
            </a:r>
            <a:r>
              <a:rPr lang="fr-FR" sz="1200" dirty="0"/>
              <a:t> 10</a:t>
            </a:r>
          </a:p>
        </p:txBody>
      </p:sp>
      <p:sp>
        <p:nvSpPr>
          <p:cNvPr id="5" name="ZoneTexte 4">
            <a:extLst>
              <a:ext uri="{FF2B5EF4-FFF2-40B4-BE49-F238E27FC236}">
                <a16:creationId xmlns:a16="http://schemas.microsoft.com/office/drawing/2014/main" id="{28F006A6-2A9B-F9C1-B2A3-E4B636A06CEA}"/>
              </a:ext>
            </a:extLst>
          </p:cNvPr>
          <p:cNvSpPr txBox="1"/>
          <p:nvPr/>
        </p:nvSpPr>
        <p:spPr>
          <a:xfrm>
            <a:off x="1083534" y="6022385"/>
            <a:ext cx="7625115" cy="335156"/>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t>df.sort_values</a:t>
            </a:r>
            <a:r>
              <a:rPr lang="fr-FR" sz="1200" dirty="0"/>
              <a:t>([‘</a:t>
            </a:r>
            <a:r>
              <a:rPr lang="fr-FR" sz="1200" dirty="0" err="1"/>
              <a:t>valeur_fonciere</a:t>
            </a:r>
            <a:r>
              <a:rPr lang="fr-FR" sz="1200" dirty="0"/>
              <a:t>’, ‘</a:t>
            </a:r>
            <a:r>
              <a:rPr lang="fr-FR" sz="1200" dirty="0" err="1"/>
              <a:t>surface_réelle_bati</a:t>
            </a:r>
            <a:r>
              <a:rPr lang="fr-FR" sz="1200" dirty="0"/>
              <a:t>’, </a:t>
            </a:r>
            <a:r>
              <a:rPr lang="fr-FR" sz="1200" dirty="0" err="1"/>
              <a:t>ascending</a:t>
            </a:r>
            <a:r>
              <a:rPr lang="fr-FR" sz="1200" dirty="0"/>
              <a:t> = [False, </a:t>
            </a:r>
            <a:r>
              <a:rPr lang="fr-FR" sz="1200" dirty="0" err="1"/>
              <a:t>True</a:t>
            </a:r>
            <a:r>
              <a:rPr lang="fr-FR" sz="1200" dirty="0"/>
              <a:t>]).</a:t>
            </a:r>
            <a:r>
              <a:rPr lang="fr-FR" sz="1200" dirty="0" err="1"/>
              <a:t>head</a:t>
            </a:r>
            <a:r>
              <a:rPr lang="fr-FR" sz="1200" dirty="0"/>
              <a:t>(10)</a:t>
            </a:r>
          </a:p>
        </p:txBody>
      </p:sp>
    </p:spTree>
    <p:extLst>
      <p:ext uri="{BB962C8B-B14F-4D97-AF65-F5344CB8AC3E}">
        <p14:creationId xmlns:p14="http://schemas.microsoft.com/office/powerpoint/2010/main" val="260403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 vs SQL</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3A501A3D-1A2C-C7A3-971E-C390D749BF1A}"/>
              </a:ext>
            </a:extLst>
          </p:cNvPr>
          <p:cNvSpPr txBox="1"/>
          <p:nvPr/>
        </p:nvSpPr>
        <p:spPr>
          <a:xfrm>
            <a:off x="472600" y="1292506"/>
            <a:ext cx="7625115" cy="698717"/>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fr-FR" i="1" dirty="0"/>
              <a:t>Concaténation de deux </a:t>
            </a:r>
            <a:r>
              <a:rPr lang="fr-FR" i="1" dirty="0" err="1"/>
              <a:t>dataframe</a:t>
            </a:r>
            <a:endParaRPr lang="fr-FR" i="1" dirty="0"/>
          </a:p>
          <a:p>
            <a:pPr algn="just">
              <a:lnSpc>
                <a:spcPct val="150000"/>
              </a:lnSpc>
            </a:pPr>
            <a:endParaRPr lang="fr-FR" dirty="0"/>
          </a:p>
        </p:txBody>
      </p:sp>
      <p:sp>
        <p:nvSpPr>
          <p:cNvPr id="8" name="ZoneTexte 7">
            <a:extLst>
              <a:ext uri="{FF2B5EF4-FFF2-40B4-BE49-F238E27FC236}">
                <a16:creationId xmlns:a16="http://schemas.microsoft.com/office/drawing/2014/main" id="{C6A76F39-952D-E250-85C3-206ABDF846AE}"/>
              </a:ext>
            </a:extLst>
          </p:cNvPr>
          <p:cNvSpPr txBox="1"/>
          <p:nvPr/>
        </p:nvSpPr>
        <p:spPr>
          <a:xfrm>
            <a:off x="472599" y="330481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Jointure</a:t>
            </a:r>
          </a:p>
          <a:p>
            <a:pPr algn="just">
              <a:lnSpc>
                <a:spcPct val="150000"/>
              </a:lnSpc>
            </a:pPr>
            <a:endParaRPr lang="fr-FR" dirty="0"/>
          </a:p>
        </p:txBody>
      </p:sp>
      <p:sp>
        <p:nvSpPr>
          <p:cNvPr id="7" name="ZoneTexte 6">
            <a:extLst>
              <a:ext uri="{FF2B5EF4-FFF2-40B4-BE49-F238E27FC236}">
                <a16:creationId xmlns:a16="http://schemas.microsoft.com/office/drawing/2014/main" id="{C1D3DC43-00C6-2C48-4A47-E09348035FED}"/>
              </a:ext>
            </a:extLst>
          </p:cNvPr>
          <p:cNvSpPr txBox="1"/>
          <p:nvPr/>
        </p:nvSpPr>
        <p:spPr>
          <a:xfrm>
            <a:off x="1610581" y="1859034"/>
            <a:ext cx="7400064"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df1 =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pandas.DataFrame</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({'A': [3, 5], 'B': [1, 2]}, index = [0, 1]) df2 =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pandas.DataFrame</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({'A': [6, 7], 'B': [4, 9]}, index = [2, 3])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a:t>
            </a:r>
            <a:r>
              <a:rPr kumimoji="0" lang="fr-FR" altLang="fr-FR" sz="1400" b="1"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concat</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([df1, df2])</a:t>
            </a:r>
            <a:r>
              <a:rPr kumimoji="0" lang="fr-FR" altLang="fr-FR" sz="8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pic>
        <p:nvPicPr>
          <p:cNvPr id="12" name="Image 11">
            <a:extLst>
              <a:ext uri="{FF2B5EF4-FFF2-40B4-BE49-F238E27FC236}">
                <a16:creationId xmlns:a16="http://schemas.microsoft.com/office/drawing/2014/main" id="{A433511D-3488-BDAD-56F0-6D5136528805}"/>
              </a:ext>
            </a:extLst>
          </p:cNvPr>
          <p:cNvPicPr>
            <a:picLocks noChangeAspect="1"/>
          </p:cNvPicPr>
          <p:nvPr/>
        </p:nvPicPr>
        <p:blipFill>
          <a:blip r:embed="rId5"/>
          <a:stretch>
            <a:fillRect/>
          </a:stretch>
        </p:blipFill>
        <p:spPr>
          <a:xfrm>
            <a:off x="4842611" y="2420117"/>
            <a:ext cx="1304189" cy="1088337"/>
          </a:xfrm>
          <a:prstGeom prst="rect">
            <a:avLst/>
          </a:prstGeom>
        </p:spPr>
      </p:pic>
      <p:sp>
        <p:nvSpPr>
          <p:cNvPr id="14" name="ZoneTexte 13">
            <a:extLst>
              <a:ext uri="{FF2B5EF4-FFF2-40B4-BE49-F238E27FC236}">
                <a16:creationId xmlns:a16="http://schemas.microsoft.com/office/drawing/2014/main" id="{3056E81E-C0A4-4AD4-6CA5-B4E5FBCB5DE5}"/>
              </a:ext>
            </a:extLst>
          </p:cNvPr>
          <p:cNvSpPr txBox="1"/>
          <p:nvPr/>
        </p:nvSpPr>
        <p:spPr>
          <a:xfrm>
            <a:off x="1195296" y="4060965"/>
            <a:ext cx="5764304" cy="738664"/>
          </a:xfrm>
          <a:prstGeom prst="rect">
            <a:avLst/>
          </a:prstGeom>
          <a:noFill/>
        </p:spPr>
        <p:txBody>
          <a:bodyPr wrap="square">
            <a:spAutoFit/>
          </a:bodyPr>
          <a:lstStyle/>
          <a:p>
            <a:r>
              <a:rPr lang="fr-FR" b="0" i="0" dirty="0">
                <a:solidFill>
                  <a:srgbClr val="0A036E"/>
                </a:solidFill>
                <a:effectLst/>
                <a:latin typeface="Courier New" panose="02070309020205020404" pitchFamily="49" charset="0"/>
              </a:rPr>
              <a:t>df1 = </a:t>
            </a:r>
            <a:r>
              <a:rPr lang="fr-FR" b="0" i="0" dirty="0" err="1">
                <a:solidFill>
                  <a:srgbClr val="0A036E"/>
                </a:solidFill>
                <a:effectLst/>
                <a:latin typeface="Courier New" panose="02070309020205020404" pitchFamily="49" charset="0"/>
              </a:rPr>
              <a:t>pandas.DataFrame</a:t>
            </a:r>
            <a:r>
              <a:rPr lang="fr-FR" b="0" i="0" dirty="0">
                <a:solidFill>
                  <a:srgbClr val="0A036E"/>
                </a:solidFill>
                <a:effectLst/>
                <a:latin typeface="Courier New" panose="02070309020205020404" pitchFamily="49" charset="0"/>
              </a:rPr>
              <a:t>({'A': [3, 5], 'B': [1, 2]}); df2 = </a:t>
            </a:r>
            <a:r>
              <a:rPr lang="fr-FR" b="0" i="0" dirty="0" err="1">
                <a:solidFill>
                  <a:srgbClr val="0A036E"/>
                </a:solidFill>
                <a:effectLst/>
                <a:latin typeface="Courier New" panose="02070309020205020404" pitchFamily="49" charset="0"/>
              </a:rPr>
              <a:t>pandas.DataFrame</a:t>
            </a:r>
            <a:r>
              <a:rPr lang="fr-FR" b="0" i="0" dirty="0">
                <a:solidFill>
                  <a:srgbClr val="0A036E"/>
                </a:solidFill>
                <a:effectLst/>
                <a:latin typeface="Courier New" panose="02070309020205020404" pitchFamily="49" charset="0"/>
              </a:rPr>
              <a:t>({'A': [5, 3, 7], 'C': [9, 2, 0]}); </a:t>
            </a:r>
            <a:r>
              <a:rPr lang="fr-FR" b="0" i="0" dirty="0" err="1">
                <a:solidFill>
                  <a:srgbClr val="0A036E"/>
                </a:solidFill>
                <a:effectLst/>
                <a:latin typeface="Courier New" panose="02070309020205020404" pitchFamily="49" charset="0"/>
              </a:rPr>
              <a:t>pandas.</a:t>
            </a:r>
            <a:r>
              <a:rPr lang="fr-FR" b="1" i="0" dirty="0" err="1">
                <a:solidFill>
                  <a:srgbClr val="0A036E"/>
                </a:solidFill>
                <a:effectLst/>
                <a:latin typeface="Courier New" panose="02070309020205020404" pitchFamily="49" charset="0"/>
              </a:rPr>
              <a:t>merge</a:t>
            </a:r>
            <a:r>
              <a:rPr lang="fr-FR" b="0" i="0" dirty="0">
                <a:solidFill>
                  <a:srgbClr val="0A036E"/>
                </a:solidFill>
                <a:effectLst/>
                <a:latin typeface="Courier New" panose="02070309020205020404" pitchFamily="49" charset="0"/>
              </a:rPr>
              <a:t>(df1, df2)</a:t>
            </a:r>
            <a:endParaRPr lang="fr-FR" dirty="0"/>
          </a:p>
        </p:txBody>
      </p:sp>
      <p:pic>
        <p:nvPicPr>
          <p:cNvPr id="16" name="Image 15">
            <a:extLst>
              <a:ext uri="{FF2B5EF4-FFF2-40B4-BE49-F238E27FC236}">
                <a16:creationId xmlns:a16="http://schemas.microsoft.com/office/drawing/2014/main" id="{80EB9922-FBC7-A743-7DB7-784CC894BBFF}"/>
              </a:ext>
            </a:extLst>
          </p:cNvPr>
          <p:cNvPicPr>
            <a:picLocks noChangeAspect="1"/>
          </p:cNvPicPr>
          <p:nvPr/>
        </p:nvPicPr>
        <p:blipFill>
          <a:blip r:embed="rId6"/>
          <a:stretch>
            <a:fillRect/>
          </a:stretch>
        </p:blipFill>
        <p:spPr>
          <a:xfrm>
            <a:off x="7242514" y="4204647"/>
            <a:ext cx="1412379" cy="781089"/>
          </a:xfrm>
          <a:prstGeom prst="rect">
            <a:avLst/>
          </a:prstGeom>
        </p:spPr>
      </p:pic>
      <p:sp>
        <p:nvSpPr>
          <p:cNvPr id="18" name="ZoneTexte 17">
            <a:extLst>
              <a:ext uri="{FF2B5EF4-FFF2-40B4-BE49-F238E27FC236}">
                <a16:creationId xmlns:a16="http://schemas.microsoft.com/office/drawing/2014/main" id="{8525D5CD-A723-F912-E9C3-5B8F29752506}"/>
              </a:ext>
            </a:extLst>
          </p:cNvPr>
          <p:cNvSpPr txBox="1"/>
          <p:nvPr/>
        </p:nvSpPr>
        <p:spPr>
          <a:xfrm>
            <a:off x="1257610" y="5731683"/>
            <a:ext cx="7094104" cy="307777"/>
          </a:xfrm>
          <a:prstGeom prst="rect">
            <a:avLst/>
          </a:prstGeom>
          <a:noFill/>
        </p:spPr>
        <p:txBody>
          <a:bodyPr wrap="square">
            <a:spAutoFit/>
          </a:bodyPr>
          <a:lstStyle/>
          <a:p>
            <a:r>
              <a:rPr lang="fr-FR" dirty="0"/>
              <a:t>http://www.python-simple.com/python-pandas/concatenations-joins-dataframe.php</a:t>
            </a:r>
          </a:p>
        </p:txBody>
      </p:sp>
      <p:sp>
        <p:nvSpPr>
          <p:cNvPr id="19" name="ZoneTexte 18">
            <a:extLst>
              <a:ext uri="{FF2B5EF4-FFF2-40B4-BE49-F238E27FC236}">
                <a16:creationId xmlns:a16="http://schemas.microsoft.com/office/drawing/2014/main" id="{24D3A584-BE28-135A-B61C-7C082FB7DA6D}"/>
              </a:ext>
            </a:extLst>
          </p:cNvPr>
          <p:cNvSpPr txBox="1"/>
          <p:nvPr/>
        </p:nvSpPr>
        <p:spPr>
          <a:xfrm>
            <a:off x="726599" y="4727211"/>
            <a:ext cx="7625115" cy="1021883"/>
          </a:xfrm>
          <a:prstGeom prst="rect">
            <a:avLst/>
          </a:prstGeom>
          <a:noFill/>
          <a:ln>
            <a:noFill/>
          </a:ln>
        </p:spPr>
        <p:txBody>
          <a:bodyPr wrap="square" rtlCol="0">
            <a:spAutoFit/>
          </a:bodyPr>
          <a:lstStyle/>
          <a:p>
            <a:pPr algn="just">
              <a:lnSpc>
                <a:spcPct val="150000"/>
              </a:lnSpc>
            </a:pPr>
            <a:endParaRPr lang="fr-FR" dirty="0"/>
          </a:p>
          <a:p>
            <a:pPr algn="just">
              <a:lnSpc>
                <a:spcPct val="150000"/>
              </a:lnSpc>
            </a:pPr>
            <a:r>
              <a:rPr lang="fr-FR" b="1" dirty="0"/>
              <a:t>Mots clés how = </a:t>
            </a:r>
            <a:r>
              <a:rPr lang="fr-FR" b="1" dirty="0" err="1"/>
              <a:t>Inner</a:t>
            </a:r>
            <a:r>
              <a:rPr lang="fr-FR" b="1" dirty="0"/>
              <a:t>, Outer, </a:t>
            </a:r>
            <a:r>
              <a:rPr lang="fr-FR" b="1" dirty="0" err="1"/>
              <a:t>Left</a:t>
            </a:r>
            <a:r>
              <a:rPr lang="fr-FR" b="1" dirty="0"/>
              <a:t>, Right</a:t>
            </a:r>
          </a:p>
          <a:p>
            <a:pPr algn="just">
              <a:lnSpc>
                <a:spcPct val="150000"/>
              </a:lnSpc>
            </a:pPr>
            <a:endParaRPr lang="fr-FR" dirty="0"/>
          </a:p>
        </p:txBody>
      </p:sp>
    </p:spTree>
    <p:extLst>
      <p:ext uri="{BB962C8B-B14F-4D97-AF65-F5344CB8AC3E}">
        <p14:creationId xmlns:p14="http://schemas.microsoft.com/office/powerpoint/2010/main" val="782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Analyse / Exploration des données</a:t>
            </a:r>
            <a:endParaRPr sz="1900" b="1" i="0" u="none" strike="noStrike" cap="none" dirty="0">
              <a:solidFill>
                <a:schemeClr val="lt1"/>
              </a:solidFill>
            </a:endParaRPr>
          </a:p>
        </p:txBody>
      </p:sp>
      <p:pic>
        <p:nvPicPr>
          <p:cNvPr id="3" name="Google Shape;227;g10bf4c6516c_0_16" descr="Résultat de recherche d'images pour &quot;icon arrow&quot;">
            <a:extLst>
              <a:ext uri="{FF2B5EF4-FFF2-40B4-BE49-F238E27FC236}">
                <a16:creationId xmlns:a16="http://schemas.microsoft.com/office/drawing/2014/main" id="{FC583F94-DB59-6C50-7426-B21C679306B2}"/>
              </a:ext>
            </a:extLst>
          </p:cNvPr>
          <p:cNvPicPr preferRelativeResize="0"/>
          <p:nvPr/>
        </p:nvPicPr>
        <p:blipFill rotWithShape="1">
          <a:blip r:embed="rId5">
            <a:alphaModFix/>
          </a:blip>
          <a:srcRect/>
          <a:stretch/>
        </p:blipFill>
        <p:spPr>
          <a:xfrm rot="17084740" flipH="1">
            <a:off x="873243" y="2048116"/>
            <a:ext cx="939463" cy="390512"/>
          </a:xfrm>
          <a:prstGeom prst="rect">
            <a:avLst/>
          </a:prstGeom>
          <a:noFill/>
          <a:ln>
            <a:noFill/>
          </a:ln>
        </p:spPr>
      </p:pic>
      <p:sp>
        <p:nvSpPr>
          <p:cNvPr id="4" name="Google Shape;239;g10bf4c6516c_0_16">
            <a:extLst>
              <a:ext uri="{FF2B5EF4-FFF2-40B4-BE49-F238E27FC236}">
                <a16:creationId xmlns:a16="http://schemas.microsoft.com/office/drawing/2014/main" id="{B410FA9B-4F93-C540-0664-E9502CC1DE8C}"/>
              </a:ext>
            </a:extLst>
          </p:cNvPr>
          <p:cNvSpPr/>
          <p:nvPr/>
        </p:nvSpPr>
        <p:spPr>
          <a:xfrm>
            <a:off x="555967" y="2747331"/>
            <a:ext cx="1918087" cy="29902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Gestion des doublons</a:t>
            </a:r>
            <a:endParaRPr sz="1200" b="1" i="0" u="none" strike="noStrike" cap="none" dirty="0">
              <a:solidFill>
                <a:srgbClr val="FF0753"/>
              </a:solidFill>
              <a:latin typeface="Arial"/>
              <a:ea typeface="Arial"/>
              <a:cs typeface="Arial"/>
              <a:sym typeface="Arial"/>
            </a:endParaRPr>
          </a:p>
        </p:txBody>
      </p:sp>
      <p:sp>
        <p:nvSpPr>
          <p:cNvPr id="5" name="Google Shape;242;g10bf4c6516c_0_16">
            <a:extLst>
              <a:ext uri="{FF2B5EF4-FFF2-40B4-BE49-F238E27FC236}">
                <a16:creationId xmlns:a16="http://schemas.microsoft.com/office/drawing/2014/main" id="{5DDCA5AD-C92D-E32F-3C36-98B7664A0F39}"/>
              </a:ext>
            </a:extLst>
          </p:cNvPr>
          <p:cNvSpPr/>
          <p:nvPr/>
        </p:nvSpPr>
        <p:spPr>
          <a:xfrm>
            <a:off x="555967" y="1385857"/>
            <a:ext cx="1525152" cy="33002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Nettoyage brut</a:t>
            </a:r>
            <a:endParaRPr sz="1200" b="1" i="0" u="none" strike="noStrike" cap="none" dirty="0">
              <a:solidFill>
                <a:srgbClr val="FF0753"/>
              </a:solidFill>
              <a:latin typeface="Arial"/>
              <a:ea typeface="Arial"/>
              <a:cs typeface="Arial"/>
              <a:sym typeface="Arial"/>
            </a:endParaRPr>
          </a:p>
        </p:txBody>
      </p:sp>
      <p:pic>
        <p:nvPicPr>
          <p:cNvPr id="6" name="Google Shape;227;g10bf4c6516c_0_16" descr="Résultat de recherche d'images pour &quot;icon arrow&quot;">
            <a:extLst>
              <a:ext uri="{FF2B5EF4-FFF2-40B4-BE49-F238E27FC236}">
                <a16:creationId xmlns:a16="http://schemas.microsoft.com/office/drawing/2014/main" id="{3BF2122D-32AA-073A-8A32-F7B8D571AFC0}"/>
              </a:ext>
            </a:extLst>
          </p:cNvPr>
          <p:cNvPicPr preferRelativeResize="0"/>
          <p:nvPr/>
        </p:nvPicPr>
        <p:blipFill rotWithShape="1">
          <a:blip r:embed="rId5">
            <a:alphaModFix/>
          </a:blip>
          <a:srcRect/>
          <a:stretch/>
        </p:blipFill>
        <p:spPr>
          <a:xfrm rot="17084740" flipH="1">
            <a:off x="1032937" y="3429173"/>
            <a:ext cx="696314" cy="356083"/>
          </a:xfrm>
          <a:prstGeom prst="rect">
            <a:avLst/>
          </a:prstGeom>
          <a:noFill/>
          <a:ln>
            <a:noFill/>
          </a:ln>
        </p:spPr>
      </p:pic>
      <p:sp>
        <p:nvSpPr>
          <p:cNvPr id="9" name="Google Shape;239;g10bf4c6516c_0_16">
            <a:extLst>
              <a:ext uri="{FF2B5EF4-FFF2-40B4-BE49-F238E27FC236}">
                <a16:creationId xmlns:a16="http://schemas.microsoft.com/office/drawing/2014/main" id="{F31CB1FF-2392-8CAF-E769-4C44AD9F13D3}"/>
              </a:ext>
            </a:extLst>
          </p:cNvPr>
          <p:cNvSpPr/>
          <p:nvPr/>
        </p:nvSpPr>
        <p:spPr>
          <a:xfrm>
            <a:off x="133462" y="4057090"/>
            <a:ext cx="2954408" cy="48156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Gestion des variables catégorielles</a:t>
            </a:r>
            <a:endParaRPr sz="1200" b="1" i="0" u="none" strike="noStrike" cap="none" dirty="0">
              <a:solidFill>
                <a:srgbClr val="FF0753"/>
              </a:solidFill>
              <a:latin typeface="Arial"/>
              <a:ea typeface="Arial"/>
              <a:cs typeface="Arial"/>
              <a:sym typeface="Arial"/>
            </a:endParaRPr>
          </a:p>
        </p:txBody>
      </p:sp>
      <p:pic>
        <p:nvPicPr>
          <p:cNvPr id="10" name="Google Shape;227;g10bf4c6516c_0_16" descr="Résultat de recherche d'images pour &quot;icon arrow&quot;">
            <a:extLst>
              <a:ext uri="{FF2B5EF4-FFF2-40B4-BE49-F238E27FC236}">
                <a16:creationId xmlns:a16="http://schemas.microsoft.com/office/drawing/2014/main" id="{330EA8AE-3E25-17F9-8196-8DE66BB03675}"/>
              </a:ext>
            </a:extLst>
          </p:cNvPr>
          <p:cNvPicPr preferRelativeResize="0"/>
          <p:nvPr/>
        </p:nvPicPr>
        <p:blipFill rotWithShape="1">
          <a:blip r:embed="rId5">
            <a:alphaModFix/>
          </a:blip>
          <a:srcRect/>
          <a:stretch/>
        </p:blipFill>
        <p:spPr>
          <a:xfrm rot="17084740" flipH="1">
            <a:off x="951674" y="4807477"/>
            <a:ext cx="862573" cy="392214"/>
          </a:xfrm>
          <a:prstGeom prst="rect">
            <a:avLst/>
          </a:prstGeom>
          <a:noFill/>
          <a:ln>
            <a:noFill/>
          </a:ln>
        </p:spPr>
      </p:pic>
      <p:sp>
        <p:nvSpPr>
          <p:cNvPr id="11" name="Google Shape;239;g10bf4c6516c_0_16">
            <a:extLst>
              <a:ext uri="{FF2B5EF4-FFF2-40B4-BE49-F238E27FC236}">
                <a16:creationId xmlns:a16="http://schemas.microsoft.com/office/drawing/2014/main" id="{65B8251D-456C-770E-FD50-13818258D837}"/>
              </a:ext>
            </a:extLst>
          </p:cNvPr>
          <p:cNvSpPr/>
          <p:nvPr/>
        </p:nvSpPr>
        <p:spPr>
          <a:xfrm>
            <a:off x="562544" y="5481579"/>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Exploration</a:t>
            </a:r>
            <a:endParaRPr sz="1200" b="1" i="0" u="none" strike="noStrike" cap="none" dirty="0">
              <a:solidFill>
                <a:srgbClr val="FF0753"/>
              </a:solidFill>
              <a:latin typeface="Arial"/>
              <a:ea typeface="Arial"/>
              <a:cs typeface="Arial"/>
              <a:sym typeface="Arial"/>
            </a:endParaRPr>
          </a:p>
        </p:txBody>
      </p:sp>
      <p:sp>
        <p:nvSpPr>
          <p:cNvPr id="17" name="Bulle narrative : rectangle 16">
            <a:extLst>
              <a:ext uri="{FF2B5EF4-FFF2-40B4-BE49-F238E27FC236}">
                <a16:creationId xmlns:a16="http://schemas.microsoft.com/office/drawing/2014/main" id="{67B89E7F-F5F9-E92A-3E5A-CE895DE52565}"/>
              </a:ext>
            </a:extLst>
          </p:cNvPr>
          <p:cNvSpPr/>
          <p:nvPr/>
        </p:nvSpPr>
        <p:spPr>
          <a:xfrm>
            <a:off x="3125281" y="1234974"/>
            <a:ext cx="5138808" cy="1008875"/>
          </a:xfrm>
          <a:prstGeom prst="wedgeRect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Suppression de lignes pour des valeurs nulles</a:t>
            </a:r>
          </a:p>
          <a:p>
            <a:pPr algn="ctr"/>
            <a:r>
              <a:rPr lang="fr-FR" dirty="0"/>
              <a:t>Limitation de la valeur foncière</a:t>
            </a:r>
          </a:p>
          <a:p>
            <a:pPr algn="ctr"/>
            <a:r>
              <a:rPr lang="fr-FR" dirty="0"/>
              <a:t>Suppression des variables qui sont nulles 80% du temps</a:t>
            </a:r>
          </a:p>
        </p:txBody>
      </p:sp>
      <p:sp>
        <p:nvSpPr>
          <p:cNvPr id="20" name="Bulle narrative : rectangle 19">
            <a:extLst>
              <a:ext uri="{FF2B5EF4-FFF2-40B4-BE49-F238E27FC236}">
                <a16:creationId xmlns:a16="http://schemas.microsoft.com/office/drawing/2014/main" id="{A20A7D30-A658-4438-B4CD-551B7A2E8260}"/>
              </a:ext>
            </a:extLst>
          </p:cNvPr>
          <p:cNvSpPr/>
          <p:nvPr/>
        </p:nvSpPr>
        <p:spPr>
          <a:xfrm>
            <a:off x="3125281" y="2682416"/>
            <a:ext cx="5138808" cy="821345"/>
          </a:xfrm>
          <a:prstGeom prst="wedgeRect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Suppression des lignes redondantes</a:t>
            </a:r>
          </a:p>
          <a:p>
            <a:pPr algn="ctr"/>
            <a:r>
              <a:rPr lang="fr-FR" dirty="0"/>
              <a:t>Suppression des id mutation redondants</a:t>
            </a:r>
          </a:p>
          <a:p>
            <a:pPr algn="ctr"/>
            <a:r>
              <a:rPr lang="fr-FR" dirty="0"/>
              <a:t>Processus d’agrégation des données</a:t>
            </a:r>
          </a:p>
        </p:txBody>
      </p:sp>
      <p:sp>
        <p:nvSpPr>
          <p:cNvPr id="21" name="Bulle narrative : rectangle 20">
            <a:extLst>
              <a:ext uri="{FF2B5EF4-FFF2-40B4-BE49-F238E27FC236}">
                <a16:creationId xmlns:a16="http://schemas.microsoft.com/office/drawing/2014/main" id="{B094E32A-9AB6-AC9D-76D7-56D38939684A}"/>
              </a:ext>
            </a:extLst>
          </p:cNvPr>
          <p:cNvSpPr/>
          <p:nvPr/>
        </p:nvSpPr>
        <p:spPr>
          <a:xfrm>
            <a:off x="3125281" y="3942328"/>
            <a:ext cx="5138808" cy="821345"/>
          </a:xfrm>
          <a:prstGeom prst="wedge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Identifier les variables à modalité</a:t>
            </a:r>
          </a:p>
          <a:p>
            <a:pPr algn="ctr"/>
            <a:r>
              <a:rPr lang="fr-FR" dirty="0"/>
              <a:t>Typage de l’ensemble des variables</a:t>
            </a:r>
          </a:p>
        </p:txBody>
      </p:sp>
      <p:sp>
        <p:nvSpPr>
          <p:cNvPr id="22" name="Bulle narrative : rectangle 21">
            <a:extLst>
              <a:ext uri="{FF2B5EF4-FFF2-40B4-BE49-F238E27FC236}">
                <a16:creationId xmlns:a16="http://schemas.microsoft.com/office/drawing/2014/main" id="{69787B26-EB25-5C10-771C-73D811751E38}"/>
              </a:ext>
            </a:extLst>
          </p:cNvPr>
          <p:cNvSpPr/>
          <p:nvPr/>
        </p:nvSpPr>
        <p:spPr>
          <a:xfrm>
            <a:off x="3125281" y="5202241"/>
            <a:ext cx="5138808" cy="821345"/>
          </a:xfrm>
          <a:prstGeom prst="wedge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Exploration 1D, 2D, 3D fonction de la cible</a:t>
            </a:r>
          </a:p>
          <a:p>
            <a:pPr algn="ctr"/>
            <a:r>
              <a:rPr lang="fr-FR" dirty="0" err="1"/>
              <a:t>Feature</a:t>
            </a:r>
            <a:r>
              <a:rPr lang="fr-FR" dirty="0"/>
              <a:t> </a:t>
            </a:r>
            <a:r>
              <a:rPr lang="fr-FR" dirty="0" err="1"/>
              <a:t>Ingineering</a:t>
            </a:r>
            <a:r>
              <a:rPr lang="fr-FR" dirty="0"/>
              <a:t> sur le temps</a:t>
            </a:r>
          </a:p>
          <a:p>
            <a:pPr algn="ctr"/>
            <a:r>
              <a:rPr lang="fr-FR" dirty="0"/>
              <a:t>Gestion des </a:t>
            </a:r>
            <a:r>
              <a:rPr lang="fr-FR" dirty="0" err="1"/>
              <a:t>outliers</a:t>
            </a:r>
            <a:r>
              <a:rPr lang="fr-FR" dirty="0"/>
              <a:t> pour les données quantitatives</a:t>
            </a:r>
          </a:p>
        </p:txBody>
      </p:sp>
      <p:cxnSp>
        <p:nvCxnSpPr>
          <p:cNvPr id="25" name="Connecteur droit 24">
            <a:extLst>
              <a:ext uri="{FF2B5EF4-FFF2-40B4-BE49-F238E27FC236}">
                <a16:creationId xmlns:a16="http://schemas.microsoft.com/office/drawing/2014/main" id="{5998F99C-6D67-BE6A-48EC-D9DC2C8B7AE8}"/>
              </a:ext>
            </a:extLst>
          </p:cNvPr>
          <p:cNvCxnSpPr/>
          <p:nvPr/>
        </p:nvCxnSpPr>
        <p:spPr>
          <a:xfrm>
            <a:off x="2006361" y="5652279"/>
            <a:ext cx="9300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a:extLst>
              <a:ext uri="{FF2B5EF4-FFF2-40B4-BE49-F238E27FC236}">
                <a16:creationId xmlns:a16="http://schemas.microsoft.com/office/drawing/2014/main" id="{8B531BF0-81BD-D44F-118C-F3956E9D56AB}"/>
              </a:ext>
            </a:extLst>
          </p:cNvPr>
          <p:cNvCxnSpPr>
            <a:cxnSpLocks/>
          </p:cNvCxnSpPr>
          <p:nvPr/>
        </p:nvCxnSpPr>
        <p:spPr>
          <a:xfrm flipV="1">
            <a:off x="2926276" y="1557799"/>
            <a:ext cx="0" cy="4075434"/>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B731935A-3222-C8FE-14BF-89632B9A31B5}"/>
              </a:ext>
            </a:extLst>
          </p:cNvPr>
          <p:cNvCxnSpPr/>
          <p:nvPr/>
        </p:nvCxnSpPr>
        <p:spPr>
          <a:xfrm>
            <a:off x="1996201" y="1557799"/>
            <a:ext cx="930075" cy="0"/>
          </a:xfrm>
          <a:prstGeom prst="line">
            <a:avLst/>
          </a:prstGeom>
          <a:ln>
            <a:headEnd type="triangl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383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20" grpId="0" animBg="1"/>
      <p:bldP spid="21" grpId="0" animBg="1"/>
      <p:bldP spid="22" grpId="0" animBg="1"/>
    </p:bldLst>
  </p:timing>
</p:sld>
</file>

<file path=ppt/theme/theme1.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3858</TotalTime>
  <Words>1769</Words>
  <Application>Microsoft Office PowerPoint</Application>
  <PresentationFormat>Affichage à l'écran (4:3)</PresentationFormat>
  <Paragraphs>207</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Wingdings</vt:lpstr>
      <vt:lpstr>Calibri</vt:lpstr>
      <vt:lpstr>Courier New</vt:lpstr>
      <vt:lpstr>Consolas</vt:lpstr>
      <vt:lpstr>Trebuchet MS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Hans MOUSSAVOU</dc:creator>
  <cp:lastModifiedBy>Anthony Moisan</cp:lastModifiedBy>
  <cp:revision>111</cp:revision>
  <dcterms:created xsi:type="dcterms:W3CDTF">2014-12-12T04:53:00Z</dcterms:created>
  <dcterms:modified xsi:type="dcterms:W3CDTF">2023-01-18T16:35:19Z</dcterms:modified>
</cp:coreProperties>
</file>