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09C678-B00E-4F3E-9BF3-5359185C6C20}">
  <a:tblStyle styleId="{4D09C678-B00E-4F3E-9BF3-5359185C6C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e3eb40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e3eb40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e3eb406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e3eb406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e3eb406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e3eb406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e3eb406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e3eb406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e3eb406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e3eb406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e3eb406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e3eb406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e3eb406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e3eb406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e3eb406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e3eb406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ddf5c5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ddf5c5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e3eb40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e3eb40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e3eb40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e3eb40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e3eb40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e3eb40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e3eb40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e3eb40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e3eb406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e3eb40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e3eb40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e3eb40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e3eb40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e3eb40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ddf5c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dddf5c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ddf5c5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dddf5c5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e3eb4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de3eb4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e3eb40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e3eb40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e3eb406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e3eb406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e3eb406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e3eb406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e3eb406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e3eb406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e3eb406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e3eb406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e3eb406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e3eb406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e3eb406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e3eb406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36250" y="0"/>
            <a:ext cx="8520600" cy="490500"/>
          </a:xfrm>
          <a:prstGeom prst="rect">
            <a:avLst/>
          </a:prstGeom>
          <a:solidFill>
            <a:srgbClr val="3C78D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highlight>
                  <a:srgbClr val="3C78D8"/>
                </a:highlight>
              </a:rPr>
              <a:t>Holiday Effect on Libor and Treasury Rates</a:t>
            </a:r>
            <a:endParaRPr sz="4800">
              <a:solidFill>
                <a:srgbClr val="FF0000"/>
              </a:solidFill>
              <a:highlight>
                <a:srgbClr val="3C78D8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 rot="5400000">
            <a:off x="6826950" y="2265300"/>
            <a:ext cx="2728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 </a:t>
            </a:r>
            <a:r>
              <a:rPr lang="en" sz="3000">
                <a:solidFill>
                  <a:srgbClr val="FF0000"/>
                </a:solidFill>
              </a:rPr>
              <a:t>By Knights &gt;&gt;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570025"/>
            <a:ext cx="7253075" cy="35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377300" y="4024050"/>
            <a:ext cx="17667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Anthony, Davood, Samantha, Vik, Xing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75" y="108075"/>
            <a:ext cx="7984150" cy="4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50" y="-121025"/>
            <a:ext cx="8520600" cy="526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away changes accumulated over years to localize holiday effect: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Adjusted_Rates_j   =  Rates_j  -  mean(Rates_j),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where  </a:t>
            </a:r>
            <a:r>
              <a:rPr b="1" lang="en" sz="2400"/>
              <a:t>j </a:t>
            </a:r>
            <a:r>
              <a:rPr lang="en" sz="2400"/>
              <a:t> is a year from 2004 to 2018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75" y="56200"/>
            <a:ext cx="8233772" cy="50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those slopes away: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Normolized_Rates_j  =  </a:t>
            </a:r>
            <a:r>
              <a:rPr lang="en" sz="2400"/>
              <a:t>Adjusted_Rates_j  /  </a:t>
            </a:r>
            <a:r>
              <a:rPr b="1" lang="en" sz="2400"/>
              <a:t>slope_j</a:t>
            </a:r>
            <a:r>
              <a:rPr lang="en" sz="2400"/>
              <a:t>,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where  </a:t>
            </a:r>
            <a:r>
              <a:rPr b="1" lang="en" sz="2400"/>
              <a:t>slope_j</a:t>
            </a:r>
            <a:r>
              <a:rPr lang="en" sz="2400"/>
              <a:t>  are obtained thru linear regression with linear functions on each year  </a:t>
            </a:r>
            <a:r>
              <a:rPr b="1" lang="en" sz="2400"/>
              <a:t>j </a:t>
            </a:r>
            <a:r>
              <a:rPr lang="en" sz="2400"/>
              <a:t> from 2004 to 2018.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Now we should expect data look like  </a:t>
            </a:r>
            <a:r>
              <a:rPr b="1" lang="en" sz="2400"/>
              <a:t>y = x</a:t>
            </a:r>
            <a:r>
              <a:rPr lang="en" sz="2400"/>
              <a:t>  with noise and a potentially a jump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3" y="-194525"/>
            <a:ext cx="8639575" cy="53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model, finally...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we can combine data from all years and run linear regression on them to detect jump.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LIBOR 15d before 6d after </a:t>
            </a:r>
            <a:r>
              <a:rPr lang="en"/>
              <a:t>Christmas 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7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 </a:t>
            </a:r>
            <a:r>
              <a:rPr lang="en"/>
              <a:t>Normalized_Rate = \beta_0 + \beta_1 *  relative_date + \beta_{2} * X^{Pre}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Holiday:  Rate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2.28180</a:t>
            </a:r>
            <a:r>
              <a:rPr lang="en"/>
              <a:t> +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1.23930</a:t>
            </a:r>
            <a:r>
              <a:rPr lang="en"/>
              <a:t>  * Relative_Date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Holiday:  Rate = 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2.28180</a:t>
            </a:r>
            <a:r>
              <a:rPr lang="en"/>
              <a:t>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4.60371</a:t>
            </a:r>
            <a:r>
              <a:rPr lang="en"/>
              <a:t>) +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1.23930</a:t>
            </a:r>
            <a:r>
              <a:rPr lang="en"/>
              <a:t>  * Relative_Date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6"/>
          <p:cNvGraphicFramePr/>
          <p:nvPr/>
        </p:nvGraphicFramePr>
        <p:xfrm>
          <a:off x="729900" y="1857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{4D09C678-B00E-4F3E-9BF3-5359185C6C20}</a:tableStyleId>
              </a:tblPr>
              <a:tblGrid>
                <a:gridCol w="1178475"/>
                <a:gridCol w="1052725"/>
                <a:gridCol w="1165900"/>
                <a:gridCol w="1316800"/>
                <a:gridCol w="1178475"/>
                <a:gridCol w="1178475"/>
              </a:tblGrid>
              <a:tr h="4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𝛽_0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(p-value)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𝛽_1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(p-value)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𝛽_2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(p-value)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R^2Adj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Overall Pval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1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2004 - 2018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2.28180**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(0.00123)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1.23930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***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2e-16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-4.60371***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0.00012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0.7022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2.2e-16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Christmas holiday eff</a:t>
            </a:r>
            <a:r>
              <a:rPr lang="en"/>
              <a:t>ect does </a:t>
            </a:r>
            <a:r>
              <a:rPr lang="en"/>
              <a:t>exist.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suggest expecting a jump computed as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-4.60371*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where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is slope on 15 days before Christmas current year.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578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can give us your money.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375" y="1547925"/>
            <a:ext cx="3530707" cy="34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