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laTOEknee" initials="k" lastIdx="1" clrIdx="0">
    <p:extLst>
      <p:ext uri="{19B8F6BF-5375-455C-9EA6-DF929625EA0E}">
        <p15:presenceInfo xmlns:p15="http://schemas.microsoft.com/office/powerpoint/2012/main" userId="killaTOEkn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llaTOEknee\Desktop\Udacity%20BA%20Nanodegree\2.%20Data%20Wrangling\Project%202.2%20-%20Create%20Reports%20from%20a%20Database\slide1%20-%20country%20and%20region%20customers%20are%20loca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llaTOEknee\Desktop\Udacity%20BA%20Nanodegree\2.%20Data%20Wrangling\Project%202.2%20-%20Create%20Reports%20from%20a%20Database\slide1%20-%20country%20and%20region%20customers%20are%20locat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llaTOEknee\Desktop\Udacity%20BA%20Nanodegree\2.%20Data%20Wrangling\Project%202.2%20-%20Create%20Reports%20from%20a%20Database\slide2%20-%20what%20are%20they%20orderin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llaTOEknee\Desktop\Udacity%20BA%20Nanodegree\2.%20Data%20Wrangling\Project%202.2%20-%20Create%20Reports%20from%20a%20Database\slide3%20-%20how%20much%20are%20customers%20spendin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llaTOEknee\Desktop\Udacity%20BA%20Nanodegree\2.%20Data%20Wrangling\Project%202.2%20-%20Create%20Reports%20from%20a%20Database\slide4%20-%20what%20are%20the%20highest%20ordered%20products%20by%20quantit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 Count by Region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Europe</c:v>
              </c:pt>
              <c:pt idx="1">
                <c:v>Latin America</c:v>
              </c:pt>
              <c:pt idx="2">
                <c:v>North America</c:v>
              </c:pt>
            </c:strLit>
          </c:cat>
          <c:val>
            <c:numLit>
              <c:formatCode>General</c:formatCode>
              <c:ptCount val="3"/>
              <c:pt idx="0">
                <c:v>15</c:v>
              </c:pt>
              <c:pt idx="1">
                <c:v>4</c:v>
              </c:pt>
              <c:pt idx="2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088096"/>
        <c:axId val="1193089728"/>
      </c:barChart>
      <c:catAx>
        <c:axId val="119308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89728"/>
        <c:crosses val="autoZero"/>
        <c:auto val="1"/>
        <c:lblAlgn val="ctr"/>
        <c:lblOffset val="100"/>
        <c:noMultiLvlLbl val="0"/>
      </c:catAx>
      <c:valAx>
        <c:axId val="119308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# of Countries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8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[slide1 - country and region customers are located.csv]Sheet2!PivotTable7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Customers Per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Sheet2!$A$2:$A$23</c:f>
              <c:strCache>
                <c:ptCount val="21"/>
                <c:pt idx="0">
                  <c:v>Argentina</c:v>
                </c:pt>
                <c:pt idx="1">
                  <c:v>Austria</c:v>
                </c:pt>
                <c:pt idx="2">
                  <c:v>Belgium</c:v>
                </c:pt>
                <c:pt idx="3">
                  <c:v>Brazil</c:v>
                </c:pt>
                <c:pt idx="4">
                  <c:v>Canada</c:v>
                </c:pt>
                <c:pt idx="5">
                  <c:v>Denmark</c:v>
                </c:pt>
                <c:pt idx="6">
                  <c:v>Finland</c:v>
                </c:pt>
                <c:pt idx="7">
                  <c:v>France</c:v>
                </c:pt>
                <c:pt idx="8">
                  <c:v>Germany</c:v>
                </c:pt>
                <c:pt idx="9">
                  <c:v>Ireland</c:v>
                </c:pt>
                <c:pt idx="10">
                  <c:v>Italy</c:v>
                </c:pt>
                <c:pt idx="11">
                  <c:v>Mexico</c:v>
                </c:pt>
                <c:pt idx="12">
                  <c:v>Norway</c:v>
                </c:pt>
                <c:pt idx="13">
                  <c:v>Poland</c:v>
                </c:pt>
                <c:pt idx="14">
                  <c:v>Portugal</c:v>
                </c:pt>
                <c:pt idx="15">
                  <c:v>Spain</c:v>
                </c:pt>
                <c:pt idx="16">
                  <c:v>Sweden</c:v>
                </c:pt>
                <c:pt idx="17">
                  <c:v>Switzerland</c:v>
                </c:pt>
                <c:pt idx="18">
                  <c:v>UK</c:v>
                </c:pt>
                <c:pt idx="19">
                  <c:v>USA</c:v>
                </c:pt>
                <c:pt idx="20">
                  <c:v>Venezuela</c:v>
                </c:pt>
              </c:strCache>
            </c:strRef>
          </c:cat>
          <c:val>
            <c:numRef>
              <c:f>Sheet2!$B$2:$B$23</c:f>
              <c:numCache>
                <c:formatCode>General</c:formatCode>
                <c:ptCount val="2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11</c:v>
                </c:pt>
                <c:pt idx="8">
                  <c:v>11</c:v>
                </c:pt>
                <c:pt idx="9">
                  <c:v>1</c:v>
                </c:pt>
                <c:pt idx="10">
                  <c:v>3</c:v>
                </c:pt>
                <c:pt idx="11">
                  <c:v>5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2</c:v>
                </c:pt>
                <c:pt idx="17">
                  <c:v>2</c:v>
                </c:pt>
                <c:pt idx="18">
                  <c:v>7</c:v>
                </c:pt>
                <c:pt idx="19">
                  <c:v>13</c:v>
                </c:pt>
                <c:pt idx="2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488080"/>
        <c:axId val="1233498960"/>
      </c:barChart>
      <c:catAx>
        <c:axId val="123348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498960"/>
        <c:crosses val="autoZero"/>
        <c:auto val="1"/>
        <c:lblAlgn val="ctr"/>
        <c:lblOffset val="100"/>
        <c:noMultiLvlLbl val="0"/>
      </c:catAx>
      <c:valAx>
        <c:axId val="123349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# of Countries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48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[slide2 - what are they ordering.csv]Sheet1!PivotTable4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Orders Per Product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8"/>
                <c:pt idx="0">
                  <c:v>171</c:v>
                </c:pt>
                <c:pt idx="1">
                  <c:v>98</c:v>
                </c:pt>
                <c:pt idx="2">
                  <c:v>100</c:v>
                </c:pt>
                <c:pt idx="3">
                  <c:v>176</c:v>
                </c:pt>
                <c:pt idx="4">
                  <c:v>94</c:v>
                </c:pt>
                <c:pt idx="5">
                  <c:v>56</c:v>
                </c:pt>
                <c:pt idx="6">
                  <c:v>38</c:v>
                </c:pt>
                <c:pt idx="7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929472"/>
        <c:axId val="1187916416"/>
      </c:barChart>
      <c:catAx>
        <c:axId val="11879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Product Categories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16416"/>
        <c:crosses val="autoZero"/>
        <c:auto val="1"/>
        <c:lblAlgn val="ctr"/>
        <c:lblOffset val="100"/>
        <c:noMultiLvlLbl val="0"/>
      </c:catAx>
      <c:valAx>
        <c:axId val="11879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# of Orders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Gross </a:t>
            </a:r>
            <a:r>
              <a:rPr lang="en-US" dirty="0"/>
              <a:t>Product Sales by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8"/>
              <c:pt idx="0">
                <c:v>Beverages</c:v>
              </c:pt>
              <c:pt idx="1">
                <c:v>Condiments</c:v>
              </c:pt>
              <c:pt idx="2">
                <c:v>Confections</c:v>
              </c:pt>
              <c:pt idx="3">
                <c:v>Dairy Products</c:v>
              </c:pt>
              <c:pt idx="4">
                <c:v>Grains/Cereals</c:v>
              </c:pt>
              <c:pt idx="5">
                <c:v>Meat/Poultry</c:v>
              </c:pt>
              <c:pt idx="6">
                <c:v>Produce</c:v>
              </c:pt>
              <c:pt idx="7">
                <c:v>Seafood</c:v>
              </c:pt>
            </c:strLit>
          </c:cat>
          <c:val>
            <c:numLit>
              <c:formatCode>General</c:formatCode>
              <c:ptCount val="8"/>
              <c:pt idx="0">
                <c:v>309582.25</c:v>
              </c:pt>
              <c:pt idx="1">
                <c:v>122343</c:v>
              </c:pt>
              <c:pt idx="2">
                <c:v>190328.54</c:v>
              </c:pt>
              <c:pt idx="3">
                <c:v>269128.3</c:v>
              </c:pt>
              <c:pt idx="4">
                <c:v>106848</c:v>
              </c:pt>
              <c:pt idx="5">
                <c:v>190682.69</c:v>
              </c:pt>
              <c:pt idx="6">
                <c:v>111395</c:v>
              </c:pt>
              <c:pt idx="7">
                <c:v>149059.53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082656"/>
        <c:axId val="1193084832"/>
      </c:barChart>
      <c:catAx>
        <c:axId val="11930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Product Categories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84832"/>
        <c:crosses val="autoZero"/>
        <c:auto val="1"/>
        <c:lblAlgn val="ctr"/>
        <c:lblOffset val="100"/>
        <c:noMultiLvlLbl val="0"/>
      </c:catAx>
      <c:valAx>
        <c:axId val="119308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Amount</a:t>
                </a:r>
                <a:r>
                  <a:rPr lang="en-US" baseline="0" dirty="0" smtClean="0"/>
                  <a:t> in Sales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Ordered Products by Quantity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'slide4 - what are the highest o'!$A$2:$B$10</c:f>
              <c:strCache>
                <c:ptCount val="9"/>
                <c:pt idx="0">
                  <c:v>Chartreuse verte</c:v>
                </c:pt>
                <c:pt idx="1">
                  <c:v>Rhï¿½nbrï¿½u Klosterbier</c:v>
                </c:pt>
                <c:pt idx="2">
                  <c:v>Guaranï¿½ Fantï¿½stica</c:v>
                </c:pt>
                <c:pt idx="3">
                  <c:v>Raclette Courdavault</c:v>
                </c:pt>
                <c:pt idx="4">
                  <c:v>Camembert Pierrot</c:v>
                </c:pt>
                <c:pt idx="5">
                  <c:v>Chang</c:v>
                </c:pt>
                <c:pt idx="6">
                  <c:v>Queso Manchego La Pastora</c:v>
                </c:pt>
                <c:pt idx="7">
                  <c:v>Raclette Courdavault</c:v>
                </c:pt>
                <c:pt idx="8">
                  <c:v>Steeleye Stout</c:v>
                </c:pt>
              </c:strCache>
            </c:strRef>
          </c:cat>
          <c:val>
            <c:numRef>
              <c:f>'slide4 - what are the highest o'!$C$2:$C$10</c:f>
              <c:numCache>
                <c:formatCode>General</c:formatCode>
                <c:ptCount val="9"/>
                <c:pt idx="0">
                  <c:v>130</c:v>
                </c:pt>
                <c:pt idx="1">
                  <c:v>120</c:v>
                </c:pt>
                <c:pt idx="2">
                  <c:v>110</c:v>
                </c:pt>
                <c:pt idx="3">
                  <c:v>110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078304"/>
        <c:axId val="1193081024"/>
      </c:barChart>
      <c:catAx>
        <c:axId val="119307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Product Names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81024"/>
        <c:crosses val="autoZero"/>
        <c:auto val="1"/>
        <c:lblAlgn val="ctr"/>
        <c:lblOffset val="100"/>
        <c:noMultiLvlLbl val="0"/>
      </c:catAx>
      <c:valAx>
        <c:axId val="11930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# of Products Ordered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44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7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72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82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8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1561672"/>
            <a:ext cx="9144000" cy="225004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2.2 – CREATE REPORTS FROM A DATABASE</a:t>
            </a:r>
            <a:b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ANTHONY NGUYEN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32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Country and Regions Customers are Located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79" y="3015893"/>
            <a:ext cx="423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country</a:t>
            </a:r>
            <a:r>
              <a:rPr lang="en-US" dirty="0" smtClean="0"/>
              <a:t> that holds the largest number of customers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/>
              <a:t>United </a:t>
            </a:r>
            <a:r>
              <a:rPr lang="en-US" b="1" dirty="0" smtClean="0"/>
              <a:t>States</a:t>
            </a:r>
            <a:endParaRPr lang="en-US" b="1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836281"/>
              </p:ext>
            </p:extLst>
          </p:nvPr>
        </p:nvGraphicFramePr>
        <p:xfrm>
          <a:off x="4345968" y="857468"/>
          <a:ext cx="4572000" cy="21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455098"/>
              </p:ext>
            </p:extLst>
          </p:nvPr>
        </p:nvGraphicFramePr>
        <p:xfrm>
          <a:off x="1" y="857468"/>
          <a:ext cx="4345968" cy="21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45967" y="3077761"/>
            <a:ext cx="457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region</a:t>
            </a:r>
            <a:r>
              <a:rPr lang="en-US" dirty="0"/>
              <a:t> which holds the largest number of customers = </a:t>
            </a:r>
            <a:r>
              <a:rPr lang="en-US" b="1" dirty="0"/>
              <a:t>Europe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Orders Per Product Category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184425"/>
              </p:ext>
            </p:extLst>
          </p:nvPr>
        </p:nvGraphicFramePr>
        <p:xfrm>
          <a:off x="92468" y="904126"/>
          <a:ext cx="4746660" cy="27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469" y="3796948"/>
            <a:ext cx="48904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2 </a:t>
            </a:r>
            <a:r>
              <a:rPr lang="en-US" sz="1100" b="1" dirty="0" smtClean="0"/>
              <a:t>highest orders </a:t>
            </a:r>
            <a:r>
              <a:rPr lang="en-US" sz="1100" dirty="0" smtClean="0"/>
              <a:t>product categories = </a:t>
            </a:r>
            <a:r>
              <a:rPr lang="en-US" sz="1100" b="1" dirty="0" smtClean="0"/>
              <a:t>Dairy Products + Beverages</a:t>
            </a:r>
          </a:p>
          <a:p>
            <a:endParaRPr lang="en-US" sz="1100" dirty="0" smtClean="0"/>
          </a:p>
          <a:p>
            <a:r>
              <a:rPr lang="en-US" sz="1100" dirty="0" smtClean="0"/>
              <a:t>The 2 </a:t>
            </a:r>
            <a:r>
              <a:rPr lang="en-US" sz="1100" b="1" dirty="0" smtClean="0"/>
              <a:t>lowest order </a:t>
            </a:r>
            <a:r>
              <a:rPr lang="en-US" sz="1100" dirty="0" smtClean="0"/>
              <a:t>product categories = </a:t>
            </a:r>
            <a:r>
              <a:rPr lang="en-US" sz="1100" b="1" dirty="0" smtClean="0"/>
              <a:t>Meat/Poultry + Produce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82966" y="904126"/>
            <a:ext cx="402747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COUNT (</a:t>
            </a:r>
            <a:r>
              <a:rPr lang="en-US" sz="1100" dirty="0" err="1"/>
              <a:t>category_name</a:t>
            </a:r>
            <a:r>
              <a:rPr lang="en-US" sz="1100" dirty="0"/>
              <a:t>) </a:t>
            </a:r>
            <a:r>
              <a:rPr lang="en-US" sz="1100" dirty="0" err="1"/>
              <a:t>category_count</a:t>
            </a:r>
            <a:r>
              <a:rPr lang="en-US" sz="1100" dirty="0"/>
              <a:t>, </a:t>
            </a:r>
            <a:r>
              <a:rPr lang="en-US" sz="1100" dirty="0" err="1"/>
              <a:t>category_name</a:t>
            </a:r>
            <a:endParaRPr lang="en-US" sz="1100" dirty="0"/>
          </a:p>
          <a:p>
            <a:r>
              <a:rPr lang="en-US" sz="1100" dirty="0"/>
              <a:t>FROM (</a:t>
            </a:r>
          </a:p>
          <a:p>
            <a:r>
              <a:rPr lang="en-US" sz="1100" dirty="0"/>
              <a:t>	SELECT </a:t>
            </a:r>
            <a:r>
              <a:rPr lang="en-US" sz="1100" dirty="0" err="1"/>
              <a:t>cat.CategoryName</a:t>
            </a:r>
            <a:r>
              <a:rPr lang="en-US" sz="1100" dirty="0"/>
              <a:t> </a:t>
            </a:r>
            <a:r>
              <a:rPr lang="en-US" sz="1100" dirty="0" err="1"/>
              <a:t>category_name</a:t>
            </a:r>
            <a:r>
              <a:rPr lang="en-US" sz="1100" dirty="0"/>
              <a:t>, </a:t>
            </a:r>
            <a:r>
              <a:rPr lang="en-US" sz="1100" dirty="0" smtClean="0"/>
              <a:t>	</a:t>
            </a:r>
            <a:r>
              <a:rPr lang="en-US" sz="1100" dirty="0" err="1" smtClean="0"/>
              <a:t>o.ShipCountry</a:t>
            </a:r>
            <a:r>
              <a:rPr lang="en-US" sz="1100" dirty="0" smtClean="0"/>
              <a:t> </a:t>
            </a:r>
            <a:r>
              <a:rPr lang="en-US" sz="1100" dirty="0" err="1"/>
              <a:t>ship_country</a:t>
            </a:r>
            <a:r>
              <a:rPr lang="en-US" sz="1100" dirty="0"/>
              <a:t>, </a:t>
            </a:r>
            <a:r>
              <a:rPr lang="en-US" sz="1100" dirty="0" err="1"/>
              <a:t>o.OrderID</a:t>
            </a:r>
            <a:endParaRPr lang="en-US" sz="1100" dirty="0"/>
          </a:p>
          <a:p>
            <a:r>
              <a:rPr lang="en-US" sz="1100" dirty="0"/>
              <a:t>	FROM Categories cat</a:t>
            </a:r>
          </a:p>
          <a:p>
            <a:r>
              <a:rPr lang="en-US" sz="1100" dirty="0"/>
              <a:t>	JOIN Products p</a:t>
            </a:r>
          </a:p>
          <a:p>
            <a:r>
              <a:rPr lang="en-US" sz="1100" dirty="0"/>
              <a:t>	ON </a:t>
            </a:r>
            <a:r>
              <a:rPr lang="en-US" sz="1100" dirty="0" err="1"/>
              <a:t>cat.categoryID</a:t>
            </a:r>
            <a:r>
              <a:rPr lang="en-US" sz="1100" dirty="0"/>
              <a:t> = </a:t>
            </a:r>
            <a:r>
              <a:rPr lang="en-US" sz="1100" dirty="0" err="1"/>
              <a:t>p.categoryID</a:t>
            </a:r>
            <a:endParaRPr lang="en-US" sz="1100" dirty="0"/>
          </a:p>
          <a:p>
            <a:r>
              <a:rPr lang="en-US" sz="1100" dirty="0"/>
              <a:t>	JOIN </a:t>
            </a:r>
            <a:r>
              <a:rPr lang="en-US" sz="1100" dirty="0" err="1"/>
              <a:t>OrderDetails</a:t>
            </a:r>
            <a:r>
              <a:rPr lang="en-US" sz="1100" dirty="0"/>
              <a:t> od</a:t>
            </a:r>
          </a:p>
          <a:p>
            <a:r>
              <a:rPr lang="en-US" sz="1100" dirty="0"/>
              <a:t>	ON </a:t>
            </a:r>
            <a:r>
              <a:rPr lang="en-US" sz="1100" dirty="0" err="1"/>
              <a:t>p.productID</a:t>
            </a:r>
            <a:r>
              <a:rPr lang="en-US" sz="1100" dirty="0"/>
              <a:t> = </a:t>
            </a:r>
            <a:r>
              <a:rPr lang="en-US" sz="1100" dirty="0" err="1"/>
              <a:t>od.productID</a:t>
            </a:r>
            <a:endParaRPr lang="en-US" sz="1100" dirty="0"/>
          </a:p>
          <a:p>
            <a:r>
              <a:rPr lang="en-US" sz="1100" dirty="0"/>
              <a:t>	JOIN Orders o</a:t>
            </a:r>
          </a:p>
          <a:p>
            <a:r>
              <a:rPr lang="en-US" sz="1100" dirty="0"/>
              <a:t>	ON </a:t>
            </a:r>
            <a:r>
              <a:rPr lang="en-US" sz="1100" dirty="0" err="1"/>
              <a:t>od.orderID</a:t>
            </a:r>
            <a:r>
              <a:rPr lang="en-US" sz="1100" dirty="0"/>
              <a:t> = </a:t>
            </a:r>
            <a:r>
              <a:rPr lang="en-US" sz="1100" dirty="0" err="1"/>
              <a:t>o.orderID</a:t>
            </a:r>
            <a:endParaRPr lang="en-US" sz="1100" dirty="0"/>
          </a:p>
          <a:p>
            <a:r>
              <a:rPr lang="en-US" sz="1100" dirty="0"/>
              <a:t>	JOIN Customers c</a:t>
            </a:r>
          </a:p>
          <a:p>
            <a:r>
              <a:rPr lang="en-US" sz="1100" dirty="0"/>
              <a:t>	ON </a:t>
            </a:r>
            <a:r>
              <a:rPr lang="en-US" sz="1100" dirty="0" err="1"/>
              <a:t>o.customerID</a:t>
            </a:r>
            <a:r>
              <a:rPr lang="en-US" sz="1100" dirty="0"/>
              <a:t> = </a:t>
            </a:r>
            <a:r>
              <a:rPr lang="en-US" sz="1100" dirty="0" err="1"/>
              <a:t>c.customerID</a:t>
            </a:r>
            <a:endParaRPr lang="en-US" sz="1100" dirty="0"/>
          </a:p>
          <a:p>
            <a:r>
              <a:rPr lang="en-US" sz="1100" dirty="0"/>
              <a:t>	GROUP BY 3</a:t>
            </a:r>
          </a:p>
          <a:p>
            <a:r>
              <a:rPr lang="en-US" sz="1100" dirty="0"/>
              <a:t>	ORDER BY 1</a:t>
            </a:r>
          </a:p>
          <a:p>
            <a:r>
              <a:rPr lang="en-US" sz="1100" dirty="0"/>
              <a:t>)</a:t>
            </a:r>
          </a:p>
          <a:p>
            <a:r>
              <a:rPr lang="en-US" sz="1100" dirty="0"/>
              <a:t>GROUP BY 2</a:t>
            </a:r>
          </a:p>
          <a:p>
            <a:r>
              <a:rPr lang="en-US" sz="1100" dirty="0"/>
              <a:t>ORDER BY 1 DESC;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Gross Product Sales by Category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38557"/>
              </p:ext>
            </p:extLst>
          </p:nvPr>
        </p:nvGraphicFramePr>
        <p:xfrm>
          <a:off x="0" y="795601"/>
          <a:ext cx="4279186" cy="286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79186" y="795600"/>
            <a:ext cx="48648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</a:t>
            </a:r>
            <a:r>
              <a:rPr lang="en-US" sz="1000" dirty="0" err="1"/>
              <a:t>category_name</a:t>
            </a:r>
            <a:r>
              <a:rPr lang="en-US" sz="1000" dirty="0"/>
              <a:t>, ROUND(SUM (</a:t>
            </a:r>
            <a:r>
              <a:rPr lang="en-US" sz="1000" dirty="0" err="1"/>
              <a:t>unit_price</a:t>
            </a:r>
            <a:r>
              <a:rPr lang="en-US" sz="1000" dirty="0"/>
              <a:t> * quantity),0) </a:t>
            </a:r>
            <a:r>
              <a:rPr lang="en-US" sz="1000" dirty="0" err="1"/>
              <a:t>gross_product_sales</a:t>
            </a:r>
            <a:endParaRPr lang="en-US" sz="1000" dirty="0"/>
          </a:p>
          <a:p>
            <a:r>
              <a:rPr lang="en-US" sz="1000" dirty="0"/>
              <a:t>FROM (</a:t>
            </a:r>
          </a:p>
          <a:p>
            <a:r>
              <a:rPr lang="en-US" sz="1000" dirty="0"/>
              <a:t>	SELECT </a:t>
            </a:r>
            <a:r>
              <a:rPr lang="en-US" sz="1000" dirty="0" err="1"/>
              <a:t>p.productname</a:t>
            </a:r>
            <a:r>
              <a:rPr lang="en-US" sz="1000" dirty="0"/>
              <a:t> </a:t>
            </a:r>
            <a:r>
              <a:rPr lang="en-US" sz="1000" dirty="0" err="1"/>
              <a:t>product_name</a:t>
            </a:r>
            <a:r>
              <a:rPr lang="en-US" sz="1000" dirty="0"/>
              <a:t>, </a:t>
            </a:r>
            <a:r>
              <a:rPr lang="en-US" sz="1000" dirty="0" err="1"/>
              <a:t>p.unitprice</a:t>
            </a:r>
            <a:r>
              <a:rPr lang="en-US" sz="1000" dirty="0"/>
              <a:t> </a:t>
            </a:r>
            <a:r>
              <a:rPr lang="en-US" sz="1000" dirty="0" err="1"/>
              <a:t>unit_price</a:t>
            </a:r>
            <a:r>
              <a:rPr lang="en-US" sz="1000" dirty="0"/>
              <a:t>, 	</a:t>
            </a:r>
            <a:r>
              <a:rPr lang="en-US" sz="1000" dirty="0" err="1"/>
              <a:t>cat.categoryname</a:t>
            </a:r>
            <a:r>
              <a:rPr lang="en-US" sz="1000" dirty="0"/>
              <a:t> </a:t>
            </a:r>
            <a:r>
              <a:rPr lang="en-US" sz="1000" dirty="0" err="1"/>
              <a:t>category_name</a:t>
            </a:r>
            <a:r>
              <a:rPr lang="en-US" sz="1000" dirty="0"/>
              <a:t>, </a:t>
            </a:r>
            <a:r>
              <a:rPr lang="en-US" sz="1000" dirty="0" err="1"/>
              <a:t>od.orderid</a:t>
            </a:r>
            <a:r>
              <a:rPr lang="en-US" sz="1000" dirty="0"/>
              <a:t>, </a:t>
            </a:r>
            <a:r>
              <a:rPr lang="en-US" sz="1000" dirty="0" err="1"/>
              <a:t>od.quantity</a:t>
            </a:r>
            <a:endParaRPr lang="en-US" sz="1000" dirty="0"/>
          </a:p>
          <a:p>
            <a:r>
              <a:rPr lang="en-US" sz="1000" dirty="0"/>
              <a:t>	FROM Categories cat</a:t>
            </a:r>
          </a:p>
          <a:p>
            <a:r>
              <a:rPr lang="en-US" sz="1000" dirty="0"/>
              <a:t>	JOIN Products p</a:t>
            </a:r>
          </a:p>
          <a:p>
            <a:r>
              <a:rPr lang="en-US" sz="1000" dirty="0"/>
              <a:t>	ON </a:t>
            </a:r>
            <a:r>
              <a:rPr lang="en-US" sz="1000" dirty="0" err="1"/>
              <a:t>cat.categoryID</a:t>
            </a:r>
            <a:r>
              <a:rPr lang="en-US" sz="1000" dirty="0"/>
              <a:t> = </a:t>
            </a:r>
            <a:r>
              <a:rPr lang="en-US" sz="1000" dirty="0" err="1"/>
              <a:t>p.categoryID</a:t>
            </a:r>
            <a:endParaRPr lang="en-US" sz="1000" dirty="0"/>
          </a:p>
          <a:p>
            <a:r>
              <a:rPr lang="en-US" sz="1000" dirty="0"/>
              <a:t>	JOIN </a:t>
            </a:r>
            <a:r>
              <a:rPr lang="en-US" sz="1000" dirty="0" err="1"/>
              <a:t>OrderDetails</a:t>
            </a:r>
            <a:r>
              <a:rPr lang="en-US" sz="1000" dirty="0"/>
              <a:t> od</a:t>
            </a:r>
          </a:p>
          <a:p>
            <a:r>
              <a:rPr lang="en-US" sz="1000" dirty="0"/>
              <a:t>	ON </a:t>
            </a:r>
            <a:r>
              <a:rPr lang="en-US" sz="1000" dirty="0" err="1"/>
              <a:t>p.productID</a:t>
            </a:r>
            <a:r>
              <a:rPr lang="en-US" sz="1000" dirty="0"/>
              <a:t> = </a:t>
            </a:r>
            <a:r>
              <a:rPr lang="en-US" sz="1000" dirty="0" err="1"/>
              <a:t>od.productID</a:t>
            </a:r>
            <a:endParaRPr lang="en-US" sz="1000" dirty="0"/>
          </a:p>
          <a:p>
            <a:r>
              <a:rPr lang="en-US" sz="1000" dirty="0"/>
              <a:t>	JOIN Orders o</a:t>
            </a:r>
          </a:p>
          <a:p>
            <a:r>
              <a:rPr lang="en-US" sz="1000" dirty="0"/>
              <a:t>	ON </a:t>
            </a:r>
            <a:r>
              <a:rPr lang="en-US" sz="1000" dirty="0" err="1"/>
              <a:t>od.orderID</a:t>
            </a:r>
            <a:r>
              <a:rPr lang="en-US" sz="1000" dirty="0"/>
              <a:t> = </a:t>
            </a:r>
            <a:r>
              <a:rPr lang="en-US" sz="1000" dirty="0" err="1"/>
              <a:t>o.orderID</a:t>
            </a:r>
            <a:endParaRPr lang="en-US" sz="1000" dirty="0"/>
          </a:p>
          <a:p>
            <a:r>
              <a:rPr lang="en-US" sz="1000" dirty="0"/>
              <a:t>	JOIN Customers c</a:t>
            </a:r>
          </a:p>
          <a:p>
            <a:r>
              <a:rPr lang="en-US" sz="1000" dirty="0"/>
              <a:t>	ON </a:t>
            </a:r>
            <a:r>
              <a:rPr lang="en-US" sz="1000" dirty="0" err="1"/>
              <a:t>o.customerID</a:t>
            </a:r>
            <a:r>
              <a:rPr lang="en-US" sz="1000" dirty="0"/>
              <a:t> = </a:t>
            </a:r>
            <a:r>
              <a:rPr lang="en-US" sz="1000" dirty="0" err="1"/>
              <a:t>c.customerID</a:t>
            </a:r>
            <a:endParaRPr lang="en-US" sz="1000" dirty="0"/>
          </a:p>
          <a:p>
            <a:r>
              <a:rPr lang="en-US" sz="1000" dirty="0"/>
              <a:t>	GROUP BY 1,4</a:t>
            </a:r>
          </a:p>
          <a:p>
            <a:r>
              <a:rPr lang="en-US" sz="1000" dirty="0"/>
              <a:t>	ORDER BY 5 DESC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>GROUP BY 1</a:t>
            </a:r>
          </a:p>
          <a:p>
            <a:r>
              <a:rPr lang="en-US" sz="1000" dirty="0"/>
              <a:t>ORDER BY 2 DESC;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311331" y="4145745"/>
            <a:ext cx="680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2 </a:t>
            </a:r>
            <a:r>
              <a:rPr lang="en-US" b="1" dirty="0" smtClean="0"/>
              <a:t>highest grossing </a:t>
            </a:r>
            <a:r>
              <a:rPr lang="en-US" dirty="0" smtClean="0"/>
              <a:t>product sales by category = </a:t>
            </a:r>
            <a:r>
              <a:rPr lang="en-US" b="1" dirty="0" smtClean="0"/>
              <a:t>Beverages + Dairy Products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Number of Products Ordered by Quantity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74843"/>
              </p:ext>
            </p:extLst>
          </p:nvPr>
        </p:nvGraphicFramePr>
        <p:xfrm>
          <a:off x="1" y="795600"/>
          <a:ext cx="3873356" cy="2594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73357" y="795600"/>
            <a:ext cx="52706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WITH </a:t>
            </a:r>
            <a:r>
              <a:rPr lang="en-US" sz="800" dirty="0" err="1"/>
              <a:t>country_region</a:t>
            </a:r>
            <a:r>
              <a:rPr lang="en-US" sz="800" dirty="0"/>
              <a:t> AS (</a:t>
            </a:r>
          </a:p>
          <a:p>
            <a:r>
              <a:rPr lang="en-US" sz="800" dirty="0"/>
              <a:t>	SELECT </a:t>
            </a:r>
            <a:r>
              <a:rPr lang="en-US" sz="800" dirty="0" err="1"/>
              <a:t>c.country</a:t>
            </a:r>
            <a:r>
              <a:rPr lang="en-US" sz="800" dirty="0"/>
              <a:t>, 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	case</a:t>
            </a:r>
            <a:endParaRPr lang="en-US" sz="800" dirty="0"/>
          </a:p>
          <a:p>
            <a:r>
              <a:rPr lang="en-US" sz="800" dirty="0"/>
              <a:t>		</a:t>
            </a:r>
            <a:r>
              <a:rPr lang="en-US" sz="800" dirty="0" smtClean="0"/>
              <a:t>WHEN </a:t>
            </a:r>
            <a:r>
              <a:rPr lang="en-US" sz="800" dirty="0" err="1"/>
              <a:t>c.country</a:t>
            </a:r>
            <a:r>
              <a:rPr lang="en-US" sz="800" dirty="0"/>
              <a:t> IN ('USA', 'Canada') THEN 'North America'</a:t>
            </a:r>
          </a:p>
          <a:p>
            <a:r>
              <a:rPr lang="en-US" sz="800" dirty="0"/>
              <a:t>		</a:t>
            </a:r>
            <a:r>
              <a:rPr lang="en-US" sz="800" dirty="0" smtClean="0"/>
              <a:t>WHEN </a:t>
            </a:r>
            <a:r>
              <a:rPr lang="en-US" sz="800" dirty="0" err="1"/>
              <a:t>c.country</a:t>
            </a:r>
            <a:r>
              <a:rPr lang="en-US" sz="800" dirty="0"/>
              <a:t> IN ('</a:t>
            </a:r>
            <a:r>
              <a:rPr lang="en-US" sz="800" dirty="0" err="1"/>
              <a:t>Mexico','Argentina','Brazil','Venezuela</a:t>
            </a:r>
            <a:r>
              <a:rPr lang="en-US" sz="800" dirty="0"/>
              <a:t>') THEN </a:t>
            </a:r>
            <a:r>
              <a:rPr lang="en-US" sz="800" dirty="0" smtClean="0"/>
              <a:t>		'Latin </a:t>
            </a:r>
            <a:r>
              <a:rPr lang="en-US" sz="800" dirty="0"/>
              <a:t>America'</a:t>
            </a:r>
          </a:p>
          <a:p>
            <a:r>
              <a:rPr lang="en-US" sz="800" dirty="0"/>
              <a:t>		</a:t>
            </a:r>
            <a:r>
              <a:rPr lang="en-US" sz="800" dirty="0" smtClean="0"/>
              <a:t>ELSE </a:t>
            </a:r>
            <a:r>
              <a:rPr lang="en-US" sz="800" dirty="0"/>
              <a:t>'Europe' END AS </a:t>
            </a:r>
            <a:r>
              <a:rPr lang="en-US" sz="800" dirty="0" err="1"/>
              <a:t>country_region</a:t>
            </a:r>
            <a:endParaRPr lang="en-US" sz="800" dirty="0"/>
          </a:p>
          <a:p>
            <a:r>
              <a:rPr lang="en-US" sz="800" dirty="0"/>
              <a:t>	FROM Customers c</a:t>
            </a:r>
          </a:p>
          <a:p>
            <a:r>
              <a:rPr lang="en-US" sz="800" dirty="0"/>
              <a:t>	GROUP BY 1</a:t>
            </a:r>
          </a:p>
          <a:p>
            <a:r>
              <a:rPr lang="en-US" sz="800" dirty="0"/>
              <a:t>	ORDER BY 1 DESC),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</a:t>
            </a:r>
            <a:r>
              <a:rPr lang="en-US" sz="800" dirty="0" err="1"/>
              <a:t>product_name</a:t>
            </a:r>
            <a:r>
              <a:rPr lang="en-US" sz="800" dirty="0"/>
              <a:t> AS (</a:t>
            </a:r>
          </a:p>
          <a:p>
            <a:r>
              <a:rPr lang="en-US" sz="800" dirty="0"/>
              <a:t>	SELECT </a:t>
            </a:r>
            <a:r>
              <a:rPr lang="en-US" sz="800" dirty="0" err="1"/>
              <a:t>p.productname</a:t>
            </a:r>
            <a:r>
              <a:rPr lang="en-US" sz="800" dirty="0"/>
              <a:t> </a:t>
            </a:r>
            <a:r>
              <a:rPr lang="en-US" sz="800" dirty="0" err="1"/>
              <a:t>product_name</a:t>
            </a:r>
            <a:r>
              <a:rPr lang="en-US" sz="800" dirty="0"/>
              <a:t>, </a:t>
            </a:r>
            <a:r>
              <a:rPr lang="en-US" sz="800" dirty="0" err="1"/>
              <a:t>p.unitprice</a:t>
            </a:r>
            <a:r>
              <a:rPr lang="en-US" sz="800" dirty="0"/>
              <a:t> </a:t>
            </a:r>
            <a:r>
              <a:rPr lang="en-US" sz="800" dirty="0" err="1"/>
              <a:t>unit_price</a:t>
            </a:r>
            <a:r>
              <a:rPr lang="en-US" sz="800" dirty="0"/>
              <a:t>, </a:t>
            </a:r>
            <a:r>
              <a:rPr lang="en-US" sz="800" dirty="0" err="1"/>
              <a:t>cat.categoryname</a:t>
            </a:r>
            <a:r>
              <a:rPr lang="en-US" sz="800" dirty="0"/>
              <a:t> </a:t>
            </a:r>
            <a:r>
              <a:rPr lang="en-US" sz="800" dirty="0" smtClean="0"/>
              <a:t>	</a:t>
            </a:r>
            <a:r>
              <a:rPr lang="en-US" sz="800" dirty="0" err="1" smtClean="0"/>
              <a:t>category_name</a:t>
            </a:r>
            <a:r>
              <a:rPr lang="en-US" sz="800" dirty="0"/>
              <a:t>, </a:t>
            </a:r>
            <a:r>
              <a:rPr lang="en-US" sz="800" dirty="0" err="1"/>
              <a:t>od.orderid</a:t>
            </a:r>
            <a:r>
              <a:rPr lang="en-US" sz="800" dirty="0"/>
              <a:t>, </a:t>
            </a:r>
            <a:r>
              <a:rPr lang="en-US" sz="800" dirty="0" err="1"/>
              <a:t>od.quantity</a:t>
            </a:r>
            <a:r>
              <a:rPr lang="en-US" sz="800" dirty="0"/>
              <a:t>, </a:t>
            </a:r>
            <a:r>
              <a:rPr lang="en-US" sz="800" dirty="0" err="1"/>
              <a:t>c.country</a:t>
            </a:r>
            <a:endParaRPr lang="en-US" sz="800" dirty="0"/>
          </a:p>
          <a:p>
            <a:r>
              <a:rPr lang="en-US" sz="800" dirty="0"/>
              <a:t>	FROM Categories cat</a:t>
            </a:r>
          </a:p>
          <a:p>
            <a:r>
              <a:rPr lang="en-US" sz="800" dirty="0"/>
              <a:t>	JOIN Products p</a:t>
            </a:r>
          </a:p>
          <a:p>
            <a:r>
              <a:rPr lang="en-US" sz="800" dirty="0"/>
              <a:t>	ON </a:t>
            </a:r>
            <a:r>
              <a:rPr lang="en-US" sz="800" dirty="0" err="1"/>
              <a:t>cat.categoryID</a:t>
            </a:r>
            <a:r>
              <a:rPr lang="en-US" sz="800" dirty="0"/>
              <a:t> = </a:t>
            </a:r>
            <a:r>
              <a:rPr lang="en-US" sz="800" dirty="0" err="1"/>
              <a:t>p.categoryID</a:t>
            </a:r>
            <a:endParaRPr lang="en-US" sz="800" dirty="0"/>
          </a:p>
          <a:p>
            <a:r>
              <a:rPr lang="en-US" sz="800" dirty="0"/>
              <a:t>	JOIN </a:t>
            </a:r>
            <a:r>
              <a:rPr lang="en-US" sz="800" dirty="0" err="1"/>
              <a:t>OrderDetails</a:t>
            </a:r>
            <a:r>
              <a:rPr lang="en-US" sz="800" dirty="0"/>
              <a:t> od</a:t>
            </a:r>
          </a:p>
          <a:p>
            <a:r>
              <a:rPr lang="en-US" sz="800" dirty="0"/>
              <a:t>	ON </a:t>
            </a:r>
            <a:r>
              <a:rPr lang="en-US" sz="800" dirty="0" err="1"/>
              <a:t>p.productID</a:t>
            </a:r>
            <a:r>
              <a:rPr lang="en-US" sz="800" dirty="0"/>
              <a:t> = </a:t>
            </a:r>
            <a:r>
              <a:rPr lang="en-US" sz="800" dirty="0" err="1"/>
              <a:t>od.productID</a:t>
            </a:r>
            <a:endParaRPr lang="en-US" sz="800" dirty="0"/>
          </a:p>
          <a:p>
            <a:r>
              <a:rPr lang="en-US" sz="800" dirty="0"/>
              <a:t>	JOIN Orders o</a:t>
            </a:r>
          </a:p>
          <a:p>
            <a:r>
              <a:rPr lang="en-US" sz="800" dirty="0"/>
              <a:t>	ON </a:t>
            </a:r>
            <a:r>
              <a:rPr lang="en-US" sz="800" dirty="0" err="1"/>
              <a:t>od.orderID</a:t>
            </a:r>
            <a:r>
              <a:rPr lang="en-US" sz="800" dirty="0"/>
              <a:t> = </a:t>
            </a:r>
            <a:r>
              <a:rPr lang="en-US" sz="800" dirty="0" err="1"/>
              <a:t>o.orderID</a:t>
            </a:r>
            <a:endParaRPr lang="en-US" sz="800" dirty="0"/>
          </a:p>
          <a:p>
            <a:r>
              <a:rPr lang="en-US" sz="800" dirty="0"/>
              <a:t>	JOIN Customers c</a:t>
            </a:r>
          </a:p>
          <a:p>
            <a:r>
              <a:rPr lang="en-US" sz="800" dirty="0"/>
              <a:t>	ON </a:t>
            </a:r>
            <a:r>
              <a:rPr lang="en-US" sz="800" dirty="0" err="1"/>
              <a:t>o.customerID</a:t>
            </a:r>
            <a:r>
              <a:rPr lang="en-US" sz="800" dirty="0"/>
              <a:t> = </a:t>
            </a:r>
            <a:r>
              <a:rPr lang="en-US" sz="800" dirty="0" err="1"/>
              <a:t>c.customerID</a:t>
            </a:r>
            <a:endParaRPr lang="en-US" sz="800" dirty="0"/>
          </a:p>
          <a:p>
            <a:r>
              <a:rPr lang="en-US" sz="800" dirty="0"/>
              <a:t>	GROUP BY 1,4</a:t>
            </a:r>
          </a:p>
          <a:p>
            <a:r>
              <a:rPr lang="en-US" sz="800" dirty="0"/>
              <a:t>	ORDER BY 5 DESC)</a:t>
            </a:r>
          </a:p>
          <a:p>
            <a:endParaRPr lang="en-US" sz="800" dirty="0"/>
          </a:p>
          <a:p>
            <a:r>
              <a:rPr lang="en-US" sz="800" dirty="0"/>
              <a:t>SELECT </a:t>
            </a:r>
            <a:r>
              <a:rPr lang="en-US" sz="800" dirty="0" err="1"/>
              <a:t>product_name</a:t>
            </a:r>
            <a:r>
              <a:rPr lang="en-US" sz="800" dirty="0"/>
              <a:t>, </a:t>
            </a:r>
            <a:r>
              <a:rPr lang="en-US" sz="800" dirty="0" err="1"/>
              <a:t>category_name</a:t>
            </a:r>
            <a:r>
              <a:rPr lang="en-US" sz="800" dirty="0"/>
              <a:t>, quantity, </a:t>
            </a:r>
            <a:r>
              <a:rPr lang="en-US" sz="800" dirty="0" err="1" smtClean="0"/>
              <a:t>country_region</a:t>
            </a:r>
            <a:r>
              <a:rPr lang="en-US" sz="800" dirty="0" smtClean="0"/>
              <a:t>, </a:t>
            </a:r>
            <a:r>
              <a:rPr lang="en-US" sz="800" dirty="0" err="1" smtClean="0"/>
              <a:t>product_name.country</a:t>
            </a:r>
            <a:endParaRPr lang="en-US" sz="800" dirty="0"/>
          </a:p>
          <a:p>
            <a:r>
              <a:rPr lang="en-US" sz="800" dirty="0"/>
              <a:t>FROM </a:t>
            </a:r>
            <a:r>
              <a:rPr lang="en-US" sz="800" dirty="0" err="1"/>
              <a:t>country_region</a:t>
            </a:r>
            <a:endParaRPr lang="en-US" sz="800" dirty="0"/>
          </a:p>
          <a:p>
            <a:r>
              <a:rPr lang="en-US" sz="800" dirty="0"/>
              <a:t>JOIN </a:t>
            </a:r>
            <a:r>
              <a:rPr lang="en-US" sz="800" dirty="0" err="1"/>
              <a:t>product_name</a:t>
            </a:r>
            <a:endParaRPr lang="en-US" sz="800" dirty="0"/>
          </a:p>
          <a:p>
            <a:r>
              <a:rPr lang="en-US" sz="800" dirty="0"/>
              <a:t>ON </a:t>
            </a:r>
            <a:r>
              <a:rPr lang="en-US" sz="800" dirty="0" err="1"/>
              <a:t>country_region.country</a:t>
            </a:r>
            <a:r>
              <a:rPr lang="en-US" sz="800" dirty="0"/>
              <a:t> = </a:t>
            </a:r>
            <a:r>
              <a:rPr lang="en-US" sz="800" dirty="0" err="1"/>
              <a:t>product_name.country</a:t>
            </a:r>
            <a:endParaRPr lang="en-US" sz="800" dirty="0"/>
          </a:p>
          <a:p>
            <a:r>
              <a:rPr lang="en-US" sz="800" dirty="0"/>
              <a:t>WHERE quantity &gt;= 100 AND </a:t>
            </a:r>
            <a:r>
              <a:rPr lang="en-US" sz="800" dirty="0" err="1"/>
              <a:t>category_name</a:t>
            </a:r>
            <a:r>
              <a:rPr lang="en-US" sz="800" dirty="0"/>
              <a:t> IN ('</a:t>
            </a:r>
            <a:r>
              <a:rPr lang="en-US" sz="800" dirty="0" err="1"/>
              <a:t>Beverages','Dairy</a:t>
            </a:r>
            <a:r>
              <a:rPr lang="en-US" sz="800" dirty="0"/>
              <a:t> Products')</a:t>
            </a:r>
          </a:p>
          <a:p>
            <a:r>
              <a:rPr lang="en-US" sz="800" dirty="0"/>
              <a:t>GROUP BY </a:t>
            </a:r>
            <a:r>
              <a:rPr lang="en-US" sz="800" dirty="0" smtClean="0"/>
              <a:t>1,2,3,4,5</a:t>
            </a:r>
            <a:endParaRPr lang="en-US" sz="800" dirty="0"/>
          </a:p>
          <a:p>
            <a:r>
              <a:rPr lang="en-US" sz="800" dirty="0"/>
              <a:t>ORDER BY 3 </a:t>
            </a:r>
            <a:r>
              <a:rPr lang="en-US" sz="800" dirty="0" smtClean="0"/>
              <a:t>DESC;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9642"/>
            <a:ext cx="3621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highest ordered products by quantity in</a:t>
            </a:r>
          </a:p>
          <a:p>
            <a:r>
              <a:rPr lang="en-US" sz="1200" dirty="0" smtClean="0"/>
              <a:t>the highest grossing product category: </a:t>
            </a:r>
          </a:p>
          <a:p>
            <a:r>
              <a:rPr lang="en-US" sz="1200" dirty="0" smtClean="0"/>
              <a:t>Beverages + Dairy Products</a:t>
            </a:r>
          </a:p>
          <a:p>
            <a:endParaRPr lang="en-US" sz="1200" dirty="0"/>
          </a:p>
          <a:p>
            <a:r>
              <a:rPr lang="en-US" sz="1200" dirty="0" smtClean="0"/>
              <a:t>Confirming that sales of the highest ordered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roducts in the highest grossing product category</a:t>
            </a:r>
          </a:p>
          <a:p>
            <a:r>
              <a:rPr lang="en-US" sz="1200" dirty="0" smtClean="0"/>
              <a:t>are being purchased by the largest single country  </a:t>
            </a:r>
          </a:p>
          <a:p>
            <a:r>
              <a:rPr lang="en-US" sz="1200" dirty="0" smtClean="0"/>
              <a:t>of customers and the largest country </a:t>
            </a:r>
          </a:p>
          <a:p>
            <a:r>
              <a:rPr lang="en-US" sz="1200" dirty="0" smtClean="0"/>
              <a:t>region = USA + Europe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219</Words>
  <Application>Microsoft Office PowerPoint</Application>
  <PresentationFormat>On-screen Show (16:9)</PresentationFormat>
  <Paragraphs>100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PROJECT 2.2 – CREATE REPORTS FROM A DATABASE  ANTHONY NGUYEN</vt:lpstr>
      <vt:lpstr>Country and Regions Customers are Located</vt:lpstr>
      <vt:lpstr>Total Orders Per Product Category</vt:lpstr>
      <vt:lpstr>Gross Product Sales by Category</vt:lpstr>
      <vt:lpstr>Highest Number of Products Ordered by Quantity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killaTOEknee</dc:creator>
  <cp:lastModifiedBy>killaTOEknee</cp:lastModifiedBy>
  <cp:revision>31</cp:revision>
  <dcterms:modified xsi:type="dcterms:W3CDTF">2018-02-21T03:23:16Z</dcterms:modified>
</cp:coreProperties>
</file>