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4"/>
  </p:sldMasterIdLst>
  <p:notesMasterIdLst>
    <p:notesMasterId r:id="rId30"/>
  </p:notesMasterIdLst>
  <p:sldIdLst>
    <p:sldId id="256" r:id="rId5"/>
    <p:sldId id="5767" r:id="rId6"/>
    <p:sldId id="280" r:id="rId7"/>
    <p:sldId id="258" r:id="rId8"/>
    <p:sldId id="259" r:id="rId9"/>
    <p:sldId id="257" r:id="rId10"/>
    <p:sldId id="260" r:id="rId11"/>
    <p:sldId id="262" r:id="rId12"/>
    <p:sldId id="261" r:id="rId13"/>
    <p:sldId id="263"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65" r:id="rId29"/>
  </p:sldIdLst>
  <p:sldSz cx="24387175"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44">
          <p15:clr>
            <a:srgbClr val="A4A3A4"/>
          </p15:clr>
        </p15:guide>
        <p15:guide id="2" orient="horz" pos="499">
          <p15:clr>
            <a:srgbClr val="A4A3A4"/>
          </p15:clr>
        </p15:guide>
        <p15:guide id="3" pos="14278">
          <p15:clr>
            <a:srgbClr val="A4A3A4"/>
          </p15:clr>
        </p15:guide>
        <p15:guide id="4" pos="7681">
          <p15:clr>
            <a:srgbClr val="A4A3A4"/>
          </p15:clr>
        </p15:guide>
        <p15:guide id="5" pos="108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81538" autoAdjust="0"/>
  </p:normalViewPr>
  <p:slideViewPr>
    <p:cSldViewPr snapToGrid="0">
      <p:cViewPr varScale="1">
        <p:scale>
          <a:sx n="35" d="100"/>
          <a:sy n="35" d="100"/>
        </p:scale>
        <p:origin x="1123" y="48"/>
      </p:cViewPr>
      <p:guideLst>
        <p:guide orient="horz" pos="8144"/>
        <p:guide orient="horz" pos="499"/>
        <p:guide pos="14278"/>
        <p:guide pos="7681"/>
        <p:guide pos="1086"/>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505C6-86E8-4167-AF7B-E76FFE1C66D9}"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2560C-288E-4004-B6FA-EDFDC144FA1B}" type="slidenum">
              <a:rPr lang="en-US" smtClean="0"/>
              <a:t>‹#›</a:t>
            </a:fld>
            <a:endParaRPr lang="en-US"/>
          </a:p>
        </p:txBody>
      </p:sp>
    </p:spTree>
    <p:extLst>
      <p:ext uri="{BB962C8B-B14F-4D97-AF65-F5344CB8AC3E}">
        <p14:creationId xmlns:p14="http://schemas.microsoft.com/office/powerpoint/2010/main" val="1128439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cloud-adoption-framework/strategy/financial-model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cloud-adoption-framework/strategy/first-adoption-projec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cloud-adoption-framework/strategy/cloud-migration-business-case#build-the-business-justification" TargetMode="External"/><Relationship Id="rId7" Type="http://schemas.openxmlformats.org/officeDocument/2006/relationships/hyperlink" Target="https://docs.microsoft.com/en-us/azure/cloud-adoption-framework/strategy/business-outcomes/fiscal-outcome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azure.microsoft.com/reservations" TargetMode="External"/><Relationship Id="rId5" Type="http://schemas.openxmlformats.org/officeDocument/2006/relationships/hyperlink" Target="https://azure.microsoft.com/pricing/hybrid-benefit/#services" TargetMode="External"/><Relationship Id="rId4" Type="http://schemas.openxmlformats.org/officeDocument/2006/relationships/hyperlink" Target="https://docs.microsoft.com/en-us/azure/cloud-adoption-framework/digital-estate/5-rs-of-rationaliza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Presented by Tech Innovation Labs (TIL)</a:t>
            </a:r>
          </a:p>
          <a:p>
            <a:r>
              <a:rPr lang="en-US"/>
              <a:t>anthony.clendenen</a:t>
            </a:r>
            <a:r>
              <a:rPr lang="en-US" dirty="0"/>
              <a:t>@gmail.com</a:t>
            </a:r>
          </a:p>
        </p:txBody>
      </p:sp>
      <p:sp>
        <p:nvSpPr>
          <p:cNvPr id="4" name="Slide Number Placeholder 3"/>
          <p:cNvSpPr>
            <a:spLocks noGrp="1"/>
          </p:cNvSpPr>
          <p:nvPr>
            <p:ph type="sldNum" sz="quarter" idx="5"/>
          </p:nvPr>
        </p:nvSpPr>
        <p:spPr/>
        <p:txBody>
          <a:bodyPr/>
          <a:lstStyle/>
          <a:p>
            <a:fld id="{BAF2560C-288E-4004-B6FA-EDFDC144FA1B}" type="slidenum">
              <a:rPr lang="en-US" smtClean="0"/>
              <a:t>1</a:t>
            </a:fld>
            <a:endParaRPr lang="en-US"/>
          </a:p>
        </p:txBody>
      </p:sp>
    </p:spTree>
    <p:extLst>
      <p:ext uri="{BB962C8B-B14F-4D97-AF65-F5344CB8AC3E}">
        <p14:creationId xmlns:p14="http://schemas.microsoft.com/office/powerpoint/2010/main" val="884580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Initial investment is the capital expense and operating expense required to complete a transformation. The classification of costs can vary depending on accounting models and CFO preference. But this category would include items like professional services to transform, software licenses used only during the transformation, the cost of cloud services during the transformation, and potentially the cost of salaried employees during the transformation.</a:t>
            </a:r>
          </a:p>
          <a:p>
            <a:r>
              <a:rPr lang="en-US" sz="1200" b="0" i="0" kern="1200" dirty="0">
                <a:solidFill>
                  <a:schemeClr val="tx1"/>
                </a:solidFill>
                <a:effectLst/>
                <a:latin typeface="+mn-lt"/>
                <a:ea typeface="+mn-ea"/>
                <a:cs typeface="+mn-cs"/>
              </a:rPr>
              <a:t>Add these costs to create an estimate of the initial investment.</a:t>
            </a:r>
          </a:p>
          <a:p>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12</a:t>
            </a:fld>
            <a:endParaRPr lang="en-US"/>
          </a:p>
        </p:txBody>
      </p:sp>
    </p:spTree>
    <p:extLst>
      <p:ext uri="{BB962C8B-B14F-4D97-AF65-F5344CB8AC3E}">
        <p14:creationId xmlns:p14="http://schemas.microsoft.com/office/powerpoint/2010/main" val="3447726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Revenue deltas should be forecast in partnership with business stakeholders. After the business stakeholders agree on a revenue impact, it can be used to improve the earning position.</a:t>
            </a:r>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14</a:t>
            </a:fld>
            <a:endParaRPr lang="en-US"/>
          </a:p>
        </p:txBody>
      </p:sp>
    </p:spTree>
    <p:extLst>
      <p:ext uri="{BB962C8B-B14F-4D97-AF65-F5344CB8AC3E}">
        <p14:creationId xmlns:p14="http://schemas.microsoft.com/office/powerpoint/2010/main" val="2191453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Depreciation reduction or acceleration</a:t>
            </a:r>
          </a:p>
          <a:p>
            <a:r>
              <a:rPr lang="en-US" sz="1200" b="0" i="0" kern="1200" dirty="0">
                <a:solidFill>
                  <a:schemeClr val="tx1"/>
                </a:solidFill>
                <a:effectLst/>
                <a:latin typeface="+mn-lt"/>
                <a:ea typeface="+mn-ea"/>
                <a:cs typeface="+mn-cs"/>
              </a:rPr>
              <a:t>For guidance on depreciation, speak with the CFO or finance team. The following information is meant to serve as a general reference on the topic of depreciation.</a:t>
            </a:r>
          </a:p>
          <a:p>
            <a:r>
              <a:rPr lang="en-US" sz="1200" b="0" i="0" kern="1200" dirty="0">
                <a:solidFill>
                  <a:schemeClr val="tx1"/>
                </a:solidFill>
                <a:effectLst/>
                <a:latin typeface="+mn-lt"/>
                <a:ea typeface="+mn-ea"/>
                <a:cs typeface="+mn-cs"/>
              </a:rPr>
              <a:t>When capital is invested in the acquisition of an asset, that investment could be used for financial or tax purposes to produce ongoing benefits over the expected lifespan of the asset. Some companies see depreciation as a positive tax advantage. Others see it as a committed, ongoing expense similar to other recurring expenses attributed to the annual IT budget.</a:t>
            </a:r>
          </a:p>
          <a:p>
            <a:r>
              <a:rPr lang="en-US" sz="1200" b="0" i="0" kern="1200" dirty="0">
                <a:solidFill>
                  <a:schemeClr val="tx1"/>
                </a:solidFill>
                <a:effectLst/>
                <a:latin typeface="+mn-lt"/>
                <a:ea typeface="+mn-ea"/>
                <a:cs typeface="+mn-cs"/>
              </a:rPr>
              <a:t>Speak with the finance office to find out if elimination of depreciation is possible and if it would make a positive contribution to cost deltas.</a:t>
            </a:r>
          </a:p>
          <a:p>
            <a:r>
              <a:rPr lang="en-US" sz="1200" b="1" i="0" kern="1200" dirty="0">
                <a:solidFill>
                  <a:schemeClr val="tx1"/>
                </a:solidFill>
                <a:effectLst/>
                <a:latin typeface="+mn-lt"/>
                <a:ea typeface="+mn-ea"/>
                <a:cs typeface="+mn-cs"/>
              </a:rPr>
              <a:t>Physical asset recovery</a:t>
            </a:r>
          </a:p>
          <a:p>
            <a:r>
              <a:rPr lang="en-US" sz="1200" b="0" i="0" kern="1200" dirty="0">
                <a:solidFill>
                  <a:schemeClr val="tx1"/>
                </a:solidFill>
                <a:effectLst/>
                <a:latin typeface="+mn-lt"/>
                <a:ea typeface="+mn-ea"/>
                <a:cs typeface="+mn-cs"/>
              </a:rPr>
              <a:t>In some cases, retired assets can be sold as a source of revenue. This revenue is often lumped into cost reduction for simplicity. But it's truly an increase in revenue and can be taxed as such. Speak with the finance office to understand the viability of this option and how to account for the resulting revenue.</a:t>
            </a:r>
          </a:p>
          <a:p>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16</a:t>
            </a:fld>
            <a:endParaRPr lang="en-US"/>
          </a:p>
        </p:txBody>
      </p:sp>
    </p:spTree>
    <p:extLst>
      <p:ext uri="{BB962C8B-B14F-4D97-AF65-F5344CB8AC3E}">
        <p14:creationId xmlns:p14="http://schemas.microsoft.com/office/powerpoint/2010/main" val="2458105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Operational cost reductions</a:t>
            </a:r>
          </a:p>
          <a:p>
            <a:r>
              <a:rPr lang="en-US" sz="1200" b="0" i="0" kern="1200" dirty="0">
                <a:solidFill>
                  <a:schemeClr val="tx1"/>
                </a:solidFill>
                <a:effectLst/>
                <a:latin typeface="+mn-lt"/>
                <a:ea typeface="+mn-ea"/>
                <a:cs typeface="+mn-cs"/>
              </a:rPr>
              <a:t>Recurring expenses required to operate a business are often called operating expenses. This is a broad category. In most accounting models, it includes:</a:t>
            </a:r>
          </a:p>
          <a:p>
            <a:r>
              <a:rPr lang="en-US" sz="1200" b="0" i="0" kern="1200" dirty="0">
                <a:solidFill>
                  <a:schemeClr val="tx1"/>
                </a:solidFill>
                <a:effectLst/>
                <a:latin typeface="+mn-lt"/>
                <a:ea typeface="+mn-ea"/>
                <a:cs typeface="+mn-cs"/>
              </a:rPr>
              <a:t>Software licensing.</a:t>
            </a:r>
          </a:p>
          <a:p>
            <a:r>
              <a:rPr lang="en-US" sz="1200" b="0" i="0" kern="1200" dirty="0">
                <a:solidFill>
                  <a:schemeClr val="tx1"/>
                </a:solidFill>
                <a:effectLst/>
                <a:latin typeface="+mn-lt"/>
                <a:ea typeface="+mn-ea"/>
                <a:cs typeface="+mn-cs"/>
              </a:rPr>
              <a:t>Hosting expenses.</a:t>
            </a:r>
          </a:p>
          <a:p>
            <a:r>
              <a:rPr lang="en-US" sz="1200" b="0" i="0" kern="1200" dirty="0">
                <a:solidFill>
                  <a:schemeClr val="tx1"/>
                </a:solidFill>
                <a:effectLst/>
                <a:latin typeface="+mn-lt"/>
                <a:ea typeface="+mn-ea"/>
                <a:cs typeface="+mn-cs"/>
              </a:rPr>
              <a:t>Electric bills.</a:t>
            </a:r>
          </a:p>
          <a:p>
            <a:r>
              <a:rPr lang="en-US" sz="1200" b="0" i="0" kern="1200" dirty="0">
                <a:solidFill>
                  <a:schemeClr val="tx1"/>
                </a:solidFill>
                <a:effectLst/>
                <a:latin typeface="+mn-lt"/>
                <a:ea typeface="+mn-ea"/>
                <a:cs typeface="+mn-cs"/>
              </a:rPr>
              <a:t>Real estate rentals.</a:t>
            </a:r>
          </a:p>
          <a:p>
            <a:r>
              <a:rPr lang="en-US" sz="1200" b="0" i="0" kern="1200" dirty="0">
                <a:solidFill>
                  <a:schemeClr val="tx1"/>
                </a:solidFill>
                <a:effectLst/>
                <a:latin typeface="+mn-lt"/>
                <a:ea typeface="+mn-ea"/>
                <a:cs typeface="+mn-cs"/>
              </a:rPr>
              <a:t>Cooling expenses.</a:t>
            </a:r>
          </a:p>
          <a:p>
            <a:r>
              <a:rPr lang="en-US" sz="1200" b="0" i="0" kern="1200" dirty="0">
                <a:solidFill>
                  <a:schemeClr val="tx1"/>
                </a:solidFill>
                <a:effectLst/>
                <a:latin typeface="+mn-lt"/>
                <a:ea typeface="+mn-ea"/>
                <a:cs typeface="+mn-cs"/>
              </a:rPr>
              <a:t>Temporary staff required for operations.</a:t>
            </a:r>
          </a:p>
          <a:p>
            <a:r>
              <a:rPr lang="en-US" sz="1200" b="0" i="0" kern="1200" dirty="0">
                <a:solidFill>
                  <a:schemeClr val="tx1"/>
                </a:solidFill>
                <a:effectLst/>
                <a:latin typeface="+mn-lt"/>
                <a:ea typeface="+mn-ea"/>
                <a:cs typeface="+mn-cs"/>
              </a:rPr>
              <a:t>Equipment rentals.</a:t>
            </a:r>
          </a:p>
          <a:p>
            <a:r>
              <a:rPr lang="en-US" sz="1200" b="0" i="0" kern="1200" dirty="0">
                <a:solidFill>
                  <a:schemeClr val="tx1"/>
                </a:solidFill>
                <a:effectLst/>
                <a:latin typeface="+mn-lt"/>
                <a:ea typeface="+mn-ea"/>
                <a:cs typeface="+mn-cs"/>
              </a:rPr>
              <a:t>Replacement parts.</a:t>
            </a:r>
          </a:p>
          <a:p>
            <a:r>
              <a:rPr lang="en-US" sz="1200" b="0" i="0" kern="1200" dirty="0">
                <a:solidFill>
                  <a:schemeClr val="tx1"/>
                </a:solidFill>
                <a:effectLst/>
                <a:latin typeface="+mn-lt"/>
                <a:ea typeface="+mn-ea"/>
                <a:cs typeface="+mn-cs"/>
              </a:rPr>
              <a:t>Maintenance contracts.</a:t>
            </a:r>
          </a:p>
          <a:p>
            <a:r>
              <a:rPr lang="en-US" sz="1200" b="0" i="0" kern="1200" dirty="0">
                <a:solidFill>
                  <a:schemeClr val="tx1"/>
                </a:solidFill>
                <a:effectLst/>
                <a:latin typeface="+mn-lt"/>
                <a:ea typeface="+mn-ea"/>
                <a:cs typeface="+mn-cs"/>
              </a:rPr>
              <a:t>Repair services.</a:t>
            </a:r>
          </a:p>
          <a:p>
            <a:r>
              <a:rPr lang="en-US" sz="1200" b="0" i="0" kern="1200" dirty="0">
                <a:solidFill>
                  <a:schemeClr val="tx1"/>
                </a:solidFill>
                <a:effectLst/>
                <a:latin typeface="+mn-lt"/>
                <a:ea typeface="+mn-ea"/>
                <a:cs typeface="+mn-cs"/>
              </a:rPr>
              <a:t>Business continuity and disaster recovery (BCDR) services.</a:t>
            </a:r>
          </a:p>
          <a:p>
            <a:r>
              <a:rPr lang="en-US" sz="1200" b="0" i="0" kern="1200" dirty="0">
                <a:solidFill>
                  <a:schemeClr val="tx1"/>
                </a:solidFill>
                <a:effectLst/>
                <a:latin typeface="+mn-lt"/>
                <a:ea typeface="+mn-ea"/>
                <a:cs typeface="+mn-cs"/>
              </a:rPr>
              <a:t>Other expenses that don't require capital expense approvals.</a:t>
            </a:r>
          </a:p>
          <a:p>
            <a:r>
              <a:rPr lang="en-US" sz="1200" b="0" i="0" kern="1200" dirty="0">
                <a:solidFill>
                  <a:schemeClr val="tx1"/>
                </a:solidFill>
                <a:effectLst/>
                <a:latin typeface="+mn-lt"/>
                <a:ea typeface="+mn-ea"/>
                <a:cs typeface="+mn-cs"/>
              </a:rPr>
              <a:t>This category provides one of the highest earning deltas. When you're considering a cloud migration, time invested in making this list exhaustive is rarely wasted. Ask the CIO and finance team questions to ensure all operational costs are accounted for.</a:t>
            </a:r>
          </a:p>
          <a:p>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17</a:t>
            </a:fld>
            <a:endParaRPr lang="en-US"/>
          </a:p>
        </p:txBody>
      </p:sp>
    </p:spTree>
    <p:extLst>
      <p:ext uri="{BB962C8B-B14F-4D97-AF65-F5344CB8AC3E}">
        <p14:creationId xmlns:p14="http://schemas.microsoft.com/office/powerpoint/2010/main" val="2804165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Cost avoidance</a:t>
            </a:r>
          </a:p>
          <a:p>
            <a:r>
              <a:rPr lang="en-US" sz="1200" b="0" i="0" kern="1200" dirty="0">
                <a:solidFill>
                  <a:schemeClr val="tx1"/>
                </a:solidFill>
                <a:effectLst/>
                <a:latin typeface="+mn-lt"/>
                <a:ea typeface="+mn-ea"/>
                <a:cs typeface="+mn-cs"/>
              </a:rPr>
              <a:t>When an operating expenditure is expected but not yet in an approved budget, it might not fit into a cost reduction category. For example, if VMware and Microsoft licenses need to be renegotiated and paid next year, they aren't fully qualified costs yet. Reductions in those expected costs are treated like operational costs for the sake of cost-delta calculations. Informally, however, they should be referred to as "cost avoidance" until negotiation and budget approval is complete.</a:t>
            </a:r>
          </a:p>
          <a:p>
            <a:r>
              <a:rPr lang="en-US" sz="1200" b="1" i="0" kern="1200" dirty="0">
                <a:solidFill>
                  <a:schemeClr val="tx1"/>
                </a:solidFill>
                <a:effectLst/>
                <a:latin typeface="+mn-lt"/>
                <a:ea typeface="+mn-ea"/>
                <a:cs typeface="+mn-cs"/>
              </a:rPr>
              <a:t>Soft-cost reductions</a:t>
            </a:r>
          </a:p>
          <a:p>
            <a:r>
              <a:rPr lang="en-US" sz="1200" b="0" i="0" kern="1200" dirty="0">
                <a:solidFill>
                  <a:schemeClr val="tx1"/>
                </a:solidFill>
                <a:effectLst/>
                <a:latin typeface="+mn-lt"/>
                <a:ea typeface="+mn-ea"/>
                <a:cs typeface="+mn-cs"/>
              </a:rPr>
              <a:t>At some companies, soft costs like reductions in operational complexity or reductions in full-time staff for operating a datacenter could also be included in cost deltas. But including soft costs might not be a good idea. When you include soft-cost reductions, you insert an undocumented assumption that the reduction will create tangible cost savings. Technology projects rarely result in actual soft-cost recovery.</a:t>
            </a:r>
          </a:p>
          <a:p>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18</a:t>
            </a:fld>
            <a:endParaRPr lang="en-US"/>
          </a:p>
        </p:txBody>
      </p:sp>
    </p:spTree>
    <p:extLst>
      <p:ext uri="{BB962C8B-B14F-4D97-AF65-F5344CB8AC3E}">
        <p14:creationId xmlns:p14="http://schemas.microsoft.com/office/powerpoint/2010/main" val="414912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Capital expense reductions or avoidance</a:t>
            </a:r>
          </a:p>
          <a:p>
            <a:r>
              <a:rPr lang="en-US" sz="1200" b="0" i="0" kern="1200" dirty="0">
                <a:solidFill>
                  <a:schemeClr val="tx1"/>
                </a:solidFill>
                <a:effectLst/>
                <a:latin typeface="+mn-lt"/>
                <a:ea typeface="+mn-ea"/>
                <a:cs typeface="+mn-cs"/>
              </a:rPr>
              <a:t>Capital expenses are slightly different from operating expenses. Generally, this category is driven by refresh cycles or datacenter expansion. An example of a datacenter expansion would be a new high-performance cluster to host a big data solution or data warehouse. This expense would generally fit into a capital expense category. More common are the basic refresh cycles. Some companies have rigid hardware refresh cycles, meaning assets are retired and replaced on a regular cycle (usually every three, five, or eight years). These cycles often coincide with asset lease cycles or the forecasted life span of equipment. When a refresh cycle hits, IT draws capital expense to acquire new equipment.</a:t>
            </a:r>
          </a:p>
          <a:p>
            <a:r>
              <a:rPr lang="en-US" sz="1200" b="0" i="0" kern="1200" dirty="0">
                <a:solidFill>
                  <a:schemeClr val="tx1"/>
                </a:solidFill>
                <a:effectLst/>
                <a:latin typeface="+mn-lt"/>
                <a:ea typeface="+mn-ea"/>
                <a:cs typeface="+mn-cs"/>
              </a:rPr>
              <a:t>If a refresh cycle is approved and budgeted, the cloud transformation could help eliminate that cost. If a refresh cycle is planned but not yet approved, the cloud transformation could avoid a capital expenditure. Both reductions would be added to the cost delta.</a:t>
            </a:r>
          </a:p>
          <a:p>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19</a:t>
            </a:fld>
            <a:endParaRPr lang="en-US"/>
          </a:p>
        </p:txBody>
      </p:sp>
    </p:spTree>
    <p:extLst>
      <p:ext uri="{BB962C8B-B14F-4D97-AF65-F5344CB8AC3E}">
        <p14:creationId xmlns:p14="http://schemas.microsoft.com/office/powerpoint/2010/main" val="2224826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Traditional IT accounting (cost center model)</a:t>
            </a:r>
          </a:p>
          <a:p>
            <a:r>
              <a:rPr lang="en-US" sz="1200" b="0" i="0" kern="1200" dirty="0">
                <a:solidFill>
                  <a:schemeClr val="tx1"/>
                </a:solidFill>
                <a:effectLst/>
                <a:latin typeface="+mn-lt"/>
                <a:ea typeface="+mn-ea"/>
                <a:cs typeface="+mn-cs"/>
              </a:rPr>
              <a:t>It's often accurate to consider IT a cost center. In the traditional IT accounting model, IT consolidates purchasing power for all IT assets. As we pointed out in the </a:t>
            </a:r>
            <a:r>
              <a:rPr lang="en-US" sz="1200" b="0" i="0" u="sng" kern="1200" dirty="0">
                <a:solidFill>
                  <a:schemeClr val="tx1"/>
                </a:solidFill>
                <a:effectLst/>
                <a:latin typeface="+mn-lt"/>
                <a:ea typeface="+mn-ea"/>
                <a:cs typeface="+mn-cs"/>
                <a:hlinkClick r:id="rId3"/>
              </a:rPr>
              <a:t>financial models</a:t>
            </a:r>
            <a:r>
              <a:rPr lang="en-US" sz="1200" b="0" i="0" kern="1200" dirty="0">
                <a:solidFill>
                  <a:schemeClr val="tx1"/>
                </a:solidFill>
                <a:effectLst/>
                <a:latin typeface="+mn-lt"/>
                <a:ea typeface="+mn-ea"/>
                <a:cs typeface="+mn-cs"/>
              </a:rPr>
              <a:t> article, that purchasing power consolidation can include software licenses, recurring charges for CRM licensing, purchase of employee desktops, and other large costs.</a:t>
            </a:r>
          </a:p>
          <a:p>
            <a:r>
              <a:rPr lang="en-US" sz="1200" b="0" i="0" kern="1200" dirty="0">
                <a:solidFill>
                  <a:schemeClr val="tx1"/>
                </a:solidFill>
                <a:effectLst/>
                <a:latin typeface="+mn-lt"/>
                <a:ea typeface="+mn-ea"/>
                <a:cs typeface="+mn-cs"/>
              </a:rPr>
              <a:t>When IT serves as a cost center, the perceived value of IT is largely viewed through a procurement management lens. This perception makes it difficult for the board or other executives to understand the true value that IT provides. Procurement costs tend to skew the view of IT by outweighing any other value added by the organization. This view explains why IT is often lumped into the responsibilities of either the chief financial officer or the chief operating officer. This perception of IT is limited and can be short sighted.</a:t>
            </a:r>
          </a:p>
          <a:p>
            <a:r>
              <a:rPr lang="en-US" sz="1200" b="1" i="0" kern="1200" dirty="0">
                <a:solidFill>
                  <a:schemeClr val="tx1"/>
                </a:solidFill>
                <a:effectLst/>
                <a:latin typeface="+mn-lt"/>
                <a:ea typeface="+mn-ea"/>
                <a:cs typeface="+mn-cs"/>
              </a:rPr>
              <a:t>Central IT accounting (profit center model)</a:t>
            </a:r>
          </a:p>
          <a:p>
            <a:r>
              <a:rPr lang="en-US" sz="1200" b="0" i="0" kern="1200" dirty="0">
                <a:solidFill>
                  <a:schemeClr val="tx1"/>
                </a:solidFill>
                <a:effectLst/>
                <a:latin typeface="+mn-lt"/>
                <a:ea typeface="+mn-ea"/>
                <a:cs typeface="+mn-cs"/>
              </a:rPr>
              <a:t>To overcome the cost center view of IT, some CIOs opted for a central IT model of accounting. In this type of model, IT is treated like a competing business unit and a peer to revenue-producing business units. In some cases, this model can be entirely logical. For example, some organizations have a professional IT services division that generates a revenue stream. Frequently, central IT models don't generate significant revenue, making it difficult to justify the model.</a:t>
            </a:r>
          </a:p>
          <a:p>
            <a:r>
              <a:rPr lang="en-US" sz="1200" b="0" i="0" kern="1200" dirty="0">
                <a:solidFill>
                  <a:schemeClr val="tx1"/>
                </a:solidFill>
                <a:effectLst/>
                <a:latin typeface="+mn-lt"/>
                <a:ea typeface="+mn-ea"/>
                <a:cs typeface="+mn-cs"/>
              </a:rPr>
              <a:t>Regardless of the revenue model, central IT accounting models are unique because of how the IT unit accounts for costs. In a traditional IT model, the IT team records costs and pays those costs from shared funds like operations and maintenance (O&amp;M) or a dedicated profit and loss (P&amp;L) account.</a:t>
            </a:r>
          </a:p>
          <a:p>
            <a:r>
              <a:rPr lang="en-US" sz="1200" b="0" i="0" kern="1200" dirty="0">
                <a:solidFill>
                  <a:schemeClr val="tx1"/>
                </a:solidFill>
                <a:effectLst/>
                <a:latin typeface="+mn-lt"/>
                <a:ea typeface="+mn-ea"/>
                <a:cs typeface="+mn-cs"/>
              </a:rPr>
              <a:t>In a central IT accounting model, the IT team marks up the services provided to account for overhead, management, and other estimated expenses. It then bills the competing business units for the marked-up services. In this model, the CIO is expected to manage the P&amp;L associated with the sale of those services. This can create inflated IT costs and contention between central IT and business units, especially when IT needs to cut costs or isn't meeting agreed-upon SLAs. During times of technology or market change, any new technology would cause a disruption to central IT's P&amp;L, making transformation difficult.</a:t>
            </a:r>
          </a:p>
          <a:p>
            <a:r>
              <a:rPr lang="en-US" sz="1200" b="1" i="0" kern="1200" dirty="0">
                <a:solidFill>
                  <a:schemeClr val="tx1"/>
                </a:solidFill>
                <a:effectLst/>
                <a:latin typeface="+mn-lt"/>
                <a:ea typeface="+mn-ea"/>
                <a:cs typeface="+mn-cs"/>
              </a:rPr>
              <a:t>Chargeback</a:t>
            </a:r>
          </a:p>
          <a:p>
            <a:r>
              <a:rPr lang="en-US" sz="1200" b="0" i="0" kern="1200" dirty="0">
                <a:solidFill>
                  <a:schemeClr val="tx1"/>
                </a:solidFill>
                <a:effectLst/>
                <a:latin typeface="+mn-lt"/>
                <a:ea typeface="+mn-ea"/>
                <a:cs typeface="+mn-cs"/>
              </a:rPr>
              <a:t>One of the common first steps in changing IT's reputation as a cost center is implementing a chargeback model of accounting. This model is especially common in smaller enterprises or highly efficient IT organizations. In the chargeback model, any IT costs that are associated with a specific business unit are treated like an operating expense in that business unit's budget. This practice reduces the cumulative cost effects on IT, allowing business values to show more clearly.</a:t>
            </a:r>
          </a:p>
          <a:p>
            <a:r>
              <a:rPr lang="en-US" sz="1200" b="0" i="0" kern="1200" dirty="0">
                <a:solidFill>
                  <a:schemeClr val="tx1"/>
                </a:solidFill>
                <a:effectLst/>
                <a:latin typeface="+mn-lt"/>
                <a:ea typeface="+mn-ea"/>
                <a:cs typeface="+mn-cs"/>
              </a:rPr>
              <a:t>In a legacy on-premises model, chargeback is difficult to realize because someone still has to carry the large capital expenses and depreciation. The ongoing conversion from capital expenditures to operating expenses associated with usage is a difficult accounting exercise. This difficulty is a major reason for the creation of the traditional IT accounting model and the central IT accounting model. The operating expenses model of cloud cost accounting is almost required if you want to efficiently deliver a chargeback model.</a:t>
            </a:r>
          </a:p>
          <a:p>
            <a:r>
              <a:rPr lang="en-US" sz="1200" b="0" i="0" kern="1200" dirty="0">
                <a:solidFill>
                  <a:schemeClr val="tx1"/>
                </a:solidFill>
                <a:effectLst/>
                <a:latin typeface="+mn-lt"/>
                <a:ea typeface="+mn-ea"/>
                <a:cs typeface="+mn-cs"/>
              </a:rPr>
              <a:t>But you shouldn't implement this model without considering the implications. Here are a few consequences that are unique to a chargeback model:</a:t>
            </a:r>
          </a:p>
          <a:p>
            <a:r>
              <a:rPr lang="en-US" sz="1200" b="0" i="0" kern="1200" dirty="0">
                <a:solidFill>
                  <a:schemeClr val="tx1"/>
                </a:solidFill>
                <a:effectLst/>
                <a:latin typeface="+mn-lt"/>
                <a:ea typeface="+mn-ea"/>
                <a:cs typeface="+mn-cs"/>
              </a:rPr>
              <a:t>Chargeback results in a massive reduction of the overall IT budget. For IT organizations that are inefficient or require extensive complex technical skills in operations or maintenance, this model can expose those expenses in an unhealthy way.</a:t>
            </a:r>
          </a:p>
          <a:p>
            <a:r>
              <a:rPr lang="en-US" sz="1200" b="0" i="0" kern="1200" dirty="0">
                <a:solidFill>
                  <a:schemeClr val="tx1"/>
                </a:solidFill>
                <a:effectLst/>
                <a:latin typeface="+mn-lt"/>
                <a:ea typeface="+mn-ea"/>
                <a:cs typeface="+mn-cs"/>
              </a:rPr>
              <a:t>Loss of control is a common consequence. In highly political environments, chargeback can result in loss of control and staff being reallocated to the business. This could create significant inefficiencies and reduce IT's ability to consistently meet SLAs or project requirements.</a:t>
            </a:r>
          </a:p>
          <a:p>
            <a:r>
              <a:rPr lang="en-US" sz="1200" b="0" i="0" kern="1200" dirty="0">
                <a:solidFill>
                  <a:schemeClr val="tx1"/>
                </a:solidFill>
                <a:effectLst/>
                <a:latin typeface="+mn-lt"/>
                <a:ea typeface="+mn-ea"/>
                <a:cs typeface="+mn-cs"/>
              </a:rPr>
              <a:t>Difficulty accounting for shared services is another common consequence. If the organization has grown through acquisition and is carrying technical debt as a result, it's likely that a high percentage of shared services must be maintained to keep all systems working together effectively.</a:t>
            </a:r>
          </a:p>
          <a:p>
            <a:r>
              <a:rPr lang="en-US" sz="1200" b="0" i="0" kern="1200" dirty="0">
                <a:solidFill>
                  <a:schemeClr val="tx1"/>
                </a:solidFill>
                <a:effectLst/>
                <a:latin typeface="+mn-lt"/>
                <a:ea typeface="+mn-ea"/>
                <a:cs typeface="+mn-cs"/>
              </a:rPr>
              <a:t>Cloud transformations include solutions to these and other consequences associated with a chargeback model. But each of those solutions includes implementation and operating expenses. The CIO and CFO should carefully weigh the pros and cons of a chargeback model before considering one.</a:t>
            </a:r>
          </a:p>
          <a:p>
            <a:r>
              <a:rPr lang="en-US" sz="1200" b="1" i="0" kern="1200" dirty="0" err="1">
                <a:solidFill>
                  <a:schemeClr val="tx1"/>
                </a:solidFill>
                <a:effectLst/>
                <a:latin typeface="+mn-lt"/>
                <a:ea typeface="+mn-ea"/>
                <a:cs typeface="+mn-cs"/>
              </a:rPr>
              <a:t>Showback</a:t>
            </a:r>
            <a:r>
              <a:rPr lang="en-US" sz="1200" b="1" i="0" kern="1200" dirty="0">
                <a:solidFill>
                  <a:schemeClr val="tx1"/>
                </a:solidFill>
                <a:effectLst/>
                <a:latin typeface="+mn-lt"/>
                <a:ea typeface="+mn-ea"/>
                <a:cs typeface="+mn-cs"/>
              </a:rPr>
              <a:t> or awareness-back (</a:t>
            </a:r>
            <a:r>
              <a:rPr lang="en-US" sz="1200" b="1" i="0" kern="1200" dirty="0" err="1">
                <a:solidFill>
                  <a:schemeClr val="tx1"/>
                </a:solidFill>
                <a:effectLst/>
                <a:latin typeface="+mn-lt"/>
                <a:ea typeface="+mn-ea"/>
                <a:cs typeface="+mn-cs"/>
              </a:rPr>
              <a:t>shameback</a:t>
            </a:r>
            <a:r>
              <a:rPr lang="en-US" sz="1200" b="1"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larger enterprises, a </a:t>
            </a:r>
            <a:r>
              <a:rPr lang="en-US" sz="1200" b="0" i="0" kern="1200" dirty="0" err="1">
                <a:solidFill>
                  <a:schemeClr val="tx1"/>
                </a:solidFill>
                <a:effectLst/>
                <a:latin typeface="+mn-lt"/>
                <a:ea typeface="+mn-ea"/>
                <a:cs typeface="+mn-cs"/>
              </a:rPr>
              <a:t>showback</a:t>
            </a:r>
            <a:r>
              <a:rPr lang="en-US" sz="1200" b="0" i="0" kern="1200" dirty="0">
                <a:solidFill>
                  <a:schemeClr val="tx1"/>
                </a:solidFill>
                <a:effectLst/>
                <a:latin typeface="+mn-lt"/>
                <a:ea typeface="+mn-ea"/>
                <a:cs typeface="+mn-cs"/>
              </a:rPr>
              <a:t> or awareness-back model is a safer first step in the transition from cost center to value center. This model doesn't affect financial accounting. In fact, the P&amp;Ls of each organization don't change. The biggest shift is in mindset and awareness. In a </a:t>
            </a:r>
            <a:r>
              <a:rPr lang="en-US" sz="1200" b="0" i="0" kern="1200" dirty="0" err="1">
                <a:solidFill>
                  <a:schemeClr val="tx1"/>
                </a:solidFill>
                <a:effectLst/>
                <a:latin typeface="+mn-lt"/>
                <a:ea typeface="+mn-ea"/>
                <a:cs typeface="+mn-cs"/>
              </a:rPr>
              <a:t>showback</a:t>
            </a:r>
            <a:r>
              <a:rPr lang="en-US" sz="1200" b="0" i="0" kern="1200" dirty="0">
                <a:solidFill>
                  <a:schemeClr val="tx1"/>
                </a:solidFill>
                <a:effectLst/>
                <a:latin typeface="+mn-lt"/>
                <a:ea typeface="+mn-ea"/>
                <a:cs typeface="+mn-cs"/>
              </a:rPr>
              <a:t> or awareness-back model, IT manages the centralized, consolidated buying power as an agent for the business. In reports back to the business, IT attributes any direct costs to the relevant business unit, which reduces the perceived budget directly consumed by IT. IT also plans budgets based on the needs of the associated business units, which allows IT to more accurately account for costs associated to purely IT initiatives.</a:t>
            </a:r>
          </a:p>
          <a:p>
            <a:r>
              <a:rPr lang="en-US" sz="1200" b="0" i="0" kern="1200" dirty="0">
                <a:solidFill>
                  <a:schemeClr val="tx1"/>
                </a:solidFill>
                <a:effectLst/>
                <a:latin typeface="+mn-lt"/>
                <a:ea typeface="+mn-ea"/>
                <a:cs typeface="+mn-cs"/>
              </a:rPr>
              <a:t>This model provides a balance between a true chargeback model and more traditional models of IT accounting.</a:t>
            </a:r>
          </a:p>
          <a:p>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20</a:t>
            </a:fld>
            <a:endParaRPr lang="en-US"/>
          </a:p>
        </p:txBody>
      </p:sp>
    </p:spTree>
    <p:extLst>
      <p:ext uri="{BB962C8B-B14F-4D97-AF65-F5344CB8AC3E}">
        <p14:creationId xmlns:p14="http://schemas.microsoft.com/office/powerpoint/2010/main" val="3743941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https://docs.microsoft.com/en-us/azure/cloud-adoption-framework/strategy/first-adoption-project</a:t>
            </a:r>
            <a:endParaRPr lang="en-US"/>
          </a:p>
        </p:txBody>
      </p:sp>
      <p:sp>
        <p:nvSpPr>
          <p:cNvPr id="4" name="Slide Number Placeholder 3"/>
          <p:cNvSpPr>
            <a:spLocks noGrp="1"/>
          </p:cNvSpPr>
          <p:nvPr>
            <p:ph type="sldNum" sz="quarter" idx="5"/>
          </p:nvPr>
        </p:nvSpPr>
        <p:spPr/>
        <p:txBody>
          <a:bodyPr/>
          <a:lstStyle/>
          <a:p>
            <a:fld id="{BAF2560C-288E-4004-B6FA-EDFDC144FA1B}" type="slidenum">
              <a:rPr lang="en-US" smtClean="0"/>
              <a:t>21</a:t>
            </a:fld>
            <a:endParaRPr lang="en-US"/>
          </a:p>
        </p:txBody>
      </p:sp>
    </p:spTree>
    <p:extLst>
      <p:ext uri="{BB962C8B-B14F-4D97-AF65-F5344CB8AC3E}">
        <p14:creationId xmlns:p14="http://schemas.microsoft.com/office/powerpoint/2010/main" val="907877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Additional examples of first adoption projects include:</a:t>
            </a:r>
          </a:p>
          <a:p>
            <a:r>
              <a:rPr lang="en-US" b="1"/>
              <a:t>Business continuity and disaster recovery (BCDR):</a:t>
            </a:r>
            <a:r>
              <a:rPr lang="en-US"/>
              <a:t> Beyond Azure Site Recovery, you can implement multiple BCDR strategies as a first project.</a:t>
            </a:r>
          </a:p>
          <a:p>
            <a:r>
              <a:rPr lang="en-US" b="1"/>
              <a:t>Nonproduction:</a:t>
            </a:r>
            <a:r>
              <a:rPr lang="en-US"/>
              <a:t> Deploy a nonproduction instance of a workload.</a:t>
            </a:r>
          </a:p>
          <a:p>
            <a:r>
              <a:rPr lang="en-US" b="1"/>
              <a:t>Archive:</a:t>
            </a:r>
            <a:r>
              <a:rPr lang="en-US"/>
              <a:t> Cold storage can place a strain on datacenter resources. Moving that data to the cloud is a solid quick win.</a:t>
            </a:r>
          </a:p>
          <a:p>
            <a:r>
              <a:rPr lang="en-US" b="1"/>
              <a:t>End of support (EOS):</a:t>
            </a:r>
            <a:r>
              <a:rPr lang="en-US"/>
              <a:t> Migrating assets that have reached the end of support is another quick win that builds technical skills. It could also provide some cost avoidance from expensive support contracts or licensing costs.</a:t>
            </a:r>
          </a:p>
          <a:p>
            <a:r>
              <a:rPr lang="en-US" b="1"/>
              <a:t>Virtual Desktop Interface (VDI):</a:t>
            </a:r>
            <a:r>
              <a:rPr lang="en-US"/>
              <a:t> Creating virtual desktops for remote employees can provide a quick win. In some cases, this first adoption project could also reduce dependence on expensive private networks in favor of commodity public internet connectivity.</a:t>
            </a:r>
          </a:p>
          <a:p>
            <a:r>
              <a:rPr lang="en-US" b="1"/>
              <a:t>Dev/test:</a:t>
            </a:r>
            <a:r>
              <a:rPr lang="en-US"/>
              <a:t> Remove dev/test from on-premises environments to give developers control, agility, and self-service capacity.</a:t>
            </a:r>
          </a:p>
          <a:p>
            <a:r>
              <a:rPr lang="en-US" b="1"/>
              <a:t>Simple apps (less than five):</a:t>
            </a:r>
            <a:r>
              <a:rPr lang="en-US"/>
              <a:t> Modernize and migrate a simple app to quickly gain developer and operations experience.</a:t>
            </a:r>
          </a:p>
          <a:p>
            <a:r>
              <a:rPr lang="en-US" b="1"/>
              <a:t>Performance labs:</a:t>
            </a:r>
            <a:r>
              <a:rPr lang="en-US"/>
              <a:t> When you need high-scale performance in a lab setting, use the cloud to quickly and cost-effectively provision those labs for a short time.</a:t>
            </a:r>
          </a:p>
          <a:p>
            <a:r>
              <a:rPr lang="en-US" b="1"/>
              <a:t>Data Platform:</a:t>
            </a:r>
            <a:r>
              <a:rPr lang="en-US"/>
              <a:t> Creating a data lake with scalable compute for analytics, reporting, or machine learning workloads, and migrating to managed databases using dump/restore methods or data migration services.</a:t>
            </a:r>
          </a:p>
        </p:txBody>
      </p:sp>
      <p:sp>
        <p:nvSpPr>
          <p:cNvPr id="4" name="Slide Number Placeholder 3"/>
          <p:cNvSpPr>
            <a:spLocks noGrp="1"/>
          </p:cNvSpPr>
          <p:nvPr>
            <p:ph type="sldNum" sz="quarter" idx="5"/>
          </p:nvPr>
        </p:nvSpPr>
        <p:spPr/>
        <p:txBody>
          <a:bodyPr/>
          <a:lstStyle/>
          <a:p>
            <a:fld id="{BAF2560C-288E-4004-B6FA-EDFDC144FA1B}" type="slidenum">
              <a:rPr lang="en-US" smtClean="0"/>
              <a:t>23</a:t>
            </a:fld>
            <a:endParaRPr lang="en-US"/>
          </a:p>
        </p:txBody>
      </p:sp>
    </p:spTree>
    <p:extLst>
      <p:ext uri="{BB962C8B-B14F-4D97-AF65-F5344CB8AC3E}">
        <p14:creationId xmlns:p14="http://schemas.microsoft.com/office/powerpoint/2010/main" val="210666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Complete the Microsoft Cloud Adoption Framework Strategy and Plan Template</a:t>
            </a:r>
          </a:p>
        </p:txBody>
      </p:sp>
      <p:sp>
        <p:nvSpPr>
          <p:cNvPr id="4" name="Slide Number Placeholder 3"/>
          <p:cNvSpPr>
            <a:spLocks noGrp="1"/>
          </p:cNvSpPr>
          <p:nvPr>
            <p:ph type="sldNum" sz="quarter" idx="5"/>
          </p:nvPr>
        </p:nvSpPr>
        <p:spPr/>
        <p:txBody>
          <a:bodyPr/>
          <a:lstStyle/>
          <a:p>
            <a:fld id="{BAF2560C-288E-4004-B6FA-EDFDC144FA1B}" type="slidenum">
              <a:rPr lang="en-US" smtClean="0"/>
              <a:t>4</a:t>
            </a:fld>
            <a:endParaRPr lang="en-US"/>
          </a:p>
        </p:txBody>
      </p:sp>
    </p:spTree>
    <p:extLst>
      <p:ext uri="{BB962C8B-B14F-4D97-AF65-F5344CB8AC3E}">
        <p14:creationId xmlns:p14="http://schemas.microsoft.com/office/powerpoint/2010/main" val="244539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motivations for cloud adoption will likely fall into multiple categories. As you're building the list of motivations, trends will likely emerge. Motivations tend to be associated more with one classification than with others. Use the predominant classification to help guide the development of your cloud adoption strategy.</a:t>
            </a:r>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5</a:t>
            </a:fld>
            <a:endParaRPr lang="en-US"/>
          </a:p>
        </p:txBody>
      </p:sp>
    </p:spTree>
    <p:extLst>
      <p:ext uri="{BB962C8B-B14F-4D97-AF65-F5344CB8AC3E}">
        <p14:creationId xmlns:p14="http://schemas.microsoft.com/office/powerpoint/2010/main" val="2803792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the Microsoft Cloud Adoption Framework Strategy and Plan Template </a:t>
            </a:r>
          </a:p>
          <a:p>
            <a:r>
              <a:rPr lang="en-US" dirty="0"/>
              <a:t>(Examples in the table above)</a:t>
            </a:r>
          </a:p>
        </p:txBody>
      </p:sp>
      <p:sp>
        <p:nvSpPr>
          <p:cNvPr id="4" name="Slide Number Placeholder 3"/>
          <p:cNvSpPr>
            <a:spLocks noGrp="1"/>
          </p:cNvSpPr>
          <p:nvPr>
            <p:ph type="sldNum" sz="quarter" idx="5"/>
          </p:nvPr>
        </p:nvSpPr>
        <p:spPr/>
        <p:txBody>
          <a:bodyPr/>
          <a:lstStyle/>
          <a:p>
            <a:fld id="{BAF2560C-288E-4004-B6FA-EDFDC144FA1B}" type="slidenum">
              <a:rPr lang="en-US" smtClean="0"/>
              <a:t>6</a:t>
            </a:fld>
            <a:endParaRPr lang="en-US"/>
          </a:p>
        </p:txBody>
      </p:sp>
    </p:spTree>
    <p:extLst>
      <p:ext uri="{BB962C8B-B14F-4D97-AF65-F5344CB8AC3E}">
        <p14:creationId xmlns:p14="http://schemas.microsoft.com/office/powerpoint/2010/main" val="304467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Complete the </a:t>
            </a:r>
            <a:r>
              <a:rPr lang="en-US" b="1" dirty="0"/>
              <a:t>Business Outcomes Template</a:t>
            </a:r>
            <a:r>
              <a:rPr lang="en-US" dirty="0"/>
              <a:t>, transfer output to the </a:t>
            </a:r>
            <a:r>
              <a:rPr lang="en-US" b="1" dirty="0"/>
              <a:t>Microsoft Cloud Adoption Framework Strategy and Plan</a:t>
            </a:r>
            <a:r>
              <a:rPr lang="en-US" dirty="0"/>
              <a:t> </a:t>
            </a:r>
            <a:r>
              <a:rPr lang="en-US" b="1" dirty="0"/>
              <a:t>Template</a:t>
            </a:r>
          </a:p>
        </p:txBody>
      </p:sp>
      <p:sp>
        <p:nvSpPr>
          <p:cNvPr id="4" name="Slide Number Placeholder 3"/>
          <p:cNvSpPr>
            <a:spLocks noGrp="1"/>
          </p:cNvSpPr>
          <p:nvPr>
            <p:ph type="sldNum" sz="quarter" idx="5"/>
          </p:nvPr>
        </p:nvSpPr>
        <p:spPr/>
        <p:txBody>
          <a:bodyPr/>
          <a:lstStyle/>
          <a:p>
            <a:fld id="{BAF2560C-288E-4004-B6FA-EDFDC144FA1B}" type="slidenum">
              <a:rPr lang="en-US" smtClean="0"/>
              <a:t>7</a:t>
            </a:fld>
            <a:endParaRPr lang="en-US"/>
          </a:p>
        </p:txBody>
      </p:sp>
    </p:spTree>
    <p:extLst>
      <p:ext uri="{BB962C8B-B14F-4D97-AF65-F5344CB8AC3E}">
        <p14:creationId xmlns:p14="http://schemas.microsoft.com/office/powerpoint/2010/main" val="2373746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Complete the Business Outcomes Template, transfer output to the Microsoft Cloud Adoption Framework Strategy and Plan Template</a:t>
            </a:r>
          </a:p>
          <a:p>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8</a:t>
            </a:fld>
            <a:endParaRPr lang="en-US"/>
          </a:p>
        </p:txBody>
      </p:sp>
    </p:spTree>
    <p:extLst>
      <p:ext uri="{BB962C8B-B14F-4D97-AF65-F5344CB8AC3E}">
        <p14:creationId xmlns:p14="http://schemas.microsoft.com/office/powerpoint/2010/main" val="150636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Complete the Business Outcomes Template, transfer output to the Microsoft Cloud Adoption Framework Strategy and Plan Template</a:t>
            </a:r>
          </a:p>
          <a:p>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9</a:t>
            </a:fld>
            <a:endParaRPr lang="en-US"/>
          </a:p>
        </p:txBody>
      </p:sp>
    </p:spTree>
    <p:extLst>
      <p:ext uri="{BB962C8B-B14F-4D97-AF65-F5344CB8AC3E}">
        <p14:creationId xmlns:p14="http://schemas.microsoft.com/office/powerpoint/2010/main" val="368245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Myth: The cloud is always cheaper.</a:t>
            </a:r>
            <a:r>
              <a:rPr lang="en-US" sz="1200" b="0" i="0" kern="1200" dirty="0">
                <a:solidFill>
                  <a:schemeClr val="tx1"/>
                </a:solidFill>
                <a:effectLst/>
                <a:latin typeface="+mn-lt"/>
                <a:ea typeface="+mn-ea"/>
                <a:cs typeface="+mn-cs"/>
              </a:rPr>
              <a:t> It's commonly believed that operating a datacenter in the cloud is always cheaper than operating one on-premises. While this assumption might generally be true, it's not always the case. Sometimes cloud operating costs are higher. These higher costs are often caused by poor cost governance, misaligned system architectures, process duplication, atypical system configurations, or greater staffing costs. Fortunately, you can mitigate many of these problems to create early ROI. Following the guidance in </a:t>
            </a:r>
            <a:r>
              <a:rPr lang="en-US" sz="1200" b="0" i="0" u="sng" kern="1200" dirty="0">
                <a:solidFill>
                  <a:schemeClr val="tx1"/>
                </a:solidFill>
                <a:effectLst/>
                <a:latin typeface="+mn-lt"/>
                <a:ea typeface="+mn-ea"/>
                <a:cs typeface="+mn-cs"/>
                <a:hlinkClick r:id="rId3"/>
              </a:rPr>
              <a:t>Build the business justification</a:t>
            </a:r>
            <a:r>
              <a:rPr lang="en-US" sz="1200" b="0" i="0" kern="1200" dirty="0">
                <a:solidFill>
                  <a:schemeClr val="tx1"/>
                </a:solidFill>
                <a:effectLst/>
                <a:latin typeface="+mn-lt"/>
                <a:ea typeface="+mn-ea"/>
                <a:cs typeface="+mn-cs"/>
              </a:rPr>
              <a:t> can help you detect and avoid these misalignments. Dispelling the other myths described here can help too.</a:t>
            </a:r>
          </a:p>
          <a:p>
            <a:r>
              <a:rPr lang="en-US" sz="1200" b="1" i="0" kern="1200" dirty="0">
                <a:solidFill>
                  <a:schemeClr val="tx1"/>
                </a:solidFill>
                <a:effectLst/>
                <a:latin typeface="+mn-lt"/>
                <a:ea typeface="+mn-ea"/>
                <a:cs typeface="+mn-cs"/>
              </a:rPr>
              <a:t>Myth: Everything should go into the cloud.</a:t>
            </a:r>
            <a:r>
              <a:rPr lang="en-US" sz="1200" b="0" i="0" kern="1200" dirty="0">
                <a:solidFill>
                  <a:schemeClr val="tx1"/>
                </a:solidFill>
                <a:effectLst/>
                <a:latin typeface="+mn-lt"/>
                <a:ea typeface="+mn-ea"/>
                <a:cs typeface="+mn-cs"/>
              </a:rPr>
              <a:t> In fact, some business drivers might lead you to choose a hybrid solution. Before you finalize a business model, it's smart to complete a first-round quantitative analysis, as described in the </a:t>
            </a:r>
            <a:r>
              <a:rPr lang="en-US" sz="1200" b="0" i="0" u="sng" kern="1200" dirty="0">
                <a:solidFill>
                  <a:schemeClr val="tx1"/>
                </a:solidFill>
                <a:effectLst/>
                <a:latin typeface="+mn-lt"/>
                <a:ea typeface="+mn-ea"/>
                <a:cs typeface="+mn-cs"/>
                <a:hlinkClick r:id="rId4"/>
              </a:rPr>
              <a:t>digital estate articles</a:t>
            </a:r>
            <a:r>
              <a:rPr lang="en-US" sz="1200" b="0" i="0" kern="1200" dirty="0">
                <a:solidFill>
                  <a:schemeClr val="tx1"/>
                </a:solidFill>
                <a:effectLst/>
                <a:latin typeface="+mn-lt"/>
                <a:ea typeface="+mn-ea"/>
                <a:cs typeface="+mn-cs"/>
              </a:rPr>
              <a:t>. For more information on the individual quantitative drivers involved in rationalization, see </a:t>
            </a:r>
            <a:r>
              <a:rPr lang="en-US" sz="1200" b="0" i="0" u="sng" kern="1200" dirty="0">
                <a:solidFill>
                  <a:schemeClr val="tx1"/>
                </a:solidFill>
                <a:effectLst/>
                <a:latin typeface="+mn-lt"/>
                <a:ea typeface="+mn-ea"/>
                <a:cs typeface="+mn-cs"/>
                <a:hlinkClick r:id="rId4"/>
              </a:rPr>
              <a:t>The 5 Rs of rationalization</a:t>
            </a:r>
            <a:r>
              <a:rPr lang="en-US" sz="1200" b="0" i="0" kern="1200" dirty="0">
                <a:solidFill>
                  <a:schemeClr val="tx1"/>
                </a:solidFill>
                <a:effectLst/>
                <a:latin typeface="+mn-lt"/>
                <a:ea typeface="+mn-ea"/>
                <a:cs typeface="+mn-cs"/>
              </a:rPr>
              <a:t>. Either approach will use easily obtained inventory data and a brief quantitative analysis to identify workloads or applications that could result in higher costs in the cloud. These approaches could also identify dependencies or traffic patterns that would necessitate a hybrid solution.</a:t>
            </a:r>
          </a:p>
          <a:p>
            <a:r>
              <a:rPr lang="en-US" sz="1200" b="1" i="0" kern="1200" dirty="0">
                <a:solidFill>
                  <a:schemeClr val="tx1"/>
                </a:solidFill>
                <a:effectLst/>
                <a:latin typeface="+mn-lt"/>
                <a:ea typeface="+mn-ea"/>
                <a:cs typeface="+mn-cs"/>
              </a:rPr>
              <a:t>Myth: Mirroring my on-premises environment will help me save money in the cloud.</a:t>
            </a:r>
            <a:r>
              <a:rPr lang="en-US" sz="1200" b="0" i="0" kern="1200" dirty="0">
                <a:solidFill>
                  <a:schemeClr val="tx1"/>
                </a:solidFill>
                <a:effectLst/>
                <a:latin typeface="+mn-lt"/>
                <a:ea typeface="+mn-ea"/>
                <a:cs typeface="+mn-cs"/>
              </a:rPr>
              <a:t> During digital estate planning, it's not unheard of for businesses to detect unused capacity of more than 50% of the provisioned environment. If assets are provisioned in the cloud to match current provisioning, cost savings are hard to realize. Consider reducing the size of the deployed assets to align with usage patterns rather than provisioning patterns.</a:t>
            </a:r>
          </a:p>
          <a:p>
            <a:r>
              <a:rPr lang="en-US" sz="1200" b="1" i="0" kern="1200" dirty="0">
                <a:solidFill>
                  <a:schemeClr val="tx1"/>
                </a:solidFill>
                <a:effectLst/>
                <a:latin typeface="+mn-lt"/>
                <a:ea typeface="+mn-ea"/>
                <a:cs typeface="+mn-cs"/>
              </a:rPr>
              <a:t>Myth: Server costs drive business cases for cloud migration.</a:t>
            </a:r>
            <a:r>
              <a:rPr lang="en-US" sz="1200" b="0" i="0" kern="1200" dirty="0">
                <a:solidFill>
                  <a:schemeClr val="tx1"/>
                </a:solidFill>
                <a:effectLst/>
                <a:latin typeface="+mn-lt"/>
                <a:ea typeface="+mn-ea"/>
                <a:cs typeface="+mn-cs"/>
              </a:rPr>
              <a:t> Sometimes this assumption is true. For some companies, it's important to reduce ongoing capital expenses related to servers. But it depends on several factors. Companies with a five-year to eight-year hardware refresh cycle are unlikely to see fast returns on their cloud migration. Companies with standardized or enforced refresh cycles can hit a break-even point quickly. In either case, other expenses might be the financial triggers that justify the migration. Here are a few examples of costs that are commonly overlooked when companies take a server-only or VM-only view of costs:</a:t>
            </a:r>
          </a:p>
          <a:p>
            <a:r>
              <a:rPr lang="en-US" sz="1200" b="0" i="0" kern="1200" dirty="0">
                <a:solidFill>
                  <a:schemeClr val="tx1"/>
                </a:solidFill>
                <a:effectLst/>
                <a:latin typeface="+mn-lt"/>
                <a:ea typeface="+mn-ea"/>
                <a:cs typeface="+mn-cs"/>
              </a:rPr>
              <a:t>Costs of software for virtualization, servers, and middleware can be extensive. Cloud providers eliminate some of these costs. Two examples of a cloud provider reducing virtualization costs are the </a:t>
            </a:r>
            <a:r>
              <a:rPr lang="en-US" sz="1200" b="0" i="0" u="none" strike="noStrike" kern="1200" dirty="0">
                <a:solidFill>
                  <a:schemeClr val="tx1"/>
                </a:solidFill>
                <a:effectLst/>
                <a:latin typeface="+mn-lt"/>
                <a:ea typeface="+mn-ea"/>
                <a:cs typeface="+mn-cs"/>
                <a:hlinkClick r:id="rId5"/>
              </a:rPr>
              <a:t>Azure Hybrid Benefit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6"/>
              </a:rPr>
              <a:t>Azure reservations</a:t>
            </a:r>
            <a:r>
              <a:rPr lang="en-US" sz="1200" b="0" i="0" kern="1200" dirty="0">
                <a:solidFill>
                  <a:schemeClr val="tx1"/>
                </a:solidFill>
                <a:effectLst/>
                <a:latin typeface="+mn-lt"/>
                <a:ea typeface="+mn-ea"/>
                <a:cs typeface="+mn-cs"/>
              </a:rPr>
              <a:t> programs.</a:t>
            </a:r>
          </a:p>
          <a:p>
            <a:r>
              <a:rPr lang="en-US" sz="1200" b="0" i="0" kern="1200" dirty="0">
                <a:solidFill>
                  <a:schemeClr val="tx1"/>
                </a:solidFill>
                <a:effectLst/>
                <a:latin typeface="+mn-lt"/>
                <a:ea typeface="+mn-ea"/>
                <a:cs typeface="+mn-cs"/>
              </a:rPr>
              <a:t>Business losses caused by outages can quickly exceed hardware or software costs. If your current datacenter is unstable, work with the business to quantify the impact of outages in terms of opportunity costs or actual business costs.</a:t>
            </a:r>
          </a:p>
          <a:p>
            <a:r>
              <a:rPr lang="en-US" sz="1200" b="0" i="0" kern="1200" dirty="0">
                <a:solidFill>
                  <a:schemeClr val="tx1"/>
                </a:solidFill>
                <a:effectLst/>
                <a:latin typeface="+mn-lt"/>
                <a:ea typeface="+mn-ea"/>
                <a:cs typeface="+mn-cs"/>
              </a:rPr>
              <a:t>Environmental costs can also be significant. For the average American family, a home is the biggest investment and the highest cost in the budget. The same is often true for datacenters. Real estate, facilities, and utility costs represent a fair portion of on-premises costs. When datacenters are retired, those facilities can be repurposed, or your business could potentially be released from these costs entirely.</a:t>
            </a:r>
          </a:p>
          <a:p>
            <a:r>
              <a:rPr lang="en-US" sz="1200" b="1" i="0" kern="1200" dirty="0">
                <a:solidFill>
                  <a:schemeClr val="tx1"/>
                </a:solidFill>
                <a:effectLst/>
                <a:latin typeface="+mn-lt"/>
                <a:ea typeface="+mn-ea"/>
                <a:cs typeface="+mn-cs"/>
              </a:rPr>
              <a:t>Myth: An operating expense model is better than a capital expense model.</a:t>
            </a:r>
            <a:r>
              <a:rPr lang="en-US" sz="1200" b="0" i="0" kern="1200" dirty="0">
                <a:solidFill>
                  <a:schemeClr val="tx1"/>
                </a:solidFill>
                <a:effectLst/>
                <a:latin typeface="+mn-lt"/>
                <a:ea typeface="+mn-ea"/>
                <a:cs typeface="+mn-cs"/>
              </a:rPr>
              <a:t> As explained in the </a:t>
            </a:r>
            <a:r>
              <a:rPr lang="en-US" sz="1200" b="0" i="0" u="sng" kern="1200" dirty="0">
                <a:solidFill>
                  <a:schemeClr val="tx1"/>
                </a:solidFill>
                <a:effectLst/>
                <a:latin typeface="+mn-lt"/>
                <a:ea typeface="+mn-ea"/>
                <a:cs typeface="+mn-cs"/>
                <a:hlinkClick r:id="rId7"/>
              </a:rPr>
              <a:t>fiscal outcomes</a:t>
            </a:r>
            <a:r>
              <a:rPr lang="en-US" sz="1200" b="0" i="0" kern="1200" dirty="0">
                <a:solidFill>
                  <a:schemeClr val="tx1"/>
                </a:solidFill>
                <a:effectLst/>
                <a:latin typeface="+mn-lt"/>
                <a:ea typeface="+mn-ea"/>
                <a:cs typeface="+mn-cs"/>
              </a:rPr>
              <a:t> article, an operating expense model can be a good thing. But some industries view operating expenditures negatively. Here are a few examples that would trigger tighter integration with the accounting and business units regarding the operating expense conversation:</a:t>
            </a:r>
          </a:p>
          <a:p>
            <a:r>
              <a:rPr lang="en-US" sz="1200" b="0" i="0" kern="1200" dirty="0">
                <a:solidFill>
                  <a:schemeClr val="tx1"/>
                </a:solidFill>
                <a:effectLst/>
                <a:latin typeface="+mn-lt"/>
                <a:ea typeface="+mn-ea"/>
                <a:cs typeface="+mn-cs"/>
              </a:rPr>
              <a:t>When a business sees capital assets as a driver for business valuation, capital expense reductions could be a negative outcome. Though it's not a universal standard, this sentiment is most commonly seen in the retail, manufacturing, and construction industries.</a:t>
            </a:r>
          </a:p>
          <a:p>
            <a:r>
              <a:rPr lang="en-US" sz="1200" b="0" i="0" kern="1200" dirty="0">
                <a:solidFill>
                  <a:schemeClr val="tx1"/>
                </a:solidFill>
                <a:effectLst/>
                <a:latin typeface="+mn-lt"/>
                <a:ea typeface="+mn-ea"/>
                <a:cs typeface="+mn-cs"/>
              </a:rPr>
              <a:t>A private equity firm or a company that's seeking capital influx might consider operating expense increases as a negative outcome.</a:t>
            </a:r>
          </a:p>
          <a:p>
            <a:r>
              <a:rPr lang="en-US" sz="1200" b="0" i="0" kern="1200" dirty="0">
                <a:solidFill>
                  <a:schemeClr val="tx1"/>
                </a:solidFill>
                <a:effectLst/>
                <a:latin typeface="+mn-lt"/>
                <a:ea typeface="+mn-ea"/>
                <a:cs typeface="+mn-cs"/>
              </a:rPr>
              <a:t>If a business focuses heavily on improving sales margins or reducing cost of goods sold (COGS), operating expenses could be a negative outcome.</a:t>
            </a:r>
          </a:p>
          <a:p>
            <a:r>
              <a:rPr lang="en-US" sz="1200" b="0" i="0" kern="1200" dirty="0">
                <a:solidFill>
                  <a:schemeClr val="tx1"/>
                </a:solidFill>
                <a:effectLst/>
                <a:latin typeface="+mn-lt"/>
                <a:ea typeface="+mn-ea"/>
                <a:cs typeface="+mn-cs"/>
              </a:rPr>
              <a:t>Businesses are more likely to see operating expense as more favorable than capital expense. For example, this approach might be well received by businesses that are trying to improve cash flow, reduce capital investments, or decrease asset holdings.</a:t>
            </a:r>
          </a:p>
          <a:p>
            <a:r>
              <a:rPr lang="en-US" sz="1200" b="0" i="0" kern="1200" dirty="0">
                <a:solidFill>
                  <a:schemeClr val="tx1"/>
                </a:solidFill>
                <a:effectLst/>
                <a:latin typeface="+mn-lt"/>
                <a:ea typeface="+mn-ea"/>
                <a:cs typeface="+mn-cs"/>
              </a:rPr>
              <a:t>Before you provide a business justification that focuses on a conversion from capital expense to operating expense, understand which is better for your business. Accounting and procurement can often help align the message to financial objectives.</a:t>
            </a:r>
          </a:p>
          <a:p>
            <a:r>
              <a:rPr lang="en-US" sz="1200" b="1" i="0" kern="1200" dirty="0">
                <a:solidFill>
                  <a:schemeClr val="tx1"/>
                </a:solidFill>
                <a:effectLst/>
                <a:latin typeface="+mn-lt"/>
                <a:ea typeface="+mn-ea"/>
                <a:cs typeface="+mn-cs"/>
              </a:rPr>
              <a:t>Myth: Moving to the cloud is like flipping a switch.</a:t>
            </a:r>
            <a:r>
              <a:rPr lang="en-US" sz="1200" b="0" i="0" kern="1200" dirty="0">
                <a:solidFill>
                  <a:schemeClr val="tx1"/>
                </a:solidFill>
                <a:effectLst/>
                <a:latin typeface="+mn-lt"/>
                <a:ea typeface="+mn-ea"/>
                <a:cs typeface="+mn-cs"/>
              </a:rPr>
              <a:t> Migrations are a manually intense technical transformation. When developing a business justification, especially justifications that are time sensitive, consider the following aspects that could increase the time it takes to migrate assets:</a:t>
            </a:r>
          </a:p>
          <a:p>
            <a:r>
              <a:rPr lang="en-US" sz="1200" b="1" i="0" kern="1200" dirty="0">
                <a:solidFill>
                  <a:schemeClr val="tx1"/>
                </a:solidFill>
                <a:effectLst/>
                <a:latin typeface="+mn-lt"/>
                <a:ea typeface="+mn-ea"/>
                <a:cs typeface="+mn-cs"/>
              </a:rPr>
              <a:t>Bandwidth limitations:</a:t>
            </a:r>
            <a:r>
              <a:rPr lang="en-US" sz="1200" b="0" i="0" kern="1200" dirty="0">
                <a:solidFill>
                  <a:schemeClr val="tx1"/>
                </a:solidFill>
                <a:effectLst/>
                <a:latin typeface="+mn-lt"/>
                <a:ea typeface="+mn-ea"/>
                <a:cs typeface="+mn-cs"/>
              </a:rPr>
              <a:t> The amount of bandwidth between the current datacenter and the cloud provider will drive timelines during migration.</a:t>
            </a:r>
          </a:p>
          <a:p>
            <a:r>
              <a:rPr lang="en-US" sz="1200" b="1" i="0" kern="1200" dirty="0">
                <a:solidFill>
                  <a:schemeClr val="tx1"/>
                </a:solidFill>
                <a:effectLst/>
                <a:latin typeface="+mn-lt"/>
                <a:ea typeface="+mn-ea"/>
                <a:cs typeface="+mn-cs"/>
              </a:rPr>
              <a:t>Testing timelines:</a:t>
            </a:r>
            <a:r>
              <a:rPr lang="en-US" sz="1200" b="0" i="0" kern="1200" dirty="0">
                <a:solidFill>
                  <a:schemeClr val="tx1"/>
                </a:solidFill>
                <a:effectLst/>
                <a:latin typeface="+mn-lt"/>
                <a:ea typeface="+mn-ea"/>
                <a:cs typeface="+mn-cs"/>
              </a:rPr>
              <a:t> Testing applications with the business to ensure readiness and performance can be time consuming. Aligning power users and testing processes is critical.</a:t>
            </a:r>
          </a:p>
          <a:p>
            <a:r>
              <a:rPr lang="en-US" sz="1200" b="1" i="0" kern="1200" dirty="0">
                <a:solidFill>
                  <a:schemeClr val="tx1"/>
                </a:solidFill>
                <a:effectLst/>
                <a:latin typeface="+mn-lt"/>
                <a:ea typeface="+mn-ea"/>
                <a:cs typeface="+mn-cs"/>
              </a:rPr>
              <a:t>Migration timelines:</a:t>
            </a:r>
            <a:r>
              <a:rPr lang="en-US" sz="1200" b="0" i="0" kern="1200" dirty="0">
                <a:solidFill>
                  <a:schemeClr val="tx1"/>
                </a:solidFill>
                <a:effectLst/>
                <a:latin typeface="+mn-lt"/>
                <a:ea typeface="+mn-ea"/>
                <a:cs typeface="+mn-cs"/>
              </a:rPr>
              <a:t> The amount of time and effort required to implement the migration can increase costs and cause delays. Allocating employees or contracting partners can also delay the process. The plan should account for these allocations.</a:t>
            </a:r>
          </a:p>
          <a:p>
            <a:r>
              <a:rPr lang="en-US" sz="1200" b="0" i="0" kern="1200" dirty="0">
                <a:solidFill>
                  <a:schemeClr val="tx1"/>
                </a:solidFill>
                <a:effectLst/>
                <a:latin typeface="+mn-lt"/>
                <a:ea typeface="+mn-ea"/>
                <a:cs typeface="+mn-cs"/>
              </a:rPr>
              <a:t>Technical and cultural impediments can slow cloud adoption. When time is an important aspect of the business justification, the best mitigation is proper planning. During planning, two approaches can help mitigate timeline risks:</a:t>
            </a:r>
          </a:p>
          <a:p>
            <a:r>
              <a:rPr lang="en-US" sz="1200" b="0" i="0" kern="1200" dirty="0">
                <a:solidFill>
                  <a:schemeClr val="tx1"/>
                </a:solidFill>
                <a:effectLst/>
                <a:latin typeface="+mn-lt"/>
                <a:ea typeface="+mn-ea"/>
                <a:cs typeface="+mn-cs"/>
              </a:rPr>
              <a:t>Invest the time and energy in understanding technical adoption constraints. Though pressure to move quickly might be high, it's important to account for realistic timelines.</a:t>
            </a:r>
          </a:p>
          <a:p>
            <a:r>
              <a:rPr lang="en-US" sz="1200" b="0" i="0" kern="1200" dirty="0">
                <a:solidFill>
                  <a:schemeClr val="tx1"/>
                </a:solidFill>
                <a:effectLst/>
                <a:latin typeface="+mn-lt"/>
                <a:ea typeface="+mn-ea"/>
                <a:cs typeface="+mn-cs"/>
              </a:rPr>
              <a:t>If cultural or people impediments arise, they'll have more serious effects than technical constraints. Cloud adoption creates change, which produces the desired transformation. Unfortunately, people sometimes fear change and might need additional support to align with the plan. Identify key people on the team who are opposed to change and engage them early.</a:t>
            </a:r>
          </a:p>
          <a:p>
            <a:r>
              <a:rPr lang="en-US" sz="1200" b="0" i="0" kern="1200" dirty="0">
                <a:solidFill>
                  <a:schemeClr val="tx1"/>
                </a:solidFill>
                <a:effectLst/>
                <a:latin typeface="+mn-lt"/>
                <a:ea typeface="+mn-ea"/>
                <a:cs typeface="+mn-cs"/>
              </a:rPr>
              <a:t>To maximize readiness and mitigation of timeline risks, prepare executive stakeholders by firmly aligning business value and business outcomes. Help those stakeholders understand the changes that will come with the transformation. Be clear and set realistic expectations from the beginning. When people or technologies slow the process, it will be easier to enlist executive support.</a:t>
            </a:r>
          </a:p>
        </p:txBody>
      </p:sp>
      <p:sp>
        <p:nvSpPr>
          <p:cNvPr id="4" name="Slide Number Placeholder 3"/>
          <p:cNvSpPr>
            <a:spLocks noGrp="1"/>
          </p:cNvSpPr>
          <p:nvPr>
            <p:ph type="sldNum" sz="quarter" idx="5"/>
          </p:nvPr>
        </p:nvSpPr>
        <p:spPr/>
        <p:txBody>
          <a:bodyPr/>
          <a:lstStyle/>
          <a:p>
            <a:fld id="{BAF2560C-288E-4004-B6FA-EDFDC144FA1B}" type="slidenum">
              <a:rPr lang="en-US" smtClean="0"/>
              <a:t>10</a:t>
            </a:fld>
            <a:endParaRPr lang="en-US"/>
          </a:p>
        </p:txBody>
      </p:sp>
    </p:spTree>
    <p:extLst>
      <p:ext uri="{BB962C8B-B14F-4D97-AF65-F5344CB8AC3E}">
        <p14:creationId xmlns:p14="http://schemas.microsoft.com/office/powerpoint/2010/main" val="346013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Return on investment (ROI) is often an important criteria for the C-suite or the board. ROI is used to compare different ways to invest limited capital resources. The formula for ROI is fairly simple. The details you'll need to create each input to the formula might not be as simple. Essentially, ROI is the amount of return produced from an initial investment. It's usually represented as a percentage:</a:t>
            </a:r>
            <a:endParaRPr lang="en-US" dirty="0"/>
          </a:p>
        </p:txBody>
      </p:sp>
      <p:sp>
        <p:nvSpPr>
          <p:cNvPr id="4" name="Slide Number Placeholder 3"/>
          <p:cNvSpPr>
            <a:spLocks noGrp="1"/>
          </p:cNvSpPr>
          <p:nvPr>
            <p:ph type="sldNum" sz="quarter" idx="5"/>
          </p:nvPr>
        </p:nvSpPr>
        <p:spPr/>
        <p:txBody>
          <a:bodyPr/>
          <a:lstStyle/>
          <a:p>
            <a:fld id="{BAF2560C-288E-4004-B6FA-EDFDC144FA1B}" type="slidenum">
              <a:rPr lang="en-US" smtClean="0"/>
              <a:t>11</a:t>
            </a:fld>
            <a:endParaRPr lang="en-US"/>
          </a:p>
        </p:txBody>
      </p:sp>
    </p:spTree>
    <p:extLst>
      <p:ext uri="{BB962C8B-B14F-4D97-AF65-F5344CB8AC3E}">
        <p14:creationId xmlns:p14="http://schemas.microsoft.com/office/powerpoint/2010/main" val="810937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FC83-BBD1-418D-81A6-7F062AF7AD19}"/>
              </a:ext>
            </a:extLst>
          </p:cNvPr>
          <p:cNvSpPr>
            <a:spLocks noGrp="1"/>
          </p:cNvSpPr>
          <p:nvPr>
            <p:ph type="ctrTitle"/>
          </p:nvPr>
        </p:nvSpPr>
        <p:spPr>
          <a:xfrm>
            <a:off x="3048397" y="2244726"/>
            <a:ext cx="18290381" cy="4775200"/>
          </a:xfrm>
        </p:spPr>
        <p:txBody>
          <a:bodyPr anchor="b"/>
          <a:lstStyle>
            <a:lvl1pPr algn="ctr">
              <a:defRPr sz="12000"/>
            </a:lvl1pPr>
          </a:lstStyle>
          <a:p>
            <a:r>
              <a:rPr lang="en-US"/>
              <a:t>Click to edit Master title style</a:t>
            </a:r>
          </a:p>
        </p:txBody>
      </p:sp>
      <p:sp>
        <p:nvSpPr>
          <p:cNvPr id="3" name="Subtitle 2">
            <a:extLst>
              <a:ext uri="{FF2B5EF4-FFF2-40B4-BE49-F238E27FC236}">
                <a16:creationId xmlns:a16="http://schemas.microsoft.com/office/drawing/2014/main" id="{C5CD7BD6-9A05-454A-A5EC-BE0828825445}"/>
              </a:ext>
            </a:extLst>
          </p:cNvPr>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4" name="Date Placeholder 3">
            <a:extLst>
              <a:ext uri="{FF2B5EF4-FFF2-40B4-BE49-F238E27FC236}">
                <a16:creationId xmlns:a16="http://schemas.microsoft.com/office/drawing/2014/main" id="{454FACD7-D197-4AF9-B632-BEC5CA3C1B0F}"/>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5" name="Footer Placeholder 4">
            <a:extLst>
              <a:ext uri="{FF2B5EF4-FFF2-40B4-BE49-F238E27FC236}">
                <a16:creationId xmlns:a16="http://schemas.microsoft.com/office/drawing/2014/main" id="{5827D904-EA2E-4EFC-8977-3C3868B19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3657-AC8E-4035-AFAF-88B1EFAE8F0F}"/>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33643551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731A-DA83-438C-A144-5B4EDD658B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CD64E9-EF10-4560-82FE-AB717C5B6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17ADE-8E46-45E2-82D9-59910DD38DD6}"/>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5" name="Footer Placeholder 4">
            <a:extLst>
              <a:ext uri="{FF2B5EF4-FFF2-40B4-BE49-F238E27FC236}">
                <a16:creationId xmlns:a16="http://schemas.microsoft.com/office/drawing/2014/main" id="{A0C5F19D-C9E9-497A-8A9F-52FF8AB24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6ECAA-F212-4FF0-AB1B-63D4293D94EB}"/>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26571324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9C500-0286-4881-85A1-4C9B757BFBDB}"/>
              </a:ext>
            </a:extLst>
          </p:cNvPr>
          <p:cNvSpPr>
            <a:spLocks noGrp="1"/>
          </p:cNvSpPr>
          <p:nvPr>
            <p:ph type="title" orient="vert"/>
          </p:nvPr>
        </p:nvSpPr>
        <p:spPr>
          <a:xfrm>
            <a:off x="17452072" y="730250"/>
            <a:ext cx="5258485" cy="1162367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AA624-D9C2-48D6-BA1E-7E6C84F64EE1}"/>
              </a:ext>
            </a:extLst>
          </p:cNvPr>
          <p:cNvSpPr>
            <a:spLocks noGrp="1"/>
          </p:cNvSpPr>
          <p:nvPr>
            <p:ph type="body" orient="vert" idx="1"/>
          </p:nvPr>
        </p:nvSpPr>
        <p:spPr>
          <a:xfrm>
            <a:off x="1676618" y="730250"/>
            <a:ext cx="15470614"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6C9E9-02F7-43BC-B529-F269C9F09099}"/>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5" name="Footer Placeholder 4">
            <a:extLst>
              <a:ext uri="{FF2B5EF4-FFF2-40B4-BE49-F238E27FC236}">
                <a16:creationId xmlns:a16="http://schemas.microsoft.com/office/drawing/2014/main" id="{61CEC183-DDFE-4BE3-9D9E-C3E3D71B4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D51A7-E129-475C-BCF8-43DDB1CF3483}"/>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28174161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F0EC105B-AFAD-164F-A3D0-13FB89A524B2}"/>
              </a:ext>
            </a:extLst>
          </p:cNvPr>
          <p:cNvSpPr>
            <a:spLocks noGrp="1"/>
          </p:cNvSpPr>
          <p:nvPr>
            <p:ph type="title"/>
          </p:nvPr>
        </p:nvSpPr>
        <p:spPr>
          <a:xfrm>
            <a:off x="2895403" y="3916189"/>
            <a:ext cx="21491772" cy="3533823"/>
          </a:xfrm>
          <a:prstGeom prst="rect">
            <a:avLst/>
          </a:prstGeom>
        </p:spPr>
        <p:txBody>
          <a:bodyPr anchor="t"/>
          <a:lstStyle>
            <a:lvl1pPr algn="l">
              <a:defRPr sz="9600" b="1" i="0">
                <a:solidFill>
                  <a:schemeClr val="bg1"/>
                </a:solidFill>
                <a:latin typeface="+mj-lt"/>
                <a:cs typeface="Arial Black" panose="020B0604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F3CA5AAE-2C47-0A41-B21B-45D4E164CD4C}"/>
              </a:ext>
            </a:extLst>
          </p:cNvPr>
          <p:cNvSpPr>
            <a:spLocks noGrp="1"/>
          </p:cNvSpPr>
          <p:nvPr>
            <p:ph type="body" sz="half" idx="15" hasCustomPrompt="1"/>
          </p:nvPr>
        </p:nvSpPr>
        <p:spPr>
          <a:xfrm>
            <a:off x="3108373" y="8923849"/>
            <a:ext cx="21034374" cy="2111296"/>
          </a:xfrm>
          <a:prstGeom prst="rect">
            <a:avLst/>
          </a:prstGeom>
        </p:spPr>
        <p:txBody>
          <a:bodyPr>
            <a:normAutofit/>
          </a:bodyPr>
          <a:lstStyle>
            <a:lvl1pPr marL="0" marR="0" indent="0" algn="l" defTabSz="1828800" rtl="0" eaLnBrk="1" fontAlgn="auto" latinLnBrk="0" hangingPunct="1">
              <a:lnSpc>
                <a:spcPts val="2680"/>
              </a:lnSpc>
              <a:spcBef>
                <a:spcPts val="2000"/>
              </a:spcBef>
              <a:spcAft>
                <a:spcPts val="0"/>
              </a:spcAft>
              <a:buClrTx/>
              <a:buSzTx/>
              <a:buFont typeface="Arial" panose="020B0604020202020204" pitchFamily="34" charset="0"/>
              <a:buNone/>
              <a:tabLst/>
              <a:defRPr sz="2400" b="0" i="0">
                <a:solidFill>
                  <a:schemeClr val="bg1"/>
                </a:solidFill>
                <a:latin typeface="+mn-lt"/>
                <a:cs typeface="Arial" panose="020B0604020202020204" pitchFamily="34" charset="0"/>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dirty="0"/>
              <a:t>Name</a:t>
            </a:r>
          </a:p>
        </p:txBody>
      </p:sp>
      <p:sp>
        <p:nvSpPr>
          <p:cNvPr id="5" name="Text Placeholder 3">
            <a:extLst>
              <a:ext uri="{FF2B5EF4-FFF2-40B4-BE49-F238E27FC236}">
                <a16:creationId xmlns:a16="http://schemas.microsoft.com/office/drawing/2014/main" id="{84A229D3-C7A9-0041-999A-E137962C8E70}"/>
              </a:ext>
            </a:extLst>
          </p:cNvPr>
          <p:cNvSpPr>
            <a:spLocks noGrp="1"/>
          </p:cNvSpPr>
          <p:nvPr>
            <p:ph type="body" sz="half" idx="16" hasCustomPrompt="1"/>
          </p:nvPr>
        </p:nvSpPr>
        <p:spPr>
          <a:xfrm>
            <a:off x="3108372" y="7706246"/>
            <a:ext cx="21034375" cy="961369"/>
          </a:xfrm>
          <a:prstGeom prst="rect">
            <a:avLst/>
          </a:prstGeom>
        </p:spPr>
        <p:txBody>
          <a:bodyPr>
            <a:normAutofit/>
          </a:bodyPr>
          <a:lstStyle>
            <a:lvl1pPr marL="0" marR="0" indent="0" algn="l" defTabSz="1828800" rtl="0" eaLnBrk="1" fontAlgn="auto" latinLnBrk="0" hangingPunct="1">
              <a:lnSpc>
                <a:spcPts val="2680"/>
              </a:lnSpc>
              <a:spcBef>
                <a:spcPts val="2000"/>
              </a:spcBef>
              <a:spcAft>
                <a:spcPts val="0"/>
              </a:spcAft>
              <a:buClrTx/>
              <a:buSzTx/>
              <a:buFont typeface="Arial" panose="020B0604020202020204" pitchFamily="34" charset="0"/>
              <a:buNone/>
              <a:tabLst/>
              <a:defRPr sz="3600" b="0" i="0">
                <a:solidFill>
                  <a:schemeClr val="bg1"/>
                </a:solidFill>
                <a:latin typeface="+mn-lt"/>
                <a:cs typeface="Arial" panose="020B0604020202020204" pitchFamily="34" charset="0"/>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dirty="0"/>
              <a:t>Date</a:t>
            </a:r>
          </a:p>
        </p:txBody>
      </p:sp>
    </p:spTree>
    <p:extLst>
      <p:ext uri="{BB962C8B-B14F-4D97-AF65-F5344CB8AC3E}">
        <p14:creationId xmlns:p14="http://schemas.microsoft.com/office/powerpoint/2010/main" val="64471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Bulleted Lis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EFC2D-8415-E343-B1F4-E446C9B4B67D}"/>
              </a:ext>
            </a:extLst>
          </p:cNvPr>
          <p:cNvSpPr>
            <a:spLocks noGrp="1"/>
          </p:cNvSpPr>
          <p:nvPr>
            <p:ph idx="1"/>
          </p:nvPr>
        </p:nvSpPr>
        <p:spPr>
          <a:xfrm>
            <a:off x="2369726" y="3713768"/>
            <a:ext cx="20341048" cy="8493472"/>
          </a:xfrm>
          <a:prstGeom prst="rect">
            <a:avLst/>
          </a:prstGeom>
        </p:spPr>
        <p:txBody>
          <a:bodyPr>
            <a:normAutofit/>
          </a:bodyPr>
          <a:lstStyle>
            <a:lvl1pPr marL="685800" indent="-685800" algn="l">
              <a:buFont typeface="Arial" panose="020B0604020202020204" pitchFamily="34" charset="0"/>
              <a:buChar char="•"/>
              <a:defRPr sz="4800">
                <a:solidFill>
                  <a:schemeClr val="bg1">
                    <a:lumMod val="50000"/>
                  </a:schemeClr>
                </a:solidFill>
                <a:latin typeface="+mn-lt"/>
                <a:cs typeface="Arial" panose="020B0604020202020204" pitchFamily="34" charset="0"/>
              </a:defRPr>
            </a:lvl1pPr>
          </a:lstStyle>
          <a:p>
            <a:pPr lvl="0"/>
            <a:r>
              <a:rPr lang="en-US" dirty="0"/>
              <a:t>Click to edit Master text styles</a:t>
            </a:r>
          </a:p>
        </p:txBody>
      </p:sp>
      <p:sp>
        <p:nvSpPr>
          <p:cNvPr id="4" name="Title 1">
            <a:extLst>
              <a:ext uri="{FF2B5EF4-FFF2-40B4-BE49-F238E27FC236}">
                <a16:creationId xmlns:a16="http://schemas.microsoft.com/office/drawing/2014/main" id="{0CB88F96-8AE9-F442-9FDA-F66EEBD45E59}"/>
              </a:ext>
            </a:extLst>
          </p:cNvPr>
          <p:cNvSpPr>
            <a:spLocks noGrp="1"/>
          </p:cNvSpPr>
          <p:nvPr>
            <p:ph type="title" hasCustomPrompt="1"/>
          </p:nvPr>
        </p:nvSpPr>
        <p:spPr>
          <a:xfrm>
            <a:off x="2178571" y="737297"/>
            <a:ext cx="20341047" cy="1504950"/>
          </a:xfrm>
          <a:prstGeom prst="rect">
            <a:avLst/>
          </a:prstGeom>
        </p:spPr>
        <p:txBody>
          <a:bodyPr anchor="t">
            <a:normAutofit/>
          </a:bodyPr>
          <a:lstStyle>
            <a:lvl1pPr algn="l">
              <a:defRPr sz="6600" b="1" i="0" cap="all" baseline="0">
                <a:solidFill>
                  <a:srgbClr val="00467F"/>
                </a:solidFill>
                <a:latin typeface="+mj-lt"/>
                <a:cs typeface="Arial Black" panose="020B0604020202020204" pitchFamily="34" charset="0"/>
              </a:defRPr>
            </a:lvl1pPr>
          </a:lstStyle>
          <a:p>
            <a:r>
              <a:rPr lang="en-US" dirty="0"/>
              <a:t>CLICK TO EDIT</a:t>
            </a:r>
          </a:p>
        </p:txBody>
      </p:sp>
    </p:spTree>
    <p:extLst>
      <p:ext uri="{BB962C8B-B14F-4D97-AF65-F5344CB8AC3E}">
        <p14:creationId xmlns:p14="http://schemas.microsoft.com/office/powerpoint/2010/main" val="121244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8C13-9BE1-431A-A348-1C9A27290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C6CED-4E1E-45EC-857C-9AF1B7EE92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995F5-BC71-4A0D-901C-D932112BC13B}"/>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5" name="Footer Placeholder 4">
            <a:extLst>
              <a:ext uri="{FF2B5EF4-FFF2-40B4-BE49-F238E27FC236}">
                <a16:creationId xmlns:a16="http://schemas.microsoft.com/office/drawing/2014/main" id="{7D335238-7C96-429C-82D9-C8031DFE8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F990C-FFEC-4918-B28D-C7C0058A46AD}"/>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4709953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544C-DAC1-4036-8968-0273D9D86A8A}"/>
              </a:ext>
            </a:extLst>
          </p:cNvPr>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a:extLst>
              <a:ext uri="{FF2B5EF4-FFF2-40B4-BE49-F238E27FC236}">
                <a16:creationId xmlns:a16="http://schemas.microsoft.com/office/drawing/2014/main" id="{15DD1268-AF14-4F08-960F-C94649A2DB69}"/>
              </a:ext>
            </a:extLst>
          </p:cNvPr>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0F230-F434-4858-8572-05C982189310}"/>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5" name="Footer Placeholder 4">
            <a:extLst>
              <a:ext uri="{FF2B5EF4-FFF2-40B4-BE49-F238E27FC236}">
                <a16:creationId xmlns:a16="http://schemas.microsoft.com/office/drawing/2014/main" id="{58C96B6C-40DE-4151-9ED4-6D11ECF2F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C05F0-E772-453C-A445-F9C001C5EA94}"/>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30645555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5235-DCD2-4DE7-AB71-AA097B8BCB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91883-4753-4399-AF44-1ABD083685ED}"/>
              </a:ext>
            </a:extLst>
          </p:cNvPr>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2252E7-4024-4DE6-BE38-F5E3D43A08E8}"/>
              </a:ext>
            </a:extLst>
          </p:cNvPr>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62FF25-AAC4-4AC4-A714-35489217DE52}"/>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6" name="Footer Placeholder 5">
            <a:extLst>
              <a:ext uri="{FF2B5EF4-FFF2-40B4-BE49-F238E27FC236}">
                <a16:creationId xmlns:a16="http://schemas.microsoft.com/office/drawing/2014/main" id="{E4731C01-2BBE-442F-8BF3-76DA814D0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2FB65-AAC7-4DBF-AAF6-E3C00AC48BB8}"/>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19367933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E7F2-481F-4DC4-B3A8-9F6B1FB726DD}"/>
              </a:ext>
            </a:extLst>
          </p:cNvPr>
          <p:cNvSpPr>
            <a:spLocks noGrp="1"/>
          </p:cNvSpPr>
          <p:nvPr>
            <p:ph type="title"/>
          </p:nvPr>
        </p:nvSpPr>
        <p:spPr>
          <a:xfrm>
            <a:off x="1679795" y="730251"/>
            <a:ext cx="21033938" cy="2651126"/>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98DC7F-E1C7-4D09-B9C4-05CED7EEAC73}"/>
              </a:ext>
            </a:extLst>
          </p:cNvPr>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5130C-0E16-4787-8814-847C552CC9AC}"/>
              </a:ext>
            </a:extLst>
          </p:cNvPr>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81140-77B9-4756-9A14-87A68A87092D}"/>
              </a:ext>
            </a:extLst>
          </p:cNvPr>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E5E6B-6935-437B-AA80-835EA27FACAB}"/>
              </a:ext>
            </a:extLst>
          </p:cNvPr>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65325-37D0-4B16-9EFB-BCAAABFBA84C}"/>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8" name="Footer Placeholder 7">
            <a:extLst>
              <a:ext uri="{FF2B5EF4-FFF2-40B4-BE49-F238E27FC236}">
                <a16:creationId xmlns:a16="http://schemas.microsoft.com/office/drawing/2014/main" id="{ADF85008-FD4A-4320-AE1A-073EFCDF2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74FB19-ED58-4D0C-BFAA-8A819E77E500}"/>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10269620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7365-9FC1-44CF-B541-1CE1B42AE6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994C09-8F82-496F-B1D6-5CDF77464D83}"/>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4" name="Footer Placeholder 3">
            <a:extLst>
              <a:ext uri="{FF2B5EF4-FFF2-40B4-BE49-F238E27FC236}">
                <a16:creationId xmlns:a16="http://schemas.microsoft.com/office/drawing/2014/main" id="{F769F39C-4F9A-4424-8403-6A2B325432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942B19-73C0-4018-AC4F-C11C9DF23C03}"/>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47392901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2038A-7DDE-4899-BE6D-C361965CAD22}"/>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3" name="Footer Placeholder 2">
            <a:extLst>
              <a:ext uri="{FF2B5EF4-FFF2-40B4-BE49-F238E27FC236}">
                <a16:creationId xmlns:a16="http://schemas.microsoft.com/office/drawing/2014/main" id="{B97F9986-A3E8-405D-B993-9FC4AB552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F01D8-FEAD-4ADB-93A2-3060A64B331B}"/>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34674437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2001-7AA2-4E7B-8FF1-0D3A95493D98}"/>
              </a:ext>
            </a:extLst>
          </p:cNvPr>
          <p:cNvSpPr>
            <a:spLocks noGrp="1"/>
          </p:cNvSpPr>
          <p:nvPr>
            <p:ph type="title"/>
          </p:nvPr>
        </p:nvSpPr>
        <p:spPr>
          <a:xfrm>
            <a:off x="1679796" y="914400"/>
            <a:ext cx="7865498" cy="3200400"/>
          </a:xfrm>
        </p:spPr>
        <p:txBody>
          <a:bodyPr anchor="b"/>
          <a:lstStyle>
            <a:lvl1pPr>
              <a:defRPr sz="6400"/>
            </a:lvl1pPr>
          </a:lstStyle>
          <a:p>
            <a:r>
              <a:rPr lang="en-US"/>
              <a:t>Click to edit Master title style</a:t>
            </a:r>
          </a:p>
        </p:txBody>
      </p:sp>
      <p:sp>
        <p:nvSpPr>
          <p:cNvPr id="3" name="Content Placeholder 2">
            <a:extLst>
              <a:ext uri="{FF2B5EF4-FFF2-40B4-BE49-F238E27FC236}">
                <a16:creationId xmlns:a16="http://schemas.microsoft.com/office/drawing/2014/main" id="{33E5D75D-2C64-4218-8B88-4A2CB255E551}"/>
              </a:ext>
            </a:extLst>
          </p:cNvPr>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FB9936-9346-494B-BFE5-52E14202F283}"/>
              </a:ext>
            </a:extLst>
          </p:cNvPr>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E46AC5E9-8523-46F0-AA22-E8D6901A2F0D}"/>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6" name="Footer Placeholder 5">
            <a:extLst>
              <a:ext uri="{FF2B5EF4-FFF2-40B4-BE49-F238E27FC236}">
                <a16:creationId xmlns:a16="http://schemas.microsoft.com/office/drawing/2014/main" id="{9A0C85CB-438C-4CFD-8E79-24C0BFC9A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EEC72-5057-4AFC-9E89-84661E0B91DF}"/>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33922499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049F-5F72-4D1A-88ED-93558C990012}"/>
              </a:ext>
            </a:extLst>
          </p:cNvPr>
          <p:cNvSpPr>
            <a:spLocks noGrp="1"/>
          </p:cNvSpPr>
          <p:nvPr>
            <p:ph type="title"/>
          </p:nvPr>
        </p:nvSpPr>
        <p:spPr>
          <a:xfrm>
            <a:off x="1679796" y="914400"/>
            <a:ext cx="7865498" cy="3200400"/>
          </a:xfrm>
        </p:spPr>
        <p:txBody>
          <a:bodyPr anchor="b"/>
          <a:lstStyle>
            <a:lvl1pPr>
              <a:defRPr sz="6400"/>
            </a:lvl1pPr>
          </a:lstStyle>
          <a:p>
            <a:r>
              <a:rPr lang="en-US"/>
              <a:t>Click to edit Master title style</a:t>
            </a:r>
          </a:p>
        </p:txBody>
      </p:sp>
      <p:sp>
        <p:nvSpPr>
          <p:cNvPr id="3" name="Picture Placeholder 2">
            <a:extLst>
              <a:ext uri="{FF2B5EF4-FFF2-40B4-BE49-F238E27FC236}">
                <a16:creationId xmlns:a16="http://schemas.microsoft.com/office/drawing/2014/main" id="{B7A15FB3-4DB3-455B-B227-80415D954963}"/>
              </a:ext>
            </a:extLst>
          </p:cNvPr>
          <p:cNvSpPr>
            <a:spLocks noGrp="1"/>
          </p:cNvSpPr>
          <p:nvPr>
            <p:ph type="pic" idx="1"/>
          </p:nvPr>
        </p:nvSpPr>
        <p:spPr>
          <a:xfrm>
            <a:off x="10367726" y="1974851"/>
            <a:ext cx="12346007"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a:extLst>
              <a:ext uri="{FF2B5EF4-FFF2-40B4-BE49-F238E27FC236}">
                <a16:creationId xmlns:a16="http://schemas.microsoft.com/office/drawing/2014/main" id="{696BCD81-BE00-4B36-9443-8D138A9DC42C}"/>
              </a:ext>
            </a:extLst>
          </p:cNvPr>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4EC82B10-23D4-48D1-9A63-3B97F08C9839}"/>
              </a:ext>
            </a:extLst>
          </p:cNvPr>
          <p:cNvSpPr>
            <a:spLocks noGrp="1"/>
          </p:cNvSpPr>
          <p:nvPr>
            <p:ph type="dt" sz="half" idx="10"/>
          </p:nvPr>
        </p:nvSpPr>
        <p:spPr/>
        <p:txBody>
          <a:bodyPr/>
          <a:lstStyle/>
          <a:p>
            <a:fld id="{2B2E1AEC-156C-4638-9B62-834BB7FCB2EE}" type="datetimeFigureOut">
              <a:rPr lang="en-US" smtClean="0"/>
              <a:t>10/4/2020</a:t>
            </a:fld>
            <a:endParaRPr lang="en-US"/>
          </a:p>
        </p:txBody>
      </p:sp>
      <p:sp>
        <p:nvSpPr>
          <p:cNvPr id="6" name="Footer Placeholder 5">
            <a:extLst>
              <a:ext uri="{FF2B5EF4-FFF2-40B4-BE49-F238E27FC236}">
                <a16:creationId xmlns:a16="http://schemas.microsoft.com/office/drawing/2014/main" id="{1E387C06-C1DE-454F-AA31-9F3FE36EE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7B866-427B-4635-8242-61929AB95E78}"/>
              </a:ext>
            </a:extLst>
          </p:cNvPr>
          <p:cNvSpPr>
            <a:spLocks noGrp="1"/>
          </p:cNvSpPr>
          <p:nvPr>
            <p:ph type="sldNum" sz="quarter" idx="12"/>
          </p:nvPr>
        </p:nvSpPr>
        <p:spPr/>
        <p:txBody>
          <a:bodyPr/>
          <a:lstStyle/>
          <a:p>
            <a:fld id="{38D076E2-981F-4112-BC12-3FD5C037F30E}" type="slidenum">
              <a:rPr lang="en-US" smtClean="0"/>
              <a:t>‹#›</a:t>
            </a:fld>
            <a:endParaRPr lang="en-US"/>
          </a:p>
        </p:txBody>
      </p:sp>
    </p:spTree>
    <p:extLst>
      <p:ext uri="{BB962C8B-B14F-4D97-AF65-F5344CB8AC3E}">
        <p14:creationId xmlns:p14="http://schemas.microsoft.com/office/powerpoint/2010/main" val="9461036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7B1FA-791C-4AA0-9E00-3E01953982FC}"/>
              </a:ext>
            </a:extLst>
          </p:cNvPr>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66E175-9F47-4946-97F0-60FEB52B6A96}"/>
              </a:ext>
            </a:extLst>
          </p:cNvPr>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D9E0C-C999-47AD-8DBF-4CF130E04120}"/>
              </a:ext>
            </a:extLst>
          </p:cNvPr>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2B2E1AEC-156C-4638-9B62-834BB7FCB2EE}" type="datetimeFigureOut">
              <a:rPr lang="en-US" smtClean="0"/>
              <a:t>10/4/2020</a:t>
            </a:fld>
            <a:endParaRPr lang="en-US"/>
          </a:p>
        </p:txBody>
      </p:sp>
      <p:sp>
        <p:nvSpPr>
          <p:cNvPr id="5" name="Footer Placeholder 4">
            <a:extLst>
              <a:ext uri="{FF2B5EF4-FFF2-40B4-BE49-F238E27FC236}">
                <a16:creationId xmlns:a16="http://schemas.microsoft.com/office/drawing/2014/main" id="{D56C24A4-FEDF-4101-95EA-66F5BB277E38}"/>
              </a:ext>
            </a:extLst>
          </p:cNvPr>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E9A4D4-4A12-4BC7-900A-5153CDFF6A45}"/>
              </a:ext>
            </a:extLst>
          </p:cNvPr>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38D076E2-981F-4112-BC12-3FD5C037F30E}" type="slidenum">
              <a:rPr lang="en-US" smtClean="0"/>
              <a:t>‹#›</a:t>
            </a:fld>
            <a:endParaRPr lang="en-US"/>
          </a:p>
        </p:txBody>
      </p:sp>
    </p:spTree>
    <p:extLst>
      <p:ext uri="{BB962C8B-B14F-4D97-AF65-F5344CB8AC3E}">
        <p14:creationId xmlns:p14="http://schemas.microsoft.com/office/powerpoint/2010/main" val="2206279576"/>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9.sv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7.svg"/></Relationships>
</file>

<file path=ppt/slides/_rels/slide2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7175"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2041" y="2174806"/>
            <a:ext cx="16385134" cy="11541194"/>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C0C32B-0C99-43C5-AB61-FBEBF74E5FD9}"/>
              </a:ext>
            </a:extLst>
          </p:cNvPr>
          <p:cNvSpPr>
            <a:spLocks noGrp="1"/>
          </p:cNvSpPr>
          <p:nvPr>
            <p:ph type="title"/>
          </p:nvPr>
        </p:nvSpPr>
        <p:spPr>
          <a:xfrm>
            <a:off x="8752114" y="5489324"/>
            <a:ext cx="14617382" cy="4775200"/>
          </a:xfrm>
        </p:spPr>
        <p:txBody>
          <a:bodyPr vert="horz" lIns="91440" tIns="45720" rIns="91440" bIns="45720" rtlCol="0" anchor="b">
            <a:normAutofit/>
          </a:bodyPr>
          <a:lstStyle/>
          <a:p>
            <a:pPr algn="r" defTabSz="914400"/>
            <a:r>
              <a:rPr lang="en-US" kern="1200" dirty="0">
                <a:solidFill>
                  <a:schemeClr val="tx1"/>
                </a:solidFill>
                <a:latin typeface="+mj-lt"/>
                <a:ea typeface="+mj-ea"/>
                <a:cs typeface="+mj-cs"/>
              </a:rPr>
              <a:t>Cloud Adoption Framework</a:t>
            </a:r>
            <a:br>
              <a:rPr lang="en-US" sz="6000" kern="1200" dirty="0">
                <a:solidFill>
                  <a:schemeClr val="tx1"/>
                </a:solidFill>
                <a:latin typeface="+mj-lt"/>
                <a:ea typeface="+mj-ea"/>
                <a:cs typeface="+mj-cs"/>
              </a:rPr>
            </a:br>
            <a:br>
              <a:rPr lang="en-US" sz="6000" kern="1200" dirty="0">
                <a:solidFill>
                  <a:schemeClr val="tx1"/>
                </a:solidFill>
                <a:latin typeface="+mj-lt"/>
                <a:ea typeface="+mj-ea"/>
                <a:cs typeface="+mj-cs"/>
              </a:rPr>
            </a:br>
            <a:r>
              <a:rPr lang="en-US" sz="6000" kern="1200" dirty="0">
                <a:solidFill>
                  <a:schemeClr val="tx1"/>
                </a:solidFill>
                <a:latin typeface="+mj-lt"/>
                <a:ea typeface="+mj-ea"/>
                <a:cs typeface="+mj-cs"/>
              </a:rPr>
              <a:t>Strategy: Define Business and Expected </a:t>
            </a:r>
            <a:r>
              <a:rPr lang="en-US" sz="6000" dirty="0">
                <a:solidFill>
                  <a:schemeClr val="tx1"/>
                </a:solidFill>
                <a:cs typeface="+mj-cs"/>
              </a:rPr>
              <a:t>O</a:t>
            </a:r>
            <a:r>
              <a:rPr lang="en-US" sz="6000" kern="1200" dirty="0">
                <a:solidFill>
                  <a:schemeClr val="tx1"/>
                </a:solidFill>
                <a:latin typeface="+mj-lt"/>
                <a:ea typeface="+mj-ea"/>
                <a:cs typeface="+mj-cs"/>
              </a:rPr>
              <a:t>utcomes </a:t>
            </a:r>
          </a:p>
        </p:txBody>
      </p:sp>
      <p:cxnSp>
        <p:nvCxnSpPr>
          <p:cNvPr id="13" name="Straight Connector 1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587" y="367866"/>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8496" y="1029796"/>
            <a:ext cx="4787325" cy="46568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074" y="2"/>
            <a:ext cx="4560077" cy="2535570"/>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99480"/>
            <a:ext cx="2373210"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80299" y="8406322"/>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8260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7B668FD6-A72A-42B4-8EC6-3264384E2064}"/>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Business justifications</a:t>
            </a:r>
          </a:p>
        </p:txBody>
      </p:sp>
      <p:sp>
        <p:nvSpPr>
          <p:cNvPr id="13"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62EC7F0B-9D77-47C5-BED0-D36A32C8BD28}"/>
              </a:ext>
            </a:extLst>
          </p:cNvPr>
          <p:cNvSpPr>
            <a:spLocks noGrp="1"/>
          </p:cNvSpPr>
          <p:nvPr>
            <p:ph idx="1"/>
          </p:nvPr>
        </p:nvSpPr>
        <p:spPr>
          <a:xfrm>
            <a:off x="1676618" y="3651250"/>
            <a:ext cx="11739478" cy="8702676"/>
          </a:xfrm>
        </p:spPr>
        <p:txBody>
          <a:bodyPr vert="horz" lIns="91440" tIns="45720" rIns="91440" bIns="45720" rtlCol="0">
            <a:normAutofit/>
          </a:bodyPr>
          <a:lstStyle/>
          <a:p>
            <a:pPr marL="0" indent="0" defTabSz="914400">
              <a:buNone/>
            </a:pPr>
            <a:r>
              <a:rPr lang="en-US" b="1" dirty="0">
                <a:solidFill>
                  <a:schemeClr val="tx1"/>
                </a:solidFill>
                <a:cs typeface="+mn-cs"/>
              </a:rPr>
              <a:t>Dispelling Common Myths</a:t>
            </a:r>
          </a:p>
          <a:p>
            <a:pPr marL="0" indent="0" defTabSz="914400">
              <a:buNone/>
            </a:pPr>
            <a:r>
              <a:rPr lang="en-US" sz="3000" dirty="0">
                <a:solidFill>
                  <a:schemeClr val="tx1"/>
                </a:solidFill>
                <a:cs typeface="+mn-cs"/>
              </a:rPr>
              <a:t>Myth 1: </a:t>
            </a:r>
            <a:r>
              <a:rPr lang="en-US" sz="3000" b="1" dirty="0">
                <a:solidFill>
                  <a:schemeClr val="tx1"/>
                </a:solidFill>
                <a:cs typeface="+mn-cs"/>
              </a:rPr>
              <a:t>The cloud is always cheaper. </a:t>
            </a:r>
            <a:r>
              <a:rPr lang="en-US" sz="3000" dirty="0">
                <a:solidFill>
                  <a:schemeClr val="tx1"/>
                </a:solidFill>
                <a:cs typeface="+mn-cs"/>
              </a:rPr>
              <a:t>It's commonly believed that operating a datacenter in the cloud is always cheaper than operating one on-premises.</a:t>
            </a:r>
            <a:endParaRPr lang="en-US" sz="3000" b="1" dirty="0">
              <a:solidFill>
                <a:schemeClr val="tx1"/>
              </a:solidFill>
              <a:cs typeface="+mn-cs"/>
            </a:endParaRPr>
          </a:p>
          <a:p>
            <a:pPr marL="0" indent="0" defTabSz="914400">
              <a:buNone/>
            </a:pPr>
            <a:r>
              <a:rPr lang="en-US" sz="3000" dirty="0">
                <a:solidFill>
                  <a:schemeClr val="tx1"/>
                </a:solidFill>
                <a:cs typeface="+mn-cs"/>
              </a:rPr>
              <a:t>Myth 2: </a:t>
            </a:r>
            <a:r>
              <a:rPr lang="en-US" sz="3000" b="1" dirty="0">
                <a:solidFill>
                  <a:schemeClr val="tx1"/>
                </a:solidFill>
                <a:cs typeface="+mn-cs"/>
              </a:rPr>
              <a:t>Everything should go into the cloud.</a:t>
            </a:r>
            <a:r>
              <a:rPr lang="en-US" sz="3000" dirty="0">
                <a:solidFill>
                  <a:schemeClr val="tx1"/>
                </a:solidFill>
                <a:cs typeface="+mn-cs"/>
              </a:rPr>
              <a:t> In fact, some business drivers might lead you to choose a hybrid solution.</a:t>
            </a:r>
          </a:p>
          <a:p>
            <a:pPr marL="0" indent="0" defTabSz="914400">
              <a:buNone/>
            </a:pPr>
            <a:r>
              <a:rPr lang="en-US" sz="3000" dirty="0">
                <a:solidFill>
                  <a:schemeClr val="tx1"/>
                </a:solidFill>
                <a:cs typeface="+mn-cs"/>
              </a:rPr>
              <a:t>Myth 3: </a:t>
            </a:r>
            <a:r>
              <a:rPr lang="en-US" sz="3000" b="1" dirty="0">
                <a:solidFill>
                  <a:schemeClr val="tx1"/>
                </a:solidFill>
                <a:cs typeface="+mn-cs"/>
              </a:rPr>
              <a:t>Mirroring my on-premises environment will help me save money in the cloud.</a:t>
            </a:r>
            <a:r>
              <a:rPr lang="en-US" sz="3000" dirty="0">
                <a:solidFill>
                  <a:schemeClr val="tx1"/>
                </a:solidFill>
                <a:cs typeface="+mn-cs"/>
              </a:rPr>
              <a:t> During digital estate planning, it's not unheard of for businesses to detect unused capacity of more than 50% of the provisioned environment.</a:t>
            </a:r>
          </a:p>
          <a:p>
            <a:pPr marL="0" indent="0" defTabSz="914400">
              <a:buNone/>
            </a:pPr>
            <a:r>
              <a:rPr lang="en-US" sz="3000" dirty="0">
                <a:solidFill>
                  <a:schemeClr val="tx1"/>
                </a:solidFill>
                <a:cs typeface="+mn-cs"/>
              </a:rPr>
              <a:t>Myth 4: </a:t>
            </a:r>
            <a:r>
              <a:rPr lang="en-US" sz="3000" b="1" dirty="0">
                <a:solidFill>
                  <a:schemeClr val="tx1"/>
                </a:solidFill>
                <a:cs typeface="+mn-cs"/>
              </a:rPr>
              <a:t>Server costs drive business cases for cloud migration.</a:t>
            </a:r>
            <a:r>
              <a:rPr lang="en-US" sz="3000" dirty="0">
                <a:solidFill>
                  <a:schemeClr val="tx1"/>
                </a:solidFill>
                <a:cs typeface="+mn-cs"/>
              </a:rPr>
              <a:t> Sometimes this assumption is true. For some companies, it's important to reduce ongoing capital expenses related to servers. </a:t>
            </a:r>
          </a:p>
          <a:p>
            <a:pPr marL="0" indent="0" defTabSz="914400">
              <a:buNone/>
            </a:pPr>
            <a:r>
              <a:rPr lang="en-US" sz="3000" dirty="0">
                <a:solidFill>
                  <a:schemeClr val="tx1"/>
                </a:solidFill>
                <a:cs typeface="+mn-cs"/>
              </a:rPr>
              <a:t>Myth 5: </a:t>
            </a:r>
            <a:r>
              <a:rPr lang="en-US" sz="3000" b="1" dirty="0">
                <a:solidFill>
                  <a:schemeClr val="tx1"/>
                </a:solidFill>
                <a:cs typeface="+mn-cs"/>
              </a:rPr>
              <a:t>An operating expense model is better than a capital expense model.</a:t>
            </a:r>
            <a:r>
              <a:rPr lang="en-US" sz="3000" dirty="0">
                <a:solidFill>
                  <a:schemeClr val="tx1"/>
                </a:solidFill>
                <a:cs typeface="+mn-cs"/>
              </a:rPr>
              <a:t> </a:t>
            </a:r>
          </a:p>
          <a:p>
            <a:pPr marL="0" indent="0" defTabSz="914400">
              <a:buNone/>
            </a:pPr>
            <a:r>
              <a:rPr lang="en-US" sz="3000" dirty="0">
                <a:solidFill>
                  <a:schemeClr val="tx1"/>
                </a:solidFill>
                <a:cs typeface="+mn-cs"/>
              </a:rPr>
              <a:t>Myth 6: </a:t>
            </a:r>
            <a:r>
              <a:rPr lang="en-US" sz="3000" b="1" dirty="0">
                <a:solidFill>
                  <a:schemeClr val="tx1"/>
                </a:solidFill>
                <a:cs typeface="+mn-cs"/>
              </a:rPr>
              <a:t>Moving to the cloud is like flipping a switch.</a:t>
            </a:r>
          </a:p>
        </p:txBody>
      </p:sp>
      <p:sp>
        <p:nvSpPr>
          <p:cNvPr id="15"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Unicorn">
            <a:extLst>
              <a:ext uri="{FF2B5EF4-FFF2-40B4-BE49-F238E27FC236}">
                <a16:creationId xmlns:a16="http://schemas.microsoft.com/office/drawing/2014/main" id="{DECB8BB0-FDFD-40D2-94F3-65847575E3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291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AE87EAAA-BEDC-47F7-812F-8C90E4AC5945}"/>
              </a:ext>
            </a:extLst>
          </p:cNvPr>
          <p:cNvSpPr>
            <a:spLocks noGrp="1"/>
          </p:cNvSpPr>
          <p:nvPr>
            <p:ph type="title"/>
          </p:nvPr>
        </p:nvSpPr>
        <p:spPr>
          <a:xfrm>
            <a:off x="1676620" y="730250"/>
            <a:ext cx="10788124" cy="2651126"/>
          </a:xfrm>
        </p:spPr>
        <p:txBody>
          <a:bodyPr vert="horz" lIns="91440" tIns="45720" rIns="91440" bIns="45720" rtlCol="0" anchor="ctr">
            <a:normAutofit/>
          </a:bodyPr>
          <a:lstStyle/>
          <a:p>
            <a:pPr defTabSz="914400"/>
            <a:r>
              <a:rPr lang="en-US" sz="7200" dirty="0">
                <a:solidFill>
                  <a:schemeClr val="tx1"/>
                </a:solidFill>
                <a:cs typeface="+mj-cs"/>
              </a:rPr>
              <a:t>Building business justification</a:t>
            </a:r>
          </a:p>
        </p:txBody>
      </p:sp>
      <p:sp>
        <p:nvSpPr>
          <p:cNvPr id="2053" name="Freeform: Shape 72">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C485804-9565-4E17-A56E-DD926997EBC7}"/>
              </a:ext>
            </a:extLst>
          </p:cNvPr>
          <p:cNvSpPr/>
          <p:nvPr/>
        </p:nvSpPr>
        <p:spPr>
          <a:xfrm>
            <a:off x="1676618" y="3651250"/>
            <a:ext cx="10788126" cy="8702676"/>
          </a:xfrm>
          <a:prstGeom prst="rect">
            <a:avLst/>
          </a:prstGeom>
        </p:spPr>
        <p:txBody>
          <a:bodyPr vert="horz" lIns="91440" tIns="45720" rIns="91440" bIns="45720" rtlCol="0">
            <a:normAutofit/>
          </a:bodyPr>
          <a:lstStyle/>
          <a:p>
            <a:pPr>
              <a:lnSpc>
                <a:spcPct val="90000"/>
              </a:lnSpc>
              <a:spcAft>
                <a:spcPts val="600"/>
              </a:spcAft>
            </a:pPr>
            <a:r>
              <a:rPr lang="en-US" sz="4000" dirty="0"/>
              <a:t>At the highest level, the formula for business justification is simple. But the subtle data points required to populate the formula can be difficult to align. On a basic level, the business justification focuses on the return on investment (ROI) associated with the proposed technical change. </a:t>
            </a:r>
          </a:p>
          <a:p>
            <a:pPr indent="-228600">
              <a:lnSpc>
                <a:spcPct val="90000"/>
              </a:lnSpc>
              <a:spcAft>
                <a:spcPts val="600"/>
              </a:spcAft>
              <a:buFont typeface="Arial" panose="020B0604020202020204" pitchFamily="34" charset="0"/>
              <a:buChar char="•"/>
            </a:pPr>
            <a:endParaRPr lang="en-US" sz="4000" dirty="0"/>
          </a:p>
          <a:p>
            <a:pPr>
              <a:lnSpc>
                <a:spcPct val="90000"/>
              </a:lnSpc>
              <a:spcAft>
                <a:spcPts val="600"/>
              </a:spcAft>
            </a:pPr>
            <a:r>
              <a:rPr lang="en-US" sz="4000" dirty="0"/>
              <a:t>The generic formula for ROI is:</a:t>
            </a:r>
          </a:p>
          <a:p>
            <a:pPr>
              <a:lnSpc>
                <a:spcPct val="90000"/>
              </a:lnSpc>
              <a:spcAft>
                <a:spcPts val="600"/>
              </a:spcAft>
            </a:pPr>
            <a:br>
              <a:rPr lang="en-US" sz="4000" dirty="0"/>
            </a:br>
            <a:endParaRPr lang="en-US" sz="4000" dirty="0"/>
          </a:p>
        </p:txBody>
      </p:sp>
      <p:sp>
        <p:nvSpPr>
          <p:cNvPr id="2054" name="Oval 74">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261933" cy="1261768"/>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Freeform: Shape 76">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02394"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056" name="Freeform: Shape 78">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57" name="Straight Connector 80">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58" name="Freeform: Shape 82">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59" name="Freeform: Shape 84">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22" name="Picture 2" descr="ROI equals (gain from investment minus cost of investment) divided by cost of investment">
            <a:extLst>
              <a:ext uri="{FF2B5EF4-FFF2-40B4-BE49-F238E27FC236}">
                <a16:creationId xmlns:a16="http://schemas.microsoft.com/office/drawing/2014/main" id="{0091B80F-2582-4A8B-920D-82A0992EFF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8854" y="8644111"/>
            <a:ext cx="23079972" cy="296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08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6D088B7D-148F-4439-A4F5-03C1C4791236}"/>
              </a:ext>
            </a:extLst>
          </p:cNvPr>
          <p:cNvSpPr>
            <a:spLocks noGrp="1"/>
          </p:cNvSpPr>
          <p:nvPr>
            <p:ph type="title"/>
          </p:nvPr>
        </p:nvSpPr>
        <p:spPr>
          <a:xfrm>
            <a:off x="1676618" y="730250"/>
            <a:ext cx="10788126" cy="2651126"/>
          </a:xfrm>
        </p:spPr>
        <p:txBody>
          <a:bodyPr vert="horz" lIns="91440" tIns="45720" rIns="91440" bIns="45720" rtlCol="0" anchor="ctr">
            <a:noAutofit/>
          </a:bodyPr>
          <a:lstStyle/>
          <a:p>
            <a:pPr defTabSz="914400"/>
            <a:r>
              <a:rPr lang="en-US" sz="7200" kern="1200" dirty="0">
                <a:solidFill>
                  <a:schemeClr val="tx1"/>
                </a:solidFill>
                <a:latin typeface="+mj-lt"/>
                <a:ea typeface="+mj-ea"/>
                <a:cs typeface="+mj-cs"/>
              </a:rPr>
              <a:t>Building Financial Model - Calculate the initial investment</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99502E6C-5784-4878-B150-21BE85729B2D}"/>
              </a:ext>
            </a:extLst>
          </p:cNvPr>
          <p:cNvSpPr>
            <a:spLocks noGrp="1"/>
          </p:cNvSpPr>
          <p:nvPr>
            <p:ph idx="1"/>
          </p:nvPr>
        </p:nvSpPr>
        <p:spPr>
          <a:xfrm>
            <a:off x="1676618" y="3651250"/>
            <a:ext cx="10788126" cy="8702676"/>
          </a:xfrm>
        </p:spPr>
        <p:txBody>
          <a:bodyPr vert="horz" lIns="91440" tIns="45720" rIns="91440" bIns="45720" rtlCol="0">
            <a:normAutofit/>
          </a:bodyPr>
          <a:lstStyle/>
          <a:p>
            <a:pPr marL="457200" indent="0" defTabSz="914400">
              <a:buNone/>
            </a:pPr>
            <a:r>
              <a:rPr lang="en-US" sz="4400" dirty="0">
                <a:solidFill>
                  <a:schemeClr val="tx1"/>
                </a:solidFill>
              </a:rPr>
              <a:t>Sum of these is initial investment</a:t>
            </a:r>
          </a:p>
          <a:p>
            <a:pPr marL="1143000" lvl="1" indent="0" defTabSz="914400">
              <a:buNone/>
            </a:pPr>
            <a:r>
              <a:rPr lang="en-US" sz="4400" dirty="0">
                <a:solidFill>
                  <a:schemeClr val="tx1"/>
                </a:solidFill>
                <a:cs typeface="+mn-cs"/>
              </a:rPr>
              <a:t>Capital expense</a:t>
            </a:r>
          </a:p>
          <a:p>
            <a:pPr marL="1143000" lvl="1" indent="0" defTabSz="914400">
              <a:buNone/>
            </a:pPr>
            <a:r>
              <a:rPr lang="en-US" sz="4400" dirty="0">
                <a:solidFill>
                  <a:schemeClr val="tx1"/>
                </a:solidFill>
                <a:cs typeface="+mn-cs"/>
              </a:rPr>
              <a:t>Operating expense</a:t>
            </a:r>
          </a:p>
          <a:p>
            <a:pPr indent="-228600" defTabSz="914400"/>
            <a:endParaRPr lang="en-US" sz="4400" dirty="0">
              <a:solidFill>
                <a:schemeClr val="tx1"/>
              </a:solidFill>
              <a:cs typeface="+mn-cs"/>
            </a:endParaRPr>
          </a:p>
          <a:p>
            <a:pPr marL="0" indent="0" defTabSz="914400">
              <a:buNone/>
            </a:pPr>
            <a:r>
              <a:rPr lang="en-US" sz="4400" dirty="0">
                <a:solidFill>
                  <a:schemeClr val="tx1"/>
                </a:solidFill>
                <a:cs typeface="+mn-cs"/>
              </a:rPr>
              <a:t>Examples – Only during the transformation</a:t>
            </a:r>
          </a:p>
          <a:p>
            <a:pPr marL="457200" indent="0" defTabSz="914400">
              <a:buNone/>
            </a:pPr>
            <a:r>
              <a:rPr lang="en-US" sz="4400" dirty="0">
                <a:solidFill>
                  <a:schemeClr val="tx1"/>
                </a:solidFill>
                <a:cs typeface="+mn-cs"/>
              </a:rPr>
              <a:t>Software licenses</a:t>
            </a:r>
          </a:p>
          <a:p>
            <a:pPr marL="457200" indent="0" defTabSz="914400">
              <a:buNone/>
            </a:pPr>
            <a:r>
              <a:rPr lang="en-US" sz="4400" dirty="0">
                <a:solidFill>
                  <a:schemeClr val="tx1"/>
                </a:solidFill>
                <a:cs typeface="+mn-cs"/>
              </a:rPr>
              <a:t>Cost of cloud services</a:t>
            </a:r>
          </a:p>
          <a:p>
            <a:pPr marL="457200" indent="0" defTabSz="914400">
              <a:buNone/>
            </a:pPr>
            <a:r>
              <a:rPr lang="en-US" sz="4400" dirty="0">
                <a:solidFill>
                  <a:schemeClr val="tx1"/>
                </a:solidFill>
                <a:cs typeface="+mn-cs"/>
              </a:rPr>
              <a:t>Professional services</a:t>
            </a:r>
          </a:p>
          <a:p>
            <a:pPr marL="457200" indent="0" defTabSz="914400">
              <a:buNone/>
            </a:pPr>
            <a:r>
              <a:rPr lang="en-US" sz="4400" dirty="0">
                <a:solidFill>
                  <a:schemeClr val="tx1"/>
                </a:solidFill>
                <a:cs typeface="+mn-cs"/>
              </a:rPr>
              <a:t>Salaried employees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54A19B5C-291A-44F3-902B-95D0E88AB0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3054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EAA2B19-F1D9-44D1-9233-141B3FF2F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1078"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02D5BD1-9281-4D55-A8C0-0FA79B7C63F7}"/>
              </a:ext>
            </a:extLst>
          </p:cNvPr>
          <p:cNvSpPr>
            <a:spLocks noGrp="1"/>
          </p:cNvSpPr>
          <p:nvPr>
            <p:ph type="title"/>
          </p:nvPr>
        </p:nvSpPr>
        <p:spPr>
          <a:xfrm>
            <a:off x="1676620" y="730250"/>
            <a:ext cx="10788124" cy="2651126"/>
          </a:xfrm>
        </p:spPr>
        <p:txBody>
          <a:bodyPr vert="horz" lIns="91440" tIns="45720" rIns="91440" bIns="45720" rtlCol="0" anchor="ctr">
            <a:noAutofit/>
          </a:bodyPr>
          <a:lstStyle/>
          <a:p>
            <a:pPr defTabSz="914400"/>
            <a:r>
              <a:rPr lang="en-US" sz="7200" dirty="0">
                <a:solidFill>
                  <a:schemeClr val="tx1"/>
                </a:solidFill>
                <a:cs typeface="+mj-cs"/>
              </a:rPr>
              <a:t>Building financial model - Gains from initial investment</a:t>
            </a:r>
          </a:p>
        </p:txBody>
      </p:sp>
      <p:sp>
        <p:nvSpPr>
          <p:cNvPr id="137" name="Freeform: Shape 136">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541658" y="-585429"/>
            <a:ext cx="2372902" cy="3543761"/>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 name="Content Placeholder 1">
            <a:extLst>
              <a:ext uri="{FF2B5EF4-FFF2-40B4-BE49-F238E27FC236}">
                <a16:creationId xmlns:a16="http://schemas.microsoft.com/office/drawing/2014/main" id="{4CE792FC-9BA5-4C75-9A09-0C409D4BF2B2}"/>
              </a:ext>
            </a:extLst>
          </p:cNvPr>
          <p:cNvSpPr>
            <a:spLocks noGrp="1"/>
          </p:cNvSpPr>
          <p:nvPr>
            <p:ph idx="1"/>
          </p:nvPr>
        </p:nvSpPr>
        <p:spPr>
          <a:xfrm>
            <a:off x="1676618" y="3651250"/>
            <a:ext cx="10788126" cy="8702676"/>
          </a:xfrm>
        </p:spPr>
        <p:txBody>
          <a:bodyPr vert="horz" lIns="91440" tIns="45720" rIns="91440" bIns="45720" rtlCol="0">
            <a:normAutofit/>
          </a:bodyPr>
          <a:lstStyle/>
          <a:p>
            <a:pPr marL="228600" indent="0" defTabSz="914400">
              <a:buNone/>
            </a:pPr>
            <a:r>
              <a:rPr lang="en-US" dirty="0">
                <a:solidFill>
                  <a:schemeClr val="tx1"/>
                </a:solidFill>
                <a:cs typeface="+mn-cs"/>
              </a:rPr>
              <a:t>Calculating the gain from investment often requires a second formula that's specific to the business outcomes and associated technical changes. Calculating earnings is harder than calculating cost reductions.</a:t>
            </a:r>
          </a:p>
          <a:p>
            <a:pPr marL="457200" indent="-228600" defTabSz="914400"/>
            <a:endParaRPr lang="en-US" dirty="0">
              <a:solidFill>
                <a:schemeClr val="tx1"/>
              </a:solidFill>
              <a:cs typeface="+mn-cs"/>
            </a:endParaRPr>
          </a:p>
          <a:p>
            <a:pPr marL="228600" indent="0" defTabSz="914400">
              <a:buNone/>
            </a:pPr>
            <a:r>
              <a:rPr lang="en-US" dirty="0">
                <a:solidFill>
                  <a:schemeClr val="tx1"/>
                </a:solidFill>
                <a:cs typeface="+mn-cs"/>
              </a:rPr>
              <a:t>To calculate earnings, you need two variables:</a:t>
            </a:r>
          </a:p>
          <a:p>
            <a:pPr indent="-228600" defTabSz="914400"/>
            <a:endParaRPr lang="en-US" dirty="0">
              <a:solidFill>
                <a:schemeClr val="tx1"/>
              </a:solidFill>
              <a:cs typeface="+mn-cs"/>
            </a:endParaRPr>
          </a:p>
        </p:txBody>
      </p:sp>
      <p:sp>
        <p:nvSpPr>
          <p:cNvPr id="139" name="Oval 13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98374" y="4133858"/>
            <a:ext cx="1625066"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FAE1CD71-3D40-47F6-8E1E-7ADE3F338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949907" y="703992"/>
            <a:ext cx="4964874" cy="4964874"/>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3074" name="Picture 2" descr="Gain from investment equals revenue deltas plus cost deltas">
            <a:extLst>
              <a:ext uri="{FF2B5EF4-FFF2-40B4-BE49-F238E27FC236}">
                <a16:creationId xmlns:a16="http://schemas.microsoft.com/office/drawing/2014/main" id="{76A53461-E049-4896-8FC6-B1106E8A798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92311" y="10798628"/>
            <a:ext cx="11756740" cy="107497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cxnSp>
        <p:nvCxnSpPr>
          <p:cNvPr id="141" name="Straight Connector 140">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31834" y="7285108"/>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3" name="Freeform: Shape 14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79479" y="12760004"/>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890222" y="9573857"/>
            <a:ext cx="4187992" cy="2805911"/>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14154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C9D22F50-BAB8-4AF7-BF9D-E494803E6F93}"/>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Revenue deltas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908D7BFA-43A4-4306-98A5-00A0CDECCFC1}"/>
              </a:ext>
            </a:extLst>
          </p:cNvPr>
          <p:cNvSpPr>
            <a:spLocks noGrp="1"/>
          </p:cNvSpPr>
          <p:nvPr>
            <p:ph idx="1"/>
          </p:nvPr>
        </p:nvSpPr>
        <p:spPr>
          <a:xfrm>
            <a:off x="1676618" y="3651250"/>
            <a:ext cx="10788126" cy="8702676"/>
          </a:xfrm>
        </p:spPr>
        <p:txBody>
          <a:bodyPr vert="horz" lIns="91440" tIns="45720" rIns="91440" bIns="45720" rtlCol="0">
            <a:normAutofit/>
          </a:bodyPr>
          <a:lstStyle/>
          <a:p>
            <a:pPr marL="457200" indent="0" defTabSz="914400">
              <a:buNone/>
            </a:pPr>
            <a:r>
              <a:rPr lang="en-US" dirty="0">
                <a:solidFill>
                  <a:schemeClr val="tx1"/>
                </a:solidFill>
                <a:cs typeface="+mn-cs"/>
              </a:rPr>
              <a:t>Revenue deltas should be forecast in partnership with business stakeholders. After the business stakeholders agree on a revenue impact, it can be used to improve the earning position.</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EA3DAF8D-E5CE-4764-869F-948EFD510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68757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B274735A-9477-4A1A-B58E-8EF9EC04290D}"/>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Cost deltas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660ADBD7-78AF-484D-9C59-D3E2F4385A99}"/>
              </a:ext>
            </a:extLst>
          </p:cNvPr>
          <p:cNvSpPr>
            <a:spLocks noGrp="1"/>
          </p:cNvSpPr>
          <p:nvPr>
            <p:ph idx="1"/>
          </p:nvPr>
        </p:nvSpPr>
        <p:spPr>
          <a:xfrm>
            <a:off x="1676618" y="3651250"/>
            <a:ext cx="10788126" cy="8702676"/>
          </a:xfrm>
        </p:spPr>
        <p:txBody>
          <a:bodyPr vert="horz" lIns="91440" tIns="45720" rIns="91440" bIns="45720" rtlCol="0">
            <a:normAutofit/>
          </a:bodyPr>
          <a:lstStyle/>
          <a:p>
            <a:pPr marL="457200" indent="0" defTabSz="914400">
              <a:buNone/>
            </a:pPr>
            <a:r>
              <a:rPr lang="en-US" dirty="0">
                <a:solidFill>
                  <a:schemeClr val="tx1"/>
                </a:solidFill>
                <a:cs typeface="+mn-cs"/>
              </a:rPr>
              <a:t>Cost deltas are the amount of increase or decrease that will be caused by the transformation. </a:t>
            </a:r>
          </a:p>
          <a:p>
            <a:pPr marL="457200" indent="0" defTabSz="914400">
              <a:buNone/>
            </a:pPr>
            <a:r>
              <a:rPr lang="en-US" dirty="0">
                <a:solidFill>
                  <a:schemeClr val="tx1"/>
                </a:solidFill>
                <a:cs typeface="+mn-cs"/>
              </a:rPr>
              <a:t>Independent variables can affect cost deltas. Earnings are largely based on hard costs like capital expense reductions, cost avoidance, operational cost reductions, and depreciation reductions.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EBDB5462-F422-4B27-A700-2C8C6193C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9203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CF7986BE-338C-4245-A805-D78CDF8CADC8}"/>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Cost deltas - Examples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50591699-D592-4B7A-80FC-3D6284EEBDBF}"/>
              </a:ext>
            </a:extLst>
          </p:cNvPr>
          <p:cNvSpPr>
            <a:spLocks noGrp="1"/>
          </p:cNvSpPr>
          <p:nvPr>
            <p:ph idx="1"/>
          </p:nvPr>
        </p:nvSpPr>
        <p:spPr>
          <a:xfrm>
            <a:off x="1676618" y="3651250"/>
            <a:ext cx="10788126" cy="8702676"/>
          </a:xfrm>
        </p:spPr>
        <p:txBody>
          <a:bodyPr vert="horz" lIns="91440" tIns="45720" rIns="91440" bIns="45720" rtlCol="0">
            <a:normAutofit/>
          </a:bodyPr>
          <a:lstStyle/>
          <a:p>
            <a:pPr marL="0" indent="0" defTabSz="914400">
              <a:buNone/>
            </a:pPr>
            <a:r>
              <a:rPr lang="en-US" b="1" dirty="0">
                <a:solidFill>
                  <a:schemeClr val="tx1"/>
                </a:solidFill>
                <a:cs typeface="+mn-cs"/>
              </a:rPr>
              <a:t>Depreciation reduction or acceleration</a:t>
            </a:r>
          </a:p>
          <a:p>
            <a:pPr indent="-228600" defTabSz="914400"/>
            <a:r>
              <a:rPr lang="en-US" sz="4100" dirty="0">
                <a:solidFill>
                  <a:schemeClr val="tx1"/>
                </a:solidFill>
                <a:cs typeface="+mn-cs"/>
              </a:rPr>
              <a:t>When capital is invested in the acquisition of an asset, that investment could be used for financial or tax purposes to produce ongoing benefits over the expected lifespan of the asset. </a:t>
            </a:r>
          </a:p>
          <a:p>
            <a:pPr marL="0" indent="-228600" defTabSz="914400"/>
            <a:endParaRPr lang="en-US" sz="4100" b="1" dirty="0">
              <a:solidFill>
                <a:schemeClr val="tx1"/>
              </a:solidFill>
              <a:cs typeface="+mn-cs"/>
            </a:endParaRPr>
          </a:p>
          <a:p>
            <a:pPr marL="0" indent="0" defTabSz="914400">
              <a:buNone/>
            </a:pPr>
            <a:r>
              <a:rPr lang="en-US" b="1" dirty="0">
                <a:solidFill>
                  <a:schemeClr val="tx1"/>
                </a:solidFill>
                <a:cs typeface="+mn-cs"/>
              </a:rPr>
              <a:t>Physical asset recovery</a:t>
            </a:r>
          </a:p>
          <a:p>
            <a:pPr indent="-228600" defTabSz="914400"/>
            <a:r>
              <a:rPr lang="en-US" sz="4100" dirty="0">
                <a:solidFill>
                  <a:schemeClr val="tx1"/>
                </a:solidFill>
                <a:cs typeface="+mn-cs"/>
              </a:rPr>
              <a:t>In some cases, retired assets can be sold as a source of revenue. This revenue is often lumped into cost reduction for simplicity. But it's truly an increase in revenue and can be taxed as such</a:t>
            </a:r>
          </a:p>
          <a:p>
            <a:pPr indent="-228600" defTabSz="914400"/>
            <a:endParaRPr lang="en-US" sz="4100" dirty="0">
              <a:solidFill>
                <a:schemeClr val="tx1"/>
              </a:solidFill>
              <a:cs typeface="+mn-cs"/>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7F7449A2-C2FC-4AC7-9744-E1F989BDBC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40237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796C397A-F8A6-47B4-A59D-A616A1F24A0C}"/>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Cost deltas - Examples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F6C4A4A1-913F-4FD4-85B6-66647710DDEF}"/>
              </a:ext>
            </a:extLst>
          </p:cNvPr>
          <p:cNvSpPr>
            <a:spLocks noGrp="1"/>
          </p:cNvSpPr>
          <p:nvPr>
            <p:ph idx="1"/>
          </p:nvPr>
        </p:nvSpPr>
        <p:spPr>
          <a:xfrm>
            <a:off x="348343" y="3368217"/>
            <a:ext cx="13535583" cy="8702676"/>
          </a:xfrm>
        </p:spPr>
        <p:txBody>
          <a:bodyPr vert="horz" lIns="91440" tIns="45720" rIns="91440" bIns="45720" rtlCol="0">
            <a:noAutofit/>
          </a:bodyPr>
          <a:lstStyle/>
          <a:p>
            <a:pPr marL="0" indent="0" defTabSz="914400">
              <a:buNone/>
            </a:pPr>
            <a:r>
              <a:rPr lang="en-US" b="1" dirty="0">
                <a:solidFill>
                  <a:schemeClr val="tx1"/>
                </a:solidFill>
                <a:cs typeface="+mn-cs"/>
              </a:rPr>
              <a:t>Operational Cost Reductions</a:t>
            </a:r>
          </a:p>
          <a:p>
            <a:pPr marL="0" indent="0" defTabSz="914400">
              <a:buNone/>
            </a:pPr>
            <a:r>
              <a:rPr lang="en-US" sz="3200" dirty="0">
                <a:solidFill>
                  <a:schemeClr val="tx1"/>
                </a:solidFill>
                <a:cs typeface="+mn-cs"/>
              </a:rPr>
              <a:t>Recurring expenses required to operate a business are often called operating expenses. This is a broad category. In most accounting models, it includes:</a:t>
            </a:r>
          </a:p>
          <a:p>
            <a:pPr indent="-228600" defTabSz="914400"/>
            <a:r>
              <a:rPr lang="en-US" sz="3200" dirty="0">
                <a:solidFill>
                  <a:schemeClr val="tx1"/>
                </a:solidFill>
                <a:cs typeface="+mn-cs"/>
              </a:rPr>
              <a:t>Software licensing</a:t>
            </a:r>
          </a:p>
          <a:p>
            <a:pPr indent="-228600" defTabSz="914400"/>
            <a:r>
              <a:rPr lang="en-US" sz="3200" dirty="0">
                <a:solidFill>
                  <a:schemeClr val="tx1"/>
                </a:solidFill>
                <a:cs typeface="+mn-cs"/>
              </a:rPr>
              <a:t>Hosting expenses</a:t>
            </a:r>
          </a:p>
          <a:p>
            <a:pPr indent="-228600" defTabSz="914400"/>
            <a:r>
              <a:rPr lang="en-US" sz="3200" dirty="0">
                <a:solidFill>
                  <a:schemeClr val="tx1"/>
                </a:solidFill>
                <a:cs typeface="+mn-cs"/>
              </a:rPr>
              <a:t>Electric bills, </a:t>
            </a:r>
            <a:r>
              <a:rPr lang="en-US" sz="3200" dirty="0">
                <a:solidFill>
                  <a:schemeClr val="tx1"/>
                </a:solidFill>
              </a:rPr>
              <a:t>Cooling expenses, Real estate rentals, Equipment rentals</a:t>
            </a:r>
          </a:p>
          <a:p>
            <a:pPr indent="-228600" defTabSz="914400"/>
            <a:r>
              <a:rPr lang="en-US" sz="3200" dirty="0">
                <a:solidFill>
                  <a:schemeClr val="tx1"/>
                </a:solidFill>
                <a:cs typeface="+mn-cs"/>
              </a:rPr>
              <a:t>Temporary staff required for operations.</a:t>
            </a:r>
          </a:p>
          <a:p>
            <a:pPr indent="-228600" defTabSz="914400"/>
            <a:r>
              <a:rPr lang="en-US" sz="3200" dirty="0">
                <a:solidFill>
                  <a:schemeClr val="tx1"/>
                </a:solidFill>
                <a:cs typeface="+mn-cs"/>
              </a:rPr>
              <a:t>Maintenance contracts, </a:t>
            </a:r>
            <a:r>
              <a:rPr lang="en-US" sz="3200" dirty="0">
                <a:solidFill>
                  <a:schemeClr val="tx1"/>
                </a:solidFill>
              </a:rPr>
              <a:t>Repair services, Replacement parts</a:t>
            </a:r>
            <a:endParaRPr lang="en-US" sz="3200" dirty="0">
              <a:solidFill>
                <a:schemeClr val="tx1"/>
              </a:solidFill>
              <a:cs typeface="+mn-cs"/>
            </a:endParaRPr>
          </a:p>
          <a:p>
            <a:pPr indent="-228600" defTabSz="914400"/>
            <a:r>
              <a:rPr lang="en-US" sz="3200" dirty="0">
                <a:solidFill>
                  <a:schemeClr val="tx1"/>
                </a:solidFill>
                <a:cs typeface="+mn-cs"/>
              </a:rPr>
              <a:t>Business continuity and disaster recovery (BCDR) services.</a:t>
            </a:r>
          </a:p>
          <a:p>
            <a:pPr indent="-228600" defTabSz="914400"/>
            <a:r>
              <a:rPr lang="en-US" sz="3200" dirty="0">
                <a:solidFill>
                  <a:schemeClr val="tx1"/>
                </a:solidFill>
                <a:cs typeface="+mn-cs"/>
              </a:rPr>
              <a:t>Other expenses that don't require capital expense approvals.</a:t>
            </a:r>
          </a:p>
          <a:p>
            <a:pPr marL="0" indent="0" defTabSz="914400">
              <a:buNone/>
            </a:pPr>
            <a:r>
              <a:rPr lang="en-US" sz="3200" dirty="0">
                <a:solidFill>
                  <a:schemeClr val="tx1"/>
                </a:solidFill>
                <a:cs typeface="+mn-cs"/>
              </a:rPr>
              <a:t>This category provides one of the highest earning deltas. When you're considering a cloud migration, time invested in making this list exhaustive is rarely wasted. </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1D609300-3E2C-4683-8FE4-99B7E8D3F3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0801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707D2BFF-BA03-41AE-90FE-4408E0BED862}"/>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Cost deltas - Examples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B7C5D0E8-70A7-43E5-8426-1ECABF641227}"/>
              </a:ext>
            </a:extLst>
          </p:cNvPr>
          <p:cNvSpPr>
            <a:spLocks noGrp="1"/>
          </p:cNvSpPr>
          <p:nvPr>
            <p:ph idx="1"/>
          </p:nvPr>
        </p:nvSpPr>
        <p:spPr>
          <a:xfrm>
            <a:off x="1676618" y="3651250"/>
            <a:ext cx="10788126" cy="8702676"/>
          </a:xfrm>
        </p:spPr>
        <p:txBody>
          <a:bodyPr vert="horz" lIns="91440" tIns="45720" rIns="91440" bIns="45720" rtlCol="0">
            <a:normAutofit/>
          </a:bodyPr>
          <a:lstStyle/>
          <a:p>
            <a:pPr marL="0" indent="0" defTabSz="914400">
              <a:buNone/>
            </a:pPr>
            <a:r>
              <a:rPr lang="en-US" b="1" dirty="0">
                <a:solidFill>
                  <a:schemeClr val="tx1"/>
                </a:solidFill>
                <a:cs typeface="+mn-cs"/>
              </a:rPr>
              <a:t>Cost avoidance</a:t>
            </a:r>
          </a:p>
          <a:p>
            <a:pPr indent="-228600" defTabSz="914400"/>
            <a:r>
              <a:rPr lang="en-US" sz="3000" dirty="0">
                <a:solidFill>
                  <a:schemeClr val="tx1"/>
                </a:solidFill>
                <a:cs typeface="+mn-cs"/>
              </a:rPr>
              <a:t>When an operating expenditure is expected but not yet in an approved budget, it might not fit into a cost reduction category. For example, if VMware and Microsoft licenses need to be renegotiated and paid next year, they aren't fully qualified costs yet. Reductions in those expected costs are treated like operational costs for the sake of cost-delta calculations. Informally, however, they should be referred to as "cost avoidance" until negotiation and budget approval is complete.</a:t>
            </a:r>
          </a:p>
          <a:p>
            <a:pPr marL="0" indent="0" defTabSz="914400">
              <a:buNone/>
            </a:pPr>
            <a:r>
              <a:rPr lang="en-US" b="1" dirty="0">
                <a:solidFill>
                  <a:schemeClr val="tx1"/>
                </a:solidFill>
                <a:cs typeface="+mn-cs"/>
              </a:rPr>
              <a:t>Soft-cost reductions</a:t>
            </a:r>
          </a:p>
          <a:p>
            <a:pPr indent="-228600" defTabSz="914400"/>
            <a:r>
              <a:rPr lang="en-US" sz="3000" dirty="0">
                <a:solidFill>
                  <a:schemeClr val="tx1"/>
                </a:solidFill>
                <a:cs typeface="+mn-cs"/>
              </a:rPr>
              <a:t>At some companies, soft costs like reductions in operational complexity or reductions in full-time staff for operating a datacenter could also be included in cost deltas. But including soft costs might not be a good idea. When you include soft-cost reductions, you insert an undocumented assumption that the reduction will create tangible cost savings. Technology projects rarely result in actual soft-cost recovery.</a:t>
            </a:r>
          </a:p>
          <a:p>
            <a:pPr indent="-228600" defTabSz="914400"/>
            <a:endParaRPr lang="en-US" sz="3000" dirty="0">
              <a:solidFill>
                <a:schemeClr val="tx1"/>
              </a:solidFill>
              <a:cs typeface="+mn-cs"/>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8B4389BA-4C87-41E9-B6DF-ECDD03B2D6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15477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A974858A-701F-494C-B99E-C8A9583A64B9}"/>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Cost deltas - Examples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621E30C4-0239-4AC7-BDF4-E0A9B587C1B6}"/>
              </a:ext>
            </a:extLst>
          </p:cNvPr>
          <p:cNvSpPr>
            <a:spLocks noGrp="1"/>
          </p:cNvSpPr>
          <p:nvPr>
            <p:ph idx="1"/>
          </p:nvPr>
        </p:nvSpPr>
        <p:spPr>
          <a:xfrm>
            <a:off x="1676618" y="3651250"/>
            <a:ext cx="10788126" cy="8702676"/>
          </a:xfrm>
        </p:spPr>
        <p:txBody>
          <a:bodyPr vert="horz" lIns="91440" tIns="45720" rIns="91440" bIns="45720" rtlCol="0">
            <a:normAutofit/>
          </a:bodyPr>
          <a:lstStyle/>
          <a:p>
            <a:pPr marL="0" indent="0" defTabSz="914400">
              <a:buNone/>
            </a:pPr>
            <a:r>
              <a:rPr lang="en-US" sz="4100" b="1" dirty="0">
                <a:solidFill>
                  <a:schemeClr val="tx1"/>
                </a:solidFill>
                <a:cs typeface="+mn-cs"/>
              </a:rPr>
              <a:t>Capital expense reductions or avoidance</a:t>
            </a:r>
          </a:p>
          <a:p>
            <a:pPr indent="-228600" defTabSz="914400"/>
            <a:r>
              <a:rPr lang="en-US" sz="4100" dirty="0">
                <a:solidFill>
                  <a:schemeClr val="tx1"/>
                </a:solidFill>
                <a:cs typeface="+mn-cs"/>
              </a:rPr>
              <a:t>Capital expenses are slightly different from operating expenses. Generally, this category is driven by refresh cycles or datacenter expansion. When a refresh cycle hits, IT draws capital expense to acquire new equipment.</a:t>
            </a:r>
          </a:p>
          <a:p>
            <a:pPr indent="-228600" defTabSz="914400"/>
            <a:r>
              <a:rPr lang="en-US" sz="4100" dirty="0">
                <a:solidFill>
                  <a:schemeClr val="tx1"/>
                </a:solidFill>
                <a:cs typeface="+mn-cs"/>
              </a:rPr>
              <a:t>If a refresh cycle is approved and budgeted, the cloud transformation could help eliminate that cost. If a refresh cycle is planned but not yet approved, the cloud transformation could avoid a capital expenditure. Both reductions would be added to the cost delta.</a:t>
            </a:r>
          </a:p>
          <a:p>
            <a:pPr indent="-228600" defTabSz="914400"/>
            <a:endParaRPr lang="en-US" sz="4100" dirty="0">
              <a:solidFill>
                <a:schemeClr val="tx1"/>
              </a:solidFill>
              <a:cs typeface="+mn-cs"/>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FE759206-91BD-4C9C-AAF5-B58C35FCF4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6431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96D35A-FED4-493C-ACE3-58C265278CBA}"/>
              </a:ext>
            </a:extLst>
          </p:cNvPr>
          <p:cNvPicPr>
            <a:picLocks noChangeAspect="1"/>
          </p:cNvPicPr>
          <p:nvPr/>
        </p:nvPicPr>
        <p:blipFill>
          <a:blip r:embed="rId2"/>
          <a:stretch>
            <a:fillRect/>
          </a:stretch>
        </p:blipFill>
        <p:spPr>
          <a:xfrm>
            <a:off x="1428241" y="1286934"/>
            <a:ext cx="21530692" cy="11142132"/>
          </a:xfrm>
          <a:prstGeom prst="rect">
            <a:avLst/>
          </a:prstGeom>
        </p:spPr>
      </p:pic>
    </p:spTree>
    <p:extLst>
      <p:ext uri="{BB962C8B-B14F-4D97-AF65-F5344CB8AC3E}">
        <p14:creationId xmlns:p14="http://schemas.microsoft.com/office/powerpoint/2010/main" val="354501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AEFF12A4-E7C3-45CA-820F-D66BE5E2D5F4}"/>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Cloud accounting models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21904024-12FD-4538-9EF5-5E24BB55B313}"/>
              </a:ext>
            </a:extLst>
          </p:cNvPr>
          <p:cNvSpPr>
            <a:spLocks noGrp="1"/>
          </p:cNvSpPr>
          <p:nvPr>
            <p:ph idx="1"/>
          </p:nvPr>
        </p:nvSpPr>
        <p:spPr>
          <a:xfrm>
            <a:off x="1676618" y="3651250"/>
            <a:ext cx="10788126" cy="8702676"/>
          </a:xfrm>
        </p:spPr>
        <p:txBody>
          <a:bodyPr vert="horz" lIns="91440" tIns="45720" rIns="91440" bIns="45720" rtlCol="0">
            <a:normAutofit/>
          </a:bodyPr>
          <a:lstStyle/>
          <a:p>
            <a:pPr indent="-228600" defTabSz="914400"/>
            <a:r>
              <a:rPr lang="en-US" sz="4100" b="1" dirty="0">
                <a:solidFill>
                  <a:schemeClr val="tx1"/>
                </a:solidFill>
                <a:cs typeface="+mn-cs"/>
              </a:rPr>
              <a:t>Traditional IT accounting (cost center model)</a:t>
            </a:r>
          </a:p>
          <a:p>
            <a:pPr indent="-228600" defTabSz="914400"/>
            <a:r>
              <a:rPr lang="en-US" sz="4100" b="1" dirty="0">
                <a:solidFill>
                  <a:schemeClr val="tx1"/>
                </a:solidFill>
                <a:cs typeface="+mn-cs"/>
              </a:rPr>
              <a:t>Central IT accounting (profit center model)</a:t>
            </a:r>
          </a:p>
          <a:p>
            <a:pPr indent="-228600" defTabSz="914400"/>
            <a:r>
              <a:rPr lang="en-US" sz="4100" b="1" dirty="0">
                <a:solidFill>
                  <a:schemeClr val="tx1"/>
                </a:solidFill>
                <a:cs typeface="+mn-cs"/>
              </a:rPr>
              <a:t>Chargeback</a:t>
            </a:r>
          </a:p>
          <a:p>
            <a:pPr indent="-228600" defTabSz="914400"/>
            <a:r>
              <a:rPr lang="en-US" sz="4100" b="1" dirty="0" err="1">
                <a:solidFill>
                  <a:schemeClr val="tx1"/>
                </a:solidFill>
                <a:cs typeface="+mn-cs"/>
              </a:rPr>
              <a:t>Showback</a:t>
            </a:r>
            <a:r>
              <a:rPr lang="en-US" sz="4100" b="1" dirty="0">
                <a:solidFill>
                  <a:schemeClr val="tx1"/>
                </a:solidFill>
                <a:cs typeface="+mn-cs"/>
              </a:rPr>
              <a:t> or awareness-back (</a:t>
            </a:r>
            <a:r>
              <a:rPr lang="en-US" sz="4100" b="1" dirty="0" err="1">
                <a:solidFill>
                  <a:schemeClr val="tx1"/>
                </a:solidFill>
                <a:cs typeface="+mn-cs"/>
              </a:rPr>
              <a:t>shameback</a:t>
            </a:r>
            <a:r>
              <a:rPr lang="en-US" sz="4100" b="1" dirty="0">
                <a:solidFill>
                  <a:schemeClr val="tx1"/>
                </a:solidFill>
                <a:cs typeface="+mn-cs"/>
              </a:rPr>
              <a:t>)</a:t>
            </a:r>
          </a:p>
          <a:p>
            <a:pPr indent="-228600" defTabSz="914400"/>
            <a:endParaRPr lang="en-US" sz="4100" b="1" dirty="0">
              <a:solidFill>
                <a:schemeClr val="tx1"/>
              </a:solidFill>
              <a:cs typeface="+mn-cs"/>
            </a:endParaRPr>
          </a:p>
          <a:p>
            <a:pPr indent="-228600" defTabSz="914400"/>
            <a:endParaRPr lang="en-US" sz="4100" b="1" dirty="0">
              <a:solidFill>
                <a:schemeClr val="tx1"/>
              </a:solidFill>
              <a:cs typeface="+mn-cs"/>
            </a:endParaRPr>
          </a:p>
          <a:p>
            <a:pPr marL="0" indent="0" defTabSz="914400">
              <a:buNone/>
            </a:pPr>
            <a:r>
              <a:rPr lang="en-US" sz="4100" dirty="0">
                <a:solidFill>
                  <a:schemeClr val="tx1"/>
                </a:solidFill>
                <a:cs typeface="+mn-cs"/>
              </a:rPr>
              <a:t>The choice of accounting models is crucial in system design. The choice of accounting model can affect subscription strategies, naming standards, tagging standards, and policy and blueprint designs.</a:t>
            </a:r>
            <a:br>
              <a:rPr lang="en-US" sz="4100" dirty="0">
                <a:solidFill>
                  <a:schemeClr val="tx1"/>
                </a:solidFill>
                <a:cs typeface="+mn-cs"/>
              </a:rPr>
            </a:br>
            <a:endParaRPr lang="en-US" sz="4100" b="1" dirty="0">
              <a:solidFill>
                <a:schemeClr val="tx1"/>
              </a:solidFill>
              <a:cs typeface="+mn-cs"/>
            </a:endParaRPr>
          </a:p>
          <a:p>
            <a:pPr indent="-228600" defTabSz="914400"/>
            <a:endParaRPr lang="en-US" sz="4100" dirty="0">
              <a:solidFill>
                <a:schemeClr val="tx1"/>
              </a:solidFill>
              <a:cs typeface="+mn-cs"/>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93799E24-5C02-486D-B1B9-4A19E56F7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54948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64C0A9CF-FD0C-4B14-9537-31D78D2E6894}"/>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First cloud adoption project</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F46A2FCA-CC86-4550-A634-2FC25DD23CB9}"/>
              </a:ext>
            </a:extLst>
          </p:cNvPr>
          <p:cNvSpPr>
            <a:spLocks noGrp="1"/>
          </p:cNvSpPr>
          <p:nvPr>
            <p:ph idx="1"/>
          </p:nvPr>
        </p:nvSpPr>
        <p:spPr>
          <a:xfrm>
            <a:off x="1676618" y="3651250"/>
            <a:ext cx="10788126" cy="8702676"/>
          </a:xfrm>
        </p:spPr>
        <p:txBody>
          <a:bodyPr vert="horz" lIns="91440" tIns="45720" rIns="91440" bIns="45720" rtlCol="0">
            <a:normAutofit/>
          </a:bodyPr>
          <a:lstStyle/>
          <a:p>
            <a:pPr marL="457200" indent="0" defTabSz="914400">
              <a:buNone/>
            </a:pPr>
            <a:r>
              <a:rPr lang="en-US" sz="3700" dirty="0">
                <a:solidFill>
                  <a:schemeClr val="tx1"/>
                </a:solidFill>
                <a:cs typeface="+mn-cs"/>
              </a:rPr>
              <a:t>Starting a first adoption process in parallel with the development of the plan provides some benefits:</a:t>
            </a:r>
          </a:p>
          <a:p>
            <a:pPr indent="-228600" defTabSz="914400"/>
            <a:endParaRPr lang="en-US" sz="3700" dirty="0">
              <a:solidFill>
                <a:schemeClr val="tx1"/>
              </a:solidFill>
              <a:cs typeface="+mn-cs"/>
            </a:endParaRPr>
          </a:p>
          <a:p>
            <a:pPr indent="-228600" defTabSz="914400"/>
            <a:r>
              <a:rPr lang="en-US" sz="3700" dirty="0">
                <a:solidFill>
                  <a:schemeClr val="tx1"/>
                </a:solidFill>
                <a:cs typeface="+mn-cs"/>
              </a:rPr>
              <a:t>Establish a growth mindset to encourage learning and exploration</a:t>
            </a:r>
          </a:p>
          <a:p>
            <a:pPr indent="-228600" defTabSz="914400"/>
            <a:r>
              <a:rPr lang="en-US" sz="3700" dirty="0">
                <a:solidFill>
                  <a:schemeClr val="tx1"/>
                </a:solidFill>
                <a:cs typeface="+mn-cs"/>
              </a:rPr>
              <a:t>Provide an opportunity for the team to develop necessary skills</a:t>
            </a:r>
          </a:p>
          <a:p>
            <a:pPr indent="-228600" defTabSz="914400"/>
            <a:r>
              <a:rPr lang="en-US" sz="3700" dirty="0">
                <a:solidFill>
                  <a:schemeClr val="tx1"/>
                </a:solidFill>
                <a:cs typeface="+mn-cs"/>
              </a:rPr>
              <a:t>Create situations that encourage new approaches to collaboration</a:t>
            </a:r>
          </a:p>
          <a:p>
            <a:pPr indent="-228600" defTabSz="914400"/>
            <a:r>
              <a:rPr lang="en-US" sz="3700" dirty="0">
                <a:solidFill>
                  <a:schemeClr val="tx1"/>
                </a:solidFill>
                <a:cs typeface="+mn-cs"/>
              </a:rPr>
              <a:t>Identify skill gaps and potential partnership needs</a:t>
            </a:r>
          </a:p>
          <a:p>
            <a:pPr indent="-228600" defTabSz="914400"/>
            <a:r>
              <a:rPr lang="en-US" sz="3700" dirty="0">
                <a:solidFill>
                  <a:schemeClr val="tx1"/>
                </a:solidFill>
                <a:cs typeface="+mn-cs"/>
              </a:rPr>
              <a:t>Provide tangible inputs to the plan</a:t>
            </a:r>
          </a:p>
          <a:p>
            <a:pPr marL="0" indent="-228600" defTabSz="914400"/>
            <a:endParaRPr lang="en-US" sz="3700" dirty="0">
              <a:solidFill>
                <a:schemeClr val="tx1"/>
              </a:solidFill>
              <a:cs typeface="+mn-cs"/>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E422A202-B515-402D-A707-804C1AC348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19320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26ED9729-A7A2-4279-AC2E-AAD8A6EC7154}"/>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First cloud adoption project</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AECC5471-23EA-448E-BF33-6C1F3C958E88}"/>
              </a:ext>
            </a:extLst>
          </p:cNvPr>
          <p:cNvSpPr>
            <a:spLocks noGrp="1"/>
          </p:cNvSpPr>
          <p:nvPr>
            <p:ph idx="1"/>
          </p:nvPr>
        </p:nvSpPr>
        <p:spPr>
          <a:xfrm>
            <a:off x="1676618" y="3651250"/>
            <a:ext cx="10788126" cy="8702676"/>
          </a:xfrm>
        </p:spPr>
        <p:txBody>
          <a:bodyPr vert="horz" lIns="91440" tIns="45720" rIns="91440" bIns="45720" rtlCol="0">
            <a:normAutofit lnSpcReduction="10000"/>
          </a:bodyPr>
          <a:lstStyle/>
          <a:p>
            <a:pPr marL="457200" indent="0" defTabSz="914400">
              <a:buNone/>
            </a:pPr>
            <a:r>
              <a:rPr lang="en-US" sz="3600" b="1" dirty="0">
                <a:solidFill>
                  <a:schemeClr val="tx1"/>
                </a:solidFill>
                <a:cs typeface="+mn-cs"/>
              </a:rPr>
              <a:t>First project criteria</a:t>
            </a:r>
            <a:endParaRPr lang="en-US" sz="3600" dirty="0">
              <a:solidFill>
                <a:schemeClr val="tx1"/>
              </a:solidFill>
              <a:cs typeface="+mn-cs"/>
            </a:endParaRPr>
          </a:p>
          <a:p>
            <a:pPr marL="457200" indent="0" defTabSz="914400">
              <a:buNone/>
            </a:pPr>
            <a:r>
              <a:rPr lang="en-US" sz="3600" dirty="0">
                <a:solidFill>
                  <a:schemeClr val="tx1"/>
                </a:solidFill>
                <a:cs typeface="+mn-cs"/>
              </a:rPr>
              <a:t>Your first adoption project should align with your motivations for cloud adoption. Whenever possible, your first project should also demonstrate progress toward a defined business outcome.</a:t>
            </a:r>
          </a:p>
          <a:p>
            <a:pPr marL="457200" indent="0" defTabSz="914400">
              <a:buNone/>
            </a:pPr>
            <a:r>
              <a:rPr lang="en-US" sz="3600" b="1" dirty="0">
                <a:solidFill>
                  <a:schemeClr val="tx1"/>
                </a:solidFill>
                <a:cs typeface="+mn-cs"/>
              </a:rPr>
              <a:t>First project expectations</a:t>
            </a:r>
            <a:endParaRPr lang="en-US" sz="3600" dirty="0">
              <a:solidFill>
                <a:schemeClr val="tx1"/>
              </a:solidFill>
              <a:cs typeface="+mn-cs"/>
            </a:endParaRPr>
          </a:p>
          <a:p>
            <a:pPr marL="457200" indent="0" defTabSz="914400">
              <a:buNone/>
            </a:pPr>
            <a:r>
              <a:rPr lang="en-US" sz="3600" dirty="0">
                <a:solidFill>
                  <a:schemeClr val="tx1"/>
                </a:solidFill>
                <a:cs typeface="+mn-cs"/>
              </a:rPr>
              <a:t>Your team's first adoption project is likely to result in a production deployment of some kind. But this isn't always the case. Establish proper expectations early. Here are a few wise expectations to set:</a:t>
            </a:r>
          </a:p>
          <a:p>
            <a:pPr marL="1790700" lvl="1" indent="-228600" defTabSz="914400"/>
            <a:r>
              <a:rPr lang="en-US" sz="3600" dirty="0"/>
              <a:t>This project is a source of learning.</a:t>
            </a:r>
          </a:p>
          <a:p>
            <a:pPr marL="1790700" lvl="1" indent="-228600" defTabSz="914400"/>
            <a:r>
              <a:rPr lang="en-US" sz="3600" dirty="0"/>
              <a:t>This project might result in production deployments, but it will probably require additional effort first.</a:t>
            </a:r>
          </a:p>
          <a:p>
            <a:pPr marL="1790700" lvl="1" indent="-228600" defTabSz="914400"/>
            <a:r>
              <a:rPr lang="en-US" sz="3600" dirty="0"/>
              <a:t>The output of this project is a set of clear requirements to provide a longer-term production solution.</a:t>
            </a:r>
          </a:p>
          <a:p>
            <a:pPr marL="0" indent="-228600" defTabSz="914400"/>
            <a:endParaRPr lang="en-US" sz="3000" dirty="0">
              <a:solidFill>
                <a:schemeClr val="tx1"/>
              </a:solidFill>
              <a:cs typeface="+mn-cs"/>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75C2ECE9-F1CC-40E7-A8BD-E5255CAEAC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98023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2481F31-7C18-4A4D-8635-FA0ADF193138}"/>
              </a:ext>
            </a:extLst>
          </p:cNvPr>
          <p:cNvSpPr>
            <a:spLocks noGrp="1"/>
          </p:cNvSpPr>
          <p:nvPr>
            <p:ph type="title"/>
          </p:nvPr>
        </p:nvSpPr>
        <p:spPr>
          <a:xfrm>
            <a:off x="1676618" y="730250"/>
            <a:ext cx="11118425"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FIRST CLOUD ADOPTION PROJECT</a:t>
            </a:r>
            <a:endParaRPr lang="en-US" sz="7200" b="0" kern="1200" dirty="0">
              <a:solidFill>
                <a:schemeClr val="tx1"/>
              </a:solidFill>
              <a:latin typeface="+mj-lt"/>
              <a:ea typeface="+mj-ea"/>
              <a:cs typeface="+mj-cs"/>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026036A7-7558-40D7-8E7C-0472D9592767}"/>
              </a:ext>
            </a:extLst>
          </p:cNvPr>
          <p:cNvSpPr>
            <a:spLocks noGrp="1"/>
          </p:cNvSpPr>
          <p:nvPr>
            <p:ph idx="1"/>
          </p:nvPr>
        </p:nvSpPr>
        <p:spPr>
          <a:xfrm>
            <a:off x="1676618" y="3651250"/>
            <a:ext cx="11118425" cy="8702676"/>
          </a:xfrm>
        </p:spPr>
        <p:txBody>
          <a:bodyPr vert="horz" lIns="91440" tIns="45720" rIns="91440" bIns="45720" rtlCol="0">
            <a:normAutofit/>
          </a:bodyPr>
          <a:lstStyle/>
          <a:p>
            <a:pPr marL="457200" indent="0" defTabSz="914400">
              <a:buNone/>
            </a:pPr>
            <a:r>
              <a:rPr lang="en-US" sz="4400" dirty="0">
                <a:solidFill>
                  <a:schemeClr val="tx1"/>
                </a:solidFill>
                <a:cs typeface="+mn-cs"/>
              </a:rPr>
              <a:t>To support the preceding criteria, this list provides an example of a first project for each motivation category:</a:t>
            </a:r>
          </a:p>
          <a:p>
            <a:pPr indent="-228600" defTabSz="914400"/>
            <a:endParaRPr lang="en-US" sz="4400" dirty="0">
              <a:solidFill>
                <a:schemeClr val="tx1"/>
              </a:solidFill>
              <a:cs typeface="+mn-cs"/>
            </a:endParaRPr>
          </a:p>
          <a:p>
            <a:pPr marL="1790700" lvl="1" indent="-228600" defTabSz="914400"/>
            <a:r>
              <a:rPr lang="en-US" sz="4400" b="1" dirty="0"/>
              <a:t>Critical business events</a:t>
            </a:r>
            <a:endParaRPr lang="en-US" sz="4400" dirty="0"/>
          </a:p>
          <a:p>
            <a:pPr marL="1790700" lvl="1" indent="-228600" defTabSz="914400"/>
            <a:r>
              <a:rPr lang="en-US" sz="4400" b="1" dirty="0"/>
              <a:t>Migration motivations:</a:t>
            </a:r>
            <a:r>
              <a:rPr lang="en-US" sz="4400" dirty="0"/>
              <a:t> When migration is the primary motivation, it's wise to start with the migration of a noncritical workload. </a:t>
            </a:r>
          </a:p>
          <a:p>
            <a:pPr marL="1790700" lvl="1" indent="-228600" defTabSz="914400"/>
            <a:r>
              <a:rPr lang="en-US" sz="4400" b="1" dirty="0"/>
              <a:t>Innovation motivations:</a:t>
            </a:r>
            <a:r>
              <a:rPr lang="en-US" sz="4400" dirty="0"/>
              <a:t> When innovation is the primary motivation, creation of a targeted dev/test environment can be a great first project.</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5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C3F581-22AD-4CB7-B2CD-881FB884AAD6}"/>
              </a:ext>
            </a:extLst>
          </p:cNvPr>
          <p:cNvSpPr>
            <a:spLocks noGrp="1"/>
          </p:cNvSpPr>
          <p:nvPr>
            <p:ph type="title"/>
          </p:nvPr>
        </p:nvSpPr>
        <p:spPr>
          <a:xfrm>
            <a:off x="1676618" y="730250"/>
            <a:ext cx="11118425"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Q &amp; A</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2B1821B9-069D-47FA-A4A8-6730993529CE}"/>
              </a:ext>
            </a:extLst>
          </p:cNvPr>
          <p:cNvSpPr>
            <a:spLocks noGrp="1"/>
          </p:cNvSpPr>
          <p:nvPr>
            <p:ph idx="1"/>
          </p:nvPr>
        </p:nvSpPr>
        <p:spPr>
          <a:xfrm>
            <a:off x="1676618" y="3651250"/>
            <a:ext cx="11118425" cy="8702676"/>
          </a:xfrm>
        </p:spPr>
        <p:txBody>
          <a:bodyPr vert="horz" lIns="91440" tIns="45720" rIns="91440" bIns="45720" rtlCol="0">
            <a:normAutofit/>
          </a:bodyPr>
          <a:lstStyle/>
          <a:p>
            <a:pPr indent="-228600" defTabSz="914400"/>
            <a:endParaRPr lang="en-US">
              <a:solidFill>
                <a:schemeClr val="tx1"/>
              </a:solidFill>
              <a:cs typeface="+mn-c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740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2F5FDF6-EAF2-4F0C-B08D-03744CCC74A8}"/>
              </a:ext>
            </a:extLst>
          </p:cNvPr>
          <p:cNvSpPr>
            <a:spLocks noGrp="1"/>
          </p:cNvSpPr>
          <p:nvPr>
            <p:ph type="title"/>
          </p:nvPr>
        </p:nvSpPr>
        <p:spPr>
          <a:xfrm>
            <a:off x="1676618" y="730250"/>
            <a:ext cx="11118425" cy="2651126"/>
          </a:xfrm>
        </p:spPr>
        <p:txBody>
          <a:bodyPr vert="horz" lIns="91440" tIns="45720" rIns="91440" bIns="45720" rtlCol="0" anchor="ctr">
            <a:normAutofit/>
          </a:bodyPr>
          <a:lstStyle/>
          <a:p>
            <a:pPr defTabSz="914400"/>
            <a:endParaRPr lang="en-US" sz="7200" kern="1200" dirty="0">
              <a:solidFill>
                <a:schemeClr val="tx1"/>
              </a:solidFill>
              <a:latin typeface="+mj-lt"/>
              <a:ea typeface="+mj-ea"/>
              <a:cs typeface="+mj-cs"/>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2FF32C9D-6712-4807-BAA4-91F4283B9C8B}"/>
              </a:ext>
            </a:extLst>
          </p:cNvPr>
          <p:cNvSpPr>
            <a:spLocks noGrp="1"/>
          </p:cNvSpPr>
          <p:nvPr>
            <p:ph idx="1"/>
          </p:nvPr>
        </p:nvSpPr>
        <p:spPr>
          <a:xfrm>
            <a:off x="1676618" y="3651250"/>
            <a:ext cx="11118425" cy="8702676"/>
          </a:xfrm>
        </p:spPr>
        <p:txBody>
          <a:bodyPr vert="horz" lIns="91440" tIns="45720" rIns="91440" bIns="45720" rtlCol="0">
            <a:normAutofit/>
          </a:bodyPr>
          <a:lstStyle/>
          <a:p>
            <a:pPr marL="457200" indent="0" defTabSz="914400">
              <a:buNone/>
            </a:pPr>
            <a:r>
              <a:rPr lang="en-US" dirty="0">
                <a:solidFill>
                  <a:schemeClr val="tx1"/>
                </a:solidFill>
                <a:cs typeface="+mn-cs"/>
              </a:rPr>
              <a:t>How would you measure success? </a:t>
            </a:r>
          </a:p>
          <a:p>
            <a:pPr marL="457200" indent="0" defTabSz="914400">
              <a:buNone/>
            </a:pPr>
            <a:endParaRPr lang="en-US" dirty="0">
              <a:solidFill>
                <a:schemeClr val="tx1"/>
              </a:solidFill>
              <a:cs typeface="+mn-cs"/>
            </a:endParaRPr>
          </a:p>
          <a:p>
            <a:pPr marL="457200" indent="0" defTabSz="914400">
              <a:buNone/>
            </a:pPr>
            <a:r>
              <a:rPr lang="en-US" dirty="0">
                <a:solidFill>
                  <a:schemeClr val="tx1"/>
                </a:solidFill>
                <a:cs typeface="+mn-cs"/>
              </a:rPr>
              <a:t>Beyond achieving the business outcomes, are there other indicators for successful cloud adoption in your organization?</a:t>
            </a:r>
          </a:p>
          <a:p>
            <a:pPr indent="-228600" defTabSz="914400"/>
            <a:endParaRPr lang="en-US" dirty="0">
              <a:solidFill>
                <a:schemeClr val="tx1"/>
              </a:solidFill>
              <a:cs typeface="+mn-c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64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view of the Cloud Adoption Framework">
            <a:extLst>
              <a:ext uri="{FF2B5EF4-FFF2-40B4-BE49-F238E27FC236}">
                <a16:creationId xmlns:a16="http://schemas.microsoft.com/office/drawing/2014/main" id="{719DAF76-4FB0-4A71-A370-98421285D5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8521" y="1650833"/>
            <a:ext cx="21810132" cy="104143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4317734-98B0-4279-9D49-AAA8D3EAC2DD}"/>
              </a:ext>
            </a:extLst>
          </p:cNvPr>
          <p:cNvSpPr>
            <a:spLocks noGrp="1"/>
          </p:cNvSpPr>
          <p:nvPr>
            <p:ph type="sldNum" sz="quarter" idx="12"/>
          </p:nvPr>
        </p:nvSpPr>
        <p:spPr>
          <a:xfrm>
            <a:off x="17222787" y="12711939"/>
            <a:ext cx="5486400" cy="730154"/>
          </a:xfrm>
        </p:spPr>
        <p:txBody>
          <a:bodyPr>
            <a:normAutofit/>
          </a:bodyPr>
          <a:lstStyle/>
          <a:p>
            <a:pPr>
              <a:spcAft>
                <a:spcPts val="600"/>
              </a:spcAft>
            </a:pPr>
            <a:fld id="{38D076E2-981F-4112-BC12-3FD5C037F30E}" type="slidenum">
              <a:rPr lang="en-US" smtClean="0"/>
              <a:pPr>
                <a:spcAft>
                  <a:spcPts val="600"/>
                </a:spcAft>
              </a:pPr>
              <a:t>3</a:t>
            </a:fld>
            <a:endParaRPr lang="en-US"/>
          </a:p>
        </p:txBody>
      </p:sp>
    </p:spTree>
    <p:extLst>
      <p:ext uri="{BB962C8B-B14F-4D97-AF65-F5344CB8AC3E}">
        <p14:creationId xmlns:p14="http://schemas.microsoft.com/office/powerpoint/2010/main" val="24253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A659C074-355C-45F7-B6A1-C18C82954236}"/>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Executive Summary</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427AB9CC-FCBC-4F6C-BEBF-E6DD34907FA2}"/>
              </a:ext>
            </a:extLst>
          </p:cNvPr>
          <p:cNvSpPr>
            <a:spLocks noGrp="1"/>
          </p:cNvSpPr>
          <p:nvPr>
            <p:ph idx="1"/>
          </p:nvPr>
        </p:nvSpPr>
        <p:spPr>
          <a:xfrm>
            <a:off x="1676618" y="3651250"/>
            <a:ext cx="10788126" cy="8702676"/>
          </a:xfrm>
        </p:spPr>
        <p:txBody>
          <a:bodyPr vert="horz" lIns="91440" tIns="45720" rIns="91440" bIns="45720" rtlCol="0">
            <a:normAutofit/>
          </a:bodyPr>
          <a:lstStyle/>
          <a:p>
            <a:pPr marL="0" indent="0" defTabSz="914400">
              <a:buNone/>
            </a:pPr>
            <a:r>
              <a:rPr lang="en-US" b="1" dirty="0">
                <a:solidFill>
                  <a:schemeClr val="tx1"/>
                </a:solidFill>
                <a:cs typeface="+mn-cs"/>
              </a:rPr>
              <a:t>Executive Summary</a:t>
            </a:r>
            <a:endParaRPr lang="en-US" dirty="0">
              <a:solidFill>
                <a:schemeClr val="tx1"/>
              </a:solidFill>
              <a:cs typeface="+mn-cs"/>
            </a:endParaRPr>
          </a:p>
          <a:p>
            <a:pPr indent="-228600" defTabSz="914400"/>
            <a:r>
              <a:rPr lang="en-US" i="1" dirty="0">
                <a:solidFill>
                  <a:schemeClr val="tx1"/>
                </a:solidFill>
                <a:cs typeface="+mn-cs"/>
              </a:rPr>
              <a:t>[Overview of your business priorities, timelines and milestones in the upcoming year for successful cloud adoption. Also include prioritized projects and criteria for such projects.]</a:t>
            </a:r>
          </a:p>
          <a:p>
            <a:pPr indent="-228600" defTabSz="914400"/>
            <a:endParaRPr lang="en-US" dirty="0">
              <a:solidFill>
                <a:schemeClr val="tx1"/>
              </a:solidFill>
              <a:cs typeface="+mn-cs"/>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CFD7891B-0CC7-49E1-BE9B-10AF475DD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5301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9AE19A15-E14F-4A54-8DBF-B8E83357D057}"/>
              </a:ext>
            </a:extLst>
          </p:cNvPr>
          <p:cNvSpPr>
            <a:spLocks noGrp="1"/>
          </p:cNvSpPr>
          <p:nvPr>
            <p:ph type="title"/>
          </p:nvPr>
        </p:nvSpPr>
        <p:spPr>
          <a:xfrm>
            <a:off x="1676617" y="730250"/>
            <a:ext cx="11729269"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understanding motivations</a:t>
            </a:r>
          </a:p>
        </p:txBody>
      </p:sp>
      <p:sp>
        <p:nvSpPr>
          <p:cNvPr id="21"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DEEE1FF0-1627-4F4C-802D-2C6C886C51D4}"/>
              </a:ext>
            </a:extLst>
          </p:cNvPr>
          <p:cNvSpPr>
            <a:spLocks noGrp="1"/>
          </p:cNvSpPr>
          <p:nvPr>
            <p:ph idx="1"/>
          </p:nvPr>
        </p:nvSpPr>
        <p:spPr>
          <a:xfrm>
            <a:off x="1676618" y="3701141"/>
            <a:ext cx="10788126" cy="9458326"/>
          </a:xfrm>
        </p:spPr>
        <p:txBody>
          <a:bodyPr vert="horz" lIns="91440" tIns="45720" rIns="91440" bIns="45720" rtlCol="0">
            <a:normAutofit fontScale="77500" lnSpcReduction="20000"/>
          </a:bodyPr>
          <a:lstStyle/>
          <a:p>
            <a:pPr marL="0" indent="0" defTabSz="914400">
              <a:buNone/>
            </a:pPr>
            <a:r>
              <a:rPr lang="en-US" sz="5600" b="1" dirty="0">
                <a:solidFill>
                  <a:schemeClr val="tx1"/>
                </a:solidFill>
                <a:cs typeface="+mn-cs"/>
              </a:rPr>
              <a:t>Critical Business Event</a:t>
            </a:r>
          </a:p>
          <a:p>
            <a:pPr marL="228600" indent="0" defTabSz="914400">
              <a:buNone/>
            </a:pPr>
            <a:r>
              <a:rPr lang="en-US" sz="3900" dirty="0">
                <a:solidFill>
                  <a:schemeClr val="tx1"/>
                </a:solidFill>
                <a:cs typeface="+mn-cs"/>
              </a:rPr>
              <a:t>When a response to </a:t>
            </a:r>
            <a:r>
              <a:rPr lang="en-US" sz="3900" b="1" dirty="0">
                <a:solidFill>
                  <a:schemeClr val="tx1"/>
                </a:solidFill>
                <a:cs typeface="+mn-cs"/>
              </a:rPr>
              <a:t>critical business </a:t>
            </a:r>
            <a:r>
              <a:rPr lang="en-US" sz="3900" dirty="0">
                <a:solidFill>
                  <a:schemeClr val="tx1"/>
                </a:solidFill>
                <a:cs typeface="+mn-cs"/>
              </a:rPr>
              <a:t>events is the highest priority, it's important to engage early in cloud implementation, often in parallel with strategy and planning efforts. Taking this approach requires a </a:t>
            </a:r>
            <a:r>
              <a:rPr lang="en-US" sz="3900" b="1" dirty="0">
                <a:solidFill>
                  <a:schemeClr val="tx1"/>
                </a:solidFill>
                <a:cs typeface="+mn-cs"/>
              </a:rPr>
              <a:t>growth mindset </a:t>
            </a:r>
            <a:r>
              <a:rPr lang="en-US" sz="3900" dirty="0">
                <a:solidFill>
                  <a:schemeClr val="tx1"/>
                </a:solidFill>
                <a:cs typeface="+mn-cs"/>
              </a:rPr>
              <a:t>and a willingness to iteratively improve processes, based on direct lessons learned.</a:t>
            </a:r>
          </a:p>
          <a:p>
            <a:pPr marL="0" indent="-228600" defTabSz="914400"/>
            <a:endParaRPr lang="en-US" sz="3900" b="1" dirty="0">
              <a:solidFill>
                <a:schemeClr val="tx1"/>
              </a:solidFill>
              <a:cs typeface="+mn-cs"/>
            </a:endParaRPr>
          </a:p>
          <a:p>
            <a:pPr marL="0" indent="0" defTabSz="914400">
              <a:buNone/>
            </a:pPr>
            <a:r>
              <a:rPr lang="en-US" sz="5600" b="1" dirty="0">
                <a:solidFill>
                  <a:schemeClr val="tx1"/>
                </a:solidFill>
                <a:cs typeface="+mn-cs"/>
              </a:rPr>
              <a:t>Migration</a:t>
            </a:r>
            <a:endParaRPr lang="en-US" sz="3900" b="1" dirty="0">
              <a:solidFill>
                <a:schemeClr val="tx1"/>
              </a:solidFill>
              <a:cs typeface="+mn-cs"/>
            </a:endParaRPr>
          </a:p>
          <a:p>
            <a:pPr marL="228600" indent="0" defTabSz="914400">
              <a:buNone/>
            </a:pPr>
            <a:r>
              <a:rPr lang="en-US" sz="3900" dirty="0">
                <a:solidFill>
                  <a:schemeClr val="tx1"/>
                </a:solidFill>
                <a:cs typeface="+mn-cs"/>
              </a:rPr>
              <a:t>When </a:t>
            </a:r>
            <a:r>
              <a:rPr lang="en-US" sz="3900" b="1" dirty="0">
                <a:solidFill>
                  <a:schemeClr val="tx1"/>
                </a:solidFill>
                <a:cs typeface="+mn-cs"/>
              </a:rPr>
              <a:t>migration</a:t>
            </a:r>
            <a:r>
              <a:rPr lang="en-US" sz="3900" dirty="0">
                <a:solidFill>
                  <a:schemeClr val="tx1"/>
                </a:solidFill>
                <a:cs typeface="+mn-cs"/>
              </a:rPr>
              <a:t> is the highest priority, </a:t>
            </a:r>
            <a:r>
              <a:rPr lang="en-US" sz="3900" b="1" dirty="0">
                <a:solidFill>
                  <a:schemeClr val="tx1"/>
                </a:solidFill>
                <a:cs typeface="+mn-cs"/>
              </a:rPr>
              <a:t>strategy and planning</a:t>
            </a:r>
            <a:r>
              <a:rPr lang="en-US" sz="3900" dirty="0">
                <a:solidFill>
                  <a:schemeClr val="tx1"/>
                </a:solidFill>
                <a:cs typeface="+mn-cs"/>
              </a:rPr>
              <a:t> will play a vital role early in the process. We recommend that you implement the first workload </a:t>
            </a:r>
            <a:r>
              <a:rPr lang="en-US" sz="3900" b="1" dirty="0">
                <a:solidFill>
                  <a:schemeClr val="tx1"/>
                </a:solidFill>
                <a:cs typeface="+mn-cs"/>
              </a:rPr>
              <a:t>in parallel </a:t>
            </a:r>
            <a:r>
              <a:rPr lang="en-US" sz="3900" dirty="0">
                <a:solidFill>
                  <a:schemeClr val="tx1"/>
                </a:solidFill>
                <a:cs typeface="+mn-cs"/>
              </a:rPr>
              <a:t>with planning, to help the team understand and anticipate any learning curves that are associated with cloud adoption.</a:t>
            </a:r>
          </a:p>
          <a:p>
            <a:pPr marL="0" indent="-228600" defTabSz="914400"/>
            <a:endParaRPr lang="en-US" sz="3900" b="1" dirty="0">
              <a:solidFill>
                <a:schemeClr val="tx1"/>
              </a:solidFill>
              <a:cs typeface="+mn-cs"/>
            </a:endParaRPr>
          </a:p>
          <a:p>
            <a:pPr marL="0" indent="0" defTabSz="914400">
              <a:buNone/>
            </a:pPr>
            <a:r>
              <a:rPr lang="en-US" sz="6200" b="1" dirty="0">
                <a:solidFill>
                  <a:schemeClr val="tx1"/>
                </a:solidFill>
                <a:cs typeface="+mn-cs"/>
              </a:rPr>
              <a:t>Innovation</a:t>
            </a:r>
          </a:p>
          <a:p>
            <a:pPr marL="228600" indent="0" defTabSz="914400">
              <a:buNone/>
            </a:pPr>
            <a:r>
              <a:rPr lang="en-US" sz="3900" dirty="0">
                <a:solidFill>
                  <a:schemeClr val="tx1"/>
                </a:solidFill>
                <a:cs typeface="+mn-cs"/>
              </a:rPr>
              <a:t>When </a:t>
            </a:r>
            <a:r>
              <a:rPr lang="en-US" sz="3900" b="1" dirty="0">
                <a:solidFill>
                  <a:schemeClr val="tx1"/>
                </a:solidFill>
                <a:cs typeface="+mn-cs"/>
              </a:rPr>
              <a:t>innovation</a:t>
            </a:r>
            <a:r>
              <a:rPr lang="en-US" sz="3900" dirty="0">
                <a:solidFill>
                  <a:schemeClr val="tx1"/>
                </a:solidFill>
                <a:cs typeface="+mn-cs"/>
              </a:rPr>
              <a:t> is the highest priority, strategy and planning will require </a:t>
            </a:r>
            <a:r>
              <a:rPr lang="en-US" sz="3900" b="1" dirty="0">
                <a:solidFill>
                  <a:schemeClr val="tx1"/>
                </a:solidFill>
                <a:cs typeface="+mn-cs"/>
              </a:rPr>
              <a:t>additional investments </a:t>
            </a:r>
            <a:r>
              <a:rPr lang="en-US" sz="3900" dirty="0">
                <a:solidFill>
                  <a:schemeClr val="tx1"/>
                </a:solidFill>
                <a:cs typeface="+mn-cs"/>
              </a:rPr>
              <a:t>early in the process to ensure </a:t>
            </a:r>
            <a:r>
              <a:rPr lang="en-US" sz="3900" b="1" dirty="0">
                <a:solidFill>
                  <a:schemeClr val="tx1"/>
                </a:solidFill>
                <a:cs typeface="+mn-cs"/>
              </a:rPr>
              <a:t>balance in the portfolio and wise alignment</a:t>
            </a:r>
            <a:r>
              <a:rPr lang="en-US" sz="3900" dirty="0">
                <a:solidFill>
                  <a:schemeClr val="tx1"/>
                </a:solidFill>
                <a:cs typeface="+mn-cs"/>
              </a:rPr>
              <a:t> of the investment made during cloud adoption. </a:t>
            </a:r>
          </a:p>
          <a:p>
            <a:pPr indent="-228600" defTabSz="914400"/>
            <a:endParaRPr lang="en-US" sz="2600" dirty="0">
              <a:solidFill>
                <a:schemeClr val="tx1"/>
              </a:solidFill>
              <a:cs typeface="+mn-cs"/>
            </a:endParaRPr>
          </a:p>
        </p:txBody>
      </p:sp>
      <p:sp>
        <p:nvSpPr>
          <p:cNvPr id="23" name="Oval 2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Playbook">
            <a:extLst>
              <a:ext uri="{FF2B5EF4-FFF2-40B4-BE49-F238E27FC236}">
                <a16:creationId xmlns:a16="http://schemas.microsoft.com/office/drawing/2014/main" id="{BC1578DC-28B6-4110-BA4F-FCC1984CF0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5" name="Freeform: Shape 2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94758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1078"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042423" y="1822232"/>
            <a:ext cx="1375687" cy="11421930"/>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740870"/>
            <a:ext cx="1054589" cy="1050329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00536" y="1286934"/>
            <a:ext cx="818848" cy="11042828"/>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91265" y="1288764"/>
            <a:ext cx="7713052" cy="1050329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E2CAA881-CD9D-4965-83DD-3DA068342A12}"/>
              </a:ext>
            </a:extLst>
          </p:cNvPr>
          <p:cNvSpPr>
            <a:spLocks noGrp="1"/>
          </p:cNvSpPr>
          <p:nvPr>
            <p:ph type="title"/>
          </p:nvPr>
        </p:nvSpPr>
        <p:spPr>
          <a:xfrm>
            <a:off x="2294056" y="1996004"/>
            <a:ext cx="6366709" cy="2943918"/>
          </a:xfrm>
        </p:spPr>
        <p:txBody>
          <a:bodyPr vert="horz" lIns="91440" tIns="45720" rIns="91440" bIns="45720" rtlCol="0" anchor="ctr">
            <a:normAutofit/>
          </a:bodyPr>
          <a:lstStyle/>
          <a:p>
            <a:pPr defTabSz="914400"/>
            <a:r>
              <a:rPr lang="en-US" sz="7200" kern="1200" dirty="0">
                <a:solidFill>
                  <a:srgbClr val="FFFFFF"/>
                </a:solidFill>
                <a:latin typeface="+mj-lt"/>
                <a:ea typeface="+mj-ea"/>
                <a:cs typeface="+mj-cs"/>
              </a:rPr>
              <a:t>Understand Motivations</a:t>
            </a:r>
          </a:p>
        </p:txBody>
      </p:sp>
      <p:sp>
        <p:nvSpPr>
          <p:cNvPr id="2" name="Content Placeholder 1">
            <a:extLst>
              <a:ext uri="{FF2B5EF4-FFF2-40B4-BE49-F238E27FC236}">
                <a16:creationId xmlns:a16="http://schemas.microsoft.com/office/drawing/2014/main" id="{25F19BA1-21F4-4385-8A5F-140B28F40C80}"/>
              </a:ext>
            </a:extLst>
          </p:cNvPr>
          <p:cNvSpPr>
            <a:spLocks noGrp="1"/>
          </p:cNvSpPr>
          <p:nvPr>
            <p:ph idx="1"/>
          </p:nvPr>
        </p:nvSpPr>
        <p:spPr>
          <a:xfrm>
            <a:off x="2279566" y="5092322"/>
            <a:ext cx="6401736" cy="5971858"/>
          </a:xfrm>
        </p:spPr>
        <p:txBody>
          <a:bodyPr vert="horz" lIns="91440" tIns="45720" rIns="91440" bIns="45720" rtlCol="0" anchor="t">
            <a:normAutofit/>
          </a:bodyPr>
          <a:lstStyle/>
          <a:p>
            <a:pPr marL="0" indent="0" defTabSz="914400">
              <a:buNone/>
            </a:pPr>
            <a:r>
              <a:rPr lang="en-US" dirty="0">
                <a:solidFill>
                  <a:srgbClr val="FEFFFF"/>
                </a:solidFill>
                <a:cs typeface="+mn-cs"/>
              </a:rPr>
              <a:t>Why are we moving to the cloud? </a:t>
            </a:r>
          </a:p>
          <a:p>
            <a:pPr marL="0" indent="0" defTabSz="914400">
              <a:buNone/>
            </a:pPr>
            <a:endParaRPr lang="en-US" dirty="0">
              <a:solidFill>
                <a:srgbClr val="FEFFFF"/>
              </a:solidFill>
              <a:cs typeface="+mn-cs"/>
            </a:endParaRPr>
          </a:p>
          <a:p>
            <a:pPr marL="0" indent="0" defTabSz="914400">
              <a:buNone/>
            </a:pPr>
            <a:r>
              <a:rPr lang="en-US" dirty="0">
                <a:solidFill>
                  <a:srgbClr val="FEFFFF"/>
                </a:solidFill>
                <a:cs typeface="+mn-cs"/>
              </a:rPr>
              <a:t>Why do you want to adopt the cloud? </a:t>
            </a:r>
          </a:p>
          <a:p>
            <a:pPr marL="0" indent="-228600" defTabSz="914400"/>
            <a:endParaRPr lang="en-US" dirty="0">
              <a:solidFill>
                <a:srgbClr val="FEFFFF"/>
              </a:solidFill>
              <a:cs typeface="+mn-cs"/>
            </a:endParaRPr>
          </a:p>
          <a:p>
            <a:pPr marL="0" indent="-228600" defTabSz="914400"/>
            <a:endParaRPr lang="en-US" dirty="0">
              <a:solidFill>
                <a:srgbClr val="FEFFFF"/>
              </a:solidFill>
              <a:cs typeface="+mn-cs"/>
            </a:endParaRPr>
          </a:p>
        </p:txBody>
      </p:sp>
      <p:graphicFrame>
        <p:nvGraphicFramePr>
          <p:cNvPr id="9" name="Table 9">
            <a:extLst>
              <a:ext uri="{FF2B5EF4-FFF2-40B4-BE49-F238E27FC236}">
                <a16:creationId xmlns:a16="http://schemas.microsoft.com/office/drawing/2014/main" id="{091E2762-081E-485E-B0EF-D3A5A0F28749}"/>
              </a:ext>
            </a:extLst>
          </p:cNvPr>
          <p:cNvGraphicFramePr>
            <a:graphicFrameLocks noGrp="1"/>
          </p:cNvGraphicFramePr>
          <p:nvPr>
            <p:ph sz="half" idx="4294967295"/>
            <p:extLst>
              <p:ext uri="{D42A27DB-BD31-4B8C-83A1-F6EECF244321}">
                <p14:modId xmlns:p14="http://schemas.microsoft.com/office/powerpoint/2010/main" val="1470853537"/>
              </p:ext>
            </p:extLst>
          </p:nvPr>
        </p:nvGraphicFramePr>
        <p:xfrm>
          <a:off x="9997837" y="1875615"/>
          <a:ext cx="13079854" cy="9325935"/>
        </p:xfrm>
        <a:graphic>
          <a:graphicData uri="http://schemas.openxmlformats.org/drawingml/2006/table">
            <a:tbl>
              <a:tblPr firstRow="1" bandRow="1">
                <a:tableStyleId>{21E4AEA4-8DFA-4A89-87EB-49C32662AFE0}</a:tableStyleId>
              </a:tblPr>
              <a:tblGrid>
                <a:gridCol w="4490848">
                  <a:extLst>
                    <a:ext uri="{9D8B030D-6E8A-4147-A177-3AD203B41FA5}">
                      <a16:colId xmlns:a16="http://schemas.microsoft.com/office/drawing/2014/main" val="2801603490"/>
                    </a:ext>
                  </a:extLst>
                </a:gridCol>
                <a:gridCol w="4294503">
                  <a:extLst>
                    <a:ext uri="{9D8B030D-6E8A-4147-A177-3AD203B41FA5}">
                      <a16:colId xmlns:a16="http://schemas.microsoft.com/office/drawing/2014/main" val="834389027"/>
                    </a:ext>
                  </a:extLst>
                </a:gridCol>
                <a:gridCol w="4294503">
                  <a:extLst>
                    <a:ext uri="{9D8B030D-6E8A-4147-A177-3AD203B41FA5}">
                      <a16:colId xmlns:a16="http://schemas.microsoft.com/office/drawing/2014/main" val="1515744141"/>
                    </a:ext>
                  </a:extLst>
                </a:gridCol>
              </a:tblGrid>
              <a:tr h="585771">
                <a:tc>
                  <a:txBody>
                    <a:bodyPr/>
                    <a:lstStyle/>
                    <a:p>
                      <a:r>
                        <a:rPr lang="en-US" sz="3000" kern="1200">
                          <a:effectLst/>
                        </a:rPr>
                        <a:t>Critical Business Events</a:t>
                      </a:r>
                      <a:endParaRPr lang="en-US" sz="3000">
                        <a:solidFill>
                          <a:schemeClr val="bg1"/>
                        </a:solidFill>
                      </a:endParaRPr>
                    </a:p>
                  </a:txBody>
                  <a:tcPr marL="86996" marR="86996" marT="43498" marB="43498"/>
                </a:tc>
                <a:tc>
                  <a:txBody>
                    <a:bodyPr/>
                    <a:lstStyle/>
                    <a:p>
                      <a:r>
                        <a:rPr lang="en-US" sz="3000" kern="1200">
                          <a:effectLst/>
                        </a:rPr>
                        <a:t>Migration</a:t>
                      </a:r>
                      <a:endParaRPr lang="en-US" sz="3000">
                        <a:solidFill>
                          <a:schemeClr val="bg1"/>
                        </a:solidFill>
                      </a:endParaRPr>
                    </a:p>
                  </a:txBody>
                  <a:tcPr marL="86996" marR="86996" marT="43498" marB="43498"/>
                </a:tc>
                <a:tc>
                  <a:txBody>
                    <a:bodyPr/>
                    <a:lstStyle/>
                    <a:p>
                      <a:r>
                        <a:rPr lang="en-US" sz="3000" kern="1200">
                          <a:effectLst/>
                        </a:rPr>
                        <a:t>Innovation</a:t>
                      </a:r>
                      <a:endParaRPr lang="en-US" sz="3000">
                        <a:solidFill>
                          <a:schemeClr val="bg1"/>
                        </a:solidFill>
                      </a:endParaRPr>
                    </a:p>
                  </a:txBody>
                  <a:tcPr marL="86996" marR="86996" marT="43498" marB="43498"/>
                </a:tc>
                <a:extLst>
                  <a:ext uri="{0D108BD9-81ED-4DB2-BD59-A6C34878D82A}">
                    <a16:rowId xmlns:a16="http://schemas.microsoft.com/office/drawing/2014/main" val="105713425"/>
                  </a:ext>
                </a:extLst>
              </a:tr>
              <a:tr h="1049748">
                <a:tc>
                  <a:txBody>
                    <a:bodyPr/>
                    <a:lstStyle/>
                    <a:p>
                      <a:r>
                        <a:rPr lang="en-US" sz="3000" kern="1200">
                          <a:effectLst/>
                        </a:rPr>
                        <a:t>Datacenter exit</a:t>
                      </a:r>
                      <a:endParaRPr lang="en-US" sz="3000">
                        <a:solidFill>
                          <a:schemeClr val="tx1">
                            <a:lumMod val="50000"/>
                          </a:schemeClr>
                        </a:solidFill>
                      </a:endParaRPr>
                    </a:p>
                  </a:txBody>
                  <a:tcPr marL="86996" marR="86996" marT="43498" marB="43498"/>
                </a:tc>
                <a:tc>
                  <a:txBody>
                    <a:bodyPr/>
                    <a:lstStyle/>
                    <a:p>
                      <a:r>
                        <a:rPr lang="en-US" sz="3000" kern="1200">
                          <a:effectLst/>
                        </a:rPr>
                        <a:t>Cost savings</a:t>
                      </a:r>
                      <a:endParaRPr lang="en-US" sz="3000">
                        <a:solidFill>
                          <a:schemeClr val="tx1">
                            <a:lumMod val="50000"/>
                          </a:schemeClr>
                        </a:solidFill>
                      </a:endParaRPr>
                    </a:p>
                  </a:txBody>
                  <a:tcPr marL="86996" marR="86996" marT="43498" marB="43498"/>
                </a:tc>
                <a:tc>
                  <a:txBody>
                    <a:bodyPr/>
                    <a:lstStyle/>
                    <a:p>
                      <a:r>
                        <a:rPr lang="en-US" sz="3000" kern="1200">
                          <a:effectLst/>
                        </a:rPr>
                        <a:t>Preparation for new technical capabilities</a:t>
                      </a:r>
                      <a:endParaRPr lang="en-US" sz="3000">
                        <a:solidFill>
                          <a:schemeClr val="tx1">
                            <a:lumMod val="50000"/>
                          </a:schemeClr>
                        </a:solidFill>
                      </a:endParaRPr>
                    </a:p>
                  </a:txBody>
                  <a:tcPr marL="86996" marR="86996" marT="43498" marB="43498"/>
                </a:tc>
                <a:extLst>
                  <a:ext uri="{0D108BD9-81ED-4DB2-BD59-A6C34878D82A}">
                    <a16:rowId xmlns:a16="http://schemas.microsoft.com/office/drawing/2014/main" val="2806032527"/>
                  </a:ext>
                </a:extLst>
              </a:tr>
              <a:tr h="1049748">
                <a:tc>
                  <a:txBody>
                    <a:bodyPr/>
                    <a:lstStyle/>
                    <a:p>
                      <a:r>
                        <a:rPr lang="en-US" sz="3000" kern="1200">
                          <a:effectLst/>
                        </a:rPr>
                        <a:t>Merger, acquisition, or divestiture</a:t>
                      </a:r>
                      <a:endParaRPr lang="en-US" sz="3000">
                        <a:solidFill>
                          <a:schemeClr val="tx1">
                            <a:lumMod val="50000"/>
                          </a:schemeClr>
                        </a:solidFill>
                      </a:endParaRPr>
                    </a:p>
                  </a:txBody>
                  <a:tcPr marL="86996" marR="86996" marT="43498" marB="43498"/>
                </a:tc>
                <a:tc>
                  <a:txBody>
                    <a:bodyPr/>
                    <a:lstStyle/>
                    <a:p>
                      <a:r>
                        <a:rPr lang="en-US" sz="3000" kern="1200">
                          <a:effectLst/>
                        </a:rPr>
                        <a:t>Reduction in vendor or technical complexity</a:t>
                      </a:r>
                      <a:endParaRPr lang="en-US" sz="3000">
                        <a:solidFill>
                          <a:schemeClr val="tx1">
                            <a:lumMod val="50000"/>
                          </a:schemeClr>
                        </a:solidFill>
                      </a:endParaRPr>
                    </a:p>
                  </a:txBody>
                  <a:tcPr marL="86996" marR="86996" marT="43498" marB="43498"/>
                </a:tc>
                <a:tc>
                  <a:txBody>
                    <a:bodyPr/>
                    <a:lstStyle/>
                    <a:p>
                      <a:r>
                        <a:rPr lang="en-US" sz="3000" kern="1200">
                          <a:effectLst/>
                        </a:rPr>
                        <a:t>Building new technical capabilities</a:t>
                      </a:r>
                      <a:endParaRPr lang="en-US" sz="3000">
                        <a:solidFill>
                          <a:schemeClr val="tx1">
                            <a:lumMod val="50000"/>
                          </a:schemeClr>
                        </a:solidFill>
                      </a:endParaRPr>
                    </a:p>
                  </a:txBody>
                  <a:tcPr marL="86996" marR="86996" marT="43498" marB="43498"/>
                </a:tc>
                <a:extLst>
                  <a:ext uri="{0D108BD9-81ED-4DB2-BD59-A6C34878D82A}">
                    <a16:rowId xmlns:a16="http://schemas.microsoft.com/office/drawing/2014/main" val="240150770"/>
                  </a:ext>
                </a:extLst>
              </a:tr>
              <a:tr h="1049748">
                <a:tc>
                  <a:txBody>
                    <a:bodyPr/>
                    <a:lstStyle/>
                    <a:p>
                      <a:r>
                        <a:rPr lang="en-US" sz="3000" kern="1200">
                          <a:effectLst/>
                        </a:rPr>
                        <a:t>Reduction in capital expenses</a:t>
                      </a:r>
                      <a:endParaRPr lang="en-US" sz="3000">
                        <a:solidFill>
                          <a:schemeClr val="tx1">
                            <a:lumMod val="50000"/>
                          </a:schemeClr>
                        </a:solidFill>
                      </a:endParaRPr>
                    </a:p>
                  </a:txBody>
                  <a:tcPr marL="86996" marR="86996" marT="43498" marB="43498"/>
                </a:tc>
                <a:tc>
                  <a:txBody>
                    <a:bodyPr/>
                    <a:lstStyle/>
                    <a:p>
                      <a:r>
                        <a:rPr lang="en-US" sz="3000" kern="1200">
                          <a:effectLst/>
                        </a:rPr>
                        <a:t>Optimization of internal operations</a:t>
                      </a:r>
                      <a:endParaRPr lang="en-US" sz="3000">
                        <a:solidFill>
                          <a:schemeClr val="tx1">
                            <a:lumMod val="50000"/>
                          </a:schemeClr>
                        </a:solidFill>
                      </a:endParaRPr>
                    </a:p>
                  </a:txBody>
                  <a:tcPr marL="86996" marR="86996" marT="43498" marB="43498"/>
                </a:tc>
                <a:tc>
                  <a:txBody>
                    <a:bodyPr/>
                    <a:lstStyle/>
                    <a:p>
                      <a:r>
                        <a:rPr lang="en-US" sz="3000" kern="1200">
                          <a:effectLst/>
                        </a:rPr>
                        <a:t>Scaling to meet market demands</a:t>
                      </a:r>
                      <a:endParaRPr lang="en-US" sz="3000">
                        <a:solidFill>
                          <a:schemeClr val="tx1">
                            <a:lumMod val="50000"/>
                          </a:schemeClr>
                        </a:solidFill>
                      </a:endParaRPr>
                    </a:p>
                  </a:txBody>
                  <a:tcPr marL="86996" marR="86996" marT="43498" marB="43498"/>
                </a:tc>
                <a:extLst>
                  <a:ext uri="{0D108BD9-81ED-4DB2-BD59-A6C34878D82A}">
                    <a16:rowId xmlns:a16="http://schemas.microsoft.com/office/drawing/2014/main" val="155082035"/>
                  </a:ext>
                </a:extLst>
              </a:tr>
              <a:tr h="1513724">
                <a:tc>
                  <a:txBody>
                    <a:bodyPr/>
                    <a:lstStyle/>
                    <a:p>
                      <a:r>
                        <a:rPr lang="en-US" sz="3000" kern="1200">
                          <a:effectLst/>
                        </a:rPr>
                        <a:t>End of support for mission-critical technologies</a:t>
                      </a:r>
                      <a:endParaRPr lang="en-US" sz="3000">
                        <a:solidFill>
                          <a:schemeClr val="tx1">
                            <a:lumMod val="50000"/>
                          </a:schemeClr>
                        </a:solidFill>
                      </a:endParaRPr>
                    </a:p>
                  </a:txBody>
                  <a:tcPr marL="86996" marR="86996" marT="43498" marB="43498"/>
                </a:tc>
                <a:tc>
                  <a:txBody>
                    <a:bodyPr/>
                    <a:lstStyle/>
                    <a:p>
                      <a:r>
                        <a:rPr lang="en-US" sz="3000" kern="1200">
                          <a:effectLst/>
                        </a:rPr>
                        <a:t>Increase in business agility</a:t>
                      </a:r>
                      <a:endParaRPr lang="en-US" sz="3000">
                        <a:solidFill>
                          <a:schemeClr val="tx1">
                            <a:lumMod val="50000"/>
                          </a:schemeClr>
                        </a:solidFill>
                      </a:endParaRPr>
                    </a:p>
                  </a:txBody>
                  <a:tcPr marL="86996" marR="86996" marT="43498" marB="43498"/>
                </a:tc>
                <a:tc>
                  <a:txBody>
                    <a:bodyPr/>
                    <a:lstStyle/>
                    <a:p>
                      <a:r>
                        <a:rPr lang="en-US" sz="3000" kern="1200">
                          <a:effectLst/>
                        </a:rPr>
                        <a:t>Scaling to meet geographic demands</a:t>
                      </a:r>
                      <a:endParaRPr lang="en-US" sz="3000">
                        <a:solidFill>
                          <a:schemeClr val="tx1">
                            <a:lumMod val="50000"/>
                          </a:schemeClr>
                        </a:solidFill>
                      </a:endParaRPr>
                    </a:p>
                  </a:txBody>
                  <a:tcPr marL="86996" marR="86996" marT="43498" marB="43498"/>
                </a:tc>
                <a:extLst>
                  <a:ext uri="{0D108BD9-81ED-4DB2-BD59-A6C34878D82A}">
                    <a16:rowId xmlns:a16="http://schemas.microsoft.com/office/drawing/2014/main" val="2756698340"/>
                  </a:ext>
                </a:extLst>
              </a:tr>
              <a:tr h="1513724">
                <a:tc>
                  <a:txBody>
                    <a:bodyPr/>
                    <a:lstStyle/>
                    <a:p>
                      <a:r>
                        <a:rPr lang="en-US" sz="3000" kern="1200">
                          <a:effectLst/>
                        </a:rPr>
                        <a:t>Response to regulatory compliance changes</a:t>
                      </a:r>
                      <a:endParaRPr lang="en-US" sz="3000">
                        <a:solidFill>
                          <a:schemeClr val="tx1">
                            <a:lumMod val="50000"/>
                          </a:schemeClr>
                        </a:solidFill>
                      </a:endParaRPr>
                    </a:p>
                  </a:txBody>
                  <a:tcPr marL="86996" marR="86996" marT="43498" marB="43498"/>
                </a:tc>
                <a:tc>
                  <a:txBody>
                    <a:bodyPr/>
                    <a:lstStyle/>
                    <a:p>
                      <a:r>
                        <a:rPr lang="en-US" sz="3000" kern="1200">
                          <a:effectLst/>
                        </a:rPr>
                        <a:t>Preparation for new technical capabilities</a:t>
                      </a:r>
                      <a:endParaRPr lang="en-US" sz="3000">
                        <a:solidFill>
                          <a:schemeClr val="tx1">
                            <a:lumMod val="50000"/>
                          </a:schemeClr>
                        </a:solidFill>
                      </a:endParaRPr>
                    </a:p>
                  </a:txBody>
                  <a:tcPr marL="86996" marR="86996" marT="43498" marB="43498"/>
                </a:tc>
                <a:tc>
                  <a:txBody>
                    <a:bodyPr/>
                    <a:lstStyle/>
                    <a:p>
                      <a:r>
                        <a:rPr lang="en-US" sz="3000" kern="1200">
                          <a:effectLst/>
                        </a:rPr>
                        <a:t>Improved customer experiences and engagements</a:t>
                      </a:r>
                      <a:endParaRPr lang="en-US" sz="3000">
                        <a:solidFill>
                          <a:schemeClr val="tx1">
                            <a:lumMod val="50000"/>
                          </a:schemeClr>
                        </a:solidFill>
                      </a:endParaRPr>
                    </a:p>
                  </a:txBody>
                  <a:tcPr marL="86996" marR="86996" marT="43498" marB="43498"/>
                </a:tc>
                <a:extLst>
                  <a:ext uri="{0D108BD9-81ED-4DB2-BD59-A6C34878D82A}">
                    <a16:rowId xmlns:a16="http://schemas.microsoft.com/office/drawing/2014/main" val="1091601014"/>
                  </a:ext>
                </a:extLst>
              </a:tr>
              <a:tr h="1049748">
                <a:tc>
                  <a:txBody>
                    <a:bodyPr/>
                    <a:lstStyle/>
                    <a:p>
                      <a:r>
                        <a:rPr lang="en-US" sz="3000" kern="1200">
                          <a:effectLst/>
                        </a:rPr>
                        <a:t>New data sovereignty requirements</a:t>
                      </a:r>
                      <a:endParaRPr lang="en-US" sz="3000">
                        <a:solidFill>
                          <a:schemeClr val="tx1">
                            <a:lumMod val="50000"/>
                          </a:schemeClr>
                        </a:solidFill>
                      </a:endParaRPr>
                    </a:p>
                  </a:txBody>
                  <a:tcPr marL="86996" marR="86996" marT="43498" marB="43498"/>
                </a:tc>
                <a:tc>
                  <a:txBody>
                    <a:bodyPr/>
                    <a:lstStyle/>
                    <a:p>
                      <a:r>
                        <a:rPr lang="en-US" sz="3000" kern="1200">
                          <a:effectLst/>
                        </a:rPr>
                        <a:t>Scaling to meet market demands</a:t>
                      </a:r>
                      <a:endParaRPr lang="en-US" sz="3000">
                        <a:solidFill>
                          <a:schemeClr val="tx1">
                            <a:lumMod val="50000"/>
                          </a:schemeClr>
                        </a:solidFill>
                      </a:endParaRPr>
                    </a:p>
                  </a:txBody>
                  <a:tcPr marL="86996" marR="86996" marT="43498" marB="43498"/>
                </a:tc>
                <a:tc>
                  <a:txBody>
                    <a:bodyPr/>
                    <a:lstStyle/>
                    <a:p>
                      <a:r>
                        <a:rPr lang="en-US" sz="3000" kern="1200">
                          <a:effectLst/>
                        </a:rPr>
                        <a:t>Transformation of products or services</a:t>
                      </a:r>
                      <a:endParaRPr lang="en-US" sz="3000">
                        <a:solidFill>
                          <a:schemeClr val="tx1">
                            <a:lumMod val="50000"/>
                          </a:schemeClr>
                        </a:solidFill>
                      </a:endParaRPr>
                    </a:p>
                  </a:txBody>
                  <a:tcPr marL="86996" marR="86996" marT="43498" marB="43498"/>
                </a:tc>
                <a:extLst>
                  <a:ext uri="{0D108BD9-81ED-4DB2-BD59-A6C34878D82A}">
                    <a16:rowId xmlns:a16="http://schemas.microsoft.com/office/drawing/2014/main" val="1747995127"/>
                  </a:ext>
                </a:extLst>
              </a:tr>
              <a:tr h="1513724">
                <a:tc>
                  <a:txBody>
                    <a:bodyPr/>
                    <a:lstStyle/>
                    <a:p>
                      <a:r>
                        <a:rPr lang="en-US" sz="3000" kern="1200">
                          <a:effectLst/>
                        </a:rPr>
                        <a:t>Reduction of disruptions and improvement of IT stability</a:t>
                      </a:r>
                      <a:endParaRPr lang="en-US" sz="3000">
                        <a:solidFill>
                          <a:schemeClr val="tx1">
                            <a:lumMod val="50000"/>
                          </a:schemeClr>
                        </a:solidFill>
                      </a:endParaRPr>
                    </a:p>
                  </a:txBody>
                  <a:tcPr marL="86996" marR="86996" marT="43498" marB="43498"/>
                </a:tc>
                <a:tc>
                  <a:txBody>
                    <a:bodyPr/>
                    <a:lstStyle/>
                    <a:p>
                      <a:r>
                        <a:rPr lang="en-US" sz="3000" kern="1200">
                          <a:effectLst/>
                        </a:rPr>
                        <a:t>Scaling to meet geographic demands</a:t>
                      </a:r>
                      <a:endParaRPr lang="en-US" sz="3000">
                        <a:solidFill>
                          <a:schemeClr val="tx1">
                            <a:lumMod val="50000"/>
                          </a:schemeClr>
                        </a:solidFill>
                      </a:endParaRPr>
                    </a:p>
                  </a:txBody>
                  <a:tcPr marL="86996" marR="86996" marT="43498" marB="43498"/>
                </a:tc>
                <a:tc>
                  <a:txBody>
                    <a:bodyPr/>
                    <a:lstStyle/>
                    <a:p>
                      <a:r>
                        <a:rPr lang="en-US" sz="3000" kern="1200">
                          <a:effectLst/>
                        </a:rPr>
                        <a:t>Market disruption with new products or services</a:t>
                      </a:r>
                      <a:endParaRPr lang="en-US" sz="3000">
                        <a:solidFill>
                          <a:schemeClr val="tx1">
                            <a:lumMod val="50000"/>
                          </a:schemeClr>
                        </a:solidFill>
                      </a:endParaRPr>
                    </a:p>
                  </a:txBody>
                  <a:tcPr marL="86996" marR="86996" marT="43498" marB="43498"/>
                </a:tc>
                <a:extLst>
                  <a:ext uri="{0D108BD9-81ED-4DB2-BD59-A6C34878D82A}">
                    <a16:rowId xmlns:a16="http://schemas.microsoft.com/office/drawing/2014/main" val="2796740838"/>
                  </a:ext>
                </a:extLst>
              </a:tr>
            </a:tbl>
          </a:graphicData>
        </a:graphic>
      </p:graphicFrame>
    </p:spTree>
    <p:extLst>
      <p:ext uri="{BB962C8B-B14F-4D97-AF65-F5344CB8AC3E}">
        <p14:creationId xmlns:p14="http://schemas.microsoft.com/office/powerpoint/2010/main" val="88070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EAA2B19-F1D9-44D1-9233-141B3FF2F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1078"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A03320-68DE-41E0-A7AC-E31C68C7B27D}"/>
              </a:ext>
            </a:extLst>
          </p:cNvPr>
          <p:cNvSpPr>
            <a:spLocks noGrp="1"/>
          </p:cNvSpPr>
          <p:nvPr>
            <p:ph type="title"/>
          </p:nvPr>
        </p:nvSpPr>
        <p:spPr>
          <a:xfrm>
            <a:off x="1676620" y="730250"/>
            <a:ext cx="10788124" cy="2651126"/>
          </a:xfrm>
        </p:spPr>
        <p:txBody>
          <a:bodyPr vert="horz" lIns="91440" tIns="45720" rIns="91440" bIns="45720" rtlCol="0" anchor="ctr">
            <a:normAutofit/>
          </a:bodyPr>
          <a:lstStyle/>
          <a:p>
            <a:pPr defTabSz="914400"/>
            <a:r>
              <a:rPr lang="en-US" sz="7200" dirty="0">
                <a:solidFill>
                  <a:schemeClr val="tx1"/>
                </a:solidFill>
                <a:cs typeface="+mj-cs"/>
              </a:rPr>
              <a:t>Business outcomes</a:t>
            </a:r>
          </a:p>
        </p:txBody>
      </p:sp>
      <p:sp>
        <p:nvSpPr>
          <p:cNvPr id="33" name="Freeform: Shape 32">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541658" y="-585429"/>
            <a:ext cx="2372902" cy="3543761"/>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 name="Content Placeholder 1">
            <a:extLst>
              <a:ext uri="{FF2B5EF4-FFF2-40B4-BE49-F238E27FC236}">
                <a16:creationId xmlns:a16="http://schemas.microsoft.com/office/drawing/2014/main" id="{222719AF-A51F-4D40-A340-FEE26BB32B5F}"/>
              </a:ext>
            </a:extLst>
          </p:cNvPr>
          <p:cNvSpPr>
            <a:spLocks noGrp="1"/>
          </p:cNvSpPr>
          <p:nvPr>
            <p:ph idx="1"/>
          </p:nvPr>
        </p:nvSpPr>
        <p:spPr>
          <a:xfrm>
            <a:off x="1676617" y="3651250"/>
            <a:ext cx="13024039" cy="8702676"/>
          </a:xfrm>
        </p:spPr>
        <p:txBody>
          <a:bodyPr vert="horz" lIns="91440" tIns="45720" rIns="91440" bIns="45720" rtlCol="0">
            <a:normAutofit/>
          </a:bodyPr>
          <a:lstStyle/>
          <a:p>
            <a:pPr marL="0" indent="0" defTabSz="914400">
              <a:buNone/>
            </a:pPr>
            <a:r>
              <a:rPr lang="en-US" dirty="0">
                <a:solidFill>
                  <a:schemeClr val="tx1"/>
                </a:solidFill>
                <a:cs typeface="+mn-cs"/>
              </a:rPr>
              <a:t>The most successful transformation journeys start with a </a:t>
            </a:r>
            <a:r>
              <a:rPr lang="en-US" b="1" dirty="0">
                <a:solidFill>
                  <a:schemeClr val="tx1"/>
                </a:solidFill>
                <a:cs typeface="+mn-cs"/>
              </a:rPr>
              <a:t>business outcome </a:t>
            </a:r>
            <a:r>
              <a:rPr lang="en-US" dirty="0">
                <a:solidFill>
                  <a:schemeClr val="tx1"/>
                </a:solidFill>
                <a:cs typeface="+mn-cs"/>
              </a:rPr>
              <a:t>in mind. </a:t>
            </a:r>
          </a:p>
          <a:p>
            <a:pPr marL="0" indent="-228600" defTabSz="914400"/>
            <a:endParaRPr lang="en-US" dirty="0">
              <a:solidFill>
                <a:schemeClr val="tx1"/>
              </a:solidFill>
              <a:cs typeface="+mn-cs"/>
            </a:endParaRPr>
          </a:p>
          <a:p>
            <a:pPr marL="0" indent="0" defTabSz="914400">
              <a:buNone/>
            </a:pPr>
            <a:r>
              <a:rPr lang="en-US" dirty="0">
                <a:solidFill>
                  <a:schemeClr val="tx1"/>
                </a:solidFill>
                <a:cs typeface="+mn-cs"/>
              </a:rPr>
              <a:t>Cloud adoption can be a </a:t>
            </a:r>
            <a:r>
              <a:rPr lang="en-US" b="1" dirty="0">
                <a:solidFill>
                  <a:schemeClr val="tx1"/>
                </a:solidFill>
                <a:cs typeface="+mn-cs"/>
              </a:rPr>
              <a:t>costly and time-consuming effort</a:t>
            </a:r>
            <a:r>
              <a:rPr lang="en-US" dirty="0">
                <a:solidFill>
                  <a:schemeClr val="tx1"/>
                </a:solidFill>
                <a:cs typeface="+mn-cs"/>
              </a:rPr>
              <a:t>. Fostering the right level of support from IT and other areas of the business </a:t>
            </a:r>
            <a:r>
              <a:rPr lang="en-US" b="1" dirty="0">
                <a:solidFill>
                  <a:schemeClr val="tx1"/>
                </a:solidFill>
                <a:cs typeface="+mn-cs"/>
              </a:rPr>
              <a:t>is crucial to success.</a:t>
            </a:r>
          </a:p>
        </p:txBody>
      </p:sp>
      <p:sp>
        <p:nvSpPr>
          <p:cNvPr id="35" name="Oval 34">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98374" y="4133858"/>
            <a:ext cx="1625066"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104AFE53-C4EC-44DB-9227-2835A0C314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49907" y="812849"/>
            <a:ext cx="4964874" cy="4964874"/>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5" name="Picture 4">
            <a:extLst>
              <a:ext uri="{FF2B5EF4-FFF2-40B4-BE49-F238E27FC236}">
                <a16:creationId xmlns:a16="http://schemas.microsoft.com/office/drawing/2014/main" id="{5BE1F33D-FFDC-4AC0-B061-602CFB21D71B}"/>
              </a:ext>
            </a:extLst>
          </p:cNvPr>
          <p:cNvPicPr>
            <a:picLocks noChangeAspect="1"/>
          </p:cNvPicPr>
          <p:nvPr/>
        </p:nvPicPr>
        <p:blipFill>
          <a:blip r:embed="rId5"/>
          <a:stretch>
            <a:fillRect/>
          </a:stretch>
        </p:blipFill>
        <p:spPr>
          <a:xfrm>
            <a:off x="848831" y="9557657"/>
            <a:ext cx="14707693" cy="3971076"/>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cxnSp>
        <p:nvCxnSpPr>
          <p:cNvPr id="37" name="Straight Connector 36">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31834" y="7285108"/>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79479" y="12760004"/>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890222" y="9573857"/>
            <a:ext cx="4187992" cy="2805911"/>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83490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2037E3D8-0B60-40B4-AE96-6E66C8A5FACC}"/>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Outcome examples</a:t>
            </a:r>
          </a:p>
        </p:txBody>
      </p:sp>
      <p:sp>
        <p:nvSpPr>
          <p:cNvPr id="28" name="Freeform: Shape 2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3CB98783-60CE-4550-8242-A82E1835175E}"/>
              </a:ext>
            </a:extLst>
          </p:cNvPr>
          <p:cNvSpPr>
            <a:spLocks noGrp="1"/>
          </p:cNvSpPr>
          <p:nvPr>
            <p:ph idx="1"/>
          </p:nvPr>
        </p:nvSpPr>
        <p:spPr>
          <a:xfrm>
            <a:off x="1676618" y="3651250"/>
            <a:ext cx="10788126" cy="8702676"/>
          </a:xfrm>
        </p:spPr>
        <p:txBody>
          <a:bodyPr vert="horz" lIns="91440" tIns="45720" rIns="91440" bIns="45720" rtlCol="0">
            <a:normAutofit/>
          </a:bodyPr>
          <a:lstStyle/>
          <a:p>
            <a:pPr marL="0" indent="0" defTabSz="914400">
              <a:buNone/>
            </a:pPr>
            <a:r>
              <a:rPr lang="en-US" b="1" dirty="0">
                <a:solidFill>
                  <a:schemeClr val="tx1"/>
                </a:solidFill>
                <a:cs typeface="+mn-cs"/>
              </a:rPr>
              <a:t>Fiscal outcomes</a:t>
            </a:r>
            <a:r>
              <a:rPr lang="en-US" dirty="0">
                <a:solidFill>
                  <a:schemeClr val="tx1"/>
                </a:solidFill>
                <a:cs typeface="+mn-cs"/>
              </a:rPr>
              <a:t>:</a:t>
            </a:r>
          </a:p>
          <a:p>
            <a:pPr indent="-228600" defTabSz="914400"/>
            <a:r>
              <a:rPr lang="en-US" sz="3700" b="1" dirty="0">
                <a:solidFill>
                  <a:schemeClr val="tx1"/>
                </a:solidFill>
                <a:cs typeface="+mn-cs"/>
              </a:rPr>
              <a:t>Revenue:</a:t>
            </a:r>
            <a:r>
              <a:rPr lang="en-US" sz="3700" dirty="0">
                <a:solidFill>
                  <a:schemeClr val="tx1"/>
                </a:solidFill>
                <a:cs typeface="+mn-cs"/>
              </a:rPr>
              <a:t> Will more money come into the business as a result of the sales of goods or services.</a:t>
            </a:r>
          </a:p>
          <a:p>
            <a:pPr indent="-228600" defTabSz="914400"/>
            <a:r>
              <a:rPr lang="en-US" sz="3700" b="1" dirty="0">
                <a:solidFill>
                  <a:schemeClr val="tx1"/>
                </a:solidFill>
                <a:cs typeface="+mn-cs"/>
              </a:rPr>
              <a:t>Cost:</a:t>
            </a:r>
            <a:r>
              <a:rPr lang="en-US" sz="3700" dirty="0">
                <a:solidFill>
                  <a:schemeClr val="tx1"/>
                </a:solidFill>
                <a:cs typeface="+mn-cs"/>
              </a:rPr>
              <a:t> Will less money be spent in the creation, marketing, sales, or delivery of goods or services.</a:t>
            </a:r>
          </a:p>
          <a:p>
            <a:pPr indent="-228600" defTabSz="914400"/>
            <a:r>
              <a:rPr lang="en-US" sz="3700" b="1" dirty="0">
                <a:solidFill>
                  <a:schemeClr val="tx1"/>
                </a:solidFill>
                <a:cs typeface="+mn-cs"/>
              </a:rPr>
              <a:t>Profit:</a:t>
            </a:r>
            <a:r>
              <a:rPr lang="en-US" sz="3700" dirty="0">
                <a:solidFill>
                  <a:schemeClr val="tx1"/>
                </a:solidFill>
                <a:cs typeface="+mn-cs"/>
              </a:rPr>
              <a:t> Although they're rare, some transformations can both increase revenue and decrease costs. This is a profit outcome.</a:t>
            </a:r>
          </a:p>
          <a:p>
            <a:pPr marL="0" indent="0" defTabSz="914400">
              <a:buNone/>
            </a:pPr>
            <a:r>
              <a:rPr lang="en-US" b="1" dirty="0">
                <a:solidFill>
                  <a:schemeClr val="tx1"/>
                </a:solidFill>
                <a:cs typeface="+mn-cs"/>
              </a:rPr>
              <a:t>Agility outcomes</a:t>
            </a:r>
            <a:r>
              <a:rPr lang="en-US" dirty="0">
                <a:solidFill>
                  <a:schemeClr val="tx1"/>
                </a:solidFill>
                <a:cs typeface="+mn-cs"/>
              </a:rPr>
              <a:t>:</a:t>
            </a:r>
          </a:p>
          <a:p>
            <a:pPr indent="-228600" defTabSz="914400"/>
            <a:r>
              <a:rPr lang="en-US" sz="3700" b="1" dirty="0">
                <a:solidFill>
                  <a:schemeClr val="tx1"/>
                </a:solidFill>
                <a:cs typeface="+mn-cs"/>
              </a:rPr>
              <a:t>Time-to-market</a:t>
            </a:r>
            <a:r>
              <a:rPr lang="en-US" sz="3700" dirty="0">
                <a:solidFill>
                  <a:schemeClr val="tx1"/>
                </a:solidFill>
                <a:cs typeface="+mn-cs"/>
              </a:rPr>
              <a:t> is a key measure of IT's ability to address market change.</a:t>
            </a:r>
          </a:p>
          <a:p>
            <a:pPr indent="-228600" defTabSz="914400"/>
            <a:r>
              <a:rPr lang="en-US" sz="3700" b="1" dirty="0">
                <a:solidFill>
                  <a:schemeClr val="tx1"/>
                </a:solidFill>
                <a:cs typeface="+mn-cs"/>
              </a:rPr>
              <a:t>Provisioning </a:t>
            </a:r>
            <a:r>
              <a:rPr lang="en-US" sz="3700" dirty="0">
                <a:solidFill>
                  <a:schemeClr val="tx1"/>
                </a:solidFill>
                <a:cs typeface="+mn-cs"/>
              </a:rPr>
              <a:t>being able to scale in hours instead of weeks</a:t>
            </a:r>
            <a:endParaRPr lang="en-US" sz="3700" b="1" dirty="0">
              <a:solidFill>
                <a:schemeClr val="tx1"/>
              </a:solidFill>
              <a:cs typeface="+mn-cs"/>
            </a:endParaRPr>
          </a:p>
        </p:txBody>
      </p:sp>
      <p:sp>
        <p:nvSpPr>
          <p:cNvPr id="30" name="Oval 2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CF5AC680-4B1F-44AD-9D6C-D70BF6883F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2" name="Freeform: Shape 3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6" name="Freeform: Shape 3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35078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2438717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4C1B14B3-BA97-4E03-BE56-B6F094A54BB7}"/>
              </a:ext>
            </a:extLst>
          </p:cNvPr>
          <p:cNvSpPr>
            <a:spLocks noGrp="1"/>
          </p:cNvSpPr>
          <p:nvPr>
            <p:ph type="title"/>
          </p:nvPr>
        </p:nvSpPr>
        <p:spPr>
          <a:xfrm>
            <a:off x="1676618" y="730250"/>
            <a:ext cx="10788126" cy="2651126"/>
          </a:xfrm>
        </p:spPr>
        <p:txBody>
          <a:bodyPr vert="horz" lIns="91440" tIns="45720" rIns="91440" bIns="45720" rtlCol="0" anchor="ctr">
            <a:normAutofit/>
          </a:bodyPr>
          <a:lstStyle/>
          <a:p>
            <a:pPr defTabSz="914400"/>
            <a:r>
              <a:rPr lang="en-US" sz="7200" kern="1200" dirty="0">
                <a:solidFill>
                  <a:schemeClr val="tx1"/>
                </a:solidFill>
                <a:latin typeface="+mj-lt"/>
                <a:ea typeface="+mj-ea"/>
                <a:cs typeface="+mj-cs"/>
              </a:rPr>
              <a:t>Outcome examples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99969" y="2"/>
            <a:ext cx="2310585" cy="1250054"/>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258B57EB-F920-46F0-8A15-C1DA78E69B4D}"/>
              </a:ext>
            </a:extLst>
          </p:cNvPr>
          <p:cNvSpPr>
            <a:spLocks noGrp="1"/>
          </p:cNvSpPr>
          <p:nvPr>
            <p:ph idx="1"/>
          </p:nvPr>
        </p:nvSpPr>
        <p:spPr>
          <a:xfrm>
            <a:off x="1676618" y="3651250"/>
            <a:ext cx="10788126" cy="8702676"/>
          </a:xfrm>
        </p:spPr>
        <p:txBody>
          <a:bodyPr vert="horz" lIns="91440" tIns="45720" rIns="91440" bIns="45720" rtlCol="0">
            <a:normAutofit lnSpcReduction="10000"/>
          </a:bodyPr>
          <a:lstStyle/>
          <a:p>
            <a:pPr marL="0" indent="0" defTabSz="914400">
              <a:buNone/>
            </a:pPr>
            <a:r>
              <a:rPr lang="en-US" b="1" dirty="0">
                <a:solidFill>
                  <a:schemeClr val="tx1"/>
                </a:solidFill>
                <a:cs typeface="+mn-cs"/>
              </a:rPr>
              <a:t>Global Reach Outcomes:</a:t>
            </a:r>
          </a:p>
          <a:p>
            <a:pPr marL="1257300" indent="-228600" defTabSz="914400"/>
            <a:r>
              <a:rPr lang="en-US" sz="4100" dirty="0">
                <a:solidFill>
                  <a:schemeClr val="tx1"/>
                </a:solidFill>
                <a:cs typeface="+mn-cs"/>
              </a:rPr>
              <a:t>New Markets</a:t>
            </a:r>
          </a:p>
          <a:p>
            <a:pPr marL="1257300" indent="-228600" defTabSz="914400"/>
            <a:r>
              <a:rPr lang="en-US" sz="4100" dirty="0">
                <a:solidFill>
                  <a:schemeClr val="tx1"/>
                </a:solidFill>
                <a:cs typeface="+mn-cs"/>
              </a:rPr>
              <a:t>Global access</a:t>
            </a:r>
          </a:p>
          <a:p>
            <a:pPr marL="1257300" indent="-228600" defTabSz="914400"/>
            <a:r>
              <a:rPr lang="en-US" sz="4100" dirty="0">
                <a:solidFill>
                  <a:schemeClr val="tx1"/>
                </a:solidFill>
                <a:cs typeface="+mn-cs"/>
              </a:rPr>
              <a:t>Data sovereignty</a:t>
            </a:r>
          </a:p>
          <a:p>
            <a:pPr lvl="1" indent="-228600" defTabSz="914400"/>
            <a:endParaRPr lang="en-US" sz="4100" dirty="0"/>
          </a:p>
          <a:p>
            <a:pPr marL="0" indent="0" defTabSz="914400">
              <a:buNone/>
            </a:pPr>
            <a:r>
              <a:rPr lang="en-US" b="1" dirty="0">
                <a:solidFill>
                  <a:schemeClr val="tx1"/>
                </a:solidFill>
                <a:cs typeface="+mn-cs"/>
              </a:rPr>
              <a:t>Customer Engagement Outcomes:</a:t>
            </a:r>
          </a:p>
          <a:p>
            <a:pPr marL="1257300" indent="-228600" defTabSz="914400"/>
            <a:r>
              <a:rPr lang="en-US" sz="4100" dirty="0">
                <a:solidFill>
                  <a:schemeClr val="tx1"/>
                </a:solidFill>
                <a:cs typeface="+mn-cs"/>
              </a:rPr>
              <a:t>Cycle times (DevOps)</a:t>
            </a:r>
          </a:p>
          <a:p>
            <a:pPr marL="1257300" indent="-228600" defTabSz="914400"/>
            <a:endParaRPr lang="en-US" sz="4100" dirty="0">
              <a:solidFill>
                <a:schemeClr val="tx1"/>
              </a:solidFill>
              <a:cs typeface="+mn-cs"/>
            </a:endParaRPr>
          </a:p>
          <a:p>
            <a:pPr marL="0" indent="0" defTabSz="914400">
              <a:buNone/>
            </a:pPr>
            <a:r>
              <a:rPr lang="en-US" b="1" dirty="0">
                <a:solidFill>
                  <a:schemeClr val="tx1"/>
                </a:solidFill>
                <a:cs typeface="+mn-cs"/>
              </a:rPr>
              <a:t>Performance Outcomes</a:t>
            </a:r>
          </a:p>
          <a:p>
            <a:pPr marL="0" indent="-228600" defTabSz="914400"/>
            <a:endParaRPr lang="en-US" b="1" dirty="0">
              <a:solidFill>
                <a:schemeClr val="tx1"/>
              </a:solidFill>
              <a:cs typeface="+mn-cs"/>
            </a:endParaRPr>
          </a:p>
          <a:p>
            <a:pPr marL="0" indent="0" defTabSz="914400">
              <a:buNone/>
            </a:pPr>
            <a:r>
              <a:rPr lang="en-US" b="1" dirty="0">
                <a:solidFill>
                  <a:schemeClr val="tx1"/>
                </a:solidFill>
                <a:cs typeface="+mn-cs"/>
              </a:rPr>
              <a:t>Reliability Outcomes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18142" y="6847918"/>
            <a:ext cx="1081785" cy="108164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3EB911ED-BCD8-4BE8-A22E-61A710B7AE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76421" y="2432478"/>
            <a:ext cx="7563087" cy="756308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00961" y="2"/>
            <a:ext cx="4134434" cy="3243758"/>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80651" y="2055812"/>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4915101" y="10333364"/>
            <a:ext cx="3671928" cy="4049570"/>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20827" y="12067590"/>
            <a:ext cx="3982646" cy="164841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706217" y="11038392"/>
            <a:ext cx="2680960" cy="2677610"/>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92900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F6B47A019DE54C92A58193BB8D5D9B" ma:contentTypeVersion="4" ma:contentTypeDescription="Create a new document." ma:contentTypeScope="" ma:versionID="8d7705045aa159257f27d167c2e3b821">
  <xsd:schema xmlns:xsd="http://www.w3.org/2001/XMLSchema" xmlns:xs="http://www.w3.org/2001/XMLSchema" xmlns:p="http://schemas.microsoft.com/office/2006/metadata/properties" xmlns:ns2="0a14908e-641e-45ac-afdf-11a54da97a91" targetNamespace="http://schemas.microsoft.com/office/2006/metadata/properties" ma:root="true" ma:fieldsID="a754dce7625a4d9b92c2f890739e4ac1" ns2:_="">
    <xsd:import namespace="0a14908e-641e-45ac-afdf-11a54da97a9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14908e-641e-45ac-afdf-11a54da97a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7DE246-0D07-4DC4-A0D0-3BAC78094E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14908e-641e-45ac-afdf-11a54da97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F2912A-63B3-4E3D-9785-55AD1660F04A}">
  <ds:schemaRefs>
    <ds:schemaRef ds:uri="http://schemas.microsoft.com/sharepoint/v3/contenttype/forms"/>
  </ds:schemaRefs>
</ds:datastoreItem>
</file>

<file path=customXml/itemProps3.xml><?xml version="1.0" encoding="utf-8"?>
<ds:datastoreItem xmlns:ds="http://schemas.openxmlformats.org/officeDocument/2006/customXml" ds:itemID="{FEFDDA01-8C28-4D2B-8862-8766528E9CA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1429</TotalTime>
  <Words>5024</Words>
  <Application>Microsoft Office PowerPoint</Application>
  <PresentationFormat>Custom</PresentationFormat>
  <Paragraphs>267</Paragraphs>
  <Slides>25</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Cloud Adoption Framework  Strategy: Define Business and Expected Outcomes </vt:lpstr>
      <vt:lpstr>PowerPoint Presentation</vt:lpstr>
      <vt:lpstr>PowerPoint Presentation</vt:lpstr>
      <vt:lpstr>Executive Summary</vt:lpstr>
      <vt:lpstr>understanding motivations</vt:lpstr>
      <vt:lpstr>Understand Motivations</vt:lpstr>
      <vt:lpstr>Business outcomes</vt:lpstr>
      <vt:lpstr>Outcome examples</vt:lpstr>
      <vt:lpstr>Outcome examples</vt:lpstr>
      <vt:lpstr>Business justifications</vt:lpstr>
      <vt:lpstr>Building business justification</vt:lpstr>
      <vt:lpstr>Building Financial Model - Calculate the initial investment</vt:lpstr>
      <vt:lpstr>Building financial model - Gains from initial investment</vt:lpstr>
      <vt:lpstr>Revenue deltas</vt:lpstr>
      <vt:lpstr>Cost deltas</vt:lpstr>
      <vt:lpstr>Cost deltas - Examples</vt:lpstr>
      <vt:lpstr>Cost deltas - Examples</vt:lpstr>
      <vt:lpstr>Cost deltas - Examples</vt:lpstr>
      <vt:lpstr>Cost deltas - Examples</vt:lpstr>
      <vt:lpstr>Cloud accounting models</vt:lpstr>
      <vt:lpstr>First cloud adoption project</vt:lpstr>
      <vt:lpstr>First cloud adoption project</vt:lpstr>
      <vt:lpstr>FIRST CLOUD ADOPTION PROJECT</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Adoption Framework  Strategy: Define Business and Expected Outcomes</dc:title>
  <dc:creator>Anthony Clendenen</dc:creator>
  <cp:lastModifiedBy>Anthony Clendenen</cp:lastModifiedBy>
  <cp:revision>3</cp:revision>
  <dcterms:created xsi:type="dcterms:W3CDTF">2020-04-28T17:14:59Z</dcterms:created>
  <dcterms:modified xsi:type="dcterms:W3CDTF">2020-10-04T21:52:43Z</dcterms:modified>
</cp:coreProperties>
</file>