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6" r:id="rId4"/>
  </p:sldMasterIdLst>
  <p:notesMasterIdLst>
    <p:notesMasterId r:id="rId41"/>
  </p:notesMasterIdLst>
  <p:sldIdLst>
    <p:sldId id="256" r:id="rId5"/>
    <p:sldId id="5767" r:id="rId6"/>
    <p:sldId id="5764" r:id="rId7"/>
    <p:sldId id="5754" r:id="rId8"/>
    <p:sldId id="5755" r:id="rId9"/>
    <p:sldId id="5766" r:id="rId10"/>
    <p:sldId id="5756" r:id="rId11"/>
    <p:sldId id="5757" r:id="rId12"/>
    <p:sldId id="5763" r:id="rId13"/>
    <p:sldId id="5762" r:id="rId14"/>
    <p:sldId id="257" r:id="rId15"/>
    <p:sldId id="258" r:id="rId16"/>
    <p:sldId id="259" r:id="rId17"/>
    <p:sldId id="5759" r:id="rId18"/>
    <p:sldId id="5760" r:id="rId19"/>
    <p:sldId id="5761" r:id="rId20"/>
    <p:sldId id="5731" r:id="rId21"/>
    <p:sldId id="5732" r:id="rId22"/>
    <p:sldId id="5751" r:id="rId23"/>
    <p:sldId id="5733" r:id="rId24"/>
    <p:sldId id="5734" r:id="rId25"/>
    <p:sldId id="5736" r:id="rId26"/>
    <p:sldId id="5737" r:id="rId27"/>
    <p:sldId id="5738" r:id="rId28"/>
    <p:sldId id="5739" r:id="rId29"/>
    <p:sldId id="5740" r:id="rId30"/>
    <p:sldId id="5741" r:id="rId31"/>
    <p:sldId id="5742" r:id="rId32"/>
    <p:sldId id="5743" r:id="rId33"/>
    <p:sldId id="5744" r:id="rId34"/>
    <p:sldId id="5745" r:id="rId35"/>
    <p:sldId id="5746" r:id="rId36"/>
    <p:sldId id="5747" r:id="rId37"/>
    <p:sldId id="5748" r:id="rId38"/>
    <p:sldId id="5749" r:id="rId39"/>
    <p:sldId id="5750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51ABF2-C34A-42DC-A8B8-250DE603857B}">
          <p14:sldIdLst>
            <p14:sldId id="256"/>
            <p14:sldId id="5767"/>
            <p14:sldId id="5764"/>
          </p14:sldIdLst>
        </p14:section>
        <p14:section name="Summary Section" id="{0EF6C2BE-20E6-4267-8C90-C5BF9358D492}">
          <p14:sldIdLst/>
        </p14:section>
        <p14:section name="Why cloud?" id="{3B8C172C-F79D-4385-A9F1-E4BD7645006F}">
          <p14:sldIdLst>
            <p14:sldId id="5754"/>
          </p14:sldIdLst>
        </p14:section>
        <p14:section name="Cloud adoption framework" id="{C3E4C368-E948-406D-A3BA-A3C400DAF274}">
          <p14:sldIdLst>
            <p14:sldId id="5755"/>
            <p14:sldId id="5766"/>
            <p14:sldId id="5756"/>
            <p14:sldId id="5757"/>
            <p14:sldId id="5763"/>
            <p14:sldId id="5762"/>
            <p14:sldId id="257"/>
            <p14:sldId id="258"/>
            <p14:sldId id="259"/>
            <p14:sldId id="5759"/>
            <p14:sldId id="5760"/>
            <p14:sldId id="5761"/>
            <p14:sldId id="5731"/>
            <p14:sldId id="5732"/>
          </p14:sldIdLst>
        </p14:section>
        <p14:section name="Cloud Readiness " id="{59CB9A16-CD65-4953-8A98-83B8723729B4}">
          <p14:sldIdLst>
            <p14:sldId id="5751"/>
            <p14:sldId id="5733"/>
            <p14:sldId id="5734"/>
            <p14:sldId id="5736"/>
            <p14:sldId id="5737"/>
            <p14:sldId id="5738"/>
            <p14:sldId id="5739"/>
            <p14:sldId id="5740"/>
            <p14:sldId id="5741"/>
            <p14:sldId id="5742"/>
            <p14:sldId id="5743"/>
            <p14:sldId id="5744"/>
            <p14:sldId id="5745"/>
            <p14:sldId id="5746"/>
            <p14:sldId id="5747"/>
            <p14:sldId id="5748"/>
            <p14:sldId id="5749"/>
          </p14:sldIdLst>
        </p14:section>
        <p14:section name="Q &amp; A" id="{89D61A6E-96BF-4A8D-B30F-3013978AC1F8}">
          <p14:sldIdLst>
            <p14:sldId id="57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72" userDrawn="1">
          <p15:clr>
            <a:srgbClr val="A4A3A4"/>
          </p15:clr>
        </p15:guide>
        <p15:guide id="2" orient="horz" pos="250" userDrawn="1">
          <p15:clr>
            <a:srgbClr val="A4A3A4"/>
          </p15:clr>
        </p15:guide>
        <p15:guide id="3" pos="7138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5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7970B5-89A1-4313-988E-6F524B78721D}" v="41" dt="2020-10-01T20:21:04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0" autoAdjust="0"/>
    <p:restoredTop sz="94660"/>
  </p:normalViewPr>
  <p:slideViewPr>
    <p:cSldViewPr snapToGrid="0">
      <p:cViewPr>
        <p:scale>
          <a:sx n="80" d="100"/>
          <a:sy n="80" d="100"/>
        </p:scale>
        <p:origin x="48" y="82"/>
      </p:cViewPr>
      <p:guideLst>
        <p:guide orient="horz" pos="4072"/>
        <p:guide orient="horz" pos="250"/>
        <p:guide pos="7138"/>
        <p:guide pos="3840"/>
        <p:guide pos="5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C96C7-2D50-4F04-AA6C-3CC8DFCEE54D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070FA-4990-465E-A5C3-7CDD67340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09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direct?q=https%3A%2F%2Faka.ms%2Fazfr%2F604%2F01&amp;redir_token=fUuK2-gv6Iqeqo53Wdtm8rvUjNJ8MTU4NjYyNjEyOUAxNTg2NTM5NzI5&amp;event=video_description&amp;v=9VJYVITjckw" TargetMode="External"/><Relationship Id="rId7" Type="http://schemas.openxmlformats.org/officeDocument/2006/relationships/hyperlink" Target="https://www.youtube.com/redirect?q=https%3A%2F%2Faka.ms%2Fazfr%2F604%2Ffree&amp;redir_token=fUuK2-gv6Iqeqo53Wdtm8rvUjNJ8MTU4NjYyNjEyOUAxNTg2NTM5NzI5&amp;event=video_description&amp;v=9VJYVITjckw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youtube.com/redirect?q=https%3A%2F%2Faka.ms%2Fazfr%2F605%2Fyt&amp;redir_token=fUuK2-gv6Iqeqo53Wdtm8rvUjNJ8MTU4NjYyNjEyOUAxNTg2NTM5NzI5&amp;event=video_description&amp;v=9VJYVITjckw" TargetMode="External"/><Relationship Id="rId5" Type="http://schemas.openxmlformats.org/officeDocument/2006/relationships/hyperlink" Target="https://www.youtube.com/redirect?q=https%3A%2F%2Faka.ms%2Fazfr%2F604%2F03&amp;redir_token=fUuK2-gv6Iqeqo53Wdtm8rvUjNJ8MTU4NjYyNjEyOUAxNTg2NTM5NzI5&amp;event=video_description&amp;v=9VJYVITjckw" TargetMode="External"/><Relationship Id="rId4" Type="http://schemas.openxmlformats.org/officeDocument/2006/relationships/hyperlink" Target="https://www.youtube.com/redirect?q=https%3A%2F%2Faka.ms%2Fazfr%2F604%2F02&amp;redir_token=fUuK2-gv6Iqeqo53Wdtm8rvUjNJ8MTU4NjYyNjEyOUAxNTg2NTM5NzI5&amp;event=video_description&amp;v=9VJYVITjckw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cloud-adoption-framework/innovate/" TargetMode="External"/><Relationship Id="rId3" Type="http://schemas.openxmlformats.org/officeDocument/2006/relationships/hyperlink" Target="https://docs.microsoft.com/en-us/azure/cloud-adoption-framework/getting-started/migrate" TargetMode="External"/><Relationship Id="rId7" Type="http://schemas.openxmlformats.org/officeDocument/2006/relationships/hyperlink" Target="https://docs.microsoft.com/en-us/azure/cloud-adoption-framework/getting-started/migrate#cloud-implementation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microsoft.com/en-us/azure/cloud-adoption-framework/migrate/" TargetMode="External"/><Relationship Id="rId11" Type="http://schemas.openxmlformats.org/officeDocument/2006/relationships/hyperlink" Target="https://docs.microsoft.com/en-us/azure/cloud-adoption-framework/organize/" TargetMode="External"/><Relationship Id="rId5" Type="http://schemas.openxmlformats.org/officeDocument/2006/relationships/hyperlink" Target="https://docs.microsoft.com/en-us/azure/cloud-adoption-framework/ready/" TargetMode="External"/><Relationship Id="rId10" Type="http://schemas.openxmlformats.org/officeDocument/2006/relationships/hyperlink" Target="https://docs.microsoft.com/en-us/azure/cloud-adoption-framework/manage/" TargetMode="External"/><Relationship Id="rId4" Type="http://schemas.openxmlformats.org/officeDocument/2006/relationships/hyperlink" Target="https://docs.microsoft.com/en-us/azure/cloud-adoption-framework/strategy/" TargetMode="External"/><Relationship Id="rId9" Type="http://schemas.openxmlformats.org/officeDocument/2006/relationships/hyperlink" Target="https://docs.microsoft.com/en-us/azure/cloud-adoption-framework/govern/" TargetMode="Externa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cloud-adoption-framework/innovate/" TargetMode="External"/><Relationship Id="rId3" Type="http://schemas.openxmlformats.org/officeDocument/2006/relationships/hyperlink" Target="https://docs.microsoft.com/en-us/azure/cloud-adoption-framework/getting-started/migrate" TargetMode="External"/><Relationship Id="rId7" Type="http://schemas.openxmlformats.org/officeDocument/2006/relationships/hyperlink" Target="https://docs.microsoft.com/en-us/azure/cloud-adoption-framework/getting-started/migrate#cloud-implementation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microsoft.com/en-us/azure/cloud-adoption-framework/migrate/" TargetMode="External"/><Relationship Id="rId11" Type="http://schemas.openxmlformats.org/officeDocument/2006/relationships/hyperlink" Target="https://docs.microsoft.com/en-us/azure/cloud-adoption-framework/organize/" TargetMode="External"/><Relationship Id="rId5" Type="http://schemas.openxmlformats.org/officeDocument/2006/relationships/hyperlink" Target="https://docs.microsoft.com/en-us/azure/cloud-adoption-framework/ready/" TargetMode="External"/><Relationship Id="rId10" Type="http://schemas.openxmlformats.org/officeDocument/2006/relationships/hyperlink" Target="https://docs.microsoft.com/en-us/azure/cloud-adoption-framework/manage/" TargetMode="External"/><Relationship Id="rId4" Type="http://schemas.openxmlformats.org/officeDocument/2006/relationships/hyperlink" Target="https://docs.microsoft.com/en-us/azure/cloud-adoption-framework/strategy/" TargetMode="External"/><Relationship Id="rId9" Type="http://schemas.openxmlformats.org/officeDocument/2006/relationships/hyperlink" Target="https://docs.microsoft.com/en-us/azure/cloud-adoption-framework/govern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Presented by Tech Innovation Labs (TIL)</a:t>
            </a:r>
          </a:p>
          <a:p>
            <a:r>
              <a:rPr lang="en-US" dirty="0"/>
              <a:t>Anthony.Clendenen@gmail.com</a:t>
            </a:r>
          </a:p>
          <a:p>
            <a:r>
              <a:rPr lang="en-US" dirty="0"/>
              <a:t>https://anthonyonazure.com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070FA-4990-465E-A5C3-7CDD67340C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52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1 - We have not established a single threaded leader, nor created a Cloud Center of Excellence</a:t>
            </a:r>
          </a:p>
          <a:p>
            <a:pPr marL="0" indent="0">
              <a:buNone/>
            </a:pPr>
            <a:r>
              <a:rPr lang="en-US" dirty="0"/>
              <a:t>2 - We are currently in the process of establishing a single threaded leader, but no Cloud Center of Excellence has been implemented</a:t>
            </a:r>
          </a:p>
          <a:p>
            <a:pPr marL="0" indent="0">
              <a:buNone/>
            </a:pPr>
            <a:r>
              <a:rPr lang="en-US" dirty="0"/>
              <a:t>3 - We have assigned a single threaded Leader, but no Cloud Center of Excellence has been implemented</a:t>
            </a:r>
          </a:p>
          <a:p>
            <a:pPr marL="0" indent="0">
              <a:buNone/>
            </a:pPr>
            <a:r>
              <a:rPr lang="en-US" dirty="0"/>
              <a:t>4 - We have a single threaded leader and assigned some components of the Cloud Center of Excellence</a:t>
            </a:r>
          </a:p>
          <a:p>
            <a:pPr marL="0" indent="0">
              <a:buNone/>
            </a:pPr>
            <a:r>
              <a:rPr lang="en-US" dirty="0"/>
              <a:t>5 - We have a single threaded leader and all formal components of the Cloud Center of Excellence are in place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070FA-4990-465E-A5C3-7CDD67340C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1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1 - Does not engage with stakeholders at all</a:t>
            </a:r>
          </a:p>
          <a:p>
            <a:pPr marL="0" indent="0">
              <a:buNone/>
            </a:pPr>
            <a:r>
              <a:rPr lang="en-US" dirty="0"/>
              <a:t>2 - Rarely engages with stakeholders</a:t>
            </a:r>
          </a:p>
          <a:p>
            <a:pPr marL="0" indent="0">
              <a:buNone/>
            </a:pPr>
            <a:r>
              <a:rPr lang="en-US" dirty="0"/>
              <a:t>3 - Occasionally engages with stakeholders</a:t>
            </a:r>
          </a:p>
          <a:p>
            <a:pPr marL="0" indent="0">
              <a:buNone/>
            </a:pPr>
            <a:r>
              <a:rPr lang="en-US" dirty="0"/>
              <a:t>4 - Frequently engages with stakeholders</a:t>
            </a:r>
          </a:p>
          <a:p>
            <a:pPr marL="0" indent="0">
              <a:buNone/>
            </a:pPr>
            <a:r>
              <a:rPr lang="en-US" dirty="0"/>
              <a:t>5 - Has regular and formal engagements with stakeholders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070FA-4990-465E-A5C3-7CDD67340C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73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Yes</a:t>
            </a:r>
          </a:p>
          <a:p>
            <a:pPr marL="0" indent="0">
              <a:buNone/>
            </a:pPr>
            <a:r>
              <a:rPr lang="en-US" dirty="0"/>
              <a:t>No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070FA-4990-465E-A5C3-7CDD67340C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14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Yes</a:t>
            </a:r>
          </a:p>
          <a:p>
            <a:pPr marL="0" indent="0">
              <a:buNone/>
            </a:pPr>
            <a:r>
              <a:rPr lang="en-US" dirty="0"/>
              <a:t>No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070FA-4990-465E-A5C3-7CDD67340C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76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Yes</a:t>
            </a:r>
          </a:p>
          <a:p>
            <a:pPr marL="0" indent="0">
              <a:buNone/>
            </a:pPr>
            <a:r>
              <a:rPr lang="en-US" dirty="0"/>
              <a:t>No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070FA-4990-465E-A5C3-7CDD67340C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8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1 - No DevOps practice or plan has been considered to date</a:t>
            </a:r>
          </a:p>
          <a:p>
            <a:pPr marL="0" indent="0">
              <a:buNone/>
            </a:pPr>
            <a:r>
              <a:rPr lang="en-US" dirty="0"/>
              <a:t>2 - We have just started building a DevOps plan to deliver managed cloud services</a:t>
            </a:r>
          </a:p>
          <a:p>
            <a:pPr marL="0" indent="0">
              <a:buNone/>
            </a:pPr>
            <a:r>
              <a:rPr lang="en-US" dirty="0"/>
              <a:t>3 - A draft DevOps practice and plan has been created</a:t>
            </a:r>
          </a:p>
          <a:p>
            <a:pPr marL="0" indent="0">
              <a:buNone/>
            </a:pPr>
            <a:r>
              <a:rPr lang="en-US" dirty="0"/>
              <a:t>4 - A formal DevOps plan has been approved, but not implemented</a:t>
            </a:r>
          </a:p>
          <a:p>
            <a:pPr marL="0" indent="0">
              <a:buNone/>
            </a:pPr>
            <a:r>
              <a:rPr lang="en-US" dirty="0"/>
              <a:t>5 - A formal DevOps practice and plan for managed cloud services is in place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070FA-4990-465E-A5C3-7CDD67340C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17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1 - No account structure or control environment has been implemented</a:t>
            </a:r>
          </a:p>
          <a:p>
            <a:pPr marL="0" indent="0">
              <a:buNone/>
            </a:pPr>
            <a:r>
              <a:rPr lang="en-US" dirty="0"/>
              <a:t>2 - A rough account structure has been established, but no environment implemented</a:t>
            </a:r>
          </a:p>
          <a:p>
            <a:pPr marL="0" indent="0">
              <a:buNone/>
            </a:pPr>
            <a:r>
              <a:rPr lang="en-US" dirty="0"/>
              <a:t>3 - A rough account structure has been established, but only a proof-of-concept has been implemented</a:t>
            </a:r>
          </a:p>
          <a:p>
            <a:pPr marL="0" indent="0">
              <a:buNone/>
            </a:pPr>
            <a:r>
              <a:rPr lang="en-US" dirty="0"/>
              <a:t>4 - A proof-of-concept is deployed and a full account structure is in place</a:t>
            </a:r>
          </a:p>
          <a:p>
            <a:pPr marL="0" indent="0">
              <a:buNone/>
            </a:pPr>
            <a:r>
              <a:rPr lang="en-US" dirty="0"/>
              <a:t>5 - A full account structure and production environment with best practices has been deployed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070FA-4990-465E-A5C3-7CDD67340C4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998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1 - No operational ownership has been formally established to date</a:t>
            </a:r>
          </a:p>
          <a:p>
            <a:pPr marL="0" indent="0">
              <a:buNone/>
            </a:pPr>
            <a:r>
              <a:rPr lang="en-US" dirty="0"/>
              <a:t>2 - We have started building a responsibility matrix to define operations and owners</a:t>
            </a:r>
          </a:p>
          <a:p>
            <a:pPr marL="0" indent="0">
              <a:buNone/>
            </a:pPr>
            <a:r>
              <a:rPr lang="en-US" dirty="0"/>
              <a:t>3 - A draft responsibilities matrix with assigned owners has been created</a:t>
            </a:r>
          </a:p>
          <a:p>
            <a:pPr marL="0" indent="0">
              <a:buNone/>
            </a:pPr>
            <a:r>
              <a:rPr lang="en-US" dirty="0"/>
              <a:t>4 - A formal responsibilities matrix has been presented to leadership and approved</a:t>
            </a:r>
          </a:p>
          <a:p>
            <a:pPr marL="0" indent="0">
              <a:buNone/>
            </a:pPr>
            <a:r>
              <a:rPr lang="en-US" dirty="0"/>
              <a:t>5 - A formal responsibilities matrix has been approved and presented to all assigned stakeholders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070FA-4990-465E-A5C3-7CDD67340C4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94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1 - Work in the future state of managed applications in the cloud has been created</a:t>
            </a:r>
          </a:p>
          <a:p>
            <a:pPr marL="0" indent="0">
              <a:buNone/>
            </a:pPr>
            <a:r>
              <a:rPr lang="en-US" dirty="0"/>
              <a:t>2 - We are currently in the process of defining a plan</a:t>
            </a:r>
          </a:p>
          <a:p>
            <a:pPr marL="0" indent="0">
              <a:buNone/>
            </a:pPr>
            <a:r>
              <a:rPr lang="en-US" dirty="0"/>
              <a:t>3 - A draft plan has been created</a:t>
            </a:r>
          </a:p>
          <a:p>
            <a:pPr marL="0" indent="0">
              <a:buNone/>
            </a:pPr>
            <a:r>
              <a:rPr lang="en-US" dirty="0"/>
              <a:t>4 - A formal plan has been presented to leadership and approved</a:t>
            </a:r>
          </a:p>
          <a:p>
            <a:pPr marL="0" indent="0">
              <a:buNone/>
            </a:pPr>
            <a:r>
              <a:rPr lang="en-US" dirty="0"/>
              <a:t>5 - A formal plan on how operations will work in the future state of managed applications in the cloud has implemented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070FA-4990-465E-A5C3-7CDD67340C4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45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Yes</a:t>
            </a:r>
          </a:p>
          <a:p>
            <a:pPr marL="0" indent="0">
              <a:buNone/>
            </a:pPr>
            <a:r>
              <a:rPr lang="en-US" dirty="0"/>
              <a:t>No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070FA-4990-465E-A5C3-7CDD67340C4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50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Microsoft Cloud Adoption Framework for Azure guides customers through their cloud journey, to use and adopt cloud services with confidence and in control. In this episode, Scott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Bockheim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explores the guidance and documentation of the framework with Lara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Rubbelke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provide an overview of all the components and elements included. Microsoft Cloud Adoption Framework for Azure overview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https://aka.ms/azfr/604/01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Microsoft Cloud Adoption Framework for Azure docs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https://aka.ms/azfr/604/02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Microsoft Assessments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https://aka.ms/azfr/604/03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Microsoft Cloud Adoption Framework for Azure, Part 2 | Azure Friday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https://aka.ms/azfr/605/yt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Create a free account (Azure)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https://aka.ms/azfr/604/free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070FA-4990-465E-A5C3-7CDD67340C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816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1 - Minimal understanding and experience</a:t>
            </a:r>
          </a:p>
          <a:p>
            <a:pPr marL="0" indent="0">
              <a:buNone/>
            </a:pPr>
            <a:r>
              <a:rPr lang="en-US" dirty="0"/>
              <a:t>2 - Some understanding, but limited experience</a:t>
            </a:r>
          </a:p>
          <a:p>
            <a:pPr marL="0" indent="0">
              <a:buNone/>
            </a:pPr>
            <a:r>
              <a:rPr lang="en-US" dirty="0"/>
              <a:t>3 - Some experience and understanding</a:t>
            </a:r>
          </a:p>
          <a:p>
            <a:pPr marL="0" indent="0">
              <a:buNone/>
            </a:pPr>
            <a:r>
              <a:rPr lang="en-US" dirty="0"/>
              <a:t>4 - Strong understanding and experience</a:t>
            </a:r>
          </a:p>
          <a:p>
            <a:pPr marL="0" indent="0">
              <a:buNone/>
            </a:pPr>
            <a:r>
              <a:rPr lang="en-US" dirty="0"/>
              <a:t>5 - Fully trained and experienced, with a shared responsibility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070FA-4990-465E-A5C3-7CDD67340C4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239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1 - No team members are certified or have comparable experience</a:t>
            </a:r>
          </a:p>
          <a:p>
            <a:pPr marL="0" indent="0">
              <a:buNone/>
            </a:pPr>
            <a:r>
              <a:rPr lang="en-US" dirty="0"/>
              <a:t>2 - No team members have certifications, but some members have experience with cloud</a:t>
            </a:r>
          </a:p>
          <a:p>
            <a:pPr marL="0" indent="0">
              <a:buNone/>
            </a:pPr>
            <a:r>
              <a:rPr lang="en-US" dirty="0"/>
              <a:t>3 - The organization has a small set of cloud certified team members, and others with comparable experience</a:t>
            </a:r>
          </a:p>
          <a:p>
            <a:pPr marL="0" indent="0">
              <a:buNone/>
            </a:pPr>
            <a:r>
              <a:rPr lang="en-US" dirty="0"/>
              <a:t>4 - The organization has a meaningful number of cloud certified team members and others with comparable experience</a:t>
            </a:r>
          </a:p>
          <a:p>
            <a:pPr marL="0" indent="0">
              <a:buNone/>
            </a:pPr>
            <a:r>
              <a:rPr lang="en-US" dirty="0"/>
              <a:t>5 - The organization has critical mass with individuals certified by AWS/Azure/GPC and capable of training others to gain comparable experience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070FA-4990-465E-A5C3-7CDD67340C4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695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Yes</a:t>
            </a:r>
          </a:p>
          <a:p>
            <a:pPr marL="0" indent="0">
              <a:buNone/>
            </a:pPr>
            <a:r>
              <a:rPr lang="en-US" dirty="0"/>
              <a:t>No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070FA-4990-465E-A5C3-7CDD67340C4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947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1 - Minimal leadership participation</a:t>
            </a:r>
          </a:p>
          <a:p>
            <a:pPr marL="0" indent="0">
              <a:buNone/>
            </a:pPr>
            <a:r>
              <a:rPr lang="en-US" dirty="0"/>
              <a:t>2 - Some leadership approval, but minimal involvement</a:t>
            </a:r>
          </a:p>
          <a:p>
            <a:pPr marL="0" indent="0">
              <a:buNone/>
            </a:pPr>
            <a:r>
              <a:rPr lang="en-US" dirty="0"/>
              <a:t>3 - Some leadership participation and approval</a:t>
            </a:r>
          </a:p>
          <a:p>
            <a:pPr marL="0" indent="0">
              <a:buNone/>
            </a:pPr>
            <a:r>
              <a:rPr lang="en-US" dirty="0"/>
              <a:t>4 - Strong leadership participation and approval</a:t>
            </a:r>
          </a:p>
          <a:p>
            <a:pPr marL="0" indent="0">
              <a:buNone/>
            </a:pPr>
            <a:r>
              <a:rPr lang="en-US" dirty="0"/>
              <a:t>5 - Leadership is fully vested, involved and approves of the security strategy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070FA-4990-465E-A5C3-7CDD67340C4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35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Presented by Tech Innovation Labs (TIL)</a:t>
            </a:r>
          </a:p>
          <a:p>
            <a:r>
              <a:rPr lang="en-US" dirty="0"/>
              <a:t>Anthony.Clendenen@gmail.com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070FA-4990-465E-A5C3-7CDD67340C4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02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070FA-4990-465E-A5C3-7CDD67340C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6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https://docs.microsoft.com/en-us/azure/cloud-adoption-framework/getting-started/migrate</a:t>
            </a:r>
            <a:endParaRPr lang="en-US" sz="1200" b="1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4"/>
            </a:endParaRP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Plan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technical implementation is aligned with clear business objectives, it's much easier to measure and align success across multiple cloud implementation efforts, regardless of technical decisions.</a:t>
            </a: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Ready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Preparing the business, culture, people, and environment for coming changes leads to success in each effort and accelerates implementation and change projects.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Adopt: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Ensure proper implementation of desired changes, across IT and business processes, to achieve business outcomes.</a:t>
            </a:r>
          </a:p>
          <a:p>
            <a:pPr lvl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Migrate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Iterative execution of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cloud implementation methodology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adhering to the tested process of Assess, Migrate, Optimize, and Secure &amp; Manage to create a repeatable process for migrating workloads.</a:t>
            </a:r>
          </a:p>
          <a:p>
            <a:pPr lvl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Innovate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Drive business value through innovation activities that unlock new technical skills and expanded business capabilities.</a:t>
            </a: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Govern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Align corporate policy to tangible risks, mitigated through policy, process, and cloud-based governance tooling.</a:t>
            </a: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Manage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Expand IT operations to ensure cloud-based solutions can be operated through secure, cost effective processes using modern, cloud-first operations tools.</a:t>
            </a: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Organize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Align people and teams to deliver proper cloud operations and adoption.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070FA-4990-465E-A5C3-7CDD67340C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29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https://docs.microsoft.com/en-us/azure/cloud-adoption-framework/getting-started/migrate</a:t>
            </a:r>
            <a:endParaRPr lang="en-US" sz="1200" b="1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4"/>
            </a:endParaRP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Plan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technical implementation is aligned with clear business objectives, it's much easier to measure and align success across multiple cloud implementation efforts, regardless of technical decisions.</a:t>
            </a: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Ready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Preparing the business, culture, people, and environment for coming changes leads to success in each effort and accelerates implementation and change projects.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Adopt: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Ensure proper implementation of desired changes, across IT and business processes, to achieve business outcomes.</a:t>
            </a:r>
          </a:p>
          <a:p>
            <a:pPr lvl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Migrate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Iterative execution of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cloud implementation methodology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adhering to the tested process of Assess, Migrate, Optimize, and Secure &amp; Manage to create a repeatable process for migrating workloads.</a:t>
            </a:r>
          </a:p>
          <a:p>
            <a:pPr lvl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Innovate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Drive business value through innovation activities that unlock new technical skills and expanded business capabilities.</a:t>
            </a: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Govern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Align corporate policy to tangible risks, mitigated through policy, process, and cloud-based governance tooling.</a:t>
            </a: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Manage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Expand IT operations to ensure cloud-based solutions can be operated through secure, cost effective processes using modern, cloud-first operations tools.</a:t>
            </a: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Organize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Align people and teams to deliver proper cloud operations and adoption.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070FA-4990-465E-A5C3-7CDD67340C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66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Expand IT operations to ensure cloud-based solutions can be operated through secure, cost effective processes using modern, cloud-first operations tools.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070FA-4990-465E-A5C3-7CDD67340C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7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04753-555F-844E-94E6-C0459ACEDB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58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1 - No business reason has been identified to date</a:t>
            </a:r>
          </a:p>
          <a:p>
            <a:pPr marL="0" indent="0">
              <a:buNone/>
            </a:pPr>
            <a:r>
              <a:rPr lang="en-US" dirty="0"/>
              <a:t>2 - We are currently in the process of evaluating business opportunities</a:t>
            </a:r>
          </a:p>
          <a:p>
            <a:pPr marL="0" indent="0">
              <a:buNone/>
            </a:pPr>
            <a:r>
              <a:rPr lang="en-US" dirty="0"/>
              <a:t>3 - A business need has been identified and analysis has begun</a:t>
            </a:r>
          </a:p>
          <a:p>
            <a:pPr marL="0" indent="0">
              <a:buNone/>
            </a:pPr>
            <a:r>
              <a:rPr lang="en-US" dirty="0"/>
              <a:t>4 - A draft analysis has been completed</a:t>
            </a:r>
          </a:p>
          <a:p>
            <a:pPr marL="0" indent="0">
              <a:buNone/>
            </a:pPr>
            <a:r>
              <a:rPr lang="en-US" dirty="0"/>
              <a:t>5 - A formal business need and analysis has been completed and approved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070FA-4990-465E-A5C3-7CDD67340C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68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1 - Minimal data sources and no consensus</a:t>
            </a:r>
          </a:p>
          <a:p>
            <a:pPr marL="0" indent="0">
              <a:buNone/>
            </a:pPr>
            <a:r>
              <a:rPr lang="en-US" dirty="0"/>
              <a:t>2 - Minimal data sources, but limited consensus among the team</a:t>
            </a:r>
          </a:p>
          <a:p>
            <a:pPr marL="0" indent="0">
              <a:buNone/>
            </a:pPr>
            <a:r>
              <a:rPr lang="en-US" dirty="0"/>
              <a:t>3 - A few data sources, but limited consensus among the team</a:t>
            </a:r>
          </a:p>
          <a:p>
            <a:pPr marL="0" indent="0">
              <a:buNone/>
            </a:pPr>
            <a:r>
              <a:rPr lang="en-US" dirty="0"/>
              <a:t>4 - A few data sources, and some consensus among the team</a:t>
            </a:r>
          </a:p>
          <a:p>
            <a:pPr marL="0" indent="0">
              <a:buNone/>
            </a:pPr>
            <a:r>
              <a:rPr lang="en-US" dirty="0"/>
              <a:t>5 - Comprehensive and diverse data sources, and full team consensus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070FA-4990-465E-A5C3-7CDD67340C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7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DEF8-6465-47BD-A5AB-5515FA3AB0E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AE53-0EBA-40F0-B55E-AA2C2C5BD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56878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DEF8-6465-47BD-A5AB-5515FA3AB0E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AE53-0EBA-40F0-B55E-AA2C2C5BD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5804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DEF8-6465-47BD-A5AB-5515FA3AB0E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AE53-0EBA-40F0-B55E-AA2C2C5BD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38018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D91DA89-2F07-EC47-BD88-74F5D22F2F2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460908" y="3776829"/>
            <a:ext cx="6052097" cy="850832"/>
          </a:xfrm>
          <a:prstGeom prst="rect">
            <a:avLst/>
          </a:prstGeo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buNone/>
              <a:defRPr sz="2400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CD92B38-171C-7948-8F31-48D943F3D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0250" y="2655757"/>
            <a:ext cx="7523661" cy="85083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800" b="1" i="0" cap="all" baseline="0">
                <a:solidFill>
                  <a:schemeClr val="tx1"/>
                </a:solidFill>
                <a:latin typeface="+mj-lt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004536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-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F81A9A9A-0DC8-49BB-A983-AC93751161C2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9C284AF-97DC-42E5-BE0A-DE9927250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73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8594618" y="2180146"/>
            <a:ext cx="24202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/>
          <p:cNvSpPr>
            <a:spLocks/>
          </p:cNvSpPr>
          <p:nvPr userDrawn="1"/>
        </p:nvSpPr>
        <p:spPr bwMode="auto">
          <a:xfrm rot="10800000" flipH="1">
            <a:off x="-1" y="0"/>
            <a:ext cx="12192001" cy="7669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EA7C3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2452" y="99657"/>
            <a:ext cx="11533238" cy="59351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8359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39412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49951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DEF8-6465-47BD-A5AB-5515FA3AB0E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AE53-0EBA-40F0-B55E-AA2C2C5BD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39138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DEF8-6465-47BD-A5AB-5515FA3AB0E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AE53-0EBA-40F0-B55E-AA2C2C5BD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4267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DEF8-6465-47BD-A5AB-5515FA3AB0E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AE53-0EBA-40F0-B55E-AA2C2C5BD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7353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DEF8-6465-47BD-A5AB-5515FA3AB0E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AE53-0EBA-40F0-B55E-AA2C2C5BD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9614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DEF8-6465-47BD-A5AB-5515FA3AB0E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AE53-0EBA-40F0-B55E-AA2C2C5BD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23014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DEF8-6465-47BD-A5AB-5515FA3AB0E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AE53-0EBA-40F0-B55E-AA2C2C5BD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3753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DEF8-6465-47BD-A5AB-5515FA3AB0E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AE53-0EBA-40F0-B55E-AA2C2C5BD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7587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6DEF8-6465-47BD-A5AB-5515FA3AB0E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4AE53-0EBA-40F0-B55E-AA2C2C5BD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10" Type="http://schemas.openxmlformats.org/officeDocument/2006/relationships/image" Target="../media/image28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14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E8197-77A3-4782-8961-AC5329D40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dirty="0"/>
              <a:t>Cloud Adoption Framework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CBA83-2574-4931-8691-F24C1D8EC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n-US" dirty="0"/>
              <a:t>Getting Started: Adopting the cloud is a journey, not a destination</a:t>
            </a:r>
            <a:endParaRPr lang="en-US"/>
          </a:p>
        </p:txBody>
      </p:sp>
      <p:sp>
        <p:nvSpPr>
          <p:cNvPr id="12" name="Arc 16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8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4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4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C652E0-2474-4447-81FE-E656CE6D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524"/>
            <a:ext cx="5558489" cy="1325391"/>
          </a:xfrm>
        </p:spPr>
        <p:txBody>
          <a:bodyPr>
            <a:normAutofit/>
          </a:bodyPr>
          <a:lstStyle/>
          <a:p>
            <a:r>
              <a:rPr lang="en-US" dirty="0"/>
              <a:t>Cloud Adoption Framework Phases</a:t>
            </a:r>
          </a:p>
        </p:txBody>
      </p:sp>
      <p:sp>
        <p:nvSpPr>
          <p:cNvPr id="53" name="Freeform: Shape 4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Content Placeholder 1">
            <a:extLst>
              <a:ext uri="{FF2B5EF4-FFF2-40B4-BE49-F238E27FC236}">
                <a16:creationId xmlns:a16="http://schemas.microsoft.com/office/drawing/2014/main" id="{454DC793-BA25-4971-9B99-1CD710FFD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834"/>
            <a:ext cx="5558489" cy="4350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</a:rPr>
              <a:t>Strategy: </a:t>
            </a:r>
            <a:r>
              <a:rPr lang="en-US" sz="2000" dirty="0"/>
              <a:t>Developing a cloud adoption strategy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components of this phase will help you document your business strategy efficiently. </a:t>
            </a:r>
          </a:p>
          <a:p>
            <a:r>
              <a:rPr lang="en-US" sz="2000" dirty="0"/>
              <a:t>Meet with key stakeholders and executives to document motivations behind the cloud adoption.</a:t>
            </a:r>
          </a:p>
          <a:p>
            <a:r>
              <a:rPr lang="en-US" sz="2000" dirty="0"/>
              <a:t>Document specific business outcomes.</a:t>
            </a:r>
          </a:p>
          <a:p>
            <a:r>
              <a:rPr lang="en-US" sz="2000" dirty="0"/>
              <a:t>Develop a business case that supports your motivations and outcomes.</a:t>
            </a:r>
          </a:p>
          <a:p>
            <a:r>
              <a:rPr lang="en-US" sz="2000" dirty="0"/>
              <a:t>Choosing the right first project for the cloud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Block Arc 5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88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9E0D2D-5F0F-42E5-8BB8-B8E41776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524"/>
            <a:ext cx="5393361" cy="1325391"/>
          </a:xfrm>
        </p:spPr>
        <p:txBody>
          <a:bodyPr>
            <a:normAutofit/>
          </a:bodyPr>
          <a:lstStyle/>
          <a:p>
            <a:r>
              <a:rPr lang="en-US" dirty="0"/>
              <a:t>Cloud Adoption Framework Phases</a:t>
            </a:r>
          </a:p>
        </p:txBody>
      </p:sp>
      <p:sp>
        <p:nvSpPr>
          <p:cNvPr id="10" name="Freeform: Shape 13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51F788-E9E3-4C80-BBB8-F8FA1B30B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834"/>
            <a:ext cx="5393361" cy="4350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2"/>
                </a:solidFill>
              </a:rPr>
              <a:t>Plan:</a:t>
            </a:r>
            <a:r>
              <a:rPr lang="en-US" sz="2200" dirty="0">
                <a:solidFill>
                  <a:schemeClr val="accent2"/>
                </a:solidFill>
              </a:rPr>
              <a:t> </a:t>
            </a:r>
            <a:r>
              <a:rPr lang="en-US" sz="2200" dirty="0"/>
              <a:t>Align business outcomes to actionable technology backlogs.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This phase consists of three areas of early stage planning activities:</a:t>
            </a:r>
          </a:p>
          <a:p>
            <a:r>
              <a:rPr lang="en-US" sz="2200" dirty="0"/>
              <a:t>Define the business justification and business outcomes.</a:t>
            </a:r>
          </a:p>
          <a:p>
            <a:r>
              <a:rPr lang="en-US" sz="2200" dirty="0"/>
              <a:t>Prioritize workloads based on impacts to the business outcomes.</a:t>
            </a:r>
          </a:p>
          <a:p>
            <a:r>
              <a:rPr lang="en-US" sz="2200" dirty="0"/>
              <a:t>Create a cloud adoption plan based on the current digital estate and prioritized workloads.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11" name="Oval 15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5E883AA-1F4D-4F9B-976A-92504D265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887184" y="1216528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9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21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23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5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79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73E113-042C-4FEE-9389-D3A8DEB7B89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08374"/>
            <a:ext cx="5393361" cy="13253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none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Cloud Adoption Framework Phases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F4A427-D8CC-45AF-953A-8FC10561C7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834"/>
            <a:ext cx="5393361" cy="435077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2"/>
                </a:solidFill>
              </a:rPr>
              <a:t>Ready:</a:t>
            </a:r>
            <a:r>
              <a:rPr lang="en-US" sz="2400" dirty="0">
                <a:solidFill>
                  <a:schemeClr val="accent2"/>
                </a:solidFill>
              </a:rPr>
              <a:t> </a:t>
            </a:r>
            <a:r>
              <a:rPr lang="en-US" sz="2400" dirty="0"/>
              <a:t>Prepare the people, culture, and environment for change. </a:t>
            </a:r>
          </a:p>
          <a:p>
            <a:pPr marL="0"/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phase has three key components:</a:t>
            </a:r>
          </a:p>
          <a:p>
            <a:r>
              <a:rPr lang="en-US" sz="2400" dirty="0"/>
              <a:t>Create a cloud strategy team and other organizational alignment.</a:t>
            </a:r>
          </a:p>
          <a:p>
            <a:r>
              <a:rPr lang="en-US" sz="2400" dirty="0"/>
              <a:t>Create a skills readiness plan across roles and functions.</a:t>
            </a:r>
          </a:p>
          <a:p>
            <a:r>
              <a:rPr lang="en-US" sz="2400" dirty="0"/>
              <a:t>Establish a foundation by preparing the cloud environment.</a:t>
            </a:r>
          </a:p>
        </p:txBody>
      </p:sp>
      <p:sp>
        <p:nvSpPr>
          <p:cNvPr id="9" name="Oval 13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2FC0A11-A068-4CC5-A730-9E4E82995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528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9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21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23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38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13B5F3-EB46-4380-8CC8-C4991346F01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524"/>
            <a:ext cx="5393361" cy="13253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none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Cloud Adoption Framework Phases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0019A-5494-484F-BCB5-5EB94FE935D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834"/>
            <a:ext cx="5393361" cy="435077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</a:rPr>
              <a:t>Adopt:</a:t>
            </a:r>
            <a:r>
              <a:rPr lang="en-US" sz="2000" dirty="0">
                <a:solidFill>
                  <a:schemeClr val="accent2"/>
                </a:solidFill>
              </a:rPr>
              <a:t> </a:t>
            </a:r>
            <a:r>
              <a:rPr lang="en-US" sz="2000" dirty="0"/>
              <a:t>Implement the desired changes across IT and business processes to help customers realize their business, technology, and people strategies. </a:t>
            </a:r>
          </a:p>
          <a:p>
            <a:pPr marL="0"/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phase includes several areas that will vary depending on what the organization is implementing:</a:t>
            </a:r>
          </a:p>
          <a:p>
            <a:r>
              <a:rPr lang="en-US" sz="2000" dirty="0"/>
              <a:t>Migration of workloads and assets</a:t>
            </a:r>
          </a:p>
          <a:p>
            <a:r>
              <a:rPr lang="en-US" sz="2000" dirty="0"/>
              <a:t>Apps and data modernization</a:t>
            </a:r>
          </a:p>
          <a:p>
            <a:r>
              <a:rPr lang="en-US" sz="2000" dirty="0"/>
              <a:t>Cloud governance</a:t>
            </a:r>
          </a:p>
          <a:p>
            <a:r>
              <a:rPr lang="en-US" sz="2000" dirty="0"/>
              <a:t>Management and operation of assets and workloads in the cloud</a:t>
            </a:r>
          </a:p>
          <a:p>
            <a:pPr marL="0"/>
            <a:endParaRPr lang="en-US" sz="1800" dirty="0"/>
          </a:p>
        </p:txBody>
      </p:sp>
      <p:sp>
        <p:nvSpPr>
          <p:cNvPr id="9" name="Oval 13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6C699AF-BBA4-4409-83CF-974B12DF3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528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9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21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23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99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F2AFD2-D1C4-4C71-BB30-69E2DE89FA1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524"/>
            <a:ext cx="5393361" cy="13253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none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Cloud Adoption Framework Phases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Freeform: Shape 13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8B91CC-03DC-4B65-946B-20F1ED2D2A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834"/>
            <a:ext cx="5393361" cy="4350772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2"/>
                </a:solidFill>
              </a:rPr>
              <a:t>Govern</a:t>
            </a:r>
            <a:r>
              <a:rPr lang="en-US" sz="1800" dirty="0">
                <a:solidFill>
                  <a:schemeClr val="accent2"/>
                </a:solidFill>
              </a:rPr>
              <a:t>: </a:t>
            </a:r>
            <a:r>
              <a:rPr lang="en-US" sz="1800" dirty="0"/>
              <a:t>Cloud governance is an iterative process. For organizations with existing policies that govern on-premises IT environments, cloud governance should complement those policies.</a:t>
            </a:r>
          </a:p>
          <a:p>
            <a:pPr marL="0"/>
            <a:endParaRPr lang="en-US" sz="1800" dirty="0"/>
          </a:p>
          <a:p>
            <a:pPr marL="0" indent="0">
              <a:buNone/>
            </a:pPr>
            <a:r>
              <a:rPr lang="en-US" sz="1800" dirty="0"/>
              <a:t>This phase includes four iterative components:</a:t>
            </a:r>
          </a:p>
          <a:p>
            <a:r>
              <a:rPr lang="en-US" sz="1800" b="1" dirty="0"/>
              <a:t>Methodology:</a:t>
            </a:r>
            <a:r>
              <a:rPr lang="en-US" sz="1800" dirty="0"/>
              <a:t> Establish a basic understanding of the methodology that drives cloud governance.</a:t>
            </a:r>
          </a:p>
          <a:p>
            <a:r>
              <a:rPr lang="en-US" sz="1800" b="1" dirty="0"/>
              <a:t>Benchmark:</a:t>
            </a:r>
            <a:r>
              <a:rPr lang="en-US" sz="1800" dirty="0"/>
              <a:t> Assess your current state and future state to establish a vision for applying the framework.</a:t>
            </a:r>
          </a:p>
          <a:p>
            <a:r>
              <a:rPr lang="en-US" sz="1800" b="1" dirty="0"/>
              <a:t>Initial governance foundation (MVP): </a:t>
            </a:r>
            <a:r>
              <a:rPr lang="en-US" sz="1800" dirty="0"/>
              <a:t>Begin your governance journey with a small, easily implemented set of governance tools.</a:t>
            </a:r>
          </a:p>
          <a:p>
            <a:r>
              <a:rPr lang="en-US" sz="1800" b="1" dirty="0"/>
              <a:t>Improve the initial governance foundation: </a:t>
            </a:r>
            <a:r>
              <a:rPr lang="en-US" sz="1800" dirty="0"/>
              <a:t>Throughout implementation of the cloud adoption plan, iteratively add governance controls to address tangible risks as you progress towards the end state.</a:t>
            </a:r>
          </a:p>
        </p:txBody>
      </p:sp>
      <p:sp>
        <p:nvSpPr>
          <p:cNvPr id="13" name="Oval 15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85101ACD-F7CF-45FB-A48E-833E8F39D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528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9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21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3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33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0C56AB-3355-4BE6-B97C-EB9E2172F33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1" y="365524"/>
            <a:ext cx="5558489" cy="13253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kern="1200" cap="none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Cloud Adoption Framework Phases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275254-EC30-46DC-93B7-9C4F02E71ED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1" y="1825834"/>
            <a:ext cx="5558489" cy="435077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2"/>
                </a:solidFill>
              </a:rPr>
              <a:t>Manage: </a:t>
            </a:r>
            <a:r>
              <a:rPr lang="en-US" sz="1600" dirty="0"/>
              <a:t>Delivering on a cloud strategy requires solid planning, readiness, and adoption. But it's the ongoing operation of the digital assets that delivers tangible business outcomes.</a:t>
            </a:r>
          </a:p>
          <a:p>
            <a:pPr marL="0"/>
            <a:endParaRPr lang="en-US" sz="1600" dirty="0"/>
          </a:p>
          <a:p>
            <a:pPr marL="0" indent="0">
              <a:buNone/>
            </a:pPr>
            <a:r>
              <a:rPr lang="en-US" sz="1600" dirty="0"/>
              <a:t>This phase of the framework includes four key components:</a:t>
            </a:r>
          </a:p>
          <a:p>
            <a:r>
              <a:rPr lang="en-US" sz="1600" b="1" dirty="0"/>
              <a:t>Baseline:</a:t>
            </a:r>
            <a:r>
              <a:rPr lang="en-US" sz="1600" dirty="0"/>
              <a:t> Define the criticality classifications, cloud management tools, and processes required to delivery your minimum commitment to the operations management.</a:t>
            </a:r>
          </a:p>
          <a:p>
            <a:r>
              <a:rPr lang="en-US" sz="1600" b="1" dirty="0"/>
              <a:t>Define business commitments: </a:t>
            </a:r>
            <a:r>
              <a:rPr lang="en-US" sz="1600" dirty="0"/>
              <a:t>Document supported workloads to establish operational commitments with the business.</a:t>
            </a:r>
          </a:p>
          <a:p>
            <a:r>
              <a:rPr lang="en-US" sz="1600" b="1" dirty="0"/>
              <a:t>Expand the management baseline: </a:t>
            </a:r>
            <a:r>
              <a:rPr lang="en-US" sz="1600" dirty="0"/>
              <a:t>Based on business commitments and operations decisions, make use of the best practices to implement the required cloud management tooling.</a:t>
            </a:r>
          </a:p>
          <a:p>
            <a:r>
              <a:rPr lang="en-US" sz="1600" b="1" dirty="0"/>
              <a:t>Advanced operations and design principles:</a:t>
            </a:r>
            <a:r>
              <a:rPr lang="en-US" sz="1600" dirty="0"/>
              <a:t> Platforms or workloads that require a higher level of business commitment might require a deeper architecture review to deliver on resiliency and reliability commitments.</a:t>
            </a:r>
            <a:endParaRPr lang="en-US" sz="16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04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EFD761-8071-414E-B6A5-077093B179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1" y="365524"/>
            <a:ext cx="5558489" cy="13253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kern="1200" cap="none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Cloud Adoption Framework Phases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3F251D-C807-48A3-BA77-ED5681D5E1A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chemeClr val="accent2"/>
                </a:solidFill>
              </a:rPr>
              <a:t>Organize:</a:t>
            </a:r>
            <a:r>
              <a:rPr lang="en-US" sz="1500" dirty="0"/>
              <a:t> Cloud adoption can't happen without well-organized people. Successful cloud adoption is the result of properly skilled people doing the appropriate types of work, in alignment with clearly defined business goals, and in a well-managed environment. To deliver an effective cloud operating model, it's important to establish appropriately staffed organizational structures.</a:t>
            </a:r>
          </a:p>
          <a:p>
            <a:pPr marL="0" indent="0">
              <a:buNone/>
            </a:pPr>
            <a:r>
              <a:rPr lang="en-US" sz="1500" dirty="0"/>
              <a:t>This phase consists of four exercises:</a:t>
            </a:r>
          </a:p>
          <a:p>
            <a:r>
              <a:rPr lang="en-US" sz="1500" b="1" dirty="0"/>
              <a:t>Structure Type: </a:t>
            </a:r>
            <a:r>
              <a:rPr lang="en-US" sz="1500" dirty="0"/>
              <a:t>Define the type of org structure that best fits your operating model.</a:t>
            </a:r>
            <a:endParaRPr lang="en-US" sz="1500" b="1" dirty="0"/>
          </a:p>
          <a:p>
            <a:r>
              <a:rPr lang="en-US" sz="1500" b="1" dirty="0"/>
              <a:t>Cloud Capabilities: </a:t>
            </a:r>
            <a:r>
              <a:rPr lang="en-US" sz="1500" dirty="0"/>
              <a:t>Understand the cloud capabilities required to adopt and operate the cloud.</a:t>
            </a:r>
            <a:endParaRPr lang="en-US" sz="1500" b="1" dirty="0"/>
          </a:p>
          <a:p>
            <a:r>
              <a:rPr lang="en-US" sz="1500" b="1" dirty="0"/>
              <a:t>Establish Teams: </a:t>
            </a:r>
            <a:r>
              <a:rPr lang="en-US" sz="1500" dirty="0"/>
              <a:t>Define the teams that will be providing various cloud capabilities.</a:t>
            </a:r>
            <a:endParaRPr lang="en-US" sz="1500" b="1" dirty="0"/>
          </a:p>
          <a:p>
            <a:r>
              <a:rPr lang="en-US" sz="1500" b="1" dirty="0"/>
              <a:t>RACI Matrix: </a:t>
            </a:r>
            <a:r>
              <a:rPr lang="en-US" sz="1500" dirty="0"/>
              <a:t>Clearly map Responsibility, Accountability, Consulted, and Informed roles to each of the teams for various functions of the cloud operating model.</a:t>
            </a:r>
            <a:endParaRPr lang="en-US" sz="1500" b="1" dirty="0"/>
          </a:p>
          <a:p>
            <a:pPr marL="0"/>
            <a:endParaRPr lang="en-US" sz="1500" b="1" dirty="0"/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20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D46CCD6E-9CB6-47FF-83BF-5AF06290C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" y="3360706"/>
            <a:ext cx="12205801" cy="261922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688B15A-3230-48D1-B15F-B0FB01550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4594" y="786612"/>
            <a:ext cx="12205801" cy="213540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A0D9EEE-BF6E-44CC-8B0B-2A0F5EA1E2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" y="2915245"/>
            <a:ext cx="12205801" cy="71481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134DDF1-0E9A-4BBA-ADDF-35B2EB79EA9A}"/>
              </a:ext>
            </a:extLst>
          </p:cNvPr>
          <p:cNvGrpSpPr/>
          <p:nvPr/>
        </p:nvGrpSpPr>
        <p:grpSpPr>
          <a:xfrm>
            <a:off x="443188" y="6067005"/>
            <a:ext cx="11290653" cy="462349"/>
            <a:chOff x="474136" y="5980264"/>
            <a:chExt cx="11277147" cy="462409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28844A5-FA64-471A-A940-5B217EA0D3AD}"/>
                </a:ext>
              </a:extLst>
            </p:cNvPr>
            <p:cNvCxnSpPr>
              <a:cxnSpLocks/>
            </p:cNvCxnSpPr>
            <p:nvPr/>
          </p:nvCxnSpPr>
          <p:spPr>
            <a:xfrm>
              <a:off x="547927" y="6184644"/>
              <a:ext cx="11203356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1F4B44F-765B-4212-87A6-879CD77B1C33}"/>
                </a:ext>
              </a:extLst>
            </p:cNvPr>
            <p:cNvGrpSpPr/>
            <p:nvPr/>
          </p:nvGrpSpPr>
          <p:grpSpPr>
            <a:xfrm>
              <a:off x="474136" y="5980264"/>
              <a:ext cx="438749" cy="438749"/>
              <a:chOff x="718687" y="5980264"/>
              <a:chExt cx="438749" cy="438749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9B33A86-6A7C-4D2F-ACBD-86904DB5E4FF}"/>
                  </a:ext>
                </a:extLst>
              </p:cNvPr>
              <p:cNvSpPr/>
              <p:nvPr/>
            </p:nvSpPr>
            <p:spPr bwMode="auto">
              <a:xfrm>
                <a:off x="718687" y="5980264"/>
                <a:ext cx="438749" cy="438749"/>
              </a:xfrm>
              <a:prstGeom prst="ellipse">
                <a:avLst/>
              </a:prstGeom>
              <a:solidFill>
                <a:schemeClr val="accent1"/>
              </a:solidFill>
              <a:ln w="50800">
                <a:solidFill>
                  <a:schemeClr val="bg2">
                    <a:lumMod val="9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6" tIns="146285" rIns="182856" bIns="146285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37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45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7D779F-294C-4AE6-998C-88E14A1448AA}"/>
                  </a:ext>
                </a:extLst>
              </p:cNvPr>
              <p:cNvSpPr txBox="1"/>
              <p:nvPr/>
            </p:nvSpPr>
            <p:spPr>
              <a:xfrm>
                <a:off x="791878" y="6045750"/>
                <a:ext cx="292367" cy="307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32504">
                  <a:defRPr/>
                </a:pPr>
                <a:r>
                  <a:rPr lang="en-US" sz="1400" b="1">
                    <a:solidFill>
                      <a:srgbClr val="FFFFFF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0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17F15A2-EAC0-4F33-BC26-68BA08248618}"/>
                </a:ext>
              </a:extLst>
            </p:cNvPr>
            <p:cNvGrpSpPr/>
            <p:nvPr/>
          </p:nvGrpSpPr>
          <p:grpSpPr>
            <a:xfrm>
              <a:off x="3696322" y="5989063"/>
              <a:ext cx="624092" cy="438749"/>
              <a:chOff x="647842" y="5980264"/>
              <a:chExt cx="624092" cy="438749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D23DC48-EC94-4568-8582-288055E83B79}"/>
                  </a:ext>
                </a:extLst>
              </p:cNvPr>
              <p:cNvSpPr/>
              <p:nvPr/>
            </p:nvSpPr>
            <p:spPr bwMode="auto">
              <a:xfrm>
                <a:off x="740941" y="5980264"/>
                <a:ext cx="438749" cy="438749"/>
              </a:xfrm>
              <a:prstGeom prst="ellipse">
                <a:avLst/>
              </a:prstGeom>
              <a:solidFill>
                <a:schemeClr val="accent1"/>
              </a:solidFill>
              <a:ln w="50800">
                <a:solidFill>
                  <a:schemeClr val="bg1">
                    <a:lumMod val="9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6" tIns="146285" rIns="182856" bIns="146285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37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45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792279A-286B-46AA-8A71-0383535F8F2B}"/>
                  </a:ext>
                </a:extLst>
              </p:cNvPr>
              <p:cNvSpPr txBox="1"/>
              <p:nvPr/>
            </p:nvSpPr>
            <p:spPr>
              <a:xfrm>
                <a:off x="647842" y="6045750"/>
                <a:ext cx="624092" cy="307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32504">
                  <a:defRPr/>
                </a:pPr>
                <a:r>
                  <a:rPr lang="en-US" sz="1400" b="1">
                    <a:solidFill>
                      <a:srgbClr val="FFFFFF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30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D43BC94-D7AA-4FDB-8962-7CBC0A136595}"/>
                </a:ext>
              </a:extLst>
            </p:cNvPr>
            <p:cNvGrpSpPr/>
            <p:nvPr/>
          </p:nvGrpSpPr>
          <p:grpSpPr>
            <a:xfrm>
              <a:off x="6957889" y="6003924"/>
              <a:ext cx="733137" cy="438749"/>
              <a:chOff x="594124" y="5980264"/>
              <a:chExt cx="733137" cy="438749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7615B5D-2D9B-4EBD-84F4-E0F4550641C4}"/>
                  </a:ext>
                </a:extLst>
              </p:cNvPr>
              <p:cNvSpPr/>
              <p:nvPr/>
            </p:nvSpPr>
            <p:spPr bwMode="auto">
              <a:xfrm>
                <a:off x="740941" y="5980264"/>
                <a:ext cx="438749" cy="438749"/>
              </a:xfrm>
              <a:prstGeom prst="ellipse">
                <a:avLst/>
              </a:prstGeom>
              <a:solidFill>
                <a:schemeClr val="accent1"/>
              </a:solidFill>
              <a:ln w="50800">
                <a:solidFill>
                  <a:schemeClr val="bg1">
                    <a:lumMod val="9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6" tIns="146285" rIns="182856" bIns="146285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37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45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698792C-8744-4FCE-BB1E-CABD962EBF25}"/>
                  </a:ext>
                </a:extLst>
              </p:cNvPr>
              <p:cNvSpPr txBox="1"/>
              <p:nvPr/>
            </p:nvSpPr>
            <p:spPr>
              <a:xfrm>
                <a:off x="594124" y="6045750"/>
                <a:ext cx="733137" cy="307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32504">
                  <a:defRPr/>
                </a:pPr>
                <a:r>
                  <a:rPr lang="en-US" sz="1400" b="1">
                    <a:solidFill>
                      <a:srgbClr val="FFFFFF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60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DDECD7C-25AE-4056-BDCD-F2E11F1958F3}"/>
                </a:ext>
              </a:extLst>
            </p:cNvPr>
            <p:cNvGrpSpPr/>
            <p:nvPr/>
          </p:nvGrpSpPr>
          <p:grpSpPr>
            <a:xfrm>
              <a:off x="10858682" y="5989063"/>
              <a:ext cx="563384" cy="438749"/>
              <a:chOff x="680074" y="5980264"/>
              <a:chExt cx="563384" cy="438749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73DE4EAC-0F14-4188-883B-9FC7393230FD}"/>
                  </a:ext>
                </a:extLst>
              </p:cNvPr>
              <p:cNvSpPr/>
              <p:nvPr/>
            </p:nvSpPr>
            <p:spPr bwMode="auto">
              <a:xfrm>
                <a:off x="740941" y="5980264"/>
                <a:ext cx="438749" cy="438749"/>
              </a:xfrm>
              <a:prstGeom prst="ellipse">
                <a:avLst/>
              </a:prstGeom>
              <a:solidFill>
                <a:schemeClr val="accent1"/>
              </a:solidFill>
              <a:ln w="50800">
                <a:solidFill>
                  <a:schemeClr val="bg1">
                    <a:lumMod val="9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6" tIns="146285" rIns="182856" bIns="146285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37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45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2328C07-2C2D-4DF6-AB12-A617CAA62038}"/>
                  </a:ext>
                </a:extLst>
              </p:cNvPr>
              <p:cNvSpPr txBox="1"/>
              <p:nvPr/>
            </p:nvSpPr>
            <p:spPr>
              <a:xfrm>
                <a:off x="680074" y="6045750"/>
                <a:ext cx="563384" cy="307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32504">
                  <a:defRPr/>
                </a:pPr>
                <a:r>
                  <a:rPr lang="en-US" sz="1400" b="1">
                    <a:solidFill>
                      <a:srgbClr val="FFFFFF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90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FDA3896-45C7-4634-901B-AE28D56E59B6}"/>
              </a:ext>
            </a:extLst>
          </p:cNvPr>
          <p:cNvGrpSpPr/>
          <p:nvPr/>
        </p:nvGrpSpPr>
        <p:grpSpPr>
          <a:xfrm>
            <a:off x="184971" y="1545274"/>
            <a:ext cx="2129201" cy="999991"/>
            <a:chOff x="184201" y="2023495"/>
            <a:chExt cx="2129478" cy="100012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B4D1CE-472C-4F51-8FC7-49E8D2EF3CE1}"/>
                </a:ext>
              </a:extLst>
            </p:cNvPr>
            <p:cNvSpPr txBox="1"/>
            <p:nvPr/>
          </p:nvSpPr>
          <p:spPr>
            <a:xfrm>
              <a:off x="184201" y="2023495"/>
              <a:ext cx="2129478" cy="307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32504">
                <a:defRPr/>
              </a:pPr>
              <a:r>
                <a:rPr lang="en-US" sz="1400" b="1">
                  <a:solidFill>
                    <a:srgbClr val="0078D4"/>
                  </a:solidFill>
                  <a:latin typeface="Segoe UI Semibold"/>
                  <a:cs typeface="Segoe UI Semibold"/>
                </a:rPr>
                <a:t>Cloud Assessment</a:t>
              </a:r>
              <a:endParaRPr lang="en-US" sz="1400" b="1">
                <a:solidFill>
                  <a:srgbClr val="0078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4060606A-CEAD-4E46-BFAC-F9065FD62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9478" y="2775966"/>
              <a:ext cx="152400" cy="24765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5DCC8FD-30D4-42BB-8B7D-ACF6313C6900}"/>
              </a:ext>
            </a:extLst>
          </p:cNvPr>
          <p:cNvGrpSpPr/>
          <p:nvPr/>
        </p:nvGrpSpPr>
        <p:grpSpPr>
          <a:xfrm>
            <a:off x="2306175" y="1527397"/>
            <a:ext cx="2079909" cy="1222768"/>
            <a:chOff x="2305681" y="2005616"/>
            <a:chExt cx="2080180" cy="1222927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8B3BC03-9D86-4BF5-A9DE-EF2E6F59E5DF}"/>
                </a:ext>
              </a:extLst>
            </p:cNvPr>
            <p:cNvSpPr txBox="1"/>
            <p:nvPr/>
          </p:nvSpPr>
          <p:spPr>
            <a:xfrm>
              <a:off x="2305681" y="2005616"/>
              <a:ext cx="2080180" cy="523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32504">
                <a:defRPr/>
              </a:pPr>
              <a:r>
                <a:rPr lang="en-US" sz="1400" b="1" dirty="0">
                  <a:solidFill>
                    <a:srgbClr val="0078D4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Implement Cloud Governance</a:t>
              </a:r>
            </a:p>
          </p:txBody>
        </p:sp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2A5B3E95-B06F-46C4-AF86-3DB487DE7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01868" y="2980893"/>
              <a:ext cx="152400" cy="24765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C46E83F-5937-4E94-A36D-3A61A43B71B5}"/>
              </a:ext>
            </a:extLst>
          </p:cNvPr>
          <p:cNvGrpSpPr/>
          <p:nvPr/>
        </p:nvGrpSpPr>
        <p:grpSpPr>
          <a:xfrm>
            <a:off x="4425141" y="1570391"/>
            <a:ext cx="2079909" cy="1174774"/>
            <a:chOff x="4424923" y="1896219"/>
            <a:chExt cx="2080180" cy="117492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0748A61-078A-4378-951C-13367E28130A}"/>
                </a:ext>
              </a:extLst>
            </p:cNvPr>
            <p:cNvSpPr txBox="1"/>
            <p:nvPr/>
          </p:nvSpPr>
          <p:spPr>
            <a:xfrm>
              <a:off x="4424923" y="1896219"/>
              <a:ext cx="2080180" cy="523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32504">
                <a:defRPr/>
              </a:pPr>
              <a:r>
                <a:rPr lang="en-US" sz="1400" b="1" dirty="0">
                  <a:solidFill>
                    <a:srgbClr val="0078D4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Cloud foundations Deployment </a:t>
              </a:r>
            </a:p>
          </p:txBody>
        </p:sp>
        <p:pic>
          <p:nvPicPr>
            <p:cNvPr id="92" name="Graphic 91">
              <a:extLst>
                <a:ext uri="{FF2B5EF4-FFF2-40B4-BE49-F238E27FC236}">
                  <a16:creationId xmlns:a16="http://schemas.microsoft.com/office/drawing/2014/main" id="{0456FF5C-10D5-4A6F-A482-EDA0BD457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102223" y="2823496"/>
              <a:ext cx="152400" cy="24765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4B7927D-78CA-4E04-B82A-DCC71C5A1B22}"/>
              </a:ext>
            </a:extLst>
          </p:cNvPr>
          <p:cNvGrpSpPr/>
          <p:nvPr/>
        </p:nvGrpSpPr>
        <p:grpSpPr>
          <a:xfrm>
            <a:off x="6747614" y="1626098"/>
            <a:ext cx="1918467" cy="906386"/>
            <a:chOff x="6747698" y="1843078"/>
            <a:chExt cx="1918717" cy="906504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7E8AD1E-89A0-4815-A403-6BE817A8594F}"/>
                </a:ext>
              </a:extLst>
            </p:cNvPr>
            <p:cNvSpPr txBox="1"/>
            <p:nvPr/>
          </p:nvSpPr>
          <p:spPr>
            <a:xfrm>
              <a:off x="6747698" y="1843078"/>
              <a:ext cx="1918717" cy="307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2504">
                <a:defRPr/>
              </a:pPr>
              <a:r>
                <a:rPr lang="en-US" sz="1400" b="1">
                  <a:solidFill>
                    <a:srgbClr val="0078D4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Testing   </a:t>
              </a:r>
            </a:p>
          </p:txBody>
        </p:sp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ED1ADBB6-E401-46AC-9F6A-8BBBDDBC0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28410" y="2501932"/>
              <a:ext cx="152400" cy="24765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B8A503A-26B2-4EEF-B76E-578649FB7F6C}"/>
              </a:ext>
            </a:extLst>
          </p:cNvPr>
          <p:cNvGrpSpPr/>
          <p:nvPr/>
        </p:nvGrpSpPr>
        <p:grpSpPr>
          <a:xfrm>
            <a:off x="9247971" y="1105887"/>
            <a:ext cx="2079909" cy="1198816"/>
            <a:chOff x="307715" y="2944607"/>
            <a:chExt cx="2080180" cy="119897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52976C6-F4B3-469F-96DF-EDA243F2B1A9}"/>
                </a:ext>
              </a:extLst>
            </p:cNvPr>
            <p:cNvSpPr txBox="1"/>
            <p:nvPr/>
          </p:nvSpPr>
          <p:spPr>
            <a:xfrm>
              <a:off x="307715" y="2944607"/>
              <a:ext cx="2080180" cy="892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32504">
                <a:defRPr/>
              </a:pPr>
              <a:r>
                <a:rPr lang="en-US" sz="1400" b="1">
                  <a:solidFill>
                    <a:srgbClr val="0078D4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Measure usage &amp; optimize</a:t>
              </a:r>
            </a:p>
            <a:p>
              <a:pPr defTabSz="932504">
                <a:defRPr/>
              </a:pPr>
              <a:r>
                <a:rPr lang="en-US" sz="12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Identify gaps and iterate based on feedback</a:t>
              </a:r>
            </a:p>
          </p:txBody>
        </p:sp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id="{B8D028DE-964D-4652-8C2A-0B7B2090C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22607" y="3895929"/>
              <a:ext cx="152400" cy="247650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EC099CA-E588-4B9B-A84C-429B3453C831}"/>
              </a:ext>
            </a:extLst>
          </p:cNvPr>
          <p:cNvGrpSpPr/>
          <p:nvPr/>
        </p:nvGrpSpPr>
        <p:grpSpPr>
          <a:xfrm>
            <a:off x="1325762" y="4379720"/>
            <a:ext cx="2096558" cy="615658"/>
            <a:chOff x="120766" y="3636027"/>
            <a:chExt cx="2096831" cy="615738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E95D2DD-2635-4D35-8FDE-3D9D879162D3}"/>
                </a:ext>
              </a:extLst>
            </p:cNvPr>
            <p:cNvSpPr txBox="1"/>
            <p:nvPr/>
          </p:nvSpPr>
          <p:spPr>
            <a:xfrm>
              <a:off x="120766" y="3943948"/>
              <a:ext cx="2096831" cy="30781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 defTabSz="932504">
                <a:defRPr/>
              </a:pPr>
              <a:r>
                <a:rPr lang="en-US" sz="1400" b="1" dirty="0">
                  <a:solidFill>
                    <a:srgbClr val="0078D4"/>
                  </a:solidFill>
                  <a:latin typeface="Segoe UI Semibold"/>
                  <a:cs typeface="Segoe UI Semibold"/>
                </a:rPr>
                <a:t>Cloud Decision </a:t>
              </a:r>
              <a:endParaRPr 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1" name="Graphic 100">
              <a:extLst>
                <a:ext uri="{FF2B5EF4-FFF2-40B4-BE49-F238E27FC236}">
                  <a16:creationId xmlns:a16="http://schemas.microsoft.com/office/drawing/2014/main" id="{CD64FFBD-32A0-44CB-8980-6B0699AA8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16782" y="3636027"/>
              <a:ext cx="152400" cy="247650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6192C74-3487-4C72-83BC-CF1B4B2DB153}"/>
              </a:ext>
            </a:extLst>
          </p:cNvPr>
          <p:cNvGrpSpPr/>
          <p:nvPr/>
        </p:nvGrpSpPr>
        <p:grpSpPr>
          <a:xfrm>
            <a:off x="3718877" y="4240599"/>
            <a:ext cx="2183317" cy="964689"/>
            <a:chOff x="39833" y="3636027"/>
            <a:chExt cx="2183601" cy="964814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961BDB2-BD69-498D-8D7A-150A7F34C625}"/>
                </a:ext>
              </a:extLst>
            </p:cNvPr>
            <p:cNvSpPr txBox="1"/>
            <p:nvPr/>
          </p:nvSpPr>
          <p:spPr>
            <a:xfrm>
              <a:off x="39833" y="3923645"/>
              <a:ext cx="2183601" cy="677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32504">
                <a:defRPr/>
              </a:pPr>
              <a:r>
                <a:rPr lang="en-US" sz="1400" b="1" dirty="0">
                  <a:solidFill>
                    <a:srgbClr val="0078D4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Security &amp; Compliance</a:t>
              </a:r>
            </a:p>
            <a:p>
              <a:pPr defTabSz="932504">
                <a:defRPr/>
              </a:pPr>
              <a:r>
                <a:rPr lang="en-US" sz="1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Protect intellectual property and meet regulatory needs</a:t>
              </a:r>
            </a:p>
          </p:txBody>
        </p:sp>
        <p:pic>
          <p:nvPicPr>
            <p:cNvPr id="104" name="Graphic 103">
              <a:extLst>
                <a:ext uri="{FF2B5EF4-FFF2-40B4-BE49-F238E27FC236}">
                  <a16:creationId xmlns:a16="http://schemas.microsoft.com/office/drawing/2014/main" id="{39C7D9F8-DE25-4F18-8422-E53135CE9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16782" y="3636027"/>
              <a:ext cx="152400" cy="247650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4B96C76-F3AE-46C8-8585-7ADF46B3D32C}"/>
              </a:ext>
            </a:extLst>
          </p:cNvPr>
          <p:cNvGrpSpPr/>
          <p:nvPr/>
        </p:nvGrpSpPr>
        <p:grpSpPr>
          <a:xfrm>
            <a:off x="5932785" y="3840650"/>
            <a:ext cx="2030937" cy="863076"/>
            <a:chOff x="201847" y="3636027"/>
            <a:chExt cx="2031201" cy="86318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3324EB3-EF6D-446D-9E6E-4FE518F1D145}"/>
                </a:ext>
              </a:extLst>
            </p:cNvPr>
            <p:cNvSpPr txBox="1"/>
            <p:nvPr/>
          </p:nvSpPr>
          <p:spPr>
            <a:xfrm>
              <a:off x="201847" y="3975927"/>
              <a:ext cx="2031201" cy="523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32504">
                <a:defRPr/>
              </a:pPr>
              <a:r>
                <a:rPr lang="en-US" sz="1400" b="1">
                  <a:solidFill>
                    <a:srgbClr val="0078D4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First workload moved to Cloud </a:t>
              </a:r>
            </a:p>
          </p:txBody>
        </p:sp>
        <p:pic>
          <p:nvPicPr>
            <p:cNvPr id="107" name="Graphic 106">
              <a:extLst>
                <a:ext uri="{FF2B5EF4-FFF2-40B4-BE49-F238E27FC236}">
                  <a16:creationId xmlns:a16="http://schemas.microsoft.com/office/drawing/2014/main" id="{D89684AF-8DF6-468E-824F-B1BF04A87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16782" y="3636027"/>
              <a:ext cx="152400" cy="247650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31D7186-B4FE-4C60-A02D-FD9CFFB798FA}"/>
              </a:ext>
            </a:extLst>
          </p:cNvPr>
          <p:cNvGrpSpPr/>
          <p:nvPr/>
        </p:nvGrpSpPr>
        <p:grpSpPr>
          <a:xfrm>
            <a:off x="8348052" y="3398670"/>
            <a:ext cx="2126468" cy="608285"/>
            <a:chOff x="288390" y="3636027"/>
            <a:chExt cx="2126745" cy="608364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431AE5F-9025-402F-BC0F-3C7AF98DACCC}"/>
                </a:ext>
              </a:extLst>
            </p:cNvPr>
            <p:cNvSpPr txBox="1"/>
            <p:nvPr/>
          </p:nvSpPr>
          <p:spPr>
            <a:xfrm>
              <a:off x="288390" y="3936574"/>
              <a:ext cx="2126745" cy="307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32504">
                <a:defRPr/>
              </a:pPr>
              <a:r>
                <a:rPr lang="en-US" sz="1400" b="1" dirty="0">
                  <a:solidFill>
                    <a:srgbClr val="0078D4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Automate Deployments</a:t>
              </a:r>
              <a:endParaRPr 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10" name="Graphic 109">
              <a:extLst>
                <a:ext uri="{FF2B5EF4-FFF2-40B4-BE49-F238E27FC236}">
                  <a16:creationId xmlns:a16="http://schemas.microsoft.com/office/drawing/2014/main" id="{CD0125C8-84BC-46E4-9285-6A46F0464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16782" y="3636027"/>
              <a:ext cx="152400" cy="247650"/>
            </a:xfrm>
            <a:prstGeom prst="rect">
              <a:avLst/>
            </a:prstGeom>
          </p:spPr>
        </p:pic>
      </p:grpSp>
      <p:sp>
        <p:nvSpPr>
          <p:cNvPr id="55" name="Title 1">
            <a:extLst>
              <a:ext uri="{FF2B5EF4-FFF2-40B4-BE49-F238E27FC236}">
                <a16:creationId xmlns:a16="http://schemas.microsoft.com/office/drawing/2014/main" id="{0ED3F422-5693-4A00-A741-AB269EB9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88" y="100090"/>
            <a:ext cx="11531737" cy="593442"/>
          </a:xfrm>
        </p:spPr>
        <p:txBody>
          <a:bodyPr>
            <a:normAutofit/>
          </a:bodyPr>
          <a:lstStyle/>
          <a:p>
            <a:pPr algn="l"/>
            <a:r>
              <a:rPr lang="en-US" sz="3599" b="1"/>
              <a:t>Cloud Journey</a:t>
            </a:r>
          </a:p>
        </p:txBody>
      </p:sp>
    </p:spTree>
    <p:extLst>
      <p:ext uri="{BB962C8B-B14F-4D97-AF65-F5344CB8AC3E}">
        <p14:creationId xmlns:p14="http://schemas.microsoft.com/office/powerpoint/2010/main" val="267498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951240" y="519468"/>
            <a:ext cx="100451" cy="6019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">
              <a:solidFill>
                <a:schemeClr val="accent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46E81DF-31A2-034F-8D55-142130C5808A}"/>
              </a:ext>
            </a:extLst>
          </p:cNvPr>
          <p:cNvGrpSpPr/>
          <p:nvPr/>
        </p:nvGrpSpPr>
        <p:grpSpPr>
          <a:xfrm>
            <a:off x="1090025" y="1569455"/>
            <a:ext cx="9988848" cy="4807692"/>
            <a:chOff x="916628" y="3175000"/>
            <a:chExt cx="21436693" cy="10317610"/>
          </a:xfrm>
        </p:grpSpPr>
        <p:pic>
          <p:nvPicPr>
            <p:cNvPr id="10" name="Picture 11" descr="A picture containing object, person, looking, lamp&#10;&#10;Description generated with very high confidence">
              <a:extLst>
                <a:ext uri="{FF2B5EF4-FFF2-40B4-BE49-F238E27FC236}">
                  <a16:creationId xmlns:a16="http://schemas.microsoft.com/office/drawing/2014/main" id="{DF107274-23FD-4B7F-8220-71FA9F68D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0651" y="5127490"/>
              <a:ext cx="19803882" cy="7243937"/>
            </a:xfrm>
            <a:prstGeom prst="rect">
              <a:avLst/>
            </a:prstGeom>
            <a:effectLst/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ADF6D94-21B8-2846-9889-BA827DAB15BC}"/>
                </a:ext>
              </a:extLst>
            </p:cNvPr>
            <p:cNvGrpSpPr/>
            <p:nvPr/>
          </p:nvGrpSpPr>
          <p:grpSpPr>
            <a:xfrm>
              <a:off x="2003192" y="4506329"/>
              <a:ext cx="20350129" cy="6949511"/>
              <a:chOff x="1629229" y="3350986"/>
              <a:chExt cx="22328689" cy="7625185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C17255-A942-4D41-BACF-2E0BDF098682}"/>
                  </a:ext>
                </a:extLst>
              </p:cNvPr>
              <p:cNvSpPr txBox="1"/>
              <p:nvPr/>
            </p:nvSpPr>
            <p:spPr>
              <a:xfrm>
                <a:off x="3823094" y="8164211"/>
                <a:ext cx="2582760" cy="616003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45714" tIns="22857" rIns="45714" bIns="22857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400">
                    <a:latin typeface="+mj-lt"/>
                  </a:rPr>
                  <a:t>Governance</a:t>
                </a:r>
                <a:endParaRPr lang="en-US" sz="1400">
                  <a:latin typeface="+mj-lt"/>
                  <a:cs typeface="Arial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4BAF6A1-E0EC-EE4E-9812-7E364F743584}"/>
                  </a:ext>
                </a:extLst>
              </p:cNvPr>
              <p:cNvSpPr txBox="1"/>
              <p:nvPr/>
            </p:nvSpPr>
            <p:spPr>
              <a:xfrm>
                <a:off x="1629229" y="10360168"/>
                <a:ext cx="2582758" cy="616003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45714" tIns="22857" rIns="45714" bIns="22857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1400">
                    <a:latin typeface="+mj-lt"/>
                  </a:rPr>
                  <a:t>Assessment</a:t>
                </a:r>
                <a:endParaRPr lang="en-US" sz="450">
                  <a:latin typeface="+mj-lt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A6D66A6-6099-5F4B-9F2C-261BBE4D8E2F}"/>
                  </a:ext>
                </a:extLst>
              </p:cNvPr>
              <p:cNvSpPr txBox="1"/>
              <p:nvPr/>
            </p:nvSpPr>
            <p:spPr>
              <a:xfrm>
                <a:off x="3361765" y="5884021"/>
                <a:ext cx="4663865" cy="616003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45714" tIns="22857" rIns="45714" bIns="22857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1400">
                    <a:latin typeface="+mj-lt"/>
                  </a:rPr>
                  <a:t>Cloud Solution Partner</a:t>
                </a:r>
                <a:endParaRPr lang="en-US" sz="450">
                  <a:latin typeface="+mj-lt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476BD3A-2FFD-454A-9547-823170C06C5F}"/>
                  </a:ext>
                </a:extLst>
              </p:cNvPr>
              <p:cNvSpPr txBox="1"/>
              <p:nvPr/>
            </p:nvSpPr>
            <p:spPr>
              <a:xfrm>
                <a:off x="10616015" y="3350986"/>
                <a:ext cx="2209173" cy="616003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45714" tIns="22857" rIns="45714" bIns="22857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Migration</a:t>
                </a:r>
                <a:endParaRPr lang="en-US" sz="450">
                  <a:latin typeface="+mj-lt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014495-C706-374C-912E-6378B6896CB7}"/>
                  </a:ext>
                </a:extLst>
              </p:cNvPr>
              <p:cNvSpPr txBox="1"/>
              <p:nvPr/>
            </p:nvSpPr>
            <p:spPr>
              <a:xfrm>
                <a:off x="15242407" y="4951532"/>
                <a:ext cx="3027693" cy="616003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45714" tIns="22857" rIns="45714" bIns="22857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400">
                    <a:latin typeface="+mj-lt"/>
                  </a:rPr>
                  <a:t>Automation</a:t>
                </a:r>
                <a:endParaRPr lang="en-US" sz="450">
                  <a:latin typeface="+mj-lt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688E43-2FF5-9F48-847B-C3A7D789686F}"/>
                  </a:ext>
                </a:extLst>
              </p:cNvPr>
              <p:cNvSpPr txBox="1"/>
              <p:nvPr/>
            </p:nvSpPr>
            <p:spPr>
              <a:xfrm>
                <a:off x="16867417" y="6817972"/>
                <a:ext cx="3410516" cy="616003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45714" tIns="22857" rIns="45714" bIns="22857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400">
                    <a:latin typeface="+mj-lt"/>
                  </a:rPr>
                  <a:t>Optimization</a:t>
                </a:r>
                <a:endParaRPr lang="en-US" sz="450">
                  <a:latin typeface="+mj-lt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ACF4CE6-114D-A24D-805B-A83C3F6890B8}"/>
                  </a:ext>
                </a:extLst>
              </p:cNvPr>
              <p:cNvSpPr txBox="1"/>
              <p:nvPr/>
            </p:nvSpPr>
            <p:spPr>
              <a:xfrm>
                <a:off x="19901904" y="8207269"/>
                <a:ext cx="4056014" cy="616003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45714" tIns="22857" rIns="45714" bIns="22857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Managed Services</a:t>
                </a:r>
                <a:endParaRPr lang="en-US" sz="450">
                  <a:latin typeface="+mj-lt"/>
                </a:endParaRPr>
              </a:p>
            </p:txBody>
          </p: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DB82C76-8258-7D4E-99BD-507D1A2851B2}"/>
                </a:ext>
              </a:extLst>
            </p:cNvPr>
            <p:cNvCxnSpPr>
              <a:cxnSpLocks/>
            </p:cNvCxnSpPr>
            <p:nvPr/>
          </p:nvCxnSpPr>
          <p:spPr>
            <a:xfrm>
              <a:off x="2003190" y="3175000"/>
              <a:ext cx="0" cy="90344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F6D81F7-5C45-874F-B5BD-DCD7CA9D7B19}"/>
                </a:ext>
              </a:extLst>
            </p:cNvPr>
            <p:cNvCxnSpPr>
              <a:cxnSpLocks/>
            </p:cNvCxnSpPr>
            <p:nvPr/>
          </p:nvCxnSpPr>
          <p:spPr>
            <a:xfrm>
              <a:off x="2003190" y="12209443"/>
              <a:ext cx="1979001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588130-FE9E-734F-9BC9-AEDCAC2E8150}"/>
                </a:ext>
              </a:extLst>
            </p:cNvPr>
            <p:cNvSpPr txBox="1"/>
            <p:nvPr/>
          </p:nvSpPr>
          <p:spPr>
            <a:xfrm>
              <a:off x="10431488" y="12700000"/>
              <a:ext cx="2246552" cy="792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>
                  <a:latin typeface="+mj-lt"/>
                  <a:ea typeface="Roboto Light" panose="02000000000000000000" pitchFamily="2" charset="0"/>
                  <a:cs typeface="Roboto Light" panose="02000000000000000000" pitchFamily="2" charset="0"/>
                </a:rPr>
                <a:t>Roadmap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B828109-8BB9-8448-9B7E-27CB24ABB046}"/>
                </a:ext>
              </a:extLst>
            </p:cNvPr>
            <p:cNvSpPr txBox="1"/>
            <p:nvPr/>
          </p:nvSpPr>
          <p:spPr>
            <a:xfrm rot="16200000">
              <a:off x="-403356" y="7294126"/>
              <a:ext cx="3432578" cy="7926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800" b="1">
                  <a:latin typeface="+mj-lt"/>
                </a:rPr>
                <a:t>Cloud Maturity </a:t>
              </a:r>
              <a:endParaRPr lang="en-US" sz="450" b="1">
                <a:latin typeface="+mj-lt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393AC43-42CD-4FE8-973A-F83910635C50}"/>
                </a:ext>
              </a:extLst>
            </p:cNvPr>
            <p:cNvSpPr/>
            <p:nvPr/>
          </p:nvSpPr>
          <p:spPr>
            <a:xfrm>
              <a:off x="4026390" y="11484509"/>
              <a:ext cx="257995" cy="26920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+mj-lt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280F077-93CF-410D-AAA7-14E9C400D532}"/>
                </a:ext>
              </a:extLst>
            </p:cNvPr>
            <p:cNvSpPr/>
            <p:nvPr/>
          </p:nvSpPr>
          <p:spPr>
            <a:xfrm>
              <a:off x="6417836" y="9070582"/>
              <a:ext cx="257995" cy="26920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+mj-lt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90B657E-7607-45EA-ADE0-03805DFDA823}"/>
                </a:ext>
              </a:extLst>
            </p:cNvPr>
            <p:cNvSpPr/>
            <p:nvPr/>
          </p:nvSpPr>
          <p:spPr>
            <a:xfrm>
              <a:off x="7941179" y="6990378"/>
              <a:ext cx="257995" cy="26920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+mj-lt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F5B831A-8020-4CDA-9DC3-B1657C1E2CD9}"/>
                </a:ext>
              </a:extLst>
            </p:cNvPr>
            <p:cNvSpPr/>
            <p:nvPr/>
          </p:nvSpPr>
          <p:spPr>
            <a:xfrm>
              <a:off x="11110904" y="5088159"/>
              <a:ext cx="257995" cy="26920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+mj-lt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15ED41C-5CCD-435B-9AF1-783938D5211E}"/>
                </a:ext>
              </a:extLst>
            </p:cNvPr>
            <p:cNvSpPr/>
            <p:nvPr/>
          </p:nvSpPr>
          <p:spPr>
            <a:xfrm>
              <a:off x="14013203" y="6144947"/>
              <a:ext cx="257995" cy="26920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+mj-lt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6C608F5-A21B-4DA0-B061-58B1B4168CFA}"/>
                </a:ext>
              </a:extLst>
            </p:cNvPr>
            <p:cNvSpPr/>
            <p:nvPr/>
          </p:nvSpPr>
          <p:spPr>
            <a:xfrm>
              <a:off x="15524432" y="7824684"/>
              <a:ext cx="257995" cy="26920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+mj-lt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DC36AFB-D64C-4A1B-89D4-92D2C8DCEF17}"/>
                </a:ext>
              </a:extLst>
            </p:cNvPr>
            <p:cNvSpPr/>
            <p:nvPr/>
          </p:nvSpPr>
          <p:spPr>
            <a:xfrm>
              <a:off x="18960183" y="9537794"/>
              <a:ext cx="257995" cy="26920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+mj-lt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61557CF-254D-A648-B7DE-DD0D56FA0CA4}"/>
              </a:ext>
            </a:extLst>
          </p:cNvPr>
          <p:cNvSpPr txBox="1"/>
          <p:nvPr/>
        </p:nvSpPr>
        <p:spPr>
          <a:xfrm>
            <a:off x="1173975" y="349054"/>
            <a:ext cx="10196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70">
              <a:defRPr/>
            </a:pPr>
            <a:r>
              <a:rPr lang="en-US" sz="4800" b="1" dirty="0">
                <a:solidFill>
                  <a:srgbClr val="00467F"/>
                </a:solidFill>
                <a:latin typeface="+mj-lt"/>
                <a:cs typeface="Arial Black" panose="020B0604020202020204" pitchFamily="34" charset="0"/>
              </a:rPr>
              <a:t>CLOUD LIFECYCLE</a:t>
            </a:r>
          </a:p>
        </p:txBody>
      </p:sp>
    </p:spTree>
    <p:extLst>
      <p:ext uri="{BB962C8B-B14F-4D97-AF65-F5344CB8AC3E}">
        <p14:creationId xmlns:p14="http://schemas.microsoft.com/office/powerpoint/2010/main" val="3682131060"/>
      </p:ext>
    </p:extLst>
  </p:cSld>
  <p:clrMapOvr>
    <a:masterClrMapping/>
  </p:clrMapOvr>
  <p:transition spd="slow" advClick="0" advTm="2000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159A9F-631E-46D6-8C6E-C7957012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Cloud Readiness</a:t>
            </a:r>
            <a:b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6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96D35A-FED4-493C-ACE3-58C265278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27" y="643467"/>
            <a:ext cx="1076534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10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3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3DBE6C-A984-41DF-B7BD-8D260C64B4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Rationale</a:t>
            </a:r>
          </a:p>
        </p:txBody>
      </p:sp>
      <p:sp>
        <p:nvSpPr>
          <p:cNvPr id="30" name="Arc 3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1B0EB5-3A4A-47FF-92BE-D873B572E6A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600" b="1" dirty="0"/>
              <a:t>Has your company identified a specific business reason for moving to the cloud?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1 - No business reason has been identified to date</a:t>
            </a:r>
          </a:p>
          <a:p>
            <a:pPr marL="0" indent="0">
              <a:buNone/>
            </a:pPr>
            <a:r>
              <a:rPr lang="en-US" sz="2600" dirty="0"/>
              <a:t>2 - We are currently in the process of evaluating business opportunities</a:t>
            </a:r>
          </a:p>
          <a:p>
            <a:pPr marL="0" indent="0">
              <a:buNone/>
            </a:pPr>
            <a:r>
              <a:rPr lang="en-US" sz="2600" dirty="0"/>
              <a:t>3 - A business need has been identified and analysis has begun</a:t>
            </a:r>
          </a:p>
          <a:p>
            <a:pPr marL="0" indent="0">
              <a:buNone/>
            </a:pPr>
            <a:r>
              <a:rPr lang="en-US" sz="2600" dirty="0"/>
              <a:t>4 - A draft analysis has been completed</a:t>
            </a:r>
          </a:p>
          <a:p>
            <a:pPr marL="0" indent="0">
              <a:buNone/>
            </a:pPr>
            <a:r>
              <a:rPr lang="en-US" sz="2600" dirty="0"/>
              <a:t>5 - A formal business need and analysis has been completed and approved</a:t>
            </a:r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08978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AE5A02-FC0B-40B1-86BD-0E11B651EBD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Case</a:t>
            </a:r>
          </a:p>
        </p:txBody>
      </p:sp>
      <p:sp>
        <p:nvSpPr>
          <p:cNvPr id="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1AC119-05A4-485B-A333-2773D33098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/>
              <a:t>Has your company developed a business case for moving to the cloud, and if so, is your business case based on multiple, credible and quality sources?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1 - Minimal data sources and no consensus</a:t>
            </a:r>
          </a:p>
          <a:p>
            <a:pPr marL="0" indent="0">
              <a:buNone/>
            </a:pPr>
            <a:r>
              <a:rPr lang="en-US" dirty="0"/>
              <a:t>2 - Minimal data sources, but limited consensus among the team</a:t>
            </a:r>
          </a:p>
          <a:p>
            <a:pPr marL="0" indent="0">
              <a:buNone/>
            </a:pPr>
            <a:r>
              <a:rPr lang="en-US" dirty="0"/>
              <a:t>3 - A few data sources, but limited consensus among the team</a:t>
            </a:r>
          </a:p>
          <a:p>
            <a:pPr marL="0" indent="0">
              <a:buNone/>
            </a:pPr>
            <a:r>
              <a:rPr lang="en-US" dirty="0"/>
              <a:t>4 - A few data sources, and some consensus among the team</a:t>
            </a:r>
          </a:p>
          <a:p>
            <a:pPr marL="0" indent="0">
              <a:buNone/>
            </a:pPr>
            <a:r>
              <a:rPr lang="en-US" dirty="0"/>
              <a:t>5 - Comprehensive and diverse data sources, and full team consensus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23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D6C38F-3DE1-471C-8448-11BA6CCC987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Executive Sponsorship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F583BE-3EEE-4CA4-AAEA-3782C0B2096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Has your organization assigned a manager or executive to be responsible for your cloud adoption efforts (single threaded leader). This person overseas a dedicated cloud team (Cloud Center of Excellence) with assigned roles, timelines and resources for adopting cloud services.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1 - We have not established a single threaded leader, nor created a Cloud Center of Excellence</a:t>
            </a:r>
          </a:p>
          <a:p>
            <a:pPr marL="0" indent="0">
              <a:buNone/>
            </a:pPr>
            <a:r>
              <a:rPr lang="en-US" sz="1800" dirty="0"/>
              <a:t>2 - We are currently in the process of establishing a single threaded leader, but no Cloud Center of Excellence has been implemented</a:t>
            </a:r>
          </a:p>
          <a:p>
            <a:pPr marL="0" indent="0">
              <a:buNone/>
            </a:pPr>
            <a:r>
              <a:rPr lang="en-US" sz="1800" dirty="0"/>
              <a:t>3 - We have assigned a single threaded Leader, but no Cloud Center of Excellence has been implemented</a:t>
            </a:r>
          </a:p>
          <a:p>
            <a:pPr marL="0" indent="0">
              <a:buNone/>
            </a:pPr>
            <a:r>
              <a:rPr lang="en-US" sz="1800" dirty="0"/>
              <a:t>4 - We have a single threaded leader and assigned some components of the Cloud Center of Excellence</a:t>
            </a:r>
          </a:p>
          <a:p>
            <a:pPr marL="0" indent="0">
              <a:buNone/>
            </a:pPr>
            <a:r>
              <a:rPr lang="en-US" sz="1800" dirty="0"/>
              <a:t>5 - We have a single threaded leader and all formal components of the Cloud Center of Excellence are in place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5532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9E4E33-CA68-45F2-B230-510295DF39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Collaboration</a:t>
            </a:r>
          </a:p>
        </p:txBody>
      </p:sp>
      <p:sp>
        <p:nvSpPr>
          <p:cNvPr id="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D23912-3B84-493C-B7A4-ABF5B2EBBBA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/>
              <a:t>Does the IT organization engage regularly with their stakeholders to address service and governance issues?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1 - Does not engage with stakeholders at all</a:t>
            </a:r>
          </a:p>
          <a:p>
            <a:pPr marL="0" indent="0">
              <a:buNone/>
            </a:pPr>
            <a:r>
              <a:rPr lang="en-US" dirty="0"/>
              <a:t>2 - Rarely engages with stakeholders</a:t>
            </a:r>
          </a:p>
          <a:p>
            <a:pPr marL="0" indent="0">
              <a:buNone/>
            </a:pPr>
            <a:r>
              <a:rPr lang="en-US" dirty="0"/>
              <a:t>3 - Occasionally engages with stakeholders</a:t>
            </a:r>
          </a:p>
          <a:p>
            <a:pPr marL="0" indent="0">
              <a:buNone/>
            </a:pPr>
            <a:r>
              <a:rPr lang="en-US" dirty="0"/>
              <a:t>4 - Frequently engages with stakeholders</a:t>
            </a:r>
          </a:p>
          <a:p>
            <a:pPr marL="0" indent="0">
              <a:buNone/>
            </a:pPr>
            <a:r>
              <a:rPr lang="en-US" dirty="0"/>
              <a:t>5 - Has regular and formal engagements with stakeholders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43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580286-9EDB-412B-99E5-B21D45D8557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Change Management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2DEA34-9631-47C9-88B0-BC3DD7214E7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/>
              <a:t>Have you implemented an organizational change management and training plan for cloud adoption (This is a plan that helps you manage the impact of business, structural, and cultural changes caused by cloud adoption)?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</a:t>
            </a:r>
          </a:p>
          <a:p>
            <a:pPr marL="0" indent="0">
              <a:buNone/>
            </a:pPr>
            <a:r>
              <a:rPr lang="en-US" dirty="0"/>
              <a:t>Yes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771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F0D668-02AA-48F0-BA97-9FDF0EC804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 &amp; Infrastructure Portfolio Management</a:t>
            </a:r>
          </a:p>
        </p:txBody>
      </p:sp>
      <p:sp>
        <p:nvSpPr>
          <p:cNvPr id="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9F8DD9-583B-4CC8-8473-A7D49F53E1A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/>
              <a:t>Is there a system or mechanism to track inventory and manage your portfolio of applications and infrastructure (e.g. a configuration management database)?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Yes</a:t>
            </a:r>
          </a:p>
          <a:p>
            <a:pPr marL="0" indent="0">
              <a:buNone/>
            </a:pPr>
            <a:r>
              <a:rPr lang="en-US" dirty="0"/>
              <a:t>No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620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FA3B06-1F3B-47D7-B3EE-8293B211B38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Agile Frameworks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831EB2-2CFD-4FB9-ACF8-14A0303D726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/>
              <a:t>Does the organization have at least 12-months of project delivery experience with Agile Frameworks (e.g. SCRUM)?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Yes</a:t>
            </a:r>
          </a:p>
          <a:p>
            <a:pPr marL="0" indent="0">
              <a:buNone/>
            </a:pPr>
            <a:r>
              <a:rPr lang="en-US" dirty="0"/>
              <a:t>No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93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B81EED-C427-43A1-85B8-33A2EDDC492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DevOps Planning</a:t>
            </a:r>
          </a:p>
        </p:txBody>
      </p:sp>
      <p:sp>
        <p:nvSpPr>
          <p:cNvPr id="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D64362-13A8-43A9-B7E5-144407A946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Has the organization established a DevOps practice, or how does it plan to deliver and manage cloud based services?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1 - No DevOps practice or plan has been considered to date</a:t>
            </a:r>
          </a:p>
          <a:p>
            <a:pPr marL="0" indent="0">
              <a:buNone/>
            </a:pPr>
            <a:r>
              <a:rPr lang="en-US" sz="2400" dirty="0"/>
              <a:t>2 - We have just started building a DevOps plan to deliver managed cloud services</a:t>
            </a:r>
          </a:p>
          <a:p>
            <a:pPr marL="0" indent="0">
              <a:buNone/>
            </a:pPr>
            <a:r>
              <a:rPr lang="en-US" sz="2400" dirty="0"/>
              <a:t>3 - A draft DevOps practice and plan has been created</a:t>
            </a:r>
          </a:p>
          <a:p>
            <a:pPr marL="0" indent="0">
              <a:buNone/>
            </a:pPr>
            <a:r>
              <a:rPr lang="en-US" sz="2400" dirty="0"/>
              <a:t>4 - A formal DevOps plan has been approved, but not implemented</a:t>
            </a:r>
          </a:p>
          <a:p>
            <a:pPr marL="0" indent="0">
              <a:buNone/>
            </a:pPr>
            <a:r>
              <a:rPr lang="en-US" sz="2400" dirty="0"/>
              <a:t>5 - A formal DevOps practice and plan for managed cloud services is in place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7331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EE055A-EE2C-4A7E-8935-E543AEA24A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Cloud Account Planning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22F780-ED7F-4AD2-B992-F77F190AB2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b="1" dirty="0"/>
              <a:t>Have you architected, planned or created a baseline account structure (how will you manage your accounts) and control environments (networking, IAM, </a:t>
            </a:r>
            <a:r>
              <a:rPr lang="en-US" sz="2200" b="1" dirty="0" err="1"/>
              <a:t>etc</a:t>
            </a:r>
            <a:r>
              <a:rPr lang="en-US" sz="2200" b="1" dirty="0"/>
              <a:t>) that support your core business, security and compliance needs (e.g. Landing Zone)?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1 - No account structure or control environment has been implemented</a:t>
            </a:r>
          </a:p>
          <a:p>
            <a:pPr marL="0" indent="0">
              <a:buNone/>
            </a:pPr>
            <a:r>
              <a:rPr lang="en-US" sz="2200" dirty="0"/>
              <a:t>2 - A rough account structure has been established, but no environment implemented</a:t>
            </a:r>
          </a:p>
          <a:p>
            <a:pPr marL="0" indent="0">
              <a:buNone/>
            </a:pPr>
            <a:r>
              <a:rPr lang="en-US" sz="2200" dirty="0"/>
              <a:t>3 - A rough account structure has been established, but only a proof-of-concept has been implemented</a:t>
            </a:r>
          </a:p>
          <a:p>
            <a:pPr marL="0" indent="0">
              <a:buNone/>
            </a:pPr>
            <a:r>
              <a:rPr lang="en-US" sz="2200" dirty="0"/>
              <a:t>4 - A proof-of-concept is deployed and a full account structure is in place</a:t>
            </a:r>
          </a:p>
          <a:p>
            <a:pPr marL="0" indent="0">
              <a:buNone/>
            </a:pPr>
            <a:r>
              <a:rPr lang="en-US" sz="2200" dirty="0"/>
              <a:t>5 - A full account structure and production environment with best practices has been deployed</a:t>
            </a:r>
          </a:p>
        </p:txBody>
      </p:sp>
    </p:spTree>
    <p:extLst>
      <p:ext uri="{BB962C8B-B14F-4D97-AF65-F5344CB8AC3E}">
        <p14:creationId xmlns:p14="http://schemas.microsoft.com/office/powerpoint/2010/main" val="4278508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F3F641-8E1E-4B8E-8F45-B69876EB3D8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Operations &amp; Responsibilities Alignment</a:t>
            </a:r>
          </a:p>
        </p:txBody>
      </p:sp>
      <p:sp>
        <p:nvSpPr>
          <p:cNvPr id="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761F5D-15EA-4FFB-8EB7-C2C8EBE4F0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b="1" dirty="0"/>
              <a:t>Has your organization decided who will own operations of cloud based applications and systems (e.g. operational models for deployments and updates)?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1 - No operational ownership has been formally established to date</a:t>
            </a:r>
          </a:p>
          <a:p>
            <a:pPr marL="0" indent="0">
              <a:buNone/>
            </a:pPr>
            <a:r>
              <a:rPr lang="en-US" sz="2200" dirty="0"/>
              <a:t>2 - We have started building a responsibility matrix to define operations and owners</a:t>
            </a:r>
          </a:p>
          <a:p>
            <a:pPr marL="0" indent="0">
              <a:buNone/>
            </a:pPr>
            <a:r>
              <a:rPr lang="en-US" sz="2200" dirty="0"/>
              <a:t>3 - A draft responsibilities matrix with assigned owners has been created</a:t>
            </a:r>
          </a:p>
          <a:p>
            <a:pPr marL="0" indent="0">
              <a:buNone/>
            </a:pPr>
            <a:r>
              <a:rPr lang="en-US" sz="2200" dirty="0"/>
              <a:t>4 - A formal responsibilities matrix has been presented to leadership and approved</a:t>
            </a:r>
          </a:p>
          <a:p>
            <a:pPr marL="0" indent="0">
              <a:buNone/>
            </a:pPr>
            <a:r>
              <a:rPr lang="en-US" sz="2200" dirty="0"/>
              <a:t>5 - A formal responsibilities matrix has been approved and presented to all assigned stakeholders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0450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2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0B17A-7D7B-4E38-A3FE-C274C0627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524"/>
            <a:ext cx="5393361" cy="1325391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26" name="Freeform: Shape 14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AABB0-D77B-470E-9B7A-5FF23E45C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834"/>
            <a:ext cx="5393361" cy="4350772"/>
          </a:xfrm>
        </p:spPr>
        <p:txBody>
          <a:bodyPr>
            <a:normAutofit/>
          </a:bodyPr>
          <a:lstStyle/>
          <a:p>
            <a:r>
              <a:rPr lang="en-US" dirty="0"/>
              <a:t>What is your driving force behind moving to the cloud?</a:t>
            </a:r>
          </a:p>
          <a:p>
            <a:r>
              <a:rPr lang="en-US" dirty="0"/>
              <a:t>What is the Cloud Adoption Framework?</a:t>
            </a:r>
          </a:p>
          <a:p>
            <a:r>
              <a:rPr lang="en-US" dirty="0"/>
              <a:t>Clear definitions of each phase of the Cloud Adoption Framework</a:t>
            </a:r>
          </a:p>
          <a:p>
            <a:r>
              <a:rPr lang="en-US" dirty="0"/>
              <a:t>Cloud readiness questions and answers</a:t>
            </a:r>
          </a:p>
        </p:txBody>
      </p:sp>
      <p:sp>
        <p:nvSpPr>
          <p:cNvPr id="28" name="Oval 16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Syncing Cloud">
            <a:extLst>
              <a:ext uri="{FF2B5EF4-FFF2-40B4-BE49-F238E27FC236}">
                <a16:creationId xmlns:a16="http://schemas.microsoft.com/office/drawing/2014/main" id="{25C6FE40-42F7-4BE2-938E-F4874BEEA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528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9" name="Freeform: Shape 18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0" name="Straight Connector 20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22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24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26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20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5B46C4-1BB0-4654-99ED-9D26A015E2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Cloud Operations</a:t>
            </a:r>
          </a:p>
        </p:txBody>
      </p:sp>
      <p:sp>
        <p:nvSpPr>
          <p:cNvPr id="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2CD0E6-FC1F-43C8-9208-8C476806663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/>
              <a:t>Has the future state operating model for cloud been defined?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1 - Work in the future state of managed applications in the cloud has been created</a:t>
            </a:r>
          </a:p>
          <a:p>
            <a:pPr marL="0" indent="0">
              <a:buNone/>
            </a:pPr>
            <a:r>
              <a:rPr lang="en-US" dirty="0"/>
              <a:t>2 - We are currently in the process of defining a plan</a:t>
            </a:r>
          </a:p>
          <a:p>
            <a:pPr marL="0" indent="0">
              <a:buNone/>
            </a:pPr>
            <a:r>
              <a:rPr lang="en-US" dirty="0"/>
              <a:t>3 - A draft plan has been created</a:t>
            </a:r>
          </a:p>
          <a:p>
            <a:pPr marL="0" indent="0">
              <a:buNone/>
            </a:pPr>
            <a:r>
              <a:rPr lang="en-US" dirty="0"/>
              <a:t>4 - A formal plan has been presented to leadership and approved</a:t>
            </a:r>
          </a:p>
          <a:p>
            <a:pPr marL="0" indent="0">
              <a:buNone/>
            </a:pPr>
            <a:r>
              <a:rPr lang="en-US" dirty="0"/>
              <a:t>5 - A formal plan on how operations will work in the future state of managed applications in the cloud has implemented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66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22E24D-FE27-4EE0-8F54-935E2A2DC42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Continuity Planning</a:t>
            </a:r>
          </a:p>
        </p:txBody>
      </p:sp>
      <p:sp>
        <p:nvSpPr>
          <p:cNvPr id="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D8784A-7744-4D78-9C8D-B5708486060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/>
              <a:t>Has the organization communicated a plan to address business continuity or disaster recovery in the cloud?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Yes</a:t>
            </a:r>
          </a:p>
          <a:p>
            <a:pPr marL="0" indent="0">
              <a:buNone/>
            </a:pPr>
            <a:r>
              <a:rPr lang="en-US" dirty="0"/>
              <a:t>No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376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C81FD6-E929-49AE-B9D2-D109257FC57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Operational Cloud Security</a:t>
            </a:r>
          </a:p>
        </p:txBody>
      </p:sp>
      <p:sp>
        <p:nvSpPr>
          <p:cNvPr id="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CD8EE4-6F92-46B2-853B-CC1CA6D1F11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/>
              <a:t>Does the organization have a strong understanding of operating securely in the cloud?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1 - Minimal understanding and experience</a:t>
            </a:r>
          </a:p>
          <a:p>
            <a:pPr marL="0" indent="0">
              <a:buNone/>
            </a:pPr>
            <a:r>
              <a:rPr lang="en-US" dirty="0"/>
              <a:t>2 - Some understanding, but limited experience</a:t>
            </a:r>
          </a:p>
          <a:p>
            <a:pPr marL="0" indent="0">
              <a:buNone/>
            </a:pPr>
            <a:r>
              <a:rPr lang="en-US" dirty="0"/>
              <a:t>3 - Some experience and understanding</a:t>
            </a:r>
          </a:p>
          <a:p>
            <a:pPr marL="0" indent="0">
              <a:buNone/>
            </a:pPr>
            <a:r>
              <a:rPr lang="en-US" dirty="0"/>
              <a:t>4 - Strong understanding and experience</a:t>
            </a:r>
          </a:p>
          <a:p>
            <a:pPr marL="0" indent="0">
              <a:buNone/>
            </a:pPr>
            <a:r>
              <a:rPr lang="en-US" dirty="0"/>
              <a:t>5 - Fully trained and experienced, with a shared responsibility model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57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1C24B0-6F8E-4C45-8BE8-CE441206695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Cloud Experience</a:t>
            </a:r>
          </a:p>
        </p:txBody>
      </p:sp>
      <p:sp>
        <p:nvSpPr>
          <p:cNvPr id="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E80F57-B545-4785-A702-E3ED3CEBFC5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Is anyone in the organization certified and/or considered an expert or authority on cloud security?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1 - No team members are certified or have comparable experience</a:t>
            </a:r>
          </a:p>
          <a:p>
            <a:pPr marL="0" indent="0">
              <a:buNone/>
            </a:pPr>
            <a:r>
              <a:rPr lang="en-US" sz="2000" dirty="0"/>
              <a:t>2 - No team members have certifications, but some members have experience with cloud</a:t>
            </a:r>
          </a:p>
          <a:p>
            <a:pPr marL="0" indent="0">
              <a:buNone/>
            </a:pPr>
            <a:r>
              <a:rPr lang="en-US" sz="2000" dirty="0"/>
              <a:t>3 - The organization has a small set of cloud certified team members, and others with comparable experience</a:t>
            </a:r>
          </a:p>
          <a:p>
            <a:pPr marL="0" indent="0">
              <a:buNone/>
            </a:pPr>
            <a:r>
              <a:rPr lang="en-US" sz="2000" dirty="0"/>
              <a:t>4 - The organization has a meaningful number of cloud certified team members and others with comparable experience</a:t>
            </a:r>
          </a:p>
          <a:p>
            <a:pPr marL="0" indent="0">
              <a:buNone/>
            </a:pPr>
            <a:r>
              <a:rPr lang="en-US" sz="2000" dirty="0"/>
              <a:t>5 - The organization has critical mass with individuals certified by AWS/Azure/GPC and capable of training others to gain comparable experience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88676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422480-FD28-4326-96C5-7B9FF80D8EA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Documented Security Policies</a:t>
            </a:r>
          </a:p>
        </p:txBody>
      </p:sp>
      <p:sp>
        <p:nvSpPr>
          <p:cNvPr id="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4AAD3F-7206-424C-A0EF-909B10D59F8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/>
              <a:t>Does the organization have a documented cloud security plan or methodology?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Yes</a:t>
            </a:r>
          </a:p>
          <a:p>
            <a:pPr marL="0" indent="0">
              <a:buNone/>
            </a:pPr>
            <a:r>
              <a:rPr lang="en-US" dirty="0"/>
              <a:t>No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249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EC81D8-6E16-43BB-8575-47CFDE33C33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Security Leadership Commitment To Cloud Adoption Strategy</a:t>
            </a:r>
          </a:p>
        </p:txBody>
      </p:sp>
      <p:sp>
        <p:nvSpPr>
          <p:cNvPr id="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BE48F4-C205-48FB-85DB-6E253FCE9DA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600" b="1" dirty="0"/>
              <a:t>Does the organization’s leadership for IT Security approve of and participates in creating the cloud adoption strategy or planning sessions?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1 - Minimal leadership participation</a:t>
            </a:r>
          </a:p>
          <a:p>
            <a:pPr marL="0" indent="0">
              <a:buNone/>
            </a:pPr>
            <a:r>
              <a:rPr lang="en-US" sz="2600" dirty="0"/>
              <a:t>2 - Some leadership approval, but minimal involvement</a:t>
            </a:r>
          </a:p>
          <a:p>
            <a:pPr marL="0" indent="0">
              <a:buNone/>
            </a:pPr>
            <a:r>
              <a:rPr lang="en-US" sz="2600" dirty="0"/>
              <a:t>3 - Some leadership participation and approval</a:t>
            </a:r>
          </a:p>
          <a:p>
            <a:pPr marL="0" indent="0">
              <a:buNone/>
            </a:pPr>
            <a:r>
              <a:rPr lang="en-US" sz="2600" dirty="0"/>
              <a:t>4 - Strong leadership participation and approval</a:t>
            </a:r>
          </a:p>
          <a:p>
            <a:pPr marL="0" indent="0">
              <a:buNone/>
            </a:pPr>
            <a:r>
              <a:rPr lang="en-US" sz="2600" dirty="0"/>
              <a:t>5 - Leadership is fully vested, involved and approves of the security strategy</a:t>
            </a:r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73944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12216D-063F-4C17-80E6-CAC2D88B5E3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80738" y="647955"/>
            <a:ext cx="4467793" cy="30601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 &amp; 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Puzzle pieces">
            <a:extLst>
              <a:ext uri="{FF2B5EF4-FFF2-40B4-BE49-F238E27FC236}">
                <a16:creationId xmlns:a16="http://schemas.microsoft.com/office/drawing/2014/main" id="{4B8EF3E2-8FC1-4B1A-8371-6C65CE552ED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8840" y="1375066"/>
            <a:ext cx="4107869" cy="4107869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2244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7DE802-9732-479E-97DD-39D486CF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524"/>
            <a:ext cx="5393361" cy="1325391"/>
          </a:xfrm>
        </p:spPr>
        <p:txBody>
          <a:bodyPr>
            <a:normAutofit/>
          </a:bodyPr>
          <a:lstStyle/>
          <a:p>
            <a:r>
              <a:rPr lang="en-US" dirty="0"/>
              <a:t>Why cloud?</a:t>
            </a:r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E53B06-B79B-4007-91C2-1D96E1655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834"/>
            <a:ext cx="5393361" cy="4350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What is the business case or compelling event that is driving your migration to the cloud?</a:t>
            </a:r>
          </a:p>
          <a:p>
            <a:r>
              <a:rPr lang="en-US" sz="2200"/>
              <a:t>Data center lease expiry</a:t>
            </a:r>
          </a:p>
          <a:p>
            <a:r>
              <a:rPr lang="en-US" sz="2200"/>
              <a:t>Additional developer productivity</a:t>
            </a:r>
          </a:p>
          <a:p>
            <a:r>
              <a:rPr lang="en-US" sz="2200"/>
              <a:t>Global expansion</a:t>
            </a:r>
          </a:p>
          <a:p>
            <a:r>
              <a:rPr lang="en-US" sz="2200"/>
              <a:t>Upcoming M&amp;A activity</a:t>
            </a:r>
          </a:p>
          <a:p>
            <a:r>
              <a:rPr lang="en-US" sz="2200"/>
              <a:t>The drive for standardized architectures</a:t>
            </a:r>
          </a:p>
          <a:p>
            <a:r>
              <a:rPr lang="en-US" sz="2200"/>
              <a:t>Executive decision</a:t>
            </a:r>
          </a:p>
          <a:p>
            <a:r>
              <a:rPr lang="en-US" sz="2200"/>
              <a:t>Security / Compliance</a:t>
            </a:r>
          </a:p>
          <a:p>
            <a:r>
              <a:rPr lang="en-US" sz="2200"/>
              <a:t>Other</a:t>
            </a:r>
          </a:p>
          <a:p>
            <a:pPr marL="0" indent="0">
              <a:buNone/>
            </a:pPr>
            <a:endParaRPr lang="en-US" sz="2200"/>
          </a:p>
          <a:p>
            <a:endParaRPr lang="en-US" sz="2200"/>
          </a:p>
        </p:txBody>
      </p:sp>
      <p:sp>
        <p:nvSpPr>
          <p:cNvPr id="9" name="Oval 13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CD4EB9F-CF74-4BC6-8A13-6350C0F20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528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9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21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23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4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4962E7-1D86-4679-BD13-F8C5F803E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751"/>
            <a:ext cx="6589707" cy="23872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Cloud adoption framework</a:t>
            </a: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7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9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Arc 21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857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135A26D-9D47-467E-91F1-31149BF0D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41FB6-79A8-480F-ADE2-F7039005E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524"/>
            <a:ext cx="5393361" cy="1325391"/>
          </a:xfrm>
        </p:spPr>
        <p:txBody>
          <a:bodyPr>
            <a:normAutofit/>
          </a:bodyPr>
          <a:lstStyle/>
          <a:p>
            <a:r>
              <a:rPr lang="en-US" dirty="0"/>
              <a:t>Why?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19333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B97BD-A7D9-4CED-963A-CFAB7E9A8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834"/>
            <a:ext cx="5393361" cy="4350772"/>
          </a:xfrm>
        </p:spPr>
        <p:txBody>
          <a:bodyPr>
            <a:normAutofit/>
          </a:bodyPr>
          <a:lstStyle/>
          <a:p>
            <a:r>
              <a:rPr lang="en-US" dirty="0"/>
              <a:t>This is a tested and proven approach to a successful migration to the cloud</a:t>
            </a:r>
          </a:p>
          <a:p>
            <a:r>
              <a:rPr lang="en-US" dirty="0"/>
              <a:t>This is not a simple task</a:t>
            </a:r>
          </a:p>
          <a:p>
            <a:r>
              <a:rPr lang="en-US" dirty="0"/>
              <a:t>Most customers struggle to be successful at this </a:t>
            </a:r>
          </a:p>
          <a:p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0791" y="1327365"/>
            <a:ext cx="610857" cy="61085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8" name="Graphic 7" descr="Playbook">
            <a:extLst>
              <a:ext uri="{FF2B5EF4-FFF2-40B4-BE49-F238E27FC236}">
                <a16:creationId xmlns:a16="http://schemas.microsoft.com/office/drawing/2014/main" id="{2BB3AF56-784E-439D-953C-EDA1C6170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6774" y="2392911"/>
            <a:ext cx="2533093" cy="2533093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4BE9AC-6605-448F-8051-59B0E619C4AD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508504" y="558913"/>
            <a:ext cx="2533422" cy="2533422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B0E87B-C781-4301-A038-7E5A056F8ABB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9508503" y="3661942"/>
            <a:ext cx="2533423" cy="2533423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sp>
        <p:nvSpPr>
          <p:cNvPr id="21" name="Arc 20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76147" y="5530635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6066084"/>
            <a:ext cx="1913062" cy="791916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50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5CA960-06E2-4936-834C-206A14FE2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524"/>
            <a:ext cx="5393361" cy="1325391"/>
          </a:xfrm>
        </p:spPr>
        <p:txBody>
          <a:bodyPr>
            <a:normAutofit/>
          </a:bodyPr>
          <a:lstStyle/>
          <a:p>
            <a:r>
              <a:rPr lang="en-US" dirty="0"/>
              <a:t>Cloud Adoption Framework (CAF)</a:t>
            </a:r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00B50E-21B0-4A25-8D3B-D08111CD9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834"/>
            <a:ext cx="5393361" cy="4350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To be successful in adopting the cloud, a customer must prepare its people, technologies, and processes for this digital transformation. 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The CAF guides the customer through the cloud lifecycle journey.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The CAF is complex, this is a distilled version and with the steps organized in a different manner.</a:t>
            </a:r>
          </a:p>
        </p:txBody>
      </p:sp>
      <p:sp>
        <p:nvSpPr>
          <p:cNvPr id="9" name="Oval 13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207886A-8034-4079-9260-5C35F70AA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528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9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21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23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4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3F6596-032E-452E-9AB3-362238DB9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524"/>
            <a:ext cx="5558489" cy="1325391"/>
          </a:xfrm>
        </p:spPr>
        <p:txBody>
          <a:bodyPr>
            <a:normAutofit/>
          </a:bodyPr>
          <a:lstStyle/>
          <a:p>
            <a:r>
              <a:rPr lang="en-US" dirty="0"/>
              <a:t>CAF Phases</a:t>
            </a:r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E941F4-7426-48F7-9B5D-EF0BE28FB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/>
              <a:t>(1) Strategy</a:t>
            </a:r>
            <a:r>
              <a:rPr lang="en-US" sz="2400"/>
              <a:t>: Define business and expected outcomes (why cloud?)</a:t>
            </a:r>
          </a:p>
          <a:p>
            <a:pPr marL="0" indent="0">
              <a:buNone/>
            </a:pPr>
            <a:r>
              <a:rPr lang="en-US" sz="2400" b="1"/>
              <a:t>(2) Plan:</a:t>
            </a:r>
            <a:r>
              <a:rPr lang="en-US" sz="2400"/>
              <a:t> When technical implementation is aligned with clear business objectives, it's much easier to measure and align success across multiple cloud implementation efforts, regardless of technical decisions.</a:t>
            </a:r>
          </a:p>
          <a:p>
            <a:pPr marL="0" indent="0">
              <a:buNone/>
            </a:pPr>
            <a:r>
              <a:rPr lang="en-US" sz="2400" b="1"/>
              <a:t>(3) Ready:</a:t>
            </a:r>
            <a:r>
              <a:rPr lang="en-US" sz="2400"/>
              <a:t> Preparing the business, culture, people, and environment for coming changes leads to success in each effort and accelerates implementation and change projects.</a:t>
            </a:r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5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3F6596-032E-452E-9AB3-362238DB9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524"/>
            <a:ext cx="5558489" cy="1325391"/>
          </a:xfrm>
        </p:spPr>
        <p:txBody>
          <a:bodyPr>
            <a:normAutofit/>
          </a:bodyPr>
          <a:lstStyle/>
          <a:p>
            <a:r>
              <a:rPr lang="en-US" dirty="0"/>
              <a:t>CAF Phases</a:t>
            </a:r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E941F4-7426-48F7-9B5D-EF0BE28FB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(4) Adopt:</a:t>
            </a:r>
            <a:r>
              <a:rPr lang="en-US" sz="1600" dirty="0"/>
              <a:t> Ensure proper implementation of desired changes, across IT and business processes, to achieve business outcomes.</a:t>
            </a:r>
          </a:p>
          <a:p>
            <a:pPr lvl="1"/>
            <a:r>
              <a:rPr lang="en-US" sz="1600" b="1" dirty="0"/>
              <a:t>Migrate:</a:t>
            </a:r>
            <a:r>
              <a:rPr lang="en-US" sz="1600" dirty="0"/>
              <a:t> Iterative execution of the cloud implementation methodology adhering to the tested process of Assess, Migrate, Optimize, and Secure &amp; Manage to create a repeatable process for migrating workloads.</a:t>
            </a:r>
          </a:p>
          <a:p>
            <a:pPr lvl="1"/>
            <a:r>
              <a:rPr lang="en-US" sz="1600" b="1" dirty="0"/>
              <a:t>Innovate:</a:t>
            </a:r>
            <a:r>
              <a:rPr lang="en-US" sz="1600" dirty="0"/>
              <a:t> Drive business value through innovation activities that unlock new technical skills and expanded business capabilities.</a:t>
            </a:r>
          </a:p>
          <a:p>
            <a:pPr marL="0" indent="0">
              <a:buNone/>
            </a:pPr>
            <a:r>
              <a:rPr lang="en-US" sz="1600" b="1" dirty="0"/>
              <a:t>(5) Govern:</a:t>
            </a:r>
            <a:r>
              <a:rPr lang="en-US" sz="1600" dirty="0"/>
              <a:t> Align corporate policy to tangible risks, mitigated through policy, process, and cloud-based governance tooling.</a:t>
            </a:r>
          </a:p>
          <a:p>
            <a:pPr marL="0" indent="0">
              <a:buNone/>
            </a:pPr>
            <a:r>
              <a:rPr lang="en-US" sz="1600" b="1" dirty="0"/>
              <a:t>(6) Manage:</a:t>
            </a:r>
            <a:r>
              <a:rPr lang="en-US" sz="1600" dirty="0"/>
              <a:t> Expand IT operations to ensure cloud-based solutions can be operated through secure, cost effective processes using modern, cloud-first operations tools.</a:t>
            </a:r>
          </a:p>
          <a:p>
            <a:pPr marL="0" indent="0">
              <a:buNone/>
            </a:pPr>
            <a:r>
              <a:rPr lang="en-US" sz="1600" b="1" dirty="0"/>
              <a:t>(7) Organize:</a:t>
            </a:r>
            <a:r>
              <a:rPr lang="en-US" sz="1600" dirty="0"/>
              <a:t> Align people and teams to deliver proper cloud operations and adoption.</a:t>
            </a:r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0">
    <wetp:webextensionref xmlns:r="http://schemas.openxmlformats.org/officeDocument/2006/relationships" r:id="rId1"/>
  </wetp:taskpane>
  <wetp:taskpane dockstate="right" visibility="0" width="438" row="7">
    <wetp:webextensionref xmlns:r="http://schemas.openxmlformats.org/officeDocument/2006/relationships" r:id="rId2"/>
  </wetp:taskpane>
  <wetp:taskpane dockstate="right" visibility="0" width="438" row="8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68B84CD4-7204-4402-89B3-C847BA9B85B7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0DAC255-9685-4170-9DBE-C5BA4692B2DF}">
  <we:reference id="wa104380121" version="2.0.0.0" store="en-US" storeType="OMEX"/>
  <we:alternateReferences>
    <we:reference id="wa104380121" version="2.0.0.0" store="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0C36B041-D1E2-43E0-ABD2-D71DE90A2939}">
  <we:reference id="wa104380050" version="1.2.0.1" store="en-US" storeType="OMEX"/>
  <we:alternateReferences>
    <we:reference id="WA104380050" version="1.2.0.1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519BFF2BE3CA47A2736394AF1487F5" ma:contentTypeVersion="10" ma:contentTypeDescription="Create a new document." ma:contentTypeScope="" ma:versionID="6958ae2fd9db4f883a8ffd0a66c0a77f">
  <xsd:schema xmlns:xsd="http://www.w3.org/2001/XMLSchema" xmlns:xs="http://www.w3.org/2001/XMLSchema" xmlns:p="http://schemas.microsoft.com/office/2006/metadata/properties" xmlns:ns3="16c4262e-839f-4f7b-ad3d-8c72bbd1a615" targetNamespace="http://schemas.microsoft.com/office/2006/metadata/properties" ma:root="true" ma:fieldsID="19f1e1b8ddc217a4ab22c7be9f388b8e" ns3:_="">
    <xsd:import namespace="16c4262e-839f-4f7b-ad3d-8c72bbd1a61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4262e-839f-4f7b-ad3d-8c72bbd1a6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888BB7-3A8E-4DD9-B6D9-94775ACB17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c4262e-839f-4f7b-ad3d-8c72bbd1a6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ABB512-907C-4B43-B9BC-D70B06DF6676}">
  <ds:schemaRefs>
    <ds:schemaRef ds:uri="http://purl.org/dc/terms/"/>
    <ds:schemaRef ds:uri="http://purl.org/dc/dcmitype/"/>
    <ds:schemaRef ds:uri="http://schemas.microsoft.com/office/2006/documentManagement/types"/>
    <ds:schemaRef ds:uri="16c4262e-839f-4f7b-ad3d-8c72bbd1a615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09CF4E8-3984-49BB-B1F0-6F2BCB6D5C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3583</Words>
  <Application>Microsoft Office PowerPoint</Application>
  <PresentationFormat>Widescreen</PresentationFormat>
  <Paragraphs>347</Paragraphs>
  <Slides>36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Gill Sans</vt:lpstr>
      <vt:lpstr>Segoe UI</vt:lpstr>
      <vt:lpstr>Segoe UI Semibold</vt:lpstr>
      <vt:lpstr>Office Theme</vt:lpstr>
      <vt:lpstr>Cloud Adoption Framework</vt:lpstr>
      <vt:lpstr>PowerPoint Presentation</vt:lpstr>
      <vt:lpstr>Agenda</vt:lpstr>
      <vt:lpstr>Why cloud?</vt:lpstr>
      <vt:lpstr>Cloud adoption framework</vt:lpstr>
      <vt:lpstr>Why?</vt:lpstr>
      <vt:lpstr>Cloud Adoption Framework (CAF)</vt:lpstr>
      <vt:lpstr>CAF Phases</vt:lpstr>
      <vt:lpstr>CAF Phases</vt:lpstr>
      <vt:lpstr>Cloud Adoption Framework Phases</vt:lpstr>
      <vt:lpstr>Cloud Adoption Framework Phases</vt:lpstr>
      <vt:lpstr>Cloud Adoption Framework Phases</vt:lpstr>
      <vt:lpstr>Cloud Adoption Framework Phases</vt:lpstr>
      <vt:lpstr>Cloud Adoption Framework Phases</vt:lpstr>
      <vt:lpstr>Cloud Adoption Framework Phases</vt:lpstr>
      <vt:lpstr>Cloud Adoption Framework Phases</vt:lpstr>
      <vt:lpstr>Cloud Journey</vt:lpstr>
      <vt:lpstr>PowerPoint Presentation</vt:lpstr>
      <vt:lpstr>Cloud Readiness </vt:lpstr>
      <vt:lpstr>Business Rationale</vt:lpstr>
      <vt:lpstr>Business Case</vt:lpstr>
      <vt:lpstr>Executive Sponsorship</vt:lpstr>
      <vt:lpstr>Collaboration</vt:lpstr>
      <vt:lpstr>Change Management</vt:lpstr>
      <vt:lpstr>Application &amp; Infrastructure Portfolio Management</vt:lpstr>
      <vt:lpstr>Agile Frameworks</vt:lpstr>
      <vt:lpstr>DevOps Planning</vt:lpstr>
      <vt:lpstr>Cloud Account Planning</vt:lpstr>
      <vt:lpstr>Operations &amp; Responsibilities Alignment</vt:lpstr>
      <vt:lpstr>Future Cloud Operations</vt:lpstr>
      <vt:lpstr>Continuity Planning</vt:lpstr>
      <vt:lpstr>Operational Cloud Security</vt:lpstr>
      <vt:lpstr>Cloud Experience</vt:lpstr>
      <vt:lpstr>Documented Security Policies</vt:lpstr>
      <vt:lpstr>Security Leadership Commitment To Cloud Adoption Strategy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Adoption Framework</dc:title>
  <dc:creator>Anthony Clendenen</dc:creator>
  <cp:lastModifiedBy>Anthony Clendenen</cp:lastModifiedBy>
  <cp:revision>1</cp:revision>
  <dcterms:created xsi:type="dcterms:W3CDTF">2020-10-01T20:43:49Z</dcterms:created>
  <dcterms:modified xsi:type="dcterms:W3CDTF">2020-10-01T20:56:48Z</dcterms:modified>
</cp:coreProperties>
</file>