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4"/>
  </p:sldMasterIdLst>
  <p:notesMasterIdLst>
    <p:notesMasterId r:id="rId25"/>
  </p:notesMasterIdLst>
  <p:sldIdLst>
    <p:sldId id="256" r:id="rId5"/>
    <p:sldId id="5767" r:id="rId6"/>
    <p:sldId id="280" r:id="rId7"/>
    <p:sldId id="257" r:id="rId8"/>
    <p:sldId id="258" r:id="rId9"/>
    <p:sldId id="259" r:id="rId10"/>
    <p:sldId id="260" r:id="rId11"/>
    <p:sldId id="266" r:id="rId12"/>
    <p:sldId id="267" r:id="rId13"/>
    <p:sldId id="265" r:id="rId14"/>
    <p:sldId id="261" r:id="rId15"/>
    <p:sldId id="262" r:id="rId16"/>
    <p:sldId id="263" r:id="rId17"/>
    <p:sldId id="264" r:id="rId18"/>
    <p:sldId id="268" r:id="rId19"/>
    <p:sldId id="269" r:id="rId20"/>
    <p:sldId id="270" r:id="rId21"/>
    <p:sldId id="271" r:id="rId22"/>
    <p:sldId id="272"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66D902-E6F8-49A8-B048-23E2F278048B}" v="32" dt="2020-10-01T22:06:56.2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4660"/>
  </p:normalViewPr>
  <p:slideViewPr>
    <p:cSldViewPr snapToGrid="0">
      <p:cViewPr varScale="1">
        <p:scale>
          <a:sx n="81" d="100"/>
          <a:sy n="81" d="100"/>
        </p:scale>
        <p:origin x="52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5A348-971C-467A-A272-1FDE4D944FE5}" type="datetimeFigureOut">
              <a:rPr lang="en-US" smtClean="0"/>
              <a:t>10/4/2020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58FCC7-3B0B-46B4-BF92-BCFCAEF4D08E}" type="slidenum">
              <a:rPr lang="en-US" smtClean="0"/>
              <a:t>‹#›</a:t>
            </a:fld>
            <a:endParaRPr lang="en-US"/>
          </a:p>
        </p:txBody>
      </p:sp>
    </p:spTree>
    <p:extLst>
      <p:ext uri="{BB962C8B-B14F-4D97-AF65-F5344CB8AC3E}">
        <p14:creationId xmlns:p14="http://schemas.microsoft.com/office/powerpoint/2010/main" val="536109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azure/cloud-adoption-framework/ready/azure-best-practices/naming-and-tagging#example-nam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docs.microsoft.com/en-us/azure/cost-management/tutorial-acm-opt-recommendations?toc=https://docs.microsoft.com/azure/cloud-adoption-framework/toc.json&amp;bc=https://docs.microsoft.com/azure/cloud-adoption-framework/_bread/toc.json" TargetMode="External"/><Relationship Id="rId13" Type="http://schemas.openxmlformats.org/officeDocument/2006/relationships/hyperlink" Target="https://aws.amazon.com/aws-cost-management/aws-cost-and-usage-reporting/" TargetMode="External"/><Relationship Id="rId18" Type="http://schemas.openxmlformats.org/officeDocument/2006/relationships/hyperlink" Target="https://aws.amazon.com/blogs/aws-cost-management/manage-your-amazon-elastic-file-system-efs-costs-using-aws-budgets/" TargetMode="External"/><Relationship Id="rId26" Type="http://schemas.openxmlformats.org/officeDocument/2006/relationships/hyperlink" Target="https://cloud.google.com/billing/v1/getting-started/" TargetMode="External"/><Relationship Id="rId3" Type="http://schemas.openxmlformats.org/officeDocument/2006/relationships/hyperlink" Target="https://docs.microsoft.com/en-us/azure/active-directory/users-groups-roles/directory-admin-roles-secure?toc=https://docs.microsoft.com/azure/cloud-adoption-framework/toc.json&amp;bc=https://docs.microsoft.com/azure/cloud-adoption-framework/_bread/toc.json" TargetMode="External"/><Relationship Id="rId21" Type="http://schemas.openxmlformats.org/officeDocument/2006/relationships/hyperlink" Target="https://cloud.google.com/compute/docs/instances/apply-sizing-recommendations-for-instances" TargetMode="External"/><Relationship Id="rId7" Type="http://schemas.openxmlformats.org/officeDocument/2006/relationships/hyperlink" Target="https://docs.microsoft.com/en-us/azure/cost-management/tutorial-export-acm-data?toc=https://docs.microsoft.com/azure/cloud-adoption-framework/toc.json&amp;bc=https://docs.microsoft.com/azure/cloud-adoption-framework/_bread/toc.json" TargetMode="External"/><Relationship Id="rId12" Type="http://schemas.openxmlformats.org/officeDocument/2006/relationships/hyperlink" Target="https://aws.amazon.com/aws-cost-management/aws-cost-explorer/" TargetMode="External"/><Relationship Id="rId17" Type="http://schemas.openxmlformats.org/officeDocument/2006/relationships/hyperlink" Target="https://aws.amazon.com/license-manager/" TargetMode="External"/><Relationship Id="rId25" Type="http://schemas.openxmlformats.org/officeDocument/2006/relationships/hyperlink" Target="https://cloud.google.com/billing/docs/how-to/notify/" TargetMode="External"/><Relationship Id="rId2" Type="http://schemas.openxmlformats.org/officeDocument/2006/relationships/slide" Target="../slides/slide15.xml"/><Relationship Id="rId16" Type="http://schemas.openxmlformats.org/officeDocument/2006/relationships/hyperlink" Target="https://aws.amazon.com/aws-cost-management/aws-cost-optimization/" TargetMode="External"/><Relationship Id="rId20" Type="http://schemas.openxmlformats.org/officeDocument/2006/relationships/hyperlink" Target="https://cloud.google.com/docs/quota/" TargetMode="External"/><Relationship Id="rId1" Type="http://schemas.openxmlformats.org/officeDocument/2006/relationships/notesMaster" Target="../notesMasters/notesMaster1.xml"/><Relationship Id="rId6" Type="http://schemas.openxmlformats.org/officeDocument/2006/relationships/hyperlink" Target="https://docs.microsoft.com/en-us/azure/cost-management/tutorial-acm-create-budgets?toc=https://docs.microsoft.com/azure/cloud-adoption-framework/toc.json&amp;bc=https://docs.microsoft.com/azure/cloud-adoption-framework/_bread/toc.json" TargetMode="External"/><Relationship Id="rId11" Type="http://schemas.openxmlformats.org/officeDocument/2006/relationships/hyperlink" Target="https://aws.amazon.com/aws-cost-management/aws-budgets/" TargetMode="External"/><Relationship Id="rId24" Type="http://schemas.openxmlformats.org/officeDocument/2006/relationships/hyperlink" Target="https://marketingplatform.google.com/about/data-studio/" TargetMode="External"/><Relationship Id="rId5" Type="http://schemas.openxmlformats.org/officeDocument/2006/relationships/hyperlink" Target="https://docs.microsoft.com/en-us/azure/cost-management/cost-mgt-best-practices?toc=https://docs.microsoft.com/azure/cloud-adoption-framework/toc.json&amp;bc=https://docs.microsoft.com/azure/cloud-adoption-framework/_bread/toc.json" TargetMode="External"/><Relationship Id="rId15" Type="http://schemas.openxmlformats.org/officeDocument/2006/relationships/hyperlink" Target="https://aws.amazon.com/aws-cost-management/reserved-instance-reporting/" TargetMode="External"/><Relationship Id="rId23" Type="http://schemas.openxmlformats.org/officeDocument/2006/relationships/hyperlink" Target="https://cloud.google.com/cloud-console/" TargetMode="External"/><Relationship Id="rId28" Type="http://schemas.openxmlformats.org/officeDocument/2006/relationships/hyperlink" Target="https://cloud.google.com/bigquery/" TargetMode="External"/><Relationship Id="rId10" Type="http://schemas.openxmlformats.org/officeDocument/2006/relationships/hyperlink" Target="https://aws.amazon.com/aws-cost-management/" TargetMode="External"/><Relationship Id="rId19" Type="http://schemas.openxmlformats.org/officeDocument/2006/relationships/hyperlink" Target="https://cloud.google.com/cost-management" TargetMode="External"/><Relationship Id="rId4" Type="http://schemas.openxmlformats.org/officeDocument/2006/relationships/hyperlink" Target="https://docs.microsoft.com/en-us/azure/cloud-adoption-framework/ready/azure-best-practices/track-costs" TargetMode="External"/><Relationship Id="rId9" Type="http://schemas.openxmlformats.org/officeDocument/2006/relationships/hyperlink" Target="https://docs.microsoft.com/en-us/azure/cost-management/cost-mgt-alerts-monitor-usage-spending?toc=https://docs.microsoft.com/azure/cloud-adoption-framework/toc.json&amp;bc=https://docs.microsoft.com/azure/cloud-adoption-framework/_bread/toc.json" TargetMode="External"/><Relationship Id="rId14" Type="http://schemas.openxmlformats.org/officeDocument/2006/relationships/hyperlink" Target="https://aws.amazon.com/aws-cost-management/aws-cost-categories/" TargetMode="External"/><Relationship Id="rId22" Type="http://schemas.openxmlformats.org/officeDocument/2006/relationships/hyperlink" Target="https://cloud.google.com/pubsub/" TargetMode="External"/><Relationship Id="rId27" Type="http://schemas.openxmlformats.org/officeDocument/2006/relationships/hyperlink" Target="https://cloud.google.com/storag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cloud-adoption-framework/ready/consideration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Anthony Clendenen</a:t>
            </a:r>
          </a:p>
          <a:p>
            <a:r>
              <a:rPr lang="en-US" dirty="0"/>
              <a:t>Tech Innovation Labs, 2020</a:t>
            </a:r>
          </a:p>
          <a:p>
            <a:r>
              <a:rPr lang="en-US" dirty="0"/>
              <a:t>anthony.Clendenen@gmail.com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https://anthonyonazure.com</a:t>
            </a:r>
          </a:p>
          <a:p>
            <a:endParaRPr lang="en-US" dirty="0"/>
          </a:p>
        </p:txBody>
      </p:sp>
      <p:sp>
        <p:nvSpPr>
          <p:cNvPr id="4" name="Slide Number Placeholder 3"/>
          <p:cNvSpPr>
            <a:spLocks noGrp="1"/>
          </p:cNvSpPr>
          <p:nvPr>
            <p:ph type="sldNum" sz="quarter" idx="5"/>
          </p:nvPr>
        </p:nvSpPr>
        <p:spPr/>
        <p:txBody>
          <a:bodyPr/>
          <a:lstStyle/>
          <a:p>
            <a:fld id="{7258FCC7-3B0B-46B4-BF92-BCFCAEF4D08E}" type="slidenum">
              <a:rPr lang="en-US" smtClean="0"/>
              <a:t>1</a:t>
            </a:fld>
            <a:endParaRPr lang="en-US"/>
          </a:p>
        </p:txBody>
      </p:sp>
    </p:spTree>
    <p:extLst>
      <p:ext uri="{BB962C8B-B14F-4D97-AF65-F5344CB8AC3E}">
        <p14:creationId xmlns:p14="http://schemas.microsoft.com/office/powerpoint/2010/main" val="1521786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Utilize the CAF Readiness Naming and Tagging tracking Excel template.</a:t>
            </a:r>
          </a:p>
          <a:p>
            <a:endParaRPr lang="en-US" dirty="0"/>
          </a:p>
          <a:p>
            <a:r>
              <a:rPr lang="en-US" dirty="0"/>
              <a:t>Understand provider limits and how they impact naming and tagging.</a:t>
            </a:r>
          </a:p>
        </p:txBody>
      </p:sp>
      <p:sp>
        <p:nvSpPr>
          <p:cNvPr id="4" name="Slide Number Placeholder 3"/>
          <p:cNvSpPr>
            <a:spLocks noGrp="1"/>
          </p:cNvSpPr>
          <p:nvPr>
            <p:ph type="sldNum" sz="quarter" idx="5"/>
          </p:nvPr>
        </p:nvSpPr>
        <p:spPr/>
        <p:txBody>
          <a:bodyPr/>
          <a:lstStyle/>
          <a:p>
            <a:fld id="{7258FCC7-3B0B-46B4-BF92-BCFCAEF4D08E}" type="slidenum">
              <a:rPr lang="en-US" smtClean="0"/>
              <a:t>8</a:t>
            </a:fld>
            <a:endParaRPr lang="en-US"/>
          </a:p>
        </p:txBody>
      </p:sp>
    </p:spTree>
    <p:extLst>
      <p:ext uri="{BB962C8B-B14F-4D97-AF65-F5344CB8AC3E}">
        <p14:creationId xmlns:p14="http://schemas.microsoft.com/office/powerpoint/2010/main" val="566714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names: </a:t>
            </a:r>
            <a:r>
              <a:rPr lang="en-US" dirty="0">
                <a:hlinkClick r:id="rId3"/>
              </a:rPr>
              <a:t>https://docs.microsoft.com/en-us/azure/cloud-adoption-framework/ready/azure-best-practices/naming-and-tagging#example-names</a:t>
            </a:r>
            <a:endParaRPr lang="en-US" dirty="0"/>
          </a:p>
        </p:txBody>
      </p:sp>
      <p:sp>
        <p:nvSpPr>
          <p:cNvPr id="4" name="Slide Number Placeholder 3"/>
          <p:cNvSpPr>
            <a:spLocks noGrp="1"/>
          </p:cNvSpPr>
          <p:nvPr>
            <p:ph type="sldNum" sz="quarter" idx="5"/>
          </p:nvPr>
        </p:nvSpPr>
        <p:spPr/>
        <p:txBody>
          <a:bodyPr/>
          <a:lstStyle/>
          <a:p>
            <a:fld id="{7258FCC7-3B0B-46B4-BF92-BCFCAEF4D08E}" type="slidenum">
              <a:rPr lang="en-US" smtClean="0"/>
              <a:t>9</a:t>
            </a:fld>
            <a:endParaRPr lang="en-US"/>
          </a:p>
        </p:txBody>
      </p:sp>
    </p:spTree>
    <p:extLst>
      <p:ext uri="{BB962C8B-B14F-4D97-AF65-F5344CB8AC3E}">
        <p14:creationId xmlns:p14="http://schemas.microsoft.com/office/powerpoint/2010/main" val="4038306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mn-lt"/>
                <a:ea typeface="+mn-ea"/>
                <a:cs typeface="+mn-cs"/>
                <a:hlinkClick r:id="rId3"/>
              </a:rPr>
              <a:t>Cost Management in Azure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hlinkClick r:id="rId4"/>
              </a:rPr>
              <a:t>Track Costs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hlinkClick r:id="rId5"/>
              </a:rPr>
              <a:t>Optimize Cloud Investment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hlinkClick r:id="rId6"/>
              </a:rPr>
              <a:t>Create and Management Budgets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hlinkClick r:id="rId7"/>
              </a:rPr>
              <a:t>Export Cost Data</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hlinkClick r:id="rId8"/>
              </a:rPr>
              <a:t>Optimize Costs from Recommendations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hlinkClick r:id="rId9"/>
              </a:rPr>
              <a:t>Monitor Usage and Spending</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hlinkClick r:id="rId10"/>
              </a:rPr>
              <a:t>Cost Management in AWS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hlinkClick r:id="rId11"/>
              </a:rPr>
              <a:t>AWS Budgets</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hlinkClick r:id="rId12"/>
              </a:rPr>
              <a:t>AWS Cost Explorer</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hlinkClick r:id="rId13"/>
              </a:rPr>
              <a:t>AWS Cost and Usage Report</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hlinkClick r:id="rId14"/>
              </a:rPr>
              <a:t>AWS Cost Categories</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hlinkClick r:id="rId15"/>
              </a:rPr>
              <a:t>Reserved Instance Reporting</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hlinkClick r:id="rId16"/>
              </a:rPr>
              <a:t>AWS Cost Optimization</a:t>
            </a:r>
            <a:endParaRPr lang="en-US" sz="1200"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hlinkClick r:id="rId17"/>
              </a:rPr>
              <a:t>AWS License Manager</a:t>
            </a:r>
            <a:endParaRPr lang="en-US" sz="1200"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hlinkClick r:id="rId18"/>
              </a:rPr>
              <a:t>Manage your Amazon Elastic File System (EFS) Costs with AWS Budgets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hlinkClick r:id="rId19"/>
              </a:rPr>
              <a:t>Cost Management in GCP</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rPr>
              <a:t>Budgets and Alerts</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rPr>
              <a:t>Reports and Dashboards</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rPr>
              <a:t>Automated Budget Actions</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hlinkClick r:id="rId20"/>
              </a:rPr>
              <a:t>Quotas</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rPr>
              <a:t>Billing API</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hlinkClick r:id="rId21"/>
              </a:rPr>
              <a:t>Recommendations</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rPr>
              <a:t>Billing Exports</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AWS Budgets gives you the ability to set custom budgets that alert you when your costs or usage exceed (or are forecasted to exceed) your budgeted amount.</a:t>
            </a:r>
          </a:p>
          <a:p>
            <a:r>
              <a:rPr lang="en-US" sz="1200" kern="1200" dirty="0">
                <a:solidFill>
                  <a:schemeClr val="tx1"/>
                </a:solidFill>
                <a:effectLst/>
                <a:latin typeface="+mn-lt"/>
                <a:ea typeface="+mn-ea"/>
                <a:cs typeface="+mn-cs"/>
              </a:rPr>
              <a:t> AWS Cost Explorer has an easy-to-use interface that lets you visualize, understand, and manage your AWS costs and usage over time.</a:t>
            </a:r>
          </a:p>
          <a:p>
            <a:r>
              <a:rPr lang="en-US" sz="1200" kern="1200" dirty="0">
                <a:solidFill>
                  <a:schemeClr val="tx1"/>
                </a:solidFill>
                <a:effectLst/>
                <a:latin typeface="+mn-lt"/>
                <a:ea typeface="+mn-ea"/>
                <a:cs typeface="+mn-cs"/>
              </a:rPr>
              <a:t> The AWS Cost &amp; Usage Report contains the most comprehensive set of AWS cost and usage data available, including additional metadata about AWS services, pricing, and reservations (e.g., Amazon EC2 Reserved Instances (RIs)).</a:t>
            </a:r>
          </a:p>
          <a:p>
            <a:r>
              <a:rPr lang="en-US" sz="1200" kern="1200" dirty="0">
                <a:solidFill>
                  <a:schemeClr val="tx1"/>
                </a:solidFill>
                <a:effectLst/>
                <a:latin typeface="+mn-lt"/>
                <a:ea typeface="+mn-ea"/>
                <a:cs typeface="+mn-cs"/>
              </a:rPr>
              <a:t> AWS Cost Categories enables users to define category rules to map and categorize costs using billing dimensions such as accounts and tags. For example, customers can map specific accounts and tags to multiple projects and track costs based on them.</a:t>
            </a:r>
          </a:p>
          <a:p>
            <a:r>
              <a:rPr lang="en-US" sz="1200" kern="1200" dirty="0">
                <a:solidFill>
                  <a:schemeClr val="tx1"/>
                </a:solidFill>
                <a:effectLst/>
                <a:latin typeface="+mn-lt"/>
                <a:ea typeface="+mn-ea"/>
                <a:cs typeface="+mn-cs"/>
              </a:rPr>
              <a:t> Set budgets to closely monitor your costs and alert stakeholders through email or </a:t>
            </a:r>
            <a:r>
              <a:rPr lang="en-US" sz="1200" u="sng" kern="1200" dirty="0">
                <a:solidFill>
                  <a:schemeClr val="tx1"/>
                </a:solidFill>
                <a:effectLst/>
                <a:latin typeface="+mn-lt"/>
                <a:ea typeface="+mn-ea"/>
                <a:cs typeface="+mn-cs"/>
                <a:hlinkClick r:id="rId22"/>
              </a:rPr>
              <a:t>Cloud Pub/Sub</a:t>
            </a:r>
            <a:r>
              <a:rPr lang="en-US" sz="1200" kern="1200" dirty="0">
                <a:solidFill>
                  <a:schemeClr val="tx1"/>
                </a:solidFill>
                <a:effectLst/>
                <a:latin typeface="+mn-lt"/>
                <a:ea typeface="+mn-ea"/>
                <a:cs typeface="+mn-cs"/>
              </a:rPr>
              <a:t> when exceeding defined budget thresholds.</a:t>
            </a:r>
          </a:p>
          <a:p>
            <a:r>
              <a:rPr lang="en-US" sz="1200" kern="1200" dirty="0">
                <a:solidFill>
                  <a:schemeClr val="tx1"/>
                </a:solidFill>
                <a:effectLst/>
                <a:latin typeface="+mn-lt"/>
                <a:ea typeface="+mn-ea"/>
                <a:cs typeface="+mn-cs"/>
              </a:rPr>
              <a:t> Get at-a-glance views of your current cost trends and forecasts with intuitive reports in the </a:t>
            </a:r>
            <a:r>
              <a:rPr lang="en-US" sz="1200" u="sng" kern="1200" dirty="0">
                <a:solidFill>
                  <a:schemeClr val="tx1"/>
                </a:solidFill>
                <a:effectLst/>
                <a:latin typeface="+mn-lt"/>
                <a:ea typeface="+mn-ea"/>
                <a:cs typeface="+mn-cs"/>
                <a:hlinkClick r:id="rId23"/>
              </a:rPr>
              <a:t>Cloud Console</a:t>
            </a:r>
            <a:r>
              <a:rPr lang="en-US" sz="1200" kern="1200" dirty="0">
                <a:solidFill>
                  <a:schemeClr val="tx1"/>
                </a:solidFill>
                <a:effectLst/>
                <a:latin typeface="+mn-lt"/>
                <a:ea typeface="+mn-ea"/>
                <a:cs typeface="+mn-cs"/>
              </a:rPr>
              <a:t>. Create custom dashboards for your teams with </a:t>
            </a:r>
            <a:r>
              <a:rPr lang="en-US" sz="1200" u="sng" kern="1200" dirty="0">
                <a:solidFill>
                  <a:schemeClr val="tx1"/>
                </a:solidFill>
                <a:effectLst/>
                <a:latin typeface="+mn-lt"/>
                <a:ea typeface="+mn-ea"/>
                <a:cs typeface="+mn-cs"/>
                <a:hlinkClick r:id="rId24"/>
              </a:rPr>
              <a:t>Data Studio</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Configure automated actions using </a:t>
            </a:r>
            <a:r>
              <a:rPr lang="en-US" sz="1200" u="sng" kern="1200" dirty="0">
                <a:solidFill>
                  <a:schemeClr val="tx1"/>
                </a:solidFill>
                <a:effectLst/>
                <a:latin typeface="+mn-lt"/>
                <a:ea typeface="+mn-ea"/>
                <a:cs typeface="+mn-cs"/>
                <a:hlinkClick r:id="rId25"/>
              </a:rPr>
              <a:t>programmatic budget notifications</a:t>
            </a:r>
            <a:r>
              <a:rPr lang="en-US" sz="1200" kern="1200" dirty="0">
                <a:solidFill>
                  <a:schemeClr val="tx1"/>
                </a:solidFill>
                <a:effectLst/>
                <a:latin typeface="+mn-lt"/>
                <a:ea typeface="+mn-ea"/>
                <a:cs typeface="+mn-cs"/>
              </a:rPr>
              <a:t> to throttle resources and cap costs to prevent unexpected activity from affecting your budgeted cloud spend.</a:t>
            </a:r>
          </a:p>
          <a:p>
            <a:r>
              <a:rPr lang="en-US" sz="1200" kern="1200" dirty="0">
                <a:solidFill>
                  <a:schemeClr val="tx1"/>
                </a:solidFill>
                <a:effectLst/>
                <a:latin typeface="+mn-lt"/>
                <a:ea typeface="+mn-ea"/>
                <a:cs typeface="+mn-cs"/>
              </a:rPr>
              <a:t> Set </a:t>
            </a:r>
            <a:r>
              <a:rPr lang="en-US" sz="1200" u="sng" kern="1200" dirty="0">
                <a:solidFill>
                  <a:schemeClr val="tx1"/>
                </a:solidFill>
                <a:effectLst/>
                <a:latin typeface="+mn-lt"/>
                <a:ea typeface="+mn-ea"/>
                <a:cs typeface="+mn-cs"/>
                <a:hlinkClick r:id="rId20"/>
              </a:rPr>
              <a:t>quota limits</a:t>
            </a:r>
            <a:r>
              <a:rPr lang="en-US" sz="1200" kern="1200" dirty="0">
                <a:solidFill>
                  <a:schemeClr val="tx1"/>
                </a:solidFill>
                <a:effectLst/>
                <a:latin typeface="+mn-lt"/>
                <a:ea typeface="+mn-ea"/>
                <a:cs typeface="+mn-cs"/>
              </a:rPr>
              <a:t> to proactively control your spend rate and prevent unforeseen spikes in usage</a:t>
            </a:r>
          </a:p>
          <a:p>
            <a:r>
              <a:rPr lang="en-US" sz="1200" kern="1200" dirty="0">
                <a:solidFill>
                  <a:schemeClr val="tx1"/>
                </a:solidFill>
                <a:effectLst/>
                <a:latin typeface="+mn-lt"/>
                <a:ea typeface="+mn-ea"/>
                <a:cs typeface="+mn-cs"/>
              </a:rPr>
              <a:t> Programmatically access and manage your billing accounts with </a:t>
            </a:r>
            <a:r>
              <a:rPr lang="en-US" sz="1200" u="sng" kern="1200" dirty="0">
                <a:solidFill>
                  <a:schemeClr val="tx1"/>
                </a:solidFill>
                <a:effectLst/>
                <a:latin typeface="+mn-lt"/>
                <a:ea typeface="+mn-ea"/>
                <a:cs typeface="+mn-cs"/>
                <a:hlinkClick r:id="rId26"/>
              </a:rPr>
              <a:t>Billing APIs</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View </a:t>
            </a:r>
            <a:r>
              <a:rPr lang="en-US" sz="1200" u="sng" kern="1200" dirty="0">
                <a:solidFill>
                  <a:schemeClr val="tx1"/>
                </a:solidFill>
                <a:effectLst/>
                <a:latin typeface="+mn-lt"/>
                <a:ea typeface="+mn-ea"/>
                <a:cs typeface="+mn-cs"/>
                <a:hlinkClick r:id="rId21"/>
              </a:rPr>
              <a:t>intelligent recommendations</a:t>
            </a:r>
            <a:r>
              <a:rPr lang="en-US" sz="1200" kern="1200" dirty="0">
                <a:solidFill>
                  <a:schemeClr val="tx1"/>
                </a:solidFill>
                <a:effectLst/>
                <a:latin typeface="+mn-lt"/>
                <a:ea typeface="+mn-ea"/>
                <a:cs typeface="+mn-cs"/>
              </a:rPr>
              <a:t> for optimizing your costs and usage. Easily apply these changes for immediate cost savings and greater efficiency.</a:t>
            </a:r>
          </a:p>
          <a:p>
            <a:r>
              <a:rPr lang="en-US" sz="1200" kern="1200" dirty="0">
                <a:solidFill>
                  <a:schemeClr val="tx1"/>
                </a:solidFill>
                <a:effectLst/>
                <a:latin typeface="+mn-lt"/>
                <a:ea typeface="+mn-ea"/>
                <a:cs typeface="+mn-cs"/>
              </a:rPr>
              <a:t> Export detailed usage and cost data automatically to CSV or JSON files stored in </a:t>
            </a:r>
            <a:r>
              <a:rPr lang="en-US" sz="1200" u="sng" kern="1200" dirty="0">
                <a:solidFill>
                  <a:schemeClr val="tx1"/>
                </a:solidFill>
                <a:effectLst/>
                <a:latin typeface="+mn-lt"/>
                <a:ea typeface="+mn-ea"/>
                <a:cs typeface="+mn-cs"/>
                <a:hlinkClick r:id="rId27"/>
              </a:rPr>
              <a:t>Cloud Storage</a:t>
            </a:r>
            <a:r>
              <a:rPr lang="en-US" sz="1200" kern="1200" dirty="0">
                <a:solidFill>
                  <a:schemeClr val="tx1"/>
                </a:solidFill>
                <a:effectLst/>
                <a:latin typeface="+mn-lt"/>
                <a:ea typeface="+mn-ea"/>
                <a:cs typeface="+mn-cs"/>
              </a:rPr>
              <a:t> or export directly to </a:t>
            </a:r>
            <a:r>
              <a:rPr lang="en-US" sz="1200" u="sng" kern="1200" dirty="0" err="1">
                <a:solidFill>
                  <a:schemeClr val="tx1"/>
                </a:solidFill>
                <a:effectLst/>
                <a:latin typeface="+mn-lt"/>
                <a:ea typeface="+mn-ea"/>
                <a:cs typeface="+mn-cs"/>
                <a:hlinkClick r:id="rId28"/>
              </a:rPr>
              <a:t>BigQuery</a:t>
            </a:r>
            <a:r>
              <a:rPr lang="en-US" sz="1200" kern="1200" dirty="0">
                <a:solidFill>
                  <a:schemeClr val="tx1"/>
                </a:solidFill>
                <a:effectLst/>
                <a:latin typeface="+mn-lt"/>
                <a:ea typeface="+mn-ea"/>
                <a:cs typeface="+mn-cs"/>
              </a:rPr>
              <a:t> so that you can use Data Studio or your preferred analytics tool for further cost analysis.</a:t>
            </a:r>
          </a:p>
          <a:p>
            <a:endParaRPr lang="en-US" dirty="0"/>
          </a:p>
        </p:txBody>
      </p:sp>
      <p:sp>
        <p:nvSpPr>
          <p:cNvPr id="4" name="Slide Number Placeholder 3"/>
          <p:cNvSpPr>
            <a:spLocks noGrp="1"/>
          </p:cNvSpPr>
          <p:nvPr>
            <p:ph type="sldNum" sz="quarter" idx="5"/>
          </p:nvPr>
        </p:nvSpPr>
        <p:spPr/>
        <p:txBody>
          <a:bodyPr/>
          <a:lstStyle/>
          <a:p>
            <a:fld id="{7258FCC7-3B0B-46B4-BF92-BCFCAEF4D08E}" type="slidenum">
              <a:rPr lang="en-US" smtClean="0"/>
              <a:t>15</a:t>
            </a:fld>
            <a:endParaRPr lang="en-US"/>
          </a:p>
        </p:txBody>
      </p:sp>
    </p:spTree>
    <p:extLst>
      <p:ext uri="{BB962C8B-B14F-4D97-AF65-F5344CB8AC3E}">
        <p14:creationId xmlns:p14="http://schemas.microsoft.com/office/powerpoint/2010/main" val="2866773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strong governance and enforcement are not in place it can cause security concerns. Companies must address oversight challenges so risks are known and can be minimized.</a:t>
            </a:r>
            <a:endParaRPr lang="en-US" dirty="0"/>
          </a:p>
        </p:txBody>
      </p:sp>
      <p:sp>
        <p:nvSpPr>
          <p:cNvPr id="4" name="Slide Number Placeholder 3"/>
          <p:cNvSpPr>
            <a:spLocks noGrp="1"/>
          </p:cNvSpPr>
          <p:nvPr>
            <p:ph type="sldNum" sz="quarter" idx="5"/>
          </p:nvPr>
        </p:nvSpPr>
        <p:spPr/>
        <p:txBody>
          <a:bodyPr/>
          <a:lstStyle/>
          <a:p>
            <a:fld id="{7258FCC7-3B0B-46B4-BF92-BCFCAEF4D08E}" type="slidenum">
              <a:rPr lang="en-US" smtClean="0"/>
              <a:t>16</a:t>
            </a:fld>
            <a:endParaRPr lang="en-US"/>
          </a:p>
        </p:txBody>
      </p:sp>
    </p:spTree>
    <p:extLst>
      <p:ext uri="{BB962C8B-B14F-4D97-AF65-F5344CB8AC3E}">
        <p14:creationId xmlns:p14="http://schemas.microsoft.com/office/powerpoint/2010/main" val="4280983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Start with code to produce consistent, repeatable landing zones. If you're comfortable with refactoring (or refining the code and infrastructure) as you learn, start with a lightweight code base, like the Cloud Adoption Framework's Migrate landing zone blueprint. This approach accelerates adoption success and creates hands-on learning opportunities. However, this type of initial landing zone is not designed for sensitive data or mission-critical workloads, without additional refactoring.</a:t>
            </a:r>
          </a:p>
          <a:p>
            <a:r>
              <a:rPr lang="en-US" sz="1200" b="0" i="0" kern="1200" dirty="0">
                <a:solidFill>
                  <a:schemeClr val="tx1"/>
                </a:solidFill>
                <a:effectLst/>
                <a:latin typeface="+mn-lt"/>
                <a:ea typeface="+mn-ea"/>
                <a:cs typeface="+mn-cs"/>
              </a:rPr>
              <a:t>B. As adoption grows and requirements become more clearly identified, the adoption and platform teams will refactor landing zones based on what they learn. The process of expanding your landing zones prepares environments for more complex compliance or architecture requirements. </a:t>
            </a:r>
            <a:r>
              <a:rPr lang="en-US" sz="1200" b="0" i="0" u="sng" kern="1200" dirty="0">
                <a:solidFill>
                  <a:schemeClr val="tx1"/>
                </a:solidFill>
                <a:effectLst/>
                <a:latin typeface="+mn-lt"/>
                <a:ea typeface="+mn-ea"/>
                <a:cs typeface="+mn-cs"/>
                <a:hlinkClick r:id="rId3"/>
              </a:rPr>
              <a:t>Expand the landing zone</a:t>
            </a:r>
            <a:r>
              <a:rPr lang="en-US" sz="1200" b="0" i="0" kern="1200" dirty="0">
                <a:solidFill>
                  <a:schemeClr val="tx1"/>
                </a:solidFill>
                <a:effectLst/>
                <a:latin typeface="+mn-lt"/>
                <a:ea typeface="+mn-ea"/>
                <a:cs typeface="+mn-cs"/>
              </a:rPr>
              <a:t> provides decision guides and links to best practices to guide refactoring efforts. Expanding the landing zone can aid in meeting security, operations, and governance requirements.</a:t>
            </a:r>
          </a:p>
          <a:p>
            <a:r>
              <a:rPr lang="en-US" sz="1200" b="0" i="0" kern="1200" dirty="0">
                <a:solidFill>
                  <a:schemeClr val="tx1"/>
                </a:solidFill>
                <a:effectLst/>
                <a:latin typeface="+mn-lt"/>
                <a:ea typeface="+mn-ea"/>
                <a:cs typeface="+mn-cs"/>
              </a:rPr>
              <a:t>C. Some cloud adoption plans are governed by external compliance requirements. To reduce the burden of meeting these requirements, Azure provides a few sample Azure Blueprints. Some of the samples can be added to your first initial blueprint. Other samples also include a specific implementation that can serve as a first landing zone.</a:t>
            </a:r>
          </a:p>
          <a:p>
            <a:r>
              <a:rPr lang="en-US" sz="1200" b="0" i="0" kern="1200" dirty="0">
                <a:solidFill>
                  <a:schemeClr val="tx1"/>
                </a:solidFill>
                <a:effectLst/>
                <a:latin typeface="+mn-lt"/>
                <a:ea typeface="+mn-ea"/>
                <a:cs typeface="+mn-cs"/>
              </a:rPr>
              <a:t>D. When a partner provides ongoing managed services or is contracted to deliver on the adoption plan, they will typically provide their own landing zone. Using a partner landing zone could accelerate adoption efforts and ensure consistent operational management requirements. However, give additional consideration to internal governance and security requirements to ensure alignment.</a:t>
            </a:r>
          </a:p>
        </p:txBody>
      </p:sp>
      <p:sp>
        <p:nvSpPr>
          <p:cNvPr id="4" name="Slide Number Placeholder 3"/>
          <p:cNvSpPr>
            <a:spLocks noGrp="1"/>
          </p:cNvSpPr>
          <p:nvPr>
            <p:ph type="sldNum" sz="quarter" idx="5"/>
          </p:nvPr>
        </p:nvSpPr>
        <p:spPr/>
        <p:txBody>
          <a:bodyPr/>
          <a:lstStyle/>
          <a:p>
            <a:fld id="{7258FCC7-3B0B-46B4-BF92-BCFCAEF4D08E}" type="slidenum">
              <a:rPr lang="en-US" smtClean="0"/>
              <a:t>19</a:t>
            </a:fld>
            <a:endParaRPr lang="en-US"/>
          </a:p>
        </p:txBody>
      </p:sp>
    </p:spTree>
    <p:extLst>
      <p:ext uri="{BB962C8B-B14F-4D97-AF65-F5344CB8AC3E}">
        <p14:creationId xmlns:p14="http://schemas.microsoft.com/office/powerpoint/2010/main" val="2801054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2068-A9CA-4372-B0A5-D19FBC1702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945880-225B-47B8-907B-8D13617DE0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3C283F-EA8F-48BF-A158-6F5E0F47F08E}"/>
              </a:ext>
            </a:extLst>
          </p:cNvPr>
          <p:cNvSpPr>
            <a:spLocks noGrp="1"/>
          </p:cNvSpPr>
          <p:nvPr>
            <p:ph type="dt" sz="half" idx="10"/>
          </p:nvPr>
        </p:nvSpPr>
        <p:spPr/>
        <p:txBody>
          <a:bodyPr/>
          <a:lstStyle/>
          <a:p>
            <a:fld id="{846CE7D5-CF57-46EF-B807-FDD0502418D4}" type="datetimeFigureOut">
              <a:rPr lang="en-US" smtClean="0"/>
              <a:t>10/4/2020</a:t>
            </a:fld>
            <a:endParaRPr lang="en-US"/>
          </a:p>
        </p:txBody>
      </p:sp>
      <p:sp>
        <p:nvSpPr>
          <p:cNvPr id="5" name="Footer Placeholder 4">
            <a:extLst>
              <a:ext uri="{FF2B5EF4-FFF2-40B4-BE49-F238E27FC236}">
                <a16:creationId xmlns:a16="http://schemas.microsoft.com/office/drawing/2014/main" id="{603F817E-7238-4294-97B6-57C3F66647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78A7B-DE12-4154-AEC2-CC0976B1F527}"/>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04443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EFB15-495F-4A80-95D8-97C0461FF2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B63A22-C70B-4B76-AA12-1826652E15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5F5171-199F-4DBE-9B41-8C824A1D1044}"/>
              </a:ext>
            </a:extLst>
          </p:cNvPr>
          <p:cNvSpPr>
            <a:spLocks noGrp="1"/>
          </p:cNvSpPr>
          <p:nvPr>
            <p:ph type="dt" sz="half" idx="10"/>
          </p:nvPr>
        </p:nvSpPr>
        <p:spPr/>
        <p:txBody>
          <a:bodyPr/>
          <a:lstStyle/>
          <a:p>
            <a:fld id="{0012D77D-1826-4F64-AEC0-2172E197BF8D}" type="datetimeFigureOut">
              <a:rPr lang="en-US" smtClean="0"/>
              <a:t>10/4/2020</a:t>
            </a:fld>
            <a:endParaRPr lang="en-US"/>
          </a:p>
        </p:txBody>
      </p:sp>
      <p:sp>
        <p:nvSpPr>
          <p:cNvPr id="5" name="Footer Placeholder 4">
            <a:extLst>
              <a:ext uri="{FF2B5EF4-FFF2-40B4-BE49-F238E27FC236}">
                <a16:creationId xmlns:a16="http://schemas.microsoft.com/office/drawing/2014/main" id="{E642976D-F761-4FD0-9B16-694CAE4B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18CAF-D8AB-4C8E-B463-B919FCE2379D}"/>
              </a:ext>
            </a:extLst>
          </p:cNvPr>
          <p:cNvSpPr>
            <a:spLocks noGrp="1"/>
          </p:cNvSpPr>
          <p:nvPr>
            <p:ph type="sldNum" sz="quarter" idx="12"/>
          </p:nvPr>
        </p:nvSpPr>
        <p:spPr/>
        <p:txBody>
          <a:bodyPr/>
          <a:lstStyle/>
          <a:p>
            <a:fld id="{8E71CD48-A3B1-46D2-8838-57C08EAB89F3}" type="slidenum">
              <a:rPr lang="en-US" smtClean="0"/>
              <a:t>‹#›</a:t>
            </a:fld>
            <a:endParaRPr lang="en-US"/>
          </a:p>
        </p:txBody>
      </p:sp>
    </p:spTree>
    <p:extLst>
      <p:ext uri="{BB962C8B-B14F-4D97-AF65-F5344CB8AC3E}">
        <p14:creationId xmlns:p14="http://schemas.microsoft.com/office/powerpoint/2010/main" val="802044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C0661F-D58E-4212-8827-CDA6974780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E8D626-F4C3-4DF3-8EE9-E8B7CC1439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0807E-8FE7-40D7-9FB3-C4E6565389F4}"/>
              </a:ext>
            </a:extLst>
          </p:cNvPr>
          <p:cNvSpPr>
            <a:spLocks noGrp="1"/>
          </p:cNvSpPr>
          <p:nvPr>
            <p:ph type="dt" sz="half" idx="10"/>
          </p:nvPr>
        </p:nvSpPr>
        <p:spPr/>
        <p:txBody>
          <a:bodyPr/>
          <a:lstStyle/>
          <a:p>
            <a:fld id="{0012D77D-1826-4F64-AEC0-2172E197BF8D}" type="datetimeFigureOut">
              <a:rPr lang="en-US" smtClean="0"/>
              <a:t>10/4/2020</a:t>
            </a:fld>
            <a:endParaRPr lang="en-US"/>
          </a:p>
        </p:txBody>
      </p:sp>
      <p:sp>
        <p:nvSpPr>
          <p:cNvPr id="5" name="Footer Placeholder 4">
            <a:extLst>
              <a:ext uri="{FF2B5EF4-FFF2-40B4-BE49-F238E27FC236}">
                <a16:creationId xmlns:a16="http://schemas.microsoft.com/office/drawing/2014/main" id="{A35F923F-9218-4E41-A908-A88E36E355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A13490-F88D-4400-8039-0B5AB5818D27}"/>
              </a:ext>
            </a:extLst>
          </p:cNvPr>
          <p:cNvSpPr>
            <a:spLocks noGrp="1"/>
          </p:cNvSpPr>
          <p:nvPr>
            <p:ph type="sldNum" sz="quarter" idx="12"/>
          </p:nvPr>
        </p:nvSpPr>
        <p:spPr/>
        <p:txBody>
          <a:bodyPr/>
          <a:lstStyle/>
          <a:p>
            <a:fld id="{8E71CD48-A3B1-46D2-8838-57C08EAB89F3}" type="slidenum">
              <a:rPr lang="en-US" smtClean="0"/>
              <a:t>‹#›</a:t>
            </a:fld>
            <a:endParaRPr lang="en-US"/>
          </a:p>
        </p:txBody>
      </p:sp>
    </p:spTree>
    <p:extLst>
      <p:ext uri="{BB962C8B-B14F-4D97-AF65-F5344CB8AC3E}">
        <p14:creationId xmlns:p14="http://schemas.microsoft.com/office/powerpoint/2010/main" val="1652495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ver">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F0EC105B-AFAD-164F-A3D0-13FB89A524B2}"/>
              </a:ext>
            </a:extLst>
          </p:cNvPr>
          <p:cNvSpPr>
            <a:spLocks noGrp="1"/>
          </p:cNvSpPr>
          <p:nvPr>
            <p:ph type="title"/>
          </p:nvPr>
        </p:nvSpPr>
        <p:spPr>
          <a:xfrm>
            <a:off x="1447513" y="1958095"/>
            <a:ext cx="10744487" cy="1766912"/>
          </a:xfrm>
          <a:prstGeom prst="rect">
            <a:avLst/>
          </a:prstGeom>
        </p:spPr>
        <p:txBody>
          <a:bodyPr anchor="t"/>
          <a:lstStyle>
            <a:lvl1pPr algn="l">
              <a:defRPr sz="4799" b="1" i="0">
                <a:solidFill>
                  <a:schemeClr val="bg1"/>
                </a:solidFill>
                <a:latin typeface="+mj-lt"/>
                <a:cs typeface="Arial Black" panose="020B0604020202020204" pitchFamily="34" charset="0"/>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3CA5AAE-2C47-0A41-B21B-45D4E164CD4C}"/>
              </a:ext>
            </a:extLst>
          </p:cNvPr>
          <p:cNvSpPr>
            <a:spLocks noGrp="1"/>
          </p:cNvSpPr>
          <p:nvPr>
            <p:ph type="body" sz="half" idx="15" hasCustomPrompt="1"/>
          </p:nvPr>
        </p:nvSpPr>
        <p:spPr>
          <a:xfrm>
            <a:off x="1553984" y="4461925"/>
            <a:ext cx="10515818" cy="1055648"/>
          </a:xfrm>
          <a:prstGeom prst="rect">
            <a:avLst/>
          </a:prstGeom>
        </p:spPr>
        <p:txBody>
          <a:bodyPr>
            <a:normAutofit/>
          </a:bodyPr>
          <a:lstStyle>
            <a:lvl1pPr marL="0" marR="0" indent="0" algn="l" defTabSz="914217" rtl="0" eaLnBrk="1" fontAlgn="auto" latinLnBrk="0" hangingPunct="1">
              <a:lnSpc>
                <a:spcPts val="1340"/>
              </a:lnSpc>
              <a:spcBef>
                <a:spcPts val="1000"/>
              </a:spcBef>
              <a:spcAft>
                <a:spcPts val="0"/>
              </a:spcAft>
              <a:buClrTx/>
              <a:buSzTx/>
              <a:buFont typeface="Arial" panose="020B0604020202020204" pitchFamily="34" charset="0"/>
              <a:buNone/>
              <a:tabLst/>
              <a:defRPr sz="1200" b="0" i="0">
                <a:solidFill>
                  <a:schemeClr val="bg1"/>
                </a:solidFill>
                <a:latin typeface="+mn-lt"/>
                <a:cs typeface="Arial" panose="020B0604020202020204" pitchFamily="34" charset="0"/>
              </a:defRPr>
            </a:lvl1pPr>
            <a:lvl2pPr marL="457109" indent="0">
              <a:buNone/>
              <a:defRPr sz="1400"/>
            </a:lvl2pPr>
            <a:lvl3pPr marL="914217" indent="0">
              <a:buNone/>
              <a:defRPr sz="1200"/>
            </a:lvl3pPr>
            <a:lvl4pPr marL="1371326" indent="0">
              <a:buNone/>
              <a:defRPr sz="1000"/>
            </a:lvl4pPr>
            <a:lvl5pPr marL="1828434" indent="0">
              <a:buNone/>
              <a:defRPr sz="1000"/>
            </a:lvl5pPr>
            <a:lvl6pPr marL="2285543" indent="0">
              <a:buNone/>
              <a:defRPr sz="1000"/>
            </a:lvl6pPr>
            <a:lvl7pPr marL="2742651" indent="0">
              <a:buNone/>
              <a:defRPr sz="1000"/>
            </a:lvl7pPr>
            <a:lvl8pPr marL="3199760" indent="0">
              <a:buNone/>
              <a:defRPr sz="1000"/>
            </a:lvl8pPr>
            <a:lvl9pPr marL="3656868" indent="0">
              <a:buNone/>
              <a:defRPr sz="1000"/>
            </a:lvl9pPr>
          </a:lstStyle>
          <a:p>
            <a:pPr lvl="0"/>
            <a:r>
              <a:rPr lang="en-US" dirty="0"/>
              <a:t>Name</a:t>
            </a:r>
          </a:p>
        </p:txBody>
      </p:sp>
      <p:sp>
        <p:nvSpPr>
          <p:cNvPr id="5" name="Text Placeholder 3">
            <a:extLst>
              <a:ext uri="{FF2B5EF4-FFF2-40B4-BE49-F238E27FC236}">
                <a16:creationId xmlns:a16="http://schemas.microsoft.com/office/drawing/2014/main" id="{84A229D3-C7A9-0041-999A-E137962C8E70}"/>
              </a:ext>
            </a:extLst>
          </p:cNvPr>
          <p:cNvSpPr>
            <a:spLocks noGrp="1"/>
          </p:cNvSpPr>
          <p:nvPr>
            <p:ph type="body" sz="half" idx="16" hasCustomPrompt="1"/>
          </p:nvPr>
        </p:nvSpPr>
        <p:spPr>
          <a:xfrm>
            <a:off x="1553984" y="3853123"/>
            <a:ext cx="10515818" cy="480685"/>
          </a:xfrm>
          <a:prstGeom prst="rect">
            <a:avLst/>
          </a:prstGeom>
        </p:spPr>
        <p:txBody>
          <a:bodyPr>
            <a:normAutofit/>
          </a:bodyPr>
          <a:lstStyle>
            <a:lvl1pPr marL="0" marR="0" indent="0" algn="l" defTabSz="914217" rtl="0" eaLnBrk="1" fontAlgn="auto" latinLnBrk="0" hangingPunct="1">
              <a:lnSpc>
                <a:spcPts val="1340"/>
              </a:lnSpc>
              <a:spcBef>
                <a:spcPts val="1000"/>
              </a:spcBef>
              <a:spcAft>
                <a:spcPts val="0"/>
              </a:spcAft>
              <a:buClrTx/>
              <a:buSzTx/>
              <a:buFont typeface="Arial" panose="020B0604020202020204" pitchFamily="34" charset="0"/>
              <a:buNone/>
              <a:tabLst/>
              <a:defRPr sz="1800" b="0" i="0">
                <a:solidFill>
                  <a:schemeClr val="bg1"/>
                </a:solidFill>
                <a:latin typeface="+mn-lt"/>
                <a:cs typeface="Arial" panose="020B0604020202020204" pitchFamily="34" charset="0"/>
              </a:defRPr>
            </a:lvl1pPr>
            <a:lvl2pPr marL="457109" indent="0">
              <a:buNone/>
              <a:defRPr sz="1400"/>
            </a:lvl2pPr>
            <a:lvl3pPr marL="914217" indent="0">
              <a:buNone/>
              <a:defRPr sz="1200"/>
            </a:lvl3pPr>
            <a:lvl4pPr marL="1371326" indent="0">
              <a:buNone/>
              <a:defRPr sz="1000"/>
            </a:lvl4pPr>
            <a:lvl5pPr marL="1828434" indent="0">
              <a:buNone/>
              <a:defRPr sz="1000"/>
            </a:lvl5pPr>
            <a:lvl6pPr marL="2285543" indent="0">
              <a:buNone/>
              <a:defRPr sz="1000"/>
            </a:lvl6pPr>
            <a:lvl7pPr marL="2742651" indent="0">
              <a:buNone/>
              <a:defRPr sz="1000"/>
            </a:lvl7pPr>
            <a:lvl8pPr marL="3199760" indent="0">
              <a:buNone/>
              <a:defRPr sz="1000"/>
            </a:lvl8pPr>
            <a:lvl9pPr marL="3656868" indent="0">
              <a:buNone/>
              <a:defRPr sz="1000"/>
            </a:lvl9pPr>
          </a:lstStyle>
          <a:p>
            <a:pPr lvl="0"/>
            <a:r>
              <a:rPr lang="en-US" dirty="0"/>
              <a:t>Date</a:t>
            </a:r>
          </a:p>
        </p:txBody>
      </p:sp>
    </p:spTree>
    <p:extLst>
      <p:ext uri="{BB962C8B-B14F-4D97-AF65-F5344CB8AC3E}">
        <p14:creationId xmlns:p14="http://schemas.microsoft.com/office/powerpoint/2010/main" val="1470665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ntroduction-Bulleted Lis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EFC2D-8415-E343-B1F4-E446C9B4B67D}"/>
              </a:ext>
            </a:extLst>
          </p:cNvPr>
          <p:cNvSpPr>
            <a:spLocks noGrp="1"/>
          </p:cNvSpPr>
          <p:nvPr>
            <p:ph idx="1"/>
          </p:nvPr>
        </p:nvSpPr>
        <p:spPr>
          <a:xfrm>
            <a:off x="665824" y="1562470"/>
            <a:ext cx="10875145" cy="4594416"/>
          </a:xfrm>
          <a:prstGeom prst="rect">
            <a:avLst/>
          </a:prstGeom>
        </p:spPr>
        <p:txBody>
          <a:bodyPr>
            <a:normAutofit/>
          </a:bodyPr>
          <a:lstStyle>
            <a:lvl1pPr marL="342831" indent="-342831" algn="l">
              <a:buFont typeface="Arial" panose="020B0604020202020204" pitchFamily="34" charset="0"/>
              <a:buChar char="•"/>
              <a:defRPr sz="2400">
                <a:solidFill>
                  <a:schemeClr val="tx1"/>
                </a:solidFill>
                <a:latin typeface="+mn-lt"/>
                <a:cs typeface="Arial" panose="020B0604020202020204" pitchFamily="34" charset="0"/>
              </a:defRPr>
            </a:lvl1pPr>
          </a:lstStyle>
          <a:p>
            <a:pPr lvl="0"/>
            <a:r>
              <a:rPr lang="en-US" dirty="0"/>
              <a:t>Click to edit Master text styles</a:t>
            </a:r>
          </a:p>
        </p:txBody>
      </p:sp>
      <p:sp>
        <p:nvSpPr>
          <p:cNvPr id="4" name="Title 1">
            <a:extLst>
              <a:ext uri="{FF2B5EF4-FFF2-40B4-BE49-F238E27FC236}">
                <a16:creationId xmlns:a16="http://schemas.microsoft.com/office/drawing/2014/main" id="{0CB88F96-8AE9-F442-9FDA-F66EEBD45E59}"/>
              </a:ext>
            </a:extLst>
          </p:cNvPr>
          <p:cNvSpPr>
            <a:spLocks noGrp="1"/>
          </p:cNvSpPr>
          <p:nvPr>
            <p:ph type="title" hasCustomPrompt="1"/>
          </p:nvPr>
        </p:nvSpPr>
        <p:spPr>
          <a:xfrm>
            <a:off x="665825" y="315383"/>
            <a:ext cx="10875145" cy="1096167"/>
          </a:xfrm>
          <a:prstGeom prst="rect">
            <a:avLst/>
          </a:prstGeom>
        </p:spPr>
        <p:txBody>
          <a:bodyPr anchor="ctr">
            <a:noAutofit/>
          </a:bodyPr>
          <a:lstStyle>
            <a:lvl1pPr algn="l">
              <a:defRPr sz="5400" b="1" i="0" cap="all" baseline="0">
                <a:solidFill>
                  <a:schemeClr val="tx1"/>
                </a:solidFill>
                <a:latin typeface="+mj-lt"/>
                <a:cs typeface="Arial Black" panose="020B0604020202020204" pitchFamily="34" charset="0"/>
              </a:defRPr>
            </a:lvl1pPr>
          </a:lstStyle>
          <a:p>
            <a:r>
              <a:rPr lang="en-US" dirty="0"/>
              <a:t>CLICK TO EDIT</a:t>
            </a:r>
          </a:p>
        </p:txBody>
      </p:sp>
    </p:spTree>
    <p:extLst>
      <p:ext uri="{BB962C8B-B14F-4D97-AF65-F5344CB8AC3E}">
        <p14:creationId xmlns:p14="http://schemas.microsoft.com/office/powerpoint/2010/main" val="288374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80A2C-6BB4-4E57-BA94-95DBAD5C585D}"/>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A866C748-F66E-4029-99A0-88C89CAB0413}"/>
              </a:ext>
            </a:extLst>
          </p:cNvPr>
          <p:cNvSpPr>
            <a:spLocks noGrp="1"/>
          </p:cNvSpPr>
          <p:nvPr>
            <p:ph type="dt" sz="half" idx="10"/>
          </p:nvPr>
        </p:nvSpPr>
        <p:spPr/>
        <p:txBody>
          <a:bodyPr/>
          <a:lstStyle/>
          <a:p>
            <a:fld id="{0012D77D-1826-4F64-AEC0-2172E197BF8D}" type="datetimeFigureOut">
              <a:rPr lang="en-US" smtClean="0"/>
              <a:t>10/4/2020</a:t>
            </a:fld>
            <a:endParaRPr lang="en-US"/>
          </a:p>
        </p:txBody>
      </p:sp>
      <p:sp>
        <p:nvSpPr>
          <p:cNvPr id="4" name="Footer Placeholder 3">
            <a:extLst>
              <a:ext uri="{FF2B5EF4-FFF2-40B4-BE49-F238E27FC236}">
                <a16:creationId xmlns:a16="http://schemas.microsoft.com/office/drawing/2014/main" id="{030D66C3-4E59-45B2-88C1-A5739CD250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66DF5F-144F-4EE7-A7D6-A8C7BE12E97E}"/>
              </a:ext>
            </a:extLst>
          </p:cNvPr>
          <p:cNvSpPr>
            <a:spLocks noGrp="1"/>
          </p:cNvSpPr>
          <p:nvPr>
            <p:ph type="sldNum" sz="quarter" idx="12"/>
          </p:nvPr>
        </p:nvSpPr>
        <p:spPr/>
        <p:txBody>
          <a:bodyPr/>
          <a:lstStyle/>
          <a:p>
            <a:fld id="{8E71CD48-A3B1-46D2-8838-57C08EAB89F3}" type="slidenum">
              <a:rPr lang="en-US" smtClean="0"/>
              <a:t>‹#›</a:t>
            </a:fld>
            <a:endParaRPr lang="en-US"/>
          </a:p>
        </p:txBody>
      </p:sp>
    </p:spTree>
    <p:extLst>
      <p:ext uri="{BB962C8B-B14F-4D97-AF65-F5344CB8AC3E}">
        <p14:creationId xmlns:p14="http://schemas.microsoft.com/office/powerpoint/2010/main" val="321431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C7B9-FFE2-42DF-B7DD-6FC3F89994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83DD43-2896-4C82-96A8-6C37CB2EFD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9B75D4-8DF4-48F0-B112-0E1A8C4A9AA9}"/>
              </a:ext>
            </a:extLst>
          </p:cNvPr>
          <p:cNvSpPr>
            <a:spLocks noGrp="1"/>
          </p:cNvSpPr>
          <p:nvPr>
            <p:ph type="dt" sz="half" idx="10"/>
          </p:nvPr>
        </p:nvSpPr>
        <p:spPr/>
        <p:txBody>
          <a:bodyPr/>
          <a:lstStyle/>
          <a:p>
            <a:fld id="{0012D77D-1826-4F64-AEC0-2172E197BF8D}" type="datetimeFigureOut">
              <a:rPr lang="en-US" smtClean="0"/>
              <a:t>10/4/2020</a:t>
            </a:fld>
            <a:endParaRPr lang="en-US"/>
          </a:p>
        </p:txBody>
      </p:sp>
      <p:sp>
        <p:nvSpPr>
          <p:cNvPr id="5" name="Footer Placeholder 4">
            <a:extLst>
              <a:ext uri="{FF2B5EF4-FFF2-40B4-BE49-F238E27FC236}">
                <a16:creationId xmlns:a16="http://schemas.microsoft.com/office/drawing/2014/main" id="{B93A463E-E4B8-4693-8CD7-1387EF6F08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4B83C-DA8A-4D79-B2F7-E07985DA7BD5}"/>
              </a:ext>
            </a:extLst>
          </p:cNvPr>
          <p:cNvSpPr>
            <a:spLocks noGrp="1"/>
          </p:cNvSpPr>
          <p:nvPr>
            <p:ph type="sldNum" sz="quarter" idx="12"/>
          </p:nvPr>
        </p:nvSpPr>
        <p:spPr/>
        <p:txBody>
          <a:bodyPr/>
          <a:lstStyle/>
          <a:p>
            <a:fld id="{8E71CD48-A3B1-46D2-8838-57C08EAB89F3}" type="slidenum">
              <a:rPr lang="en-US" smtClean="0"/>
              <a:t>‹#›</a:t>
            </a:fld>
            <a:endParaRPr lang="en-US"/>
          </a:p>
        </p:txBody>
      </p:sp>
    </p:spTree>
    <p:extLst>
      <p:ext uri="{BB962C8B-B14F-4D97-AF65-F5344CB8AC3E}">
        <p14:creationId xmlns:p14="http://schemas.microsoft.com/office/powerpoint/2010/main" val="2618018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1F8D9-10F4-41E3-9559-5EE26F8F20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193B22-5D03-46C9-9D34-161D20E705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8E57D9-51E0-486B-A429-0B821891602D}"/>
              </a:ext>
            </a:extLst>
          </p:cNvPr>
          <p:cNvSpPr>
            <a:spLocks noGrp="1"/>
          </p:cNvSpPr>
          <p:nvPr>
            <p:ph type="dt" sz="half" idx="10"/>
          </p:nvPr>
        </p:nvSpPr>
        <p:spPr/>
        <p:txBody>
          <a:bodyPr/>
          <a:lstStyle/>
          <a:p>
            <a:fld id="{0012D77D-1826-4F64-AEC0-2172E197BF8D}" type="datetimeFigureOut">
              <a:rPr lang="en-US" smtClean="0"/>
              <a:t>10/4/2020</a:t>
            </a:fld>
            <a:endParaRPr lang="en-US"/>
          </a:p>
        </p:txBody>
      </p:sp>
      <p:sp>
        <p:nvSpPr>
          <p:cNvPr id="5" name="Footer Placeholder 4">
            <a:extLst>
              <a:ext uri="{FF2B5EF4-FFF2-40B4-BE49-F238E27FC236}">
                <a16:creationId xmlns:a16="http://schemas.microsoft.com/office/drawing/2014/main" id="{E6F3F3CF-F8E9-482C-BBD0-916C21FFFE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406AF7-67D7-40A2-8A07-55D15444F7CA}"/>
              </a:ext>
            </a:extLst>
          </p:cNvPr>
          <p:cNvSpPr>
            <a:spLocks noGrp="1"/>
          </p:cNvSpPr>
          <p:nvPr>
            <p:ph type="sldNum" sz="quarter" idx="12"/>
          </p:nvPr>
        </p:nvSpPr>
        <p:spPr/>
        <p:txBody>
          <a:bodyPr/>
          <a:lstStyle/>
          <a:p>
            <a:fld id="{8E71CD48-A3B1-46D2-8838-57C08EAB89F3}" type="slidenum">
              <a:rPr lang="en-US" smtClean="0"/>
              <a:t>‹#›</a:t>
            </a:fld>
            <a:endParaRPr lang="en-US"/>
          </a:p>
        </p:txBody>
      </p:sp>
    </p:spTree>
    <p:extLst>
      <p:ext uri="{BB962C8B-B14F-4D97-AF65-F5344CB8AC3E}">
        <p14:creationId xmlns:p14="http://schemas.microsoft.com/office/powerpoint/2010/main" val="2850840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E411-FEE0-4B7F-BE9A-8DF0D42E7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2A40BF-008B-4148-B54A-7F9D394B30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F95C47-AEDF-4A03-B1B8-C0C4C22658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2AB808-1D7C-4A39-BFA2-4C1D46270687}"/>
              </a:ext>
            </a:extLst>
          </p:cNvPr>
          <p:cNvSpPr>
            <a:spLocks noGrp="1"/>
          </p:cNvSpPr>
          <p:nvPr>
            <p:ph type="dt" sz="half" idx="10"/>
          </p:nvPr>
        </p:nvSpPr>
        <p:spPr/>
        <p:txBody>
          <a:bodyPr/>
          <a:lstStyle/>
          <a:p>
            <a:fld id="{0012D77D-1826-4F64-AEC0-2172E197BF8D}" type="datetimeFigureOut">
              <a:rPr lang="en-US" smtClean="0"/>
              <a:t>10/4/2020</a:t>
            </a:fld>
            <a:endParaRPr lang="en-US"/>
          </a:p>
        </p:txBody>
      </p:sp>
      <p:sp>
        <p:nvSpPr>
          <p:cNvPr id="6" name="Footer Placeholder 5">
            <a:extLst>
              <a:ext uri="{FF2B5EF4-FFF2-40B4-BE49-F238E27FC236}">
                <a16:creationId xmlns:a16="http://schemas.microsoft.com/office/drawing/2014/main" id="{5B10DD69-E827-4B2E-A4CA-7E664B3E6F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F9468-9960-4BB8-960C-4A36130BDE0C}"/>
              </a:ext>
            </a:extLst>
          </p:cNvPr>
          <p:cNvSpPr>
            <a:spLocks noGrp="1"/>
          </p:cNvSpPr>
          <p:nvPr>
            <p:ph type="sldNum" sz="quarter" idx="12"/>
          </p:nvPr>
        </p:nvSpPr>
        <p:spPr/>
        <p:txBody>
          <a:bodyPr/>
          <a:lstStyle/>
          <a:p>
            <a:fld id="{8E71CD48-A3B1-46D2-8838-57C08EAB89F3}" type="slidenum">
              <a:rPr lang="en-US" smtClean="0"/>
              <a:t>‹#›</a:t>
            </a:fld>
            <a:endParaRPr lang="en-US"/>
          </a:p>
        </p:txBody>
      </p:sp>
    </p:spTree>
    <p:extLst>
      <p:ext uri="{BB962C8B-B14F-4D97-AF65-F5344CB8AC3E}">
        <p14:creationId xmlns:p14="http://schemas.microsoft.com/office/powerpoint/2010/main" val="2691630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23E92-EC07-4487-B5E0-C94C127AB8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91F651-F1AD-4ECF-B94A-17EEAB929D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5727EA-D4DF-4FB2-833C-867C9FA229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BE5DD1-9D40-45B3-AADD-2533ABBAB1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CD9802-D9DB-4C65-9240-37E0E7614B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5AD77F-1522-4499-82DA-3B280F3BA95B}"/>
              </a:ext>
            </a:extLst>
          </p:cNvPr>
          <p:cNvSpPr>
            <a:spLocks noGrp="1"/>
          </p:cNvSpPr>
          <p:nvPr>
            <p:ph type="dt" sz="half" idx="10"/>
          </p:nvPr>
        </p:nvSpPr>
        <p:spPr/>
        <p:txBody>
          <a:bodyPr/>
          <a:lstStyle/>
          <a:p>
            <a:fld id="{0012D77D-1826-4F64-AEC0-2172E197BF8D}" type="datetimeFigureOut">
              <a:rPr lang="en-US" smtClean="0"/>
              <a:t>10/4/2020</a:t>
            </a:fld>
            <a:endParaRPr lang="en-US"/>
          </a:p>
        </p:txBody>
      </p:sp>
      <p:sp>
        <p:nvSpPr>
          <p:cNvPr id="8" name="Footer Placeholder 7">
            <a:extLst>
              <a:ext uri="{FF2B5EF4-FFF2-40B4-BE49-F238E27FC236}">
                <a16:creationId xmlns:a16="http://schemas.microsoft.com/office/drawing/2014/main" id="{FE1271A1-FBCD-40CB-B24F-96DC47E1F6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314339-3D9A-4AD1-8E4B-52ED80F4A30D}"/>
              </a:ext>
            </a:extLst>
          </p:cNvPr>
          <p:cNvSpPr>
            <a:spLocks noGrp="1"/>
          </p:cNvSpPr>
          <p:nvPr>
            <p:ph type="sldNum" sz="quarter" idx="12"/>
          </p:nvPr>
        </p:nvSpPr>
        <p:spPr/>
        <p:txBody>
          <a:bodyPr/>
          <a:lstStyle/>
          <a:p>
            <a:fld id="{8E71CD48-A3B1-46D2-8838-57C08EAB89F3}" type="slidenum">
              <a:rPr lang="en-US" smtClean="0"/>
              <a:t>‹#›</a:t>
            </a:fld>
            <a:endParaRPr lang="en-US"/>
          </a:p>
        </p:txBody>
      </p:sp>
    </p:spTree>
    <p:extLst>
      <p:ext uri="{BB962C8B-B14F-4D97-AF65-F5344CB8AC3E}">
        <p14:creationId xmlns:p14="http://schemas.microsoft.com/office/powerpoint/2010/main" val="2789781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0A987-435A-4FCE-9B9E-6681F6D3AD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82DC88-24E7-4606-943F-2A7F4D553D97}"/>
              </a:ext>
            </a:extLst>
          </p:cNvPr>
          <p:cNvSpPr>
            <a:spLocks noGrp="1"/>
          </p:cNvSpPr>
          <p:nvPr>
            <p:ph type="dt" sz="half" idx="10"/>
          </p:nvPr>
        </p:nvSpPr>
        <p:spPr/>
        <p:txBody>
          <a:bodyPr/>
          <a:lstStyle/>
          <a:p>
            <a:fld id="{0012D77D-1826-4F64-AEC0-2172E197BF8D}" type="datetimeFigureOut">
              <a:rPr lang="en-US" smtClean="0"/>
              <a:t>10/4/2020</a:t>
            </a:fld>
            <a:endParaRPr lang="en-US"/>
          </a:p>
        </p:txBody>
      </p:sp>
      <p:sp>
        <p:nvSpPr>
          <p:cNvPr id="4" name="Footer Placeholder 3">
            <a:extLst>
              <a:ext uri="{FF2B5EF4-FFF2-40B4-BE49-F238E27FC236}">
                <a16:creationId xmlns:a16="http://schemas.microsoft.com/office/drawing/2014/main" id="{7D19AE06-1F66-40B2-B7A1-2FF72FADF6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C79149-7F85-4363-BE7D-0D74AE2B9A94}"/>
              </a:ext>
            </a:extLst>
          </p:cNvPr>
          <p:cNvSpPr>
            <a:spLocks noGrp="1"/>
          </p:cNvSpPr>
          <p:nvPr>
            <p:ph type="sldNum" sz="quarter" idx="12"/>
          </p:nvPr>
        </p:nvSpPr>
        <p:spPr/>
        <p:txBody>
          <a:bodyPr/>
          <a:lstStyle/>
          <a:p>
            <a:fld id="{8E71CD48-A3B1-46D2-8838-57C08EAB89F3}" type="slidenum">
              <a:rPr lang="en-US" smtClean="0"/>
              <a:t>‹#›</a:t>
            </a:fld>
            <a:endParaRPr lang="en-US"/>
          </a:p>
        </p:txBody>
      </p:sp>
    </p:spTree>
    <p:extLst>
      <p:ext uri="{BB962C8B-B14F-4D97-AF65-F5344CB8AC3E}">
        <p14:creationId xmlns:p14="http://schemas.microsoft.com/office/powerpoint/2010/main" val="1807191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5171B6-233A-4845-A4FC-FFF20D042C55}"/>
              </a:ext>
            </a:extLst>
          </p:cNvPr>
          <p:cNvSpPr>
            <a:spLocks noGrp="1"/>
          </p:cNvSpPr>
          <p:nvPr>
            <p:ph type="dt" sz="half" idx="10"/>
          </p:nvPr>
        </p:nvSpPr>
        <p:spPr/>
        <p:txBody>
          <a:bodyPr/>
          <a:lstStyle/>
          <a:p>
            <a:fld id="{0012D77D-1826-4F64-AEC0-2172E197BF8D}" type="datetimeFigureOut">
              <a:rPr lang="en-US" smtClean="0"/>
              <a:t>10/4/2020</a:t>
            </a:fld>
            <a:endParaRPr lang="en-US"/>
          </a:p>
        </p:txBody>
      </p:sp>
      <p:sp>
        <p:nvSpPr>
          <p:cNvPr id="3" name="Footer Placeholder 2">
            <a:extLst>
              <a:ext uri="{FF2B5EF4-FFF2-40B4-BE49-F238E27FC236}">
                <a16:creationId xmlns:a16="http://schemas.microsoft.com/office/drawing/2014/main" id="{4E056BEC-00C9-4520-A948-69154E671C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249224-DB9B-497C-9EE3-5343DE577EBB}"/>
              </a:ext>
            </a:extLst>
          </p:cNvPr>
          <p:cNvSpPr>
            <a:spLocks noGrp="1"/>
          </p:cNvSpPr>
          <p:nvPr>
            <p:ph type="sldNum" sz="quarter" idx="12"/>
          </p:nvPr>
        </p:nvSpPr>
        <p:spPr/>
        <p:txBody>
          <a:bodyPr/>
          <a:lstStyle/>
          <a:p>
            <a:fld id="{8E71CD48-A3B1-46D2-8838-57C08EAB89F3}" type="slidenum">
              <a:rPr lang="en-US" smtClean="0"/>
              <a:t>‹#›</a:t>
            </a:fld>
            <a:endParaRPr lang="en-US"/>
          </a:p>
        </p:txBody>
      </p:sp>
    </p:spTree>
    <p:extLst>
      <p:ext uri="{BB962C8B-B14F-4D97-AF65-F5344CB8AC3E}">
        <p14:creationId xmlns:p14="http://schemas.microsoft.com/office/powerpoint/2010/main" val="2268825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5A60A-C964-46FE-8FEC-DA6DB69215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69BB9A-8303-44EA-9242-E71C324E6D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591F76-5F4E-46A6-BD6C-E387977FF9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697C43-B33E-4F54-8723-3ED85CC6537E}"/>
              </a:ext>
            </a:extLst>
          </p:cNvPr>
          <p:cNvSpPr>
            <a:spLocks noGrp="1"/>
          </p:cNvSpPr>
          <p:nvPr>
            <p:ph type="dt" sz="half" idx="10"/>
          </p:nvPr>
        </p:nvSpPr>
        <p:spPr/>
        <p:txBody>
          <a:bodyPr/>
          <a:lstStyle/>
          <a:p>
            <a:fld id="{0012D77D-1826-4F64-AEC0-2172E197BF8D}" type="datetimeFigureOut">
              <a:rPr lang="en-US" smtClean="0"/>
              <a:t>10/4/2020</a:t>
            </a:fld>
            <a:endParaRPr lang="en-US"/>
          </a:p>
        </p:txBody>
      </p:sp>
      <p:sp>
        <p:nvSpPr>
          <p:cNvPr id="6" name="Footer Placeholder 5">
            <a:extLst>
              <a:ext uri="{FF2B5EF4-FFF2-40B4-BE49-F238E27FC236}">
                <a16:creationId xmlns:a16="http://schemas.microsoft.com/office/drawing/2014/main" id="{E8C078AA-7E5A-4DD1-89FE-E6FC2B6782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35AA8E-BEFA-4ED2-9189-5D0600B69286}"/>
              </a:ext>
            </a:extLst>
          </p:cNvPr>
          <p:cNvSpPr>
            <a:spLocks noGrp="1"/>
          </p:cNvSpPr>
          <p:nvPr>
            <p:ph type="sldNum" sz="quarter" idx="12"/>
          </p:nvPr>
        </p:nvSpPr>
        <p:spPr/>
        <p:txBody>
          <a:bodyPr/>
          <a:lstStyle/>
          <a:p>
            <a:fld id="{8E71CD48-A3B1-46D2-8838-57C08EAB89F3}" type="slidenum">
              <a:rPr lang="en-US" smtClean="0"/>
              <a:t>‹#›</a:t>
            </a:fld>
            <a:endParaRPr lang="en-US"/>
          </a:p>
        </p:txBody>
      </p:sp>
    </p:spTree>
    <p:extLst>
      <p:ext uri="{BB962C8B-B14F-4D97-AF65-F5344CB8AC3E}">
        <p14:creationId xmlns:p14="http://schemas.microsoft.com/office/powerpoint/2010/main" val="1350637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C8A70-CC81-4D64-93B1-09FE55A25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D9934F-2DF9-46A6-8F83-869175808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CC5DDF-D21F-46A7-B362-249C94BCB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849953-9D9F-4321-8FF1-15786CF7D522}"/>
              </a:ext>
            </a:extLst>
          </p:cNvPr>
          <p:cNvSpPr>
            <a:spLocks noGrp="1"/>
          </p:cNvSpPr>
          <p:nvPr>
            <p:ph type="dt" sz="half" idx="10"/>
          </p:nvPr>
        </p:nvSpPr>
        <p:spPr/>
        <p:txBody>
          <a:bodyPr/>
          <a:lstStyle/>
          <a:p>
            <a:fld id="{0012D77D-1826-4F64-AEC0-2172E197BF8D}" type="datetimeFigureOut">
              <a:rPr lang="en-US" smtClean="0"/>
              <a:t>10/4/2020</a:t>
            </a:fld>
            <a:endParaRPr lang="en-US"/>
          </a:p>
        </p:txBody>
      </p:sp>
      <p:sp>
        <p:nvSpPr>
          <p:cNvPr id="6" name="Footer Placeholder 5">
            <a:extLst>
              <a:ext uri="{FF2B5EF4-FFF2-40B4-BE49-F238E27FC236}">
                <a16:creationId xmlns:a16="http://schemas.microsoft.com/office/drawing/2014/main" id="{6A4CD08E-BAD8-4C5C-B43E-CEED986CC1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09C810-909C-4E29-B0A7-9DA3FAED0F55}"/>
              </a:ext>
            </a:extLst>
          </p:cNvPr>
          <p:cNvSpPr>
            <a:spLocks noGrp="1"/>
          </p:cNvSpPr>
          <p:nvPr>
            <p:ph type="sldNum" sz="quarter" idx="12"/>
          </p:nvPr>
        </p:nvSpPr>
        <p:spPr/>
        <p:txBody>
          <a:bodyPr/>
          <a:lstStyle/>
          <a:p>
            <a:fld id="{8E71CD48-A3B1-46D2-8838-57C08EAB89F3}" type="slidenum">
              <a:rPr lang="en-US" smtClean="0"/>
              <a:t>‹#›</a:t>
            </a:fld>
            <a:endParaRPr lang="en-US"/>
          </a:p>
        </p:txBody>
      </p:sp>
    </p:spTree>
    <p:extLst>
      <p:ext uri="{BB962C8B-B14F-4D97-AF65-F5344CB8AC3E}">
        <p14:creationId xmlns:p14="http://schemas.microsoft.com/office/powerpoint/2010/main" val="223613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9A415-81FE-4069-BDDE-887517FE7F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0BF7D314-6E35-4C33-83FB-161A7277F0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805B45-8808-445C-8A12-F16A15FABA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2D77D-1826-4F64-AEC0-2172E197BF8D}" type="datetimeFigureOut">
              <a:rPr lang="en-US" smtClean="0"/>
              <a:t>10/4/2020</a:t>
            </a:fld>
            <a:endParaRPr lang="en-US"/>
          </a:p>
        </p:txBody>
      </p:sp>
      <p:sp>
        <p:nvSpPr>
          <p:cNvPr id="5" name="Footer Placeholder 4">
            <a:extLst>
              <a:ext uri="{FF2B5EF4-FFF2-40B4-BE49-F238E27FC236}">
                <a16:creationId xmlns:a16="http://schemas.microsoft.com/office/drawing/2014/main" id="{7191582D-BB3E-4D71-9DEE-2ABA0504D1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E32911-F766-4A1A-99B6-0CA2C323C0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71CD48-A3B1-46D2-8838-57C08EAB89F3}" type="slidenum">
              <a:rPr lang="en-US" smtClean="0"/>
              <a:t>‹#›</a:t>
            </a:fld>
            <a:endParaRPr lang="en-US"/>
          </a:p>
        </p:txBody>
      </p:sp>
    </p:spTree>
    <p:extLst>
      <p:ext uri="{BB962C8B-B14F-4D97-AF65-F5344CB8AC3E}">
        <p14:creationId xmlns:p14="http://schemas.microsoft.com/office/powerpoint/2010/main" val="190750375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5.svg"/></Relationships>
</file>

<file path=ppt/slides/_rels/slide16.xml.rels><?xml version="1.0" encoding="UTF-8" standalone="yes"?>
<Relationships xmlns="http://schemas.openxmlformats.org/package/2006/relationships"><Relationship Id="rId3" Type="http://schemas.openxmlformats.org/officeDocument/2006/relationships/hyperlink" Target="https://cafbaseline.com/"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3001AFEA-2442-4A9F-BA37-8C469F306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itle 3">
            <a:extLst>
              <a:ext uri="{FF2B5EF4-FFF2-40B4-BE49-F238E27FC236}">
                <a16:creationId xmlns:a16="http://schemas.microsoft.com/office/drawing/2014/main" id="{4F2DEF1B-FB51-43A4-B340-16A917201C79}"/>
              </a:ext>
            </a:extLst>
          </p:cNvPr>
          <p:cNvSpPr>
            <a:spLocks noGrp="1"/>
          </p:cNvSpPr>
          <p:nvPr>
            <p:ph type="ctrTitle"/>
          </p:nvPr>
        </p:nvSpPr>
        <p:spPr>
          <a:xfrm>
            <a:off x="970908" y="637046"/>
            <a:ext cx="5174207" cy="2971473"/>
          </a:xfrm>
        </p:spPr>
        <p:txBody>
          <a:bodyPr>
            <a:normAutofit/>
          </a:bodyPr>
          <a:lstStyle/>
          <a:p>
            <a:pPr algn="l"/>
            <a:r>
              <a:rPr lang="en-US">
                <a:solidFill>
                  <a:srgbClr val="FFFFFF"/>
                </a:solidFill>
              </a:rPr>
              <a:t>Cloud Adoption Framework</a:t>
            </a:r>
          </a:p>
        </p:txBody>
      </p:sp>
      <p:sp>
        <p:nvSpPr>
          <p:cNvPr id="2" name="Subtitle 1">
            <a:extLst>
              <a:ext uri="{FF2B5EF4-FFF2-40B4-BE49-F238E27FC236}">
                <a16:creationId xmlns:a16="http://schemas.microsoft.com/office/drawing/2014/main" id="{4B1ABFEC-B451-4CF1-B8D6-A76AC0AE0C3A}"/>
              </a:ext>
            </a:extLst>
          </p:cNvPr>
          <p:cNvSpPr>
            <a:spLocks noGrp="1"/>
          </p:cNvSpPr>
          <p:nvPr>
            <p:ph type="subTitle" idx="1"/>
          </p:nvPr>
        </p:nvSpPr>
        <p:spPr>
          <a:xfrm>
            <a:off x="970908" y="3700594"/>
            <a:ext cx="5174207" cy="1963486"/>
          </a:xfrm>
        </p:spPr>
        <p:txBody>
          <a:bodyPr>
            <a:normAutofit/>
          </a:bodyPr>
          <a:lstStyle/>
          <a:p>
            <a:pPr algn="l"/>
            <a:r>
              <a:rPr lang="en-US" dirty="0">
                <a:solidFill>
                  <a:srgbClr val="FFFFFF"/>
                </a:solidFill>
              </a:rPr>
              <a:t>Ready Phase</a:t>
            </a:r>
          </a:p>
        </p:txBody>
      </p:sp>
      <p:sp>
        <p:nvSpPr>
          <p:cNvPr id="8" name="Freeform: Shape 10">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Oval 12">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Block Arc 14">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Shape 16">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4"/>
          </a:solidFill>
          <a:ln w="9525" cap="flat">
            <a:noFill/>
            <a:prstDash val="solid"/>
            <a:miter/>
          </a:ln>
        </p:spPr>
        <p:txBody>
          <a:bodyPr rtlCol="0" anchor="ctr"/>
          <a:lstStyle/>
          <a:p>
            <a:endParaRPr lang="en-US" dirty="0"/>
          </a:p>
        </p:txBody>
      </p:sp>
      <p:cxnSp>
        <p:nvCxnSpPr>
          <p:cNvPr id="16" name="Straight Connector 18">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4"/>
          </a:solidFill>
          <a:ln w="9525" cap="flat">
            <a:noFill/>
            <a:prstDash val="solid"/>
            <a:miter/>
          </a:ln>
        </p:spPr>
        <p:txBody>
          <a:bodyPr rtlCol="0" anchor="ctr"/>
          <a:lstStyle/>
          <a:p>
            <a:endParaRPr lang="en-US"/>
          </a:p>
        </p:txBody>
      </p:sp>
      <p:sp>
        <p:nvSpPr>
          <p:cNvPr id="23" name="Arc 22">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872052">
            <a:off x="6113252"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a:extLst>
              <a:ext uri="{FF2B5EF4-FFF2-40B4-BE49-F238E27FC236}">
                <a16:creationId xmlns:a16="http://schemas.microsoft.com/office/drawing/2014/main" id="{7C15BEF5-32A8-44F6-86DA-6ECB64BB50CA}"/>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sz="4400" kern="1200">
                <a:solidFill>
                  <a:schemeClr val="tx1"/>
                </a:solidFill>
                <a:latin typeface="+mj-lt"/>
                <a:ea typeface="+mj-ea"/>
                <a:cs typeface="+mj-cs"/>
              </a:rPr>
              <a:t>Resource tagging</a:t>
            </a:r>
          </a:p>
        </p:txBody>
      </p:sp>
      <p:sp>
        <p:nvSpPr>
          <p:cNvPr id="13" name="Freeform: Shape 12">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D44F71DA-CC96-4B9A-AC2F-26DF97D785A0}"/>
              </a:ext>
            </a:extLst>
          </p:cNvPr>
          <p:cNvSpPr>
            <a:spLocks noGrp="1"/>
          </p:cNvSpPr>
          <p:nvPr>
            <p:ph idx="1"/>
          </p:nvPr>
        </p:nvSpPr>
        <p:spPr>
          <a:xfrm>
            <a:off x="838200" y="1825625"/>
            <a:ext cx="5393361" cy="4351338"/>
          </a:xfrm>
        </p:spPr>
        <p:txBody>
          <a:bodyPr vert="horz" lIns="91440" tIns="45720" rIns="91440" bIns="45720" rtlCol="0">
            <a:normAutofit/>
          </a:bodyPr>
          <a:lstStyle/>
          <a:p>
            <a:pPr indent="-228600"/>
            <a:r>
              <a:rPr lang="en-US" sz="2200">
                <a:cs typeface="+mn-cs"/>
              </a:rPr>
              <a:t>When you apply metadata tags to your cloud resources, you can include information about those assets that couldn't be included in the resource name. </a:t>
            </a:r>
          </a:p>
          <a:p>
            <a:pPr indent="-228600"/>
            <a:r>
              <a:rPr lang="en-US" sz="2200">
                <a:cs typeface="+mn-cs"/>
              </a:rPr>
              <a:t>You can use that information to perform more sophisticated filtering and reporting on resources. </a:t>
            </a:r>
          </a:p>
          <a:p>
            <a:pPr indent="-228600"/>
            <a:r>
              <a:rPr lang="en-US" sz="2200">
                <a:cs typeface="+mn-cs"/>
              </a:rPr>
              <a:t>You want these tags to include context about the resource's associated workload or application, operational requirements, and ownership information. </a:t>
            </a:r>
          </a:p>
        </p:txBody>
      </p:sp>
      <p:sp>
        <p:nvSpPr>
          <p:cNvPr id="15" name="Oval 14">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Tag">
            <a:extLst>
              <a:ext uri="{FF2B5EF4-FFF2-40B4-BE49-F238E27FC236}">
                <a16:creationId xmlns:a16="http://schemas.microsoft.com/office/drawing/2014/main" id="{0F2104DA-5E2F-449E-825C-283EFCF4DF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7" name="Freeform: Shape 16">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919855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a:extLst>
              <a:ext uri="{FF2B5EF4-FFF2-40B4-BE49-F238E27FC236}">
                <a16:creationId xmlns:a16="http://schemas.microsoft.com/office/drawing/2014/main" id="{C339006D-8768-4EA9-99F0-6BE8C8780ECD}"/>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sz="4400" kern="1200">
                <a:solidFill>
                  <a:schemeClr val="tx1"/>
                </a:solidFill>
                <a:latin typeface="+mj-lt"/>
                <a:ea typeface="+mj-ea"/>
                <a:cs typeface="+mj-cs"/>
              </a:rPr>
              <a:t>Manage access</a:t>
            </a:r>
          </a:p>
        </p:txBody>
      </p:sp>
      <p:sp>
        <p:nvSpPr>
          <p:cNvPr id="13" name="Freeform: Shape 12">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94CD1392-19AD-4BE5-A1FA-0506356AD478}"/>
              </a:ext>
            </a:extLst>
          </p:cNvPr>
          <p:cNvSpPr>
            <a:spLocks noGrp="1"/>
          </p:cNvSpPr>
          <p:nvPr>
            <p:ph idx="1"/>
          </p:nvPr>
        </p:nvSpPr>
        <p:spPr>
          <a:xfrm>
            <a:off x="838200" y="1825625"/>
            <a:ext cx="5393361" cy="4351338"/>
          </a:xfrm>
        </p:spPr>
        <p:txBody>
          <a:bodyPr vert="horz" lIns="91440" tIns="45720" rIns="91440" bIns="45720" rtlCol="0">
            <a:normAutofit/>
          </a:bodyPr>
          <a:lstStyle/>
          <a:p>
            <a:pPr indent="-228600"/>
            <a:r>
              <a:rPr lang="en-US" sz="2000">
                <a:cs typeface="+mn-cs"/>
              </a:rPr>
              <a:t>Managing access to cloud resources is an important part of your </a:t>
            </a:r>
            <a:r>
              <a:rPr lang="en-US" sz="2000" b="1">
                <a:cs typeface="+mn-cs"/>
              </a:rPr>
              <a:t>governance strategy </a:t>
            </a:r>
            <a:r>
              <a:rPr lang="en-US" sz="2000">
                <a:cs typeface="+mn-cs"/>
              </a:rPr>
              <a:t>and should be considered before deployment of any cloud resources.</a:t>
            </a:r>
          </a:p>
          <a:p>
            <a:pPr indent="-228600"/>
            <a:r>
              <a:rPr lang="en-US" sz="2000">
                <a:cs typeface="+mn-cs"/>
              </a:rPr>
              <a:t>When you plan your access control strategy, grant users the </a:t>
            </a:r>
            <a:r>
              <a:rPr lang="en-US" sz="2000" b="1">
                <a:cs typeface="+mn-cs"/>
              </a:rPr>
              <a:t>least privilege</a:t>
            </a:r>
            <a:r>
              <a:rPr lang="en-US" sz="2000">
                <a:cs typeface="+mn-cs"/>
              </a:rPr>
              <a:t> required to get their work done.</a:t>
            </a:r>
          </a:p>
          <a:p>
            <a:pPr indent="-228600"/>
            <a:r>
              <a:rPr lang="en-US" sz="2000">
                <a:cs typeface="+mn-cs"/>
              </a:rPr>
              <a:t>Role based access control (</a:t>
            </a:r>
            <a:r>
              <a:rPr lang="en-US" sz="2000" b="1">
                <a:cs typeface="+mn-cs"/>
              </a:rPr>
              <a:t>RBAC</a:t>
            </a:r>
            <a:r>
              <a:rPr lang="en-US" sz="2000">
                <a:cs typeface="+mn-cs"/>
              </a:rPr>
              <a:t>) is typically used to manage access.</a:t>
            </a:r>
          </a:p>
          <a:p>
            <a:pPr indent="-228600"/>
            <a:r>
              <a:rPr lang="en-US" sz="2000">
                <a:cs typeface="+mn-cs"/>
              </a:rPr>
              <a:t>Dealing with </a:t>
            </a:r>
            <a:r>
              <a:rPr lang="en-US" sz="2000" b="1">
                <a:cs typeface="+mn-cs"/>
              </a:rPr>
              <a:t>groups rather than individual users </a:t>
            </a:r>
            <a:r>
              <a:rPr lang="en-US" sz="2000">
                <a:cs typeface="+mn-cs"/>
              </a:rPr>
              <a:t>simplifies maintenance of access policies, provides consistent access management across teams, and reduces configuration errors.</a:t>
            </a:r>
          </a:p>
        </p:txBody>
      </p:sp>
      <p:sp>
        <p:nvSpPr>
          <p:cNvPr id="15" name="Oval 14">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Forbidden">
            <a:extLst>
              <a:ext uri="{FF2B5EF4-FFF2-40B4-BE49-F238E27FC236}">
                <a16:creationId xmlns:a16="http://schemas.microsoft.com/office/drawing/2014/main" id="{202F0925-83CF-4410-878B-2338E2DEFD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7" name="Freeform: Shape 16">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692472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00A2A6-35C5-4CC5-82DD-EF9D689AD2BA}"/>
              </a:ext>
            </a:extLst>
          </p:cNvPr>
          <p:cNvSpPr>
            <a:spLocks noGrp="1"/>
          </p:cNvSpPr>
          <p:nvPr>
            <p:ph idx="1"/>
          </p:nvPr>
        </p:nvSpPr>
        <p:spPr/>
        <p:txBody>
          <a:bodyPr/>
          <a:lstStyle/>
          <a:p>
            <a:r>
              <a:rPr lang="en-US" dirty="0"/>
              <a:t>RBAC provides detailed access management of resources in Azure. It helps you manage who has access to Azure resources, what they can do with those resources, and what scopes they can access.</a:t>
            </a:r>
          </a:p>
          <a:p>
            <a:r>
              <a:rPr lang="en-US" dirty="0"/>
              <a:t>Custom and built-in roles combined with scope define access.</a:t>
            </a:r>
          </a:p>
        </p:txBody>
      </p:sp>
      <p:sp>
        <p:nvSpPr>
          <p:cNvPr id="3" name="Title 2">
            <a:extLst>
              <a:ext uri="{FF2B5EF4-FFF2-40B4-BE49-F238E27FC236}">
                <a16:creationId xmlns:a16="http://schemas.microsoft.com/office/drawing/2014/main" id="{2E831A9E-FE2D-4C07-B065-5164179EDCB2}"/>
              </a:ext>
            </a:extLst>
          </p:cNvPr>
          <p:cNvSpPr>
            <a:spLocks noGrp="1"/>
          </p:cNvSpPr>
          <p:nvPr>
            <p:ph type="title"/>
          </p:nvPr>
        </p:nvSpPr>
        <p:spPr/>
        <p:txBody>
          <a:bodyPr/>
          <a:lstStyle/>
          <a:p>
            <a:r>
              <a:rPr lang="en-US" dirty="0"/>
              <a:t>Manage access - azure</a:t>
            </a:r>
          </a:p>
        </p:txBody>
      </p:sp>
      <p:pic>
        <p:nvPicPr>
          <p:cNvPr id="3074" name="Picture 2" descr="Diagram that shows RBAC roles">
            <a:extLst>
              <a:ext uri="{FF2B5EF4-FFF2-40B4-BE49-F238E27FC236}">
                <a16:creationId xmlns:a16="http://schemas.microsoft.com/office/drawing/2014/main" id="{FE4CF101-F947-4075-A5CE-138B8F639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3684" y="3429000"/>
            <a:ext cx="619125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422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CECEECEF-70E8-436F-98A0-792A700CF42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kern="1200">
                <a:solidFill>
                  <a:schemeClr val="tx1"/>
                </a:solidFill>
                <a:latin typeface="+mj-lt"/>
                <a:ea typeface="+mj-ea"/>
                <a:cs typeface="+mj-cs"/>
              </a:rPr>
              <a:t>Manage access - aws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79CA24DA-4A9C-4CD3-85BF-508C87B5E114}"/>
              </a:ext>
            </a:extLst>
          </p:cNvPr>
          <p:cNvSpPr>
            <a:spLocks noGrp="1"/>
          </p:cNvSpPr>
          <p:nvPr>
            <p:ph idx="1"/>
          </p:nvPr>
        </p:nvSpPr>
        <p:spPr>
          <a:xfrm>
            <a:off x="838200" y="1825625"/>
            <a:ext cx="10515600" cy="4351338"/>
          </a:xfrm>
        </p:spPr>
        <p:txBody>
          <a:bodyPr vert="horz" lIns="91440" tIns="45720" rIns="91440" bIns="45720" rtlCol="0">
            <a:normAutofit/>
          </a:bodyPr>
          <a:lstStyle/>
          <a:p>
            <a:pPr indent="-228600"/>
            <a:endParaRPr lang="en-US">
              <a:cs typeface="+mn-cs"/>
            </a:endParaRPr>
          </a:p>
        </p:txBody>
      </p:sp>
    </p:spTree>
    <p:extLst>
      <p:ext uri="{BB962C8B-B14F-4D97-AF65-F5344CB8AC3E}">
        <p14:creationId xmlns:p14="http://schemas.microsoft.com/office/powerpoint/2010/main" val="3552207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C2480A81-EBD0-4E72-85C7-D7260637B5B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kern="1200">
                <a:solidFill>
                  <a:schemeClr val="tx1"/>
                </a:solidFill>
                <a:latin typeface="+mj-lt"/>
                <a:ea typeface="+mj-ea"/>
                <a:cs typeface="+mj-cs"/>
              </a:rPr>
              <a:t>Manage access - gcp</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CED1E63D-E371-4DBF-810F-25902A6B3A3B}"/>
              </a:ext>
            </a:extLst>
          </p:cNvPr>
          <p:cNvSpPr>
            <a:spLocks noGrp="1"/>
          </p:cNvSpPr>
          <p:nvPr>
            <p:ph idx="1"/>
          </p:nvPr>
        </p:nvSpPr>
        <p:spPr>
          <a:xfrm>
            <a:off x="838200" y="1825625"/>
            <a:ext cx="10515600" cy="4351338"/>
          </a:xfrm>
        </p:spPr>
        <p:txBody>
          <a:bodyPr vert="horz" lIns="91440" tIns="45720" rIns="91440" bIns="45720" rtlCol="0">
            <a:normAutofit/>
          </a:bodyPr>
          <a:lstStyle/>
          <a:p>
            <a:pPr indent="-228600"/>
            <a:endParaRPr lang="en-US">
              <a:cs typeface="+mn-cs"/>
            </a:endParaRPr>
          </a:p>
        </p:txBody>
      </p:sp>
    </p:spTree>
    <p:extLst>
      <p:ext uri="{BB962C8B-B14F-4D97-AF65-F5344CB8AC3E}">
        <p14:creationId xmlns:p14="http://schemas.microsoft.com/office/powerpoint/2010/main" val="319669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a:extLst>
              <a:ext uri="{FF2B5EF4-FFF2-40B4-BE49-F238E27FC236}">
                <a16:creationId xmlns:a16="http://schemas.microsoft.com/office/drawing/2014/main" id="{8184BF72-CA57-4AD5-9F16-A572BA9E9566}"/>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sz="4400" kern="1200">
                <a:solidFill>
                  <a:schemeClr val="tx1"/>
                </a:solidFill>
                <a:latin typeface="+mj-lt"/>
                <a:ea typeface="+mj-ea"/>
                <a:cs typeface="+mj-cs"/>
              </a:rPr>
              <a:t>Manage cost and billing</a:t>
            </a:r>
          </a:p>
        </p:txBody>
      </p:sp>
      <p:sp>
        <p:nvSpPr>
          <p:cNvPr id="13" name="Freeform: Shape 12">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D52CB6F1-6D9A-4160-A16B-D2F872E00569}"/>
              </a:ext>
            </a:extLst>
          </p:cNvPr>
          <p:cNvSpPr>
            <a:spLocks noGrp="1"/>
          </p:cNvSpPr>
          <p:nvPr>
            <p:ph idx="1"/>
          </p:nvPr>
        </p:nvSpPr>
        <p:spPr>
          <a:xfrm>
            <a:off x="838200" y="1825625"/>
            <a:ext cx="5393361" cy="4351338"/>
          </a:xfrm>
        </p:spPr>
        <p:txBody>
          <a:bodyPr vert="horz" lIns="91440" tIns="45720" rIns="91440" bIns="45720" rtlCol="0">
            <a:normAutofit/>
          </a:bodyPr>
          <a:lstStyle/>
          <a:p>
            <a:pPr marL="0" indent="-228600"/>
            <a:r>
              <a:rPr lang="en-US">
                <a:cs typeface="+mn-cs"/>
              </a:rPr>
              <a:t>Cost management is the process of effectively planning and controlling costs involved in your business. Good cost management practices can help you plan with cost in mind. It can also help you to analyze costs effectively and take action to optimize cloud spending.</a:t>
            </a:r>
          </a:p>
          <a:p>
            <a:pPr marL="0" indent="-228600"/>
            <a:endParaRPr lang="en-US">
              <a:cs typeface="+mn-cs"/>
            </a:endParaRPr>
          </a:p>
          <a:p>
            <a:pPr marL="0" indent="-228600"/>
            <a:r>
              <a:rPr lang="en-US">
                <a:cs typeface="+mn-cs"/>
              </a:rPr>
              <a:t>AWS, Azure, and GCP all provide tools to predict, monitor, control, and alert on cloud costs.</a:t>
            </a:r>
          </a:p>
        </p:txBody>
      </p:sp>
      <p:sp>
        <p:nvSpPr>
          <p:cNvPr id="15" name="Oval 14">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Downward trend">
            <a:extLst>
              <a:ext uri="{FF2B5EF4-FFF2-40B4-BE49-F238E27FC236}">
                <a16:creationId xmlns:a16="http://schemas.microsoft.com/office/drawing/2014/main" id="{B633936A-BAE2-401F-9359-DE2484D75D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7" name="Freeform: Shape 16">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468324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6CD807-FB29-4853-B666-B60B040B4B48}"/>
              </a:ext>
            </a:extLst>
          </p:cNvPr>
          <p:cNvSpPr>
            <a:spLocks noGrp="1"/>
          </p:cNvSpPr>
          <p:nvPr>
            <p:ph idx="1"/>
          </p:nvPr>
        </p:nvSpPr>
        <p:spPr>
          <a:xfrm>
            <a:off x="838200" y="1825625"/>
            <a:ext cx="10515600" cy="4351338"/>
          </a:xfrm>
        </p:spPr>
        <p:txBody>
          <a:bodyPr vert="horz" lIns="91440" tIns="45720" rIns="91440" bIns="45720" rtlCol="0">
            <a:normAutofit/>
          </a:bodyPr>
          <a:lstStyle/>
          <a:p>
            <a:pPr indent="-228600"/>
            <a:r>
              <a:rPr lang="en-US">
                <a:cs typeface="+mn-cs"/>
              </a:rPr>
              <a:t>As you establish corporate </a:t>
            </a:r>
            <a:r>
              <a:rPr lang="en-US" b="1">
                <a:cs typeface="+mn-cs"/>
              </a:rPr>
              <a:t>policy</a:t>
            </a:r>
            <a:r>
              <a:rPr lang="en-US">
                <a:cs typeface="+mn-cs"/>
              </a:rPr>
              <a:t> and plan your </a:t>
            </a:r>
            <a:r>
              <a:rPr lang="en-US" b="1">
                <a:cs typeface="+mn-cs"/>
              </a:rPr>
              <a:t>governance</a:t>
            </a:r>
            <a:r>
              <a:rPr lang="en-US">
                <a:cs typeface="+mn-cs"/>
              </a:rPr>
              <a:t> strategies, you can use tools and services to enforce and automate your organization's governance decisions. </a:t>
            </a:r>
          </a:p>
          <a:p>
            <a:pPr indent="-228600"/>
            <a:r>
              <a:rPr lang="en-US">
                <a:cs typeface="+mn-cs"/>
              </a:rPr>
              <a:t>Improper governance is the </a:t>
            </a:r>
            <a:r>
              <a:rPr lang="en-US" b="1">
                <a:cs typeface="+mn-cs"/>
              </a:rPr>
              <a:t>#1 reason cloud projects fail</a:t>
            </a:r>
            <a:r>
              <a:rPr lang="en-US">
                <a:cs typeface="+mn-cs"/>
              </a:rPr>
              <a:t>.</a:t>
            </a:r>
          </a:p>
          <a:p>
            <a:pPr indent="-228600"/>
            <a:r>
              <a:rPr lang="en-US">
                <a:cs typeface="+mn-cs"/>
              </a:rPr>
              <a:t>When strong governance and enforcement are not in place it can cause </a:t>
            </a:r>
            <a:r>
              <a:rPr lang="en-US" b="1">
                <a:cs typeface="+mn-cs"/>
              </a:rPr>
              <a:t>security concerns</a:t>
            </a:r>
            <a:r>
              <a:rPr lang="en-US">
                <a:cs typeface="+mn-cs"/>
              </a:rPr>
              <a:t>. </a:t>
            </a:r>
          </a:p>
          <a:p>
            <a:pPr indent="-228600"/>
            <a:r>
              <a:rPr lang="en-US">
                <a:cs typeface="+mn-cs"/>
              </a:rPr>
              <a:t>Proper governance should allow you to meet compliance standards.</a:t>
            </a:r>
          </a:p>
          <a:p>
            <a:pPr indent="-228600"/>
            <a:r>
              <a:rPr lang="en-US">
                <a:cs typeface="+mn-cs"/>
              </a:rPr>
              <a:t>Governance is the </a:t>
            </a:r>
            <a:r>
              <a:rPr lang="en-US" b="1">
                <a:cs typeface="+mn-cs"/>
              </a:rPr>
              <a:t>cornerstone</a:t>
            </a:r>
            <a:r>
              <a:rPr lang="en-US">
                <a:cs typeface="+mn-cs"/>
              </a:rPr>
              <a:t> of a good cloud project.</a:t>
            </a:r>
          </a:p>
          <a:p>
            <a:pPr indent="-228600"/>
            <a:r>
              <a:rPr lang="en-US">
                <a:cs typeface="+mn-cs"/>
              </a:rPr>
              <a:t>Before you start your governance planning, use the </a:t>
            </a:r>
            <a:r>
              <a:rPr lang="en-US" u="sng">
                <a:cs typeface="+mn-cs"/>
                <a:hlinkClick r:id="rId3"/>
              </a:rPr>
              <a:t>Governance Benchmark tool</a:t>
            </a:r>
            <a:r>
              <a:rPr lang="en-US">
                <a:cs typeface="+mn-cs"/>
              </a:rPr>
              <a:t> to identify potential gaps in your organization's cloud governance approach.</a:t>
            </a:r>
          </a:p>
        </p:txBody>
      </p:sp>
      <p:sp>
        <p:nvSpPr>
          <p:cNvPr id="3" name="Title 2">
            <a:extLst>
              <a:ext uri="{FF2B5EF4-FFF2-40B4-BE49-F238E27FC236}">
                <a16:creationId xmlns:a16="http://schemas.microsoft.com/office/drawing/2014/main" id="{D50E565C-73BC-4762-AE61-3D8FD466E84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kern="1200">
                <a:solidFill>
                  <a:schemeClr val="tx1"/>
                </a:solidFill>
                <a:latin typeface="+mj-lt"/>
                <a:ea typeface="+mj-ea"/>
                <a:cs typeface="+mj-cs"/>
              </a:rPr>
              <a:t>Plan Governance security and compliance</a:t>
            </a:r>
          </a:p>
        </p:txBody>
      </p:sp>
    </p:spTree>
    <p:extLst>
      <p:ext uri="{BB962C8B-B14F-4D97-AF65-F5344CB8AC3E}">
        <p14:creationId xmlns:p14="http://schemas.microsoft.com/office/powerpoint/2010/main" val="583164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a:extLst>
              <a:ext uri="{FF2B5EF4-FFF2-40B4-BE49-F238E27FC236}">
                <a16:creationId xmlns:a16="http://schemas.microsoft.com/office/drawing/2014/main" id="{325A2EB3-C30A-43FC-A64F-94377AE3012A}"/>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sz="4100" kern="1200">
                <a:solidFill>
                  <a:schemeClr val="tx1"/>
                </a:solidFill>
                <a:latin typeface="+mj-lt"/>
                <a:ea typeface="+mj-ea"/>
                <a:cs typeface="+mj-cs"/>
              </a:rPr>
              <a:t>Establish monitoring and reporting</a:t>
            </a:r>
          </a:p>
        </p:txBody>
      </p:sp>
      <p:sp>
        <p:nvSpPr>
          <p:cNvPr id="13" name="Freeform: Shape 12">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61A01184-7908-417D-B476-66FDDAAFC9A5}"/>
              </a:ext>
            </a:extLst>
          </p:cNvPr>
          <p:cNvSpPr>
            <a:spLocks noGrp="1"/>
          </p:cNvSpPr>
          <p:nvPr>
            <p:ph idx="1"/>
          </p:nvPr>
        </p:nvSpPr>
        <p:spPr>
          <a:xfrm>
            <a:off x="838200" y="1825625"/>
            <a:ext cx="5393361" cy="4351338"/>
          </a:xfrm>
        </p:spPr>
        <p:txBody>
          <a:bodyPr vert="horz" lIns="91440" tIns="45720" rIns="91440" bIns="45720" rtlCol="0">
            <a:normAutofit/>
          </a:bodyPr>
          <a:lstStyle/>
          <a:p>
            <a:pPr marL="0" indent="0">
              <a:buNone/>
            </a:pPr>
            <a:r>
              <a:rPr lang="en-US" dirty="0">
                <a:cs typeface="+mn-cs"/>
              </a:rPr>
              <a:t>Cloud providers offers many services that together provide a comprehensive solution for collecting, analyzing, and acting on telemetry from your applications and the cloud resources that support them. </a:t>
            </a:r>
          </a:p>
          <a:p>
            <a:pPr indent="-228600"/>
            <a:r>
              <a:rPr lang="en-US" dirty="0">
                <a:cs typeface="+mn-cs"/>
              </a:rPr>
              <a:t>Each provider offers a different set of services for monitoring and reporting.</a:t>
            </a:r>
          </a:p>
          <a:p>
            <a:pPr indent="-228600"/>
            <a:endParaRPr lang="en-US" dirty="0">
              <a:cs typeface="+mn-cs"/>
            </a:endParaRPr>
          </a:p>
          <a:p>
            <a:pPr indent="-228600"/>
            <a:r>
              <a:rPr lang="en-US" dirty="0">
                <a:cs typeface="+mn-cs"/>
              </a:rPr>
              <a:t>Monitoring and reporting is a critical part of your cloud adoption plan.</a:t>
            </a:r>
          </a:p>
        </p:txBody>
      </p:sp>
      <p:sp>
        <p:nvSpPr>
          <p:cNvPr id="15" name="Oval 14">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Pie chart">
            <a:extLst>
              <a:ext uri="{FF2B5EF4-FFF2-40B4-BE49-F238E27FC236}">
                <a16:creationId xmlns:a16="http://schemas.microsoft.com/office/drawing/2014/main" id="{83137567-3F7D-4779-9FD8-D65E8F8AB8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7" name="Freeform: Shape 16">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769364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813F2355-4DF1-4BA0-BD49-5078839D258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kern="1200">
                <a:solidFill>
                  <a:schemeClr val="tx1"/>
                </a:solidFill>
                <a:latin typeface="+mj-lt"/>
                <a:ea typeface="+mj-ea"/>
                <a:cs typeface="+mj-cs"/>
              </a:rPr>
              <a:t>First landing zone</a:t>
            </a:r>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1A5B22CE-F3A9-44DB-8F98-51A738A2DAA8}"/>
              </a:ext>
            </a:extLst>
          </p:cNvPr>
          <p:cNvSpPr>
            <a:spLocks noGrp="1"/>
          </p:cNvSpPr>
          <p:nvPr>
            <p:ph idx="1"/>
          </p:nvPr>
        </p:nvSpPr>
        <p:spPr>
          <a:xfrm>
            <a:off x="838200" y="1825625"/>
            <a:ext cx="10515600" cy="4351338"/>
          </a:xfrm>
        </p:spPr>
        <p:txBody>
          <a:bodyPr vert="horz" lIns="91440" tIns="45720" rIns="91440" bIns="45720" rtlCol="0">
            <a:normAutofit/>
          </a:bodyPr>
          <a:lstStyle/>
          <a:p>
            <a:pPr marL="0" indent="0">
              <a:buNone/>
            </a:pPr>
            <a:r>
              <a:rPr lang="en-US" sz="1700" dirty="0">
                <a:cs typeface="+mn-cs"/>
              </a:rPr>
              <a:t>A landing zone is the basic building block of any cloud adoption environment. The term </a:t>
            </a:r>
            <a:r>
              <a:rPr lang="en-US" sz="1700" i="1" dirty="0">
                <a:cs typeface="+mn-cs"/>
              </a:rPr>
              <a:t>landing zone</a:t>
            </a:r>
            <a:r>
              <a:rPr lang="en-US" sz="1700" dirty="0">
                <a:cs typeface="+mn-cs"/>
              </a:rPr>
              <a:t> refers to a logical construct capturing everything that must be true to enable the desired cloud adoption.</a:t>
            </a:r>
          </a:p>
          <a:p>
            <a:pPr marL="0" indent="-228600"/>
            <a:endParaRPr lang="en-US" sz="1700" dirty="0">
              <a:cs typeface="+mn-cs"/>
            </a:endParaRPr>
          </a:p>
          <a:p>
            <a:pPr indent="-228600"/>
            <a:r>
              <a:rPr lang="en-US" sz="1700" b="1" dirty="0">
                <a:cs typeface="+mn-cs"/>
              </a:rPr>
              <a:t>Scope:</a:t>
            </a:r>
            <a:r>
              <a:rPr lang="en-US" sz="1700" dirty="0">
                <a:cs typeface="+mn-cs"/>
              </a:rPr>
              <a:t> A fully functional landing zone considers all platform resources that are required to support the customer's adoption needs.</a:t>
            </a:r>
          </a:p>
          <a:p>
            <a:pPr indent="-228600"/>
            <a:r>
              <a:rPr lang="en-US" sz="1700" b="1" dirty="0">
                <a:cs typeface="+mn-cs"/>
              </a:rPr>
              <a:t>Refactoring:</a:t>
            </a:r>
            <a:r>
              <a:rPr lang="en-US" sz="1700" dirty="0">
                <a:cs typeface="+mn-cs"/>
              </a:rPr>
              <a:t> A fully functional landing zone is the final deliverable of any iteration of the Cloud Adoption Framework's Ready methodology. During each iteration, the codebase that defines the landing zone will be refactored or expanded. After refactoring, the landing zone may be modified or redeployed to allow for new cloud adoption needs.</a:t>
            </a:r>
          </a:p>
          <a:p>
            <a:pPr indent="-228600"/>
            <a:r>
              <a:rPr lang="en-US" sz="1700" b="1" dirty="0">
                <a:cs typeface="+mn-cs"/>
              </a:rPr>
              <a:t>Goal:</a:t>
            </a:r>
            <a:r>
              <a:rPr lang="en-US" sz="1700" dirty="0">
                <a:cs typeface="+mn-cs"/>
              </a:rPr>
              <a:t> The goal of the landing zone approach is to create a common set of consistent platform implementations. Those consistent implementations must be in place to ensure that your applications have access to requisite components when deployed. Each landing zone iteration must consequently be designed and deployed in accordance with the requirements of the cloud adoption plan and the subscription design strategy.</a:t>
            </a:r>
          </a:p>
        </p:txBody>
      </p:sp>
    </p:spTree>
    <p:extLst>
      <p:ext uri="{BB962C8B-B14F-4D97-AF65-F5344CB8AC3E}">
        <p14:creationId xmlns:p14="http://schemas.microsoft.com/office/powerpoint/2010/main" val="622422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1D9729-FF96-4064-BA0A-317FF5ABF922}"/>
              </a:ext>
            </a:extLst>
          </p:cNvPr>
          <p:cNvSpPr>
            <a:spLocks noGrp="1"/>
          </p:cNvSpPr>
          <p:nvPr>
            <p:ph type="title"/>
          </p:nvPr>
        </p:nvSpPr>
        <p:spPr/>
        <p:txBody>
          <a:bodyPr>
            <a:normAutofit/>
          </a:bodyPr>
          <a:lstStyle/>
          <a:p>
            <a:r>
              <a:rPr lang="en-US" dirty="0"/>
              <a:t>Expanding the landing zone</a:t>
            </a:r>
          </a:p>
        </p:txBody>
      </p:sp>
      <p:pic>
        <p:nvPicPr>
          <p:cNvPr id="4098" name="Picture 2" descr="Landing zone options">
            <a:extLst>
              <a:ext uri="{FF2B5EF4-FFF2-40B4-BE49-F238E27FC236}">
                <a16:creationId xmlns:a16="http://schemas.microsoft.com/office/drawing/2014/main" id="{559844FD-DAB2-403D-95B5-A4B0EF950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954" y="1546913"/>
            <a:ext cx="7476092" cy="5311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091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96D35A-FED4-493C-ACE3-58C265278CBA}"/>
              </a:ext>
            </a:extLst>
          </p:cNvPr>
          <p:cNvPicPr>
            <a:picLocks noChangeAspect="1"/>
          </p:cNvPicPr>
          <p:nvPr/>
        </p:nvPicPr>
        <p:blipFill>
          <a:blip r:embed="rId2"/>
          <a:stretch>
            <a:fillRect/>
          </a:stretch>
        </p:blipFill>
        <p:spPr>
          <a:xfrm>
            <a:off x="713327" y="643467"/>
            <a:ext cx="10765346" cy="5571066"/>
          </a:xfrm>
          <a:prstGeom prst="rect">
            <a:avLst/>
          </a:prstGeom>
        </p:spPr>
      </p:pic>
    </p:spTree>
    <p:extLst>
      <p:ext uri="{BB962C8B-B14F-4D97-AF65-F5344CB8AC3E}">
        <p14:creationId xmlns:p14="http://schemas.microsoft.com/office/powerpoint/2010/main" val="3545010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E5EAE061-4AFE-4B3A-8FA1-FC5953E7E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BD0398FB-7D27-4C59-A68B-663AE7A37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B01A96C1-35E3-4502-9915-FADE97656DF4}"/>
              </a:ext>
            </a:extLst>
          </p:cNvPr>
          <p:cNvSpPr>
            <a:spLocks noGrp="1"/>
          </p:cNvSpPr>
          <p:nvPr>
            <p:ph type="title"/>
          </p:nvPr>
        </p:nvSpPr>
        <p:spPr>
          <a:xfrm>
            <a:off x="5093520" y="2744662"/>
            <a:ext cx="6589707" cy="2387600"/>
          </a:xfrm>
        </p:spPr>
        <p:txBody>
          <a:bodyPr vert="horz" lIns="91440" tIns="45720" rIns="91440" bIns="45720" rtlCol="0" anchor="b">
            <a:normAutofit/>
          </a:bodyPr>
          <a:lstStyle/>
          <a:p>
            <a:pPr algn="r"/>
            <a:r>
              <a:rPr lang="en-US" sz="6000" kern="1200" dirty="0">
                <a:solidFill>
                  <a:schemeClr val="tx1"/>
                </a:solidFill>
                <a:latin typeface="+mj-lt"/>
                <a:ea typeface="+mj-ea"/>
                <a:cs typeface="+mj-cs"/>
              </a:rPr>
              <a:t>Q&amp;A</a:t>
            </a:r>
          </a:p>
        </p:txBody>
      </p:sp>
      <p:cxnSp>
        <p:nvCxnSpPr>
          <p:cNvPr id="9" name="Straight Connector 13">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1" name="Freeform: Shape 15">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7">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4"/>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0DEE8134-8942-423C-9EAA-0110FCA11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4"/>
          </a:solidFill>
          <a:ln w="9525" cap="flat">
            <a:noFill/>
            <a:prstDash val="solid"/>
            <a:miter/>
          </a:ln>
        </p:spPr>
        <p:txBody>
          <a:bodyPr rtlCol="0" anchor="ctr"/>
          <a:lstStyle/>
          <a:p>
            <a:endParaRPr lang="en-US"/>
          </a:p>
        </p:txBody>
      </p:sp>
      <p:sp>
        <p:nvSpPr>
          <p:cNvPr id="24" name="Arc 23">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599190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verview of the Cloud Adoption Framework">
            <a:extLst>
              <a:ext uri="{FF2B5EF4-FFF2-40B4-BE49-F238E27FC236}">
                <a16:creationId xmlns:a16="http://schemas.microsoft.com/office/drawing/2014/main" id="{719DAF76-4FB0-4A71-A370-98421285D5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825416"/>
            <a:ext cx="10905066" cy="5207169"/>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B4317734-98B0-4279-9D49-AAA8D3EAC2DD}"/>
              </a:ext>
            </a:extLst>
          </p:cNvPr>
          <p:cNvSpPr>
            <a:spLocks noGrp="1"/>
          </p:cNvSpPr>
          <p:nvPr>
            <p:ph type="sldNum" sz="quarter" idx="12"/>
          </p:nvPr>
        </p:nvSpPr>
        <p:spPr/>
        <p:txBody>
          <a:bodyPr>
            <a:normAutofit/>
          </a:bodyPr>
          <a:lstStyle/>
          <a:p>
            <a:pPr>
              <a:spcAft>
                <a:spcPts val="300"/>
              </a:spcAft>
            </a:pPr>
            <a:fld id="{38D076E2-981F-4112-BC12-3FD5C037F30E}" type="slidenum">
              <a:rPr lang="en-US" smtClean="0"/>
              <a:pPr>
                <a:spcAft>
                  <a:spcPts val="300"/>
                </a:spcAft>
              </a:pPr>
              <a:t>3</a:t>
            </a:fld>
            <a:endParaRPr lang="en-US"/>
          </a:p>
        </p:txBody>
      </p:sp>
    </p:spTree>
    <p:extLst>
      <p:ext uri="{BB962C8B-B14F-4D97-AF65-F5344CB8AC3E}">
        <p14:creationId xmlns:p14="http://schemas.microsoft.com/office/powerpoint/2010/main" val="2425300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a:extLst>
              <a:ext uri="{FF2B5EF4-FFF2-40B4-BE49-F238E27FC236}">
                <a16:creationId xmlns:a16="http://schemas.microsoft.com/office/drawing/2014/main" id="{DE088CEA-E823-4BA9-8BED-65A3702B372F}"/>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agenda</a:t>
            </a:r>
          </a:p>
        </p:txBody>
      </p:sp>
      <p:sp>
        <p:nvSpPr>
          <p:cNvPr id="15" name="Freeform: Shape 17">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1A7F0489-386D-411E-AF21-BFC94FE81A78}"/>
              </a:ext>
            </a:extLst>
          </p:cNvPr>
          <p:cNvSpPr>
            <a:spLocks noGrp="1"/>
          </p:cNvSpPr>
          <p:nvPr>
            <p:ph idx="1"/>
          </p:nvPr>
        </p:nvSpPr>
        <p:spPr>
          <a:xfrm>
            <a:off x="838200" y="1825625"/>
            <a:ext cx="5393361" cy="4351338"/>
          </a:xfrm>
        </p:spPr>
        <p:txBody>
          <a:bodyPr vert="horz" lIns="91440" tIns="45720" rIns="91440" bIns="45720" rtlCol="0">
            <a:normAutofit fontScale="92500" lnSpcReduction="20000"/>
          </a:bodyPr>
          <a:lstStyle/>
          <a:p>
            <a:pPr indent="-228600"/>
            <a:r>
              <a:rPr lang="en-US" sz="2000" b="1" dirty="0">
                <a:cs typeface="+mn-cs"/>
              </a:rPr>
              <a:t>Organize resources:</a:t>
            </a:r>
            <a:r>
              <a:rPr lang="en-US" sz="2000" dirty="0">
                <a:cs typeface="+mn-cs"/>
              </a:rPr>
              <a:t> Set up a management hierarchy to consistently apply access control, policy, and compliance to groups of resources and use tagging to track related resources.</a:t>
            </a:r>
          </a:p>
          <a:p>
            <a:pPr indent="-228600"/>
            <a:r>
              <a:rPr lang="en-US" sz="2000" b="1" dirty="0">
                <a:cs typeface="+mn-cs"/>
              </a:rPr>
              <a:t>Manage access:</a:t>
            </a:r>
            <a:r>
              <a:rPr lang="en-US" sz="2000" dirty="0">
                <a:cs typeface="+mn-cs"/>
              </a:rPr>
              <a:t> Use role-based access control to make sure that users have only the permissions they really need.</a:t>
            </a:r>
          </a:p>
          <a:p>
            <a:pPr indent="-228600"/>
            <a:r>
              <a:rPr lang="en-US" sz="2000" b="1" dirty="0">
                <a:cs typeface="+mn-cs"/>
              </a:rPr>
              <a:t>Manage costs and billing:</a:t>
            </a:r>
            <a:r>
              <a:rPr lang="en-US" sz="2000" dirty="0">
                <a:cs typeface="+mn-cs"/>
              </a:rPr>
              <a:t> Identify your subscription type, understand how billing works, and see how you can control costs.</a:t>
            </a:r>
          </a:p>
          <a:p>
            <a:pPr indent="-228600"/>
            <a:r>
              <a:rPr lang="en-US" sz="2000" b="1" dirty="0">
                <a:cs typeface="+mn-cs"/>
              </a:rPr>
              <a:t>Plan for governance, security, and compliance:</a:t>
            </a:r>
            <a:r>
              <a:rPr lang="en-US" sz="2000" dirty="0">
                <a:cs typeface="+mn-cs"/>
              </a:rPr>
              <a:t> Enforce and automate policies and security settings that help you follow applicable legal requirements.</a:t>
            </a:r>
          </a:p>
          <a:p>
            <a:pPr indent="-228600"/>
            <a:r>
              <a:rPr lang="en-US" sz="2000" b="1" dirty="0">
                <a:cs typeface="+mn-cs"/>
              </a:rPr>
              <a:t>Use monitoring and reporting:</a:t>
            </a:r>
            <a:r>
              <a:rPr lang="en-US" sz="2000" dirty="0">
                <a:cs typeface="+mn-cs"/>
              </a:rPr>
              <a:t> Get visibility across resources to help find and fix problems, optimize performance, or get insight to customer behavior.</a:t>
            </a:r>
          </a:p>
        </p:txBody>
      </p:sp>
      <p:sp>
        <p:nvSpPr>
          <p:cNvPr id="17" name="Oval 19">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Document">
            <a:extLst>
              <a:ext uri="{FF2B5EF4-FFF2-40B4-BE49-F238E27FC236}">
                <a16:creationId xmlns:a16="http://schemas.microsoft.com/office/drawing/2014/main" id="{3E62E4AE-9DEC-4F37-BFFE-9188C81E4C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9" name="Freeform: Shape 21">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1" name="Straight Connector 23">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6" name="Freeform: Shape 25">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774026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43BE6A-042A-40A9-8B0E-4D8A1B88FA24}"/>
              </a:ext>
            </a:extLst>
          </p:cNvPr>
          <p:cNvSpPr>
            <a:spLocks noGrp="1"/>
          </p:cNvSpPr>
          <p:nvPr>
            <p:ph idx="1"/>
          </p:nvPr>
        </p:nvSpPr>
        <p:spPr>
          <a:xfrm>
            <a:off x="1184709" y="1856884"/>
            <a:ext cx="7062308" cy="4246736"/>
          </a:xfrm>
        </p:spPr>
        <p:txBody>
          <a:bodyPr>
            <a:normAutofit fontScale="92500" lnSpcReduction="10000"/>
          </a:bodyPr>
          <a:lstStyle/>
          <a:p>
            <a:r>
              <a:rPr lang="en-US" b="1"/>
              <a:t>Management groups:</a:t>
            </a:r>
            <a:r>
              <a:rPr lang="en-US"/>
              <a:t> These groups are containers that help you manage access, policy, and compliance for multiple subscriptions. All subscriptions in a management group automatically inherit the conditions applied to the management group.</a:t>
            </a:r>
          </a:p>
          <a:p>
            <a:r>
              <a:rPr lang="en-US" b="1"/>
              <a:t>Subscriptions:</a:t>
            </a:r>
            <a:r>
              <a:rPr lang="en-US"/>
              <a:t> A subscription groups together user accounts and the resources that were created by those user accounts. Each subscription has limits or quotas on the amount of resources you can create and use. </a:t>
            </a:r>
          </a:p>
          <a:p>
            <a:r>
              <a:rPr lang="en-US" b="1"/>
              <a:t>Resource groups:</a:t>
            </a:r>
            <a:r>
              <a:rPr lang="en-US"/>
              <a:t> A resource group is a logical container into which Azure resources like web apps, databases, and storage accounts are deployed and managed.</a:t>
            </a:r>
          </a:p>
          <a:p>
            <a:r>
              <a:rPr lang="en-US" b="1"/>
              <a:t>Resources:</a:t>
            </a:r>
            <a:r>
              <a:rPr lang="en-US"/>
              <a:t> Resources are instances of services that you create, like virtual machines, storage, or SQL databases.</a:t>
            </a:r>
            <a:endParaRPr lang="en-US" dirty="0"/>
          </a:p>
        </p:txBody>
      </p:sp>
      <p:sp>
        <p:nvSpPr>
          <p:cNvPr id="3" name="Title 2">
            <a:extLst>
              <a:ext uri="{FF2B5EF4-FFF2-40B4-BE49-F238E27FC236}">
                <a16:creationId xmlns:a16="http://schemas.microsoft.com/office/drawing/2014/main" id="{427E2ECC-5E9E-4809-910F-4BBE8CE5050A}"/>
              </a:ext>
            </a:extLst>
          </p:cNvPr>
          <p:cNvSpPr>
            <a:spLocks noGrp="1"/>
          </p:cNvSpPr>
          <p:nvPr>
            <p:ph type="title"/>
          </p:nvPr>
        </p:nvSpPr>
        <p:spPr/>
        <p:txBody>
          <a:bodyPr>
            <a:normAutofit/>
          </a:bodyPr>
          <a:lstStyle/>
          <a:p>
            <a:r>
              <a:rPr lang="en-US" sz="4800" dirty="0"/>
              <a:t>Organize Resources - Azure</a:t>
            </a:r>
          </a:p>
        </p:txBody>
      </p:sp>
      <p:pic>
        <p:nvPicPr>
          <p:cNvPr id="7" name="Picture 6">
            <a:extLst>
              <a:ext uri="{FF2B5EF4-FFF2-40B4-BE49-F238E27FC236}">
                <a16:creationId xmlns:a16="http://schemas.microsoft.com/office/drawing/2014/main" id="{7CDED80E-366C-4E66-AD5B-BD7C94E2B771}"/>
              </a:ext>
            </a:extLst>
          </p:cNvPr>
          <p:cNvPicPr>
            <a:picLocks noChangeAspect="1"/>
          </p:cNvPicPr>
          <p:nvPr/>
        </p:nvPicPr>
        <p:blipFill>
          <a:blip r:embed="rId2"/>
          <a:stretch>
            <a:fillRect/>
          </a:stretch>
        </p:blipFill>
        <p:spPr>
          <a:xfrm>
            <a:off x="8081554" y="2339223"/>
            <a:ext cx="4049486" cy="2641911"/>
          </a:xfrm>
          <a:prstGeom prst="rect">
            <a:avLst/>
          </a:prstGeom>
        </p:spPr>
      </p:pic>
    </p:spTree>
    <p:extLst>
      <p:ext uri="{BB962C8B-B14F-4D97-AF65-F5344CB8AC3E}">
        <p14:creationId xmlns:p14="http://schemas.microsoft.com/office/powerpoint/2010/main" val="1502237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0994C451-9728-4F1E-93FA-F66085E6129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kern="1200">
                <a:solidFill>
                  <a:schemeClr val="tx1"/>
                </a:solidFill>
                <a:latin typeface="+mj-lt"/>
                <a:ea typeface="+mj-ea"/>
                <a:cs typeface="+mj-cs"/>
              </a:rPr>
              <a:t>Organize Resources - AWS</a:t>
            </a:r>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45264E35-E10D-4FB0-A480-3316FB774DCC}"/>
              </a:ext>
            </a:extLst>
          </p:cNvPr>
          <p:cNvSpPr>
            <a:spLocks noGrp="1"/>
          </p:cNvSpPr>
          <p:nvPr>
            <p:ph idx="1"/>
          </p:nvPr>
        </p:nvSpPr>
        <p:spPr>
          <a:xfrm>
            <a:off x="838200" y="1825625"/>
            <a:ext cx="10515600" cy="4351338"/>
          </a:xfrm>
        </p:spPr>
        <p:txBody>
          <a:bodyPr vert="horz" lIns="91440" tIns="45720" rIns="91440" bIns="45720" rtlCol="0">
            <a:normAutofit/>
          </a:bodyPr>
          <a:lstStyle/>
          <a:p>
            <a:pPr indent="-228600"/>
            <a:r>
              <a:rPr lang="en-US">
                <a:cs typeface="+mn-cs"/>
              </a:rPr>
              <a:t>You can use </a:t>
            </a:r>
            <a:r>
              <a:rPr lang="en-US" b="1">
                <a:cs typeface="+mn-cs"/>
              </a:rPr>
              <a:t>resource groups</a:t>
            </a:r>
            <a:r>
              <a:rPr lang="en-US">
                <a:cs typeface="+mn-cs"/>
              </a:rPr>
              <a:t> to organize your AWS resources. Resource groups make it easier to manage and automate tasks on large numbers of resources at one time. This guide shows you how to create and manage resource groups in AWS Resource Groups.</a:t>
            </a:r>
          </a:p>
          <a:p>
            <a:pPr indent="-228600"/>
            <a:r>
              <a:rPr lang="en-US" b="1">
                <a:cs typeface="+mn-cs"/>
              </a:rPr>
              <a:t>Tags</a:t>
            </a:r>
            <a:r>
              <a:rPr lang="en-US">
                <a:cs typeface="+mn-cs"/>
              </a:rPr>
              <a:t> are key and value pairs that act as metadata for organizing your AWS resources. With most AWS resources, you have the option of adding tags when you create the resource</a:t>
            </a:r>
          </a:p>
        </p:txBody>
      </p:sp>
    </p:spTree>
    <p:extLst>
      <p:ext uri="{BB962C8B-B14F-4D97-AF65-F5344CB8AC3E}">
        <p14:creationId xmlns:p14="http://schemas.microsoft.com/office/powerpoint/2010/main" val="3497196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FF8F75-0BCB-4560-B2D2-4DCAE899E620}"/>
              </a:ext>
            </a:extLst>
          </p:cNvPr>
          <p:cNvSpPr>
            <a:spLocks noGrp="1"/>
          </p:cNvSpPr>
          <p:nvPr>
            <p:ph idx="1"/>
          </p:nvPr>
        </p:nvSpPr>
        <p:spPr>
          <a:xfrm>
            <a:off x="1184709" y="1856884"/>
            <a:ext cx="5084600" cy="4246736"/>
          </a:xfrm>
        </p:spPr>
        <p:txBody>
          <a:bodyPr>
            <a:normAutofit fontScale="92500"/>
          </a:bodyPr>
          <a:lstStyle/>
          <a:p>
            <a:r>
              <a:rPr lang="en-US" sz="2200"/>
              <a:t>The </a:t>
            </a:r>
            <a:r>
              <a:rPr lang="en-US" sz="2200" b="1"/>
              <a:t>Organization</a:t>
            </a:r>
            <a:r>
              <a:rPr lang="en-US" sz="2200"/>
              <a:t> resource represents an organization (for example, a company) and is the root node in the Google Cloud resource hierarchy</a:t>
            </a:r>
          </a:p>
          <a:p>
            <a:r>
              <a:rPr lang="en-US" b="1"/>
              <a:t>Folder </a:t>
            </a:r>
            <a:r>
              <a:rPr lang="en-US"/>
              <a:t>resources provide an additional grouping mechanism and isolation boundaries between projects. They can be seen as sub-organizations within the Organization. </a:t>
            </a:r>
          </a:p>
          <a:p>
            <a:r>
              <a:rPr lang="en-US"/>
              <a:t>The </a:t>
            </a:r>
            <a:r>
              <a:rPr lang="en-US" b="1"/>
              <a:t>project</a:t>
            </a:r>
            <a:r>
              <a:rPr lang="en-US"/>
              <a:t> resource is the base-level organizing entity. Organizations and folders may contain multiple projects.</a:t>
            </a:r>
            <a:endParaRPr lang="en-US" dirty="0"/>
          </a:p>
        </p:txBody>
      </p:sp>
      <p:sp>
        <p:nvSpPr>
          <p:cNvPr id="3" name="Title 2">
            <a:extLst>
              <a:ext uri="{FF2B5EF4-FFF2-40B4-BE49-F238E27FC236}">
                <a16:creationId xmlns:a16="http://schemas.microsoft.com/office/drawing/2014/main" id="{EF0349CF-5DBC-4954-AC51-ACCE4F570078}"/>
              </a:ext>
            </a:extLst>
          </p:cNvPr>
          <p:cNvSpPr>
            <a:spLocks noGrp="1"/>
          </p:cNvSpPr>
          <p:nvPr>
            <p:ph type="title"/>
          </p:nvPr>
        </p:nvSpPr>
        <p:spPr/>
        <p:txBody>
          <a:bodyPr/>
          <a:lstStyle/>
          <a:p>
            <a:r>
              <a:rPr lang="en-US"/>
              <a:t>Organize Resources - GCP</a:t>
            </a:r>
            <a:endParaRPr lang="en-US" dirty="0"/>
          </a:p>
        </p:txBody>
      </p:sp>
      <p:pic>
        <p:nvPicPr>
          <p:cNvPr id="1026" name="Picture 2" descr="Resource hierarchy">
            <a:extLst>
              <a:ext uri="{FF2B5EF4-FFF2-40B4-BE49-F238E27FC236}">
                <a16:creationId xmlns:a16="http://schemas.microsoft.com/office/drawing/2014/main" id="{1532AD9C-9360-45D4-B8D3-E1D16178EA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9309" y="1247087"/>
            <a:ext cx="5595122" cy="5105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716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2B9156B0-D750-4A09-9A98-C464A33A348A}"/>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Naming standards</a:t>
            </a:r>
          </a:p>
        </p:txBody>
      </p:sp>
      <p:sp>
        <p:nvSpPr>
          <p:cNvPr id="9"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8760D6BE-0AC3-4EFD-964A-AAE77B4C5758}"/>
              </a:ext>
            </a:extLst>
          </p:cNvPr>
          <p:cNvSpPr>
            <a:spLocks noGrp="1"/>
          </p:cNvSpPr>
          <p:nvPr>
            <p:ph idx="1"/>
          </p:nvPr>
        </p:nvSpPr>
        <p:spPr>
          <a:xfrm>
            <a:off x="838200" y="1825625"/>
            <a:ext cx="10515600" cy="4351338"/>
          </a:xfrm>
        </p:spPr>
        <p:txBody>
          <a:bodyPr vert="horz" lIns="91440" tIns="45720" rIns="91440" bIns="45720" rtlCol="0">
            <a:normAutofit fontScale="92500" lnSpcReduction="20000"/>
          </a:bodyPr>
          <a:lstStyle/>
          <a:p>
            <a:pPr indent="-228600"/>
            <a:r>
              <a:rPr lang="en-US" dirty="0">
                <a:cs typeface="+mn-cs"/>
              </a:rPr>
              <a:t>Every business has different organizational and management requirements. These recommendations provide a starting point for discussions within your cloud adoption teams.</a:t>
            </a:r>
          </a:p>
          <a:p>
            <a:pPr indent="-228600"/>
            <a:r>
              <a:rPr lang="en-US" dirty="0">
                <a:cs typeface="+mn-cs"/>
              </a:rPr>
              <a:t>A naming and tagging strategy includes business and operational details as components of resource names and metadata tags.</a:t>
            </a:r>
          </a:p>
          <a:p>
            <a:pPr indent="-228600"/>
            <a:r>
              <a:rPr lang="en-US" dirty="0">
                <a:cs typeface="+mn-cs"/>
              </a:rPr>
              <a:t>These conventions also help associate cloud usage costs with business teams via chargeback and </a:t>
            </a:r>
            <a:r>
              <a:rPr lang="en-US" dirty="0" err="1">
                <a:cs typeface="+mn-cs"/>
              </a:rPr>
              <a:t>showback</a:t>
            </a:r>
            <a:r>
              <a:rPr lang="en-US" dirty="0">
                <a:cs typeface="+mn-cs"/>
              </a:rPr>
              <a:t> accounting mechanisms.</a:t>
            </a:r>
          </a:p>
          <a:p>
            <a:pPr indent="-228600"/>
            <a:r>
              <a:rPr lang="en-US" dirty="0">
                <a:cs typeface="+mn-cs"/>
              </a:rPr>
              <a:t>The business side of this strategy ensures that resource names and tags include the organizational information needed to identify the teams. Use a resource along with the business owners who are responsible for resource costs.</a:t>
            </a:r>
          </a:p>
          <a:p>
            <a:pPr indent="-228600"/>
            <a:r>
              <a:rPr lang="en-US" dirty="0">
                <a:cs typeface="+mn-cs"/>
              </a:rPr>
              <a:t>The operational side ensures that names and tags include information that IT teams use to identify the workload, application, environment, criticality, and other information useful for managing resources.</a:t>
            </a:r>
          </a:p>
          <a:p>
            <a:pPr indent="-228600"/>
            <a:r>
              <a:rPr lang="en-US" dirty="0">
                <a:cs typeface="+mn-cs"/>
              </a:rPr>
              <a:t>Changing resource names can be difficult. Establish a comprehensive naming convention before you begin any large cloud deployment.</a:t>
            </a:r>
          </a:p>
          <a:p>
            <a:pPr indent="-228600"/>
            <a:endParaRPr lang="en-US" dirty="0">
              <a:cs typeface="+mn-cs"/>
            </a:endParaRPr>
          </a:p>
        </p:txBody>
      </p:sp>
    </p:spTree>
    <p:extLst>
      <p:ext uri="{BB962C8B-B14F-4D97-AF65-F5344CB8AC3E}">
        <p14:creationId xmlns:p14="http://schemas.microsoft.com/office/powerpoint/2010/main" val="2077982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a:extLst>
              <a:ext uri="{FF2B5EF4-FFF2-40B4-BE49-F238E27FC236}">
                <a16:creationId xmlns:a16="http://schemas.microsoft.com/office/drawing/2014/main" id="{E82208F1-8AC5-437C-9BBC-FE1793A65830}"/>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sz="4400" kern="1200">
                <a:solidFill>
                  <a:schemeClr val="tx1"/>
                </a:solidFill>
                <a:latin typeface="+mj-lt"/>
                <a:ea typeface="+mj-ea"/>
                <a:cs typeface="+mj-cs"/>
              </a:rPr>
              <a:t>Naming resources</a:t>
            </a:r>
          </a:p>
        </p:txBody>
      </p:sp>
      <p:sp>
        <p:nvSpPr>
          <p:cNvPr id="13" name="Freeform: Shape 12">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7849E09F-FCAC-4463-A3D5-90D80A3D36C1}"/>
              </a:ext>
            </a:extLst>
          </p:cNvPr>
          <p:cNvSpPr>
            <a:spLocks noGrp="1"/>
          </p:cNvSpPr>
          <p:nvPr>
            <p:ph idx="1"/>
          </p:nvPr>
        </p:nvSpPr>
        <p:spPr>
          <a:xfrm>
            <a:off x="838200" y="1825625"/>
            <a:ext cx="5393361" cy="4351338"/>
          </a:xfrm>
        </p:spPr>
        <p:txBody>
          <a:bodyPr vert="horz" lIns="91440" tIns="45720" rIns="91440" bIns="45720" rtlCol="0">
            <a:normAutofit/>
          </a:bodyPr>
          <a:lstStyle/>
          <a:p>
            <a:pPr indent="-228600"/>
            <a:r>
              <a:rPr lang="en-US" sz="2200">
                <a:cs typeface="+mn-cs"/>
              </a:rPr>
              <a:t>An effective naming convention assembles resource names by using important resource information as parts of a resource's name.</a:t>
            </a:r>
          </a:p>
          <a:p>
            <a:pPr indent="-228600"/>
            <a:r>
              <a:rPr lang="en-US" sz="2200">
                <a:cs typeface="+mn-cs"/>
              </a:rPr>
              <a:t>When you construct your naming convention, identify the key pieces of information that you want to reflect in a resource name. Different information is relevant for different resource types.</a:t>
            </a:r>
          </a:p>
          <a:p>
            <a:pPr indent="-228600"/>
            <a:r>
              <a:rPr lang="en-US" sz="2200">
                <a:cs typeface="+mn-cs"/>
              </a:rPr>
              <a:t>From a name, you be able to quickly identify the resource's </a:t>
            </a:r>
            <a:r>
              <a:rPr lang="en-US" sz="2200" b="1">
                <a:cs typeface="+mn-cs"/>
              </a:rPr>
              <a:t>type</a:t>
            </a:r>
            <a:r>
              <a:rPr lang="en-US" sz="2200">
                <a:cs typeface="+mn-cs"/>
              </a:rPr>
              <a:t>, its associated </a:t>
            </a:r>
            <a:r>
              <a:rPr lang="en-US" sz="2200" b="1">
                <a:cs typeface="+mn-cs"/>
              </a:rPr>
              <a:t>workload</a:t>
            </a:r>
            <a:r>
              <a:rPr lang="en-US" sz="2200">
                <a:cs typeface="+mn-cs"/>
              </a:rPr>
              <a:t>, its deployment </a:t>
            </a:r>
            <a:r>
              <a:rPr lang="en-US" sz="2200" b="1">
                <a:cs typeface="+mn-cs"/>
              </a:rPr>
              <a:t>environment</a:t>
            </a:r>
            <a:r>
              <a:rPr lang="en-US" sz="2200">
                <a:cs typeface="+mn-cs"/>
              </a:rPr>
              <a:t>, and the </a:t>
            </a:r>
            <a:r>
              <a:rPr lang="en-US" sz="2200" b="1">
                <a:cs typeface="+mn-cs"/>
              </a:rPr>
              <a:t>region</a:t>
            </a:r>
            <a:r>
              <a:rPr lang="en-US" sz="2200">
                <a:cs typeface="+mn-cs"/>
              </a:rPr>
              <a:t> hosting it.</a:t>
            </a:r>
          </a:p>
        </p:txBody>
      </p:sp>
      <p:sp>
        <p:nvSpPr>
          <p:cNvPr id="15" name="Oval 14">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Quotes">
            <a:extLst>
              <a:ext uri="{FF2B5EF4-FFF2-40B4-BE49-F238E27FC236}">
                <a16:creationId xmlns:a16="http://schemas.microsoft.com/office/drawing/2014/main" id="{226E07A7-E878-4EAC-9F77-C53C0BA1B3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7" name="Freeform: Shape 16">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791615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0F6B47A019DE54C92A58193BB8D5D9B" ma:contentTypeVersion="4" ma:contentTypeDescription="Create a new document." ma:contentTypeScope="" ma:versionID="8d7705045aa159257f27d167c2e3b821">
  <xsd:schema xmlns:xsd="http://www.w3.org/2001/XMLSchema" xmlns:xs="http://www.w3.org/2001/XMLSchema" xmlns:p="http://schemas.microsoft.com/office/2006/metadata/properties" xmlns:ns2="0a14908e-641e-45ac-afdf-11a54da97a91" targetNamespace="http://schemas.microsoft.com/office/2006/metadata/properties" ma:root="true" ma:fieldsID="a754dce7625a4d9b92c2f890739e4ac1" ns2:_="">
    <xsd:import namespace="0a14908e-641e-45ac-afdf-11a54da97a9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14908e-641e-45ac-afdf-11a54da97a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16BB904-7A80-408E-A91D-5BD990AF0538}">
  <ds:schemaRefs>
    <ds:schemaRef ds:uri="http://schemas.microsoft.com/sharepoint/v3/contenttype/forms"/>
  </ds:schemaRefs>
</ds:datastoreItem>
</file>

<file path=customXml/itemProps2.xml><?xml version="1.0" encoding="utf-8"?>
<ds:datastoreItem xmlns:ds="http://schemas.openxmlformats.org/officeDocument/2006/customXml" ds:itemID="{F90A8D9C-1F99-4A56-9283-8F4B28451EE7}">
  <ds:schemaRefs>
    <ds:schemaRef ds:uri="0a14908e-641e-45ac-afdf-11a54da97a91"/>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17ABA1D3-0086-4ED8-B5AA-8126FC4D7F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14908e-641e-45ac-afdf-11a54da97a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934</TotalTime>
  <Words>2083</Words>
  <Application>Microsoft Office PowerPoint</Application>
  <PresentationFormat>Widescreen</PresentationFormat>
  <Paragraphs>124</Paragraphs>
  <Slides>20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Cloud Adoption Framework</vt:lpstr>
      <vt:lpstr>PowerPoint Presentation</vt:lpstr>
      <vt:lpstr>PowerPoint Presentation</vt:lpstr>
      <vt:lpstr>agenda</vt:lpstr>
      <vt:lpstr>Organize Resources - Azure</vt:lpstr>
      <vt:lpstr>Organize Resources - AWS</vt:lpstr>
      <vt:lpstr>Organize Resources - GCP</vt:lpstr>
      <vt:lpstr>Naming standards</vt:lpstr>
      <vt:lpstr>Naming resources</vt:lpstr>
      <vt:lpstr>Resource tagging</vt:lpstr>
      <vt:lpstr>Manage access</vt:lpstr>
      <vt:lpstr>Manage access - azure</vt:lpstr>
      <vt:lpstr>Manage access - aws</vt:lpstr>
      <vt:lpstr>Manage access - gcp</vt:lpstr>
      <vt:lpstr>Manage cost and billing</vt:lpstr>
      <vt:lpstr>Plan Governance security and compliance</vt:lpstr>
      <vt:lpstr>Establish monitoring and reporting</vt:lpstr>
      <vt:lpstr>First landing zone</vt:lpstr>
      <vt:lpstr>Expanding the landing zone</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Adoption Framework</dc:title>
  <dc:creator>Anthony Clendenen</dc:creator>
  <cp:lastModifiedBy>Anthony Clendenen</cp:lastModifiedBy>
  <cp:revision>2</cp:revision>
  <dcterms:created xsi:type="dcterms:W3CDTF">2020-10-01T22:08:44Z</dcterms:created>
  <dcterms:modified xsi:type="dcterms:W3CDTF">2020-10-04T22:01:09Z</dcterms:modified>
</cp:coreProperties>
</file>