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4"/>
  </p:sldMasterIdLst>
  <p:notesMasterIdLst>
    <p:notesMasterId r:id="rId55"/>
  </p:notesMasterIdLst>
  <p:sldIdLst>
    <p:sldId id="304" r:id="rId5"/>
    <p:sldId id="5767" r:id="rId6"/>
    <p:sldId id="5768" r:id="rId7"/>
    <p:sldId id="257" r:id="rId8"/>
    <p:sldId id="261" r:id="rId9"/>
    <p:sldId id="258" r:id="rId10"/>
    <p:sldId id="259" r:id="rId11"/>
    <p:sldId id="260" r:id="rId12"/>
    <p:sldId id="262" r:id="rId13"/>
    <p:sldId id="263" r:id="rId14"/>
    <p:sldId id="265" r:id="rId15"/>
    <p:sldId id="264"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5" r:id="rId35"/>
    <p:sldId id="284" r:id="rId36"/>
    <p:sldId id="286" r:id="rId37"/>
    <p:sldId id="287" r:id="rId38"/>
    <p:sldId id="288" r:id="rId39"/>
    <p:sldId id="289" r:id="rId40"/>
    <p:sldId id="290" r:id="rId41"/>
    <p:sldId id="291" r:id="rId42"/>
    <p:sldId id="292" r:id="rId43"/>
    <p:sldId id="296" r:id="rId44"/>
    <p:sldId id="297" r:id="rId45"/>
    <p:sldId id="293" r:id="rId46"/>
    <p:sldId id="294" r:id="rId47"/>
    <p:sldId id="295" r:id="rId48"/>
    <p:sldId id="298" r:id="rId49"/>
    <p:sldId id="299" r:id="rId50"/>
    <p:sldId id="301" r:id="rId51"/>
    <p:sldId id="300" r:id="rId52"/>
    <p:sldId id="302" r:id="rId53"/>
    <p:sldId id="303" r:id="rId54"/>
  </p:sldIdLst>
  <p:sldSz cx="24387175"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44">
          <p15:clr>
            <a:srgbClr val="A4A3A4"/>
          </p15:clr>
        </p15:guide>
        <p15:guide id="2" orient="horz" pos="499">
          <p15:clr>
            <a:srgbClr val="A4A3A4"/>
          </p15:clr>
        </p15:guide>
        <p15:guide id="3" pos="14278">
          <p15:clr>
            <a:srgbClr val="A4A3A4"/>
          </p15:clr>
        </p15:guide>
        <p15:guide id="4" pos="7681">
          <p15:clr>
            <a:srgbClr val="A4A3A4"/>
          </p15:clr>
        </p15:guide>
        <p15:guide id="5" pos="108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85050" autoAdjust="0"/>
  </p:normalViewPr>
  <p:slideViewPr>
    <p:cSldViewPr snapToGrid="0">
      <p:cViewPr varScale="1">
        <p:scale>
          <a:sx n="37" d="100"/>
          <a:sy n="37" d="100"/>
        </p:scale>
        <p:origin x="1042" y="43"/>
      </p:cViewPr>
      <p:guideLst>
        <p:guide orient="horz" pos="8144"/>
        <p:guide orient="horz" pos="499"/>
        <p:guide pos="14278"/>
        <p:guide pos="7681"/>
        <p:guide pos="1086"/>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F0EBB-FAE1-4B27-A74A-99CCF552EC02}"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D25C8C-19E2-46E8-903D-0A759FE16E32}" type="slidenum">
              <a:rPr lang="en-US" smtClean="0"/>
              <a:t>‹#›</a:t>
            </a:fld>
            <a:endParaRPr lang="en-US"/>
          </a:p>
        </p:txBody>
      </p:sp>
    </p:spTree>
    <p:extLst>
      <p:ext uri="{BB962C8B-B14F-4D97-AF65-F5344CB8AC3E}">
        <p14:creationId xmlns:p14="http://schemas.microsoft.com/office/powerpoint/2010/main" val="707698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Docs/cloud-adoption-framework/blob/master/docs/digital-estate/inventory.md"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microsoft.com/en-us/azure/cloud-adoption-framework/digital-estate/approach" TargetMode="External"/><Relationship Id="rId4" Type="http://schemas.openxmlformats.org/officeDocument/2006/relationships/hyperlink" Target="https://docs.microsoft.com/en-us/azure/cloud-adoption-framework/digital-estat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cloud-adoption-framework/digital-estate/approach"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cloud-adoption-framework/digital-estate/5-rs-of-rationalizatio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cloud-adoption-framework/digital-estate/5-rs-of-rationalizati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cloud-adoption-framework/migrat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cloud-adoption-framework/digital-estate/5-rs-of-rationalization"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cloud-adoption-framework/digital-estate/5-rs-of-rationaliza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rchcenter.blob.core.windows.net/cdn/fusion/readiness/Microsoft-Cloud-Adoption-Framework-Strategy-and-Plan-Template.doc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cloud-adoption-framework/digital-estate/calculat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cloud-adoption-framework/organize/?#understand-required-cloud-capabilitie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cloud-adoption-framework/plan/adapt-roles-skills-processe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zure/cloud-adoption-framework/strategy/"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docs.microsoft.com/en-us/azure/cloud-adoption-framework/plan/"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azure/cloud-adoption-framework/plan/"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archcenter.blob.core.windows.net/cdn/fusion/readiness/Microsoft-Cloud-Adoption-Framework-Strategy-and-Plan-Template.docx" TargetMode="External"/><Relationship Id="rId13" Type="http://schemas.openxmlformats.org/officeDocument/2006/relationships/hyperlink" Target="https://docs.microsoft.com/en-us/azure/cloud-adoption-framework/plan/review-rationalization" TargetMode="External"/><Relationship Id="rId3" Type="http://schemas.openxmlformats.org/officeDocument/2006/relationships/hyperlink" Target="https://docs.microsoft.com/en-us/azure/cloud-adoption-framework/plan/template" TargetMode="External"/><Relationship Id="rId7" Type="http://schemas.openxmlformats.org/officeDocument/2006/relationships/hyperlink" Target="https://docs.microsoft.com/azure/devops/boards/backlogs/define-features-epics?view=azure-devops#view-a-backlog-or-portfolio-backlog" TargetMode="External"/><Relationship Id="rId12" Type="http://schemas.openxmlformats.org/officeDocument/2006/relationships/hyperlink" Target="https://docs.microsoft.com/en-us/azure/cloud-adoption-framework/plan/assets"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docs.microsoft.com/azure/devops/boards/backlogs/office/bulk-add-modify-work-items-excel?view=azure-devops" TargetMode="External"/><Relationship Id="rId11" Type="http://schemas.openxmlformats.org/officeDocument/2006/relationships/hyperlink" Target="https://docs.microsoft.com/en-us/azure/cloud-adoption-framework/plan/workloads" TargetMode="External"/><Relationship Id="rId5" Type="http://schemas.openxmlformats.org/officeDocument/2006/relationships/hyperlink" Target="https://docs.microsoft.com/azure/devops/demo-gen/?toc=/azure/devops/demo-gen/toc.json&amp;bc=/azure/devops/demo-gen/breadcrumb/toc.json&amp;view=azure-devops" TargetMode="External"/><Relationship Id="rId15" Type="http://schemas.openxmlformats.org/officeDocument/2006/relationships/hyperlink" Target="https://docs.microsoft.com/en-us/azure/cloud-adoption-framework/plan/timelines" TargetMode="External"/><Relationship Id="rId10" Type="http://schemas.openxmlformats.org/officeDocument/2006/relationships/hyperlink" Target="https://docs.microsoft.com/en-us/azure/cloud-adoption-framework/plan/" TargetMode="External"/><Relationship Id="rId4" Type="http://schemas.openxmlformats.org/officeDocument/2006/relationships/hyperlink" Target="https://aka.ms/adopt/plan/generator" TargetMode="External"/><Relationship Id="rId9" Type="http://schemas.openxmlformats.org/officeDocument/2006/relationships/hyperlink" Target="https://docs.microsoft.com/en-us/azure/cloud-adoption-framework/strategy/" TargetMode="External"/><Relationship Id="rId14" Type="http://schemas.openxmlformats.org/officeDocument/2006/relationships/hyperlink" Target="https://docs.microsoft.com/en-us/azure/cloud-adoption-framework/plan/iteration-path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azure/cloud-adoption-framework/plan/workloads"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docs.microsoft.com/en-us/azure/cloud-adoption-framework/plan/assets"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azure/cloud-adoption-framework/digital-estate/rationalize#incremental-rationalization"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Anthony Clendenen</a:t>
            </a:r>
          </a:p>
          <a:p>
            <a:r>
              <a:rPr lang="en-US" dirty="0"/>
              <a:t>Tech Innovation Labs, 2020</a:t>
            </a:r>
          </a:p>
          <a:p>
            <a:r>
              <a:rPr lang="en-US" dirty="0"/>
              <a:t>anthony.Clendenen@gmail.com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https://anthonyonazure.com</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1</a:t>
            </a:fld>
            <a:endParaRPr lang="en-US"/>
          </a:p>
        </p:txBody>
      </p:sp>
    </p:spTree>
    <p:extLst>
      <p:ext uri="{BB962C8B-B14F-4D97-AF65-F5344CB8AC3E}">
        <p14:creationId xmlns:p14="http://schemas.microsoft.com/office/powerpoint/2010/main" val="981211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Incremental approach</a:t>
            </a:r>
          </a:p>
          <a:p>
            <a:r>
              <a:rPr lang="en-US" sz="1200" b="0" i="0" kern="1200" dirty="0">
                <a:solidFill>
                  <a:schemeClr val="tx1"/>
                </a:solidFill>
                <a:effectLst/>
                <a:latin typeface="+mn-lt"/>
                <a:ea typeface="+mn-ea"/>
                <a:cs typeface="+mn-cs"/>
              </a:rPr>
              <a:t>We strongly suggest an incremental approach, as we do for many processes in the Cloud Adoption Framework. In the case of digital estate planning, that equates to a multiphase process:</a:t>
            </a:r>
          </a:p>
          <a:p>
            <a:r>
              <a:rPr lang="en-US" sz="1200" b="1" i="0" kern="1200" dirty="0">
                <a:solidFill>
                  <a:schemeClr val="tx1"/>
                </a:solidFill>
                <a:effectLst/>
                <a:latin typeface="+mn-lt"/>
                <a:ea typeface="+mn-ea"/>
                <a:cs typeface="+mn-cs"/>
              </a:rPr>
              <a:t>Initial cost analysis:</a:t>
            </a:r>
            <a:r>
              <a:rPr lang="en-US" sz="1200" b="0" i="0" kern="1200" dirty="0">
                <a:solidFill>
                  <a:schemeClr val="tx1"/>
                </a:solidFill>
                <a:effectLst/>
                <a:latin typeface="+mn-lt"/>
                <a:ea typeface="+mn-ea"/>
                <a:cs typeface="+mn-cs"/>
              </a:rPr>
              <a:t> If financial validation is required, start with an asset-driven approach, described earlier, to get an initial cost calculation for the entire digital estate, with no rationalization. This establishes a worst-case scenario benchmark.</a:t>
            </a:r>
          </a:p>
          <a:p>
            <a:r>
              <a:rPr lang="en-US" sz="1200" b="1" i="0" kern="1200" dirty="0">
                <a:solidFill>
                  <a:schemeClr val="tx1"/>
                </a:solidFill>
                <a:effectLst/>
                <a:latin typeface="+mn-lt"/>
                <a:ea typeface="+mn-ea"/>
                <a:cs typeface="+mn-cs"/>
              </a:rPr>
              <a:t>Migration planning:</a:t>
            </a:r>
            <a:r>
              <a:rPr lang="en-US" sz="1200" b="0" i="0" kern="1200" dirty="0">
                <a:solidFill>
                  <a:schemeClr val="tx1"/>
                </a:solidFill>
                <a:effectLst/>
                <a:latin typeface="+mn-lt"/>
                <a:ea typeface="+mn-ea"/>
                <a:cs typeface="+mn-cs"/>
              </a:rPr>
              <a:t> After you have assembled a cloud strategy team, build an initial migration backlog using a workload-driven approach that's based on their collective knowledge and limited stakeholder interviews. This approach quickly builds a lightweight workload assessment to foster collaboration.</a:t>
            </a:r>
          </a:p>
          <a:p>
            <a:r>
              <a:rPr lang="en-US" sz="1200" b="1" i="0" kern="1200" dirty="0">
                <a:solidFill>
                  <a:schemeClr val="tx1"/>
                </a:solidFill>
                <a:effectLst/>
                <a:latin typeface="+mn-lt"/>
                <a:ea typeface="+mn-ea"/>
                <a:cs typeface="+mn-cs"/>
              </a:rPr>
              <a:t>Release planning:</a:t>
            </a:r>
            <a:r>
              <a:rPr lang="en-US" sz="1200" b="0" i="0" kern="1200" dirty="0">
                <a:solidFill>
                  <a:schemeClr val="tx1"/>
                </a:solidFill>
                <a:effectLst/>
                <a:latin typeface="+mn-lt"/>
                <a:ea typeface="+mn-ea"/>
                <a:cs typeface="+mn-cs"/>
              </a:rPr>
              <a:t> At each release, the migration backlog is pruned and reprioritized to focus on the most relevant business impact. During this process, the next five to ten workloads are selected as prioritized releases. At this point, the cloud strategy team invests the time in completing an exhaustive workload-driven approach. Delaying this assessment until a release is aligned better respects the time of stakeholders. It also delays the investment in full analysis until the business starts to see results from earlier efforts.</a:t>
            </a:r>
          </a:p>
          <a:p>
            <a:r>
              <a:rPr lang="en-US" sz="1200" b="1" i="0" kern="1200" dirty="0">
                <a:solidFill>
                  <a:schemeClr val="tx1"/>
                </a:solidFill>
                <a:effectLst/>
                <a:latin typeface="+mn-lt"/>
                <a:ea typeface="+mn-ea"/>
                <a:cs typeface="+mn-cs"/>
              </a:rPr>
              <a:t>Execution analysis:</a:t>
            </a:r>
            <a:r>
              <a:rPr lang="en-US" sz="1200" b="0" i="0" kern="1200" dirty="0">
                <a:solidFill>
                  <a:schemeClr val="tx1"/>
                </a:solidFill>
                <a:effectLst/>
                <a:latin typeface="+mn-lt"/>
                <a:ea typeface="+mn-ea"/>
                <a:cs typeface="+mn-cs"/>
              </a:rPr>
              <a:t> Before migrating, modernizing, or replicating any asset, assess it both individually and as part of a collective release. At this point, the data from the initial asset-driven approach can be scrutinized to ensure accurate sizing and operational constraints.</a:t>
            </a:r>
          </a:p>
          <a:p>
            <a:r>
              <a:rPr lang="en-US" sz="1200" b="1" i="0" kern="1200" dirty="0">
                <a:solidFill>
                  <a:schemeClr val="tx1"/>
                </a:solidFill>
                <a:effectLst/>
                <a:latin typeface="+mn-lt"/>
                <a:ea typeface="+mn-ea"/>
                <a:cs typeface="+mn-cs"/>
              </a:rPr>
              <a:t> Tip</a:t>
            </a:r>
          </a:p>
          <a:p>
            <a:r>
              <a:rPr lang="en-US" sz="1200" b="0" i="0" kern="1200" dirty="0">
                <a:solidFill>
                  <a:schemeClr val="tx1"/>
                </a:solidFill>
                <a:effectLst/>
                <a:latin typeface="+mn-lt"/>
                <a:ea typeface="+mn-ea"/>
                <a:cs typeface="+mn-cs"/>
              </a:rPr>
              <a:t>This incremental approach enables streamlined planning and accelerated results. It's important that all parties involved understand the approach to delayed decision making. It's equally important that assumptions made at each stage be documented to avoid loss of details.</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13</a:t>
            </a:fld>
            <a:endParaRPr lang="en-US"/>
          </a:p>
        </p:txBody>
      </p:sp>
    </p:spTree>
    <p:extLst>
      <p:ext uri="{BB962C8B-B14F-4D97-AF65-F5344CB8AC3E}">
        <p14:creationId xmlns:p14="http://schemas.microsoft.com/office/powerpoint/2010/main" val="323210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Gather inventory data for a digital estate</a:t>
            </a:r>
          </a:p>
          <a:p>
            <a:pPr rtl="0"/>
            <a:r>
              <a:rPr lang="en-US" sz="1200" b="0" i="0" kern="1200" dirty="0">
                <a:solidFill>
                  <a:schemeClr val="tx1"/>
                </a:solidFill>
                <a:effectLst/>
                <a:latin typeface="+mn-lt"/>
                <a:ea typeface="+mn-ea"/>
                <a:cs typeface="+mn-cs"/>
              </a:rPr>
              <a:t>12/10/2018</a:t>
            </a:r>
          </a:p>
          <a:p>
            <a:pPr rtl="0"/>
            <a:r>
              <a:rPr lang="en-US" sz="1200" b="0" i="0" kern="1200" dirty="0">
                <a:solidFill>
                  <a:schemeClr val="tx1"/>
                </a:solidFill>
                <a:effectLst/>
                <a:latin typeface="+mn-lt"/>
                <a:ea typeface="+mn-ea"/>
                <a:cs typeface="+mn-cs"/>
              </a:rPr>
              <a:t>2 minutes to read</a:t>
            </a:r>
          </a:p>
          <a:p>
            <a:pPr rtl="0" fontAlgn="t"/>
            <a:r>
              <a:rPr lang="en-US" sz="1200" b="0" i="0" u="none" strike="noStrike" kern="1200" dirty="0">
                <a:solidFill>
                  <a:schemeClr val="tx1"/>
                </a:solidFill>
                <a:effectLst/>
                <a:latin typeface="+mn-lt"/>
                <a:ea typeface="+mn-ea"/>
                <a:cs typeface="+mn-cs"/>
                <a:hlinkClick r:id="rId3" tooltip="4 Contributors"/>
              </a:rPr>
              <a:t> </a:t>
            </a:r>
          </a:p>
          <a:p>
            <a:pPr rtl="0" fontAlgn="t"/>
            <a:r>
              <a:rPr lang="en-US" sz="1200" b="0" i="0" u="none" strike="noStrike" kern="1200" dirty="0">
                <a:solidFill>
                  <a:schemeClr val="tx1"/>
                </a:solidFill>
                <a:effectLst/>
                <a:latin typeface="+mn-lt"/>
                <a:ea typeface="+mn-ea"/>
                <a:cs typeface="+mn-cs"/>
                <a:hlinkClick r:id="rId3" tooltip="4 Contributors"/>
              </a:rPr>
              <a:t> </a:t>
            </a:r>
          </a:p>
          <a:p>
            <a:pPr rtl="0" fontAlgn="t"/>
            <a:r>
              <a:rPr lang="en-US" sz="1200" b="0" i="0" u="none" strike="noStrike" kern="1200" dirty="0">
                <a:solidFill>
                  <a:schemeClr val="tx1"/>
                </a:solidFill>
                <a:effectLst/>
                <a:latin typeface="+mn-lt"/>
                <a:ea typeface="+mn-ea"/>
                <a:cs typeface="+mn-cs"/>
                <a:hlinkClick r:id="rId3" tooltip="4 Contributors"/>
              </a:rPr>
              <a:t> </a:t>
            </a:r>
          </a:p>
          <a:p>
            <a:r>
              <a:rPr lang="en-US" sz="1200" b="0" i="0" kern="1200" dirty="0">
                <a:solidFill>
                  <a:schemeClr val="tx1"/>
                </a:solidFill>
                <a:effectLst/>
                <a:latin typeface="+mn-lt"/>
                <a:ea typeface="+mn-ea"/>
                <a:cs typeface="+mn-cs"/>
              </a:rPr>
              <a:t>Developing an inventory is the first step in </a:t>
            </a:r>
            <a:r>
              <a:rPr lang="en-US" sz="1200" b="0" i="0" u="sng" kern="1200" dirty="0">
                <a:solidFill>
                  <a:schemeClr val="tx1"/>
                </a:solidFill>
                <a:effectLst/>
                <a:latin typeface="+mn-lt"/>
                <a:ea typeface="+mn-ea"/>
                <a:cs typeface="+mn-cs"/>
                <a:hlinkClick r:id="rId4"/>
              </a:rPr>
              <a:t>digital estate planning</a:t>
            </a:r>
            <a:r>
              <a:rPr lang="en-US" sz="1200" b="0" i="0" kern="1200" dirty="0">
                <a:solidFill>
                  <a:schemeClr val="tx1"/>
                </a:solidFill>
                <a:effectLst/>
                <a:latin typeface="+mn-lt"/>
                <a:ea typeface="+mn-ea"/>
                <a:cs typeface="+mn-cs"/>
              </a:rPr>
              <a:t>. In this process, a list of IT assets that support specific business functions are collected for later analysis and rationalization. This article assumes that a bottom-up approach to analysis is most appropriate for planning. For more information, see </a:t>
            </a:r>
            <a:r>
              <a:rPr lang="en-US" sz="1200" b="0" i="0" u="sng" kern="1200" dirty="0">
                <a:solidFill>
                  <a:schemeClr val="tx1"/>
                </a:solidFill>
                <a:effectLst/>
                <a:latin typeface="+mn-lt"/>
                <a:ea typeface="+mn-ea"/>
                <a:cs typeface="+mn-cs"/>
                <a:hlinkClick r:id="rId5"/>
              </a:rPr>
              <a:t>Approaches to digital estate planning</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Take inventory of a digital estate</a:t>
            </a:r>
          </a:p>
          <a:p>
            <a:r>
              <a:rPr lang="en-US" sz="1200" b="0" i="0" kern="1200" dirty="0">
                <a:solidFill>
                  <a:schemeClr val="tx1"/>
                </a:solidFill>
                <a:effectLst/>
                <a:latin typeface="+mn-lt"/>
                <a:ea typeface="+mn-ea"/>
                <a:cs typeface="+mn-cs"/>
              </a:rPr>
              <a:t>The inventory that supports a digital estate changes depending on the desired digital transformation and corresponding transformation journey.</a:t>
            </a:r>
          </a:p>
          <a:p>
            <a:r>
              <a:rPr lang="en-US" sz="1200" b="1" i="0" kern="1200" dirty="0">
                <a:solidFill>
                  <a:schemeClr val="tx1"/>
                </a:solidFill>
                <a:effectLst/>
                <a:latin typeface="+mn-lt"/>
                <a:ea typeface="+mn-ea"/>
                <a:cs typeface="+mn-cs"/>
              </a:rPr>
              <a:t>Cloud migration:</a:t>
            </a:r>
            <a:r>
              <a:rPr lang="en-US" sz="1200" b="0" i="0" kern="1200" dirty="0">
                <a:solidFill>
                  <a:schemeClr val="tx1"/>
                </a:solidFill>
                <a:effectLst/>
                <a:latin typeface="+mn-lt"/>
                <a:ea typeface="+mn-ea"/>
                <a:cs typeface="+mn-cs"/>
              </a:rPr>
              <a:t> We often recommend that during a cloud migration, you collect the inventory from scanning tools that create a centralized list of all virtual machines and servers. Some tools can also create network mappings and dependencies, which help define workload alignment.</a:t>
            </a:r>
          </a:p>
          <a:p>
            <a:r>
              <a:rPr lang="en-US" sz="1200" b="1" i="0" kern="1200" dirty="0">
                <a:solidFill>
                  <a:schemeClr val="tx1"/>
                </a:solidFill>
                <a:effectLst/>
                <a:latin typeface="+mn-lt"/>
                <a:ea typeface="+mn-ea"/>
                <a:cs typeface="+mn-cs"/>
              </a:rPr>
              <a:t>Application innovation:</a:t>
            </a:r>
            <a:r>
              <a:rPr lang="en-US" sz="1200" b="0" i="0" kern="1200" dirty="0">
                <a:solidFill>
                  <a:schemeClr val="tx1"/>
                </a:solidFill>
                <a:effectLst/>
                <a:latin typeface="+mn-lt"/>
                <a:ea typeface="+mn-ea"/>
                <a:cs typeface="+mn-cs"/>
              </a:rPr>
              <a:t> Inventory during a cloud-enabled application innovation effort begins with the customer. Mapping the customer experience from start to finish is a good place to begin. Aligning that map to applications, APIs, data, and other assets creates a detailed inventory for analysis.</a:t>
            </a:r>
          </a:p>
          <a:p>
            <a:r>
              <a:rPr lang="en-US" sz="1200" b="1" i="0" kern="1200" dirty="0">
                <a:solidFill>
                  <a:schemeClr val="tx1"/>
                </a:solidFill>
                <a:effectLst/>
                <a:latin typeface="+mn-lt"/>
                <a:ea typeface="+mn-ea"/>
                <a:cs typeface="+mn-cs"/>
              </a:rPr>
              <a:t>Data innovation:</a:t>
            </a:r>
            <a:r>
              <a:rPr lang="en-US" sz="1200" b="0" i="0" kern="1200" dirty="0">
                <a:solidFill>
                  <a:schemeClr val="tx1"/>
                </a:solidFill>
                <a:effectLst/>
                <a:latin typeface="+mn-lt"/>
                <a:ea typeface="+mn-ea"/>
                <a:cs typeface="+mn-cs"/>
              </a:rPr>
              <a:t> Cloud-enabled data innovation efforts focus on the product or service. An inventory also includes a mapping of the opportunities for disrupting the market, as well as the capabilities needed.</a:t>
            </a:r>
          </a:p>
          <a:p>
            <a:r>
              <a:rPr lang="en-US" sz="1200" b="1" i="0" kern="1200" dirty="0">
                <a:solidFill>
                  <a:schemeClr val="tx1"/>
                </a:solidFill>
                <a:effectLst/>
                <a:latin typeface="+mn-lt"/>
                <a:ea typeface="+mn-ea"/>
                <a:cs typeface="+mn-cs"/>
              </a:rPr>
              <a:t>Security:</a:t>
            </a:r>
            <a:r>
              <a:rPr lang="en-US" sz="1200" b="0" i="0" kern="1200" dirty="0">
                <a:solidFill>
                  <a:schemeClr val="tx1"/>
                </a:solidFill>
                <a:effectLst/>
                <a:latin typeface="+mn-lt"/>
                <a:ea typeface="+mn-ea"/>
                <a:cs typeface="+mn-cs"/>
              </a:rPr>
              <a:t> Inventory provides security the understanding to help assess, protect, and monitor the organization's assets.</a:t>
            </a:r>
          </a:p>
          <a:p>
            <a:r>
              <a:rPr lang="en-US" sz="1200" b="1" i="0" kern="1200" dirty="0">
                <a:solidFill>
                  <a:schemeClr val="tx1"/>
                </a:solidFill>
                <a:effectLst/>
                <a:latin typeface="+mn-lt"/>
                <a:ea typeface="+mn-ea"/>
                <a:cs typeface="+mn-cs"/>
              </a:rPr>
              <a:t>Accuracy and completeness of an inventory</a:t>
            </a:r>
          </a:p>
          <a:p>
            <a:r>
              <a:rPr lang="en-US" sz="1200" b="0" i="0" kern="1200" dirty="0">
                <a:solidFill>
                  <a:schemeClr val="tx1"/>
                </a:solidFill>
                <a:effectLst/>
                <a:latin typeface="+mn-lt"/>
                <a:ea typeface="+mn-ea"/>
                <a:cs typeface="+mn-cs"/>
              </a:rPr>
              <a:t>An inventory is rarely complete in its first iteration. We strongly recommend the cloud strategy team aligns stakeholders and power users to validate the inventory. When possible, use additional tools like network and dependency analysis to identify assets that are being sent traffic, but that are not in the inventory.</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14</a:t>
            </a:fld>
            <a:endParaRPr lang="en-US"/>
          </a:p>
        </p:txBody>
      </p:sp>
    </p:spTree>
    <p:extLst>
      <p:ext uri="{BB962C8B-B14F-4D97-AF65-F5344CB8AC3E}">
        <p14:creationId xmlns:p14="http://schemas.microsoft.com/office/powerpoint/2010/main" val="2637711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Traditional view of rationalization</a:t>
            </a:r>
          </a:p>
          <a:p>
            <a:r>
              <a:rPr lang="en-US" sz="1200" b="0" i="0" kern="1200" dirty="0">
                <a:solidFill>
                  <a:schemeClr val="tx1"/>
                </a:solidFill>
                <a:effectLst/>
                <a:latin typeface="+mn-lt"/>
                <a:ea typeface="+mn-ea"/>
                <a:cs typeface="+mn-cs"/>
              </a:rPr>
              <a:t>It's easy to understand rationalization when you visualize the traditional process of rationalization as a complex decision tree. Each asset in the digital estate is fed through a process that results in one of five answers (the five Rs). For small estates, this process works well. For larger estates, it's inefficient and can lead to significant delays. Let's examine the process to see why. Then we'll present a more efficient model.</a:t>
            </a:r>
          </a:p>
          <a:p>
            <a:r>
              <a:rPr lang="en-US" sz="1200" b="1" i="0" kern="1200" dirty="0">
                <a:solidFill>
                  <a:schemeClr val="tx1"/>
                </a:solidFill>
                <a:effectLst/>
                <a:latin typeface="+mn-lt"/>
                <a:ea typeface="+mn-ea"/>
                <a:cs typeface="+mn-cs"/>
              </a:rPr>
              <a:t>Inventory:</a:t>
            </a:r>
            <a:r>
              <a:rPr lang="en-US" sz="1200" b="0" i="0" kern="1200" dirty="0">
                <a:solidFill>
                  <a:schemeClr val="tx1"/>
                </a:solidFill>
                <a:effectLst/>
                <a:latin typeface="+mn-lt"/>
                <a:ea typeface="+mn-ea"/>
                <a:cs typeface="+mn-cs"/>
              </a:rPr>
              <a:t> A thorough inventory of assets, including applications, software, hardware, operating systems, and system performance metrics, is required for completing a full rationalization by using traditional models.</a:t>
            </a:r>
          </a:p>
          <a:p>
            <a:r>
              <a:rPr lang="en-US" sz="1200" b="1" i="0" kern="1200" dirty="0">
                <a:solidFill>
                  <a:schemeClr val="tx1"/>
                </a:solidFill>
                <a:effectLst/>
                <a:latin typeface="+mn-lt"/>
                <a:ea typeface="+mn-ea"/>
                <a:cs typeface="+mn-cs"/>
              </a:rPr>
              <a:t>Quantitative analysis:</a:t>
            </a:r>
            <a:r>
              <a:rPr lang="en-US" sz="1200" b="0" i="0" kern="1200" dirty="0">
                <a:solidFill>
                  <a:schemeClr val="tx1"/>
                </a:solidFill>
                <a:effectLst/>
                <a:latin typeface="+mn-lt"/>
                <a:ea typeface="+mn-ea"/>
                <a:cs typeface="+mn-cs"/>
              </a:rPr>
              <a:t> In the decision tree, quantitative questions drive the first layer of decisions. Common questions include the following: Is the asset in use today? If so, is it optimized and sized properly? What dependencies exist between assets? These questions are vital to the classification of the inventory.</a:t>
            </a:r>
          </a:p>
          <a:p>
            <a:r>
              <a:rPr lang="en-US" sz="1200" b="1" i="0" kern="1200" dirty="0">
                <a:solidFill>
                  <a:schemeClr val="tx1"/>
                </a:solidFill>
                <a:effectLst/>
                <a:latin typeface="+mn-lt"/>
                <a:ea typeface="+mn-ea"/>
                <a:cs typeface="+mn-cs"/>
              </a:rPr>
              <a:t>Qualitative analysis:</a:t>
            </a:r>
            <a:r>
              <a:rPr lang="en-US" sz="1200" b="0" i="0" kern="1200" dirty="0">
                <a:solidFill>
                  <a:schemeClr val="tx1"/>
                </a:solidFill>
                <a:effectLst/>
                <a:latin typeface="+mn-lt"/>
                <a:ea typeface="+mn-ea"/>
                <a:cs typeface="+mn-cs"/>
              </a:rPr>
              <a:t> The next set of decisions requires human intelligence in the form of qualitative analysis. Often, the questions that come up here are unique to the solution and can be answered only by business stakeholders and power users. These decisions typically delay the process, slowing things down considerably. This analysis generally consumes 40 to 80 FTE hours per application.</a:t>
            </a:r>
          </a:p>
          <a:p>
            <a:r>
              <a:rPr lang="en-US" sz="1200" b="0" i="0" kern="1200" dirty="0">
                <a:solidFill>
                  <a:schemeClr val="tx1"/>
                </a:solidFill>
                <a:effectLst/>
                <a:latin typeface="+mn-lt"/>
                <a:ea typeface="+mn-ea"/>
                <a:cs typeface="+mn-cs"/>
              </a:rPr>
              <a:t>For guidance about building a list of qualitative analysis questions, see </a:t>
            </a:r>
            <a:r>
              <a:rPr lang="en-US" sz="1200" b="0" i="0" u="sng" kern="1200" dirty="0">
                <a:solidFill>
                  <a:schemeClr val="tx1"/>
                </a:solidFill>
                <a:effectLst/>
                <a:latin typeface="+mn-lt"/>
                <a:ea typeface="+mn-ea"/>
                <a:cs typeface="+mn-cs"/>
                <a:hlinkClick r:id="rId3"/>
              </a:rPr>
              <a:t>Approaches to digital estate planning</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Rationalization decision:</a:t>
            </a:r>
            <a:r>
              <a:rPr lang="en-US" sz="1200" b="0" i="0" kern="1200" dirty="0">
                <a:solidFill>
                  <a:schemeClr val="tx1"/>
                </a:solidFill>
                <a:effectLst/>
                <a:latin typeface="+mn-lt"/>
                <a:ea typeface="+mn-ea"/>
                <a:cs typeface="+mn-cs"/>
              </a:rPr>
              <a:t> In the hands of an experienced rationalization team, the qualitative and quantitative data creates clear decisions. Unfortunately, teams with a high degree of rationalization experience are expensive to hire or take months to train.</a:t>
            </a:r>
          </a:p>
        </p:txBody>
      </p:sp>
      <p:sp>
        <p:nvSpPr>
          <p:cNvPr id="4" name="Slide Number Placeholder 3"/>
          <p:cNvSpPr>
            <a:spLocks noGrp="1"/>
          </p:cNvSpPr>
          <p:nvPr>
            <p:ph type="sldNum" sz="quarter" idx="5"/>
          </p:nvPr>
        </p:nvSpPr>
        <p:spPr/>
        <p:txBody>
          <a:bodyPr/>
          <a:lstStyle/>
          <a:p>
            <a:fld id="{BED25C8C-19E2-46E8-903D-0A759FE16E32}" type="slidenum">
              <a:rPr lang="en-US" smtClean="0"/>
              <a:t>16</a:t>
            </a:fld>
            <a:endParaRPr lang="en-US"/>
          </a:p>
        </p:txBody>
      </p:sp>
    </p:spTree>
    <p:extLst>
      <p:ext uri="{BB962C8B-B14F-4D97-AF65-F5344CB8AC3E}">
        <p14:creationId xmlns:p14="http://schemas.microsoft.com/office/powerpoint/2010/main" val="3011949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Incremental rationalization</a:t>
            </a:r>
          </a:p>
          <a:p>
            <a:r>
              <a:rPr lang="en-US" sz="1200" b="0" i="0" kern="1200" dirty="0">
                <a:solidFill>
                  <a:schemeClr val="tx1"/>
                </a:solidFill>
                <a:effectLst/>
                <a:latin typeface="+mn-lt"/>
                <a:ea typeface="+mn-ea"/>
                <a:cs typeface="+mn-cs"/>
              </a:rPr>
              <a:t>The complete rationalization of a large digital estate is prone to risk and can suffer delays because of its complexity. The assumption behind the incremental approach is that delayed decisions stagger the load on the business to reduce the risk of roadblocks. Over time, this approach creates an organic model for developing the processes and experience required to make qualified rationalization decisions more efficiently.</a:t>
            </a:r>
          </a:p>
          <a:p>
            <a:r>
              <a:rPr lang="en-US" sz="1200" b="1" i="0" kern="1200" dirty="0">
                <a:solidFill>
                  <a:schemeClr val="tx1"/>
                </a:solidFill>
                <a:effectLst/>
                <a:latin typeface="+mn-lt"/>
                <a:ea typeface="+mn-ea"/>
                <a:cs typeface="+mn-cs"/>
              </a:rPr>
              <a:t>Inventory: Reduce discovery data points</a:t>
            </a:r>
          </a:p>
          <a:p>
            <a:r>
              <a:rPr lang="en-US" sz="1200" b="0" i="0" kern="1200" dirty="0">
                <a:solidFill>
                  <a:schemeClr val="tx1"/>
                </a:solidFill>
                <a:effectLst/>
                <a:latin typeface="+mn-lt"/>
                <a:ea typeface="+mn-ea"/>
                <a:cs typeface="+mn-cs"/>
              </a:rPr>
              <a:t>Few organizations invest the time, energy, and expense in maintaining an accurate, real-time inventory of the full digital estate. Loss, theft, refresh cycles, and employee onboarding often justify detailed asset tracking of end-user devices. However, the ROI of maintaining an accurate server and application inventory in a traditional, on-premises datacenter is often low. Most IT organizations have other more pressing issues to address than tracking the usage of fixed assets in a datacenter.</a:t>
            </a:r>
          </a:p>
          <a:p>
            <a:r>
              <a:rPr lang="en-US" sz="1200" b="0" i="0" kern="1200" dirty="0">
                <a:solidFill>
                  <a:schemeClr val="tx1"/>
                </a:solidFill>
                <a:effectLst/>
                <a:latin typeface="+mn-lt"/>
                <a:ea typeface="+mn-ea"/>
                <a:cs typeface="+mn-cs"/>
              </a:rPr>
              <a:t>In a cloud transformation, inventory directly correlates to operating costs. Accurate inventory data is required for proper planning. Unfortunately, current environmental scanning options can delay decisions by weeks or months. Fortunately, a few tricks can accelerate data collection.</a:t>
            </a:r>
          </a:p>
          <a:p>
            <a:r>
              <a:rPr lang="en-US" sz="1200" b="0" i="0" kern="1200" dirty="0">
                <a:solidFill>
                  <a:schemeClr val="tx1"/>
                </a:solidFill>
                <a:effectLst/>
                <a:latin typeface="+mn-lt"/>
                <a:ea typeface="+mn-ea"/>
                <a:cs typeface="+mn-cs"/>
              </a:rPr>
              <a:t>Agent-based scanning is the most frequently cited delay. The robust data that's required for a traditional rationalization can often only be collected with an agent running on each asset. This dependency on agents often slows progress, because it can require feedback from security, operations, and administration functions.</a:t>
            </a:r>
          </a:p>
          <a:p>
            <a:r>
              <a:rPr lang="en-US" sz="1200" b="0" i="0" kern="1200" dirty="0">
                <a:solidFill>
                  <a:schemeClr val="tx1"/>
                </a:solidFill>
                <a:effectLst/>
                <a:latin typeface="+mn-lt"/>
                <a:ea typeface="+mn-ea"/>
                <a:cs typeface="+mn-cs"/>
              </a:rPr>
              <a:t>In an incremental rationalization process, an agent-less solution could be used for an initial discovery to accelerate early decisions. Depending on the level of complexity in the environment, an agent-based solution might still be required. However, it can be removed from the critical path to business change.</a:t>
            </a:r>
          </a:p>
          <a:p>
            <a:r>
              <a:rPr lang="en-US" sz="1200" b="1" i="0" kern="1200" dirty="0">
                <a:solidFill>
                  <a:schemeClr val="tx1"/>
                </a:solidFill>
                <a:effectLst/>
                <a:latin typeface="+mn-lt"/>
                <a:ea typeface="+mn-ea"/>
                <a:cs typeface="+mn-cs"/>
              </a:rPr>
              <a:t>Quantitative analysis: Streamline decisions</a:t>
            </a:r>
          </a:p>
          <a:p>
            <a:r>
              <a:rPr lang="en-US" sz="1200" b="0" i="0" kern="1200" dirty="0">
                <a:solidFill>
                  <a:schemeClr val="tx1"/>
                </a:solidFill>
                <a:effectLst/>
                <a:latin typeface="+mn-lt"/>
                <a:ea typeface="+mn-ea"/>
                <a:cs typeface="+mn-cs"/>
              </a:rPr>
              <a:t>Regardless of the approach to inventory discovery, quantitative analysis can drive initial decisions and assumptions. This is especially true when trying to identify the first workload or when the goal of rationalization is a high-level cost comparison. In an incremental rationalization process, the cloud strategy team and the cloud adoption teams limit the </a:t>
            </a:r>
            <a:r>
              <a:rPr lang="en-US" sz="1200" b="0" i="0" u="sng" kern="1200" dirty="0">
                <a:solidFill>
                  <a:schemeClr val="tx1"/>
                </a:solidFill>
                <a:effectLst/>
                <a:latin typeface="+mn-lt"/>
                <a:ea typeface="+mn-ea"/>
                <a:cs typeface="+mn-cs"/>
                <a:hlinkClick r:id="rId3"/>
              </a:rPr>
              <a:t>five Rs of rationalization</a:t>
            </a:r>
            <a:r>
              <a:rPr lang="en-US" sz="1200" b="0" i="0" kern="1200" dirty="0">
                <a:solidFill>
                  <a:schemeClr val="tx1"/>
                </a:solidFill>
                <a:effectLst/>
                <a:latin typeface="+mn-lt"/>
                <a:ea typeface="+mn-ea"/>
                <a:cs typeface="+mn-cs"/>
              </a:rPr>
              <a:t> to two concise decisions and only apply those quantitative factors. This streamlines the analysis and reduces the amount of initial data that's required to drive change.</a:t>
            </a:r>
          </a:p>
          <a:p>
            <a:r>
              <a:rPr lang="en-US" sz="1200" b="0" i="0" kern="1200" dirty="0">
                <a:solidFill>
                  <a:schemeClr val="tx1"/>
                </a:solidFill>
                <a:effectLst/>
                <a:latin typeface="+mn-lt"/>
                <a:ea typeface="+mn-ea"/>
                <a:cs typeface="+mn-cs"/>
              </a:rPr>
              <a:t>For example, if an organization is in the midst of an IaaS migration to the cloud, you can assume that most workloads will either be retired or rehosted.</a:t>
            </a:r>
          </a:p>
          <a:p>
            <a:r>
              <a:rPr lang="en-US" sz="1200" b="1" i="0" kern="1200" dirty="0">
                <a:solidFill>
                  <a:schemeClr val="tx1"/>
                </a:solidFill>
                <a:effectLst/>
                <a:latin typeface="+mn-lt"/>
                <a:ea typeface="+mn-ea"/>
                <a:cs typeface="+mn-cs"/>
              </a:rPr>
              <a:t>Qualitative analysis: Temporary assumptions</a:t>
            </a:r>
          </a:p>
          <a:p>
            <a:r>
              <a:rPr lang="en-US" sz="1200" b="0" i="0" kern="1200" dirty="0">
                <a:solidFill>
                  <a:schemeClr val="tx1"/>
                </a:solidFill>
                <a:effectLst/>
                <a:latin typeface="+mn-lt"/>
                <a:ea typeface="+mn-ea"/>
                <a:cs typeface="+mn-cs"/>
              </a:rPr>
              <a:t>By reducing the number of potential outcomes, it's easier to reach an initial decision about the future state of an asset. When you reduce the options, you also reduce the number of questions asked of the business at this early stage.</a:t>
            </a:r>
          </a:p>
          <a:p>
            <a:r>
              <a:rPr lang="en-US" sz="1200" b="0" i="0" kern="1200" dirty="0">
                <a:solidFill>
                  <a:schemeClr val="tx1"/>
                </a:solidFill>
                <a:effectLst/>
                <a:latin typeface="+mn-lt"/>
                <a:ea typeface="+mn-ea"/>
                <a:cs typeface="+mn-cs"/>
              </a:rPr>
              <a:t>For example, if the options are limited to rehosting or retiring, the business needs to answer only one question during initial rationalization, which is whether to retire the asset.</a:t>
            </a:r>
          </a:p>
          <a:p>
            <a:r>
              <a:rPr lang="en-US" sz="1200" b="0" i="0" kern="1200" dirty="0">
                <a:solidFill>
                  <a:schemeClr val="tx1"/>
                </a:solidFill>
                <a:effectLst/>
                <a:latin typeface="+mn-lt"/>
                <a:ea typeface="+mn-ea"/>
                <a:cs typeface="+mn-cs"/>
              </a:rPr>
              <a:t>"Analysis suggests that no users are actively using this asset. Is that accurate, or have we overlooked something?" Such a binary question is typically much easier to run through qualitative analysis.</a:t>
            </a:r>
          </a:p>
          <a:p>
            <a:r>
              <a:rPr lang="en-US" sz="1200" b="0" i="0" kern="1200" dirty="0">
                <a:solidFill>
                  <a:schemeClr val="tx1"/>
                </a:solidFill>
                <a:effectLst/>
                <a:latin typeface="+mn-lt"/>
                <a:ea typeface="+mn-ea"/>
                <a:cs typeface="+mn-cs"/>
              </a:rPr>
              <a:t>This streamlined approach produces baselines, financial plans, strategy, and direction. In later activities, each asset goes through further rationalization and qualitative analysis to evaluate other options. All assumptions that you make in this initial rationalization are tested before</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18</a:t>
            </a:fld>
            <a:endParaRPr lang="en-US"/>
          </a:p>
        </p:txBody>
      </p:sp>
    </p:spTree>
    <p:extLst>
      <p:ext uri="{BB962C8B-B14F-4D97-AF65-F5344CB8AC3E}">
        <p14:creationId xmlns:p14="http://schemas.microsoft.com/office/powerpoint/2010/main" val="3823576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Incremental rationalization</a:t>
            </a:r>
          </a:p>
          <a:p>
            <a:r>
              <a:rPr lang="en-US" sz="1200" b="0" i="0" kern="1200" dirty="0">
                <a:solidFill>
                  <a:schemeClr val="tx1"/>
                </a:solidFill>
                <a:effectLst/>
                <a:latin typeface="+mn-lt"/>
                <a:ea typeface="+mn-ea"/>
                <a:cs typeface="+mn-cs"/>
              </a:rPr>
              <a:t>The complete rationalization of a large digital estate is prone to risk and can suffer delays because of its complexity. The assumption behind the incremental approach is that delayed decisions stagger the load on the business to reduce the risk of roadblocks. Over time, this approach creates an organic model for developing the processes and experience required to make qualified rationalization decisions more efficiently.</a:t>
            </a:r>
          </a:p>
          <a:p>
            <a:r>
              <a:rPr lang="en-US" sz="1200" b="1" i="0" kern="1200" dirty="0">
                <a:solidFill>
                  <a:schemeClr val="tx1"/>
                </a:solidFill>
                <a:effectLst/>
                <a:latin typeface="+mn-lt"/>
                <a:ea typeface="+mn-ea"/>
                <a:cs typeface="+mn-cs"/>
              </a:rPr>
              <a:t>Inventory: Reduce discovery data points</a:t>
            </a:r>
          </a:p>
          <a:p>
            <a:r>
              <a:rPr lang="en-US" sz="1200" b="0" i="0" kern="1200" dirty="0">
                <a:solidFill>
                  <a:schemeClr val="tx1"/>
                </a:solidFill>
                <a:effectLst/>
                <a:latin typeface="+mn-lt"/>
                <a:ea typeface="+mn-ea"/>
                <a:cs typeface="+mn-cs"/>
              </a:rPr>
              <a:t>Few organizations invest the time, energy, and expense in maintaining an accurate, real-time inventory of the full digital estate. Loss, theft, refresh cycles, and employee onboarding often justify detailed asset tracking of end-user devices. However, the ROI of maintaining an accurate server and application inventory in a traditional, on-premises datacenter is often low. Most IT organizations have other more pressing issues to address than tracking the usage of fixed assets in a datacenter.</a:t>
            </a:r>
          </a:p>
          <a:p>
            <a:r>
              <a:rPr lang="en-US" sz="1200" b="0" i="0" kern="1200" dirty="0">
                <a:solidFill>
                  <a:schemeClr val="tx1"/>
                </a:solidFill>
                <a:effectLst/>
                <a:latin typeface="+mn-lt"/>
                <a:ea typeface="+mn-ea"/>
                <a:cs typeface="+mn-cs"/>
              </a:rPr>
              <a:t>In a cloud transformation, inventory directly correlates to operating costs. Accurate inventory data is required for proper planning. Unfortunately, current environmental scanning options can delay decisions by weeks or months. Fortunately, a few tricks can accelerate data collection.</a:t>
            </a:r>
          </a:p>
          <a:p>
            <a:r>
              <a:rPr lang="en-US" sz="1200" b="0" i="0" kern="1200" dirty="0">
                <a:solidFill>
                  <a:schemeClr val="tx1"/>
                </a:solidFill>
                <a:effectLst/>
                <a:latin typeface="+mn-lt"/>
                <a:ea typeface="+mn-ea"/>
                <a:cs typeface="+mn-cs"/>
              </a:rPr>
              <a:t>Agent-based scanning is the most frequently cited delay. The robust data that's required for a traditional rationalization can often only be collected with an agent running on each asset. This dependency on agents often slows progress, because it can require feedback from security, operations, and administration functions.</a:t>
            </a:r>
          </a:p>
          <a:p>
            <a:r>
              <a:rPr lang="en-US" sz="1200" b="0" i="0" kern="1200" dirty="0">
                <a:solidFill>
                  <a:schemeClr val="tx1"/>
                </a:solidFill>
                <a:effectLst/>
                <a:latin typeface="+mn-lt"/>
                <a:ea typeface="+mn-ea"/>
                <a:cs typeface="+mn-cs"/>
              </a:rPr>
              <a:t>In an incremental rationalization process, an agent-less solution could be used for an initial discovery to accelerate early decisions. Depending on the level of complexity in the environment, an agent-based solution might still be required. However, it can be removed from the critical path to business change.</a:t>
            </a:r>
          </a:p>
          <a:p>
            <a:r>
              <a:rPr lang="en-US" sz="1200" b="1" i="0" kern="1200" dirty="0">
                <a:solidFill>
                  <a:schemeClr val="tx1"/>
                </a:solidFill>
                <a:effectLst/>
                <a:latin typeface="+mn-lt"/>
                <a:ea typeface="+mn-ea"/>
                <a:cs typeface="+mn-cs"/>
              </a:rPr>
              <a:t>Quantitative analysis: Streamline decisions</a:t>
            </a:r>
          </a:p>
          <a:p>
            <a:r>
              <a:rPr lang="en-US" sz="1200" b="0" i="0" kern="1200" dirty="0">
                <a:solidFill>
                  <a:schemeClr val="tx1"/>
                </a:solidFill>
                <a:effectLst/>
                <a:latin typeface="+mn-lt"/>
                <a:ea typeface="+mn-ea"/>
                <a:cs typeface="+mn-cs"/>
              </a:rPr>
              <a:t>Regardless of the approach to inventory discovery, quantitative analysis can drive initial decisions and assumptions. This is especially true when trying to identify the first workload or when the goal of rationalization is a high-level cost comparison. In an incremental rationalization process, the cloud strategy team and the cloud adoption teams limit the </a:t>
            </a:r>
            <a:r>
              <a:rPr lang="en-US" sz="1200" b="0" i="0" u="sng" kern="1200" dirty="0">
                <a:solidFill>
                  <a:schemeClr val="tx1"/>
                </a:solidFill>
                <a:effectLst/>
                <a:latin typeface="+mn-lt"/>
                <a:ea typeface="+mn-ea"/>
                <a:cs typeface="+mn-cs"/>
                <a:hlinkClick r:id="rId3"/>
              </a:rPr>
              <a:t>five Rs of rationalization</a:t>
            </a:r>
            <a:r>
              <a:rPr lang="en-US" sz="1200" b="0" i="0" kern="1200" dirty="0">
                <a:solidFill>
                  <a:schemeClr val="tx1"/>
                </a:solidFill>
                <a:effectLst/>
                <a:latin typeface="+mn-lt"/>
                <a:ea typeface="+mn-ea"/>
                <a:cs typeface="+mn-cs"/>
              </a:rPr>
              <a:t> to two concise decisions and only apply those quantitative factors. This streamlines the analysis and reduces the amount of initial data that's required to drive change.</a:t>
            </a:r>
          </a:p>
          <a:p>
            <a:r>
              <a:rPr lang="en-US" sz="1200" b="0" i="0" kern="1200" dirty="0">
                <a:solidFill>
                  <a:schemeClr val="tx1"/>
                </a:solidFill>
                <a:effectLst/>
                <a:latin typeface="+mn-lt"/>
                <a:ea typeface="+mn-ea"/>
                <a:cs typeface="+mn-cs"/>
              </a:rPr>
              <a:t>For example, if an organization is in the midst of an IaaS migration to the cloud, you can assume that most workloads will either be retired or rehosted.</a:t>
            </a:r>
          </a:p>
          <a:p>
            <a:r>
              <a:rPr lang="en-US" sz="1200" b="1" i="0" kern="1200" dirty="0">
                <a:solidFill>
                  <a:schemeClr val="tx1"/>
                </a:solidFill>
                <a:effectLst/>
                <a:latin typeface="+mn-lt"/>
                <a:ea typeface="+mn-ea"/>
                <a:cs typeface="+mn-cs"/>
              </a:rPr>
              <a:t>Qualitative analysis: Temporary assumptions</a:t>
            </a:r>
          </a:p>
          <a:p>
            <a:r>
              <a:rPr lang="en-US" sz="1200" b="0" i="0" kern="1200" dirty="0">
                <a:solidFill>
                  <a:schemeClr val="tx1"/>
                </a:solidFill>
                <a:effectLst/>
                <a:latin typeface="+mn-lt"/>
                <a:ea typeface="+mn-ea"/>
                <a:cs typeface="+mn-cs"/>
              </a:rPr>
              <a:t>By reducing the number of potential outcomes, it's easier to reach an initial decision about the future state of an asset. When you reduce the options, you also reduce the number of questions asked of the business at this early stage.</a:t>
            </a:r>
          </a:p>
          <a:p>
            <a:r>
              <a:rPr lang="en-US" sz="1200" b="0" i="0" kern="1200" dirty="0">
                <a:solidFill>
                  <a:schemeClr val="tx1"/>
                </a:solidFill>
                <a:effectLst/>
                <a:latin typeface="+mn-lt"/>
                <a:ea typeface="+mn-ea"/>
                <a:cs typeface="+mn-cs"/>
              </a:rPr>
              <a:t>For example, if the options are limited to rehosting or retiring, the business needs to answer only one question during initial rationalization, which is whether to retire the asset.</a:t>
            </a:r>
          </a:p>
          <a:p>
            <a:r>
              <a:rPr lang="en-US" sz="1200" b="0" i="0" kern="1200" dirty="0">
                <a:solidFill>
                  <a:schemeClr val="tx1"/>
                </a:solidFill>
                <a:effectLst/>
                <a:latin typeface="+mn-lt"/>
                <a:ea typeface="+mn-ea"/>
                <a:cs typeface="+mn-cs"/>
              </a:rPr>
              <a:t>"Analysis suggests that no users are actively using this asset. Is that accurate, or have we overlooked something?" Such a binary question is typically much easier to run through qualitative analysis.</a:t>
            </a:r>
          </a:p>
          <a:p>
            <a:r>
              <a:rPr lang="en-US" sz="1200" b="0" i="0" kern="1200" dirty="0">
                <a:solidFill>
                  <a:schemeClr val="tx1"/>
                </a:solidFill>
                <a:effectLst/>
                <a:latin typeface="+mn-lt"/>
                <a:ea typeface="+mn-ea"/>
                <a:cs typeface="+mn-cs"/>
              </a:rPr>
              <a:t>This streamlined approach produces baselines, financial plans, strategy, and direction. In later activities, each asset goes through further rationalization and qualitative analysis to evaluate other options. All assumptions that you make in this initial rationalization are tested before</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19</a:t>
            </a:fld>
            <a:endParaRPr lang="en-US"/>
          </a:p>
        </p:txBody>
      </p:sp>
    </p:spTree>
    <p:extLst>
      <p:ext uri="{BB962C8B-B14F-4D97-AF65-F5344CB8AC3E}">
        <p14:creationId xmlns:p14="http://schemas.microsoft.com/office/powerpoint/2010/main" val="3892964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Challenge assumptions</a:t>
            </a:r>
          </a:p>
          <a:p>
            <a:r>
              <a:rPr lang="en-US" sz="1200" b="0" i="0" kern="1200" dirty="0">
                <a:solidFill>
                  <a:schemeClr val="tx1"/>
                </a:solidFill>
                <a:effectLst/>
                <a:latin typeface="+mn-lt"/>
                <a:ea typeface="+mn-ea"/>
                <a:cs typeface="+mn-cs"/>
              </a:rPr>
              <a:t>The outcome of the prior section is a rough rationalization that's full of assumptions. Next, it's time to challenge some of those assumptions.</a:t>
            </a:r>
          </a:p>
          <a:p>
            <a:r>
              <a:rPr lang="en-US" sz="1200" b="1" i="0" kern="1200" dirty="0">
                <a:solidFill>
                  <a:schemeClr val="tx1"/>
                </a:solidFill>
                <a:effectLst/>
                <a:latin typeface="+mn-lt"/>
                <a:ea typeface="+mn-ea"/>
                <a:cs typeface="+mn-cs"/>
              </a:rPr>
              <a:t>Retire assets</a:t>
            </a:r>
          </a:p>
          <a:p>
            <a:r>
              <a:rPr lang="en-US" sz="1200" b="0" i="0" kern="1200" dirty="0">
                <a:solidFill>
                  <a:schemeClr val="tx1"/>
                </a:solidFill>
                <a:effectLst/>
                <a:latin typeface="+mn-lt"/>
                <a:ea typeface="+mn-ea"/>
                <a:cs typeface="+mn-cs"/>
              </a:rPr>
              <a:t>In a traditional on-premises environment, hosting small, unused assets seldom causes a significant impact on annual costs. With a few exceptions, FTE effort that's required to analyze and retire the actual asset outweighs the cost savings from pruning and retiring those assets.</a:t>
            </a:r>
          </a:p>
          <a:p>
            <a:r>
              <a:rPr lang="en-US" sz="1200" b="0" i="0" kern="1200" dirty="0">
                <a:solidFill>
                  <a:schemeClr val="tx1"/>
                </a:solidFill>
                <a:effectLst/>
                <a:latin typeface="+mn-lt"/>
                <a:ea typeface="+mn-ea"/>
                <a:cs typeface="+mn-cs"/>
              </a:rPr>
              <a:t>However, when you move to a cloud accounting model, retiring assets can produce significant savings in annual operating costs and up-front migration efforts.</a:t>
            </a:r>
          </a:p>
          <a:p>
            <a:r>
              <a:rPr lang="en-US" sz="1200" b="0" i="0" kern="1200" dirty="0">
                <a:solidFill>
                  <a:schemeClr val="tx1"/>
                </a:solidFill>
                <a:effectLst/>
                <a:latin typeface="+mn-lt"/>
                <a:ea typeface="+mn-ea"/>
                <a:cs typeface="+mn-cs"/>
              </a:rPr>
              <a:t>It's not uncommon for organizations to retire 20% or more of their digital estate after completing a quantitative analysis. We recommend conducting further qualitative analysis before taking action. After it's confirmed, retiring those assets can produce the first ROI victory of the cloud migration. This is often one of the biggest cost-saving factors. Therefore, the cloud strategy team should oversee the validation and retirement of assets, in parallel with execution of the </a:t>
            </a:r>
            <a:r>
              <a:rPr lang="en-US" sz="1200" b="0" i="0" u="sng" kern="1200" dirty="0">
                <a:solidFill>
                  <a:schemeClr val="tx1"/>
                </a:solidFill>
                <a:effectLst/>
                <a:latin typeface="+mn-lt"/>
                <a:ea typeface="+mn-ea"/>
                <a:cs typeface="+mn-cs"/>
                <a:hlinkClick r:id="rId3"/>
              </a:rPr>
              <a:t>Migrate methodology</a:t>
            </a:r>
            <a:r>
              <a:rPr lang="en-US" sz="1200" b="0" i="0" kern="1200" dirty="0">
                <a:solidFill>
                  <a:schemeClr val="tx1"/>
                </a:solidFill>
                <a:effectLst/>
                <a:latin typeface="+mn-lt"/>
                <a:ea typeface="+mn-ea"/>
                <a:cs typeface="+mn-cs"/>
              </a:rPr>
              <a:t>, to achieve an early financial win.</a:t>
            </a:r>
          </a:p>
          <a:p>
            <a:r>
              <a:rPr lang="en-US" sz="1200" b="1" i="0" kern="1200" dirty="0">
                <a:solidFill>
                  <a:schemeClr val="tx1"/>
                </a:solidFill>
                <a:effectLst/>
                <a:latin typeface="+mn-lt"/>
                <a:ea typeface="+mn-ea"/>
                <a:cs typeface="+mn-cs"/>
              </a:rPr>
              <a:t>Program adjustments</a:t>
            </a:r>
          </a:p>
          <a:p>
            <a:r>
              <a:rPr lang="en-US" sz="1200" b="0" i="0" kern="1200" dirty="0">
                <a:solidFill>
                  <a:schemeClr val="tx1"/>
                </a:solidFill>
                <a:effectLst/>
                <a:latin typeface="+mn-lt"/>
                <a:ea typeface="+mn-ea"/>
                <a:cs typeface="+mn-cs"/>
              </a:rPr>
              <a:t>A company seldom embarks on just one transformation journey. The choice between cost reduction, market growth, and new revenue streams is rarely a binary decision. As such, we recommend that the cloud strategy team work with IT to identify assets on parallel transformation efforts that are outside of the scope of the primary transformation journey.</a:t>
            </a:r>
          </a:p>
          <a:p>
            <a:r>
              <a:rPr lang="en-US" sz="1200" b="0" i="0" kern="1200" dirty="0">
                <a:solidFill>
                  <a:schemeClr val="tx1"/>
                </a:solidFill>
                <a:effectLst/>
                <a:latin typeface="+mn-lt"/>
                <a:ea typeface="+mn-ea"/>
                <a:cs typeface="+mn-cs"/>
              </a:rPr>
              <a:t>In the IaaS migration example given in this article:</a:t>
            </a:r>
          </a:p>
          <a:p>
            <a:r>
              <a:rPr lang="en-US" sz="1200" b="0" i="0" kern="1200" dirty="0">
                <a:solidFill>
                  <a:schemeClr val="tx1"/>
                </a:solidFill>
                <a:effectLst/>
                <a:latin typeface="+mn-lt"/>
                <a:ea typeface="+mn-ea"/>
                <a:cs typeface="+mn-cs"/>
              </a:rPr>
              <a:t>Ask the DevOps team to identify assets that are already part of a deployment automation and remove those assets from the core migration plan.</a:t>
            </a:r>
          </a:p>
          <a:p>
            <a:r>
              <a:rPr lang="en-US" sz="1200" b="0" i="0" kern="1200" dirty="0">
                <a:solidFill>
                  <a:schemeClr val="tx1"/>
                </a:solidFill>
                <a:effectLst/>
                <a:latin typeface="+mn-lt"/>
                <a:ea typeface="+mn-ea"/>
                <a:cs typeface="+mn-cs"/>
              </a:rPr>
              <a:t>Ask the Data and R&amp;D teams to identify assets that are powering new revenue streams and remove them from the core migration plan.</a:t>
            </a:r>
          </a:p>
          <a:p>
            <a:r>
              <a:rPr lang="en-US" sz="1200" b="0" i="0" kern="1200" dirty="0">
                <a:solidFill>
                  <a:schemeClr val="tx1"/>
                </a:solidFill>
                <a:effectLst/>
                <a:latin typeface="+mn-lt"/>
                <a:ea typeface="+mn-ea"/>
                <a:cs typeface="+mn-cs"/>
              </a:rPr>
              <a:t>This program-focused qualitative analysis can be executed quickly and creates alignment across multiple migration backlogs.</a:t>
            </a:r>
          </a:p>
          <a:p>
            <a:r>
              <a:rPr lang="en-US" sz="1200" b="0" i="0" kern="1200" dirty="0">
                <a:solidFill>
                  <a:schemeClr val="tx1"/>
                </a:solidFill>
                <a:effectLst/>
                <a:latin typeface="+mn-lt"/>
                <a:ea typeface="+mn-ea"/>
                <a:cs typeface="+mn-cs"/>
              </a:rPr>
              <a:t>You might still need to consider some assets as rehost assets for a while. You can phase in later rationalization after the initial migration.</a:t>
            </a:r>
          </a:p>
        </p:txBody>
      </p:sp>
      <p:sp>
        <p:nvSpPr>
          <p:cNvPr id="4" name="Slide Number Placeholder 3"/>
          <p:cNvSpPr>
            <a:spLocks noGrp="1"/>
          </p:cNvSpPr>
          <p:nvPr>
            <p:ph type="sldNum" sz="quarter" idx="5"/>
          </p:nvPr>
        </p:nvSpPr>
        <p:spPr/>
        <p:txBody>
          <a:bodyPr/>
          <a:lstStyle/>
          <a:p>
            <a:fld id="{BED25C8C-19E2-46E8-903D-0A759FE16E32}" type="slidenum">
              <a:rPr lang="en-US" smtClean="0"/>
              <a:t>20</a:t>
            </a:fld>
            <a:endParaRPr lang="en-US"/>
          </a:p>
        </p:txBody>
      </p:sp>
    </p:spTree>
    <p:extLst>
      <p:ext uri="{BB962C8B-B14F-4D97-AF65-F5344CB8AC3E}">
        <p14:creationId xmlns:p14="http://schemas.microsoft.com/office/powerpoint/2010/main" val="2387047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Select the first workload</a:t>
            </a:r>
          </a:p>
          <a:p>
            <a:r>
              <a:rPr lang="en-US" sz="1200" b="0" i="0" kern="1200" dirty="0">
                <a:solidFill>
                  <a:schemeClr val="tx1"/>
                </a:solidFill>
                <a:effectLst/>
                <a:latin typeface="+mn-lt"/>
                <a:ea typeface="+mn-ea"/>
                <a:cs typeface="+mn-cs"/>
              </a:rPr>
              <a:t>Implementing the first workload is key to testing and learning. It's the first opportunity to demonstrate and build a growth mindset.</a:t>
            </a:r>
          </a:p>
          <a:p>
            <a:r>
              <a:rPr lang="en-US" sz="1200" b="1" i="0" kern="1200" dirty="0">
                <a:solidFill>
                  <a:schemeClr val="tx1"/>
                </a:solidFill>
                <a:effectLst/>
                <a:latin typeface="+mn-lt"/>
                <a:ea typeface="+mn-ea"/>
                <a:cs typeface="+mn-cs"/>
              </a:rPr>
              <a:t>Business criteria</a:t>
            </a:r>
          </a:p>
          <a:p>
            <a:r>
              <a:rPr lang="en-US" sz="1200" b="0" i="0" kern="1200" dirty="0">
                <a:solidFill>
                  <a:schemeClr val="tx1"/>
                </a:solidFill>
                <a:effectLst/>
                <a:latin typeface="+mn-lt"/>
                <a:ea typeface="+mn-ea"/>
                <a:cs typeface="+mn-cs"/>
              </a:rPr>
              <a:t>To ensure business transparency, identify a workload that is supported by a member of the cloud strategy team's business unit. Preferably choose one in which the team has a vested stake and strong motivation to move to the cloud.</a:t>
            </a:r>
          </a:p>
          <a:p>
            <a:r>
              <a:rPr lang="en-US" sz="1200" b="1" i="0" kern="1200" dirty="0">
                <a:solidFill>
                  <a:schemeClr val="tx1"/>
                </a:solidFill>
                <a:effectLst/>
                <a:latin typeface="+mn-lt"/>
                <a:ea typeface="+mn-ea"/>
                <a:cs typeface="+mn-cs"/>
              </a:rPr>
              <a:t>Technical criteria</a:t>
            </a:r>
          </a:p>
          <a:p>
            <a:r>
              <a:rPr lang="en-US" sz="1200" b="0" i="0" kern="1200" dirty="0">
                <a:solidFill>
                  <a:schemeClr val="tx1"/>
                </a:solidFill>
                <a:effectLst/>
                <a:latin typeface="+mn-lt"/>
                <a:ea typeface="+mn-ea"/>
                <a:cs typeface="+mn-cs"/>
              </a:rPr>
              <a:t>Select a workload that has minimum dependencies and can be moved as a small group of assets. We recommend that you select a workload with a defined testing path to make validation easier.</a:t>
            </a:r>
          </a:p>
          <a:p>
            <a:r>
              <a:rPr lang="en-US" sz="1200" b="0" i="0" kern="1200" dirty="0">
                <a:solidFill>
                  <a:schemeClr val="tx1"/>
                </a:solidFill>
                <a:effectLst/>
                <a:latin typeface="+mn-lt"/>
                <a:ea typeface="+mn-ea"/>
                <a:cs typeface="+mn-cs"/>
              </a:rPr>
              <a:t>The first workload is often deployed in an experimental environment with no operational or governance capacity. It's important to select a workload that doesn't interact with secure data.</a:t>
            </a:r>
          </a:p>
          <a:p>
            <a:r>
              <a:rPr lang="en-US" sz="1200" b="1" i="0" kern="1200" dirty="0">
                <a:solidFill>
                  <a:schemeClr val="tx1"/>
                </a:solidFill>
                <a:effectLst/>
                <a:latin typeface="+mn-lt"/>
                <a:ea typeface="+mn-ea"/>
                <a:cs typeface="+mn-cs"/>
              </a:rPr>
              <a:t>Qualitative analysis</a:t>
            </a:r>
          </a:p>
          <a:p>
            <a:r>
              <a:rPr lang="en-US" sz="1200" b="0" i="0" kern="1200" dirty="0">
                <a:solidFill>
                  <a:schemeClr val="tx1"/>
                </a:solidFill>
                <a:effectLst/>
                <a:latin typeface="+mn-lt"/>
                <a:ea typeface="+mn-ea"/>
                <a:cs typeface="+mn-cs"/>
              </a:rPr>
              <a:t>The cloud adoption teams and the cloud strategy team can work together to analyze this small workload. This collaboration creates a controlled opportunity to create and test qualitative analysis criteria. The smaller population creates an opportunity to survey the affected users, and to complete a detailed qualitative analysis in a week or less. For common qualitative analysis factors, see the specific rationalization target in the </a:t>
            </a:r>
            <a:r>
              <a:rPr lang="en-US" sz="1200" b="0" i="0" u="sng" kern="1200" dirty="0">
                <a:solidFill>
                  <a:schemeClr val="tx1"/>
                </a:solidFill>
                <a:effectLst/>
                <a:latin typeface="+mn-lt"/>
                <a:ea typeface="+mn-ea"/>
                <a:cs typeface="+mn-cs"/>
                <a:hlinkClick r:id="rId3"/>
              </a:rPr>
              <a:t>5 Rs of rationalization</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Migration</a:t>
            </a:r>
          </a:p>
          <a:p>
            <a:r>
              <a:rPr lang="en-US" sz="1200" b="0" i="0" kern="1200" dirty="0">
                <a:solidFill>
                  <a:schemeClr val="tx1"/>
                </a:solidFill>
                <a:effectLst/>
                <a:latin typeface="+mn-lt"/>
                <a:ea typeface="+mn-ea"/>
                <a:cs typeface="+mn-cs"/>
              </a:rPr>
              <a:t>In parallel with continued rationalization, the cloud adoption team can begin migrating the small workload to expand learning in the following key areas:</a:t>
            </a:r>
          </a:p>
          <a:p>
            <a:r>
              <a:rPr lang="en-US" sz="1200" b="0" i="0" kern="1200" dirty="0">
                <a:solidFill>
                  <a:schemeClr val="tx1"/>
                </a:solidFill>
                <a:effectLst/>
                <a:latin typeface="+mn-lt"/>
                <a:ea typeface="+mn-ea"/>
                <a:cs typeface="+mn-cs"/>
              </a:rPr>
              <a:t>Strengthen skills with the cloud provider's platform.</a:t>
            </a:r>
          </a:p>
          <a:p>
            <a:r>
              <a:rPr lang="en-US" sz="1200" b="0" i="0" kern="1200" dirty="0">
                <a:solidFill>
                  <a:schemeClr val="tx1"/>
                </a:solidFill>
                <a:effectLst/>
                <a:latin typeface="+mn-lt"/>
                <a:ea typeface="+mn-ea"/>
                <a:cs typeface="+mn-cs"/>
              </a:rPr>
              <a:t>Define the core services (and Azure standards) needed to fit the long-term vision.</a:t>
            </a:r>
          </a:p>
          <a:p>
            <a:r>
              <a:rPr lang="en-US" sz="1200" b="0" i="0" kern="1200" dirty="0">
                <a:solidFill>
                  <a:schemeClr val="tx1"/>
                </a:solidFill>
                <a:effectLst/>
                <a:latin typeface="+mn-lt"/>
                <a:ea typeface="+mn-ea"/>
                <a:cs typeface="+mn-cs"/>
              </a:rPr>
              <a:t>Better understand how operations might need to change later in the transformation.</a:t>
            </a:r>
          </a:p>
          <a:p>
            <a:r>
              <a:rPr lang="en-US" sz="1200" b="0" i="0" kern="1200" dirty="0">
                <a:solidFill>
                  <a:schemeClr val="tx1"/>
                </a:solidFill>
                <a:effectLst/>
                <a:latin typeface="+mn-lt"/>
                <a:ea typeface="+mn-ea"/>
                <a:cs typeface="+mn-cs"/>
              </a:rPr>
              <a:t>Understand any inherent business risks and the business' tolerance for those risks.</a:t>
            </a:r>
          </a:p>
          <a:p>
            <a:r>
              <a:rPr lang="en-US" sz="1200" b="0" i="0" kern="1200" dirty="0">
                <a:solidFill>
                  <a:schemeClr val="tx1"/>
                </a:solidFill>
                <a:effectLst/>
                <a:latin typeface="+mn-lt"/>
                <a:ea typeface="+mn-ea"/>
                <a:cs typeface="+mn-cs"/>
              </a:rPr>
              <a:t>Establish a baseline or minimum viable product (MVP) for governance based on the business' risk tolerance.</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21</a:t>
            </a:fld>
            <a:endParaRPr lang="en-US"/>
          </a:p>
        </p:txBody>
      </p:sp>
    </p:spTree>
    <p:extLst>
      <p:ext uri="{BB962C8B-B14F-4D97-AF65-F5344CB8AC3E}">
        <p14:creationId xmlns:p14="http://schemas.microsoft.com/office/powerpoint/2010/main" val="4201719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Select the first workload</a:t>
            </a:r>
          </a:p>
          <a:p>
            <a:r>
              <a:rPr lang="en-US" sz="1200" b="0" i="0" kern="1200" dirty="0">
                <a:solidFill>
                  <a:schemeClr val="tx1"/>
                </a:solidFill>
                <a:effectLst/>
                <a:latin typeface="+mn-lt"/>
                <a:ea typeface="+mn-ea"/>
                <a:cs typeface="+mn-cs"/>
              </a:rPr>
              <a:t>Implementing the first workload is key to testing and learning. It's the first opportunity to demonstrate and build a growth mindset.</a:t>
            </a:r>
          </a:p>
          <a:p>
            <a:r>
              <a:rPr lang="en-US" sz="1200" b="1" i="0" kern="1200" dirty="0">
                <a:solidFill>
                  <a:schemeClr val="tx1"/>
                </a:solidFill>
                <a:effectLst/>
                <a:latin typeface="+mn-lt"/>
                <a:ea typeface="+mn-ea"/>
                <a:cs typeface="+mn-cs"/>
              </a:rPr>
              <a:t>Business criteria</a:t>
            </a:r>
          </a:p>
          <a:p>
            <a:r>
              <a:rPr lang="en-US" sz="1200" b="0" i="0" kern="1200" dirty="0">
                <a:solidFill>
                  <a:schemeClr val="tx1"/>
                </a:solidFill>
                <a:effectLst/>
                <a:latin typeface="+mn-lt"/>
                <a:ea typeface="+mn-ea"/>
                <a:cs typeface="+mn-cs"/>
              </a:rPr>
              <a:t>To ensure business transparency, identify a workload that is supported by a member of the cloud strategy team's business unit. Preferably choose one in which the team has a vested stake and strong motivation to move to the cloud.</a:t>
            </a:r>
          </a:p>
          <a:p>
            <a:r>
              <a:rPr lang="en-US" sz="1200" b="1" i="0" kern="1200" dirty="0">
                <a:solidFill>
                  <a:schemeClr val="tx1"/>
                </a:solidFill>
                <a:effectLst/>
                <a:latin typeface="+mn-lt"/>
                <a:ea typeface="+mn-ea"/>
                <a:cs typeface="+mn-cs"/>
              </a:rPr>
              <a:t>Technical criteria</a:t>
            </a:r>
          </a:p>
          <a:p>
            <a:r>
              <a:rPr lang="en-US" sz="1200" b="0" i="0" kern="1200" dirty="0">
                <a:solidFill>
                  <a:schemeClr val="tx1"/>
                </a:solidFill>
                <a:effectLst/>
                <a:latin typeface="+mn-lt"/>
                <a:ea typeface="+mn-ea"/>
                <a:cs typeface="+mn-cs"/>
              </a:rPr>
              <a:t>Select a workload that has minimum dependencies and can be moved as a small group of assets. We recommend that you select a workload with a defined testing path to make validation easier.</a:t>
            </a:r>
          </a:p>
          <a:p>
            <a:r>
              <a:rPr lang="en-US" sz="1200" b="0" i="0" kern="1200" dirty="0">
                <a:solidFill>
                  <a:schemeClr val="tx1"/>
                </a:solidFill>
                <a:effectLst/>
                <a:latin typeface="+mn-lt"/>
                <a:ea typeface="+mn-ea"/>
                <a:cs typeface="+mn-cs"/>
              </a:rPr>
              <a:t>The first workload is often deployed in an experimental environment with no operational or governance capacity. It's important to select a workload that doesn't interact with secure data.</a:t>
            </a:r>
          </a:p>
          <a:p>
            <a:r>
              <a:rPr lang="en-US" sz="1200" b="1" i="0" kern="1200" dirty="0">
                <a:solidFill>
                  <a:schemeClr val="tx1"/>
                </a:solidFill>
                <a:effectLst/>
                <a:latin typeface="+mn-lt"/>
                <a:ea typeface="+mn-ea"/>
                <a:cs typeface="+mn-cs"/>
              </a:rPr>
              <a:t>Qualitative analysis</a:t>
            </a:r>
          </a:p>
          <a:p>
            <a:r>
              <a:rPr lang="en-US" sz="1200" b="0" i="0" kern="1200" dirty="0">
                <a:solidFill>
                  <a:schemeClr val="tx1"/>
                </a:solidFill>
                <a:effectLst/>
                <a:latin typeface="+mn-lt"/>
                <a:ea typeface="+mn-ea"/>
                <a:cs typeface="+mn-cs"/>
              </a:rPr>
              <a:t>The cloud adoption teams and the cloud strategy team can work together to analyze this small workload. This collaboration creates a controlled opportunity to create and test qualitative analysis criteria. The smaller population creates an opportunity to survey the affected users, and to complete a detailed qualitative analysis in a week or less. For common qualitative analysis factors, see the specific rationalization target in the </a:t>
            </a:r>
            <a:r>
              <a:rPr lang="en-US" sz="1200" b="0" i="0" u="sng" kern="1200" dirty="0">
                <a:solidFill>
                  <a:schemeClr val="tx1"/>
                </a:solidFill>
                <a:effectLst/>
                <a:latin typeface="+mn-lt"/>
                <a:ea typeface="+mn-ea"/>
                <a:cs typeface="+mn-cs"/>
                <a:hlinkClick r:id="rId3"/>
              </a:rPr>
              <a:t>5 Rs of rationalization</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Migration</a:t>
            </a:r>
          </a:p>
          <a:p>
            <a:r>
              <a:rPr lang="en-US" sz="1200" b="0" i="0" kern="1200" dirty="0">
                <a:solidFill>
                  <a:schemeClr val="tx1"/>
                </a:solidFill>
                <a:effectLst/>
                <a:latin typeface="+mn-lt"/>
                <a:ea typeface="+mn-ea"/>
                <a:cs typeface="+mn-cs"/>
              </a:rPr>
              <a:t>In parallel with continued rationalization, the cloud adoption team can begin migrating the small workload to expand learning in the following key areas:</a:t>
            </a:r>
          </a:p>
          <a:p>
            <a:r>
              <a:rPr lang="en-US" sz="1200" b="0" i="0" kern="1200" dirty="0">
                <a:solidFill>
                  <a:schemeClr val="tx1"/>
                </a:solidFill>
                <a:effectLst/>
                <a:latin typeface="+mn-lt"/>
                <a:ea typeface="+mn-ea"/>
                <a:cs typeface="+mn-cs"/>
              </a:rPr>
              <a:t>Strengthen skills with the cloud provider's platform.</a:t>
            </a:r>
          </a:p>
          <a:p>
            <a:r>
              <a:rPr lang="en-US" sz="1200" b="0" i="0" kern="1200" dirty="0">
                <a:solidFill>
                  <a:schemeClr val="tx1"/>
                </a:solidFill>
                <a:effectLst/>
                <a:latin typeface="+mn-lt"/>
                <a:ea typeface="+mn-ea"/>
                <a:cs typeface="+mn-cs"/>
              </a:rPr>
              <a:t>Define the core services (and Azure standards) needed to fit the long-term vision.</a:t>
            </a:r>
          </a:p>
          <a:p>
            <a:r>
              <a:rPr lang="en-US" sz="1200" b="0" i="0" kern="1200" dirty="0">
                <a:solidFill>
                  <a:schemeClr val="tx1"/>
                </a:solidFill>
                <a:effectLst/>
                <a:latin typeface="+mn-lt"/>
                <a:ea typeface="+mn-ea"/>
                <a:cs typeface="+mn-cs"/>
              </a:rPr>
              <a:t>Better understand how operations might need to change later in the transformation.</a:t>
            </a:r>
          </a:p>
          <a:p>
            <a:r>
              <a:rPr lang="en-US" sz="1200" b="0" i="0" kern="1200" dirty="0">
                <a:solidFill>
                  <a:schemeClr val="tx1"/>
                </a:solidFill>
                <a:effectLst/>
                <a:latin typeface="+mn-lt"/>
                <a:ea typeface="+mn-ea"/>
                <a:cs typeface="+mn-cs"/>
              </a:rPr>
              <a:t>Understand any inherent business risks and the business' tolerance for those risks.</a:t>
            </a:r>
          </a:p>
          <a:p>
            <a:r>
              <a:rPr lang="en-US" sz="1200" b="0" i="0" kern="1200" dirty="0">
                <a:solidFill>
                  <a:schemeClr val="tx1"/>
                </a:solidFill>
                <a:effectLst/>
                <a:latin typeface="+mn-lt"/>
                <a:ea typeface="+mn-ea"/>
                <a:cs typeface="+mn-cs"/>
              </a:rPr>
              <a:t>Establish a baseline or minimum viable product (MVP) for governance based on the business' risk tolerance.</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22</a:t>
            </a:fld>
            <a:endParaRPr lang="en-US"/>
          </a:p>
        </p:txBody>
      </p:sp>
    </p:spTree>
    <p:extLst>
      <p:ext uri="{BB962C8B-B14F-4D97-AF65-F5344CB8AC3E}">
        <p14:creationId xmlns:p14="http://schemas.microsoft.com/office/powerpoint/2010/main" val="1850494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Power of 10</a:t>
            </a:r>
          </a:p>
          <a:p>
            <a:r>
              <a:rPr lang="en-US" sz="1200" b="0" i="0" kern="1200" dirty="0">
                <a:solidFill>
                  <a:schemeClr val="tx1"/>
                </a:solidFill>
                <a:effectLst/>
                <a:latin typeface="+mn-lt"/>
                <a:ea typeface="+mn-ea"/>
                <a:cs typeface="+mn-cs"/>
              </a:rPr>
              <a:t>The traditional approach to rationalization attempts to meet all foreseeable needs. Fortunately, a plan for every application is often not required to start a transformation journey. In an incremental model, the Power of 10 provides a good starting point. In this model, the cloud strategy team selects the first 10 applications to be migrated. Those ten workloads should contain a mixture of simple and complex workloads.</a:t>
            </a:r>
          </a:p>
        </p:txBody>
      </p:sp>
      <p:sp>
        <p:nvSpPr>
          <p:cNvPr id="4" name="Slide Number Placeholder 3"/>
          <p:cNvSpPr>
            <a:spLocks noGrp="1"/>
          </p:cNvSpPr>
          <p:nvPr>
            <p:ph type="sldNum" sz="quarter" idx="5"/>
          </p:nvPr>
        </p:nvSpPr>
        <p:spPr/>
        <p:txBody>
          <a:bodyPr/>
          <a:lstStyle/>
          <a:p>
            <a:fld id="{BED25C8C-19E2-46E8-903D-0A759FE16E32}" type="slidenum">
              <a:rPr lang="en-US" smtClean="0"/>
              <a:t>23</a:t>
            </a:fld>
            <a:endParaRPr lang="en-US"/>
          </a:p>
        </p:txBody>
      </p:sp>
    </p:spTree>
    <p:extLst>
      <p:ext uri="{BB962C8B-B14F-4D97-AF65-F5344CB8AC3E}">
        <p14:creationId xmlns:p14="http://schemas.microsoft.com/office/powerpoint/2010/main" val="1838681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Build the first backlogs</a:t>
            </a:r>
          </a:p>
          <a:p>
            <a:r>
              <a:rPr lang="en-US" sz="1200" b="0" i="0" kern="1200" dirty="0">
                <a:solidFill>
                  <a:schemeClr val="tx1"/>
                </a:solidFill>
                <a:effectLst/>
                <a:latin typeface="+mn-lt"/>
                <a:ea typeface="+mn-ea"/>
                <a:cs typeface="+mn-cs"/>
              </a:rPr>
              <a:t>The cloud adoption teams and the cloud strategy team can work together on the qualitative analysis for the first 10 workloads. This effort creates the first prioritized migration backlog and the first prioritized release backlog. This method enables the teams to iterate on the approach and provides sufficient time to create an adequate process for qualitative analysis.</a:t>
            </a:r>
          </a:p>
          <a:p>
            <a:r>
              <a:rPr lang="en-US" sz="1200" b="1" i="0" kern="1200" dirty="0">
                <a:solidFill>
                  <a:schemeClr val="tx1"/>
                </a:solidFill>
                <a:effectLst/>
                <a:latin typeface="+mn-lt"/>
                <a:ea typeface="+mn-ea"/>
                <a:cs typeface="+mn-cs"/>
              </a:rPr>
              <a:t>Mature the process</a:t>
            </a:r>
          </a:p>
          <a:p>
            <a:r>
              <a:rPr lang="en-US" sz="1200" b="0" i="0" kern="1200" dirty="0">
                <a:solidFill>
                  <a:schemeClr val="tx1"/>
                </a:solidFill>
                <a:effectLst/>
                <a:latin typeface="+mn-lt"/>
                <a:ea typeface="+mn-ea"/>
                <a:cs typeface="+mn-cs"/>
              </a:rPr>
              <a:t>After the two teams agree on the qualitative analysis criteria, assessment can become a task within each iteration. Reaching consensus on assessment criteria usually requires two to three releases.</a:t>
            </a:r>
          </a:p>
          <a:p>
            <a:r>
              <a:rPr lang="en-US" sz="1200" b="0" i="0" kern="1200" dirty="0">
                <a:solidFill>
                  <a:schemeClr val="tx1"/>
                </a:solidFill>
                <a:effectLst/>
                <a:latin typeface="+mn-lt"/>
                <a:ea typeface="+mn-ea"/>
                <a:cs typeface="+mn-cs"/>
              </a:rPr>
              <a:t>After the assessment has moved into the incremental execution process of migration, the cloud adoption team can iterate faster on assessment and architecture. At this stage, the cloud strategy team is also abstracted, which reduces the drain on their time. This also enables the cloud strategy team to focus on prioritizing the applications that are not yet in a specific release, which ensures tight alignment with changing market conditions.</a:t>
            </a:r>
          </a:p>
          <a:p>
            <a:r>
              <a:rPr lang="en-US" sz="1200" b="0" i="0" kern="1200" dirty="0">
                <a:solidFill>
                  <a:schemeClr val="tx1"/>
                </a:solidFill>
                <a:effectLst/>
                <a:latin typeface="+mn-lt"/>
                <a:ea typeface="+mn-ea"/>
                <a:cs typeface="+mn-cs"/>
              </a:rPr>
              <a:t>Not all of the prioritized applications will be ready for migration. Sequencing is likely to change as the team does deeper qualitative analysis and discovers business events and dependencies that might prompt reprioritization of the backlog. Some releases might group together a small number of workloads. Others might just contain a single workload.</a:t>
            </a:r>
          </a:p>
          <a:p>
            <a:r>
              <a:rPr lang="en-US" sz="1200" b="0" i="0" kern="1200" dirty="0">
                <a:solidFill>
                  <a:schemeClr val="tx1"/>
                </a:solidFill>
                <a:effectLst/>
                <a:latin typeface="+mn-lt"/>
                <a:ea typeface="+mn-ea"/>
                <a:cs typeface="+mn-cs"/>
              </a:rPr>
              <a:t>The cloud adoption team is likely to run iterations that don't produce a complete workload migration. The smaller the workload, and the fewer dependencies, the more likely a workload is to fit into a single sprint or iteration. For this reason, we recommend that the first few applications in the release backlog be small and contain few external dependencies.</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24</a:t>
            </a:fld>
            <a:endParaRPr lang="en-US"/>
          </a:p>
        </p:txBody>
      </p:sp>
    </p:spTree>
    <p:extLst>
      <p:ext uri="{BB962C8B-B14F-4D97-AF65-F5344CB8AC3E}">
        <p14:creationId xmlns:p14="http://schemas.microsoft.com/office/powerpoint/2010/main" val="39039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https://archcenter.blob.core.windows.net/cdn/fusion/readiness/Microsoft-Cloud-Adoption-Framework-Strategy-and-Plan-Template.docx</a:t>
            </a:r>
          </a:p>
          <a:p>
            <a:r>
              <a:rPr lang="en-US" sz="1200" b="0" i="0" kern="1200" dirty="0">
                <a:solidFill>
                  <a:schemeClr val="tx1"/>
                </a:solidFill>
                <a:effectLst/>
                <a:latin typeface="+mn-lt"/>
                <a:ea typeface="+mn-ea"/>
                <a:cs typeface="+mn-cs"/>
              </a:rPr>
              <a:t>Download the </a:t>
            </a:r>
            <a:r>
              <a:rPr lang="en-US" sz="1200" b="0" i="0" u="sng" kern="1200" dirty="0">
                <a:solidFill>
                  <a:schemeClr val="tx1"/>
                </a:solidFill>
                <a:effectLst/>
                <a:latin typeface="+mn-lt"/>
                <a:ea typeface="+mn-ea"/>
                <a:cs typeface="+mn-cs"/>
                <a:hlinkClick r:id="rId3"/>
              </a:rPr>
              <a:t>Cloud Adoption Framework strategy and planning template</a:t>
            </a:r>
            <a:r>
              <a:rPr lang="en-US" sz="1200" b="0" i="0" kern="1200" dirty="0">
                <a:solidFill>
                  <a:schemeClr val="tx1"/>
                </a:solidFill>
                <a:effectLst/>
                <a:latin typeface="+mn-lt"/>
                <a:ea typeface="+mn-ea"/>
                <a:cs typeface="+mn-cs"/>
              </a:rPr>
              <a:t> to track the outputs of each exercise as you build out your cloud adoption strategy.</a:t>
            </a:r>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4</a:t>
            </a:fld>
            <a:endParaRPr lang="en-US"/>
          </a:p>
        </p:txBody>
      </p:sp>
    </p:spTree>
    <p:extLst>
      <p:ext uri="{BB962C8B-B14F-4D97-AF65-F5344CB8AC3E}">
        <p14:creationId xmlns:p14="http://schemas.microsoft.com/office/powerpoint/2010/main" val="1855578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Mature the process</a:t>
            </a:r>
          </a:p>
          <a:p>
            <a:r>
              <a:rPr lang="en-US" sz="1200" b="0" i="0" kern="1200" dirty="0">
                <a:solidFill>
                  <a:schemeClr val="tx1"/>
                </a:solidFill>
                <a:effectLst/>
                <a:latin typeface="+mn-lt"/>
                <a:ea typeface="+mn-ea"/>
                <a:cs typeface="+mn-cs"/>
              </a:rPr>
              <a:t>After the two teams agree on the qualitative analysis criteria, assessment can become a task within each iteration. Reaching consensus on assessment criteria usually requires two to three releases.</a:t>
            </a:r>
          </a:p>
          <a:p>
            <a:r>
              <a:rPr lang="en-US" sz="1200" b="0" i="0" kern="1200" dirty="0">
                <a:solidFill>
                  <a:schemeClr val="tx1"/>
                </a:solidFill>
                <a:effectLst/>
                <a:latin typeface="+mn-lt"/>
                <a:ea typeface="+mn-ea"/>
                <a:cs typeface="+mn-cs"/>
              </a:rPr>
              <a:t>After the assessment has moved into the incremental execution process of migration, the cloud adoption team can iterate faster on assessment and architecture. At this stage, the cloud strategy team is also abstracted, which reduces the drain on their time. This also enables the cloud strategy team to focus on prioritizing the applications that are not yet in a specific release, which ensures tight alignment with changing market conditions.</a:t>
            </a:r>
          </a:p>
          <a:p>
            <a:r>
              <a:rPr lang="en-US" sz="1200" b="0" i="0" kern="1200" dirty="0">
                <a:solidFill>
                  <a:schemeClr val="tx1"/>
                </a:solidFill>
                <a:effectLst/>
                <a:latin typeface="+mn-lt"/>
                <a:ea typeface="+mn-ea"/>
                <a:cs typeface="+mn-cs"/>
              </a:rPr>
              <a:t>Not all of the prioritized applications will be ready for migration. Sequencing is likely to change as the team does deeper qualitative analysis and discovers business events and dependencies that might prompt reprioritization of the backlog. Some releases might group together a small number of workloads. Others might just contain a single workload.</a:t>
            </a:r>
          </a:p>
          <a:p>
            <a:r>
              <a:rPr lang="en-US" sz="1200" b="0" i="0" kern="1200" dirty="0">
                <a:solidFill>
                  <a:schemeClr val="tx1"/>
                </a:solidFill>
                <a:effectLst/>
                <a:latin typeface="+mn-lt"/>
                <a:ea typeface="+mn-ea"/>
                <a:cs typeface="+mn-cs"/>
              </a:rPr>
              <a:t>The cloud adoption team is likely to run iterations that don't produce a complete workload migration. The smaller the workload, and the fewer dependencies, the more likely a workload is to fit into a single sprint or iteration. For this reason, we recommend that the first few applications in the release backlog be small and contain few external dependencies.</a:t>
            </a:r>
          </a:p>
          <a:p>
            <a:r>
              <a:rPr lang="en-US" sz="1200" b="0" i="0" kern="1200" dirty="0">
                <a:solidFill>
                  <a:schemeClr val="tx1"/>
                </a:solidFill>
                <a:effectLst/>
                <a:latin typeface="+mn-lt"/>
                <a:ea typeface="+mn-ea"/>
                <a:cs typeface="+mn-cs"/>
              </a:rPr>
              <a:t>https://docs.microsoft.com/en-us/azure/cloud-adoption-framework/digital-estate/rationalize#mature-the-process</a:t>
            </a:r>
          </a:p>
        </p:txBody>
      </p:sp>
      <p:sp>
        <p:nvSpPr>
          <p:cNvPr id="4" name="Slide Number Placeholder 3"/>
          <p:cNvSpPr>
            <a:spLocks noGrp="1"/>
          </p:cNvSpPr>
          <p:nvPr>
            <p:ph type="sldNum" sz="quarter" idx="5"/>
          </p:nvPr>
        </p:nvSpPr>
        <p:spPr/>
        <p:txBody>
          <a:bodyPr/>
          <a:lstStyle/>
          <a:p>
            <a:fld id="{BED25C8C-19E2-46E8-903D-0A759FE16E32}" type="slidenum">
              <a:rPr lang="en-US" smtClean="0"/>
              <a:t>25</a:t>
            </a:fld>
            <a:endParaRPr lang="en-US"/>
          </a:p>
        </p:txBody>
      </p:sp>
    </p:spTree>
    <p:extLst>
      <p:ext uri="{BB962C8B-B14F-4D97-AF65-F5344CB8AC3E}">
        <p14:creationId xmlns:p14="http://schemas.microsoft.com/office/powerpoint/2010/main" val="3456460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End state</a:t>
            </a:r>
          </a:p>
          <a:p>
            <a:r>
              <a:rPr lang="en-US" dirty="0">
                <a:effectLst/>
              </a:rPr>
              <a:t>Over time, the combination of the cloud adoption team and the cloud strategy team will complete a full rationalization of the inventory. However, this incremental approach enables the teams to get continually faster at the rationalization process. It also helps the transformation journey to yield tangible business results sooner, without as much upfront analysis effort.</a:t>
            </a:r>
          </a:p>
          <a:p>
            <a:r>
              <a:rPr lang="en-US" dirty="0">
                <a:effectLst/>
              </a:rPr>
              <a:t>In some cases, the financial model might be too tight to make a decision without additional rationalization. In such cases, you might need a more traditional approach to rationalization.</a:t>
            </a:r>
          </a:p>
          <a:p>
            <a:r>
              <a:rPr lang="en-US" b="1" dirty="0">
                <a:effectLst/>
              </a:rPr>
              <a:t>Next steps</a:t>
            </a:r>
          </a:p>
          <a:p>
            <a:r>
              <a:rPr lang="en-US" dirty="0">
                <a:effectLst/>
              </a:rPr>
              <a:t>The output of a rationalization effort is a prioritized backlog of all assets that are affected by the chosen transformation. This backlog is now ready to serve as the foundation for costing models of cloud services.</a:t>
            </a:r>
          </a:p>
          <a:p>
            <a:r>
              <a:rPr lang="en-US" u="none" strike="noStrike" dirty="0">
                <a:effectLst/>
                <a:hlinkClick r:id="rId3"/>
              </a:rPr>
              <a:t>Align cost models with the digital estate</a:t>
            </a:r>
            <a:endParaRPr lang="en-US"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26</a:t>
            </a:fld>
            <a:endParaRPr lang="en-US"/>
          </a:p>
        </p:txBody>
      </p:sp>
    </p:spTree>
    <p:extLst>
      <p:ext uri="{BB962C8B-B14F-4D97-AF65-F5344CB8AC3E}">
        <p14:creationId xmlns:p14="http://schemas.microsoft.com/office/powerpoint/2010/main" val="652599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Record the team members in the “Microsoft-Cloud-Adoption-Framework-Strategy-and-Plan” document, in the Organization alignment section.</a:t>
            </a:r>
          </a:p>
          <a:p>
            <a:r>
              <a:rPr lang="en-US" sz="1200" b="0" i="0" kern="1200" dirty="0">
                <a:solidFill>
                  <a:schemeClr val="tx1"/>
                </a:solidFill>
                <a:effectLst/>
                <a:latin typeface="+mn-lt"/>
                <a:ea typeface="+mn-ea"/>
                <a:cs typeface="+mn-cs"/>
              </a:rPr>
              <a:t>To create a balance between speed and control, we recommend that during cloud adoption, at a minimum, you have people accountable for </a:t>
            </a:r>
            <a:r>
              <a:rPr lang="en-US" sz="1200" b="0" i="1" kern="1200" dirty="0">
                <a:solidFill>
                  <a:schemeClr val="tx1"/>
                </a:solidFill>
                <a:effectLst/>
                <a:latin typeface="+mn-lt"/>
                <a:ea typeface="+mn-ea"/>
                <a:cs typeface="+mn-cs"/>
              </a:rPr>
              <a:t>cloud adoption</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cloud governance</a:t>
            </a:r>
            <a:r>
              <a:rPr lang="en-US" sz="1200" b="0" i="0" kern="1200" dirty="0">
                <a:solidFill>
                  <a:schemeClr val="tx1"/>
                </a:solidFill>
                <a:effectLst/>
                <a:latin typeface="+mn-lt"/>
                <a:ea typeface="+mn-ea"/>
                <a:cs typeface="+mn-cs"/>
              </a:rPr>
              <a:t>. This might be a team of people sharing responsibilities for each of these areas, or </a:t>
            </a:r>
            <a:r>
              <a:rPr lang="en-US" sz="1200" b="0" i="1" kern="1200" dirty="0">
                <a:solidFill>
                  <a:schemeClr val="tx1"/>
                </a:solidFill>
                <a:effectLst/>
                <a:latin typeface="+mn-lt"/>
                <a:ea typeface="+mn-ea"/>
                <a:cs typeface="+mn-cs"/>
              </a:rPr>
              <a:t>capabilities</a:t>
            </a:r>
            <a:r>
              <a:rPr lang="en-US" sz="1200" b="0" i="0" kern="1200" dirty="0">
                <a:solidFill>
                  <a:schemeClr val="tx1"/>
                </a:solidFill>
                <a:effectLst/>
                <a:latin typeface="+mn-lt"/>
                <a:ea typeface="+mn-ea"/>
                <a:cs typeface="+mn-cs"/>
              </a:rPr>
              <a:t>. It might also be individual people who are both accountable for the outcomes and responsible for the work. In either scenario, cloud adoption and cloud governance are two capabilities that involve natural friction between moving quickly and reducing risks. Here's how the two teams fit together:</a:t>
            </a:r>
          </a:p>
          <a:p>
            <a:r>
              <a:rPr lang="en-US" sz="1200" b="0" i="0" kern="1200" dirty="0">
                <a:solidFill>
                  <a:schemeClr val="tx1"/>
                </a:solidFill>
                <a:effectLst/>
                <a:latin typeface="+mn-lt"/>
                <a:ea typeface="+mn-ea"/>
                <a:cs typeface="+mn-cs"/>
              </a:rPr>
              <a:t>It's fairly intuitive that cloud adoption tasks require people to execute those tasks. So, few people are surprised that a cloud adoption team is a requirement. However, those who are new to the cloud may not fully appreciate the importance of a cloud governance team. This challenge often occurs early in adoption cycles. The cloud governance team provides the necessary checks and balances to ensure that cloud adoption doesn't expose the business to any new risks. When risks must be taken, this team ensures that proper processes and controls are implemented to mitigate or govern those risks.</a:t>
            </a:r>
          </a:p>
          <a:p>
            <a:r>
              <a:rPr lang="en-US" sz="1200" b="0" i="0" kern="1200" dirty="0">
                <a:solidFill>
                  <a:schemeClr val="tx1"/>
                </a:solidFill>
                <a:effectLst/>
                <a:latin typeface="+mn-lt"/>
                <a:ea typeface="+mn-ea"/>
                <a:cs typeface="+mn-cs"/>
              </a:rPr>
              <a:t>To learn more about cloud adoption, cloud governance, and other such capabilities, see the brief section on </a:t>
            </a:r>
            <a:r>
              <a:rPr lang="en-US" sz="1200" b="0" i="0" u="sng" kern="1200" dirty="0">
                <a:solidFill>
                  <a:schemeClr val="tx1"/>
                </a:solidFill>
                <a:effectLst/>
                <a:latin typeface="+mn-lt"/>
                <a:ea typeface="+mn-ea"/>
                <a:cs typeface="+mn-cs"/>
                <a:hlinkClick r:id="rId3"/>
              </a:rPr>
              <a:t>understanding required cloud capabilities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29</a:t>
            </a:fld>
            <a:endParaRPr lang="en-US"/>
          </a:p>
        </p:txBody>
      </p:sp>
    </p:spTree>
    <p:extLst>
      <p:ext uri="{BB962C8B-B14F-4D97-AF65-F5344CB8AC3E}">
        <p14:creationId xmlns:p14="http://schemas.microsoft.com/office/powerpoint/2010/main" val="3487479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Record the team members in the “Microsoft-Cloud-Adoption-Framework-Strategy-and-Plan” document, in the Organization alignment section.</a:t>
            </a:r>
          </a:p>
          <a:p>
            <a:r>
              <a:rPr lang="en-US" sz="1200" b="0" i="0" kern="1200" dirty="0">
                <a:solidFill>
                  <a:schemeClr val="tx1"/>
                </a:solidFill>
                <a:effectLst/>
                <a:latin typeface="+mn-lt"/>
                <a:ea typeface="+mn-ea"/>
                <a:cs typeface="+mn-cs"/>
              </a:rPr>
              <a:t>Assuming that the suggested structure aligns to your cloud adoption plan, the next step is to map specific people to the necessary capabilities. To do so, answer the following questions:</a:t>
            </a:r>
          </a:p>
          <a:p>
            <a:r>
              <a:rPr lang="en-US" sz="1200" b="0" i="0" kern="1200" dirty="0">
                <a:solidFill>
                  <a:schemeClr val="tx1"/>
                </a:solidFill>
                <a:effectLst/>
                <a:latin typeface="+mn-lt"/>
                <a:ea typeface="+mn-ea"/>
                <a:cs typeface="+mn-cs"/>
              </a:rPr>
              <a:t>What person (or group of people) will be responsible for completing technical tasks in the cloud adoption plan?</a:t>
            </a:r>
          </a:p>
          <a:p>
            <a:r>
              <a:rPr lang="en-US" sz="1200" b="0" i="0" kern="1200" dirty="0">
                <a:solidFill>
                  <a:schemeClr val="tx1"/>
                </a:solidFill>
                <a:effectLst/>
                <a:latin typeface="+mn-lt"/>
                <a:ea typeface="+mn-ea"/>
                <a:cs typeface="+mn-cs"/>
              </a:rPr>
              <a:t>What person will be accountable for the team's ability to deliver technical changes?</a:t>
            </a:r>
          </a:p>
          <a:p>
            <a:r>
              <a:rPr lang="en-US" sz="1200" b="0" i="0" kern="1200" dirty="0">
                <a:solidFill>
                  <a:schemeClr val="tx1"/>
                </a:solidFill>
                <a:effectLst/>
                <a:latin typeface="+mn-lt"/>
                <a:ea typeface="+mn-ea"/>
                <a:cs typeface="+mn-cs"/>
              </a:rPr>
              <a:t>What person (or group of people) will be responsible for implementing protective governance mechanisms?</a:t>
            </a:r>
          </a:p>
          <a:p>
            <a:r>
              <a:rPr lang="en-US" sz="1200" b="0" i="0" kern="1200" dirty="0">
                <a:solidFill>
                  <a:schemeClr val="tx1"/>
                </a:solidFill>
                <a:effectLst/>
                <a:latin typeface="+mn-lt"/>
                <a:ea typeface="+mn-ea"/>
                <a:cs typeface="+mn-cs"/>
              </a:rPr>
              <a:t>What person will be accountable for the defining those governance controls?</a:t>
            </a:r>
          </a:p>
          <a:p>
            <a:r>
              <a:rPr lang="en-US" sz="1200" b="0" i="0" kern="1200" dirty="0">
                <a:solidFill>
                  <a:schemeClr val="tx1"/>
                </a:solidFill>
                <a:effectLst/>
                <a:latin typeface="+mn-lt"/>
                <a:ea typeface="+mn-ea"/>
                <a:cs typeface="+mn-cs"/>
              </a:rPr>
              <a:t>Are there other capabilities or people that will have accountability or responsibility within the cloud adoption plan?</a:t>
            </a:r>
          </a:p>
          <a:p>
            <a:r>
              <a:rPr lang="en-US" sz="1200" b="0" i="0" kern="1200" dirty="0">
                <a:solidFill>
                  <a:schemeClr val="tx1"/>
                </a:solidFill>
                <a:effectLst/>
                <a:latin typeface="+mn-lt"/>
                <a:ea typeface="+mn-ea"/>
                <a:cs typeface="+mn-cs"/>
              </a:rPr>
              <a:t>After you've documented the answers to these questions, you can establish </a:t>
            </a:r>
            <a:r>
              <a:rPr lang="en-US" sz="1200" b="0" i="0" u="sng" kern="1200" dirty="0">
                <a:solidFill>
                  <a:schemeClr val="tx1"/>
                </a:solidFill>
                <a:effectLst/>
                <a:latin typeface="+mn-lt"/>
                <a:ea typeface="+mn-ea"/>
                <a:cs typeface="+mn-cs"/>
                <a:hlinkClick r:id="rId3"/>
              </a:rPr>
              <a:t>plans for skills readiness</a:t>
            </a:r>
            <a:r>
              <a:rPr lang="en-US" sz="1200" b="0" i="0" kern="1200" dirty="0">
                <a:solidFill>
                  <a:schemeClr val="tx1"/>
                </a:solidFill>
                <a:effectLst/>
                <a:latin typeface="+mn-lt"/>
                <a:ea typeface="+mn-ea"/>
                <a:cs typeface="+mn-cs"/>
              </a:rPr>
              <a:t> to define plans to prepare these people for forthcoming work.</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30</a:t>
            </a:fld>
            <a:endParaRPr lang="en-US"/>
          </a:p>
        </p:txBody>
      </p:sp>
    </p:spTree>
    <p:extLst>
      <p:ext uri="{BB962C8B-B14F-4D97-AF65-F5344CB8AC3E}">
        <p14:creationId xmlns:p14="http://schemas.microsoft.com/office/powerpoint/2010/main" val="862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motivations, business outcomes and business justifications should have been documented already in the “Microsoft-Cloud-Adoption-Framework-Strategy-And-Plan” document.</a:t>
            </a:r>
          </a:p>
        </p:txBody>
      </p:sp>
      <p:sp>
        <p:nvSpPr>
          <p:cNvPr id="4" name="Slide Number Placeholder 3"/>
          <p:cNvSpPr>
            <a:spLocks noGrp="1"/>
          </p:cNvSpPr>
          <p:nvPr>
            <p:ph type="sldNum" sz="quarter" idx="5"/>
          </p:nvPr>
        </p:nvSpPr>
        <p:spPr/>
        <p:txBody>
          <a:bodyPr/>
          <a:lstStyle/>
          <a:p>
            <a:fld id="{BED25C8C-19E2-46E8-903D-0A759FE16E32}" type="slidenum">
              <a:rPr lang="en-US" smtClean="0"/>
              <a:t>33</a:t>
            </a:fld>
            <a:endParaRPr lang="en-US"/>
          </a:p>
        </p:txBody>
      </p:sp>
    </p:spTree>
    <p:extLst>
      <p:ext uri="{BB962C8B-B14F-4D97-AF65-F5344CB8AC3E}">
        <p14:creationId xmlns:p14="http://schemas.microsoft.com/office/powerpoint/2010/main" val="218132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plan is only as effective as the data that's put into it. For a cloud adoption plan to be effective, there are two categories of input: </a:t>
            </a:r>
            <a:r>
              <a:rPr lang="en-US" sz="1200" b="0" i="1" kern="1200" dirty="0">
                <a:solidFill>
                  <a:schemeClr val="tx1"/>
                </a:solidFill>
                <a:effectLst/>
                <a:latin typeface="+mn-lt"/>
                <a:ea typeface="+mn-ea"/>
                <a:cs typeface="+mn-cs"/>
              </a:rPr>
              <a:t>strategic</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tactical</a:t>
            </a:r>
            <a:r>
              <a:rPr lang="en-US" sz="1200" b="0" i="0" kern="1200" dirty="0">
                <a:solidFill>
                  <a:schemeClr val="tx1"/>
                </a:solidFill>
                <a:effectLst/>
                <a:latin typeface="+mn-lt"/>
                <a:ea typeface="+mn-ea"/>
                <a:cs typeface="+mn-cs"/>
              </a:rPr>
              <a:t>. The following sections outline the minimum data points required in each category.</a:t>
            </a:r>
          </a:p>
          <a:p>
            <a:r>
              <a:rPr lang="en-US" sz="1200" b="1" i="0" kern="1200" dirty="0">
                <a:solidFill>
                  <a:schemeClr val="tx1"/>
                </a:solidFill>
                <a:effectLst/>
                <a:latin typeface="+mn-lt"/>
                <a:ea typeface="+mn-ea"/>
                <a:cs typeface="+mn-cs"/>
              </a:rPr>
              <a:t>Strategic inputs</a:t>
            </a:r>
          </a:p>
          <a:p>
            <a:r>
              <a:rPr lang="en-US" sz="1200" b="0" i="0" kern="1200" dirty="0">
                <a:solidFill>
                  <a:schemeClr val="tx1"/>
                </a:solidFill>
                <a:effectLst/>
                <a:latin typeface="+mn-lt"/>
                <a:ea typeface="+mn-ea"/>
                <a:cs typeface="+mn-cs"/>
              </a:rPr>
              <a:t>Accurate strategic inputs ensure that the work being done contributes to achievement of business outcomes. The </a:t>
            </a:r>
            <a:r>
              <a:rPr lang="en-US" sz="1200" b="0" i="0" u="sng" kern="1200" dirty="0">
                <a:solidFill>
                  <a:schemeClr val="tx1"/>
                </a:solidFill>
                <a:effectLst/>
                <a:latin typeface="+mn-lt"/>
                <a:ea typeface="+mn-ea"/>
                <a:cs typeface="+mn-cs"/>
                <a:hlinkClick r:id="rId3"/>
              </a:rPr>
              <a:t>strategy section of the Cloud Adoption Framework</a:t>
            </a:r>
            <a:r>
              <a:rPr lang="en-US" sz="1200" b="0" i="0" kern="1200" dirty="0">
                <a:solidFill>
                  <a:schemeClr val="tx1"/>
                </a:solidFill>
                <a:effectLst/>
                <a:latin typeface="+mn-lt"/>
                <a:ea typeface="+mn-ea"/>
                <a:cs typeface="+mn-cs"/>
              </a:rPr>
              <a:t> provides a series of exercises to develop a clear strategy. The outputs of those exercises feed the cloud adoption plan. Before developing the plan, ensure that the following items are well defined as a result of those exercises:</a:t>
            </a:r>
          </a:p>
          <a:p>
            <a:r>
              <a:rPr lang="en-US" sz="1200" b="1" i="0" kern="1200" dirty="0">
                <a:solidFill>
                  <a:schemeClr val="tx1"/>
                </a:solidFill>
                <a:effectLst/>
                <a:latin typeface="+mn-lt"/>
                <a:ea typeface="+mn-ea"/>
                <a:cs typeface="+mn-cs"/>
              </a:rPr>
              <a:t>Clear motivations:</a:t>
            </a:r>
            <a:r>
              <a:rPr lang="en-US" sz="1200" b="0" i="0" kern="1200" dirty="0">
                <a:solidFill>
                  <a:schemeClr val="tx1"/>
                </a:solidFill>
                <a:effectLst/>
                <a:latin typeface="+mn-lt"/>
                <a:ea typeface="+mn-ea"/>
                <a:cs typeface="+mn-cs"/>
              </a:rPr>
              <a:t> Why are we adopting the cloud?</a:t>
            </a:r>
          </a:p>
          <a:p>
            <a:r>
              <a:rPr lang="en-US" sz="1200" b="1" i="0" kern="1200" dirty="0">
                <a:solidFill>
                  <a:schemeClr val="tx1"/>
                </a:solidFill>
                <a:effectLst/>
                <a:latin typeface="+mn-lt"/>
                <a:ea typeface="+mn-ea"/>
                <a:cs typeface="+mn-cs"/>
              </a:rPr>
              <a:t>Defined business outcomes:</a:t>
            </a:r>
            <a:r>
              <a:rPr lang="en-US" sz="1200" b="0" i="0" kern="1200" dirty="0">
                <a:solidFill>
                  <a:schemeClr val="tx1"/>
                </a:solidFill>
                <a:effectLst/>
                <a:latin typeface="+mn-lt"/>
                <a:ea typeface="+mn-ea"/>
                <a:cs typeface="+mn-cs"/>
              </a:rPr>
              <a:t> What results do we expect to see from adopting the cloud?</a:t>
            </a:r>
          </a:p>
          <a:p>
            <a:r>
              <a:rPr lang="en-US" sz="1200" b="1" i="0" kern="1200" dirty="0">
                <a:solidFill>
                  <a:schemeClr val="tx1"/>
                </a:solidFill>
                <a:effectLst/>
                <a:latin typeface="+mn-lt"/>
                <a:ea typeface="+mn-ea"/>
                <a:cs typeface="+mn-cs"/>
              </a:rPr>
              <a:t>Business justification:</a:t>
            </a:r>
            <a:r>
              <a:rPr lang="en-US" sz="1200" b="0" i="0" kern="1200" dirty="0">
                <a:solidFill>
                  <a:schemeClr val="tx1"/>
                </a:solidFill>
                <a:effectLst/>
                <a:latin typeface="+mn-lt"/>
                <a:ea typeface="+mn-ea"/>
                <a:cs typeface="+mn-cs"/>
              </a:rPr>
              <a:t> How will the business measure success?</a:t>
            </a:r>
          </a:p>
          <a:p>
            <a:r>
              <a:rPr lang="en-US" sz="1200" b="0" i="0" kern="1200" dirty="0">
                <a:solidFill>
                  <a:schemeClr val="tx1"/>
                </a:solidFill>
                <a:effectLst/>
                <a:latin typeface="+mn-lt"/>
                <a:ea typeface="+mn-ea"/>
                <a:cs typeface="+mn-cs"/>
              </a:rPr>
              <a:t>Every member of the team that implements the cloud adoption plan should be able to answer these three strategic questions. Managers and leaders who are accountable for implementation of the plan should understand the metrics behind each question and any progress toward realizing those metrics.</a:t>
            </a:r>
          </a:p>
          <a:p>
            <a:r>
              <a:rPr lang="en-US" sz="1200" b="1" i="0" kern="1200" dirty="0">
                <a:solidFill>
                  <a:schemeClr val="tx1"/>
                </a:solidFill>
                <a:effectLst/>
                <a:latin typeface="+mn-lt"/>
                <a:ea typeface="+mn-ea"/>
                <a:cs typeface="+mn-cs"/>
              </a:rPr>
              <a:t>Tactical inputs</a:t>
            </a:r>
          </a:p>
          <a:p>
            <a:r>
              <a:rPr lang="en-US" sz="1200" b="0" i="0" kern="1200" dirty="0">
                <a:solidFill>
                  <a:schemeClr val="tx1"/>
                </a:solidFill>
                <a:effectLst/>
                <a:latin typeface="+mn-lt"/>
                <a:ea typeface="+mn-ea"/>
                <a:cs typeface="+mn-cs"/>
              </a:rPr>
              <a:t>Accurate tactical inputs ensure that the work can be planned accurately and managed effectively. The </a:t>
            </a:r>
            <a:r>
              <a:rPr lang="en-US" sz="1200" b="0" i="0" u="sng" kern="1200" dirty="0">
                <a:solidFill>
                  <a:schemeClr val="tx1"/>
                </a:solidFill>
                <a:effectLst/>
                <a:latin typeface="+mn-lt"/>
                <a:ea typeface="+mn-ea"/>
                <a:cs typeface="+mn-cs"/>
                <a:hlinkClick r:id="rId4"/>
              </a:rPr>
              <a:t>plan section of the Cloud Adoption Framework</a:t>
            </a:r>
            <a:r>
              <a:rPr lang="en-US" sz="1200" b="0" i="0" kern="1200" dirty="0">
                <a:solidFill>
                  <a:schemeClr val="tx1"/>
                </a:solidFill>
                <a:effectLst/>
                <a:latin typeface="+mn-lt"/>
                <a:ea typeface="+mn-ea"/>
                <a:cs typeface="+mn-cs"/>
              </a:rPr>
              <a:t> provides a series of exercises to develop planning artifacts before you develop your plan. These artifacts provide answers to the following questions:</a:t>
            </a:r>
          </a:p>
          <a:p>
            <a:r>
              <a:rPr lang="en-US" sz="1200" b="1" i="0" kern="1200" dirty="0">
                <a:solidFill>
                  <a:schemeClr val="tx1"/>
                </a:solidFill>
                <a:effectLst/>
                <a:latin typeface="+mn-lt"/>
                <a:ea typeface="+mn-ea"/>
                <a:cs typeface="+mn-cs"/>
              </a:rPr>
              <a:t>Digital estate rationalization:</a:t>
            </a:r>
            <a:r>
              <a:rPr lang="en-US" sz="1200" b="0" i="0" kern="1200" dirty="0">
                <a:solidFill>
                  <a:schemeClr val="tx1"/>
                </a:solidFill>
                <a:effectLst/>
                <a:latin typeface="+mn-lt"/>
                <a:ea typeface="+mn-ea"/>
                <a:cs typeface="+mn-cs"/>
              </a:rPr>
              <a:t> What are the top 10 priority workloads in the adoption plan? How many additional workloads are likely to be in the plan? How many assets are being considered as candidates for cloud adoption? Are the initial efforts focused more on migration or innovation activities?</a:t>
            </a:r>
          </a:p>
          <a:p>
            <a:r>
              <a:rPr lang="en-US" sz="1200" b="1" i="0" kern="1200" dirty="0">
                <a:solidFill>
                  <a:schemeClr val="tx1"/>
                </a:solidFill>
                <a:effectLst/>
                <a:latin typeface="+mn-lt"/>
                <a:ea typeface="+mn-ea"/>
                <a:cs typeface="+mn-cs"/>
              </a:rPr>
              <a:t>Organization alignment:</a:t>
            </a:r>
            <a:r>
              <a:rPr lang="en-US" sz="1200" b="0" i="0" kern="1200" dirty="0">
                <a:solidFill>
                  <a:schemeClr val="tx1"/>
                </a:solidFill>
                <a:effectLst/>
                <a:latin typeface="+mn-lt"/>
                <a:ea typeface="+mn-ea"/>
                <a:cs typeface="+mn-cs"/>
              </a:rPr>
              <a:t> Who will do the technical work in the adoption plan? Who is accountable for adherence to governance and compliance requirements?</a:t>
            </a:r>
          </a:p>
          <a:p>
            <a:r>
              <a:rPr lang="en-US" sz="1200" b="1" i="0" kern="1200" dirty="0">
                <a:solidFill>
                  <a:schemeClr val="tx1"/>
                </a:solidFill>
                <a:effectLst/>
                <a:latin typeface="+mn-lt"/>
                <a:ea typeface="+mn-ea"/>
                <a:cs typeface="+mn-cs"/>
              </a:rPr>
              <a:t>Skills readiness:</a:t>
            </a:r>
            <a:r>
              <a:rPr lang="en-US" sz="1200" b="0" i="0" kern="1200" dirty="0">
                <a:solidFill>
                  <a:schemeClr val="tx1"/>
                </a:solidFill>
                <a:effectLst/>
                <a:latin typeface="+mn-lt"/>
                <a:ea typeface="+mn-ea"/>
                <a:cs typeface="+mn-cs"/>
              </a:rPr>
              <a:t> How many people are allocated to perform the required tasks? How well are their skills aligned to cloud adoption efforts? Are partners aligned to support the technical implementation?</a:t>
            </a:r>
          </a:p>
          <a:p>
            <a:r>
              <a:rPr lang="en-US" sz="1200" b="0" i="0" kern="1200" dirty="0">
                <a:solidFill>
                  <a:schemeClr val="tx1"/>
                </a:solidFill>
                <a:effectLst/>
                <a:latin typeface="+mn-lt"/>
                <a:ea typeface="+mn-ea"/>
                <a:cs typeface="+mn-cs"/>
              </a:rPr>
              <a:t>These questions are essential to the accuracy of the cloud adoption plan. At a minimum, the questions about digital estate rationalization must be answered to create a plan. To provide accurate timelines, the questions about organization and skills are also important.</a:t>
            </a:r>
          </a:p>
        </p:txBody>
      </p:sp>
      <p:sp>
        <p:nvSpPr>
          <p:cNvPr id="4" name="Slide Number Placeholder 3"/>
          <p:cNvSpPr>
            <a:spLocks noGrp="1"/>
          </p:cNvSpPr>
          <p:nvPr>
            <p:ph type="sldNum" sz="quarter" idx="5"/>
          </p:nvPr>
        </p:nvSpPr>
        <p:spPr/>
        <p:txBody>
          <a:bodyPr/>
          <a:lstStyle/>
          <a:p>
            <a:fld id="{BED25C8C-19E2-46E8-903D-0A759FE16E32}" type="slidenum">
              <a:rPr lang="en-US" smtClean="0"/>
              <a:t>35</a:t>
            </a:fld>
            <a:endParaRPr lang="en-US"/>
          </a:p>
        </p:txBody>
      </p:sp>
    </p:spTree>
    <p:extLst>
      <p:ext uri="{BB962C8B-B14F-4D97-AF65-F5344CB8AC3E}">
        <p14:creationId xmlns:p14="http://schemas.microsoft.com/office/powerpoint/2010/main" val="3483391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Tactical inputs</a:t>
            </a:r>
          </a:p>
          <a:p>
            <a:r>
              <a:rPr lang="en-US" sz="1200" b="0" i="0" kern="1200" dirty="0">
                <a:solidFill>
                  <a:schemeClr val="tx1"/>
                </a:solidFill>
                <a:effectLst/>
                <a:latin typeface="+mn-lt"/>
                <a:ea typeface="+mn-ea"/>
                <a:cs typeface="+mn-cs"/>
              </a:rPr>
              <a:t>Accurate tactical inputs ensure that the work can be planned accurately and managed effectively. The </a:t>
            </a:r>
            <a:r>
              <a:rPr lang="en-US" sz="1200" b="0" i="0" u="sng" kern="1200" dirty="0">
                <a:solidFill>
                  <a:schemeClr val="tx1"/>
                </a:solidFill>
                <a:effectLst/>
                <a:latin typeface="+mn-lt"/>
                <a:ea typeface="+mn-ea"/>
                <a:cs typeface="+mn-cs"/>
                <a:hlinkClick r:id="rId3"/>
              </a:rPr>
              <a:t>plan section of the Cloud Adoption Framework</a:t>
            </a:r>
            <a:r>
              <a:rPr lang="en-US" sz="1200" b="0" i="0" kern="1200" dirty="0">
                <a:solidFill>
                  <a:schemeClr val="tx1"/>
                </a:solidFill>
                <a:effectLst/>
                <a:latin typeface="+mn-lt"/>
                <a:ea typeface="+mn-ea"/>
                <a:cs typeface="+mn-cs"/>
              </a:rPr>
              <a:t> provides a series of exercises to develop planning artifacts before you develop your plan. These artifacts provide answers to the following questions:</a:t>
            </a:r>
          </a:p>
          <a:p>
            <a:r>
              <a:rPr lang="en-US" sz="1200" b="1" i="0" kern="1200" dirty="0">
                <a:solidFill>
                  <a:schemeClr val="tx1"/>
                </a:solidFill>
                <a:effectLst/>
                <a:latin typeface="+mn-lt"/>
                <a:ea typeface="+mn-ea"/>
                <a:cs typeface="+mn-cs"/>
              </a:rPr>
              <a:t>Digital estate rationalization:</a:t>
            </a:r>
            <a:r>
              <a:rPr lang="en-US" sz="1200" b="0" i="0" kern="1200" dirty="0">
                <a:solidFill>
                  <a:schemeClr val="tx1"/>
                </a:solidFill>
                <a:effectLst/>
                <a:latin typeface="+mn-lt"/>
                <a:ea typeface="+mn-ea"/>
                <a:cs typeface="+mn-cs"/>
              </a:rPr>
              <a:t> What are the top 10 priority workloads in the adoption plan? How many additional workloads are likely to be in the plan? How many assets are being considered as candidates for cloud adoption? Are the initial efforts focused more on migration or innovation activities?</a:t>
            </a:r>
          </a:p>
          <a:p>
            <a:r>
              <a:rPr lang="en-US" sz="1200" b="1" i="0" kern="1200" dirty="0">
                <a:solidFill>
                  <a:schemeClr val="tx1"/>
                </a:solidFill>
                <a:effectLst/>
                <a:latin typeface="+mn-lt"/>
                <a:ea typeface="+mn-ea"/>
                <a:cs typeface="+mn-cs"/>
              </a:rPr>
              <a:t>Organization alignment:</a:t>
            </a:r>
            <a:r>
              <a:rPr lang="en-US" sz="1200" b="0" i="0" kern="1200" dirty="0">
                <a:solidFill>
                  <a:schemeClr val="tx1"/>
                </a:solidFill>
                <a:effectLst/>
                <a:latin typeface="+mn-lt"/>
                <a:ea typeface="+mn-ea"/>
                <a:cs typeface="+mn-cs"/>
              </a:rPr>
              <a:t> Who will do the technical work in the adoption plan? Who is accountable for adherence to governance and compliance requirements?</a:t>
            </a:r>
          </a:p>
          <a:p>
            <a:r>
              <a:rPr lang="en-US" sz="1200" b="1" i="0" kern="1200" dirty="0">
                <a:solidFill>
                  <a:schemeClr val="tx1"/>
                </a:solidFill>
                <a:effectLst/>
                <a:latin typeface="+mn-lt"/>
                <a:ea typeface="+mn-ea"/>
                <a:cs typeface="+mn-cs"/>
              </a:rPr>
              <a:t>Skills readiness:</a:t>
            </a:r>
            <a:r>
              <a:rPr lang="en-US" sz="1200" b="0" i="0" kern="1200" dirty="0">
                <a:solidFill>
                  <a:schemeClr val="tx1"/>
                </a:solidFill>
                <a:effectLst/>
                <a:latin typeface="+mn-lt"/>
                <a:ea typeface="+mn-ea"/>
                <a:cs typeface="+mn-cs"/>
              </a:rPr>
              <a:t> How many people are allocated to perform the required tasks? How well are their skills aligned to cloud adoption efforts? Are partners aligned to support the technical implementation?</a:t>
            </a:r>
          </a:p>
          <a:p>
            <a:r>
              <a:rPr lang="en-US" sz="1200" b="0" i="0" kern="1200" dirty="0">
                <a:solidFill>
                  <a:schemeClr val="tx1"/>
                </a:solidFill>
                <a:effectLst/>
                <a:latin typeface="+mn-lt"/>
                <a:ea typeface="+mn-ea"/>
                <a:cs typeface="+mn-cs"/>
              </a:rPr>
              <a:t>These questions are essential to the accuracy of the cloud adoption plan. At a minimum, the questions about digital estate rationalization must be answered to create a plan. To provide accurate timelines, the questions about organization and skills are also important.</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36</a:t>
            </a:fld>
            <a:endParaRPr lang="en-US"/>
          </a:p>
        </p:txBody>
      </p:sp>
    </p:spTree>
    <p:extLst>
      <p:ext uri="{BB962C8B-B14F-4D97-AF65-F5344CB8AC3E}">
        <p14:creationId xmlns:p14="http://schemas.microsoft.com/office/powerpoint/2010/main" val="2536177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Establishing clear, actionable priorities is one of the secrets to successful cloud adoption. The natural temptation is to invest time in defining all workloads that could potentially be affected during cloud adoption. But that's counterproductive, especially early in the adoption process.</a:t>
            </a:r>
          </a:p>
          <a:p>
            <a:r>
              <a:rPr lang="en-US" sz="1200" b="0" i="0" kern="1200" dirty="0">
                <a:solidFill>
                  <a:schemeClr val="tx1"/>
                </a:solidFill>
                <a:effectLst/>
                <a:latin typeface="+mn-lt"/>
                <a:ea typeface="+mn-ea"/>
                <a:cs typeface="+mn-cs"/>
              </a:rPr>
              <a:t>Instead, we recommend that your team focus on thoroughly prioritizing and documenting the first 10 workloads. After implementation of the adoption plan begins, the team can maintain a list of the next 10 highest-priority workloads. This approach provides enough information to plan for the next few iterations.</a:t>
            </a:r>
          </a:p>
          <a:p>
            <a:r>
              <a:rPr lang="en-US" sz="1200" b="0" i="0" kern="1200" dirty="0">
                <a:solidFill>
                  <a:schemeClr val="tx1"/>
                </a:solidFill>
                <a:effectLst/>
                <a:latin typeface="+mn-lt"/>
                <a:ea typeface="+mn-ea"/>
                <a:cs typeface="+mn-cs"/>
              </a:rPr>
              <a:t>Limiting the plan to 10 workloads encourages agility and alignment of priorities as business criteria change. This approach also makes room for the cloud adoption team to learn and to refine estimates. Most important, it removes extensive planning as a barrier to effective business change.</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37</a:t>
            </a:fld>
            <a:endParaRPr lang="en-US"/>
          </a:p>
        </p:txBody>
      </p:sp>
    </p:spTree>
    <p:extLst>
      <p:ext uri="{BB962C8B-B14F-4D97-AF65-F5344CB8AC3E}">
        <p14:creationId xmlns:p14="http://schemas.microsoft.com/office/powerpoint/2010/main" val="981457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mn-lt"/>
                <a:cs typeface="+mn-cs"/>
              </a:rPr>
              <a:t>a workload is </a:t>
            </a:r>
            <a:r>
              <a:rPr lang="en-US" b="1" dirty="0">
                <a:solidFill>
                  <a:schemeClr val="tx1"/>
                </a:solidFill>
                <a:latin typeface="+mn-lt"/>
                <a:cs typeface="+mn-cs"/>
              </a:rPr>
              <a:t>a collection of IT assets that collectively support a defined process</a:t>
            </a:r>
            <a:r>
              <a:rPr lang="en-US" dirty="0">
                <a:solidFill>
                  <a:schemeClr val="tx1"/>
                </a:solidFill>
              </a:rPr>
              <a:t> (servers, VMs, applications, data, or appliances)</a:t>
            </a:r>
            <a:r>
              <a:rPr lang="en-US" b="1" dirty="0">
                <a:solidFill>
                  <a:schemeClr val="tx1"/>
                </a:solidFill>
                <a:latin typeface="+mn-lt"/>
                <a:cs typeface="+mn-cs"/>
              </a:rPr>
              <a:t>. </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38</a:t>
            </a:fld>
            <a:endParaRPr lang="en-US"/>
          </a:p>
        </p:txBody>
      </p:sp>
    </p:spTree>
    <p:extLst>
      <p:ext uri="{BB962C8B-B14F-4D97-AF65-F5344CB8AC3E}">
        <p14:creationId xmlns:p14="http://schemas.microsoft.com/office/powerpoint/2010/main" val="2169477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plan uses the inputs from the “Microsoft-Cloud-Adoption-Framework-Strategy-and-Plan-Template”</a:t>
            </a:r>
          </a:p>
          <a:p>
            <a:r>
              <a:rPr lang="en-US" dirty="0"/>
              <a:t>https://aka.ms/adopt/plan/generator</a:t>
            </a:r>
          </a:p>
          <a:p>
            <a:r>
              <a:rPr lang="en-US" dirty="0">
                <a:hlinkClick r:id="rId3"/>
              </a:rPr>
              <a:t>https://docs.microsoft.com/en-us/azure/cloud-adoption-framework/plan/template</a:t>
            </a:r>
            <a:endParaRPr lang="en-US" dirty="0"/>
          </a:p>
          <a:p>
            <a:r>
              <a:rPr lang="en-US" sz="1200" b="1" i="0" kern="1200" dirty="0">
                <a:solidFill>
                  <a:schemeClr val="tx1"/>
                </a:solidFill>
                <a:effectLst/>
                <a:latin typeface="+mn-lt"/>
                <a:ea typeface="+mn-ea"/>
                <a:cs typeface="+mn-cs"/>
              </a:rPr>
              <a:t>Create your cloud adoption plan</a:t>
            </a:r>
          </a:p>
          <a:p>
            <a:r>
              <a:rPr lang="en-US" sz="1200" b="0" i="0" kern="1200" dirty="0">
                <a:solidFill>
                  <a:schemeClr val="tx1"/>
                </a:solidFill>
                <a:effectLst/>
                <a:latin typeface="+mn-lt"/>
                <a:ea typeface="+mn-ea"/>
                <a:cs typeface="+mn-cs"/>
              </a:rPr>
              <a:t>To deploy the cloud adoption plan, open the </a:t>
            </a:r>
            <a:r>
              <a:rPr lang="en-US" sz="1200" b="0" i="0" u="sng" kern="1200" dirty="0">
                <a:solidFill>
                  <a:schemeClr val="tx1"/>
                </a:solidFill>
                <a:effectLst/>
                <a:latin typeface="+mn-lt"/>
                <a:ea typeface="+mn-ea"/>
                <a:cs typeface="+mn-cs"/>
                <a:hlinkClick r:id="rId4"/>
              </a:rPr>
              <a:t>Azure DevOps Demo Generator</a:t>
            </a:r>
            <a:r>
              <a:rPr lang="en-US" sz="1200" b="0" i="0" kern="1200" dirty="0">
                <a:solidFill>
                  <a:schemeClr val="tx1"/>
                </a:solidFill>
                <a:effectLst/>
                <a:latin typeface="+mn-lt"/>
                <a:ea typeface="+mn-ea"/>
                <a:cs typeface="+mn-cs"/>
              </a:rPr>
              <a:t>. This tool will deploy the template to your Azure DevOps tenant. Using the tool requires the following steps:</a:t>
            </a:r>
          </a:p>
          <a:p>
            <a:r>
              <a:rPr lang="en-US" sz="1200" b="0" i="0" kern="1200" dirty="0">
                <a:solidFill>
                  <a:schemeClr val="tx1"/>
                </a:solidFill>
                <a:effectLst/>
                <a:latin typeface="+mn-lt"/>
                <a:ea typeface="+mn-ea"/>
                <a:cs typeface="+mn-cs"/>
              </a:rPr>
              <a:t>Verify that the </a:t>
            </a:r>
            <a:r>
              <a:rPr lang="en-US" sz="1200" b="1" i="0" kern="1200" dirty="0">
                <a:solidFill>
                  <a:schemeClr val="tx1"/>
                </a:solidFill>
                <a:effectLst/>
                <a:latin typeface="+mn-lt"/>
                <a:ea typeface="+mn-ea"/>
                <a:cs typeface="+mn-cs"/>
              </a:rPr>
              <a:t>Selected Template</a:t>
            </a:r>
            <a:r>
              <a:rPr lang="en-US" sz="1200" b="0" i="0" kern="1200" dirty="0">
                <a:solidFill>
                  <a:schemeClr val="tx1"/>
                </a:solidFill>
                <a:effectLst/>
                <a:latin typeface="+mn-lt"/>
                <a:ea typeface="+mn-ea"/>
                <a:cs typeface="+mn-cs"/>
              </a:rPr>
              <a:t> field is set to </a:t>
            </a:r>
            <a:r>
              <a:rPr lang="en-US" sz="1200" b="1" i="0" kern="1200" dirty="0">
                <a:solidFill>
                  <a:schemeClr val="tx1"/>
                </a:solidFill>
                <a:effectLst/>
                <a:latin typeface="+mn-lt"/>
                <a:ea typeface="+mn-ea"/>
                <a:cs typeface="+mn-cs"/>
              </a:rPr>
              <a:t>Cloud Adoption Plan</a:t>
            </a:r>
            <a:r>
              <a:rPr lang="en-US" sz="1200" b="0" i="0" kern="1200" dirty="0">
                <a:solidFill>
                  <a:schemeClr val="tx1"/>
                </a:solidFill>
                <a:effectLst/>
                <a:latin typeface="+mn-lt"/>
                <a:ea typeface="+mn-ea"/>
                <a:cs typeface="+mn-cs"/>
              </a:rPr>
              <a:t>. If it isn't, select </a:t>
            </a:r>
            <a:r>
              <a:rPr lang="en-US" sz="1200" b="1" i="0" kern="1200" dirty="0">
                <a:solidFill>
                  <a:schemeClr val="tx1"/>
                </a:solidFill>
                <a:effectLst/>
                <a:latin typeface="+mn-lt"/>
                <a:ea typeface="+mn-ea"/>
                <a:cs typeface="+mn-cs"/>
              </a:rPr>
              <a:t>Choose template</a:t>
            </a:r>
            <a:r>
              <a:rPr lang="en-US" sz="1200" b="0" i="0" kern="1200" dirty="0">
                <a:solidFill>
                  <a:schemeClr val="tx1"/>
                </a:solidFill>
                <a:effectLst/>
                <a:latin typeface="+mn-lt"/>
                <a:ea typeface="+mn-ea"/>
                <a:cs typeface="+mn-cs"/>
              </a:rPr>
              <a:t> to choose the right template.</a:t>
            </a:r>
          </a:p>
          <a:p>
            <a:r>
              <a:rPr lang="en-US" sz="1200" b="0" i="0" kern="1200" dirty="0">
                <a:solidFill>
                  <a:schemeClr val="tx1"/>
                </a:solidFill>
                <a:effectLst/>
                <a:latin typeface="+mn-lt"/>
                <a:ea typeface="+mn-ea"/>
                <a:cs typeface="+mn-cs"/>
              </a:rPr>
              <a:t>Select your Azure DevOps organization from the </a:t>
            </a:r>
            <a:r>
              <a:rPr lang="en-US" sz="1200" b="1" i="0" kern="1200" dirty="0">
                <a:solidFill>
                  <a:schemeClr val="tx1"/>
                </a:solidFill>
                <a:effectLst/>
                <a:latin typeface="+mn-lt"/>
                <a:ea typeface="+mn-ea"/>
                <a:cs typeface="+mn-cs"/>
              </a:rPr>
              <a:t>Select Organization</a:t>
            </a:r>
            <a:r>
              <a:rPr lang="en-US" sz="1200" b="0" i="0" kern="1200" dirty="0">
                <a:solidFill>
                  <a:schemeClr val="tx1"/>
                </a:solidFill>
                <a:effectLst/>
                <a:latin typeface="+mn-lt"/>
                <a:ea typeface="+mn-ea"/>
                <a:cs typeface="+mn-cs"/>
              </a:rPr>
              <a:t> drop-down list box.</a:t>
            </a:r>
          </a:p>
          <a:p>
            <a:r>
              <a:rPr lang="en-US" sz="1200" b="0" i="0" kern="1200" dirty="0">
                <a:solidFill>
                  <a:schemeClr val="tx1"/>
                </a:solidFill>
                <a:effectLst/>
                <a:latin typeface="+mn-lt"/>
                <a:ea typeface="+mn-ea"/>
                <a:cs typeface="+mn-cs"/>
              </a:rPr>
              <a:t>Enter a name for your new project. The cloud adoption plan will have this name when it's deployed to your Azure DevOps tenant.</a:t>
            </a:r>
          </a:p>
          <a:p>
            <a:r>
              <a:rPr lang="en-US" sz="1200" b="0" i="0" kern="1200" dirty="0">
                <a:solidFill>
                  <a:schemeClr val="tx1"/>
                </a:solidFill>
                <a:effectLst/>
                <a:latin typeface="+mn-lt"/>
                <a:ea typeface="+mn-ea"/>
                <a:cs typeface="+mn-cs"/>
              </a:rPr>
              <a:t>Select </a:t>
            </a:r>
            <a:r>
              <a:rPr lang="en-US" sz="1200" b="1" i="0" kern="1200" dirty="0">
                <a:solidFill>
                  <a:schemeClr val="tx1"/>
                </a:solidFill>
                <a:effectLst/>
                <a:latin typeface="+mn-lt"/>
                <a:ea typeface="+mn-ea"/>
                <a:cs typeface="+mn-cs"/>
              </a:rPr>
              <a:t>Create Project</a:t>
            </a:r>
            <a:r>
              <a:rPr lang="en-US" sz="1200" b="0" i="0" kern="1200" dirty="0">
                <a:solidFill>
                  <a:schemeClr val="tx1"/>
                </a:solidFill>
                <a:effectLst/>
                <a:latin typeface="+mn-lt"/>
                <a:ea typeface="+mn-ea"/>
                <a:cs typeface="+mn-cs"/>
              </a:rPr>
              <a:t> to create a new project in your tenant, based on the plan template. A progress bar show your progress toward deploying the project.</a:t>
            </a:r>
          </a:p>
          <a:p>
            <a:r>
              <a:rPr lang="en-US" sz="1200" b="0" i="0" kern="1200" dirty="0">
                <a:solidFill>
                  <a:schemeClr val="tx1"/>
                </a:solidFill>
                <a:effectLst/>
                <a:latin typeface="+mn-lt"/>
                <a:ea typeface="+mn-ea"/>
                <a:cs typeface="+mn-cs"/>
              </a:rPr>
              <a:t>When deployment is finished, select </a:t>
            </a:r>
            <a:r>
              <a:rPr lang="en-US" sz="1200" b="1" i="0" kern="1200" dirty="0">
                <a:solidFill>
                  <a:schemeClr val="tx1"/>
                </a:solidFill>
                <a:effectLst/>
                <a:latin typeface="+mn-lt"/>
                <a:ea typeface="+mn-ea"/>
                <a:cs typeface="+mn-cs"/>
              </a:rPr>
              <a:t>Navigate to project</a:t>
            </a:r>
            <a:r>
              <a:rPr lang="en-US" sz="1200" b="0" i="0" kern="1200" dirty="0">
                <a:solidFill>
                  <a:schemeClr val="tx1"/>
                </a:solidFill>
                <a:effectLst/>
                <a:latin typeface="+mn-lt"/>
                <a:ea typeface="+mn-ea"/>
                <a:cs typeface="+mn-cs"/>
              </a:rPr>
              <a:t> to see your new project.</a:t>
            </a:r>
          </a:p>
          <a:p>
            <a:r>
              <a:rPr lang="en-US" sz="1200" b="0" i="0" kern="1200" dirty="0">
                <a:solidFill>
                  <a:schemeClr val="tx1"/>
                </a:solidFill>
                <a:effectLst/>
                <a:latin typeface="+mn-lt"/>
                <a:ea typeface="+mn-ea"/>
                <a:cs typeface="+mn-cs"/>
              </a:rPr>
              <a:t>After your project has been created, continue through this article series to learn how to modify the template to align to your cloud adoption plan.</a:t>
            </a:r>
          </a:p>
          <a:p>
            <a:r>
              <a:rPr lang="en-US" sz="1200" b="0" i="0" kern="1200" dirty="0">
                <a:solidFill>
                  <a:schemeClr val="tx1"/>
                </a:solidFill>
                <a:effectLst/>
                <a:latin typeface="+mn-lt"/>
                <a:ea typeface="+mn-ea"/>
                <a:cs typeface="+mn-cs"/>
              </a:rPr>
              <a:t>For additional support and guidance on this tool, see </a:t>
            </a:r>
            <a:r>
              <a:rPr lang="en-US" sz="1200" b="0" i="0" u="sng" kern="1200" dirty="0">
                <a:solidFill>
                  <a:schemeClr val="tx1"/>
                </a:solidFill>
                <a:effectLst/>
                <a:latin typeface="+mn-lt"/>
                <a:ea typeface="+mn-ea"/>
                <a:cs typeface="+mn-cs"/>
                <a:hlinkClick r:id="rId5"/>
              </a:rPr>
              <a:t>Azure DevOps Services Demo Generator</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Bulk edit the cloud adoption plan</a:t>
            </a:r>
          </a:p>
          <a:p>
            <a:r>
              <a:rPr lang="en-US" sz="1200" b="0" i="0" kern="1200" dirty="0">
                <a:solidFill>
                  <a:schemeClr val="tx1"/>
                </a:solidFill>
                <a:effectLst/>
                <a:latin typeface="+mn-lt"/>
                <a:ea typeface="+mn-ea"/>
                <a:cs typeface="+mn-cs"/>
              </a:rPr>
              <a:t>When the plan project has been deployed, you can use Microsoft Excel to modify it. It's much easier to create new workloads or assets in the plan by using Excel than by using the Azure DevOps browser experience.</a:t>
            </a:r>
          </a:p>
          <a:p>
            <a:r>
              <a:rPr lang="en-US" sz="1200" b="0" i="0" kern="1200" dirty="0">
                <a:solidFill>
                  <a:schemeClr val="tx1"/>
                </a:solidFill>
                <a:effectLst/>
                <a:latin typeface="+mn-lt"/>
                <a:ea typeface="+mn-ea"/>
                <a:cs typeface="+mn-cs"/>
              </a:rPr>
              <a:t>To prepare your workstation for bulk editing, see </a:t>
            </a:r>
            <a:r>
              <a:rPr lang="en-US" sz="1200" b="0" i="0" u="sng" kern="1200" dirty="0">
                <a:solidFill>
                  <a:schemeClr val="tx1"/>
                </a:solidFill>
                <a:effectLst/>
                <a:latin typeface="+mn-lt"/>
                <a:ea typeface="+mn-ea"/>
                <a:cs typeface="+mn-cs"/>
                <a:hlinkClick r:id="rId6"/>
              </a:rPr>
              <a:t>Bulk add or modify work items with Excel</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Use the cloud adoption plan</a:t>
            </a:r>
          </a:p>
          <a:p>
            <a:r>
              <a:rPr lang="en-US" sz="1200" b="0" i="0" kern="1200" dirty="0">
                <a:solidFill>
                  <a:schemeClr val="tx1"/>
                </a:solidFill>
                <a:effectLst/>
                <a:latin typeface="+mn-lt"/>
                <a:ea typeface="+mn-ea"/>
                <a:cs typeface="+mn-cs"/>
              </a:rPr>
              <a:t>The cloud adoption plan organizes activities by activity type:</a:t>
            </a:r>
          </a:p>
          <a:p>
            <a:r>
              <a:rPr lang="en-US" sz="1200" b="1" i="0" kern="1200" dirty="0">
                <a:solidFill>
                  <a:schemeClr val="tx1"/>
                </a:solidFill>
                <a:effectLst/>
                <a:latin typeface="+mn-lt"/>
                <a:ea typeface="+mn-ea"/>
                <a:cs typeface="+mn-cs"/>
              </a:rPr>
              <a:t>Epics:</a:t>
            </a:r>
            <a:r>
              <a:rPr lang="en-US" sz="1200" b="0" i="0" kern="1200" dirty="0">
                <a:solidFill>
                  <a:schemeClr val="tx1"/>
                </a:solidFill>
                <a:effectLst/>
                <a:latin typeface="+mn-lt"/>
                <a:ea typeface="+mn-ea"/>
                <a:cs typeface="+mn-cs"/>
              </a:rPr>
              <a:t> An </a:t>
            </a:r>
            <a:r>
              <a:rPr lang="en-US" sz="1200" b="0" i="1" kern="1200" dirty="0">
                <a:solidFill>
                  <a:schemeClr val="tx1"/>
                </a:solidFill>
                <a:effectLst/>
                <a:latin typeface="+mn-lt"/>
                <a:ea typeface="+mn-ea"/>
                <a:cs typeface="+mn-cs"/>
              </a:rPr>
              <a:t>epic</a:t>
            </a:r>
            <a:r>
              <a:rPr lang="en-US" sz="1200" b="0" i="0" kern="1200" dirty="0">
                <a:solidFill>
                  <a:schemeClr val="tx1"/>
                </a:solidFill>
                <a:effectLst/>
                <a:latin typeface="+mn-lt"/>
                <a:ea typeface="+mn-ea"/>
                <a:cs typeface="+mn-cs"/>
              </a:rPr>
              <a:t> represents an overall phase of the cloud adoption lifecycle.</a:t>
            </a:r>
          </a:p>
          <a:p>
            <a:r>
              <a:rPr lang="en-US" sz="1200" b="1" i="0" kern="1200" dirty="0">
                <a:solidFill>
                  <a:schemeClr val="tx1"/>
                </a:solidFill>
                <a:effectLst/>
                <a:latin typeface="+mn-lt"/>
                <a:ea typeface="+mn-ea"/>
                <a:cs typeface="+mn-cs"/>
              </a:rPr>
              <a:t>Features:</a:t>
            </a:r>
            <a:r>
              <a:rPr lang="en-US" sz="1200" b="0" i="0" kern="1200" dirty="0">
                <a:solidFill>
                  <a:schemeClr val="tx1"/>
                </a:solidFill>
                <a:effectLst/>
                <a:latin typeface="+mn-lt"/>
                <a:ea typeface="+mn-ea"/>
                <a:cs typeface="+mn-cs"/>
              </a:rPr>
              <a:t> Features are used to organize specific objectives within each phase. For instance, migration of a specific workload would be one feature.</a:t>
            </a:r>
          </a:p>
          <a:p>
            <a:r>
              <a:rPr lang="en-US" sz="1200" b="1" i="0" kern="1200" dirty="0">
                <a:solidFill>
                  <a:schemeClr val="tx1"/>
                </a:solidFill>
                <a:effectLst/>
                <a:latin typeface="+mn-lt"/>
                <a:ea typeface="+mn-ea"/>
                <a:cs typeface="+mn-cs"/>
              </a:rPr>
              <a:t>User stories:</a:t>
            </a:r>
            <a:r>
              <a:rPr lang="en-US" sz="1200" b="0" i="0" kern="1200" dirty="0">
                <a:solidFill>
                  <a:schemeClr val="tx1"/>
                </a:solidFill>
                <a:effectLst/>
                <a:latin typeface="+mn-lt"/>
                <a:ea typeface="+mn-ea"/>
                <a:cs typeface="+mn-cs"/>
              </a:rPr>
              <a:t> User stories group work into logical collections of activities based on a specific goal.</a:t>
            </a:r>
          </a:p>
          <a:p>
            <a:r>
              <a:rPr lang="en-US" sz="1200" b="1" i="0" kern="1200" dirty="0">
                <a:solidFill>
                  <a:schemeClr val="tx1"/>
                </a:solidFill>
                <a:effectLst/>
                <a:latin typeface="+mn-lt"/>
                <a:ea typeface="+mn-ea"/>
                <a:cs typeface="+mn-cs"/>
              </a:rPr>
              <a:t>Tasks:</a:t>
            </a:r>
            <a:r>
              <a:rPr lang="en-US" sz="1200" b="0" i="0" kern="1200" dirty="0">
                <a:solidFill>
                  <a:schemeClr val="tx1"/>
                </a:solidFill>
                <a:effectLst/>
                <a:latin typeface="+mn-lt"/>
                <a:ea typeface="+mn-ea"/>
                <a:cs typeface="+mn-cs"/>
              </a:rPr>
              <a:t> Tasks are the actual work to be done.</a:t>
            </a:r>
          </a:p>
          <a:p>
            <a:r>
              <a:rPr lang="en-US" sz="1200" b="0" i="0" kern="1200" dirty="0">
                <a:solidFill>
                  <a:schemeClr val="tx1"/>
                </a:solidFill>
                <a:effectLst/>
                <a:latin typeface="+mn-lt"/>
                <a:ea typeface="+mn-ea"/>
                <a:cs typeface="+mn-cs"/>
              </a:rPr>
              <a:t>At each layer, activities are then sequenced based on dependencies. Activities are linked to articles in the Cloud Adoption Framework to clarify the objective or task at hand.</a:t>
            </a:r>
          </a:p>
          <a:p>
            <a:r>
              <a:rPr lang="en-US" sz="1200" b="0" i="0" kern="1200" dirty="0">
                <a:solidFill>
                  <a:schemeClr val="tx1"/>
                </a:solidFill>
                <a:effectLst/>
                <a:latin typeface="+mn-lt"/>
                <a:ea typeface="+mn-ea"/>
                <a:cs typeface="+mn-cs"/>
              </a:rPr>
              <a:t>The clearest view of the cloud adoption plan comes from the </a:t>
            </a:r>
            <a:r>
              <a:rPr lang="en-US" sz="1200" b="1" i="0" kern="1200" dirty="0">
                <a:solidFill>
                  <a:schemeClr val="tx1"/>
                </a:solidFill>
                <a:effectLst/>
                <a:latin typeface="+mn-lt"/>
                <a:ea typeface="+mn-ea"/>
                <a:cs typeface="+mn-cs"/>
              </a:rPr>
              <a:t>Epics</a:t>
            </a:r>
            <a:r>
              <a:rPr lang="en-US" sz="1200" b="0" i="0" kern="1200" dirty="0">
                <a:solidFill>
                  <a:schemeClr val="tx1"/>
                </a:solidFill>
                <a:effectLst/>
                <a:latin typeface="+mn-lt"/>
                <a:ea typeface="+mn-ea"/>
                <a:cs typeface="+mn-cs"/>
              </a:rPr>
              <a:t> backlog view. For help with changing to the </a:t>
            </a:r>
            <a:r>
              <a:rPr lang="en-US" sz="1200" b="1" i="0" kern="1200" dirty="0">
                <a:solidFill>
                  <a:schemeClr val="tx1"/>
                </a:solidFill>
                <a:effectLst/>
                <a:latin typeface="+mn-lt"/>
                <a:ea typeface="+mn-ea"/>
                <a:cs typeface="+mn-cs"/>
              </a:rPr>
              <a:t>Epics</a:t>
            </a:r>
            <a:r>
              <a:rPr lang="en-US" sz="1200" b="0" i="0" kern="1200" dirty="0">
                <a:solidFill>
                  <a:schemeClr val="tx1"/>
                </a:solidFill>
                <a:effectLst/>
                <a:latin typeface="+mn-lt"/>
                <a:ea typeface="+mn-ea"/>
                <a:cs typeface="+mn-cs"/>
              </a:rPr>
              <a:t> backlog view, see the article on </a:t>
            </a:r>
            <a:r>
              <a:rPr lang="en-US" sz="1200" b="0" i="0" u="sng" kern="1200" dirty="0">
                <a:solidFill>
                  <a:schemeClr val="tx1"/>
                </a:solidFill>
                <a:effectLst/>
                <a:latin typeface="+mn-lt"/>
                <a:ea typeface="+mn-ea"/>
                <a:cs typeface="+mn-cs"/>
                <a:hlinkClick r:id="rId7"/>
              </a:rPr>
              <a:t>viewing a backlog</a:t>
            </a:r>
            <a:r>
              <a:rPr lang="en-US" sz="1200" b="0" i="0" kern="1200" dirty="0">
                <a:solidFill>
                  <a:schemeClr val="tx1"/>
                </a:solidFill>
                <a:effectLst/>
                <a:latin typeface="+mn-lt"/>
                <a:ea typeface="+mn-ea"/>
                <a:cs typeface="+mn-cs"/>
              </a:rPr>
              <a:t>. From this view, it's easy to plan and manage the work required to complete the current phase of the adoption lifecycle.</a:t>
            </a:r>
          </a:p>
          <a:p>
            <a:r>
              <a:rPr lang="en-US" sz="1200" b="1" i="0" kern="1200" dirty="0">
                <a:solidFill>
                  <a:schemeClr val="tx1"/>
                </a:solidFill>
                <a:effectLst/>
                <a:latin typeface="+mn-lt"/>
                <a:ea typeface="+mn-ea"/>
                <a:cs typeface="+mn-cs"/>
              </a:rPr>
              <a:t> Note</a:t>
            </a:r>
          </a:p>
          <a:p>
            <a:r>
              <a:rPr lang="en-US" sz="1200" b="0" i="0" kern="1200" dirty="0">
                <a:solidFill>
                  <a:schemeClr val="tx1"/>
                </a:solidFill>
                <a:effectLst/>
                <a:latin typeface="+mn-lt"/>
                <a:ea typeface="+mn-ea"/>
                <a:cs typeface="+mn-cs"/>
              </a:rPr>
              <a:t>The current state of the cloud adoption plan focuses heavily on migration efforts. Tasks related to governance, innovation, or operations must be populated manually.</a:t>
            </a:r>
          </a:p>
          <a:p>
            <a:r>
              <a:rPr lang="en-US" sz="1200" b="1" i="0" kern="1200" dirty="0">
                <a:solidFill>
                  <a:schemeClr val="tx1"/>
                </a:solidFill>
                <a:effectLst/>
                <a:latin typeface="+mn-lt"/>
                <a:ea typeface="+mn-ea"/>
                <a:cs typeface="+mn-cs"/>
              </a:rPr>
              <a:t>Align the cloud adoption plan</a:t>
            </a:r>
          </a:p>
          <a:p>
            <a:r>
              <a:rPr lang="en-US" sz="1200" b="0" i="0" kern="1200" dirty="0">
                <a:solidFill>
                  <a:schemeClr val="tx1"/>
                </a:solidFill>
                <a:effectLst/>
                <a:latin typeface="+mn-lt"/>
                <a:ea typeface="+mn-ea"/>
                <a:cs typeface="+mn-cs"/>
              </a:rPr>
              <a:t>The overview pages for the strategy and planning phases of the cloud adoption lifecycle each reference the </a:t>
            </a:r>
            <a:r>
              <a:rPr lang="en-US" sz="1200" b="0" i="0" u="sng" kern="1200" dirty="0">
                <a:solidFill>
                  <a:schemeClr val="tx1"/>
                </a:solidFill>
                <a:effectLst/>
                <a:latin typeface="+mn-lt"/>
                <a:ea typeface="+mn-ea"/>
                <a:cs typeface="+mn-cs"/>
                <a:hlinkClick r:id="rId8"/>
              </a:rPr>
              <a:t>Cloud Adoption Framework strategy and planning template</a:t>
            </a:r>
            <a:r>
              <a:rPr lang="en-US" sz="1200" b="0" i="0" kern="1200" dirty="0">
                <a:solidFill>
                  <a:schemeClr val="tx1"/>
                </a:solidFill>
                <a:effectLst/>
                <a:latin typeface="+mn-lt"/>
                <a:ea typeface="+mn-ea"/>
                <a:cs typeface="+mn-cs"/>
              </a:rPr>
              <a:t>. That template organizes the decisions and data points that will align the template for the cloud adoption plan with your specific plans for adoption. If you haven't done so already, you might want to complete the exercises related to </a:t>
            </a:r>
            <a:r>
              <a:rPr lang="en-US" sz="1200" b="0" i="0" u="sng" kern="1200" dirty="0">
                <a:solidFill>
                  <a:schemeClr val="tx1"/>
                </a:solidFill>
                <a:effectLst/>
                <a:latin typeface="+mn-lt"/>
                <a:ea typeface="+mn-ea"/>
                <a:cs typeface="+mn-cs"/>
                <a:hlinkClick r:id="rId9"/>
              </a:rPr>
              <a:t>strategy</a:t>
            </a:r>
            <a:r>
              <a:rPr lang="en-US" sz="1200" b="0" i="0" kern="1200" dirty="0">
                <a:solidFill>
                  <a:schemeClr val="tx1"/>
                </a:solidFill>
                <a:effectLst/>
                <a:latin typeface="+mn-lt"/>
                <a:ea typeface="+mn-ea"/>
                <a:cs typeface="+mn-cs"/>
              </a:rPr>
              <a:t> and </a:t>
            </a:r>
            <a:r>
              <a:rPr lang="en-US" sz="1200" b="0" i="0" u="sng" kern="1200" dirty="0">
                <a:solidFill>
                  <a:schemeClr val="tx1"/>
                </a:solidFill>
                <a:effectLst/>
                <a:latin typeface="+mn-lt"/>
                <a:ea typeface="+mn-ea"/>
                <a:cs typeface="+mn-cs"/>
                <a:hlinkClick r:id="rId10"/>
              </a:rPr>
              <a:t>planning</a:t>
            </a:r>
            <a:r>
              <a:rPr lang="en-US" sz="1200" b="0" i="0" kern="1200" dirty="0">
                <a:solidFill>
                  <a:schemeClr val="tx1"/>
                </a:solidFill>
                <a:effectLst/>
                <a:latin typeface="+mn-lt"/>
                <a:ea typeface="+mn-ea"/>
                <a:cs typeface="+mn-cs"/>
              </a:rPr>
              <a:t> before aligning your new project.</a:t>
            </a:r>
          </a:p>
          <a:p>
            <a:r>
              <a:rPr lang="en-US" sz="1200" b="0" i="0" kern="1200" dirty="0">
                <a:solidFill>
                  <a:schemeClr val="tx1"/>
                </a:solidFill>
                <a:effectLst/>
                <a:latin typeface="+mn-lt"/>
                <a:ea typeface="+mn-ea"/>
                <a:cs typeface="+mn-cs"/>
              </a:rPr>
              <a:t>The following articles support alignment of the cloud adoption plan:</a:t>
            </a:r>
          </a:p>
          <a:p>
            <a:r>
              <a:rPr lang="en-US" sz="1200" b="0" i="0" u="none" strike="noStrike" kern="1200" dirty="0">
                <a:solidFill>
                  <a:schemeClr val="tx1"/>
                </a:solidFill>
                <a:effectLst/>
                <a:latin typeface="+mn-lt"/>
                <a:ea typeface="+mn-ea"/>
                <a:cs typeface="+mn-cs"/>
                <a:hlinkClick r:id="rId11"/>
              </a:rPr>
              <a:t>Workloads</a:t>
            </a:r>
            <a:r>
              <a:rPr lang="en-US" sz="1200" b="0" i="0" kern="1200" dirty="0">
                <a:solidFill>
                  <a:schemeClr val="tx1"/>
                </a:solidFill>
                <a:effectLst/>
                <a:latin typeface="+mn-lt"/>
                <a:ea typeface="+mn-ea"/>
                <a:cs typeface="+mn-cs"/>
              </a:rPr>
              <a:t>: Align features within the Cloud Migration epic to capture each workload to be migrated or modernized. Add and modify those features to capture the effort to migrate your top 10 workloads.</a:t>
            </a:r>
          </a:p>
          <a:p>
            <a:r>
              <a:rPr lang="en-US" sz="1200" b="0" i="0" u="none" strike="noStrike" kern="1200" dirty="0">
                <a:solidFill>
                  <a:schemeClr val="tx1"/>
                </a:solidFill>
                <a:effectLst/>
                <a:latin typeface="+mn-lt"/>
                <a:ea typeface="+mn-ea"/>
                <a:cs typeface="+mn-cs"/>
                <a:hlinkClick r:id="rId12"/>
              </a:rPr>
              <a:t>Assets</a:t>
            </a:r>
            <a:r>
              <a:rPr lang="en-US" sz="1200" b="0" i="0" kern="1200" dirty="0">
                <a:solidFill>
                  <a:schemeClr val="tx1"/>
                </a:solidFill>
                <a:effectLst/>
                <a:latin typeface="+mn-lt"/>
                <a:ea typeface="+mn-ea"/>
                <a:cs typeface="+mn-cs"/>
              </a:rPr>
              <a:t>: Each asset (VM, application, or data) is represented by the user stories under each workload. Add and modify those user stories to align with your digital estate.</a:t>
            </a:r>
          </a:p>
          <a:p>
            <a:r>
              <a:rPr lang="en-US" sz="1200" b="0" i="0" u="none" strike="noStrike" kern="1200" dirty="0">
                <a:solidFill>
                  <a:schemeClr val="tx1"/>
                </a:solidFill>
                <a:effectLst/>
                <a:latin typeface="+mn-lt"/>
                <a:ea typeface="+mn-ea"/>
                <a:cs typeface="+mn-cs"/>
                <a:hlinkClick r:id="rId13"/>
              </a:rPr>
              <a:t>Rationalization</a:t>
            </a:r>
            <a:r>
              <a:rPr lang="en-US" sz="1200" b="0" i="0" kern="1200" dirty="0">
                <a:solidFill>
                  <a:schemeClr val="tx1"/>
                </a:solidFill>
                <a:effectLst/>
                <a:latin typeface="+mn-lt"/>
                <a:ea typeface="+mn-ea"/>
                <a:cs typeface="+mn-cs"/>
              </a:rPr>
              <a:t>: As each workload is defined, the initial assumptions about that workload can be challenged. This might result in changes to the tasks under each asset.</a:t>
            </a:r>
          </a:p>
          <a:p>
            <a:r>
              <a:rPr lang="en-US" sz="1200" b="0" i="0" u="none" strike="noStrike" kern="1200" dirty="0">
                <a:solidFill>
                  <a:schemeClr val="tx1"/>
                </a:solidFill>
                <a:effectLst/>
                <a:latin typeface="+mn-lt"/>
                <a:ea typeface="+mn-ea"/>
                <a:cs typeface="+mn-cs"/>
                <a:hlinkClick r:id="rId14"/>
              </a:rPr>
              <a:t>Create release plans</a:t>
            </a:r>
            <a:r>
              <a:rPr lang="en-US" sz="1200" b="0" i="0" kern="1200" dirty="0">
                <a:solidFill>
                  <a:schemeClr val="tx1"/>
                </a:solidFill>
                <a:effectLst/>
                <a:latin typeface="+mn-lt"/>
                <a:ea typeface="+mn-ea"/>
                <a:cs typeface="+mn-cs"/>
              </a:rPr>
              <a:t>: Iteration paths establish release plans by aligning efforts with various releases and iterations.</a:t>
            </a:r>
          </a:p>
          <a:p>
            <a:r>
              <a:rPr lang="en-US" sz="1200" b="0" i="0" u="none" strike="noStrike" kern="1200" dirty="0">
                <a:solidFill>
                  <a:schemeClr val="tx1"/>
                </a:solidFill>
                <a:effectLst/>
                <a:latin typeface="+mn-lt"/>
                <a:ea typeface="+mn-ea"/>
                <a:cs typeface="+mn-cs"/>
                <a:hlinkClick r:id="rId15"/>
              </a:rPr>
              <a:t>Establish timelines</a:t>
            </a:r>
            <a:r>
              <a:rPr lang="en-US" sz="1200" b="0" i="0" kern="1200" dirty="0">
                <a:solidFill>
                  <a:schemeClr val="tx1"/>
                </a:solidFill>
                <a:effectLst/>
                <a:latin typeface="+mn-lt"/>
                <a:ea typeface="+mn-ea"/>
                <a:cs typeface="+mn-cs"/>
              </a:rPr>
              <a:t>: Defining start and end dates for each iteration creates a timeline to manage the overall project.</a:t>
            </a:r>
          </a:p>
          <a:p>
            <a:r>
              <a:rPr lang="en-US" sz="1200" b="0" i="0" kern="1200" dirty="0">
                <a:solidFill>
                  <a:schemeClr val="tx1"/>
                </a:solidFill>
                <a:effectLst/>
                <a:latin typeface="+mn-lt"/>
                <a:ea typeface="+mn-ea"/>
                <a:cs typeface="+mn-cs"/>
              </a:rPr>
              <a:t>These five articles help with each of the alignment tasks required to start managing your adoption efforts. The next step gets you started on the alignment exercise.</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40</a:t>
            </a:fld>
            <a:endParaRPr lang="en-US"/>
          </a:p>
        </p:txBody>
      </p:sp>
    </p:spTree>
    <p:extLst>
      <p:ext uri="{BB962C8B-B14F-4D97-AF65-F5344CB8AC3E}">
        <p14:creationId xmlns:p14="http://schemas.microsoft.com/office/powerpoint/2010/main" val="4000473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Rehost</a:t>
            </a:r>
          </a:p>
          <a:p>
            <a:r>
              <a:rPr lang="en-US" sz="1200" b="0" i="0" kern="1200" dirty="0">
                <a:solidFill>
                  <a:schemeClr val="tx1"/>
                </a:solidFill>
                <a:effectLst/>
                <a:latin typeface="+mn-lt"/>
                <a:ea typeface="+mn-ea"/>
                <a:cs typeface="+mn-cs"/>
              </a:rPr>
              <a:t>Common drivers might include:</a:t>
            </a:r>
          </a:p>
          <a:p>
            <a:r>
              <a:rPr lang="en-US" sz="1200" b="0" i="0" kern="1200" dirty="0">
                <a:solidFill>
                  <a:schemeClr val="tx1"/>
                </a:solidFill>
                <a:effectLst/>
                <a:latin typeface="+mn-lt"/>
                <a:ea typeface="+mn-ea"/>
                <a:cs typeface="+mn-cs"/>
              </a:rPr>
              <a:t>Reducing capital expense</a:t>
            </a:r>
          </a:p>
          <a:p>
            <a:r>
              <a:rPr lang="en-US" sz="1200" b="0" i="0" kern="1200" dirty="0">
                <a:solidFill>
                  <a:schemeClr val="tx1"/>
                </a:solidFill>
                <a:effectLst/>
                <a:latin typeface="+mn-lt"/>
                <a:ea typeface="+mn-ea"/>
                <a:cs typeface="+mn-cs"/>
              </a:rPr>
              <a:t>Freeing up datacenter space</a:t>
            </a:r>
          </a:p>
          <a:p>
            <a:r>
              <a:rPr lang="en-US" sz="1200" b="0" i="0" kern="1200" dirty="0">
                <a:solidFill>
                  <a:schemeClr val="tx1"/>
                </a:solidFill>
                <a:effectLst/>
                <a:latin typeface="+mn-lt"/>
                <a:ea typeface="+mn-ea"/>
                <a:cs typeface="+mn-cs"/>
              </a:rPr>
              <a:t>Achieving rapid return on investment in the cloud</a:t>
            </a:r>
          </a:p>
          <a:p>
            <a:r>
              <a:rPr lang="en-US" sz="1200" b="0" i="0" kern="1200" dirty="0">
                <a:solidFill>
                  <a:schemeClr val="tx1"/>
                </a:solidFill>
                <a:effectLst/>
                <a:latin typeface="+mn-lt"/>
                <a:ea typeface="+mn-ea"/>
                <a:cs typeface="+mn-cs"/>
              </a:rPr>
              <a:t>Quantitative analysis factors:</a:t>
            </a:r>
          </a:p>
          <a:p>
            <a:r>
              <a:rPr lang="en-US" sz="1200" b="0" i="0" kern="1200" dirty="0">
                <a:solidFill>
                  <a:schemeClr val="tx1"/>
                </a:solidFill>
                <a:effectLst/>
                <a:latin typeface="+mn-lt"/>
                <a:ea typeface="+mn-ea"/>
                <a:cs typeface="+mn-cs"/>
              </a:rPr>
              <a:t>VM size (CPU, memory, storage)</a:t>
            </a:r>
          </a:p>
          <a:p>
            <a:r>
              <a:rPr lang="en-US" sz="1200" b="0" i="0" kern="1200" dirty="0">
                <a:solidFill>
                  <a:schemeClr val="tx1"/>
                </a:solidFill>
                <a:effectLst/>
                <a:latin typeface="+mn-lt"/>
                <a:ea typeface="+mn-ea"/>
                <a:cs typeface="+mn-cs"/>
              </a:rPr>
              <a:t>Dependencies (network traffic)</a:t>
            </a:r>
          </a:p>
          <a:p>
            <a:r>
              <a:rPr lang="en-US" sz="1200" b="0" i="0" kern="1200" dirty="0">
                <a:solidFill>
                  <a:schemeClr val="tx1"/>
                </a:solidFill>
                <a:effectLst/>
                <a:latin typeface="+mn-lt"/>
                <a:ea typeface="+mn-ea"/>
                <a:cs typeface="+mn-cs"/>
              </a:rPr>
              <a:t>Asset compatibility</a:t>
            </a:r>
          </a:p>
          <a:p>
            <a:r>
              <a:rPr lang="en-US" sz="1200" b="0" i="0" kern="1200" dirty="0">
                <a:solidFill>
                  <a:schemeClr val="tx1"/>
                </a:solidFill>
                <a:effectLst/>
                <a:latin typeface="+mn-lt"/>
                <a:ea typeface="+mn-ea"/>
                <a:cs typeface="+mn-cs"/>
              </a:rPr>
              <a:t>Qualitative analysis factors:</a:t>
            </a:r>
          </a:p>
          <a:p>
            <a:r>
              <a:rPr lang="en-US" sz="1200" b="0" i="0" kern="1200" dirty="0">
                <a:solidFill>
                  <a:schemeClr val="tx1"/>
                </a:solidFill>
                <a:effectLst/>
                <a:latin typeface="+mn-lt"/>
                <a:ea typeface="+mn-ea"/>
                <a:cs typeface="+mn-cs"/>
              </a:rPr>
              <a:t>Tolerance for change</a:t>
            </a:r>
          </a:p>
          <a:p>
            <a:r>
              <a:rPr lang="en-US" sz="1200" b="0" i="0" kern="1200" dirty="0">
                <a:solidFill>
                  <a:schemeClr val="tx1"/>
                </a:solidFill>
                <a:effectLst/>
                <a:latin typeface="+mn-lt"/>
                <a:ea typeface="+mn-ea"/>
                <a:cs typeface="+mn-cs"/>
              </a:rPr>
              <a:t>Business priorities</a:t>
            </a:r>
          </a:p>
          <a:p>
            <a:r>
              <a:rPr lang="en-US" sz="1200" b="0" i="0" kern="1200" dirty="0">
                <a:solidFill>
                  <a:schemeClr val="tx1"/>
                </a:solidFill>
                <a:effectLst/>
                <a:latin typeface="+mn-lt"/>
                <a:ea typeface="+mn-ea"/>
                <a:cs typeface="+mn-cs"/>
              </a:rPr>
              <a:t>Critical business events</a:t>
            </a:r>
          </a:p>
          <a:p>
            <a:r>
              <a:rPr lang="en-US" sz="1200" b="0" i="0" kern="1200" dirty="0">
                <a:solidFill>
                  <a:schemeClr val="tx1"/>
                </a:solidFill>
                <a:effectLst/>
                <a:latin typeface="+mn-lt"/>
                <a:ea typeface="+mn-ea"/>
                <a:cs typeface="+mn-cs"/>
              </a:rPr>
              <a:t>Process dependencies</a:t>
            </a:r>
          </a:p>
          <a:p>
            <a:endParaRPr lang="en-US" dirty="0"/>
          </a:p>
          <a:p>
            <a:r>
              <a:rPr lang="en-US" dirty="0"/>
              <a:t>Refactor</a:t>
            </a:r>
          </a:p>
          <a:p>
            <a:r>
              <a:rPr lang="en-US" sz="1200" b="0" i="0" kern="1200" dirty="0">
                <a:solidFill>
                  <a:schemeClr val="tx1"/>
                </a:solidFill>
                <a:effectLst/>
                <a:latin typeface="+mn-lt"/>
                <a:ea typeface="+mn-ea"/>
                <a:cs typeface="+mn-cs"/>
              </a:rPr>
              <a:t>Common drivers might include:</a:t>
            </a:r>
          </a:p>
          <a:p>
            <a:r>
              <a:rPr lang="en-US" sz="1200" b="0" i="0" kern="1200" dirty="0">
                <a:solidFill>
                  <a:schemeClr val="tx1"/>
                </a:solidFill>
                <a:effectLst/>
                <a:latin typeface="+mn-lt"/>
                <a:ea typeface="+mn-ea"/>
                <a:cs typeface="+mn-cs"/>
              </a:rPr>
              <a:t>Faster and shorter updates</a:t>
            </a:r>
          </a:p>
          <a:p>
            <a:r>
              <a:rPr lang="en-US" sz="1200" b="0" i="0" kern="1200" dirty="0">
                <a:solidFill>
                  <a:schemeClr val="tx1"/>
                </a:solidFill>
                <a:effectLst/>
                <a:latin typeface="+mn-lt"/>
                <a:ea typeface="+mn-ea"/>
                <a:cs typeface="+mn-cs"/>
              </a:rPr>
              <a:t>Code portability</a:t>
            </a:r>
          </a:p>
          <a:p>
            <a:r>
              <a:rPr lang="en-US" sz="1200" b="0" i="0" kern="1200" dirty="0">
                <a:solidFill>
                  <a:schemeClr val="tx1"/>
                </a:solidFill>
                <a:effectLst/>
                <a:latin typeface="+mn-lt"/>
                <a:ea typeface="+mn-ea"/>
                <a:cs typeface="+mn-cs"/>
              </a:rPr>
              <a:t>Greater cloud efficiency (resources, speed, cost, managed operations)</a:t>
            </a:r>
          </a:p>
          <a:p>
            <a:r>
              <a:rPr lang="en-US" sz="1200" b="0" i="0" kern="1200" dirty="0">
                <a:solidFill>
                  <a:schemeClr val="tx1"/>
                </a:solidFill>
                <a:effectLst/>
                <a:latin typeface="+mn-lt"/>
                <a:ea typeface="+mn-ea"/>
                <a:cs typeface="+mn-cs"/>
              </a:rPr>
              <a:t>Quantitative analysis factors:</a:t>
            </a:r>
          </a:p>
          <a:p>
            <a:r>
              <a:rPr lang="en-US" sz="1200" b="0" i="0" kern="1200" dirty="0">
                <a:solidFill>
                  <a:schemeClr val="tx1"/>
                </a:solidFill>
                <a:effectLst/>
                <a:latin typeface="+mn-lt"/>
                <a:ea typeface="+mn-ea"/>
                <a:cs typeface="+mn-cs"/>
              </a:rPr>
              <a:t>Application asset size (CPU, memory, storage)</a:t>
            </a:r>
          </a:p>
          <a:p>
            <a:r>
              <a:rPr lang="en-US" sz="1200" b="0" i="0" kern="1200" dirty="0">
                <a:solidFill>
                  <a:schemeClr val="tx1"/>
                </a:solidFill>
                <a:effectLst/>
                <a:latin typeface="+mn-lt"/>
                <a:ea typeface="+mn-ea"/>
                <a:cs typeface="+mn-cs"/>
              </a:rPr>
              <a:t>Dependencies (network traffic)</a:t>
            </a:r>
          </a:p>
          <a:p>
            <a:r>
              <a:rPr lang="en-US" sz="1200" b="0" i="0" kern="1200" dirty="0">
                <a:solidFill>
                  <a:schemeClr val="tx1"/>
                </a:solidFill>
                <a:effectLst/>
                <a:latin typeface="+mn-lt"/>
                <a:ea typeface="+mn-ea"/>
                <a:cs typeface="+mn-cs"/>
              </a:rPr>
              <a:t>User traffic (page views, time on page, load time)</a:t>
            </a:r>
          </a:p>
          <a:p>
            <a:r>
              <a:rPr lang="en-US" sz="1200" b="0" i="0" kern="1200" dirty="0">
                <a:solidFill>
                  <a:schemeClr val="tx1"/>
                </a:solidFill>
                <a:effectLst/>
                <a:latin typeface="+mn-lt"/>
                <a:ea typeface="+mn-ea"/>
                <a:cs typeface="+mn-cs"/>
              </a:rPr>
              <a:t>Development platform (languages, data platform, middle-tier services)</a:t>
            </a:r>
          </a:p>
          <a:p>
            <a:r>
              <a:rPr lang="en-US" sz="1200" b="0" i="0" kern="1200" dirty="0">
                <a:solidFill>
                  <a:schemeClr val="tx1"/>
                </a:solidFill>
                <a:effectLst/>
                <a:latin typeface="+mn-lt"/>
                <a:ea typeface="+mn-ea"/>
                <a:cs typeface="+mn-cs"/>
              </a:rPr>
              <a:t>Database (CPU, memory, storage, version)</a:t>
            </a:r>
          </a:p>
          <a:p>
            <a:r>
              <a:rPr lang="en-US" sz="1200" b="0" i="0" kern="1200" dirty="0">
                <a:solidFill>
                  <a:schemeClr val="tx1"/>
                </a:solidFill>
                <a:effectLst/>
                <a:latin typeface="+mn-lt"/>
                <a:ea typeface="+mn-ea"/>
                <a:cs typeface="+mn-cs"/>
              </a:rPr>
              <a:t>Qualitative analysis factors:</a:t>
            </a:r>
          </a:p>
          <a:p>
            <a:r>
              <a:rPr lang="en-US" sz="1200" b="0" i="0" kern="1200" dirty="0">
                <a:solidFill>
                  <a:schemeClr val="tx1"/>
                </a:solidFill>
                <a:effectLst/>
                <a:latin typeface="+mn-lt"/>
                <a:ea typeface="+mn-ea"/>
                <a:cs typeface="+mn-cs"/>
              </a:rPr>
              <a:t>Continued business investments</a:t>
            </a:r>
          </a:p>
          <a:p>
            <a:r>
              <a:rPr lang="en-US" sz="1200" b="0" i="0" kern="1200" dirty="0">
                <a:solidFill>
                  <a:schemeClr val="tx1"/>
                </a:solidFill>
                <a:effectLst/>
                <a:latin typeface="+mn-lt"/>
                <a:ea typeface="+mn-ea"/>
                <a:cs typeface="+mn-cs"/>
              </a:rPr>
              <a:t>Bursting options/timelines</a:t>
            </a:r>
          </a:p>
          <a:p>
            <a:r>
              <a:rPr lang="en-US" sz="1200" b="0" i="0" kern="1200" dirty="0">
                <a:solidFill>
                  <a:schemeClr val="tx1"/>
                </a:solidFill>
                <a:effectLst/>
                <a:latin typeface="+mn-lt"/>
                <a:ea typeface="+mn-ea"/>
                <a:cs typeface="+mn-cs"/>
              </a:rPr>
              <a:t>Business process dependencies</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6</a:t>
            </a:fld>
            <a:endParaRPr lang="en-US"/>
          </a:p>
        </p:txBody>
      </p:sp>
    </p:spTree>
    <p:extLst>
      <p:ext uri="{BB962C8B-B14F-4D97-AF65-F5344CB8AC3E}">
        <p14:creationId xmlns:p14="http://schemas.microsoft.com/office/powerpoint/2010/main" val="3635745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after deployment to ADO</a:t>
            </a:r>
          </a:p>
        </p:txBody>
      </p:sp>
      <p:sp>
        <p:nvSpPr>
          <p:cNvPr id="4" name="Slide Number Placeholder 3"/>
          <p:cNvSpPr>
            <a:spLocks noGrp="1"/>
          </p:cNvSpPr>
          <p:nvPr>
            <p:ph type="sldNum" sz="quarter" idx="5"/>
          </p:nvPr>
        </p:nvSpPr>
        <p:spPr/>
        <p:txBody>
          <a:bodyPr/>
          <a:lstStyle/>
          <a:p>
            <a:fld id="{BED25C8C-19E2-46E8-903D-0A759FE16E32}" type="slidenum">
              <a:rPr lang="en-US" smtClean="0"/>
              <a:t>41</a:t>
            </a:fld>
            <a:endParaRPr lang="en-US"/>
          </a:p>
        </p:txBody>
      </p:sp>
    </p:spTree>
    <p:extLst>
      <p:ext uri="{BB962C8B-B14F-4D97-AF65-F5344CB8AC3E}">
        <p14:creationId xmlns:p14="http://schemas.microsoft.com/office/powerpoint/2010/main" val="2503886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Bulk add using excel https://docs.microsoft.com/azure/devops/boards/backlogs/office/bulk-add-modify-work-items-excel?view=azure-devops</a:t>
            </a:r>
          </a:p>
        </p:txBody>
      </p:sp>
      <p:sp>
        <p:nvSpPr>
          <p:cNvPr id="4" name="Slide Number Placeholder 3"/>
          <p:cNvSpPr>
            <a:spLocks noGrp="1"/>
          </p:cNvSpPr>
          <p:nvPr>
            <p:ph type="sldNum" sz="quarter" idx="5"/>
          </p:nvPr>
        </p:nvSpPr>
        <p:spPr/>
        <p:txBody>
          <a:bodyPr/>
          <a:lstStyle/>
          <a:p>
            <a:fld id="{BED25C8C-19E2-46E8-903D-0A759FE16E32}" type="slidenum">
              <a:rPr lang="en-US" smtClean="0"/>
              <a:t>42</a:t>
            </a:fld>
            <a:endParaRPr lang="en-US"/>
          </a:p>
        </p:txBody>
      </p:sp>
    </p:spTree>
    <p:extLst>
      <p:ext uri="{BB962C8B-B14F-4D97-AF65-F5344CB8AC3E}">
        <p14:creationId xmlns:p14="http://schemas.microsoft.com/office/powerpoint/2010/main" val="3753420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Utilize the Plan – “Workload Qualitative Analysis Workbook” excel workbook to capture inputs for the workloads</a:t>
            </a:r>
          </a:p>
        </p:txBody>
      </p:sp>
      <p:sp>
        <p:nvSpPr>
          <p:cNvPr id="4" name="Slide Number Placeholder 3"/>
          <p:cNvSpPr>
            <a:spLocks noGrp="1"/>
          </p:cNvSpPr>
          <p:nvPr>
            <p:ph type="sldNum" sz="quarter" idx="5"/>
          </p:nvPr>
        </p:nvSpPr>
        <p:spPr/>
        <p:txBody>
          <a:bodyPr/>
          <a:lstStyle/>
          <a:p>
            <a:fld id="{BED25C8C-19E2-46E8-903D-0A759FE16E32}" type="slidenum">
              <a:rPr lang="en-US" smtClean="0"/>
              <a:t>43</a:t>
            </a:fld>
            <a:endParaRPr lang="en-US"/>
          </a:p>
        </p:txBody>
      </p:sp>
    </p:spTree>
    <p:extLst>
      <p:ext uri="{BB962C8B-B14F-4D97-AF65-F5344CB8AC3E}">
        <p14:creationId xmlns:p14="http://schemas.microsoft.com/office/powerpoint/2010/main" val="457981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grouping function is typically done using Cloudamize or other toolset that was used for the assessment.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Workload is a conceptual description of a collection of assets: VMs, applications, and data sources. The previous article, </a:t>
            </a:r>
            <a:r>
              <a:rPr lang="en-US" sz="1200" b="0" i="0" u="sng" kern="1200" dirty="0">
                <a:solidFill>
                  <a:schemeClr val="tx1"/>
                </a:solidFill>
                <a:effectLst/>
                <a:latin typeface="+mn-lt"/>
                <a:ea typeface="+mn-ea"/>
                <a:cs typeface="+mn-cs"/>
                <a:hlinkClick r:id="rId3"/>
              </a:rPr>
              <a:t>Define and prioritize</a:t>
            </a:r>
            <a:r>
              <a:rPr lang="en-US" sz="1200" b="0" i="0" kern="1200" dirty="0">
                <a:solidFill>
                  <a:schemeClr val="tx1"/>
                </a:solidFill>
                <a:effectLst/>
                <a:latin typeface="+mn-lt"/>
                <a:ea typeface="+mn-ea"/>
                <a:cs typeface="+mn-cs"/>
              </a:rPr>
              <a:t>, provided guidance for collecting the data that will define the workload. Before migration, a few of the technical inputs in that list require additional validation. This article helps with validation of the following inputs:</a:t>
            </a:r>
          </a:p>
          <a:p>
            <a:r>
              <a:rPr lang="en-US" sz="1200" b="1" i="0" kern="1200" dirty="0">
                <a:solidFill>
                  <a:schemeClr val="tx1"/>
                </a:solidFill>
                <a:effectLst/>
                <a:latin typeface="+mn-lt"/>
                <a:ea typeface="+mn-ea"/>
                <a:cs typeface="+mn-cs"/>
              </a:rPr>
              <a:t>Applications:</a:t>
            </a:r>
            <a:r>
              <a:rPr lang="en-US" sz="1200" b="0" i="0" kern="1200" dirty="0">
                <a:solidFill>
                  <a:schemeClr val="tx1"/>
                </a:solidFill>
                <a:effectLst/>
                <a:latin typeface="+mn-lt"/>
                <a:ea typeface="+mn-ea"/>
                <a:cs typeface="+mn-cs"/>
              </a:rPr>
              <a:t> List any applications included in this workload.</a:t>
            </a:r>
          </a:p>
          <a:p>
            <a:r>
              <a:rPr lang="en-US" sz="1200" b="1" i="0" kern="1200" dirty="0">
                <a:solidFill>
                  <a:schemeClr val="tx1"/>
                </a:solidFill>
                <a:effectLst/>
                <a:latin typeface="+mn-lt"/>
                <a:ea typeface="+mn-ea"/>
                <a:cs typeface="+mn-cs"/>
              </a:rPr>
              <a:t>VMs and servers:</a:t>
            </a:r>
            <a:r>
              <a:rPr lang="en-US" sz="1200" b="0" i="0" kern="1200" dirty="0">
                <a:solidFill>
                  <a:schemeClr val="tx1"/>
                </a:solidFill>
                <a:effectLst/>
                <a:latin typeface="+mn-lt"/>
                <a:ea typeface="+mn-ea"/>
                <a:cs typeface="+mn-cs"/>
              </a:rPr>
              <a:t> List any VMs or servers included in the workload.</a:t>
            </a:r>
          </a:p>
          <a:p>
            <a:r>
              <a:rPr lang="en-US" sz="1200" b="1" i="0" kern="1200" dirty="0">
                <a:solidFill>
                  <a:schemeClr val="tx1"/>
                </a:solidFill>
                <a:effectLst/>
                <a:latin typeface="+mn-lt"/>
                <a:ea typeface="+mn-ea"/>
                <a:cs typeface="+mn-cs"/>
              </a:rPr>
              <a:t>Data sources:</a:t>
            </a:r>
            <a:r>
              <a:rPr lang="en-US" sz="1200" b="0" i="0" kern="1200" dirty="0">
                <a:solidFill>
                  <a:schemeClr val="tx1"/>
                </a:solidFill>
                <a:effectLst/>
                <a:latin typeface="+mn-lt"/>
                <a:ea typeface="+mn-ea"/>
                <a:cs typeface="+mn-cs"/>
              </a:rPr>
              <a:t> List any data sources included in the workload.</a:t>
            </a:r>
          </a:p>
          <a:p>
            <a:r>
              <a:rPr lang="en-US" sz="1200" b="1" i="0" kern="1200" dirty="0">
                <a:solidFill>
                  <a:schemeClr val="tx1"/>
                </a:solidFill>
                <a:effectLst/>
                <a:latin typeface="+mn-lt"/>
                <a:ea typeface="+mn-ea"/>
                <a:cs typeface="+mn-cs"/>
              </a:rPr>
              <a:t>Dependencies:</a:t>
            </a:r>
            <a:r>
              <a:rPr lang="en-US" sz="1200" b="0" i="0" kern="1200" dirty="0">
                <a:solidFill>
                  <a:schemeClr val="tx1"/>
                </a:solidFill>
                <a:effectLst/>
                <a:latin typeface="+mn-lt"/>
                <a:ea typeface="+mn-ea"/>
                <a:cs typeface="+mn-cs"/>
              </a:rPr>
              <a:t> List any asset dependencies not included in the workload.</a:t>
            </a:r>
          </a:p>
          <a:p>
            <a:r>
              <a:rPr lang="en-US" sz="1200" b="0" i="0" kern="1200" dirty="0">
                <a:solidFill>
                  <a:schemeClr val="tx1"/>
                </a:solidFill>
                <a:effectLst/>
                <a:latin typeface="+mn-lt"/>
                <a:ea typeface="+mn-ea"/>
                <a:cs typeface="+mn-cs"/>
              </a:rPr>
              <a:t>There are several options for assembling this data. The following are a few of the most common approaches.</a:t>
            </a:r>
          </a:p>
          <a:p>
            <a:r>
              <a:rPr lang="en-US" sz="1200" b="1" i="0" kern="1200" dirty="0">
                <a:solidFill>
                  <a:schemeClr val="tx1"/>
                </a:solidFill>
                <a:effectLst/>
                <a:latin typeface="+mn-lt"/>
                <a:ea typeface="+mn-ea"/>
                <a:cs typeface="+mn-cs"/>
              </a:rPr>
              <a:t>Alternative inputs: Migrate, Modernize, Innovate</a:t>
            </a:r>
          </a:p>
          <a:p>
            <a:r>
              <a:rPr lang="en-US" sz="1200" b="0" i="0" kern="1200" dirty="0">
                <a:solidFill>
                  <a:schemeClr val="tx1"/>
                </a:solidFill>
                <a:effectLst/>
                <a:latin typeface="+mn-lt"/>
                <a:ea typeface="+mn-ea"/>
                <a:cs typeface="+mn-cs"/>
              </a:rPr>
              <a:t>The objective of the preceding data points is to capture relative technical effort and dependencies as an aid to prioritization. Depending on the transition you want, you may need to gather alternative data points to support proper prioritization.</a:t>
            </a:r>
          </a:p>
          <a:p>
            <a:r>
              <a:rPr lang="en-US" sz="1200" b="1" i="0" kern="1200" dirty="0">
                <a:solidFill>
                  <a:schemeClr val="tx1"/>
                </a:solidFill>
                <a:effectLst/>
                <a:latin typeface="+mn-lt"/>
                <a:ea typeface="+mn-ea"/>
                <a:cs typeface="+mn-cs"/>
              </a:rPr>
              <a:t>Migrate:</a:t>
            </a:r>
            <a:r>
              <a:rPr lang="en-US" sz="1200" b="0" i="0" kern="1200" dirty="0">
                <a:solidFill>
                  <a:schemeClr val="tx1"/>
                </a:solidFill>
                <a:effectLst/>
                <a:latin typeface="+mn-lt"/>
                <a:ea typeface="+mn-ea"/>
                <a:cs typeface="+mn-cs"/>
              </a:rPr>
              <a:t> For pure migration efforts, the existing inventory and asset dependencies serve as a fair measure of relative complexity.</a:t>
            </a:r>
          </a:p>
          <a:p>
            <a:r>
              <a:rPr lang="en-US" sz="1200" b="1" i="0" kern="1200" dirty="0">
                <a:solidFill>
                  <a:schemeClr val="tx1"/>
                </a:solidFill>
                <a:effectLst/>
                <a:latin typeface="+mn-lt"/>
                <a:ea typeface="+mn-ea"/>
                <a:cs typeface="+mn-cs"/>
              </a:rPr>
              <a:t>Modernize:</a:t>
            </a:r>
            <a:r>
              <a:rPr lang="en-US" sz="1200" b="0" i="0" kern="1200" dirty="0">
                <a:solidFill>
                  <a:schemeClr val="tx1"/>
                </a:solidFill>
                <a:effectLst/>
                <a:latin typeface="+mn-lt"/>
                <a:ea typeface="+mn-ea"/>
                <a:cs typeface="+mn-cs"/>
              </a:rPr>
              <a:t> When the goal for a workload is to modernize applications or other assets, these data points are still solid measures of complexity. However, it might be wise to add an input for modernization opportunities to the workload documentation.</a:t>
            </a:r>
          </a:p>
          <a:p>
            <a:r>
              <a:rPr lang="en-US" sz="1200" b="1" i="0" kern="1200" dirty="0">
                <a:solidFill>
                  <a:schemeClr val="tx1"/>
                </a:solidFill>
                <a:effectLst/>
                <a:latin typeface="+mn-lt"/>
                <a:ea typeface="+mn-ea"/>
                <a:cs typeface="+mn-cs"/>
              </a:rPr>
              <a:t>Innovate:</a:t>
            </a:r>
            <a:r>
              <a:rPr lang="en-US" sz="1200" b="0" i="0" kern="1200" dirty="0">
                <a:solidFill>
                  <a:schemeClr val="tx1"/>
                </a:solidFill>
                <a:effectLst/>
                <a:latin typeface="+mn-lt"/>
                <a:ea typeface="+mn-ea"/>
                <a:cs typeface="+mn-cs"/>
              </a:rPr>
              <a:t> When data or business logic is undergoing material change during a cloud adoption effort, it's considered an </a:t>
            </a:r>
            <a:r>
              <a:rPr lang="en-US" sz="1200" b="0" i="1" kern="1200" dirty="0">
                <a:solidFill>
                  <a:schemeClr val="tx1"/>
                </a:solidFill>
                <a:effectLst/>
                <a:latin typeface="+mn-lt"/>
                <a:ea typeface="+mn-ea"/>
                <a:cs typeface="+mn-cs"/>
              </a:rPr>
              <a:t>innovate</a:t>
            </a:r>
            <a:r>
              <a:rPr lang="en-US" sz="1200" b="0" i="0" kern="1200" dirty="0">
                <a:solidFill>
                  <a:schemeClr val="tx1"/>
                </a:solidFill>
                <a:effectLst/>
                <a:latin typeface="+mn-lt"/>
                <a:ea typeface="+mn-ea"/>
                <a:cs typeface="+mn-cs"/>
              </a:rPr>
              <a:t> type of transformation. The same is true when you're creating new data or new business logic. For any innovate scenarios, the migration of assets will likely represent the smallest amount of effort required. For these scenarios, the team should devise a set of technical data inputs to measure relative complexity.</a:t>
            </a:r>
          </a:p>
          <a:p>
            <a:r>
              <a:rPr lang="en-US" dirty="0">
                <a:hlinkClick r:id="rId4"/>
              </a:rPr>
              <a:t>https://docs.microsoft.com/en-us/azure/cloud-adoption-framework/plan/assets</a:t>
            </a:r>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45</a:t>
            </a:fld>
            <a:endParaRPr lang="en-US"/>
          </a:p>
        </p:txBody>
      </p:sp>
    </p:spTree>
    <p:extLst>
      <p:ext uri="{BB962C8B-B14F-4D97-AF65-F5344CB8AC3E}">
        <p14:creationId xmlns:p14="http://schemas.microsoft.com/office/powerpoint/2010/main" val="3454746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mn-lt"/>
                <a:ea typeface="+mn-ea"/>
                <a:cs typeface="+mn-cs"/>
              </a:rPr>
              <a:t>During initial strategy and planning phases, we suggest you apply an </a:t>
            </a:r>
            <a:r>
              <a:rPr lang="en-US" sz="1200" b="0" i="0" u="sng" kern="1200" dirty="0">
                <a:solidFill>
                  <a:schemeClr val="tx1"/>
                </a:solidFill>
                <a:effectLst/>
                <a:latin typeface="+mn-lt"/>
                <a:ea typeface="+mn-ea"/>
                <a:cs typeface="+mn-cs"/>
                <a:hlinkClick r:id="rId3"/>
              </a:rPr>
              <a:t>incremental rationalization</a:t>
            </a:r>
            <a:r>
              <a:rPr lang="en-US" sz="1200" b="0" i="0" kern="1200" dirty="0">
                <a:solidFill>
                  <a:schemeClr val="tx1"/>
                </a:solidFill>
                <a:effectLst/>
                <a:latin typeface="+mn-lt"/>
                <a:ea typeface="+mn-ea"/>
                <a:cs typeface="+mn-cs"/>
              </a:rPr>
              <a:t> approach to the digital estate. But this approach embeds some assumptions into the resulting decisions. We advise the cloud strategy team and the cloud adoption teams to review those decisions in light of expanded-workload documentation. This review is also a good time to involve business stakeholders and the executive sponsor in future state decisions.</a:t>
            </a:r>
          </a:p>
          <a:p>
            <a:r>
              <a:rPr lang="en-US" sz="1200" b="1" i="0" kern="1200" dirty="0">
                <a:solidFill>
                  <a:schemeClr val="tx1"/>
                </a:solidFill>
                <a:effectLst/>
                <a:latin typeface="+mn-lt"/>
                <a:ea typeface="+mn-ea"/>
                <a:cs typeface="+mn-cs"/>
              </a:rPr>
              <a:t> Important</a:t>
            </a:r>
          </a:p>
          <a:p>
            <a:r>
              <a:rPr lang="en-US" sz="1200" b="0" i="0" kern="1200" dirty="0">
                <a:solidFill>
                  <a:schemeClr val="tx1"/>
                </a:solidFill>
                <a:effectLst/>
                <a:latin typeface="+mn-lt"/>
                <a:ea typeface="+mn-ea"/>
                <a:cs typeface="+mn-cs"/>
              </a:rPr>
              <a:t>Further validation of the rationalization decisions will occur during the assessment phase of migration. This validation focuses on business review of the rationalization to align resources appropriately.</a:t>
            </a:r>
          </a:p>
          <a:p>
            <a:r>
              <a:rPr lang="en-US" sz="1200" b="0" i="0" kern="1200" dirty="0">
                <a:solidFill>
                  <a:schemeClr val="tx1"/>
                </a:solidFill>
                <a:effectLst/>
                <a:latin typeface="+mn-lt"/>
                <a:ea typeface="+mn-ea"/>
                <a:cs typeface="+mn-cs"/>
              </a:rPr>
              <a:t>To validate rationalization decisions, use the following questions to facilitate a conversation with the business. The questions are grouped by the likely rationalization alignment.</a:t>
            </a:r>
          </a:p>
          <a:p>
            <a:r>
              <a:rPr lang="en-US" sz="1200" b="1" i="0" kern="1200" dirty="0">
                <a:solidFill>
                  <a:schemeClr val="tx1"/>
                </a:solidFill>
                <a:effectLst/>
                <a:latin typeface="+mn-lt"/>
                <a:ea typeface="+mn-ea"/>
                <a:cs typeface="+mn-cs"/>
              </a:rPr>
              <a:t>Innovation indicators</a:t>
            </a:r>
          </a:p>
          <a:p>
            <a:r>
              <a:rPr lang="en-US" sz="1200" b="0" i="0" kern="1200" dirty="0">
                <a:solidFill>
                  <a:schemeClr val="tx1"/>
                </a:solidFill>
                <a:effectLst/>
                <a:latin typeface="+mn-lt"/>
                <a:ea typeface="+mn-ea"/>
                <a:cs typeface="+mn-cs"/>
              </a:rPr>
              <a:t>If the joint review of the following questions results in a "Yes" answer, a workload might be a better candidate for innovation. Such a workload wouldn't be migrated via a lift and shift or modernize model. Instead, the business logic or data structures would be re-created as a new or rearchitected application. This approach can be more labor-intensive and time-consuming. But for a workload that represents significant business returns, the investment is justified.</a:t>
            </a:r>
          </a:p>
          <a:p>
            <a:r>
              <a:rPr lang="en-US" sz="1200" b="0" i="0" kern="1200" dirty="0">
                <a:solidFill>
                  <a:schemeClr val="tx1"/>
                </a:solidFill>
                <a:effectLst/>
                <a:latin typeface="+mn-lt"/>
                <a:ea typeface="+mn-ea"/>
                <a:cs typeface="+mn-cs"/>
              </a:rPr>
              <a:t>Do the applications in this workload create market differentiation?</a:t>
            </a:r>
          </a:p>
          <a:p>
            <a:r>
              <a:rPr lang="en-US" sz="1200" b="0" i="0" kern="1200" dirty="0">
                <a:solidFill>
                  <a:schemeClr val="tx1"/>
                </a:solidFill>
                <a:effectLst/>
                <a:latin typeface="+mn-lt"/>
                <a:ea typeface="+mn-ea"/>
                <a:cs typeface="+mn-cs"/>
              </a:rPr>
              <a:t>Is there a proposed or approved investment aimed at improving the experiences associated with the applications in this workload?</a:t>
            </a:r>
          </a:p>
          <a:p>
            <a:r>
              <a:rPr lang="en-US" sz="1200" b="0" i="0" kern="1200" dirty="0">
                <a:solidFill>
                  <a:schemeClr val="tx1"/>
                </a:solidFill>
                <a:effectLst/>
                <a:latin typeface="+mn-lt"/>
                <a:ea typeface="+mn-ea"/>
                <a:cs typeface="+mn-cs"/>
              </a:rPr>
              <a:t>Does the data in this workload make new product or service offerings available?</a:t>
            </a:r>
          </a:p>
          <a:p>
            <a:r>
              <a:rPr lang="en-US" sz="1200" b="0" i="0" kern="1200" dirty="0">
                <a:solidFill>
                  <a:schemeClr val="tx1"/>
                </a:solidFill>
                <a:effectLst/>
                <a:latin typeface="+mn-lt"/>
                <a:ea typeface="+mn-ea"/>
                <a:cs typeface="+mn-cs"/>
              </a:rPr>
              <a:t>Is there a proposed or approved investment aimed at taking advantage of the data associated with this workload?</a:t>
            </a:r>
          </a:p>
          <a:p>
            <a:r>
              <a:rPr lang="en-US" sz="1200" b="0" i="0" kern="1200" dirty="0">
                <a:solidFill>
                  <a:schemeClr val="tx1"/>
                </a:solidFill>
                <a:effectLst/>
                <a:latin typeface="+mn-lt"/>
                <a:ea typeface="+mn-ea"/>
                <a:cs typeface="+mn-cs"/>
              </a:rPr>
              <a:t>Can the effect of the market differentiation or new offerings be quantified? If so, does that return justify the increased cost of innovation during cloud adoption?</a:t>
            </a:r>
          </a:p>
          <a:p>
            <a:r>
              <a:rPr lang="en-US" sz="1200" b="0" i="0" kern="1200" dirty="0">
                <a:solidFill>
                  <a:schemeClr val="tx1"/>
                </a:solidFill>
                <a:effectLst/>
                <a:latin typeface="+mn-lt"/>
                <a:ea typeface="+mn-ea"/>
                <a:cs typeface="+mn-cs"/>
              </a:rPr>
              <a:t>The following two questions can help you include high-level technical scenarios in the rationalization review. Answering "Yes" to either could identify ways of accounting for or reducing the cost associated with innovation.</a:t>
            </a:r>
          </a:p>
          <a:p>
            <a:r>
              <a:rPr lang="en-US" sz="1200" b="0" i="0" kern="1200" dirty="0">
                <a:solidFill>
                  <a:schemeClr val="tx1"/>
                </a:solidFill>
                <a:effectLst/>
                <a:latin typeface="+mn-lt"/>
                <a:ea typeface="+mn-ea"/>
                <a:cs typeface="+mn-cs"/>
              </a:rPr>
              <a:t>Will the data structures or business logic change during the course of cloud adoption?</a:t>
            </a:r>
          </a:p>
          <a:p>
            <a:r>
              <a:rPr lang="en-US" sz="1200" b="0" i="0" kern="1200" dirty="0">
                <a:solidFill>
                  <a:schemeClr val="tx1"/>
                </a:solidFill>
                <a:effectLst/>
                <a:latin typeface="+mn-lt"/>
                <a:ea typeface="+mn-ea"/>
                <a:cs typeface="+mn-cs"/>
              </a:rPr>
              <a:t>Is an existing deployment pipeline used to deploy this workload to production?</a:t>
            </a:r>
          </a:p>
          <a:p>
            <a:r>
              <a:rPr lang="en-US" sz="1200" b="0" i="0" kern="1200" dirty="0">
                <a:solidFill>
                  <a:schemeClr val="tx1"/>
                </a:solidFill>
                <a:effectLst/>
                <a:latin typeface="+mn-lt"/>
                <a:ea typeface="+mn-ea"/>
                <a:cs typeface="+mn-cs"/>
              </a:rPr>
              <a:t>If the answer to either question is "Yes," the team should consider including this workload as an innovation candidate. At a minimum, the team should flag this workload for architecture review to identify modernization opportunities.</a:t>
            </a:r>
          </a:p>
          <a:p>
            <a:r>
              <a:rPr lang="en-US" sz="1200" b="1" i="0" kern="1200" dirty="0">
                <a:solidFill>
                  <a:schemeClr val="tx1"/>
                </a:solidFill>
                <a:effectLst/>
                <a:latin typeface="+mn-lt"/>
                <a:ea typeface="+mn-ea"/>
                <a:cs typeface="+mn-cs"/>
              </a:rPr>
              <a:t>Migration indicators</a:t>
            </a:r>
          </a:p>
          <a:p>
            <a:r>
              <a:rPr lang="en-US" sz="1200" b="0" i="0" kern="1200" dirty="0">
                <a:solidFill>
                  <a:schemeClr val="tx1"/>
                </a:solidFill>
                <a:effectLst/>
                <a:latin typeface="+mn-lt"/>
                <a:ea typeface="+mn-ea"/>
                <a:cs typeface="+mn-cs"/>
              </a:rPr>
              <a:t>Migration is a faster and cheaper way of adopting the cloud. But it doesn't take advantage of opportunities to innovate. Before you invest in innovation, answer the following questions. They can help you determine if a migration model is more applicable for a workload.</a:t>
            </a:r>
          </a:p>
          <a:p>
            <a:r>
              <a:rPr lang="en-US" sz="1200" b="0" i="0" kern="1200" dirty="0">
                <a:solidFill>
                  <a:schemeClr val="tx1"/>
                </a:solidFill>
                <a:effectLst/>
                <a:latin typeface="+mn-lt"/>
                <a:ea typeface="+mn-ea"/>
                <a:cs typeface="+mn-cs"/>
              </a:rPr>
              <a:t>Is the source code supporting this application stable? Do you expect it to remain stable and unchanged during the time frame of this release cycle?</a:t>
            </a:r>
          </a:p>
          <a:p>
            <a:r>
              <a:rPr lang="en-US" sz="1200" b="0" i="0" kern="1200" dirty="0">
                <a:solidFill>
                  <a:schemeClr val="tx1"/>
                </a:solidFill>
                <a:effectLst/>
                <a:latin typeface="+mn-lt"/>
                <a:ea typeface="+mn-ea"/>
                <a:cs typeface="+mn-cs"/>
              </a:rPr>
              <a:t>Does this workload support production business processes today? Will it do so throughout the course of this release cycle?</a:t>
            </a:r>
          </a:p>
          <a:p>
            <a:r>
              <a:rPr lang="en-US" sz="1200" b="0" i="0" kern="1200" dirty="0">
                <a:solidFill>
                  <a:schemeClr val="tx1"/>
                </a:solidFill>
                <a:effectLst/>
                <a:latin typeface="+mn-lt"/>
                <a:ea typeface="+mn-ea"/>
                <a:cs typeface="+mn-cs"/>
              </a:rPr>
              <a:t>Is it a priority that this cloud adoption effort improves the stability and performance of this workload?</a:t>
            </a:r>
          </a:p>
          <a:p>
            <a:r>
              <a:rPr lang="en-US" sz="1200" b="0" i="0" kern="1200" dirty="0">
                <a:solidFill>
                  <a:schemeClr val="tx1"/>
                </a:solidFill>
                <a:effectLst/>
                <a:latin typeface="+mn-lt"/>
                <a:ea typeface="+mn-ea"/>
                <a:cs typeface="+mn-cs"/>
              </a:rPr>
              <a:t>Is cost reduction associated with this workload an objective during this effort?</a:t>
            </a:r>
          </a:p>
          <a:p>
            <a:r>
              <a:rPr lang="en-US" sz="1200" b="0" i="0" kern="1200" dirty="0">
                <a:solidFill>
                  <a:schemeClr val="tx1"/>
                </a:solidFill>
                <a:effectLst/>
                <a:latin typeface="+mn-lt"/>
                <a:ea typeface="+mn-ea"/>
                <a:cs typeface="+mn-cs"/>
              </a:rPr>
              <a:t>Is reducing operational complexity for this workload a goal during this effort?</a:t>
            </a:r>
          </a:p>
          <a:p>
            <a:r>
              <a:rPr lang="en-US" sz="1200" b="0" i="0" kern="1200" dirty="0">
                <a:solidFill>
                  <a:schemeClr val="tx1"/>
                </a:solidFill>
                <a:effectLst/>
                <a:latin typeface="+mn-lt"/>
                <a:ea typeface="+mn-ea"/>
                <a:cs typeface="+mn-cs"/>
              </a:rPr>
              <a:t>Is innovation limited by the current architecture or IT operation processes?</a:t>
            </a:r>
          </a:p>
          <a:p>
            <a:r>
              <a:rPr lang="en-US" sz="1200" b="0" i="0" kern="1200" dirty="0">
                <a:solidFill>
                  <a:schemeClr val="tx1"/>
                </a:solidFill>
                <a:effectLst/>
                <a:latin typeface="+mn-lt"/>
                <a:ea typeface="+mn-ea"/>
                <a:cs typeface="+mn-cs"/>
              </a:rPr>
              <a:t>If the answer to any of these questions is "Yes," you should consider a migration model for this workload. This recommendation is true even if the workload is a candidate for innovation.</a:t>
            </a:r>
          </a:p>
          <a:p>
            <a:r>
              <a:rPr lang="en-US" sz="1200" b="0" i="0" kern="1200" dirty="0">
                <a:solidFill>
                  <a:schemeClr val="tx1"/>
                </a:solidFill>
                <a:effectLst/>
                <a:latin typeface="+mn-lt"/>
                <a:ea typeface="+mn-ea"/>
                <a:cs typeface="+mn-cs"/>
              </a:rPr>
              <a:t>Challenges in operational complexity, costs, performance, or stability can hinder business returns. You can use the cloud to quickly produce improvements related to those challenges. Where it's applicable, we suggest you use the migration approach to first stabilize the workload. Then expand on innovation opportunities in the stable, agile cloud environment. This approach provides short-term returns and reduces the cost required to drive long-term change.</a:t>
            </a:r>
          </a:p>
          <a:p>
            <a:r>
              <a:rPr lang="en-US" sz="1200" b="1" i="0" kern="1200" dirty="0">
                <a:solidFill>
                  <a:schemeClr val="tx1"/>
                </a:solidFill>
                <a:effectLst/>
                <a:latin typeface="+mn-lt"/>
                <a:ea typeface="+mn-ea"/>
                <a:cs typeface="+mn-cs"/>
              </a:rPr>
              <a:t> Important</a:t>
            </a:r>
          </a:p>
          <a:p>
            <a:r>
              <a:rPr lang="en-US" sz="1200" b="0" i="0" kern="1200" dirty="0">
                <a:solidFill>
                  <a:schemeClr val="tx1"/>
                </a:solidFill>
                <a:effectLst/>
                <a:latin typeface="+mn-lt"/>
                <a:ea typeface="+mn-ea"/>
                <a:cs typeface="+mn-cs"/>
              </a:rPr>
              <a:t>Migration models include incremental modernization. Using platform as a service (PaaS) architectures is a common aspect of migration activities. So too are minor configuration changes that use those platform services. The boundary for migration is defined as a material change to the business logic or supporting business structures. Such change is considered an innovation effort.</a:t>
            </a:r>
          </a:p>
          <a:p>
            <a:r>
              <a:rPr lang="en-US" sz="1200" b="1" i="0" kern="1200" dirty="0">
                <a:solidFill>
                  <a:schemeClr val="tx1"/>
                </a:solidFill>
                <a:effectLst/>
                <a:latin typeface="+mn-lt"/>
                <a:ea typeface="+mn-ea"/>
                <a:cs typeface="+mn-cs"/>
              </a:rPr>
              <a:t>Update the project plan</a:t>
            </a:r>
          </a:p>
          <a:p>
            <a:r>
              <a:rPr lang="en-US" sz="1200" b="0" i="0" kern="1200" dirty="0">
                <a:solidFill>
                  <a:schemeClr val="tx1"/>
                </a:solidFill>
                <a:effectLst/>
                <a:latin typeface="+mn-lt"/>
                <a:ea typeface="+mn-ea"/>
                <a:cs typeface="+mn-cs"/>
              </a:rPr>
              <a:t>The skills required for a migration effort are different from the skills required for an innovation effort. During implementation of a cloud adoption plan, we suggest that you assign migration and innovation efforts to different teams. Each team has its own iteration, release, and planning cadences. Assigning separate teams provides the process flexibility to maintain one cloud adoption plan while accounting for innovation and migration efforts.</a:t>
            </a:r>
          </a:p>
          <a:p>
            <a:r>
              <a:rPr lang="en-US" sz="1200" b="0" i="0" kern="1200" dirty="0">
                <a:solidFill>
                  <a:schemeClr val="tx1"/>
                </a:solidFill>
                <a:effectLst/>
                <a:latin typeface="+mn-lt"/>
                <a:ea typeface="+mn-ea"/>
                <a:cs typeface="+mn-cs"/>
              </a:rPr>
              <a:t>When you manage the cloud adoption plan in Azure DevOps, that management is reflected by changing the parent work item (or epic) from cloud migration to cloud innovation. This subtle change helps ensure all participants in the cloud adoption plan can quickly track the required effort and changes to remediation efforts. This tracking also helps align proper assignments to the relevant cloud adoption team.</a:t>
            </a:r>
          </a:p>
          <a:p>
            <a:r>
              <a:rPr lang="en-US" sz="1200" b="0" i="0" kern="1200" dirty="0">
                <a:solidFill>
                  <a:schemeClr val="tx1"/>
                </a:solidFill>
                <a:effectLst/>
                <a:latin typeface="+mn-lt"/>
                <a:ea typeface="+mn-ea"/>
                <a:cs typeface="+mn-cs"/>
              </a:rPr>
              <a:t>For large, complex adoption plans with multiple distinct projects, consider updating the iteration path. Changing the area path makes the workload visible only to the team assigned to that area path. This change can make work easier for the cloud adoption team by reducing the number of visible tasks. But it adds complexity for the project management processes.</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46</a:t>
            </a:fld>
            <a:endParaRPr lang="en-US"/>
          </a:p>
        </p:txBody>
      </p:sp>
    </p:spTree>
    <p:extLst>
      <p:ext uri="{BB962C8B-B14F-4D97-AF65-F5344CB8AC3E}">
        <p14:creationId xmlns:p14="http://schemas.microsoft.com/office/powerpoint/2010/main" val="1641175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Innovation indicators</a:t>
            </a:r>
          </a:p>
          <a:p>
            <a:r>
              <a:rPr lang="en-US" sz="1200" b="0" i="0" kern="1200" dirty="0">
                <a:solidFill>
                  <a:schemeClr val="tx1"/>
                </a:solidFill>
                <a:effectLst/>
                <a:latin typeface="+mn-lt"/>
                <a:ea typeface="+mn-ea"/>
                <a:cs typeface="+mn-cs"/>
              </a:rPr>
              <a:t>If the joint review of the following questions results in a "Yes" answer, a workload might be a better candidate for innovation. Such a workload wouldn't be migrated via a lift and shift or modernize model. Instead, the business logic or data structures would be re-created as a new or rearchitected application. This approach can be more labor-intensive and time-consuming. But for a workload that represents significant business returns, the investment is justified.</a:t>
            </a:r>
          </a:p>
          <a:p>
            <a:r>
              <a:rPr lang="en-US" sz="1200" b="0" i="0" kern="1200" dirty="0">
                <a:solidFill>
                  <a:schemeClr val="tx1"/>
                </a:solidFill>
                <a:effectLst/>
                <a:latin typeface="+mn-lt"/>
                <a:ea typeface="+mn-ea"/>
                <a:cs typeface="+mn-cs"/>
              </a:rPr>
              <a:t>Do the applications in this workload create market differentiation?</a:t>
            </a:r>
          </a:p>
          <a:p>
            <a:r>
              <a:rPr lang="en-US" sz="1200" b="0" i="0" kern="1200" dirty="0">
                <a:solidFill>
                  <a:schemeClr val="tx1"/>
                </a:solidFill>
                <a:effectLst/>
                <a:latin typeface="+mn-lt"/>
                <a:ea typeface="+mn-ea"/>
                <a:cs typeface="+mn-cs"/>
              </a:rPr>
              <a:t>Is there a proposed or approved investment aimed at improving the experiences associated with the applications in this workload?</a:t>
            </a:r>
          </a:p>
          <a:p>
            <a:r>
              <a:rPr lang="en-US" sz="1200" b="0" i="0" kern="1200" dirty="0">
                <a:solidFill>
                  <a:schemeClr val="tx1"/>
                </a:solidFill>
                <a:effectLst/>
                <a:latin typeface="+mn-lt"/>
                <a:ea typeface="+mn-ea"/>
                <a:cs typeface="+mn-cs"/>
              </a:rPr>
              <a:t>Does the data in this workload make new product or service offerings available?</a:t>
            </a:r>
          </a:p>
          <a:p>
            <a:r>
              <a:rPr lang="en-US" sz="1200" b="0" i="0" kern="1200" dirty="0">
                <a:solidFill>
                  <a:schemeClr val="tx1"/>
                </a:solidFill>
                <a:effectLst/>
                <a:latin typeface="+mn-lt"/>
                <a:ea typeface="+mn-ea"/>
                <a:cs typeface="+mn-cs"/>
              </a:rPr>
              <a:t>Is there a proposed or approved investment aimed at taking advantage of the data associated with this workload?</a:t>
            </a:r>
          </a:p>
          <a:p>
            <a:r>
              <a:rPr lang="en-US" sz="1200" b="0" i="0" kern="1200" dirty="0">
                <a:solidFill>
                  <a:schemeClr val="tx1"/>
                </a:solidFill>
                <a:effectLst/>
                <a:latin typeface="+mn-lt"/>
                <a:ea typeface="+mn-ea"/>
                <a:cs typeface="+mn-cs"/>
              </a:rPr>
              <a:t>Can the effect of the market differentiation or new offerings be quantified? If so, does that return justify the increased cost of innovation during cloud adoption?</a:t>
            </a:r>
          </a:p>
          <a:p>
            <a:r>
              <a:rPr lang="en-US" sz="1200" b="0" i="0" kern="1200" dirty="0">
                <a:solidFill>
                  <a:schemeClr val="tx1"/>
                </a:solidFill>
                <a:effectLst/>
                <a:latin typeface="+mn-lt"/>
                <a:ea typeface="+mn-ea"/>
                <a:cs typeface="+mn-cs"/>
              </a:rPr>
              <a:t>The following two questions can help you include high-level technical scenarios in the rationalization review. Answering "Yes" to either could identify ways of accounting for or reducing the cost associated with innovation.</a:t>
            </a:r>
          </a:p>
          <a:p>
            <a:r>
              <a:rPr lang="en-US" sz="1200" b="0" i="0" kern="1200" dirty="0">
                <a:solidFill>
                  <a:schemeClr val="tx1"/>
                </a:solidFill>
                <a:effectLst/>
                <a:latin typeface="+mn-lt"/>
                <a:ea typeface="+mn-ea"/>
                <a:cs typeface="+mn-cs"/>
              </a:rPr>
              <a:t>Will the data structures or business logic change during the course of cloud adoption?</a:t>
            </a:r>
          </a:p>
          <a:p>
            <a:r>
              <a:rPr lang="en-US" sz="1200" b="0" i="0" kern="1200" dirty="0">
                <a:solidFill>
                  <a:schemeClr val="tx1"/>
                </a:solidFill>
                <a:effectLst/>
                <a:latin typeface="+mn-lt"/>
                <a:ea typeface="+mn-ea"/>
                <a:cs typeface="+mn-cs"/>
              </a:rPr>
              <a:t>Is an existing deployment pipeline used to deploy this workload to production?</a:t>
            </a:r>
          </a:p>
          <a:p>
            <a:r>
              <a:rPr lang="en-US" sz="1200" b="0" i="0" kern="1200" dirty="0">
                <a:solidFill>
                  <a:schemeClr val="tx1"/>
                </a:solidFill>
                <a:effectLst/>
                <a:latin typeface="+mn-lt"/>
                <a:ea typeface="+mn-ea"/>
                <a:cs typeface="+mn-cs"/>
              </a:rPr>
              <a:t>If the answer to either question is "Yes," the team should consider including this workload as an innovation candidate. At a minimum, the team should flag this workload for architecture review to identify modernization opportunities.</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47</a:t>
            </a:fld>
            <a:endParaRPr lang="en-US"/>
          </a:p>
        </p:txBody>
      </p:sp>
    </p:spTree>
    <p:extLst>
      <p:ext uri="{BB962C8B-B14F-4D97-AF65-F5344CB8AC3E}">
        <p14:creationId xmlns:p14="http://schemas.microsoft.com/office/powerpoint/2010/main" val="23656681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Migration indicators</a:t>
            </a:r>
          </a:p>
          <a:p>
            <a:r>
              <a:rPr lang="en-US" sz="1200" b="0" i="0" kern="1200" dirty="0">
                <a:solidFill>
                  <a:schemeClr val="tx1"/>
                </a:solidFill>
                <a:effectLst/>
                <a:latin typeface="+mn-lt"/>
                <a:ea typeface="+mn-ea"/>
                <a:cs typeface="+mn-cs"/>
              </a:rPr>
              <a:t>Migration is a faster and cheaper way of adopting the cloud. But it doesn't take advantage of opportunities to innovate. Before you invest in innovation, answer the following questions. They can help you determine if a migration model is more applicable for a workload.</a:t>
            </a:r>
          </a:p>
          <a:p>
            <a:r>
              <a:rPr lang="en-US" sz="1200" b="0" i="0" kern="1200" dirty="0">
                <a:solidFill>
                  <a:schemeClr val="tx1"/>
                </a:solidFill>
                <a:effectLst/>
                <a:latin typeface="+mn-lt"/>
                <a:ea typeface="+mn-ea"/>
                <a:cs typeface="+mn-cs"/>
              </a:rPr>
              <a:t>Is the source code supporting this application stable? Do you expect it to remain stable and unchanged during the time frame of this release cycle?</a:t>
            </a:r>
          </a:p>
          <a:p>
            <a:r>
              <a:rPr lang="en-US" sz="1200" b="0" i="0" kern="1200" dirty="0">
                <a:solidFill>
                  <a:schemeClr val="tx1"/>
                </a:solidFill>
                <a:effectLst/>
                <a:latin typeface="+mn-lt"/>
                <a:ea typeface="+mn-ea"/>
                <a:cs typeface="+mn-cs"/>
              </a:rPr>
              <a:t>Does this workload support production business processes today? Will it do so throughout the course of this release cycle?</a:t>
            </a:r>
          </a:p>
          <a:p>
            <a:r>
              <a:rPr lang="en-US" sz="1200" b="0" i="0" kern="1200" dirty="0">
                <a:solidFill>
                  <a:schemeClr val="tx1"/>
                </a:solidFill>
                <a:effectLst/>
                <a:latin typeface="+mn-lt"/>
                <a:ea typeface="+mn-ea"/>
                <a:cs typeface="+mn-cs"/>
              </a:rPr>
              <a:t>Is it a priority that this cloud adoption effort improves the stability and performance of this workload?</a:t>
            </a:r>
          </a:p>
          <a:p>
            <a:r>
              <a:rPr lang="en-US" sz="1200" b="0" i="0" kern="1200" dirty="0">
                <a:solidFill>
                  <a:schemeClr val="tx1"/>
                </a:solidFill>
                <a:effectLst/>
                <a:latin typeface="+mn-lt"/>
                <a:ea typeface="+mn-ea"/>
                <a:cs typeface="+mn-cs"/>
              </a:rPr>
              <a:t>Is cost reduction associated with this workload an objective during this effort?</a:t>
            </a:r>
          </a:p>
          <a:p>
            <a:r>
              <a:rPr lang="en-US" sz="1200" b="0" i="0" kern="1200" dirty="0">
                <a:solidFill>
                  <a:schemeClr val="tx1"/>
                </a:solidFill>
                <a:effectLst/>
                <a:latin typeface="+mn-lt"/>
                <a:ea typeface="+mn-ea"/>
                <a:cs typeface="+mn-cs"/>
              </a:rPr>
              <a:t>Is reducing operational complexity for this workload a goal during this effort?</a:t>
            </a:r>
          </a:p>
          <a:p>
            <a:r>
              <a:rPr lang="en-US" sz="1200" b="0" i="0" kern="1200" dirty="0">
                <a:solidFill>
                  <a:schemeClr val="tx1"/>
                </a:solidFill>
                <a:effectLst/>
                <a:latin typeface="+mn-lt"/>
                <a:ea typeface="+mn-ea"/>
                <a:cs typeface="+mn-cs"/>
              </a:rPr>
              <a:t>Is innovation limited by the current architecture or IT operation processes?</a:t>
            </a:r>
          </a:p>
          <a:p>
            <a:r>
              <a:rPr lang="en-US" sz="1200" b="0" i="0" kern="1200" dirty="0">
                <a:solidFill>
                  <a:schemeClr val="tx1"/>
                </a:solidFill>
                <a:effectLst/>
                <a:latin typeface="+mn-lt"/>
                <a:ea typeface="+mn-ea"/>
                <a:cs typeface="+mn-cs"/>
              </a:rPr>
              <a:t>If the answer to any of these questions is "Yes," you should consider a migration model for this workload. This recommendation is true even if the workload is a candidate for innovation.</a:t>
            </a:r>
          </a:p>
          <a:p>
            <a:r>
              <a:rPr lang="en-US" sz="1200" b="0" i="0" kern="1200" dirty="0">
                <a:solidFill>
                  <a:schemeClr val="tx1"/>
                </a:solidFill>
                <a:effectLst/>
                <a:latin typeface="+mn-lt"/>
                <a:ea typeface="+mn-ea"/>
                <a:cs typeface="+mn-cs"/>
              </a:rPr>
              <a:t>Challenges in operational complexity, costs, performance, or stability can hinder business returns. You can use the cloud to quickly produce improvements related to those challenges. Where it's applicable, we suggest you use the migration approach to first stabilize the workload. Then expand on innovation opportunities in the stable, agile cloud environment. This approach provides short-term returns and reduces the cost required to drive long-term change.</a:t>
            </a:r>
          </a:p>
          <a:p>
            <a:r>
              <a:rPr lang="en-US" sz="1200" b="1" i="0" kern="1200" dirty="0">
                <a:solidFill>
                  <a:schemeClr val="tx1"/>
                </a:solidFill>
                <a:effectLst/>
                <a:latin typeface="+mn-lt"/>
                <a:ea typeface="+mn-ea"/>
                <a:cs typeface="+mn-cs"/>
              </a:rPr>
              <a:t> Important</a:t>
            </a:r>
          </a:p>
          <a:p>
            <a:r>
              <a:rPr lang="en-US" sz="1200" b="0" i="0" kern="1200" dirty="0">
                <a:solidFill>
                  <a:schemeClr val="tx1"/>
                </a:solidFill>
                <a:effectLst/>
                <a:latin typeface="+mn-lt"/>
                <a:ea typeface="+mn-ea"/>
                <a:cs typeface="+mn-cs"/>
              </a:rPr>
              <a:t>Migration models include incremental modernization. Using platform as a service (PaaS) architectures is a common aspect of migration activities. So too are minor configuration changes that use those platform services. The boundary for migration is defined as a material change to the business logic or supporting business structures. Such change is considered an innovation effort.</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48</a:t>
            </a:fld>
            <a:endParaRPr lang="en-US"/>
          </a:p>
        </p:txBody>
      </p:sp>
    </p:spTree>
    <p:extLst>
      <p:ext uri="{BB962C8B-B14F-4D97-AF65-F5344CB8AC3E}">
        <p14:creationId xmlns:p14="http://schemas.microsoft.com/office/powerpoint/2010/main" val="2008412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Update the project plan</a:t>
            </a:r>
          </a:p>
          <a:p>
            <a:r>
              <a:rPr lang="en-US" sz="1200" b="0" i="0" kern="1200" dirty="0">
                <a:solidFill>
                  <a:schemeClr val="tx1"/>
                </a:solidFill>
                <a:effectLst/>
                <a:latin typeface="+mn-lt"/>
                <a:ea typeface="+mn-ea"/>
                <a:cs typeface="+mn-cs"/>
              </a:rPr>
              <a:t>The skills required for a migration effort are different from the skills required for an innovation effort. During implementation of a cloud adoption plan, we suggest that you assign migration and innovation efforts to different teams. Each team has its own iteration, release, and planning cadences. Assigning separate teams provides the process flexibility to maintain one cloud adoption plan while accounting for innovation and migration efforts.</a:t>
            </a:r>
          </a:p>
          <a:p>
            <a:r>
              <a:rPr lang="en-US" sz="1200" b="0" i="0" kern="1200" dirty="0">
                <a:solidFill>
                  <a:schemeClr val="tx1"/>
                </a:solidFill>
                <a:effectLst/>
                <a:latin typeface="+mn-lt"/>
                <a:ea typeface="+mn-ea"/>
                <a:cs typeface="+mn-cs"/>
              </a:rPr>
              <a:t>When you manage the cloud adoption plan in Azure DevOps, that management is reflected by changing the parent work item (or epic) from cloud migration to cloud innovation. This subtle change helps ensure all participants in the cloud adoption plan can quickly track the required effort and changes to remediation efforts. This tracking also helps align proper assignments to the relevant cloud adoption team.</a:t>
            </a:r>
          </a:p>
          <a:p>
            <a:r>
              <a:rPr lang="en-US" sz="1200" b="0" i="0" kern="1200" dirty="0">
                <a:solidFill>
                  <a:schemeClr val="tx1"/>
                </a:solidFill>
                <a:effectLst/>
                <a:latin typeface="+mn-lt"/>
                <a:ea typeface="+mn-ea"/>
                <a:cs typeface="+mn-cs"/>
              </a:rPr>
              <a:t>For large, complex adoption plans with multiple distinct projects, consider updating the iteration path. Changing the area path makes the workload visible only to the team assigned to that area path. This change can make work easier for the cloud adoption team by reducing the number of visible tasks. But it adds complexity for the project management processes.</a:t>
            </a:r>
          </a:p>
        </p:txBody>
      </p:sp>
      <p:sp>
        <p:nvSpPr>
          <p:cNvPr id="4" name="Slide Number Placeholder 3"/>
          <p:cNvSpPr>
            <a:spLocks noGrp="1"/>
          </p:cNvSpPr>
          <p:nvPr>
            <p:ph type="sldNum" sz="quarter" idx="5"/>
          </p:nvPr>
        </p:nvSpPr>
        <p:spPr/>
        <p:txBody>
          <a:bodyPr/>
          <a:lstStyle/>
          <a:p>
            <a:fld id="{BED25C8C-19E2-46E8-903D-0A759FE16E32}" type="slidenum">
              <a:rPr lang="en-US" smtClean="0"/>
              <a:t>49</a:t>
            </a:fld>
            <a:endParaRPr lang="en-US"/>
          </a:p>
        </p:txBody>
      </p:sp>
    </p:spTree>
    <p:extLst>
      <p:ext uri="{BB962C8B-B14F-4D97-AF65-F5344CB8AC3E}">
        <p14:creationId xmlns:p14="http://schemas.microsoft.com/office/powerpoint/2010/main" val="88453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Rearchitect</a:t>
            </a:r>
          </a:p>
          <a:p>
            <a:r>
              <a:rPr lang="en-US" sz="1200" b="0" i="0" kern="1200" dirty="0">
                <a:solidFill>
                  <a:schemeClr val="tx1"/>
                </a:solidFill>
                <a:effectLst/>
                <a:latin typeface="+mn-lt"/>
                <a:ea typeface="+mn-ea"/>
                <a:cs typeface="+mn-cs"/>
              </a:rPr>
              <a:t>Common drivers might include:</a:t>
            </a:r>
          </a:p>
          <a:p>
            <a:r>
              <a:rPr lang="en-US" sz="1200" b="0" i="0" kern="1200" dirty="0">
                <a:solidFill>
                  <a:schemeClr val="tx1"/>
                </a:solidFill>
                <a:effectLst/>
                <a:latin typeface="+mn-lt"/>
                <a:ea typeface="+mn-ea"/>
                <a:cs typeface="+mn-cs"/>
              </a:rPr>
              <a:t>Application scale and agility</a:t>
            </a:r>
          </a:p>
          <a:p>
            <a:r>
              <a:rPr lang="en-US" sz="1200" b="0" i="0" kern="1200" dirty="0">
                <a:solidFill>
                  <a:schemeClr val="tx1"/>
                </a:solidFill>
                <a:effectLst/>
                <a:latin typeface="+mn-lt"/>
                <a:ea typeface="+mn-ea"/>
                <a:cs typeface="+mn-cs"/>
              </a:rPr>
              <a:t>Easier adoption of new cloud capabilities</a:t>
            </a:r>
          </a:p>
          <a:p>
            <a:r>
              <a:rPr lang="en-US" sz="1200" b="0" i="0" kern="1200" dirty="0">
                <a:solidFill>
                  <a:schemeClr val="tx1"/>
                </a:solidFill>
                <a:effectLst/>
                <a:latin typeface="+mn-lt"/>
                <a:ea typeface="+mn-ea"/>
                <a:cs typeface="+mn-cs"/>
              </a:rPr>
              <a:t>Mix of technology stacks</a:t>
            </a:r>
          </a:p>
          <a:p>
            <a:r>
              <a:rPr lang="en-US" sz="1200" b="0" i="0" kern="1200" dirty="0">
                <a:solidFill>
                  <a:schemeClr val="tx1"/>
                </a:solidFill>
                <a:effectLst/>
                <a:latin typeface="+mn-lt"/>
                <a:ea typeface="+mn-ea"/>
                <a:cs typeface="+mn-cs"/>
              </a:rPr>
              <a:t>Quantitative analysis factors:</a:t>
            </a:r>
          </a:p>
          <a:p>
            <a:r>
              <a:rPr lang="en-US" sz="1200" b="0" i="0" kern="1200" dirty="0">
                <a:solidFill>
                  <a:schemeClr val="tx1"/>
                </a:solidFill>
                <a:effectLst/>
                <a:latin typeface="+mn-lt"/>
                <a:ea typeface="+mn-ea"/>
                <a:cs typeface="+mn-cs"/>
              </a:rPr>
              <a:t>Application asset size (CPU, memory, storage)</a:t>
            </a:r>
          </a:p>
          <a:p>
            <a:r>
              <a:rPr lang="en-US" sz="1200" b="0" i="0" kern="1200" dirty="0">
                <a:solidFill>
                  <a:schemeClr val="tx1"/>
                </a:solidFill>
                <a:effectLst/>
                <a:latin typeface="+mn-lt"/>
                <a:ea typeface="+mn-ea"/>
                <a:cs typeface="+mn-cs"/>
              </a:rPr>
              <a:t>Dependencies (network traffic)</a:t>
            </a:r>
          </a:p>
          <a:p>
            <a:r>
              <a:rPr lang="en-US" sz="1200" b="0" i="0" kern="1200" dirty="0">
                <a:solidFill>
                  <a:schemeClr val="tx1"/>
                </a:solidFill>
                <a:effectLst/>
                <a:latin typeface="+mn-lt"/>
                <a:ea typeface="+mn-ea"/>
                <a:cs typeface="+mn-cs"/>
              </a:rPr>
              <a:t>User traffic (page views, time on page, load time)</a:t>
            </a:r>
          </a:p>
          <a:p>
            <a:r>
              <a:rPr lang="en-US" sz="1200" b="0" i="0" kern="1200" dirty="0">
                <a:solidFill>
                  <a:schemeClr val="tx1"/>
                </a:solidFill>
                <a:effectLst/>
                <a:latin typeface="+mn-lt"/>
                <a:ea typeface="+mn-ea"/>
                <a:cs typeface="+mn-cs"/>
              </a:rPr>
              <a:t>Development platform (languages, data platform, middle tier services)</a:t>
            </a:r>
          </a:p>
          <a:p>
            <a:r>
              <a:rPr lang="en-US" sz="1200" b="0" i="0" kern="1200" dirty="0">
                <a:solidFill>
                  <a:schemeClr val="tx1"/>
                </a:solidFill>
                <a:effectLst/>
                <a:latin typeface="+mn-lt"/>
                <a:ea typeface="+mn-ea"/>
                <a:cs typeface="+mn-cs"/>
              </a:rPr>
              <a:t>Database (CPU, memory, storage, version)</a:t>
            </a:r>
          </a:p>
          <a:p>
            <a:r>
              <a:rPr lang="en-US" sz="1200" b="0" i="0" kern="1200" dirty="0">
                <a:solidFill>
                  <a:schemeClr val="tx1"/>
                </a:solidFill>
                <a:effectLst/>
                <a:latin typeface="+mn-lt"/>
                <a:ea typeface="+mn-ea"/>
                <a:cs typeface="+mn-cs"/>
              </a:rPr>
              <a:t>Qualitative analysis factors:</a:t>
            </a:r>
          </a:p>
          <a:p>
            <a:r>
              <a:rPr lang="en-US" sz="1200" b="0" i="0" kern="1200" dirty="0">
                <a:solidFill>
                  <a:schemeClr val="tx1"/>
                </a:solidFill>
                <a:effectLst/>
                <a:latin typeface="+mn-lt"/>
                <a:ea typeface="+mn-ea"/>
                <a:cs typeface="+mn-cs"/>
              </a:rPr>
              <a:t>Growing business investments</a:t>
            </a:r>
          </a:p>
          <a:p>
            <a:r>
              <a:rPr lang="en-US" sz="1200" b="0" i="0" kern="1200" dirty="0">
                <a:solidFill>
                  <a:schemeClr val="tx1"/>
                </a:solidFill>
                <a:effectLst/>
                <a:latin typeface="+mn-lt"/>
                <a:ea typeface="+mn-ea"/>
                <a:cs typeface="+mn-cs"/>
              </a:rPr>
              <a:t>Operational costs</a:t>
            </a:r>
          </a:p>
          <a:p>
            <a:r>
              <a:rPr lang="en-US" sz="1200" b="0" i="0" kern="1200" dirty="0">
                <a:solidFill>
                  <a:schemeClr val="tx1"/>
                </a:solidFill>
                <a:effectLst/>
                <a:latin typeface="+mn-lt"/>
                <a:ea typeface="+mn-ea"/>
                <a:cs typeface="+mn-cs"/>
              </a:rPr>
              <a:t>Potential feedback loops and DevOps investments.</a:t>
            </a:r>
          </a:p>
          <a:p>
            <a:endParaRPr lang="en-US" dirty="0"/>
          </a:p>
          <a:p>
            <a:r>
              <a:rPr lang="en-US" dirty="0"/>
              <a:t>Rebuild</a:t>
            </a:r>
          </a:p>
          <a:p>
            <a:r>
              <a:rPr lang="en-US" sz="1200" b="0" i="0" kern="1200" dirty="0">
                <a:solidFill>
                  <a:schemeClr val="tx1"/>
                </a:solidFill>
                <a:effectLst/>
                <a:latin typeface="+mn-lt"/>
                <a:ea typeface="+mn-ea"/>
                <a:cs typeface="+mn-cs"/>
              </a:rPr>
              <a:t>Common drivers might include:</a:t>
            </a:r>
          </a:p>
          <a:p>
            <a:r>
              <a:rPr lang="en-US" sz="1200" b="0" i="0" kern="1200" dirty="0">
                <a:solidFill>
                  <a:schemeClr val="tx1"/>
                </a:solidFill>
                <a:effectLst/>
                <a:latin typeface="+mn-lt"/>
                <a:ea typeface="+mn-ea"/>
                <a:cs typeface="+mn-cs"/>
              </a:rPr>
              <a:t>Accelerate innovation</a:t>
            </a:r>
          </a:p>
          <a:p>
            <a:r>
              <a:rPr lang="en-US" sz="1200" b="0" i="0" kern="1200" dirty="0">
                <a:solidFill>
                  <a:schemeClr val="tx1"/>
                </a:solidFill>
                <a:effectLst/>
                <a:latin typeface="+mn-lt"/>
                <a:ea typeface="+mn-ea"/>
                <a:cs typeface="+mn-cs"/>
              </a:rPr>
              <a:t>Build apps faster</a:t>
            </a:r>
          </a:p>
          <a:p>
            <a:r>
              <a:rPr lang="en-US" sz="1200" b="0" i="0" kern="1200" dirty="0">
                <a:solidFill>
                  <a:schemeClr val="tx1"/>
                </a:solidFill>
                <a:effectLst/>
                <a:latin typeface="+mn-lt"/>
                <a:ea typeface="+mn-ea"/>
                <a:cs typeface="+mn-cs"/>
              </a:rPr>
              <a:t>Reduce operational cost</a:t>
            </a:r>
          </a:p>
          <a:p>
            <a:r>
              <a:rPr lang="en-US" sz="1200" b="0" i="0" kern="1200" dirty="0">
                <a:solidFill>
                  <a:schemeClr val="tx1"/>
                </a:solidFill>
                <a:effectLst/>
                <a:latin typeface="+mn-lt"/>
                <a:ea typeface="+mn-ea"/>
                <a:cs typeface="+mn-cs"/>
              </a:rPr>
              <a:t>Quantitative analysis factors:</a:t>
            </a:r>
          </a:p>
          <a:p>
            <a:r>
              <a:rPr lang="en-US" sz="1200" b="0" i="0" kern="1200" dirty="0">
                <a:solidFill>
                  <a:schemeClr val="tx1"/>
                </a:solidFill>
                <a:effectLst/>
                <a:latin typeface="+mn-lt"/>
                <a:ea typeface="+mn-ea"/>
                <a:cs typeface="+mn-cs"/>
              </a:rPr>
              <a:t>Application asset size (CPU, memory, storage)</a:t>
            </a:r>
          </a:p>
          <a:p>
            <a:r>
              <a:rPr lang="en-US" sz="1200" b="0" i="0" kern="1200" dirty="0">
                <a:solidFill>
                  <a:schemeClr val="tx1"/>
                </a:solidFill>
                <a:effectLst/>
                <a:latin typeface="+mn-lt"/>
                <a:ea typeface="+mn-ea"/>
                <a:cs typeface="+mn-cs"/>
              </a:rPr>
              <a:t>Dependencies (network traffic)</a:t>
            </a:r>
          </a:p>
          <a:p>
            <a:r>
              <a:rPr lang="en-US" sz="1200" b="0" i="0" kern="1200" dirty="0">
                <a:solidFill>
                  <a:schemeClr val="tx1"/>
                </a:solidFill>
                <a:effectLst/>
                <a:latin typeface="+mn-lt"/>
                <a:ea typeface="+mn-ea"/>
                <a:cs typeface="+mn-cs"/>
              </a:rPr>
              <a:t>User traffic (page views, time on page, load time)</a:t>
            </a:r>
          </a:p>
          <a:p>
            <a:r>
              <a:rPr lang="en-US" sz="1200" b="0" i="0" kern="1200" dirty="0">
                <a:solidFill>
                  <a:schemeClr val="tx1"/>
                </a:solidFill>
                <a:effectLst/>
                <a:latin typeface="+mn-lt"/>
                <a:ea typeface="+mn-ea"/>
                <a:cs typeface="+mn-cs"/>
              </a:rPr>
              <a:t>Development platform (languages, data platform, middle tier services)</a:t>
            </a:r>
          </a:p>
          <a:p>
            <a:r>
              <a:rPr lang="en-US" sz="1200" b="0" i="0" kern="1200" dirty="0">
                <a:solidFill>
                  <a:schemeClr val="tx1"/>
                </a:solidFill>
                <a:effectLst/>
                <a:latin typeface="+mn-lt"/>
                <a:ea typeface="+mn-ea"/>
                <a:cs typeface="+mn-cs"/>
              </a:rPr>
              <a:t>Database (CPU, memory, storage, version)</a:t>
            </a:r>
          </a:p>
          <a:p>
            <a:r>
              <a:rPr lang="en-US" sz="1200" b="0" i="0" kern="1200" dirty="0">
                <a:solidFill>
                  <a:schemeClr val="tx1"/>
                </a:solidFill>
                <a:effectLst/>
                <a:latin typeface="+mn-lt"/>
                <a:ea typeface="+mn-ea"/>
                <a:cs typeface="+mn-cs"/>
              </a:rPr>
              <a:t>Qualitative analysis factors:</a:t>
            </a:r>
          </a:p>
          <a:p>
            <a:r>
              <a:rPr lang="en-US" sz="1200" b="0" i="0" kern="1200" dirty="0">
                <a:solidFill>
                  <a:schemeClr val="tx1"/>
                </a:solidFill>
                <a:effectLst/>
                <a:latin typeface="+mn-lt"/>
                <a:ea typeface="+mn-ea"/>
                <a:cs typeface="+mn-cs"/>
              </a:rPr>
              <a:t>Declining end-user satisfaction</a:t>
            </a:r>
          </a:p>
          <a:p>
            <a:r>
              <a:rPr lang="en-US" sz="1200" b="0" i="0" kern="1200" dirty="0">
                <a:solidFill>
                  <a:schemeClr val="tx1"/>
                </a:solidFill>
                <a:effectLst/>
                <a:latin typeface="+mn-lt"/>
                <a:ea typeface="+mn-ea"/>
                <a:cs typeface="+mn-cs"/>
              </a:rPr>
              <a:t>Business processes limited by functionality</a:t>
            </a:r>
          </a:p>
          <a:p>
            <a:r>
              <a:rPr lang="en-US" sz="1200" b="0" i="0" kern="1200" dirty="0">
                <a:solidFill>
                  <a:schemeClr val="tx1"/>
                </a:solidFill>
                <a:effectLst/>
                <a:latin typeface="+mn-lt"/>
                <a:ea typeface="+mn-ea"/>
                <a:cs typeface="+mn-cs"/>
              </a:rPr>
              <a:t>Potential cost, experience, or revenue gains</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7</a:t>
            </a:fld>
            <a:endParaRPr lang="en-US"/>
          </a:p>
        </p:txBody>
      </p:sp>
    </p:spTree>
    <p:extLst>
      <p:ext uri="{BB962C8B-B14F-4D97-AF65-F5344CB8AC3E}">
        <p14:creationId xmlns:p14="http://schemas.microsoft.com/office/powerpoint/2010/main" val="305207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a:t>
            </a:r>
          </a:p>
          <a:p>
            <a:r>
              <a:rPr lang="en-US" sz="1200" b="0" i="0" kern="1200" dirty="0">
                <a:solidFill>
                  <a:schemeClr val="tx1"/>
                </a:solidFill>
                <a:effectLst/>
                <a:latin typeface="+mn-lt"/>
                <a:ea typeface="+mn-ea"/>
                <a:cs typeface="+mn-cs"/>
              </a:rPr>
              <a:t>Common drivers might include:</a:t>
            </a:r>
          </a:p>
          <a:p>
            <a:r>
              <a:rPr lang="en-US" sz="1200" b="0" i="0" kern="1200" dirty="0">
                <a:solidFill>
                  <a:schemeClr val="tx1"/>
                </a:solidFill>
                <a:effectLst/>
                <a:latin typeface="+mn-lt"/>
                <a:ea typeface="+mn-ea"/>
                <a:cs typeface="+mn-cs"/>
              </a:rPr>
              <a:t>Standardizing around industry-best practices</a:t>
            </a:r>
          </a:p>
          <a:p>
            <a:r>
              <a:rPr lang="en-US" sz="1200" b="0" i="0" kern="1200" dirty="0">
                <a:solidFill>
                  <a:schemeClr val="tx1"/>
                </a:solidFill>
                <a:effectLst/>
                <a:latin typeface="+mn-lt"/>
                <a:ea typeface="+mn-ea"/>
                <a:cs typeface="+mn-cs"/>
              </a:rPr>
              <a:t>Accelerating adoption of business process-driven approaches</a:t>
            </a:r>
          </a:p>
          <a:p>
            <a:r>
              <a:rPr lang="en-US" sz="1200" b="0" i="0" kern="1200" dirty="0">
                <a:solidFill>
                  <a:schemeClr val="tx1"/>
                </a:solidFill>
                <a:effectLst/>
                <a:latin typeface="+mn-lt"/>
                <a:ea typeface="+mn-ea"/>
                <a:cs typeface="+mn-cs"/>
              </a:rPr>
              <a:t>Reallocating development investments into applications that create competitive differentiation or advantages</a:t>
            </a:r>
          </a:p>
          <a:p>
            <a:r>
              <a:rPr lang="en-US" sz="1200" b="0" i="0" kern="1200" dirty="0">
                <a:solidFill>
                  <a:schemeClr val="tx1"/>
                </a:solidFill>
                <a:effectLst/>
                <a:latin typeface="+mn-lt"/>
                <a:ea typeface="+mn-ea"/>
                <a:cs typeface="+mn-cs"/>
              </a:rPr>
              <a:t>Quantitative analysis factors:</a:t>
            </a:r>
          </a:p>
          <a:p>
            <a:r>
              <a:rPr lang="en-US" sz="1200" b="0" i="0" kern="1200" dirty="0">
                <a:solidFill>
                  <a:schemeClr val="tx1"/>
                </a:solidFill>
                <a:effectLst/>
                <a:latin typeface="+mn-lt"/>
                <a:ea typeface="+mn-ea"/>
                <a:cs typeface="+mn-cs"/>
              </a:rPr>
              <a:t>General operating cost reductions</a:t>
            </a:r>
          </a:p>
          <a:p>
            <a:r>
              <a:rPr lang="en-US" sz="1200" b="0" i="0" kern="1200" dirty="0">
                <a:solidFill>
                  <a:schemeClr val="tx1"/>
                </a:solidFill>
                <a:effectLst/>
                <a:latin typeface="+mn-lt"/>
                <a:ea typeface="+mn-ea"/>
                <a:cs typeface="+mn-cs"/>
              </a:rPr>
              <a:t>VM size (CPU, memory, storage)</a:t>
            </a:r>
          </a:p>
          <a:p>
            <a:r>
              <a:rPr lang="en-US" sz="1200" b="0" i="0" kern="1200" dirty="0">
                <a:solidFill>
                  <a:schemeClr val="tx1"/>
                </a:solidFill>
                <a:effectLst/>
                <a:latin typeface="+mn-lt"/>
                <a:ea typeface="+mn-ea"/>
                <a:cs typeface="+mn-cs"/>
              </a:rPr>
              <a:t>Dependencies (network traffic)</a:t>
            </a:r>
          </a:p>
          <a:p>
            <a:r>
              <a:rPr lang="en-US" sz="1200" b="0" i="0" kern="1200" dirty="0">
                <a:solidFill>
                  <a:schemeClr val="tx1"/>
                </a:solidFill>
                <a:effectLst/>
                <a:latin typeface="+mn-lt"/>
                <a:ea typeface="+mn-ea"/>
                <a:cs typeface="+mn-cs"/>
              </a:rPr>
              <a:t>Assets to be retired</a:t>
            </a:r>
          </a:p>
          <a:p>
            <a:r>
              <a:rPr lang="en-US" sz="1200" b="0" i="0" kern="1200" dirty="0">
                <a:solidFill>
                  <a:schemeClr val="tx1"/>
                </a:solidFill>
                <a:effectLst/>
                <a:latin typeface="+mn-lt"/>
                <a:ea typeface="+mn-ea"/>
                <a:cs typeface="+mn-cs"/>
              </a:rPr>
              <a:t>Database (CPU, memory, storage, version)</a:t>
            </a:r>
          </a:p>
          <a:p>
            <a:r>
              <a:rPr lang="en-US" sz="1200" b="0" i="0" kern="1200" dirty="0">
                <a:solidFill>
                  <a:schemeClr val="tx1"/>
                </a:solidFill>
                <a:effectLst/>
                <a:latin typeface="+mn-lt"/>
                <a:ea typeface="+mn-ea"/>
                <a:cs typeface="+mn-cs"/>
              </a:rPr>
              <a:t>Qualitative analysis factors:</a:t>
            </a:r>
          </a:p>
          <a:p>
            <a:r>
              <a:rPr lang="en-US" sz="1200" b="0" i="0" kern="1200" dirty="0">
                <a:solidFill>
                  <a:schemeClr val="tx1"/>
                </a:solidFill>
                <a:effectLst/>
                <a:latin typeface="+mn-lt"/>
                <a:ea typeface="+mn-ea"/>
                <a:cs typeface="+mn-cs"/>
              </a:rPr>
              <a:t>Cost benefit analysis of the current architecture versus a SaaS solution</a:t>
            </a:r>
          </a:p>
          <a:p>
            <a:r>
              <a:rPr lang="en-US" sz="1200" b="0" i="0" kern="1200" dirty="0">
                <a:solidFill>
                  <a:schemeClr val="tx1"/>
                </a:solidFill>
                <a:effectLst/>
                <a:latin typeface="+mn-lt"/>
                <a:ea typeface="+mn-ea"/>
                <a:cs typeface="+mn-cs"/>
              </a:rPr>
              <a:t>Business process maps</a:t>
            </a:r>
          </a:p>
          <a:p>
            <a:r>
              <a:rPr lang="en-US" sz="1200" b="0" i="0" kern="1200" dirty="0">
                <a:solidFill>
                  <a:schemeClr val="tx1"/>
                </a:solidFill>
                <a:effectLst/>
                <a:latin typeface="+mn-lt"/>
                <a:ea typeface="+mn-ea"/>
                <a:cs typeface="+mn-cs"/>
              </a:rPr>
              <a:t>Data schemas</a:t>
            </a:r>
          </a:p>
          <a:p>
            <a:r>
              <a:rPr lang="en-US" sz="1200" b="0" i="0" kern="1200" dirty="0">
                <a:solidFill>
                  <a:schemeClr val="tx1"/>
                </a:solidFill>
                <a:effectLst/>
                <a:latin typeface="+mn-lt"/>
                <a:ea typeface="+mn-ea"/>
                <a:cs typeface="+mn-cs"/>
              </a:rPr>
              <a:t>Custom or automated processes</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8</a:t>
            </a:fld>
            <a:endParaRPr lang="en-US"/>
          </a:p>
        </p:txBody>
      </p:sp>
    </p:spTree>
    <p:extLst>
      <p:ext uri="{BB962C8B-B14F-4D97-AF65-F5344CB8AC3E}">
        <p14:creationId xmlns:p14="http://schemas.microsoft.com/office/powerpoint/2010/main" val="3435277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modern company has some form of digital estate. Much like a physical estate, a digital estate is an abstract reference to a collection of tangible owned assets. In a digital estate, those assets include virtual machines (VMs), servers, applications, data, and so on. Essentially, a digital estate is the collection of IT assets that power business processes and supporting operations.</a:t>
            </a:r>
          </a:p>
          <a:p>
            <a:r>
              <a:rPr lang="en-US" sz="1200" b="0" i="0" kern="1200" dirty="0">
                <a:solidFill>
                  <a:schemeClr val="tx1"/>
                </a:solidFill>
                <a:effectLst/>
                <a:latin typeface="+mn-lt"/>
                <a:ea typeface="+mn-ea"/>
                <a:cs typeface="+mn-cs"/>
              </a:rPr>
              <a:t>The importance of a digital estate is most obvious during the planning and execution of digital transformation efforts. During transformation journeys, the cloud strategy teams use the digital estate to map the business outcomes to release plans and technical efforts. That all starts with an inventory and measurement of the digital assets that the organization owns today.</a:t>
            </a:r>
          </a:p>
        </p:txBody>
      </p:sp>
      <p:sp>
        <p:nvSpPr>
          <p:cNvPr id="4" name="Slide Number Placeholder 3"/>
          <p:cNvSpPr>
            <a:spLocks noGrp="1"/>
          </p:cNvSpPr>
          <p:nvPr>
            <p:ph type="sldNum" sz="quarter" idx="5"/>
          </p:nvPr>
        </p:nvSpPr>
        <p:spPr/>
        <p:txBody>
          <a:bodyPr/>
          <a:lstStyle/>
          <a:p>
            <a:fld id="{BED25C8C-19E2-46E8-903D-0A759FE16E32}" type="slidenum">
              <a:rPr lang="en-US" smtClean="0"/>
              <a:t>9</a:t>
            </a:fld>
            <a:endParaRPr lang="en-US"/>
          </a:p>
        </p:txBody>
      </p:sp>
    </p:spTree>
    <p:extLst>
      <p:ext uri="{BB962C8B-B14F-4D97-AF65-F5344CB8AC3E}">
        <p14:creationId xmlns:p14="http://schemas.microsoft.com/office/powerpoint/2010/main" val="4173135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Each type of transformation can be measured with any of the three views. Companies commonly complete all three transformations in parallel. We strongly recommend that company leadership and the cloud strategy team agree regarding the transformation that is most important for business success. That understanding serves as the basis for common language and metrics across multiple initiatives.</a:t>
            </a:r>
          </a:p>
          <a:p>
            <a:br>
              <a:rPr lang="en-US" dirty="0"/>
            </a:br>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10</a:t>
            </a:fld>
            <a:endParaRPr lang="en-US"/>
          </a:p>
        </p:txBody>
      </p:sp>
    </p:spTree>
    <p:extLst>
      <p:ext uri="{BB962C8B-B14F-4D97-AF65-F5344CB8AC3E}">
        <p14:creationId xmlns:p14="http://schemas.microsoft.com/office/powerpoint/2010/main" val="2717593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Asset-driven approach</a:t>
            </a:r>
          </a:p>
          <a:p>
            <a:r>
              <a:rPr lang="en-US" sz="1200" b="0" i="0" kern="1200" dirty="0">
                <a:solidFill>
                  <a:schemeClr val="tx1"/>
                </a:solidFill>
                <a:effectLst/>
                <a:latin typeface="+mn-lt"/>
                <a:ea typeface="+mn-ea"/>
                <a:cs typeface="+mn-cs"/>
              </a:rPr>
              <a:t>The asset-driven approach provides a plan based on the assets that support an application for migration. In this approach, you pull statistical usage data from a configuration management database (CMDB) or other infrastructure assessment tools.</a:t>
            </a:r>
          </a:p>
          <a:p>
            <a:r>
              <a:rPr lang="en-US" sz="1200" b="0" i="0" kern="1200" dirty="0">
                <a:solidFill>
                  <a:schemeClr val="tx1"/>
                </a:solidFill>
                <a:effectLst/>
                <a:latin typeface="+mn-lt"/>
                <a:ea typeface="+mn-ea"/>
                <a:cs typeface="+mn-cs"/>
              </a:rPr>
              <a:t>This approach usually assumes an IaaS model of deployment as a baseline. In this process, the analysis evaluates the attributes of each asset: memory, number of processors (CPU cores), operating system storage space, data drives, network interface cards (NICs), IPv6, network load balancing, clustering, operating system version, database version (if necessary), supported domains, and third-party components or software packages, among others. The assets that you inventory in this approach are then aligned with workloads or applications for grouping and dependency mapping purposes.</a:t>
            </a:r>
          </a:p>
          <a:p>
            <a:r>
              <a:rPr lang="en-US" sz="1200" b="1" i="0" kern="1200" dirty="0">
                <a:solidFill>
                  <a:schemeClr val="tx1"/>
                </a:solidFill>
                <a:effectLst/>
                <a:latin typeface="+mn-lt"/>
                <a:ea typeface="+mn-ea"/>
                <a:cs typeface="+mn-cs"/>
              </a:rPr>
              <a:t> Tip</a:t>
            </a:r>
          </a:p>
          <a:p>
            <a:r>
              <a:rPr lang="en-US" sz="1200" b="0" i="0" kern="1200" dirty="0">
                <a:solidFill>
                  <a:schemeClr val="tx1"/>
                </a:solidFill>
                <a:effectLst/>
                <a:latin typeface="+mn-lt"/>
                <a:ea typeface="+mn-ea"/>
                <a:cs typeface="+mn-cs"/>
              </a:rPr>
              <a:t>This approach requires a rich source of statistical usage data. The time that's needed to scan the inventory and collect data is the biggest risk to timing. The low-level data sources can miss dependencies between assets or applications. Plan for at least one month to scan the inventory. Validate dependencies before deployment.</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11</a:t>
            </a:fld>
            <a:endParaRPr lang="en-US"/>
          </a:p>
        </p:txBody>
      </p:sp>
    </p:spTree>
    <p:extLst>
      <p:ext uri="{BB962C8B-B14F-4D97-AF65-F5344CB8AC3E}">
        <p14:creationId xmlns:p14="http://schemas.microsoft.com/office/powerpoint/2010/main" val="891760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Workload-driven approach</a:t>
            </a:r>
          </a:p>
          <a:p>
            <a:r>
              <a:rPr lang="en-US" sz="1200" b="0" i="0" kern="1200" dirty="0">
                <a:solidFill>
                  <a:schemeClr val="tx1"/>
                </a:solidFill>
                <a:effectLst/>
                <a:latin typeface="+mn-lt"/>
                <a:ea typeface="+mn-ea"/>
                <a:cs typeface="+mn-cs"/>
              </a:rPr>
              <a:t>The top-down assessment approach evaluates security aspects. Security includes the categorization of data (high, medium, or low business impact), compliance, sovereignty, and security risk requirements. This approach assesses high-level architectural complexity. It evaluates aspects such as authentication, data structure, latency requirements, dependencies, and application life expectancy.</a:t>
            </a:r>
          </a:p>
          <a:p>
            <a:r>
              <a:rPr lang="en-US" sz="1200" b="0" i="0" kern="1200" dirty="0">
                <a:solidFill>
                  <a:schemeClr val="tx1"/>
                </a:solidFill>
                <a:effectLst/>
                <a:latin typeface="+mn-lt"/>
                <a:ea typeface="+mn-ea"/>
                <a:cs typeface="+mn-cs"/>
              </a:rPr>
              <a:t>The top-down approach also measures the operational requirements of the application, such as service levels, integration, maintenance windows, monitoring, and insight. When these aspects have been analyzed and considered, the resulting score reflects the relative difficulty of migrating this application to each of the cloud platforms: IaaS, PaaS, and SaaS.</a:t>
            </a:r>
          </a:p>
          <a:p>
            <a:r>
              <a:rPr lang="en-US" sz="1200" b="0" i="0" kern="1200" dirty="0">
                <a:solidFill>
                  <a:schemeClr val="tx1"/>
                </a:solidFill>
                <a:effectLst/>
                <a:latin typeface="+mn-lt"/>
                <a:ea typeface="+mn-ea"/>
                <a:cs typeface="+mn-cs"/>
              </a:rPr>
              <a:t>In addition, the top-down assessment evaluates the financial benefits of the application, such as operational efficiencies, TCO, return on investment, and other appropriate financial metrics. The assessment also examines the seasonality of the application (for example, are there times of the year when demand spikes?) and overall compute load.</a:t>
            </a:r>
          </a:p>
          <a:p>
            <a:r>
              <a:rPr lang="en-US" sz="1200" b="0" i="0" kern="1200" dirty="0">
                <a:solidFill>
                  <a:schemeClr val="tx1"/>
                </a:solidFill>
                <a:effectLst/>
                <a:latin typeface="+mn-lt"/>
                <a:ea typeface="+mn-ea"/>
                <a:cs typeface="+mn-cs"/>
              </a:rPr>
              <a:t>It also looks at the types of users it supports (casual/expert, always/occasionally logged on), and the required scalability and elasticity. Finally, the assessment concludes by examining business continuity and resiliency requirements, as well as dependencies for running the application if a disruption of service should occur.</a:t>
            </a:r>
          </a:p>
          <a:p>
            <a:r>
              <a:rPr lang="en-US" sz="1200" b="1" i="0" kern="1200" dirty="0">
                <a:solidFill>
                  <a:schemeClr val="tx1"/>
                </a:solidFill>
                <a:effectLst/>
                <a:latin typeface="+mn-lt"/>
                <a:ea typeface="+mn-ea"/>
                <a:cs typeface="+mn-cs"/>
              </a:rPr>
              <a:t> Tip</a:t>
            </a:r>
          </a:p>
          <a:p>
            <a:r>
              <a:rPr lang="en-US" sz="1200" b="0" i="0" kern="1200" dirty="0">
                <a:solidFill>
                  <a:schemeClr val="tx1"/>
                </a:solidFill>
                <a:effectLst/>
                <a:latin typeface="+mn-lt"/>
                <a:ea typeface="+mn-ea"/>
                <a:cs typeface="+mn-cs"/>
              </a:rPr>
              <a:t>This approach requires interviews and anecdotal feedback from business and technical stakeholders. Availability of key individuals is the biggest risk to timing. The anecdotal nature of the data sources makes it more difficult to produce accurate cost or timing estimates. Plan schedules in advance and validate any data that's collected.</a:t>
            </a:r>
          </a:p>
          <a:p>
            <a:endParaRPr lang="en-US" dirty="0"/>
          </a:p>
        </p:txBody>
      </p:sp>
      <p:sp>
        <p:nvSpPr>
          <p:cNvPr id="4" name="Slide Number Placeholder 3"/>
          <p:cNvSpPr>
            <a:spLocks noGrp="1"/>
          </p:cNvSpPr>
          <p:nvPr>
            <p:ph type="sldNum" sz="quarter" idx="5"/>
          </p:nvPr>
        </p:nvSpPr>
        <p:spPr/>
        <p:txBody>
          <a:bodyPr/>
          <a:lstStyle/>
          <a:p>
            <a:fld id="{BED25C8C-19E2-46E8-903D-0A759FE16E32}" type="slidenum">
              <a:rPr lang="en-US" smtClean="0"/>
              <a:t>12</a:t>
            </a:fld>
            <a:endParaRPr lang="en-US"/>
          </a:p>
        </p:txBody>
      </p:sp>
    </p:spTree>
    <p:extLst>
      <p:ext uri="{BB962C8B-B14F-4D97-AF65-F5344CB8AC3E}">
        <p14:creationId xmlns:p14="http://schemas.microsoft.com/office/powerpoint/2010/main" val="74266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E123A-062D-4509-8083-DD1A82DDB3CB}"/>
              </a:ext>
            </a:extLst>
          </p:cNvPr>
          <p:cNvSpPr>
            <a:spLocks noGrp="1"/>
          </p:cNvSpPr>
          <p:nvPr>
            <p:ph type="ctrTitle"/>
          </p:nvPr>
        </p:nvSpPr>
        <p:spPr>
          <a:xfrm>
            <a:off x="3048397" y="2244726"/>
            <a:ext cx="18290381" cy="4775200"/>
          </a:xfrm>
        </p:spPr>
        <p:txBody>
          <a:bodyPr anchor="b"/>
          <a:lstStyle>
            <a:lvl1pPr algn="ctr">
              <a:defRPr sz="12000"/>
            </a:lvl1pPr>
          </a:lstStyle>
          <a:p>
            <a:r>
              <a:rPr lang="en-US"/>
              <a:t>Click to edit Master title style</a:t>
            </a:r>
          </a:p>
        </p:txBody>
      </p:sp>
      <p:sp>
        <p:nvSpPr>
          <p:cNvPr id="3" name="Subtitle 2">
            <a:extLst>
              <a:ext uri="{FF2B5EF4-FFF2-40B4-BE49-F238E27FC236}">
                <a16:creationId xmlns:a16="http://schemas.microsoft.com/office/drawing/2014/main" id="{19180454-2164-458E-8404-0D26F2E1A974}"/>
              </a:ext>
            </a:extLst>
          </p:cNvPr>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4" name="Date Placeholder 3">
            <a:extLst>
              <a:ext uri="{FF2B5EF4-FFF2-40B4-BE49-F238E27FC236}">
                <a16:creationId xmlns:a16="http://schemas.microsoft.com/office/drawing/2014/main" id="{A4A69FA2-00A2-4CAE-AE64-980D8E47D2EC}"/>
              </a:ext>
            </a:extLst>
          </p:cNvPr>
          <p:cNvSpPr>
            <a:spLocks noGrp="1"/>
          </p:cNvSpPr>
          <p:nvPr>
            <p:ph type="dt" sz="half" idx="10"/>
          </p:nvPr>
        </p:nvSpPr>
        <p:spPr/>
        <p:txBody>
          <a:bodyPr/>
          <a:lstStyle/>
          <a:p>
            <a:fld id="{46B576E2-79EA-459A-B48D-F1BA3600A8D3}" type="datetimeFigureOut">
              <a:rPr lang="en-US" smtClean="0"/>
              <a:t>10/4/2020</a:t>
            </a:fld>
            <a:endParaRPr lang="en-US"/>
          </a:p>
        </p:txBody>
      </p:sp>
      <p:sp>
        <p:nvSpPr>
          <p:cNvPr id="5" name="Footer Placeholder 4">
            <a:extLst>
              <a:ext uri="{FF2B5EF4-FFF2-40B4-BE49-F238E27FC236}">
                <a16:creationId xmlns:a16="http://schemas.microsoft.com/office/drawing/2014/main" id="{0851592A-F810-45E8-A8FF-11AF417C6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D21E3-B1B9-4DBF-B79D-2F4E0F3D3967}"/>
              </a:ext>
            </a:extLst>
          </p:cNvPr>
          <p:cNvSpPr>
            <a:spLocks noGrp="1"/>
          </p:cNvSpPr>
          <p:nvPr>
            <p:ph type="sldNum" sz="quarter" idx="12"/>
          </p:nvPr>
        </p:nvSpPr>
        <p:spPr/>
        <p:txBody>
          <a:bodyPr/>
          <a:lstStyle/>
          <a:p>
            <a:fld id="{B421A23C-AEC4-40CD-AC26-C880E74DEE81}" type="slidenum">
              <a:rPr lang="en-US" smtClean="0"/>
              <a:t>‹#›</a:t>
            </a:fld>
            <a:endParaRPr lang="en-US"/>
          </a:p>
        </p:txBody>
      </p:sp>
    </p:spTree>
    <p:extLst>
      <p:ext uri="{BB962C8B-B14F-4D97-AF65-F5344CB8AC3E}">
        <p14:creationId xmlns:p14="http://schemas.microsoft.com/office/powerpoint/2010/main" val="25367759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DC30-BD7A-4FFD-AE20-5D10E87A13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B97146-4649-444B-B1FE-DE462F3472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D3996-3467-40CF-B770-C024ABE71B01}"/>
              </a:ext>
            </a:extLst>
          </p:cNvPr>
          <p:cNvSpPr>
            <a:spLocks noGrp="1"/>
          </p:cNvSpPr>
          <p:nvPr>
            <p:ph type="dt" sz="half" idx="10"/>
          </p:nvPr>
        </p:nvSpPr>
        <p:spPr/>
        <p:txBody>
          <a:bodyPr/>
          <a:lstStyle/>
          <a:p>
            <a:fld id="{46B576E2-79EA-459A-B48D-F1BA3600A8D3}" type="datetimeFigureOut">
              <a:rPr lang="en-US" smtClean="0"/>
              <a:t>10/4/2020</a:t>
            </a:fld>
            <a:endParaRPr lang="en-US"/>
          </a:p>
        </p:txBody>
      </p:sp>
      <p:sp>
        <p:nvSpPr>
          <p:cNvPr id="5" name="Footer Placeholder 4">
            <a:extLst>
              <a:ext uri="{FF2B5EF4-FFF2-40B4-BE49-F238E27FC236}">
                <a16:creationId xmlns:a16="http://schemas.microsoft.com/office/drawing/2014/main" id="{49DBAB60-A4A8-4054-82F6-46EF03147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C4370-00FE-4C61-9C0B-5473C228864A}"/>
              </a:ext>
            </a:extLst>
          </p:cNvPr>
          <p:cNvSpPr>
            <a:spLocks noGrp="1"/>
          </p:cNvSpPr>
          <p:nvPr>
            <p:ph type="sldNum" sz="quarter" idx="12"/>
          </p:nvPr>
        </p:nvSpPr>
        <p:spPr/>
        <p:txBody>
          <a:bodyPr/>
          <a:lstStyle/>
          <a:p>
            <a:fld id="{B421A23C-AEC4-40CD-AC26-C880E74DEE81}" type="slidenum">
              <a:rPr lang="en-US" smtClean="0"/>
              <a:t>‹#›</a:t>
            </a:fld>
            <a:endParaRPr lang="en-US"/>
          </a:p>
        </p:txBody>
      </p:sp>
    </p:spTree>
    <p:extLst>
      <p:ext uri="{BB962C8B-B14F-4D97-AF65-F5344CB8AC3E}">
        <p14:creationId xmlns:p14="http://schemas.microsoft.com/office/powerpoint/2010/main" val="133913549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114F0-7C9B-468C-89CB-575ADABAD1F2}"/>
              </a:ext>
            </a:extLst>
          </p:cNvPr>
          <p:cNvSpPr>
            <a:spLocks noGrp="1"/>
          </p:cNvSpPr>
          <p:nvPr>
            <p:ph type="title" orient="vert"/>
          </p:nvPr>
        </p:nvSpPr>
        <p:spPr>
          <a:xfrm>
            <a:off x="17452072" y="730250"/>
            <a:ext cx="5258485" cy="1162367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2C3212-AD93-4489-8678-F083B47F0A81}"/>
              </a:ext>
            </a:extLst>
          </p:cNvPr>
          <p:cNvSpPr>
            <a:spLocks noGrp="1"/>
          </p:cNvSpPr>
          <p:nvPr>
            <p:ph type="body" orient="vert" idx="1"/>
          </p:nvPr>
        </p:nvSpPr>
        <p:spPr>
          <a:xfrm>
            <a:off x="1676618" y="730250"/>
            <a:ext cx="15470614"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0CCC5-A895-4C21-BC51-8CD98269FFFD}"/>
              </a:ext>
            </a:extLst>
          </p:cNvPr>
          <p:cNvSpPr>
            <a:spLocks noGrp="1"/>
          </p:cNvSpPr>
          <p:nvPr>
            <p:ph type="dt" sz="half" idx="10"/>
          </p:nvPr>
        </p:nvSpPr>
        <p:spPr/>
        <p:txBody>
          <a:bodyPr/>
          <a:lstStyle/>
          <a:p>
            <a:fld id="{46B576E2-79EA-459A-B48D-F1BA3600A8D3}" type="datetimeFigureOut">
              <a:rPr lang="en-US" smtClean="0"/>
              <a:t>10/4/2020</a:t>
            </a:fld>
            <a:endParaRPr lang="en-US"/>
          </a:p>
        </p:txBody>
      </p:sp>
      <p:sp>
        <p:nvSpPr>
          <p:cNvPr id="5" name="Footer Placeholder 4">
            <a:extLst>
              <a:ext uri="{FF2B5EF4-FFF2-40B4-BE49-F238E27FC236}">
                <a16:creationId xmlns:a16="http://schemas.microsoft.com/office/drawing/2014/main" id="{85480E45-5804-4FEB-9CAA-327246A47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4C5CB-43A6-45F5-A98C-8433F47460EB}"/>
              </a:ext>
            </a:extLst>
          </p:cNvPr>
          <p:cNvSpPr>
            <a:spLocks noGrp="1"/>
          </p:cNvSpPr>
          <p:nvPr>
            <p:ph type="sldNum" sz="quarter" idx="12"/>
          </p:nvPr>
        </p:nvSpPr>
        <p:spPr/>
        <p:txBody>
          <a:bodyPr/>
          <a:lstStyle/>
          <a:p>
            <a:fld id="{B421A23C-AEC4-40CD-AC26-C880E74DEE81}" type="slidenum">
              <a:rPr lang="en-US" smtClean="0"/>
              <a:t>‹#›</a:t>
            </a:fld>
            <a:endParaRPr lang="en-US"/>
          </a:p>
        </p:txBody>
      </p:sp>
    </p:spTree>
    <p:extLst>
      <p:ext uri="{BB962C8B-B14F-4D97-AF65-F5344CB8AC3E}">
        <p14:creationId xmlns:p14="http://schemas.microsoft.com/office/powerpoint/2010/main" val="142116996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Bulleted Lis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EFC2D-8415-E343-B1F4-E446C9B4B67D}"/>
              </a:ext>
            </a:extLst>
          </p:cNvPr>
          <p:cNvSpPr>
            <a:spLocks noGrp="1"/>
          </p:cNvSpPr>
          <p:nvPr>
            <p:ph idx="1"/>
          </p:nvPr>
        </p:nvSpPr>
        <p:spPr>
          <a:xfrm>
            <a:off x="2369726" y="3713768"/>
            <a:ext cx="20341048" cy="8493472"/>
          </a:xfrm>
          <a:prstGeom prst="rect">
            <a:avLst/>
          </a:prstGeom>
        </p:spPr>
        <p:txBody>
          <a:bodyPr>
            <a:normAutofit/>
          </a:bodyPr>
          <a:lstStyle>
            <a:lvl1pPr marL="685800" indent="-685800" algn="l">
              <a:buFont typeface="Arial" panose="020B0604020202020204" pitchFamily="34" charset="0"/>
              <a:buChar char="•"/>
              <a:defRPr sz="4800">
                <a:solidFill>
                  <a:schemeClr val="bg1">
                    <a:lumMod val="50000"/>
                  </a:schemeClr>
                </a:solidFill>
                <a:latin typeface="+mn-lt"/>
                <a:cs typeface="Arial" panose="020B0604020202020204" pitchFamily="34" charset="0"/>
              </a:defRPr>
            </a:lvl1pPr>
          </a:lstStyle>
          <a:p>
            <a:pPr lvl="0"/>
            <a:r>
              <a:rPr lang="en-US" dirty="0"/>
              <a:t>Click to edit Master text styles</a:t>
            </a:r>
          </a:p>
        </p:txBody>
      </p:sp>
      <p:sp>
        <p:nvSpPr>
          <p:cNvPr id="4" name="Title 1">
            <a:extLst>
              <a:ext uri="{FF2B5EF4-FFF2-40B4-BE49-F238E27FC236}">
                <a16:creationId xmlns:a16="http://schemas.microsoft.com/office/drawing/2014/main" id="{0CB88F96-8AE9-F442-9FDA-F66EEBD45E59}"/>
              </a:ext>
            </a:extLst>
          </p:cNvPr>
          <p:cNvSpPr>
            <a:spLocks noGrp="1"/>
          </p:cNvSpPr>
          <p:nvPr>
            <p:ph type="title" hasCustomPrompt="1"/>
          </p:nvPr>
        </p:nvSpPr>
        <p:spPr>
          <a:xfrm>
            <a:off x="2178571" y="737297"/>
            <a:ext cx="20341047" cy="1504950"/>
          </a:xfrm>
          <a:prstGeom prst="rect">
            <a:avLst/>
          </a:prstGeom>
        </p:spPr>
        <p:txBody>
          <a:bodyPr anchor="t">
            <a:normAutofit/>
          </a:bodyPr>
          <a:lstStyle>
            <a:lvl1pPr algn="l">
              <a:defRPr sz="9600" b="1" i="0" cap="all" baseline="0">
                <a:solidFill>
                  <a:schemeClr val="tx1"/>
                </a:solidFill>
                <a:latin typeface="+mj-lt"/>
                <a:cs typeface="Arial Black" panose="020B0604020202020204" pitchFamily="34" charset="0"/>
              </a:defRPr>
            </a:lvl1pPr>
          </a:lstStyle>
          <a:p>
            <a:r>
              <a:rPr lang="en-US" dirty="0"/>
              <a:t>CLICK TO EDIT</a:t>
            </a:r>
          </a:p>
        </p:txBody>
      </p:sp>
    </p:spTree>
    <p:extLst>
      <p:ext uri="{BB962C8B-B14F-4D97-AF65-F5344CB8AC3E}">
        <p14:creationId xmlns:p14="http://schemas.microsoft.com/office/powerpoint/2010/main" val="327972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HAPTER">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2D91DA89-2F07-EC47-BD88-74F5D22F2F2E}"/>
              </a:ext>
            </a:extLst>
          </p:cNvPr>
          <p:cNvSpPr>
            <a:spLocks noGrp="1"/>
          </p:cNvSpPr>
          <p:nvPr>
            <p:ph sz="quarter" idx="4" hasCustomPrompt="1"/>
          </p:nvPr>
        </p:nvSpPr>
        <p:spPr>
          <a:xfrm>
            <a:off x="2922196" y="7553656"/>
            <a:ext cx="12105769" cy="1701663"/>
          </a:xfrm>
          <a:prstGeom prst="rect">
            <a:avLst/>
          </a:prstGeom>
        </p:spPr>
        <p:txBody>
          <a:bodyPr numCol="1"/>
          <a:lstStyle>
            <a:lvl1pPr marL="0" indent="0">
              <a:lnSpc>
                <a:spcPct val="100000"/>
              </a:lnSpc>
              <a:buNone/>
              <a:defRPr sz="3600" b="0" i="0">
                <a:solidFill>
                  <a:schemeClr val="bg1">
                    <a:lumMod val="50000"/>
                  </a:schemeClr>
                </a:solidFill>
                <a:latin typeface="Arial" panose="020B0604020202020204" pitchFamily="34" charset="0"/>
                <a:cs typeface="Arial" panose="020B0604020202020204" pitchFamily="34" charset="0"/>
              </a:defRPr>
            </a:lvl1pPr>
          </a:lstStyle>
          <a:p>
            <a:pPr lvl="0"/>
            <a:r>
              <a:rPr lang="en-US" dirty="0"/>
              <a:t>Click to edit Master text style </a:t>
            </a:r>
          </a:p>
        </p:txBody>
      </p:sp>
      <p:sp>
        <p:nvSpPr>
          <p:cNvPr id="7" name="Title 1">
            <a:extLst>
              <a:ext uri="{FF2B5EF4-FFF2-40B4-BE49-F238E27FC236}">
                <a16:creationId xmlns:a16="http://schemas.microsoft.com/office/drawing/2014/main" id="{CCD92B38-171C-7948-8F31-48D943F3D936}"/>
              </a:ext>
            </a:extLst>
          </p:cNvPr>
          <p:cNvSpPr>
            <a:spLocks noGrp="1"/>
          </p:cNvSpPr>
          <p:nvPr>
            <p:ph type="title" hasCustomPrompt="1"/>
          </p:nvPr>
        </p:nvSpPr>
        <p:spPr>
          <a:xfrm>
            <a:off x="2640843" y="5311512"/>
            <a:ext cx="15049280" cy="1701663"/>
          </a:xfrm>
          <a:prstGeom prst="rect">
            <a:avLst/>
          </a:prstGeom>
        </p:spPr>
        <p:txBody>
          <a:bodyPr anchor="t">
            <a:noAutofit/>
          </a:bodyPr>
          <a:lstStyle>
            <a:lvl1pPr algn="l">
              <a:defRPr sz="13800" b="1" i="0" cap="all" baseline="0">
                <a:solidFill>
                  <a:srgbClr val="00467F"/>
                </a:solidFill>
                <a:latin typeface="Arial Black" panose="020B0604020202020204" pitchFamily="34" charset="0"/>
                <a:cs typeface="Arial Black" panose="020B0604020202020204" pitchFamily="34" charset="0"/>
              </a:defRPr>
            </a:lvl1pPr>
          </a:lstStyle>
          <a:p>
            <a:r>
              <a:rPr lang="en-US" dirty="0"/>
              <a:t>CLICK TO EDIT</a:t>
            </a:r>
          </a:p>
        </p:txBody>
      </p:sp>
    </p:spTree>
    <p:extLst>
      <p:ext uri="{BB962C8B-B14F-4D97-AF65-F5344CB8AC3E}">
        <p14:creationId xmlns:p14="http://schemas.microsoft.com/office/powerpoint/2010/main" val="3558736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 Slide">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15451BDA-BAA5-2347-B5A9-65359A49C264}"/>
              </a:ext>
            </a:extLst>
          </p:cNvPr>
          <p:cNvSpPr>
            <a:spLocks noGrp="1" noChangeAspect="1"/>
          </p:cNvSpPr>
          <p:nvPr>
            <p:ph type="pic" sz="quarter" idx="10"/>
          </p:nvPr>
        </p:nvSpPr>
        <p:spPr>
          <a:xfrm>
            <a:off x="0" y="0"/>
            <a:ext cx="24387175" cy="13716000"/>
          </a:xfrm>
          <a:prstGeom prst="rect">
            <a:avLst/>
          </a:prstGeom>
        </p:spPr>
        <p:txBody>
          <a:bodyPr>
            <a:normAutofit/>
          </a:bodyPr>
          <a:lstStyle>
            <a:lvl1pPr marL="0" indent="0">
              <a:buNone/>
              <a:defRPr sz="4000"/>
            </a:lvl1pPr>
          </a:lstStyle>
          <a:p>
            <a:r>
              <a:rPr lang="en-US"/>
              <a:t>Click icon to add picture</a:t>
            </a:r>
            <a:endParaRPr lang="en-US" dirty="0"/>
          </a:p>
        </p:txBody>
      </p:sp>
      <p:sp>
        <p:nvSpPr>
          <p:cNvPr id="2" name="Title 1">
            <a:extLst>
              <a:ext uri="{FF2B5EF4-FFF2-40B4-BE49-F238E27FC236}">
                <a16:creationId xmlns:a16="http://schemas.microsoft.com/office/drawing/2014/main" id="{E108EF37-48CC-4AC8-B4E2-E05D016DB0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394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EE2881-1FF0-410B-A668-B4A5A9E0BC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66265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2E95-5CAD-4384-B8AE-E2D5ACF526DB}"/>
              </a:ext>
            </a:extLst>
          </p:cNvPr>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p>
        </p:txBody>
      </p:sp>
      <p:sp>
        <p:nvSpPr>
          <p:cNvPr id="3" name="Text Placeholder 2">
            <a:extLst>
              <a:ext uri="{FF2B5EF4-FFF2-40B4-BE49-F238E27FC236}">
                <a16:creationId xmlns:a16="http://schemas.microsoft.com/office/drawing/2014/main" id="{3D652CE5-DFF5-41DD-8501-2A60671F4D98}"/>
              </a:ext>
            </a:extLst>
          </p:cNvPr>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FC28E9-552E-4648-82BE-DDFAEBCA1DC2}"/>
              </a:ext>
            </a:extLst>
          </p:cNvPr>
          <p:cNvSpPr>
            <a:spLocks noGrp="1"/>
          </p:cNvSpPr>
          <p:nvPr>
            <p:ph type="dt" sz="half" idx="10"/>
          </p:nvPr>
        </p:nvSpPr>
        <p:spPr/>
        <p:txBody>
          <a:bodyPr/>
          <a:lstStyle/>
          <a:p>
            <a:fld id="{46B576E2-79EA-459A-B48D-F1BA3600A8D3}" type="datetimeFigureOut">
              <a:rPr lang="en-US" smtClean="0"/>
              <a:t>10/4/2020</a:t>
            </a:fld>
            <a:endParaRPr lang="en-US"/>
          </a:p>
        </p:txBody>
      </p:sp>
      <p:sp>
        <p:nvSpPr>
          <p:cNvPr id="5" name="Footer Placeholder 4">
            <a:extLst>
              <a:ext uri="{FF2B5EF4-FFF2-40B4-BE49-F238E27FC236}">
                <a16:creationId xmlns:a16="http://schemas.microsoft.com/office/drawing/2014/main" id="{A4204EAB-BC32-453A-A4CE-3F6C9A3E4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15C57-D569-4B2C-A4CB-6CAA3BE256CE}"/>
              </a:ext>
            </a:extLst>
          </p:cNvPr>
          <p:cNvSpPr>
            <a:spLocks noGrp="1"/>
          </p:cNvSpPr>
          <p:nvPr>
            <p:ph type="sldNum" sz="quarter" idx="12"/>
          </p:nvPr>
        </p:nvSpPr>
        <p:spPr/>
        <p:txBody>
          <a:bodyPr/>
          <a:lstStyle/>
          <a:p>
            <a:fld id="{B421A23C-AEC4-40CD-AC26-C880E74DEE81}" type="slidenum">
              <a:rPr lang="en-US" smtClean="0"/>
              <a:t>‹#›</a:t>
            </a:fld>
            <a:endParaRPr lang="en-US"/>
          </a:p>
        </p:txBody>
      </p:sp>
    </p:spTree>
    <p:extLst>
      <p:ext uri="{BB962C8B-B14F-4D97-AF65-F5344CB8AC3E}">
        <p14:creationId xmlns:p14="http://schemas.microsoft.com/office/powerpoint/2010/main" val="165443011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8D29-2785-4192-B2A0-EA9C17A381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BB8D32-C7F9-436A-A4E2-16E25579D322}"/>
              </a:ext>
            </a:extLst>
          </p:cNvPr>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74C774-5BBD-45E5-AD67-46512C3A98B1}"/>
              </a:ext>
            </a:extLst>
          </p:cNvPr>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DF6A78-736D-4F60-A462-FA73EC23945E}"/>
              </a:ext>
            </a:extLst>
          </p:cNvPr>
          <p:cNvSpPr>
            <a:spLocks noGrp="1"/>
          </p:cNvSpPr>
          <p:nvPr>
            <p:ph type="dt" sz="half" idx="10"/>
          </p:nvPr>
        </p:nvSpPr>
        <p:spPr/>
        <p:txBody>
          <a:bodyPr/>
          <a:lstStyle/>
          <a:p>
            <a:fld id="{46B576E2-79EA-459A-B48D-F1BA3600A8D3}" type="datetimeFigureOut">
              <a:rPr lang="en-US" smtClean="0"/>
              <a:t>10/4/2020</a:t>
            </a:fld>
            <a:endParaRPr lang="en-US"/>
          </a:p>
        </p:txBody>
      </p:sp>
      <p:sp>
        <p:nvSpPr>
          <p:cNvPr id="6" name="Footer Placeholder 5">
            <a:extLst>
              <a:ext uri="{FF2B5EF4-FFF2-40B4-BE49-F238E27FC236}">
                <a16:creationId xmlns:a16="http://schemas.microsoft.com/office/drawing/2014/main" id="{DA31037A-67EE-4B97-81D4-F04D30823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F14C0-8146-4274-A592-2E69D491CFBA}"/>
              </a:ext>
            </a:extLst>
          </p:cNvPr>
          <p:cNvSpPr>
            <a:spLocks noGrp="1"/>
          </p:cNvSpPr>
          <p:nvPr>
            <p:ph type="sldNum" sz="quarter" idx="12"/>
          </p:nvPr>
        </p:nvSpPr>
        <p:spPr/>
        <p:txBody>
          <a:bodyPr/>
          <a:lstStyle/>
          <a:p>
            <a:fld id="{B421A23C-AEC4-40CD-AC26-C880E74DEE81}" type="slidenum">
              <a:rPr lang="en-US" smtClean="0"/>
              <a:t>‹#›</a:t>
            </a:fld>
            <a:endParaRPr lang="en-US"/>
          </a:p>
        </p:txBody>
      </p:sp>
    </p:spTree>
    <p:extLst>
      <p:ext uri="{BB962C8B-B14F-4D97-AF65-F5344CB8AC3E}">
        <p14:creationId xmlns:p14="http://schemas.microsoft.com/office/powerpoint/2010/main" val="20632762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6E81-0782-4FED-9A32-928C7AC48F0C}"/>
              </a:ext>
            </a:extLst>
          </p:cNvPr>
          <p:cNvSpPr>
            <a:spLocks noGrp="1"/>
          </p:cNvSpPr>
          <p:nvPr>
            <p:ph type="title"/>
          </p:nvPr>
        </p:nvSpPr>
        <p:spPr>
          <a:xfrm>
            <a:off x="1679795" y="730251"/>
            <a:ext cx="21033938" cy="265112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43F4E3-4E44-4FBE-A025-3B77D2A47D1D}"/>
              </a:ext>
            </a:extLst>
          </p:cNvPr>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a:extLst>
              <a:ext uri="{FF2B5EF4-FFF2-40B4-BE49-F238E27FC236}">
                <a16:creationId xmlns:a16="http://schemas.microsoft.com/office/drawing/2014/main" id="{5D3AD857-91E6-42F1-B161-69415E075B89}"/>
              </a:ext>
            </a:extLst>
          </p:cNvPr>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2DFF1-41B9-421D-9AA8-544571BD50D8}"/>
              </a:ext>
            </a:extLst>
          </p:cNvPr>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a:extLst>
              <a:ext uri="{FF2B5EF4-FFF2-40B4-BE49-F238E27FC236}">
                <a16:creationId xmlns:a16="http://schemas.microsoft.com/office/drawing/2014/main" id="{E7422BB8-20CF-40E5-9DC4-2DFE6C8F7033}"/>
              </a:ext>
            </a:extLst>
          </p:cNvPr>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39C81A-EC10-415A-A149-E40D2604038F}"/>
              </a:ext>
            </a:extLst>
          </p:cNvPr>
          <p:cNvSpPr>
            <a:spLocks noGrp="1"/>
          </p:cNvSpPr>
          <p:nvPr>
            <p:ph type="dt" sz="half" idx="10"/>
          </p:nvPr>
        </p:nvSpPr>
        <p:spPr/>
        <p:txBody>
          <a:bodyPr/>
          <a:lstStyle/>
          <a:p>
            <a:fld id="{46B576E2-79EA-459A-B48D-F1BA3600A8D3}" type="datetimeFigureOut">
              <a:rPr lang="en-US" smtClean="0"/>
              <a:t>10/4/2020</a:t>
            </a:fld>
            <a:endParaRPr lang="en-US"/>
          </a:p>
        </p:txBody>
      </p:sp>
      <p:sp>
        <p:nvSpPr>
          <p:cNvPr id="8" name="Footer Placeholder 7">
            <a:extLst>
              <a:ext uri="{FF2B5EF4-FFF2-40B4-BE49-F238E27FC236}">
                <a16:creationId xmlns:a16="http://schemas.microsoft.com/office/drawing/2014/main" id="{32C3D83E-84AD-4717-A743-980BE343DC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546DF-947D-4115-92F7-C15412A56366}"/>
              </a:ext>
            </a:extLst>
          </p:cNvPr>
          <p:cNvSpPr>
            <a:spLocks noGrp="1"/>
          </p:cNvSpPr>
          <p:nvPr>
            <p:ph type="sldNum" sz="quarter" idx="12"/>
          </p:nvPr>
        </p:nvSpPr>
        <p:spPr/>
        <p:txBody>
          <a:bodyPr/>
          <a:lstStyle/>
          <a:p>
            <a:fld id="{B421A23C-AEC4-40CD-AC26-C880E74DEE81}" type="slidenum">
              <a:rPr lang="en-US" smtClean="0"/>
              <a:t>‹#›</a:t>
            </a:fld>
            <a:endParaRPr lang="en-US"/>
          </a:p>
        </p:txBody>
      </p:sp>
    </p:spTree>
    <p:extLst>
      <p:ext uri="{BB962C8B-B14F-4D97-AF65-F5344CB8AC3E}">
        <p14:creationId xmlns:p14="http://schemas.microsoft.com/office/powerpoint/2010/main" val="11239352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77BE-BBD0-439D-9FC5-F0B6397D3A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4FD2A5-CB97-418D-B862-088FC147E119}"/>
              </a:ext>
            </a:extLst>
          </p:cNvPr>
          <p:cNvSpPr>
            <a:spLocks noGrp="1"/>
          </p:cNvSpPr>
          <p:nvPr>
            <p:ph type="dt" sz="half" idx="10"/>
          </p:nvPr>
        </p:nvSpPr>
        <p:spPr/>
        <p:txBody>
          <a:bodyPr/>
          <a:lstStyle/>
          <a:p>
            <a:fld id="{46B576E2-79EA-459A-B48D-F1BA3600A8D3}" type="datetimeFigureOut">
              <a:rPr lang="en-US" smtClean="0"/>
              <a:t>10/4/2020</a:t>
            </a:fld>
            <a:endParaRPr lang="en-US"/>
          </a:p>
        </p:txBody>
      </p:sp>
      <p:sp>
        <p:nvSpPr>
          <p:cNvPr id="4" name="Footer Placeholder 3">
            <a:extLst>
              <a:ext uri="{FF2B5EF4-FFF2-40B4-BE49-F238E27FC236}">
                <a16:creationId xmlns:a16="http://schemas.microsoft.com/office/drawing/2014/main" id="{70FDAEFD-3E41-4888-A763-E13AB2F2BE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412032-1187-4159-AF9E-42971B80C92F}"/>
              </a:ext>
            </a:extLst>
          </p:cNvPr>
          <p:cNvSpPr>
            <a:spLocks noGrp="1"/>
          </p:cNvSpPr>
          <p:nvPr>
            <p:ph type="sldNum" sz="quarter" idx="12"/>
          </p:nvPr>
        </p:nvSpPr>
        <p:spPr/>
        <p:txBody>
          <a:bodyPr/>
          <a:lstStyle/>
          <a:p>
            <a:fld id="{B421A23C-AEC4-40CD-AC26-C880E74DEE81}" type="slidenum">
              <a:rPr lang="en-US" smtClean="0"/>
              <a:t>‹#›</a:t>
            </a:fld>
            <a:endParaRPr lang="en-US"/>
          </a:p>
        </p:txBody>
      </p:sp>
    </p:spTree>
    <p:extLst>
      <p:ext uri="{BB962C8B-B14F-4D97-AF65-F5344CB8AC3E}">
        <p14:creationId xmlns:p14="http://schemas.microsoft.com/office/powerpoint/2010/main" val="157063849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0360C8-B766-4E85-8101-5B0EC9F0D408}"/>
              </a:ext>
            </a:extLst>
          </p:cNvPr>
          <p:cNvSpPr>
            <a:spLocks noGrp="1"/>
          </p:cNvSpPr>
          <p:nvPr>
            <p:ph type="dt" sz="half" idx="10"/>
          </p:nvPr>
        </p:nvSpPr>
        <p:spPr/>
        <p:txBody>
          <a:bodyPr/>
          <a:lstStyle/>
          <a:p>
            <a:fld id="{46B576E2-79EA-459A-B48D-F1BA3600A8D3}" type="datetimeFigureOut">
              <a:rPr lang="en-US" smtClean="0"/>
              <a:t>10/4/2020</a:t>
            </a:fld>
            <a:endParaRPr lang="en-US"/>
          </a:p>
        </p:txBody>
      </p:sp>
      <p:sp>
        <p:nvSpPr>
          <p:cNvPr id="3" name="Footer Placeholder 2">
            <a:extLst>
              <a:ext uri="{FF2B5EF4-FFF2-40B4-BE49-F238E27FC236}">
                <a16:creationId xmlns:a16="http://schemas.microsoft.com/office/drawing/2014/main" id="{5D4620BF-1EB7-4E17-997C-1BB31DC855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904789-C045-4145-ADC7-3FF5074F973E}"/>
              </a:ext>
            </a:extLst>
          </p:cNvPr>
          <p:cNvSpPr>
            <a:spLocks noGrp="1"/>
          </p:cNvSpPr>
          <p:nvPr>
            <p:ph type="sldNum" sz="quarter" idx="12"/>
          </p:nvPr>
        </p:nvSpPr>
        <p:spPr/>
        <p:txBody>
          <a:bodyPr/>
          <a:lstStyle/>
          <a:p>
            <a:fld id="{B421A23C-AEC4-40CD-AC26-C880E74DEE81}" type="slidenum">
              <a:rPr lang="en-US" smtClean="0"/>
              <a:t>‹#›</a:t>
            </a:fld>
            <a:endParaRPr lang="en-US"/>
          </a:p>
        </p:txBody>
      </p:sp>
    </p:spTree>
    <p:extLst>
      <p:ext uri="{BB962C8B-B14F-4D97-AF65-F5344CB8AC3E}">
        <p14:creationId xmlns:p14="http://schemas.microsoft.com/office/powerpoint/2010/main" val="331470393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7C6F-8150-4434-89E7-C00AF0999ADA}"/>
              </a:ext>
            </a:extLst>
          </p:cNvPr>
          <p:cNvSpPr>
            <a:spLocks noGrp="1"/>
          </p:cNvSpPr>
          <p:nvPr>
            <p:ph type="title"/>
          </p:nvPr>
        </p:nvSpPr>
        <p:spPr>
          <a:xfrm>
            <a:off x="1679796" y="914400"/>
            <a:ext cx="7865498" cy="3200400"/>
          </a:xfrm>
        </p:spPr>
        <p:txBody>
          <a:bodyPr anchor="b"/>
          <a:lstStyle>
            <a:lvl1pPr>
              <a:defRPr sz="6400"/>
            </a:lvl1pPr>
          </a:lstStyle>
          <a:p>
            <a:r>
              <a:rPr lang="en-US"/>
              <a:t>Click to edit Master title style</a:t>
            </a:r>
          </a:p>
        </p:txBody>
      </p:sp>
      <p:sp>
        <p:nvSpPr>
          <p:cNvPr id="3" name="Content Placeholder 2">
            <a:extLst>
              <a:ext uri="{FF2B5EF4-FFF2-40B4-BE49-F238E27FC236}">
                <a16:creationId xmlns:a16="http://schemas.microsoft.com/office/drawing/2014/main" id="{DC9B8314-89F1-4939-B876-CE8F5203701A}"/>
              </a:ext>
            </a:extLst>
          </p:cNvPr>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B670A-9F51-4CBB-A148-6F0D83F25300}"/>
              </a:ext>
            </a:extLst>
          </p:cNvPr>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id="{8D76B585-9590-4E71-A9D1-0985E6511696}"/>
              </a:ext>
            </a:extLst>
          </p:cNvPr>
          <p:cNvSpPr>
            <a:spLocks noGrp="1"/>
          </p:cNvSpPr>
          <p:nvPr>
            <p:ph type="dt" sz="half" idx="10"/>
          </p:nvPr>
        </p:nvSpPr>
        <p:spPr/>
        <p:txBody>
          <a:bodyPr/>
          <a:lstStyle/>
          <a:p>
            <a:fld id="{46B576E2-79EA-459A-B48D-F1BA3600A8D3}" type="datetimeFigureOut">
              <a:rPr lang="en-US" smtClean="0"/>
              <a:t>10/4/2020</a:t>
            </a:fld>
            <a:endParaRPr lang="en-US"/>
          </a:p>
        </p:txBody>
      </p:sp>
      <p:sp>
        <p:nvSpPr>
          <p:cNvPr id="6" name="Footer Placeholder 5">
            <a:extLst>
              <a:ext uri="{FF2B5EF4-FFF2-40B4-BE49-F238E27FC236}">
                <a16:creationId xmlns:a16="http://schemas.microsoft.com/office/drawing/2014/main" id="{9F4B9C07-EE16-480B-86F0-09C804147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F0398-28AE-4BB8-9593-3CEF0BC47982}"/>
              </a:ext>
            </a:extLst>
          </p:cNvPr>
          <p:cNvSpPr>
            <a:spLocks noGrp="1"/>
          </p:cNvSpPr>
          <p:nvPr>
            <p:ph type="sldNum" sz="quarter" idx="12"/>
          </p:nvPr>
        </p:nvSpPr>
        <p:spPr/>
        <p:txBody>
          <a:bodyPr/>
          <a:lstStyle/>
          <a:p>
            <a:fld id="{B421A23C-AEC4-40CD-AC26-C880E74DEE81}" type="slidenum">
              <a:rPr lang="en-US" smtClean="0"/>
              <a:t>‹#›</a:t>
            </a:fld>
            <a:endParaRPr lang="en-US"/>
          </a:p>
        </p:txBody>
      </p:sp>
    </p:spTree>
    <p:extLst>
      <p:ext uri="{BB962C8B-B14F-4D97-AF65-F5344CB8AC3E}">
        <p14:creationId xmlns:p14="http://schemas.microsoft.com/office/powerpoint/2010/main" val="347881920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6A60-A81E-43DE-B657-F32A9ACCAA95}"/>
              </a:ext>
            </a:extLst>
          </p:cNvPr>
          <p:cNvSpPr>
            <a:spLocks noGrp="1"/>
          </p:cNvSpPr>
          <p:nvPr>
            <p:ph type="title"/>
          </p:nvPr>
        </p:nvSpPr>
        <p:spPr>
          <a:xfrm>
            <a:off x="1679796" y="914400"/>
            <a:ext cx="7865498" cy="3200400"/>
          </a:xfrm>
        </p:spPr>
        <p:txBody>
          <a:bodyPr anchor="b"/>
          <a:lstStyle>
            <a:lvl1pPr>
              <a:defRPr sz="6400"/>
            </a:lvl1pPr>
          </a:lstStyle>
          <a:p>
            <a:r>
              <a:rPr lang="en-US"/>
              <a:t>Click to edit Master title style</a:t>
            </a:r>
          </a:p>
        </p:txBody>
      </p:sp>
      <p:sp>
        <p:nvSpPr>
          <p:cNvPr id="3" name="Picture Placeholder 2">
            <a:extLst>
              <a:ext uri="{FF2B5EF4-FFF2-40B4-BE49-F238E27FC236}">
                <a16:creationId xmlns:a16="http://schemas.microsoft.com/office/drawing/2014/main" id="{3230E454-BE55-4E25-AFC6-634444A3907A}"/>
              </a:ext>
            </a:extLst>
          </p:cNvPr>
          <p:cNvSpPr>
            <a:spLocks noGrp="1"/>
          </p:cNvSpPr>
          <p:nvPr>
            <p:ph type="pic" idx="1"/>
          </p:nvPr>
        </p:nvSpPr>
        <p:spPr>
          <a:xfrm>
            <a:off x="10367726" y="1974851"/>
            <a:ext cx="12346007"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a:extLst>
              <a:ext uri="{FF2B5EF4-FFF2-40B4-BE49-F238E27FC236}">
                <a16:creationId xmlns:a16="http://schemas.microsoft.com/office/drawing/2014/main" id="{FBA4C81B-AF0F-4A7A-8904-5B9B49E47FED}"/>
              </a:ext>
            </a:extLst>
          </p:cNvPr>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id="{8046A4FB-4A1A-45F8-A429-56A99F48A966}"/>
              </a:ext>
            </a:extLst>
          </p:cNvPr>
          <p:cNvSpPr>
            <a:spLocks noGrp="1"/>
          </p:cNvSpPr>
          <p:nvPr>
            <p:ph type="dt" sz="half" idx="10"/>
          </p:nvPr>
        </p:nvSpPr>
        <p:spPr/>
        <p:txBody>
          <a:bodyPr/>
          <a:lstStyle/>
          <a:p>
            <a:fld id="{46B576E2-79EA-459A-B48D-F1BA3600A8D3}" type="datetimeFigureOut">
              <a:rPr lang="en-US" smtClean="0"/>
              <a:t>10/4/2020</a:t>
            </a:fld>
            <a:endParaRPr lang="en-US"/>
          </a:p>
        </p:txBody>
      </p:sp>
      <p:sp>
        <p:nvSpPr>
          <p:cNvPr id="6" name="Footer Placeholder 5">
            <a:extLst>
              <a:ext uri="{FF2B5EF4-FFF2-40B4-BE49-F238E27FC236}">
                <a16:creationId xmlns:a16="http://schemas.microsoft.com/office/drawing/2014/main" id="{375011DD-FBAD-44BA-93DD-4E1617423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A37ED-881E-4EFD-8FCD-A3EC6B08B401}"/>
              </a:ext>
            </a:extLst>
          </p:cNvPr>
          <p:cNvSpPr>
            <a:spLocks noGrp="1"/>
          </p:cNvSpPr>
          <p:nvPr>
            <p:ph type="sldNum" sz="quarter" idx="12"/>
          </p:nvPr>
        </p:nvSpPr>
        <p:spPr/>
        <p:txBody>
          <a:bodyPr/>
          <a:lstStyle/>
          <a:p>
            <a:fld id="{B421A23C-AEC4-40CD-AC26-C880E74DEE81}" type="slidenum">
              <a:rPr lang="en-US" smtClean="0"/>
              <a:t>‹#›</a:t>
            </a:fld>
            <a:endParaRPr lang="en-US"/>
          </a:p>
        </p:txBody>
      </p:sp>
    </p:spTree>
    <p:extLst>
      <p:ext uri="{BB962C8B-B14F-4D97-AF65-F5344CB8AC3E}">
        <p14:creationId xmlns:p14="http://schemas.microsoft.com/office/powerpoint/2010/main" val="427132177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EE7AB-36B7-488C-A141-48C57D8C07FF}"/>
              </a:ext>
            </a:extLst>
          </p:cNvPr>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F132D74-CB56-4AA0-8D4D-47FFC4EFD0FE}"/>
              </a:ext>
            </a:extLst>
          </p:cNvPr>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A884C7D-D1CD-45DE-93DA-4DF1AC6E23C1}"/>
              </a:ext>
            </a:extLst>
          </p:cNvPr>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46B576E2-79EA-459A-B48D-F1BA3600A8D3}" type="datetimeFigureOut">
              <a:rPr lang="en-US" smtClean="0"/>
              <a:t>10/4/2020</a:t>
            </a:fld>
            <a:endParaRPr lang="en-US"/>
          </a:p>
        </p:txBody>
      </p:sp>
      <p:sp>
        <p:nvSpPr>
          <p:cNvPr id="5" name="Footer Placeholder 4">
            <a:extLst>
              <a:ext uri="{FF2B5EF4-FFF2-40B4-BE49-F238E27FC236}">
                <a16:creationId xmlns:a16="http://schemas.microsoft.com/office/drawing/2014/main" id="{24A0FF28-FC12-45E3-B8E7-C03A1FBCB4D6}"/>
              </a:ext>
            </a:extLst>
          </p:cNvPr>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63EC6A-5BDD-404F-961F-8F48D93DE825}"/>
              </a:ext>
            </a:extLst>
          </p:cNvPr>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B421A23C-AEC4-40CD-AC26-C880E74DEE81}" type="slidenum">
              <a:rPr lang="en-US" smtClean="0"/>
              <a:t>‹#›</a:t>
            </a:fld>
            <a:endParaRPr lang="en-US"/>
          </a:p>
        </p:txBody>
      </p:sp>
    </p:spTree>
    <p:extLst>
      <p:ext uri="{BB962C8B-B14F-4D97-AF65-F5344CB8AC3E}">
        <p14:creationId xmlns:p14="http://schemas.microsoft.com/office/powerpoint/2010/main" val="822889744"/>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1" r:id="rId12"/>
    <p:sldLayoutId id="2147483822" r:id="rId13"/>
    <p:sldLayoutId id="2147483823" r:id="rId14"/>
  </p:sldLayoutIdLst>
  <p:hf hdr="0" ftr="0" dt="0"/>
  <p:txStyles>
    <p:titleStyle>
      <a:lvl1pPr algn="l" defTabSz="1828800" rtl="0" eaLnBrk="1" latinLnBrk="0" hangingPunct="1">
        <a:lnSpc>
          <a:spcPct val="90000"/>
        </a:lnSpc>
        <a:spcBef>
          <a:spcPct val="0"/>
        </a:spcBef>
        <a:buNone/>
        <a:defRPr sz="96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48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wikipedia.org/wiki/Waterfall_model"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aka.ms/adopt/plan/generator"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overview/cloudnative"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854"/>
            <a:ext cx="24387175"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9673" y="440392"/>
            <a:ext cx="18847502" cy="13275612"/>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6515" y="6669572"/>
            <a:ext cx="3884988" cy="37791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Arc 31">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2949731" y="2192439"/>
            <a:ext cx="5975798" cy="5976576"/>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5AF6F1-0C58-4728-9830-08C999B86F7A}"/>
              </a:ext>
            </a:extLst>
          </p:cNvPr>
          <p:cNvSpPr>
            <a:spLocks noGrp="1"/>
          </p:cNvSpPr>
          <p:nvPr>
            <p:ph type="ctrTitle"/>
          </p:nvPr>
        </p:nvSpPr>
        <p:spPr>
          <a:xfrm>
            <a:off x="8078251" y="3878318"/>
            <a:ext cx="15291245" cy="5502172"/>
          </a:xfrm>
        </p:spPr>
        <p:txBody>
          <a:bodyPr>
            <a:normAutofit/>
          </a:bodyPr>
          <a:lstStyle/>
          <a:p>
            <a:pPr algn="r"/>
            <a:r>
              <a:rPr lang="en-US" dirty="0"/>
              <a:t>Cloud Adoption Framework</a:t>
            </a:r>
          </a:p>
        </p:txBody>
      </p:sp>
      <p:sp>
        <p:nvSpPr>
          <p:cNvPr id="3" name="Subtitle 2">
            <a:extLst>
              <a:ext uri="{FF2B5EF4-FFF2-40B4-BE49-F238E27FC236}">
                <a16:creationId xmlns:a16="http://schemas.microsoft.com/office/drawing/2014/main" id="{E21FD8C8-F05E-4721-A062-466894A26B6B}"/>
              </a:ext>
            </a:extLst>
          </p:cNvPr>
          <p:cNvSpPr>
            <a:spLocks noGrp="1"/>
          </p:cNvSpPr>
          <p:nvPr>
            <p:ph type="subTitle" idx="1"/>
          </p:nvPr>
        </p:nvSpPr>
        <p:spPr>
          <a:xfrm>
            <a:off x="8078251" y="9564640"/>
            <a:ext cx="15291245" cy="2658886"/>
          </a:xfrm>
        </p:spPr>
        <p:txBody>
          <a:bodyPr>
            <a:normAutofit/>
          </a:bodyPr>
          <a:lstStyle/>
          <a:p>
            <a:pPr algn="r"/>
            <a:r>
              <a:rPr lang="en-US" dirty="0"/>
              <a:t>Planning Phase</a:t>
            </a:r>
          </a:p>
        </p:txBody>
      </p:sp>
    </p:spTree>
    <p:extLst>
      <p:ext uri="{BB962C8B-B14F-4D97-AF65-F5344CB8AC3E}">
        <p14:creationId xmlns:p14="http://schemas.microsoft.com/office/powerpoint/2010/main" val="2279350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6CBA8A3-5D6C-4D85-A5C3-95AA8D5FC97B}"/>
              </a:ext>
            </a:extLst>
          </p:cNvPr>
          <p:cNvSpPr>
            <a:spLocks noGrp="1"/>
          </p:cNvSpPr>
          <p:nvPr>
            <p:ph type="title"/>
          </p:nvPr>
        </p:nvSpPr>
        <p:spPr>
          <a:xfrm>
            <a:off x="1676618" y="730250"/>
            <a:ext cx="11118425" cy="2651126"/>
          </a:xfrm>
        </p:spPr>
        <p:txBody>
          <a:bodyPr vert="horz" lIns="91440" tIns="45720" rIns="91440" bIns="45720" rtlCol="0" anchor="ctr">
            <a:normAutofit/>
          </a:bodyPr>
          <a:lstStyle/>
          <a:p>
            <a:pPr defTabSz="914400"/>
            <a:r>
              <a:rPr lang="en-US" sz="8800" kern="1200" dirty="0">
                <a:solidFill>
                  <a:schemeClr val="tx1"/>
                </a:solidFill>
                <a:latin typeface="+mj-lt"/>
                <a:ea typeface="+mj-ea"/>
                <a:cs typeface="+mj-cs"/>
              </a:rPr>
              <a:t>Digital Estate Measurements</a:t>
            </a:r>
          </a:p>
        </p:txBody>
      </p:sp>
      <p:sp>
        <p:nvSpPr>
          <p:cNvPr id="26"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Content Placeholder 1">
            <a:extLst>
              <a:ext uri="{FF2B5EF4-FFF2-40B4-BE49-F238E27FC236}">
                <a16:creationId xmlns:a16="http://schemas.microsoft.com/office/drawing/2014/main" id="{191ABCF3-C631-4A3F-837F-625BCFE41EDF}"/>
              </a:ext>
            </a:extLst>
          </p:cNvPr>
          <p:cNvSpPr>
            <a:spLocks noGrp="1"/>
          </p:cNvSpPr>
          <p:nvPr>
            <p:ph idx="1"/>
          </p:nvPr>
        </p:nvSpPr>
        <p:spPr>
          <a:xfrm>
            <a:off x="1676618" y="3651250"/>
            <a:ext cx="11118425" cy="8702676"/>
          </a:xfrm>
        </p:spPr>
        <p:txBody>
          <a:bodyPr vert="horz" lIns="91440" tIns="45720" rIns="91440" bIns="45720" rtlCol="0">
            <a:normAutofit lnSpcReduction="10000"/>
          </a:bodyPr>
          <a:lstStyle/>
          <a:p>
            <a:pPr marL="0" indent="0" defTabSz="914400">
              <a:buNone/>
            </a:pPr>
            <a:r>
              <a:rPr lang="en-US" sz="3600" dirty="0">
                <a:solidFill>
                  <a:schemeClr val="tx1"/>
                </a:solidFill>
                <a:latin typeface="+mn-lt"/>
                <a:cs typeface="+mn-cs"/>
              </a:rPr>
              <a:t>The measurement of a digital estate changes depending on the desired business outcomes.</a:t>
            </a:r>
          </a:p>
          <a:p>
            <a:pPr marL="1028700" indent="-571500" defTabSz="914400"/>
            <a:r>
              <a:rPr lang="en-US" sz="3600" b="1" dirty="0">
                <a:solidFill>
                  <a:schemeClr val="tx1"/>
                </a:solidFill>
                <a:latin typeface="+mn-lt"/>
                <a:cs typeface="+mn-cs"/>
              </a:rPr>
              <a:t>Infrastructure migrations:</a:t>
            </a:r>
            <a:r>
              <a:rPr lang="en-US" sz="3600" dirty="0">
                <a:solidFill>
                  <a:schemeClr val="tx1"/>
                </a:solidFill>
                <a:latin typeface="+mn-lt"/>
                <a:cs typeface="+mn-cs"/>
              </a:rPr>
              <a:t> When an organization is inward-facing and seeks to optimize costs, operational processes, agility, or other aspects of their operations, the digital estate focuses on VMs, servers, and workloads.</a:t>
            </a:r>
          </a:p>
          <a:p>
            <a:pPr marL="1028700" indent="-571500" defTabSz="914400"/>
            <a:r>
              <a:rPr lang="en-US" sz="3600" b="1" dirty="0">
                <a:solidFill>
                  <a:schemeClr val="tx1"/>
                </a:solidFill>
                <a:latin typeface="+mn-lt"/>
                <a:cs typeface="+mn-cs"/>
              </a:rPr>
              <a:t>Application innovation:</a:t>
            </a:r>
            <a:r>
              <a:rPr lang="en-US" sz="3600" dirty="0">
                <a:solidFill>
                  <a:schemeClr val="tx1"/>
                </a:solidFill>
                <a:latin typeface="+mn-lt"/>
                <a:cs typeface="+mn-cs"/>
              </a:rPr>
              <a:t> For customer-focused transformations, the lens is a bit different. The focus should be placed on the applications, APIs, and transactional data that supports the customers. VMs and network appliances often receive less focus.</a:t>
            </a:r>
          </a:p>
          <a:p>
            <a:pPr marL="1028700" indent="-571500" defTabSz="914400"/>
            <a:r>
              <a:rPr lang="en-US" sz="3600" b="1" dirty="0">
                <a:solidFill>
                  <a:schemeClr val="tx1"/>
                </a:solidFill>
                <a:latin typeface="+mn-lt"/>
                <a:cs typeface="+mn-cs"/>
              </a:rPr>
              <a:t>Data-driven innovation:</a:t>
            </a:r>
            <a:r>
              <a:rPr lang="en-US" sz="3600" dirty="0">
                <a:solidFill>
                  <a:schemeClr val="tx1"/>
                </a:solidFill>
                <a:latin typeface="+mn-lt"/>
                <a:cs typeface="+mn-cs"/>
              </a:rPr>
              <a:t> In today's digitally driven market, it's difficult to launch a new product or service without a strong foundation in data. During cloud-enabled data innovation efforts, the focus is more on the silos of data across the organization.</a:t>
            </a:r>
          </a:p>
          <a:p>
            <a:pPr indent="-228600" defTabSz="914400"/>
            <a:endParaRPr lang="en-US" sz="3400" dirty="0">
              <a:solidFill>
                <a:schemeClr val="tx1"/>
              </a:solidFill>
              <a:latin typeface="+mn-lt"/>
              <a:cs typeface="+mn-cs"/>
            </a:endParaRPr>
          </a:p>
        </p:txBody>
      </p:sp>
      <p:sp>
        <p:nvSpPr>
          <p:cNvPr id="28"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1"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48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335627" cy="13716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974F9B5-CBB6-4D54-8FF9-9348BA2DB5B4}"/>
              </a:ext>
            </a:extLst>
          </p:cNvPr>
          <p:cNvSpPr>
            <a:spLocks noGrp="1"/>
          </p:cNvSpPr>
          <p:nvPr>
            <p:ph type="title"/>
          </p:nvPr>
        </p:nvSpPr>
        <p:spPr>
          <a:xfrm>
            <a:off x="1373846" y="2307144"/>
            <a:ext cx="6401634" cy="8922326"/>
          </a:xfrm>
        </p:spPr>
        <p:txBody>
          <a:bodyPr vert="horz" lIns="91440" tIns="45720" rIns="91440" bIns="45720" rtlCol="0" anchor="ctr">
            <a:normAutofit/>
          </a:bodyPr>
          <a:lstStyle/>
          <a:p>
            <a:pPr defTabSz="914400"/>
            <a:r>
              <a:rPr lang="en-US" sz="9600" kern="1200" dirty="0">
                <a:solidFill>
                  <a:srgbClr val="FFFFFF"/>
                </a:solidFill>
                <a:latin typeface="+mj-lt"/>
                <a:ea typeface="+mj-ea"/>
                <a:cs typeface="+mj-cs"/>
              </a:rPr>
              <a:t>Digital estate planning</a:t>
            </a:r>
          </a:p>
        </p:txBody>
      </p:sp>
      <p:sp>
        <p:nvSpPr>
          <p:cNvPr id="2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102770" y="4910958"/>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Content Placeholder 1">
            <a:extLst>
              <a:ext uri="{FF2B5EF4-FFF2-40B4-BE49-F238E27FC236}">
                <a16:creationId xmlns:a16="http://schemas.microsoft.com/office/drawing/2014/main" id="{0CFEFE7B-8900-498F-BD56-BB445BD00DE8}"/>
              </a:ext>
            </a:extLst>
          </p:cNvPr>
          <p:cNvSpPr>
            <a:spLocks noGrp="1"/>
          </p:cNvSpPr>
          <p:nvPr>
            <p:ph idx="1"/>
          </p:nvPr>
        </p:nvSpPr>
        <p:spPr>
          <a:xfrm>
            <a:off x="8895774" y="1182688"/>
            <a:ext cx="13814780" cy="11171238"/>
          </a:xfrm>
        </p:spPr>
        <p:txBody>
          <a:bodyPr vert="horz" lIns="91440" tIns="45720" rIns="91440" bIns="45720" rtlCol="0" anchor="ctr">
            <a:normAutofit/>
          </a:bodyPr>
          <a:lstStyle/>
          <a:p>
            <a:pPr marL="0" indent="0" defTabSz="914400">
              <a:buNone/>
            </a:pPr>
            <a:r>
              <a:rPr lang="en-US" b="1" dirty="0">
                <a:solidFill>
                  <a:schemeClr val="tx1"/>
                </a:solidFill>
                <a:latin typeface="+mn-lt"/>
                <a:cs typeface="+mn-cs"/>
              </a:rPr>
              <a:t>Asset-driven approach</a:t>
            </a:r>
          </a:p>
          <a:p>
            <a:pPr marL="1143000" defTabSz="914400"/>
            <a:r>
              <a:rPr lang="en-US" dirty="0">
                <a:solidFill>
                  <a:schemeClr val="tx1"/>
                </a:solidFill>
                <a:latin typeface="+mn-lt"/>
                <a:cs typeface="+mn-cs"/>
              </a:rPr>
              <a:t>The asset-driven approach provides a plan based on the assets that support an application for migration. In this approach, you pull statistical usage data from a configuration management database (CMDB) or other infrastructure assessment tools.</a:t>
            </a:r>
          </a:p>
          <a:p>
            <a:pPr marL="1143000" defTabSz="914400"/>
            <a:r>
              <a:rPr lang="en-US" dirty="0">
                <a:solidFill>
                  <a:schemeClr val="tx1"/>
                </a:solidFill>
                <a:latin typeface="+mn-lt"/>
                <a:cs typeface="+mn-cs"/>
              </a:rPr>
              <a:t>This approach usually assumes an IaaS model of deployment as a baseline. </a:t>
            </a:r>
          </a:p>
          <a:p>
            <a:pPr marL="1143000" defTabSz="914400"/>
            <a:r>
              <a:rPr lang="en-US" dirty="0">
                <a:solidFill>
                  <a:schemeClr val="tx1"/>
                </a:solidFill>
                <a:latin typeface="+mn-lt"/>
                <a:cs typeface="+mn-cs"/>
              </a:rPr>
              <a:t>In this process, the analysis evaluates the attributes of each asset</a:t>
            </a:r>
          </a:p>
          <a:p>
            <a:pPr marL="1143000" defTabSz="914400"/>
            <a:r>
              <a:rPr lang="en-US" dirty="0">
                <a:solidFill>
                  <a:schemeClr val="tx1"/>
                </a:solidFill>
                <a:latin typeface="+mn-lt"/>
                <a:cs typeface="+mn-cs"/>
              </a:rPr>
              <a:t>The assets that you inventory in this approach are then aligned with workloads or applications for grouping and dependency mapping purposes.</a:t>
            </a:r>
          </a:p>
          <a:p>
            <a:pPr marL="0" indent="-228600" defTabSz="914400"/>
            <a:endParaRPr lang="en-US" dirty="0">
              <a:solidFill>
                <a:schemeClr val="tx1"/>
              </a:solidFill>
              <a:latin typeface="+mn-lt"/>
              <a:cs typeface="+mn-cs"/>
            </a:endParaRPr>
          </a:p>
        </p:txBody>
      </p:sp>
    </p:spTree>
    <p:extLst>
      <p:ext uri="{BB962C8B-B14F-4D97-AF65-F5344CB8AC3E}">
        <p14:creationId xmlns:p14="http://schemas.microsoft.com/office/powerpoint/2010/main" val="142524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335627" cy="13716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1530E1-6859-4E5D-9523-ADF69E260889}"/>
              </a:ext>
            </a:extLst>
          </p:cNvPr>
          <p:cNvSpPr>
            <a:spLocks noGrp="1"/>
          </p:cNvSpPr>
          <p:nvPr>
            <p:ph type="title"/>
          </p:nvPr>
        </p:nvSpPr>
        <p:spPr>
          <a:xfrm>
            <a:off x="1373846" y="2307144"/>
            <a:ext cx="6401634" cy="8922326"/>
          </a:xfrm>
        </p:spPr>
        <p:txBody>
          <a:bodyPr vert="horz" lIns="91440" tIns="45720" rIns="91440" bIns="45720" rtlCol="0" anchor="ctr">
            <a:normAutofit/>
          </a:bodyPr>
          <a:lstStyle/>
          <a:p>
            <a:pPr defTabSz="914400"/>
            <a:r>
              <a:rPr lang="en-US" sz="9600" kern="1200" dirty="0">
                <a:solidFill>
                  <a:srgbClr val="FFFFFF"/>
                </a:solidFill>
                <a:latin typeface="+mj-lt"/>
                <a:ea typeface="+mj-ea"/>
                <a:cs typeface="+mj-cs"/>
              </a:rPr>
              <a:t>Digital Estate Planning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102770" y="4910958"/>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A28134C3-F8A0-40FD-8B99-7AD89B1A3FEB}"/>
              </a:ext>
            </a:extLst>
          </p:cNvPr>
          <p:cNvSpPr>
            <a:spLocks noGrp="1"/>
          </p:cNvSpPr>
          <p:nvPr>
            <p:ph idx="1"/>
          </p:nvPr>
        </p:nvSpPr>
        <p:spPr>
          <a:xfrm>
            <a:off x="8895774" y="1182688"/>
            <a:ext cx="13814780" cy="11171238"/>
          </a:xfrm>
        </p:spPr>
        <p:txBody>
          <a:bodyPr vert="horz" lIns="91440" tIns="45720" rIns="91440" bIns="45720" rtlCol="0" anchor="ctr">
            <a:normAutofit/>
          </a:bodyPr>
          <a:lstStyle/>
          <a:p>
            <a:pPr marL="0" indent="0" defTabSz="914400">
              <a:buNone/>
            </a:pPr>
            <a:r>
              <a:rPr lang="en-US" b="1" dirty="0">
                <a:solidFill>
                  <a:schemeClr val="tx1"/>
                </a:solidFill>
                <a:latin typeface="+mn-lt"/>
                <a:cs typeface="+mn-cs"/>
              </a:rPr>
              <a:t>Workload-driven approach</a:t>
            </a:r>
          </a:p>
          <a:p>
            <a:pPr marL="1028700" indent="-571500" defTabSz="914400"/>
            <a:r>
              <a:rPr lang="en-US" sz="4400" dirty="0">
                <a:solidFill>
                  <a:schemeClr val="tx1"/>
                </a:solidFill>
                <a:latin typeface="+mn-lt"/>
                <a:cs typeface="+mn-cs"/>
              </a:rPr>
              <a:t>The top-down assessment approach evaluates security aspects. Security includes the categorization of data (high, medium, or low business impact), compliance, sovereignty, and security risk requirements. </a:t>
            </a:r>
          </a:p>
          <a:p>
            <a:pPr marL="1028700" indent="-571500" defTabSz="914400"/>
            <a:r>
              <a:rPr lang="en-US" sz="4400" dirty="0">
                <a:solidFill>
                  <a:schemeClr val="tx1"/>
                </a:solidFill>
                <a:latin typeface="+mn-lt"/>
                <a:cs typeface="+mn-cs"/>
              </a:rPr>
              <a:t>This approach assesses high-level architectural complexity. It evaluates aspects such as authentication, data structure, latency requirements, dependencies, and application life expectancy.</a:t>
            </a:r>
          </a:p>
          <a:p>
            <a:pPr marL="1028700" indent="-571500" defTabSz="914400"/>
            <a:r>
              <a:rPr lang="en-US" sz="4400" dirty="0">
                <a:solidFill>
                  <a:schemeClr val="tx1"/>
                </a:solidFill>
                <a:latin typeface="+mn-lt"/>
                <a:cs typeface="+mn-cs"/>
              </a:rPr>
              <a:t>The top-down approach also measures the operational requirements of the application, such as service levels, integration, maintenance windows, monitoring, and insight. When these aspects have been analyzed and considered, the resulting score reflects the relative difficulty of migrating this application to each of the cloud platforms: IaaS, PaaS, and SaaS.</a:t>
            </a:r>
          </a:p>
          <a:p>
            <a:pPr indent="-228600" defTabSz="914400"/>
            <a:endParaRPr lang="en-US" sz="4400" dirty="0">
              <a:solidFill>
                <a:schemeClr val="tx1"/>
              </a:solidFill>
              <a:latin typeface="+mn-lt"/>
              <a:cs typeface="+mn-cs"/>
            </a:endParaRPr>
          </a:p>
        </p:txBody>
      </p:sp>
    </p:spTree>
    <p:extLst>
      <p:ext uri="{BB962C8B-B14F-4D97-AF65-F5344CB8AC3E}">
        <p14:creationId xmlns:p14="http://schemas.microsoft.com/office/powerpoint/2010/main" val="1941978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335627" cy="13716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578348C-79B0-4CF7-AC4E-48A70EC28306}"/>
              </a:ext>
            </a:extLst>
          </p:cNvPr>
          <p:cNvSpPr>
            <a:spLocks noGrp="1"/>
          </p:cNvSpPr>
          <p:nvPr>
            <p:ph type="title"/>
          </p:nvPr>
        </p:nvSpPr>
        <p:spPr>
          <a:xfrm>
            <a:off x="1373846" y="2307144"/>
            <a:ext cx="6401634" cy="8922326"/>
          </a:xfrm>
        </p:spPr>
        <p:txBody>
          <a:bodyPr vert="horz" lIns="91440" tIns="45720" rIns="91440" bIns="45720" rtlCol="0" anchor="ctr">
            <a:normAutofit/>
          </a:bodyPr>
          <a:lstStyle/>
          <a:p>
            <a:pPr defTabSz="914400"/>
            <a:r>
              <a:rPr lang="en-US" sz="9600" kern="1200" dirty="0">
                <a:solidFill>
                  <a:srgbClr val="FFFFFF"/>
                </a:solidFill>
                <a:latin typeface="+mj-lt"/>
                <a:ea typeface="+mj-ea"/>
                <a:cs typeface="+mj-cs"/>
              </a:rPr>
              <a:t>Digital estate planning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102770" y="4910958"/>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2BDA79AA-BF5F-4EC8-A41E-5AA830D24133}"/>
              </a:ext>
            </a:extLst>
          </p:cNvPr>
          <p:cNvSpPr>
            <a:spLocks noGrp="1"/>
          </p:cNvSpPr>
          <p:nvPr>
            <p:ph idx="1"/>
          </p:nvPr>
        </p:nvSpPr>
        <p:spPr>
          <a:xfrm>
            <a:off x="8895774" y="1182688"/>
            <a:ext cx="13814780" cy="11171238"/>
          </a:xfrm>
        </p:spPr>
        <p:txBody>
          <a:bodyPr vert="horz" lIns="91440" tIns="45720" rIns="91440" bIns="45720" rtlCol="0" anchor="ctr">
            <a:normAutofit fontScale="92500" lnSpcReduction="20000"/>
          </a:bodyPr>
          <a:lstStyle/>
          <a:p>
            <a:pPr marL="457200" indent="0" defTabSz="914400">
              <a:buNone/>
            </a:pPr>
            <a:r>
              <a:rPr lang="en-US" sz="5200" b="1" dirty="0">
                <a:solidFill>
                  <a:schemeClr val="tx1"/>
                </a:solidFill>
                <a:latin typeface="+mn-lt"/>
                <a:cs typeface="+mn-cs"/>
              </a:rPr>
              <a:t>Incremental Approach</a:t>
            </a:r>
          </a:p>
          <a:p>
            <a:pPr marL="0" indent="0" defTabSz="914400">
              <a:buNone/>
            </a:pPr>
            <a:r>
              <a:rPr lang="en-US" sz="3500" dirty="0">
                <a:solidFill>
                  <a:schemeClr val="tx1"/>
                </a:solidFill>
                <a:latin typeface="+mn-lt"/>
                <a:cs typeface="+mn-cs"/>
              </a:rPr>
              <a:t>We </a:t>
            </a:r>
            <a:r>
              <a:rPr lang="en-US" sz="3500" b="1" dirty="0">
                <a:solidFill>
                  <a:schemeClr val="tx1"/>
                </a:solidFill>
                <a:latin typeface="+mn-lt"/>
                <a:cs typeface="+mn-cs"/>
              </a:rPr>
              <a:t>strongly suggest </a:t>
            </a:r>
            <a:r>
              <a:rPr lang="en-US" sz="3500" dirty="0">
                <a:solidFill>
                  <a:schemeClr val="tx1"/>
                </a:solidFill>
                <a:latin typeface="+mn-lt"/>
                <a:cs typeface="+mn-cs"/>
              </a:rPr>
              <a:t>an incremental approach, as we do for many processes in the Cloud Adoption Framework. In the case of digital estate planning, that equates to a multiphase process:</a:t>
            </a:r>
          </a:p>
          <a:p>
            <a:pPr marL="914400" indent="-457200" defTabSz="914400"/>
            <a:r>
              <a:rPr lang="en-US" sz="3500" b="1" dirty="0">
                <a:solidFill>
                  <a:schemeClr val="tx1"/>
                </a:solidFill>
                <a:latin typeface="+mn-lt"/>
                <a:cs typeface="+mn-cs"/>
              </a:rPr>
              <a:t>Initial cost analysis:</a:t>
            </a:r>
            <a:r>
              <a:rPr lang="en-US" sz="3500" dirty="0">
                <a:solidFill>
                  <a:schemeClr val="tx1"/>
                </a:solidFill>
                <a:latin typeface="+mn-lt"/>
                <a:cs typeface="+mn-cs"/>
              </a:rPr>
              <a:t> If financial validation is required, start with an </a:t>
            </a:r>
            <a:r>
              <a:rPr lang="en-US" sz="3500" b="1" dirty="0">
                <a:solidFill>
                  <a:schemeClr val="tx1"/>
                </a:solidFill>
                <a:latin typeface="+mn-lt"/>
                <a:cs typeface="+mn-cs"/>
              </a:rPr>
              <a:t>asset-driven approach</a:t>
            </a:r>
            <a:r>
              <a:rPr lang="en-US" sz="3500" dirty="0">
                <a:solidFill>
                  <a:schemeClr val="tx1"/>
                </a:solidFill>
                <a:latin typeface="+mn-lt"/>
                <a:cs typeface="+mn-cs"/>
              </a:rPr>
              <a:t>, described earlier, to get an initial cost calculation for the entire digital estate, with no rationalization. This establishes a worst-case scenario benchmark.</a:t>
            </a:r>
          </a:p>
          <a:p>
            <a:pPr marL="914400" indent="-457200" defTabSz="914400"/>
            <a:r>
              <a:rPr lang="en-US" sz="3500" b="1" dirty="0">
                <a:solidFill>
                  <a:schemeClr val="tx1"/>
                </a:solidFill>
                <a:latin typeface="+mn-lt"/>
                <a:cs typeface="+mn-cs"/>
              </a:rPr>
              <a:t>Migration planning:</a:t>
            </a:r>
            <a:r>
              <a:rPr lang="en-US" sz="3500" dirty="0">
                <a:solidFill>
                  <a:schemeClr val="tx1"/>
                </a:solidFill>
                <a:latin typeface="+mn-lt"/>
                <a:cs typeface="+mn-cs"/>
              </a:rPr>
              <a:t> After you have assembled a cloud strategy team, build an initial migration backlog using a </a:t>
            </a:r>
            <a:r>
              <a:rPr lang="en-US" sz="3500" b="1" dirty="0">
                <a:solidFill>
                  <a:schemeClr val="tx1"/>
                </a:solidFill>
                <a:latin typeface="+mn-lt"/>
                <a:cs typeface="+mn-cs"/>
              </a:rPr>
              <a:t>workload-driven approach </a:t>
            </a:r>
            <a:r>
              <a:rPr lang="en-US" sz="3500" dirty="0">
                <a:solidFill>
                  <a:schemeClr val="tx1"/>
                </a:solidFill>
                <a:latin typeface="+mn-lt"/>
                <a:cs typeface="+mn-cs"/>
              </a:rPr>
              <a:t>that's based on their collective knowledge and limited stakeholder interviews. This approach quickly builds a lightweight workload assessment to foster collaboration.</a:t>
            </a:r>
          </a:p>
          <a:p>
            <a:pPr marL="914400" indent="-457200" defTabSz="914400"/>
            <a:r>
              <a:rPr lang="en-US" sz="3500" b="1" dirty="0">
                <a:solidFill>
                  <a:schemeClr val="tx1"/>
                </a:solidFill>
                <a:latin typeface="+mn-lt"/>
                <a:cs typeface="+mn-cs"/>
              </a:rPr>
              <a:t>Release planning:</a:t>
            </a:r>
            <a:r>
              <a:rPr lang="en-US" sz="3500" dirty="0">
                <a:solidFill>
                  <a:schemeClr val="tx1"/>
                </a:solidFill>
                <a:latin typeface="+mn-lt"/>
                <a:cs typeface="+mn-cs"/>
              </a:rPr>
              <a:t> At each release, the migration backlog is pruned and reprioritized to focus on the most relevant business impact. During this process, the next five to ten workloads are selected as prioritized releases. At this point, the cloud strategy team invests the time in completing an exhaustive workload-driven approach. Delaying this assessment until a release is aligned better respects the time of stakeholders. It also delays the investment in full analysis until the business starts to see results from earlier efforts.</a:t>
            </a:r>
          </a:p>
          <a:p>
            <a:pPr marL="914400" indent="-457200" defTabSz="914400"/>
            <a:r>
              <a:rPr lang="en-US" sz="3500" b="1" dirty="0">
                <a:solidFill>
                  <a:schemeClr val="tx1"/>
                </a:solidFill>
                <a:latin typeface="+mn-lt"/>
                <a:cs typeface="+mn-cs"/>
              </a:rPr>
              <a:t>Execution analysis:</a:t>
            </a:r>
            <a:r>
              <a:rPr lang="en-US" sz="3500" dirty="0">
                <a:solidFill>
                  <a:schemeClr val="tx1"/>
                </a:solidFill>
                <a:latin typeface="+mn-lt"/>
                <a:cs typeface="+mn-cs"/>
              </a:rPr>
              <a:t> Before migrating, modernizing, or replicating any asset, assess it both individually and as part of a collective release. At this point, the data from the initial asset-driven approach can be scrutinized to ensure accurate sizing and operational constraints.</a:t>
            </a:r>
          </a:p>
          <a:p>
            <a:pPr indent="-228600" defTabSz="914400"/>
            <a:endParaRPr lang="en-US" sz="3000" dirty="0">
              <a:solidFill>
                <a:schemeClr val="tx1"/>
              </a:solidFill>
              <a:latin typeface="+mn-lt"/>
              <a:cs typeface="+mn-cs"/>
            </a:endParaRPr>
          </a:p>
        </p:txBody>
      </p:sp>
    </p:spTree>
    <p:extLst>
      <p:ext uri="{BB962C8B-B14F-4D97-AF65-F5344CB8AC3E}">
        <p14:creationId xmlns:p14="http://schemas.microsoft.com/office/powerpoint/2010/main" val="967527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0AE83B-E3CF-4EBF-9BE3-AC70CAC07A60}"/>
              </a:ext>
            </a:extLst>
          </p:cNvPr>
          <p:cNvSpPr>
            <a:spLocks noGrp="1"/>
          </p:cNvSpPr>
          <p:nvPr>
            <p:ph type="title"/>
          </p:nvPr>
        </p:nvSpPr>
        <p:spPr>
          <a:xfrm>
            <a:off x="1676618" y="730250"/>
            <a:ext cx="11118425" cy="2651126"/>
          </a:xfrm>
        </p:spPr>
        <p:txBody>
          <a:bodyPr vert="horz" lIns="91440" tIns="45720" rIns="91440" bIns="45720" rtlCol="0" anchor="ctr">
            <a:noAutofit/>
          </a:bodyPr>
          <a:lstStyle/>
          <a:p>
            <a:pPr defTabSz="914400"/>
            <a:r>
              <a:rPr lang="en-US" sz="9600" kern="1200" dirty="0">
                <a:solidFill>
                  <a:schemeClr val="tx1"/>
                </a:solidFill>
                <a:latin typeface="+mj-lt"/>
                <a:ea typeface="+mj-ea"/>
                <a:cs typeface="+mj-cs"/>
              </a:rPr>
              <a:t>Gather Inventory Data</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D58F3DB8-CAC9-4427-94D4-27ACEC61DCC4}"/>
              </a:ext>
            </a:extLst>
          </p:cNvPr>
          <p:cNvSpPr>
            <a:spLocks noGrp="1"/>
          </p:cNvSpPr>
          <p:nvPr>
            <p:ph idx="1"/>
          </p:nvPr>
        </p:nvSpPr>
        <p:spPr>
          <a:xfrm>
            <a:off x="1676618" y="3651250"/>
            <a:ext cx="11118425" cy="8702676"/>
          </a:xfrm>
        </p:spPr>
        <p:txBody>
          <a:bodyPr vert="horz" lIns="91440" tIns="45720" rIns="91440" bIns="45720" rtlCol="0">
            <a:normAutofit fontScale="92500" lnSpcReduction="10000"/>
          </a:bodyPr>
          <a:lstStyle/>
          <a:p>
            <a:pPr marL="0" indent="0" defTabSz="914400">
              <a:buNone/>
            </a:pPr>
            <a:r>
              <a:rPr lang="en-US" sz="3500" dirty="0">
                <a:solidFill>
                  <a:schemeClr val="tx1"/>
                </a:solidFill>
                <a:latin typeface="+mn-lt"/>
                <a:cs typeface="+mn-cs"/>
              </a:rPr>
              <a:t>The inventory that supports a digital estate changes depending on the desired digital transformation and corresponding transformation journey.</a:t>
            </a:r>
          </a:p>
          <a:p>
            <a:pPr marL="914400" indent="-457200" defTabSz="914400"/>
            <a:r>
              <a:rPr lang="en-US" sz="3200" b="1" dirty="0">
                <a:solidFill>
                  <a:schemeClr val="tx1"/>
                </a:solidFill>
                <a:latin typeface="+mn-lt"/>
                <a:cs typeface="+mn-cs"/>
              </a:rPr>
              <a:t>Cloud migration:</a:t>
            </a:r>
            <a:r>
              <a:rPr lang="en-US" sz="3200" dirty="0">
                <a:solidFill>
                  <a:schemeClr val="tx1"/>
                </a:solidFill>
                <a:latin typeface="+mn-lt"/>
                <a:cs typeface="+mn-cs"/>
              </a:rPr>
              <a:t> We often recommend that during a cloud migration, you collect the inventory from scanning tools that create a centralized list of all virtual machines and servers. Some tools can also create network mappings and dependencies, which help define workload alignment.</a:t>
            </a:r>
          </a:p>
          <a:p>
            <a:pPr marL="914400" indent="-457200" defTabSz="914400"/>
            <a:r>
              <a:rPr lang="en-US" sz="3200" b="1" dirty="0">
                <a:solidFill>
                  <a:schemeClr val="tx1"/>
                </a:solidFill>
                <a:latin typeface="+mn-lt"/>
                <a:cs typeface="+mn-cs"/>
              </a:rPr>
              <a:t>Application innovation:</a:t>
            </a:r>
            <a:r>
              <a:rPr lang="en-US" sz="3200" dirty="0">
                <a:solidFill>
                  <a:schemeClr val="tx1"/>
                </a:solidFill>
                <a:latin typeface="+mn-lt"/>
                <a:cs typeface="+mn-cs"/>
              </a:rPr>
              <a:t> Inventory during a cloud-enabled application innovation effort begins with the customer. Mapping the customer experience from start to finish is a good place to begin. Aligning that map to applications, APIs, data, and other assets creates a detailed inventory for analysis.</a:t>
            </a:r>
          </a:p>
          <a:p>
            <a:pPr marL="914400" indent="-457200" defTabSz="914400"/>
            <a:r>
              <a:rPr lang="en-US" sz="3200" b="1" dirty="0">
                <a:solidFill>
                  <a:schemeClr val="tx1"/>
                </a:solidFill>
                <a:latin typeface="+mn-lt"/>
                <a:cs typeface="+mn-cs"/>
              </a:rPr>
              <a:t>Data innovation:</a:t>
            </a:r>
            <a:r>
              <a:rPr lang="en-US" sz="3200" dirty="0">
                <a:solidFill>
                  <a:schemeClr val="tx1"/>
                </a:solidFill>
                <a:latin typeface="+mn-lt"/>
                <a:cs typeface="+mn-cs"/>
              </a:rPr>
              <a:t> Cloud-enabled data innovation efforts focus on the product or service. An inventory also includes a mapping of the opportunities for disrupting the market, as well as the capabilities needed.</a:t>
            </a:r>
          </a:p>
          <a:p>
            <a:pPr marL="914400" indent="-457200" defTabSz="914400"/>
            <a:r>
              <a:rPr lang="en-US" sz="3200" b="1" dirty="0">
                <a:solidFill>
                  <a:schemeClr val="tx1"/>
                </a:solidFill>
                <a:latin typeface="+mn-lt"/>
                <a:cs typeface="+mn-cs"/>
              </a:rPr>
              <a:t>Security:</a:t>
            </a:r>
            <a:r>
              <a:rPr lang="en-US" sz="3200" dirty="0">
                <a:solidFill>
                  <a:schemeClr val="tx1"/>
                </a:solidFill>
                <a:latin typeface="+mn-lt"/>
                <a:cs typeface="+mn-cs"/>
              </a:rPr>
              <a:t> Inventory provides security the understanding to help assess, protect, and monitor the organization's assets.</a:t>
            </a:r>
          </a:p>
          <a:p>
            <a:pPr indent="-228600" defTabSz="914400"/>
            <a:endParaRPr lang="en-US" sz="2600" dirty="0">
              <a:solidFill>
                <a:schemeClr val="tx1"/>
              </a:solidFill>
              <a:latin typeface="+mn-lt"/>
              <a:cs typeface="+mn-cs"/>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443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B581DBB-8514-47F9-9F11-853FCF142E8F}"/>
              </a:ext>
            </a:extLst>
          </p:cNvPr>
          <p:cNvSpPr>
            <a:spLocks noGrp="1"/>
          </p:cNvSpPr>
          <p:nvPr>
            <p:ph type="title"/>
          </p:nvPr>
        </p:nvSpPr>
        <p:spPr>
          <a:xfrm>
            <a:off x="1942068" y="2441838"/>
            <a:ext cx="10852975" cy="4775200"/>
          </a:xfrm>
        </p:spPr>
        <p:txBody>
          <a:bodyPr vert="horz" lIns="91440" tIns="45720" rIns="91440" bIns="45720" rtlCol="0" anchor="b">
            <a:normAutofit/>
          </a:bodyPr>
          <a:lstStyle/>
          <a:p>
            <a:pPr defTabSz="914400"/>
            <a:r>
              <a:rPr lang="en-US" sz="9600" kern="1200" dirty="0">
                <a:solidFill>
                  <a:schemeClr val="tx1"/>
                </a:solidFill>
                <a:latin typeface="+mj-lt"/>
                <a:ea typeface="+mj-ea"/>
                <a:cs typeface="+mj-cs"/>
              </a:rPr>
              <a:t>Assessment tooling</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04477"/>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211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4970" y="1695200"/>
            <a:ext cx="9241079" cy="9239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903D500-75E8-498E-A01F-F8553DBED18D}"/>
              </a:ext>
            </a:extLst>
          </p:cNvPr>
          <p:cNvSpPr>
            <a:spLocks noGrp="1"/>
          </p:cNvSpPr>
          <p:nvPr>
            <p:ph type="title"/>
          </p:nvPr>
        </p:nvSpPr>
        <p:spPr>
          <a:xfrm>
            <a:off x="2043736" y="2466482"/>
            <a:ext cx="7738049" cy="8129256"/>
          </a:xfrm>
        </p:spPr>
        <p:txBody>
          <a:bodyPr vert="horz" lIns="91440" tIns="45720" rIns="91440" bIns="45720" rtlCol="0" anchor="ctr">
            <a:normAutofit/>
          </a:bodyPr>
          <a:lstStyle/>
          <a:p>
            <a:pPr defTabSz="914400"/>
            <a:r>
              <a:rPr lang="en-US" sz="9600" kern="1200" dirty="0">
                <a:solidFill>
                  <a:srgbClr val="FFFFFF"/>
                </a:solidFill>
                <a:latin typeface="+mj-lt"/>
                <a:ea typeface="+mj-ea"/>
                <a:cs typeface="+mj-cs"/>
              </a:rPr>
              <a:t>Rationalizing the digital estate</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1196" y="0"/>
            <a:ext cx="2310584" cy="1182018"/>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4053" y="-2"/>
            <a:ext cx="3475255" cy="191907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73662"/>
            <a:ext cx="319523" cy="1105992"/>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A564CE50-1B54-48CF-B554-04AC92EBE691}"/>
              </a:ext>
            </a:extLst>
          </p:cNvPr>
          <p:cNvSpPr>
            <a:spLocks noGrp="1"/>
          </p:cNvSpPr>
          <p:nvPr>
            <p:ph idx="1"/>
          </p:nvPr>
        </p:nvSpPr>
        <p:spPr>
          <a:xfrm>
            <a:off x="12193587" y="1641760"/>
            <a:ext cx="10516967" cy="11159840"/>
          </a:xfrm>
        </p:spPr>
        <p:txBody>
          <a:bodyPr vert="horz" lIns="91440" tIns="45720" rIns="91440" bIns="45720" rtlCol="0" anchor="t">
            <a:normAutofit fontScale="92500" lnSpcReduction="20000"/>
          </a:bodyPr>
          <a:lstStyle/>
          <a:p>
            <a:pPr marL="0" indent="0" defTabSz="914400">
              <a:buNone/>
            </a:pPr>
            <a:r>
              <a:rPr lang="en-US" b="1" dirty="0">
                <a:solidFill>
                  <a:schemeClr val="tx1"/>
                </a:solidFill>
                <a:latin typeface="+mn-lt"/>
                <a:cs typeface="+mn-cs"/>
              </a:rPr>
              <a:t>Traditional view of rationalization</a:t>
            </a:r>
          </a:p>
          <a:p>
            <a:pPr marL="0" indent="0" defTabSz="914400">
              <a:buNone/>
            </a:pPr>
            <a:r>
              <a:rPr lang="en-US" sz="3500" dirty="0">
                <a:solidFill>
                  <a:schemeClr val="tx1"/>
                </a:solidFill>
                <a:latin typeface="+mn-lt"/>
                <a:cs typeface="+mn-cs"/>
              </a:rPr>
              <a:t>It's easy to understand rationalization when you visualize the traditional process of rationalization as a complex decision tree. Each asset in the digital estate is fed through a process that results in one of five answers (the five Rs). This however, it's inefficient and can lead to significant delays. The process typically goes something like this.</a:t>
            </a:r>
          </a:p>
          <a:p>
            <a:pPr marL="914400" indent="-457200" defTabSz="914400"/>
            <a:r>
              <a:rPr lang="en-US" sz="3500" b="1" dirty="0">
                <a:solidFill>
                  <a:schemeClr val="tx1"/>
                </a:solidFill>
                <a:latin typeface="+mn-lt"/>
                <a:cs typeface="+mn-cs"/>
              </a:rPr>
              <a:t>Inventory:</a:t>
            </a:r>
            <a:r>
              <a:rPr lang="en-US" sz="3500" dirty="0">
                <a:solidFill>
                  <a:schemeClr val="tx1"/>
                </a:solidFill>
                <a:latin typeface="+mn-lt"/>
                <a:cs typeface="+mn-cs"/>
              </a:rPr>
              <a:t> A thorough inventory of assets, including applications, software, hardware, operating systems, and system performance metrics, is required for completing a full rationalization by using traditional models. </a:t>
            </a:r>
            <a:r>
              <a:rPr lang="en-US" sz="3500" b="1" dirty="0">
                <a:solidFill>
                  <a:schemeClr val="tx1"/>
                </a:solidFill>
                <a:latin typeface="+mn-lt"/>
                <a:cs typeface="+mn-cs"/>
              </a:rPr>
              <a:t>(2+ weeks)</a:t>
            </a:r>
          </a:p>
          <a:p>
            <a:pPr marL="914400" indent="-457200" defTabSz="914400"/>
            <a:r>
              <a:rPr lang="en-US" sz="3500" b="1" dirty="0">
                <a:solidFill>
                  <a:schemeClr val="tx1"/>
                </a:solidFill>
                <a:latin typeface="+mn-lt"/>
                <a:cs typeface="+mn-cs"/>
              </a:rPr>
              <a:t>Quantitative analysis:</a:t>
            </a:r>
            <a:r>
              <a:rPr lang="en-US" sz="3500" dirty="0">
                <a:solidFill>
                  <a:schemeClr val="tx1"/>
                </a:solidFill>
                <a:latin typeface="+mn-lt"/>
                <a:cs typeface="+mn-cs"/>
              </a:rPr>
              <a:t> In the decision tree, quantitative questions drive the first layer of decisions. Common questions include the following: Is the asset in use today? If so, is it optimized and sized properly? What dependencies exist between assets? These questions are vital to the classification of the inventory. </a:t>
            </a:r>
            <a:r>
              <a:rPr lang="en-US" sz="3500" b="1" dirty="0">
                <a:solidFill>
                  <a:schemeClr val="tx1"/>
                </a:solidFill>
                <a:latin typeface="+mn-lt"/>
                <a:cs typeface="+mn-cs"/>
              </a:rPr>
              <a:t>(16-40 FTE Hours per VM)</a:t>
            </a:r>
          </a:p>
          <a:p>
            <a:pPr marL="914400" indent="-457200" defTabSz="914400"/>
            <a:r>
              <a:rPr lang="en-US" sz="3500" b="1" dirty="0">
                <a:solidFill>
                  <a:schemeClr val="tx1"/>
                </a:solidFill>
                <a:latin typeface="+mn-lt"/>
                <a:cs typeface="+mn-cs"/>
              </a:rPr>
              <a:t>Qualitative analysis:</a:t>
            </a:r>
            <a:r>
              <a:rPr lang="en-US" sz="3500" dirty="0">
                <a:solidFill>
                  <a:schemeClr val="tx1"/>
                </a:solidFill>
                <a:latin typeface="+mn-lt"/>
                <a:cs typeface="+mn-cs"/>
              </a:rPr>
              <a:t> The next set of decisions requires human intelligence in the form of qualitative analysis. Often, the questions that come up here are unique to the solution and can be answered only by business stakeholders and power users. These decisions typically delay the process, slowing things down considerably. This analysis generally consumes </a:t>
            </a:r>
            <a:r>
              <a:rPr lang="en-US" sz="3500" b="1" dirty="0">
                <a:solidFill>
                  <a:schemeClr val="tx1"/>
                </a:solidFill>
                <a:latin typeface="+mn-lt"/>
                <a:cs typeface="+mn-cs"/>
              </a:rPr>
              <a:t>40 to 80 FTE hours per application.</a:t>
            </a:r>
          </a:p>
          <a:p>
            <a:pPr marL="0" indent="-228600" defTabSz="914400"/>
            <a:endParaRPr lang="en-US" sz="2600" dirty="0">
              <a:solidFill>
                <a:schemeClr val="tx1"/>
              </a:solidFill>
              <a:latin typeface="+mn-lt"/>
              <a:cs typeface="+mn-cs"/>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671298"/>
            <a:ext cx="3096763" cy="2044702"/>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810998" y="11435810"/>
            <a:ext cx="3543680" cy="2280190"/>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67020" y="12517510"/>
            <a:ext cx="3132288" cy="1198490"/>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084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284" y="2022090"/>
            <a:ext cx="8740856" cy="8739718"/>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E5010D3-500D-46CE-B64F-37F0304CFAE2}"/>
              </a:ext>
            </a:extLst>
          </p:cNvPr>
          <p:cNvSpPr>
            <a:spLocks noGrp="1"/>
          </p:cNvSpPr>
          <p:nvPr>
            <p:ph type="title"/>
          </p:nvPr>
        </p:nvSpPr>
        <p:spPr>
          <a:xfrm>
            <a:off x="1913901" y="2225938"/>
            <a:ext cx="7875621" cy="8332020"/>
          </a:xfrm>
        </p:spPr>
        <p:txBody>
          <a:bodyPr vert="horz" lIns="91440" tIns="45720" rIns="91440" bIns="45720" rtlCol="0" anchor="ctr">
            <a:normAutofit/>
          </a:bodyPr>
          <a:lstStyle/>
          <a:p>
            <a:pPr defTabSz="914400"/>
            <a:r>
              <a:rPr lang="en-US" sz="9600" kern="1200" dirty="0">
                <a:solidFill>
                  <a:srgbClr val="FFFFFF"/>
                </a:solidFill>
                <a:latin typeface="+mj-lt"/>
                <a:ea typeface="+mj-ea"/>
                <a:cs typeface="+mj-cs"/>
              </a:rPr>
              <a:t>Rationalizing the digital estate</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1196" y="0"/>
            <a:ext cx="2310584" cy="1182018"/>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4053" y="-2"/>
            <a:ext cx="3475255" cy="191907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73662"/>
            <a:ext cx="319523" cy="1105992"/>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A75495B6-A363-4148-AC20-9E23BB8D5458}"/>
              </a:ext>
            </a:extLst>
          </p:cNvPr>
          <p:cNvSpPr>
            <a:spLocks noGrp="1"/>
          </p:cNvSpPr>
          <p:nvPr>
            <p:ph idx="1"/>
          </p:nvPr>
        </p:nvSpPr>
        <p:spPr>
          <a:xfrm>
            <a:off x="12193587" y="1641760"/>
            <a:ext cx="10516967" cy="9778700"/>
          </a:xfrm>
        </p:spPr>
        <p:txBody>
          <a:bodyPr vert="horz" lIns="91440" tIns="45720" rIns="91440" bIns="45720" rtlCol="0" anchor="t">
            <a:normAutofit fontScale="92500"/>
          </a:bodyPr>
          <a:lstStyle/>
          <a:p>
            <a:pPr marL="0" indent="0" defTabSz="914400">
              <a:buNone/>
            </a:pPr>
            <a:r>
              <a:rPr lang="en-US" dirty="0">
                <a:solidFill>
                  <a:schemeClr val="tx1"/>
                </a:solidFill>
                <a:latin typeface="+mn-lt"/>
                <a:cs typeface="+mn-cs"/>
              </a:rPr>
              <a:t>Traditional view of rationalization</a:t>
            </a:r>
          </a:p>
          <a:p>
            <a:pPr marL="0" indent="-228600" defTabSz="914400"/>
            <a:endParaRPr lang="en-US" sz="3700" dirty="0">
              <a:solidFill>
                <a:schemeClr val="tx1"/>
              </a:solidFill>
              <a:latin typeface="+mn-lt"/>
              <a:cs typeface="+mn-cs"/>
            </a:endParaRPr>
          </a:p>
          <a:p>
            <a:pPr marL="1028700" indent="-571500" defTabSz="914400"/>
            <a:r>
              <a:rPr lang="en-US" sz="3700" dirty="0">
                <a:solidFill>
                  <a:schemeClr val="tx1"/>
                </a:solidFill>
                <a:latin typeface="+mn-lt"/>
                <a:cs typeface="+mn-cs"/>
              </a:rPr>
              <a:t>Using our professional services team and toolset will reduce the time it takes to rationalize your digital estate but some things cannot be avoided.</a:t>
            </a:r>
          </a:p>
          <a:p>
            <a:pPr marL="1028700" indent="-571500" defTabSz="914400"/>
            <a:r>
              <a:rPr lang="en-US" sz="3700" dirty="0">
                <a:solidFill>
                  <a:schemeClr val="tx1"/>
                </a:solidFill>
                <a:latin typeface="+mn-lt"/>
                <a:cs typeface="+mn-cs"/>
              </a:rPr>
              <a:t>We have seen customers spend </a:t>
            </a:r>
            <a:r>
              <a:rPr lang="en-US" sz="3700" b="1" dirty="0">
                <a:solidFill>
                  <a:schemeClr val="tx1"/>
                </a:solidFill>
                <a:latin typeface="+mn-lt"/>
                <a:cs typeface="+mn-cs"/>
              </a:rPr>
              <a:t>nine months </a:t>
            </a:r>
            <a:r>
              <a:rPr lang="en-US" sz="3700" dirty="0">
                <a:solidFill>
                  <a:schemeClr val="tx1"/>
                </a:solidFill>
                <a:latin typeface="+mn-lt"/>
                <a:cs typeface="+mn-cs"/>
              </a:rPr>
              <a:t>and more on rationalization of their digital estate.</a:t>
            </a:r>
          </a:p>
          <a:p>
            <a:pPr marL="1028700" indent="-571500" defTabSz="914400"/>
            <a:r>
              <a:rPr lang="en-US" sz="3700" dirty="0">
                <a:solidFill>
                  <a:schemeClr val="tx1"/>
                </a:solidFill>
                <a:latin typeface="+mn-lt"/>
                <a:cs typeface="+mn-cs"/>
              </a:rPr>
              <a:t>While the inventory time cannot be reduced much more than two weeks, often multiple inventories are required.</a:t>
            </a:r>
          </a:p>
          <a:p>
            <a:pPr marL="1028700" indent="-571500" defTabSz="914400"/>
            <a:r>
              <a:rPr lang="en-US" sz="3700" dirty="0">
                <a:solidFill>
                  <a:schemeClr val="tx1"/>
                </a:solidFill>
                <a:latin typeface="+mn-lt"/>
                <a:cs typeface="+mn-cs"/>
              </a:rPr>
              <a:t>While full rationalization is the end state and a great direction to move in, when you rationalize a 1,500 VM estate it seldom produces a high ROI relative to the time and energy that's required.</a:t>
            </a:r>
          </a:p>
          <a:p>
            <a:pPr marL="1028700" indent="-571500" defTabSz="914400"/>
            <a:r>
              <a:rPr lang="en-US" sz="3700" b="1" dirty="0">
                <a:solidFill>
                  <a:schemeClr val="tx1"/>
                </a:solidFill>
                <a:latin typeface="+mn-lt"/>
                <a:cs typeface="+mn-cs"/>
              </a:rPr>
              <a:t>Incremental rationalization </a:t>
            </a:r>
            <a:r>
              <a:rPr lang="en-US" sz="3700" dirty="0">
                <a:solidFill>
                  <a:schemeClr val="tx1"/>
                </a:solidFill>
                <a:latin typeface="+mn-lt"/>
                <a:cs typeface="+mn-cs"/>
              </a:rPr>
              <a:t>is typically a much more efficient and cost effective approach</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671298"/>
            <a:ext cx="3096763" cy="2044702"/>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837506" y="11435810"/>
            <a:ext cx="3543679" cy="2280190"/>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67020" y="12517510"/>
            <a:ext cx="3132288" cy="1198490"/>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64931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4970" y="1695200"/>
            <a:ext cx="9241079" cy="9239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58AF2BF-3D67-4325-90AC-B110A16F572E}"/>
              </a:ext>
            </a:extLst>
          </p:cNvPr>
          <p:cNvSpPr>
            <a:spLocks noGrp="1"/>
          </p:cNvSpPr>
          <p:nvPr>
            <p:ph type="title"/>
          </p:nvPr>
        </p:nvSpPr>
        <p:spPr>
          <a:xfrm>
            <a:off x="2166484" y="2432252"/>
            <a:ext cx="7738049" cy="8129256"/>
          </a:xfrm>
        </p:spPr>
        <p:txBody>
          <a:bodyPr vert="horz" lIns="91440" tIns="45720" rIns="91440" bIns="45720" rtlCol="0" anchor="ctr">
            <a:normAutofit/>
          </a:bodyPr>
          <a:lstStyle/>
          <a:p>
            <a:pPr defTabSz="914400"/>
            <a:r>
              <a:rPr lang="en-US" kern="1200" dirty="0">
                <a:solidFill>
                  <a:srgbClr val="FFFFFF"/>
                </a:solidFill>
                <a:latin typeface="+mj-lt"/>
                <a:ea typeface="+mj-ea"/>
                <a:cs typeface="+mj-cs"/>
              </a:rPr>
              <a:t>Rationalizing the digital estate</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1196" y="0"/>
            <a:ext cx="2310584" cy="1182018"/>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4053" y="-2"/>
            <a:ext cx="3475255" cy="191907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73662"/>
            <a:ext cx="319523" cy="1105992"/>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D7EE4547-4C72-48BB-85EC-B1203F2FC27F}"/>
              </a:ext>
            </a:extLst>
          </p:cNvPr>
          <p:cNvSpPr>
            <a:spLocks noGrp="1"/>
          </p:cNvSpPr>
          <p:nvPr>
            <p:ph idx="1"/>
          </p:nvPr>
        </p:nvSpPr>
        <p:spPr>
          <a:xfrm>
            <a:off x="12193587" y="1641760"/>
            <a:ext cx="10516967" cy="9778700"/>
          </a:xfrm>
        </p:spPr>
        <p:txBody>
          <a:bodyPr vert="horz" lIns="91440" tIns="45720" rIns="91440" bIns="45720" rtlCol="0" anchor="t">
            <a:normAutofit/>
          </a:bodyPr>
          <a:lstStyle/>
          <a:p>
            <a:pPr marL="0" indent="0" defTabSz="914400">
              <a:buNone/>
            </a:pPr>
            <a:r>
              <a:rPr lang="en-US" dirty="0">
                <a:solidFill>
                  <a:schemeClr val="tx1"/>
                </a:solidFill>
                <a:latin typeface="+mn-lt"/>
                <a:cs typeface="+mn-cs"/>
              </a:rPr>
              <a:t>Incremental rationalization</a:t>
            </a:r>
          </a:p>
          <a:p>
            <a:pPr marL="0" indent="-228600" defTabSz="914400"/>
            <a:endParaRPr lang="en-US" sz="4400" dirty="0">
              <a:solidFill>
                <a:schemeClr val="tx1"/>
              </a:solidFill>
              <a:latin typeface="+mn-lt"/>
              <a:cs typeface="+mn-cs"/>
            </a:endParaRPr>
          </a:p>
          <a:p>
            <a:pPr marL="1028700" indent="-571500" defTabSz="914400"/>
            <a:r>
              <a:rPr lang="en-US" sz="4400" dirty="0">
                <a:solidFill>
                  <a:schemeClr val="tx1"/>
                </a:solidFill>
                <a:latin typeface="+mn-lt"/>
                <a:cs typeface="+mn-cs"/>
              </a:rPr>
              <a:t>The complete rationalization of a large digital estate is prone to risk and can suffer delays because of its complexity. </a:t>
            </a:r>
          </a:p>
          <a:p>
            <a:pPr marL="1028700" indent="-571500" defTabSz="914400"/>
            <a:r>
              <a:rPr lang="en-US" sz="4400" dirty="0">
                <a:solidFill>
                  <a:schemeClr val="tx1"/>
                </a:solidFill>
                <a:latin typeface="+mn-lt"/>
                <a:cs typeface="+mn-cs"/>
              </a:rPr>
              <a:t>The assumption behind the </a:t>
            </a:r>
            <a:r>
              <a:rPr lang="en-US" sz="4400" b="1" dirty="0">
                <a:solidFill>
                  <a:schemeClr val="tx1"/>
                </a:solidFill>
                <a:latin typeface="+mn-lt"/>
                <a:cs typeface="+mn-cs"/>
              </a:rPr>
              <a:t>incremental approach </a:t>
            </a:r>
            <a:r>
              <a:rPr lang="en-US" sz="4400" dirty="0">
                <a:solidFill>
                  <a:schemeClr val="tx1"/>
                </a:solidFill>
                <a:latin typeface="+mn-lt"/>
                <a:cs typeface="+mn-cs"/>
              </a:rPr>
              <a:t>is that delayed decisions stagger the load on the business to reduce the risk of roadblocks. </a:t>
            </a:r>
          </a:p>
          <a:p>
            <a:pPr marL="1028700" indent="-571500" defTabSz="914400"/>
            <a:r>
              <a:rPr lang="en-US" sz="4400" dirty="0">
                <a:solidFill>
                  <a:schemeClr val="tx1"/>
                </a:solidFill>
                <a:latin typeface="+mn-lt"/>
                <a:cs typeface="+mn-cs"/>
              </a:rPr>
              <a:t>Over time, this approach creates an organic model for developing the processes and experience required to make qualified rationalization decisions more efficiently.</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671298"/>
            <a:ext cx="3096763" cy="2044702"/>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810998" y="11435810"/>
            <a:ext cx="3543680" cy="2280190"/>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67020" y="12517510"/>
            <a:ext cx="3132288" cy="1198490"/>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625424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1284" y="2022090"/>
            <a:ext cx="8740856" cy="8739718"/>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9FFADE0-F244-4948-B8BB-E000F329593D}"/>
              </a:ext>
            </a:extLst>
          </p:cNvPr>
          <p:cNvSpPr>
            <a:spLocks noGrp="1"/>
          </p:cNvSpPr>
          <p:nvPr>
            <p:ph type="title"/>
          </p:nvPr>
        </p:nvSpPr>
        <p:spPr>
          <a:xfrm>
            <a:off x="1913901" y="2225938"/>
            <a:ext cx="7875621" cy="8332020"/>
          </a:xfrm>
        </p:spPr>
        <p:txBody>
          <a:bodyPr vert="horz" lIns="91440" tIns="45720" rIns="91440" bIns="45720" rtlCol="0" anchor="ctr">
            <a:normAutofit/>
          </a:bodyPr>
          <a:lstStyle/>
          <a:p>
            <a:pPr defTabSz="914400"/>
            <a:r>
              <a:rPr lang="en-US" kern="1200" dirty="0">
                <a:solidFill>
                  <a:srgbClr val="FFFFFF"/>
                </a:solidFill>
                <a:latin typeface="+mj-lt"/>
                <a:ea typeface="+mj-ea"/>
                <a:cs typeface="+mj-cs"/>
              </a:rPr>
              <a:t>Rationalize the digital estate</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1196" y="0"/>
            <a:ext cx="2310584" cy="1182018"/>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4053" y="-2"/>
            <a:ext cx="3475255" cy="191907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73662"/>
            <a:ext cx="319523" cy="1105992"/>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704D6B9F-0F7B-4603-9733-BA18D80B0A33}"/>
              </a:ext>
            </a:extLst>
          </p:cNvPr>
          <p:cNvSpPr>
            <a:spLocks noGrp="1"/>
          </p:cNvSpPr>
          <p:nvPr>
            <p:ph idx="1"/>
          </p:nvPr>
        </p:nvSpPr>
        <p:spPr>
          <a:xfrm>
            <a:off x="12193587" y="1641760"/>
            <a:ext cx="10516967" cy="9778700"/>
          </a:xfrm>
        </p:spPr>
        <p:txBody>
          <a:bodyPr vert="horz" lIns="91440" tIns="45720" rIns="91440" bIns="45720" rtlCol="0" anchor="t">
            <a:normAutofit/>
          </a:bodyPr>
          <a:lstStyle/>
          <a:p>
            <a:pPr marL="0" indent="0" defTabSz="914400">
              <a:buNone/>
            </a:pPr>
            <a:r>
              <a:rPr lang="en-US" dirty="0">
                <a:solidFill>
                  <a:schemeClr val="tx1"/>
                </a:solidFill>
                <a:latin typeface="+mn-lt"/>
                <a:cs typeface="+mn-cs"/>
              </a:rPr>
              <a:t>Speeding the process up</a:t>
            </a:r>
          </a:p>
          <a:p>
            <a:pPr marL="0" indent="-228600" defTabSz="914400"/>
            <a:endParaRPr lang="en-US" sz="3000" dirty="0">
              <a:solidFill>
                <a:schemeClr val="tx1"/>
              </a:solidFill>
              <a:latin typeface="+mn-lt"/>
              <a:cs typeface="+mn-cs"/>
            </a:endParaRPr>
          </a:p>
          <a:p>
            <a:pPr marL="0" indent="0" defTabSz="914400">
              <a:buNone/>
            </a:pPr>
            <a:r>
              <a:rPr lang="en-US" sz="3000" dirty="0">
                <a:solidFill>
                  <a:schemeClr val="tx1"/>
                </a:solidFill>
                <a:latin typeface="+mn-lt"/>
                <a:cs typeface="+mn-cs"/>
              </a:rPr>
              <a:t>With the number of customers we have helped migrate to the cloud our professional services team has learned quite a bit on how to speed this process up while still collecting the information required to successfully migrate.</a:t>
            </a:r>
          </a:p>
          <a:p>
            <a:pPr defTabSz="914400"/>
            <a:r>
              <a:rPr lang="en-US" sz="3000" dirty="0">
                <a:solidFill>
                  <a:schemeClr val="tx1"/>
                </a:solidFill>
                <a:latin typeface="+mn-lt"/>
                <a:cs typeface="+mn-cs"/>
              </a:rPr>
              <a:t>Based on the information you give us we can determine if </a:t>
            </a:r>
            <a:r>
              <a:rPr lang="en-US" sz="3000" b="1" dirty="0">
                <a:solidFill>
                  <a:schemeClr val="tx1"/>
                </a:solidFill>
                <a:latin typeface="+mn-lt"/>
                <a:cs typeface="+mn-cs"/>
              </a:rPr>
              <a:t>full or incremental</a:t>
            </a:r>
            <a:r>
              <a:rPr lang="en-US" sz="3000" dirty="0">
                <a:solidFill>
                  <a:schemeClr val="tx1"/>
                </a:solidFill>
                <a:latin typeface="+mn-lt"/>
                <a:cs typeface="+mn-cs"/>
              </a:rPr>
              <a:t> rationalization is best.</a:t>
            </a:r>
          </a:p>
          <a:p>
            <a:pPr defTabSz="914400"/>
            <a:r>
              <a:rPr lang="en-US" sz="3000" b="1" dirty="0">
                <a:solidFill>
                  <a:schemeClr val="tx1"/>
                </a:solidFill>
                <a:latin typeface="+mn-lt"/>
                <a:cs typeface="+mn-cs"/>
              </a:rPr>
              <a:t>Inventory</a:t>
            </a:r>
            <a:r>
              <a:rPr lang="en-US" sz="3000" dirty="0">
                <a:solidFill>
                  <a:schemeClr val="tx1"/>
                </a:solidFill>
                <a:latin typeface="+mn-lt"/>
                <a:cs typeface="+mn-cs"/>
              </a:rPr>
              <a:t>: If going agent based security and operations can cause delays in approving the agent, if that is the case agentless can be used. </a:t>
            </a:r>
          </a:p>
          <a:p>
            <a:pPr defTabSz="914400"/>
            <a:r>
              <a:rPr lang="en-US" sz="3000" b="1" dirty="0">
                <a:solidFill>
                  <a:schemeClr val="tx1"/>
                </a:solidFill>
                <a:latin typeface="+mn-lt"/>
                <a:cs typeface="+mn-cs"/>
              </a:rPr>
              <a:t>Quantitative analysis: </a:t>
            </a:r>
            <a:r>
              <a:rPr lang="en-US" sz="3000" dirty="0">
                <a:solidFill>
                  <a:schemeClr val="tx1"/>
                </a:solidFill>
                <a:latin typeface="+mn-lt"/>
                <a:cs typeface="+mn-cs"/>
              </a:rPr>
              <a:t>If an organization is focused on an IaaS migration to the cloud, we will limit the analysis to two of the 5 R’s only, either retired or rehosted.</a:t>
            </a:r>
          </a:p>
          <a:p>
            <a:pPr defTabSz="914400"/>
            <a:r>
              <a:rPr lang="en-US" sz="3000" b="1" dirty="0">
                <a:solidFill>
                  <a:schemeClr val="tx1"/>
                </a:solidFill>
                <a:latin typeface="+mn-lt"/>
                <a:cs typeface="+mn-cs"/>
              </a:rPr>
              <a:t>Qualitative analysis: </a:t>
            </a:r>
            <a:r>
              <a:rPr lang="en-US" sz="3000" dirty="0">
                <a:solidFill>
                  <a:schemeClr val="tx1"/>
                </a:solidFill>
                <a:latin typeface="+mn-lt"/>
                <a:cs typeface="+mn-cs"/>
              </a:rPr>
              <a:t>By reducing the number of potential outcomes, it's easier to reach an initial decision about the future state of an asset. When you reduce the options, you also reduce the number of questions asked of the business at this early stage.</a:t>
            </a:r>
            <a:endParaRPr lang="en-US" sz="3000" b="1" dirty="0">
              <a:solidFill>
                <a:schemeClr val="tx1"/>
              </a:solidFill>
              <a:latin typeface="+mn-lt"/>
              <a:cs typeface="+mn-cs"/>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671298"/>
            <a:ext cx="3096763" cy="2044702"/>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837506" y="11435810"/>
            <a:ext cx="3543679" cy="2280190"/>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67020" y="12517510"/>
            <a:ext cx="3132288" cy="1198490"/>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8760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96D35A-FED4-493C-ACE3-58C265278CBA}"/>
              </a:ext>
            </a:extLst>
          </p:cNvPr>
          <p:cNvPicPr>
            <a:picLocks noChangeAspect="1"/>
          </p:cNvPicPr>
          <p:nvPr/>
        </p:nvPicPr>
        <p:blipFill>
          <a:blip r:embed="rId2"/>
          <a:stretch>
            <a:fillRect/>
          </a:stretch>
        </p:blipFill>
        <p:spPr>
          <a:xfrm>
            <a:off x="1428241" y="1286934"/>
            <a:ext cx="21530692" cy="11142132"/>
          </a:xfrm>
          <a:prstGeom prst="rect">
            <a:avLst/>
          </a:prstGeom>
        </p:spPr>
      </p:pic>
    </p:spTree>
    <p:extLst>
      <p:ext uri="{BB962C8B-B14F-4D97-AF65-F5344CB8AC3E}">
        <p14:creationId xmlns:p14="http://schemas.microsoft.com/office/powerpoint/2010/main" val="354501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4970" y="1695200"/>
            <a:ext cx="9241079" cy="9239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0838324-3E33-49E4-8519-1DA9E77F6FDD}"/>
              </a:ext>
            </a:extLst>
          </p:cNvPr>
          <p:cNvSpPr>
            <a:spLocks noGrp="1"/>
          </p:cNvSpPr>
          <p:nvPr>
            <p:ph type="title"/>
          </p:nvPr>
        </p:nvSpPr>
        <p:spPr>
          <a:xfrm>
            <a:off x="2778917" y="2466482"/>
            <a:ext cx="6481856" cy="8129256"/>
          </a:xfrm>
        </p:spPr>
        <p:txBody>
          <a:bodyPr vert="horz" lIns="91440" tIns="45720" rIns="91440" bIns="45720" rtlCol="0" anchor="ctr">
            <a:normAutofit/>
          </a:bodyPr>
          <a:lstStyle/>
          <a:p>
            <a:pPr defTabSz="914400"/>
            <a:r>
              <a:rPr lang="en-US" kern="1200" dirty="0">
                <a:solidFill>
                  <a:srgbClr val="FFFFFF"/>
                </a:solidFill>
                <a:latin typeface="+mj-lt"/>
                <a:ea typeface="+mj-ea"/>
                <a:cs typeface="+mj-cs"/>
              </a:rPr>
              <a:t>Rationalize The digital estate</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1196" y="0"/>
            <a:ext cx="2310584" cy="1182018"/>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4053" y="-2"/>
            <a:ext cx="3475255" cy="191907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73662"/>
            <a:ext cx="319523" cy="1105992"/>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2A36D29A-8697-4E9C-932C-A2B86262441E}"/>
              </a:ext>
            </a:extLst>
          </p:cNvPr>
          <p:cNvSpPr>
            <a:spLocks noGrp="1"/>
          </p:cNvSpPr>
          <p:nvPr>
            <p:ph idx="1"/>
          </p:nvPr>
        </p:nvSpPr>
        <p:spPr>
          <a:xfrm>
            <a:off x="12193587" y="1641760"/>
            <a:ext cx="10516967" cy="9778700"/>
          </a:xfrm>
        </p:spPr>
        <p:txBody>
          <a:bodyPr vert="horz" lIns="91440" tIns="45720" rIns="91440" bIns="45720" rtlCol="0" anchor="t">
            <a:normAutofit/>
          </a:bodyPr>
          <a:lstStyle/>
          <a:p>
            <a:pPr marL="0" indent="0" defTabSz="914400">
              <a:buNone/>
            </a:pPr>
            <a:r>
              <a:rPr lang="en-US" dirty="0">
                <a:solidFill>
                  <a:schemeClr val="tx1"/>
                </a:solidFill>
                <a:latin typeface="+mn-lt"/>
                <a:cs typeface="+mn-cs"/>
              </a:rPr>
              <a:t>Additional learnings</a:t>
            </a:r>
          </a:p>
          <a:p>
            <a:pPr marL="0" indent="-228600" defTabSz="914400"/>
            <a:endParaRPr lang="en-US" sz="3000" b="1" dirty="0">
              <a:solidFill>
                <a:schemeClr val="tx1"/>
              </a:solidFill>
              <a:latin typeface="+mn-lt"/>
              <a:cs typeface="+mn-cs"/>
            </a:endParaRPr>
          </a:p>
          <a:p>
            <a:pPr marL="914400" indent="-457200" defTabSz="914400"/>
            <a:r>
              <a:rPr lang="en-US" sz="3000" b="1" dirty="0">
                <a:solidFill>
                  <a:schemeClr val="tx1"/>
                </a:solidFill>
                <a:latin typeface="+mn-lt"/>
                <a:cs typeface="+mn-cs"/>
              </a:rPr>
              <a:t>Retiring assets</a:t>
            </a:r>
            <a:r>
              <a:rPr lang="en-US" sz="3000" dirty="0">
                <a:solidFill>
                  <a:schemeClr val="tx1"/>
                </a:solidFill>
                <a:latin typeface="+mn-lt"/>
                <a:cs typeface="+mn-cs"/>
              </a:rPr>
              <a:t>: Traditionally retiring an asset in a DC costs more than is saved when you retire the asset. An FTE has to spend days determining who owns it, what its purpose is, schedule the retirement, so on. However, when you move to a cloud accounting model, retiring assets can produce significant savings in annual </a:t>
            </a:r>
            <a:r>
              <a:rPr lang="en-US" sz="3000" b="1" dirty="0">
                <a:solidFill>
                  <a:schemeClr val="tx1"/>
                </a:solidFill>
                <a:latin typeface="+mn-lt"/>
                <a:cs typeface="+mn-cs"/>
              </a:rPr>
              <a:t>operating costs and up-front migration efforts. </a:t>
            </a:r>
            <a:r>
              <a:rPr lang="en-US" sz="3000" dirty="0">
                <a:solidFill>
                  <a:schemeClr val="tx1"/>
                </a:solidFill>
                <a:latin typeface="+mn-lt"/>
                <a:cs typeface="+mn-cs"/>
              </a:rPr>
              <a:t>It's not uncommon for organizations to retire </a:t>
            </a:r>
            <a:r>
              <a:rPr lang="en-US" sz="3000" b="1" dirty="0">
                <a:solidFill>
                  <a:schemeClr val="tx1"/>
                </a:solidFill>
                <a:latin typeface="+mn-lt"/>
                <a:cs typeface="+mn-cs"/>
              </a:rPr>
              <a:t>20% or more </a:t>
            </a:r>
            <a:r>
              <a:rPr lang="en-US" sz="3000" dirty="0">
                <a:solidFill>
                  <a:schemeClr val="tx1"/>
                </a:solidFill>
                <a:latin typeface="+mn-lt"/>
                <a:cs typeface="+mn-cs"/>
              </a:rPr>
              <a:t>of their digital estate after completing a quantitative analysis. </a:t>
            </a:r>
          </a:p>
          <a:p>
            <a:pPr marL="914400" indent="-457200" defTabSz="914400"/>
            <a:r>
              <a:rPr lang="en-US" sz="3000" b="1" dirty="0">
                <a:solidFill>
                  <a:schemeClr val="tx1"/>
                </a:solidFill>
                <a:latin typeface="+mn-lt"/>
                <a:cs typeface="+mn-cs"/>
              </a:rPr>
              <a:t>Program adjustment:</a:t>
            </a:r>
            <a:r>
              <a:rPr lang="en-US" sz="3000" dirty="0">
                <a:solidFill>
                  <a:schemeClr val="tx1"/>
                </a:solidFill>
                <a:latin typeface="+mn-lt"/>
                <a:cs typeface="+mn-cs"/>
              </a:rPr>
              <a:t> A company seldom embarks on just one transformation journey. The choice between cost reduction, market growth, and new revenue streams is rarely a binary decision. As such, we recommend that the cloud strategy team work with IT to identify assets on parallel transformation efforts that are outside of the scope of the primary transformation journey.</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671298"/>
            <a:ext cx="3096763" cy="2044702"/>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810998" y="11435810"/>
            <a:ext cx="3543680" cy="2280190"/>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67020" y="12517510"/>
            <a:ext cx="3132288" cy="1198490"/>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96353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EECD112-9A1A-4B13-97C3-80067976EC08}"/>
              </a:ext>
            </a:extLst>
          </p:cNvPr>
          <p:cNvSpPr>
            <a:spLocks noGrp="1"/>
          </p:cNvSpPr>
          <p:nvPr>
            <p:ph type="title"/>
          </p:nvPr>
        </p:nvSpPr>
        <p:spPr>
          <a:xfrm>
            <a:off x="1676618" y="730250"/>
            <a:ext cx="11118425" cy="2651126"/>
          </a:xfrm>
        </p:spPr>
        <p:txBody>
          <a:bodyPr vert="horz" lIns="91440" tIns="45720" rIns="91440" bIns="45720" rtlCol="0" anchor="ctr">
            <a:normAutofit fontScale="90000"/>
          </a:bodyPr>
          <a:lstStyle/>
          <a:p>
            <a:pPr defTabSz="914400"/>
            <a:r>
              <a:rPr lang="en-US" kern="1200" dirty="0">
                <a:solidFill>
                  <a:schemeClr val="tx1"/>
                </a:solidFill>
                <a:latin typeface="+mj-lt"/>
                <a:ea typeface="+mj-ea"/>
                <a:cs typeface="+mj-cs"/>
              </a:rPr>
              <a:t>Select the first workload</a:t>
            </a:r>
            <a:br>
              <a:rPr lang="en-US" sz="4400" kern="1200" dirty="0">
                <a:solidFill>
                  <a:schemeClr val="tx1"/>
                </a:solidFill>
                <a:latin typeface="+mj-lt"/>
                <a:ea typeface="+mj-ea"/>
                <a:cs typeface="+mj-cs"/>
              </a:rPr>
            </a:br>
            <a:endParaRPr lang="en-US" sz="4400" kern="1200" dirty="0">
              <a:solidFill>
                <a:schemeClr val="tx1"/>
              </a:solidFill>
              <a:latin typeface="+mj-lt"/>
              <a:ea typeface="+mj-ea"/>
              <a:cs typeface="+mj-cs"/>
            </a:endParaRP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94F16F6E-9A4A-43EE-B2B0-2AD627C9F592}"/>
              </a:ext>
            </a:extLst>
          </p:cNvPr>
          <p:cNvSpPr>
            <a:spLocks noGrp="1"/>
          </p:cNvSpPr>
          <p:nvPr>
            <p:ph idx="1"/>
          </p:nvPr>
        </p:nvSpPr>
        <p:spPr>
          <a:xfrm>
            <a:off x="1676618" y="3651250"/>
            <a:ext cx="11118425" cy="8702676"/>
          </a:xfrm>
        </p:spPr>
        <p:txBody>
          <a:bodyPr vert="horz" lIns="91440" tIns="45720" rIns="91440" bIns="45720" rtlCol="0">
            <a:normAutofit/>
          </a:bodyPr>
          <a:lstStyle/>
          <a:p>
            <a:pPr marL="0" indent="0" defTabSz="914400">
              <a:buNone/>
            </a:pPr>
            <a:r>
              <a:rPr lang="en-US" sz="3200" b="1" dirty="0">
                <a:solidFill>
                  <a:schemeClr val="tx1"/>
                </a:solidFill>
                <a:latin typeface="+mn-lt"/>
                <a:cs typeface="+mn-cs"/>
              </a:rPr>
              <a:t>Business criteria</a:t>
            </a:r>
          </a:p>
          <a:p>
            <a:pPr marL="914400" indent="-457200" defTabSz="914400"/>
            <a:r>
              <a:rPr lang="en-US" sz="3000" dirty="0">
                <a:solidFill>
                  <a:schemeClr val="tx1"/>
                </a:solidFill>
                <a:latin typeface="+mn-lt"/>
                <a:cs typeface="+mn-cs"/>
              </a:rPr>
              <a:t>To ensure business transparency, identify a workload that is supported by a member of the cloud strategy team's business unit. Preferably choose one in which the team has a vested stake and strong motivation to move to the cloud.</a:t>
            </a:r>
          </a:p>
          <a:p>
            <a:pPr marL="0" indent="-228600" defTabSz="914400"/>
            <a:endParaRPr lang="en-US" sz="3000" b="1" dirty="0">
              <a:solidFill>
                <a:schemeClr val="tx1"/>
              </a:solidFill>
              <a:latin typeface="+mn-lt"/>
              <a:cs typeface="+mn-cs"/>
            </a:endParaRPr>
          </a:p>
          <a:p>
            <a:pPr marL="0" indent="0" defTabSz="914400">
              <a:buNone/>
            </a:pPr>
            <a:r>
              <a:rPr lang="en-US" sz="3200" b="1" dirty="0">
                <a:solidFill>
                  <a:schemeClr val="tx1"/>
                </a:solidFill>
                <a:latin typeface="+mn-lt"/>
                <a:cs typeface="+mn-cs"/>
              </a:rPr>
              <a:t>Technical criteria</a:t>
            </a:r>
          </a:p>
          <a:p>
            <a:pPr marL="914400" indent="-457200" defTabSz="914400"/>
            <a:r>
              <a:rPr lang="en-US" sz="3000" dirty="0">
                <a:solidFill>
                  <a:schemeClr val="tx1"/>
                </a:solidFill>
                <a:latin typeface="+mn-lt"/>
                <a:cs typeface="+mn-cs"/>
              </a:rPr>
              <a:t>Select a workload that has minimum dependencies and can be moved as a small group of assets. We recommend that you select a workload with a defined testing path to make validation easier.</a:t>
            </a:r>
          </a:p>
          <a:p>
            <a:pPr marL="914400" indent="-457200" defTabSz="914400"/>
            <a:r>
              <a:rPr lang="en-US" sz="3000" dirty="0">
                <a:solidFill>
                  <a:schemeClr val="tx1"/>
                </a:solidFill>
                <a:latin typeface="+mn-lt"/>
                <a:cs typeface="+mn-cs"/>
              </a:rPr>
              <a:t>The first workload is often deployed in an experimental environment with no operational or governance capacity. It's important to select a workload that doesn't interact with secure data.</a:t>
            </a:r>
          </a:p>
          <a:p>
            <a:pPr marL="0" indent="-228600" defTabSz="914400"/>
            <a:endParaRPr lang="en-US" sz="3000" dirty="0">
              <a:solidFill>
                <a:schemeClr val="tx1"/>
              </a:solidFill>
              <a:latin typeface="+mn-lt"/>
              <a:cs typeface="+mn-cs"/>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940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E217F60-5756-4664-B415-28974C5368A0}"/>
              </a:ext>
            </a:extLst>
          </p:cNvPr>
          <p:cNvSpPr>
            <a:spLocks noGrp="1"/>
          </p:cNvSpPr>
          <p:nvPr>
            <p:ph type="title"/>
          </p:nvPr>
        </p:nvSpPr>
        <p:spPr>
          <a:xfrm>
            <a:off x="1676618" y="730250"/>
            <a:ext cx="11118425" cy="2651126"/>
          </a:xfrm>
        </p:spPr>
        <p:txBody>
          <a:bodyPr vert="horz" lIns="91440" tIns="45720" rIns="91440" bIns="45720" rtlCol="0" anchor="ctr">
            <a:noAutofit/>
          </a:bodyPr>
          <a:lstStyle/>
          <a:p>
            <a:pPr defTabSz="914400"/>
            <a:r>
              <a:rPr lang="en-US" kern="1200" dirty="0">
                <a:solidFill>
                  <a:schemeClr val="tx1"/>
                </a:solidFill>
                <a:latin typeface="+mj-lt"/>
                <a:ea typeface="+mj-ea"/>
                <a:cs typeface="+mj-cs"/>
              </a:rPr>
              <a:t>Select the first workload</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EBB924D2-1062-44E3-9923-E968DE416FD3}"/>
              </a:ext>
            </a:extLst>
          </p:cNvPr>
          <p:cNvSpPr>
            <a:spLocks noGrp="1"/>
          </p:cNvSpPr>
          <p:nvPr>
            <p:ph idx="1"/>
          </p:nvPr>
        </p:nvSpPr>
        <p:spPr>
          <a:xfrm>
            <a:off x="1676618" y="3651250"/>
            <a:ext cx="11118425" cy="8702676"/>
          </a:xfrm>
        </p:spPr>
        <p:txBody>
          <a:bodyPr vert="horz" lIns="91440" tIns="45720" rIns="91440" bIns="45720" rtlCol="0">
            <a:normAutofit fontScale="92500" lnSpcReduction="20000"/>
          </a:bodyPr>
          <a:lstStyle/>
          <a:p>
            <a:pPr marL="0" indent="0" defTabSz="914400">
              <a:buNone/>
            </a:pPr>
            <a:r>
              <a:rPr lang="en-US" sz="3500" b="1" dirty="0">
                <a:solidFill>
                  <a:schemeClr val="tx1"/>
                </a:solidFill>
                <a:latin typeface="+mn-lt"/>
                <a:cs typeface="+mn-cs"/>
              </a:rPr>
              <a:t>Qualitative analysis</a:t>
            </a:r>
          </a:p>
          <a:p>
            <a:pPr marL="800100" indent="-342900" defTabSz="914400"/>
            <a:r>
              <a:rPr lang="en-US" sz="2800" dirty="0">
                <a:solidFill>
                  <a:schemeClr val="tx1"/>
                </a:solidFill>
                <a:latin typeface="+mn-lt"/>
                <a:cs typeface="+mn-cs"/>
              </a:rPr>
              <a:t>The cloud adoption teams and the cloud strategy team can work together to analyze this small workload. This collaboration creates a controlled opportunity to create and test qualitative analysis criteria. The smaller population creates an opportunity to survey the affected users, and to complete a detailed qualitative analysis in a week or less.</a:t>
            </a:r>
          </a:p>
          <a:p>
            <a:pPr marL="0" indent="-228600" defTabSz="914400"/>
            <a:endParaRPr lang="en-US" sz="2800" b="1" dirty="0">
              <a:solidFill>
                <a:schemeClr val="tx1"/>
              </a:solidFill>
              <a:latin typeface="+mn-lt"/>
              <a:cs typeface="+mn-cs"/>
            </a:endParaRPr>
          </a:p>
          <a:p>
            <a:pPr marL="0" indent="0" defTabSz="914400">
              <a:buNone/>
            </a:pPr>
            <a:r>
              <a:rPr lang="en-US" sz="3500" b="1" dirty="0">
                <a:solidFill>
                  <a:schemeClr val="tx1"/>
                </a:solidFill>
                <a:latin typeface="+mn-lt"/>
                <a:cs typeface="+mn-cs"/>
              </a:rPr>
              <a:t>Migration</a:t>
            </a:r>
          </a:p>
          <a:p>
            <a:pPr marL="800100" indent="-342900" defTabSz="914400"/>
            <a:r>
              <a:rPr lang="en-US" sz="2800" dirty="0">
                <a:solidFill>
                  <a:schemeClr val="tx1"/>
                </a:solidFill>
                <a:latin typeface="+mn-lt"/>
                <a:cs typeface="+mn-cs"/>
              </a:rPr>
              <a:t>In parallel with continued rationalization, the cloud adoption team can begin migrating the small workload to expand learning in the following key areas:</a:t>
            </a:r>
          </a:p>
          <a:p>
            <a:pPr marL="800100" indent="-342900" defTabSz="914400"/>
            <a:r>
              <a:rPr lang="en-US" sz="2800" dirty="0">
                <a:solidFill>
                  <a:schemeClr val="tx1"/>
                </a:solidFill>
                <a:latin typeface="+mn-lt"/>
                <a:cs typeface="+mn-cs"/>
              </a:rPr>
              <a:t>Strengthen skills with the cloud provider's platform.</a:t>
            </a:r>
          </a:p>
          <a:p>
            <a:pPr marL="800100" indent="-342900" defTabSz="914400"/>
            <a:r>
              <a:rPr lang="en-US" sz="2800" dirty="0">
                <a:solidFill>
                  <a:schemeClr val="tx1"/>
                </a:solidFill>
                <a:latin typeface="+mn-lt"/>
                <a:cs typeface="+mn-cs"/>
              </a:rPr>
              <a:t>Define the core services (and Azure standards) needed to fit the long-term vision.</a:t>
            </a:r>
          </a:p>
          <a:p>
            <a:pPr marL="800100" indent="-342900" defTabSz="914400"/>
            <a:r>
              <a:rPr lang="en-US" sz="2800" dirty="0">
                <a:solidFill>
                  <a:schemeClr val="tx1"/>
                </a:solidFill>
                <a:latin typeface="+mn-lt"/>
                <a:cs typeface="+mn-cs"/>
              </a:rPr>
              <a:t>Better understand how operations might need to change later in the transformation.</a:t>
            </a:r>
          </a:p>
          <a:p>
            <a:pPr marL="800100" indent="-342900" defTabSz="914400"/>
            <a:r>
              <a:rPr lang="en-US" sz="2800" dirty="0">
                <a:solidFill>
                  <a:schemeClr val="tx1"/>
                </a:solidFill>
                <a:latin typeface="+mn-lt"/>
                <a:cs typeface="+mn-cs"/>
              </a:rPr>
              <a:t>Understand any inherent business risks and the business' tolerance for those risks.</a:t>
            </a:r>
          </a:p>
          <a:p>
            <a:pPr marL="800100" indent="-342900" defTabSz="914400"/>
            <a:r>
              <a:rPr lang="en-US" sz="2800" dirty="0">
                <a:solidFill>
                  <a:schemeClr val="tx1"/>
                </a:solidFill>
                <a:latin typeface="+mn-lt"/>
                <a:cs typeface="+mn-cs"/>
              </a:rPr>
              <a:t>Establish a baseline or minimum viable product (MVP) for governance based on the business' risk tolerance.</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3389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335627" cy="13716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3BB82C-59D6-41E3-BE4A-CDD914ACA313}"/>
              </a:ext>
            </a:extLst>
          </p:cNvPr>
          <p:cNvSpPr>
            <a:spLocks noGrp="1"/>
          </p:cNvSpPr>
          <p:nvPr>
            <p:ph type="title"/>
          </p:nvPr>
        </p:nvSpPr>
        <p:spPr>
          <a:xfrm>
            <a:off x="1373846" y="2307144"/>
            <a:ext cx="6401634" cy="8922326"/>
          </a:xfrm>
        </p:spPr>
        <p:txBody>
          <a:bodyPr vert="horz" lIns="91440" tIns="45720" rIns="91440" bIns="45720" rtlCol="0" anchor="ctr">
            <a:normAutofit/>
          </a:bodyPr>
          <a:lstStyle/>
          <a:p>
            <a:pPr defTabSz="914400"/>
            <a:r>
              <a:rPr lang="en-US" kern="1200" dirty="0">
                <a:solidFill>
                  <a:srgbClr val="FFFFFF"/>
                </a:solidFill>
                <a:latin typeface="+mj-lt"/>
                <a:ea typeface="+mj-ea"/>
                <a:cs typeface="+mj-cs"/>
              </a:rPr>
              <a:t>Release planning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102770" y="4910958"/>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FBAF40F8-7BF9-44AF-9E3E-56DE18AF2AF1}"/>
              </a:ext>
            </a:extLst>
          </p:cNvPr>
          <p:cNvSpPr>
            <a:spLocks noGrp="1"/>
          </p:cNvSpPr>
          <p:nvPr>
            <p:ph idx="1"/>
          </p:nvPr>
        </p:nvSpPr>
        <p:spPr>
          <a:xfrm>
            <a:off x="8895774" y="1182688"/>
            <a:ext cx="13814780" cy="11171238"/>
          </a:xfrm>
        </p:spPr>
        <p:txBody>
          <a:bodyPr vert="horz" lIns="91440" tIns="45720" rIns="91440" bIns="45720" rtlCol="0" anchor="ctr">
            <a:normAutofit/>
          </a:bodyPr>
          <a:lstStyle/>
          <a:p>
            <a:pPr marL="0" indent="0" defTabSz="914400">
              <a:buNone/>
            </a:pPr>
            <a:r>
              <a:rPr lang="en-US" dirty="0">
                <a:solidFill>
                  <a:schemeClr val="tx1"/>
                </a:solidFill>
                <a:latin typeface="+mn-lt"/>
                <a:cs typeface="+mn-cs"/>
              </a:rPr>
              <a:t>While the cloud adoption team is executing the migration or implementation of the first workload, the cloud strategy team can begin prioritizing the remaining applications and workloads.</a:t>
            </a:r>
          </a:p>
          <a:p>
            <a:pPr marL="0" indent="-228600" defTabSz="914400"/>
            <a:endParaRPr lang="en-US" dirty="0">
              <a:solidFill>
                <a:schemeClr val="tx1"/>
              </a:solidFill>
              <a:latin typeface="+mn-lt"/>
              <a:cs typeface="+mn-cs"/>
            </a:endParaRPr>
          </a:p>
          <a:p>
            <a:pPr marL="0" indent="0" defTabSz="914400">
              <a:buNone/>
            </a:pPr>
            <a:r>
              <a:rPr lang="en-US" b="1" dirty="0">
                <a:solidFill>
                  <a:schemeClr val="tx1"/>
                </a:solidFill>
                <a:latin typeface="+mn-lt"/>
                <a:cs typeface="+mn-cs"/>
              </a:rPr>
              <a:t>Power of 10: </a:t>
            </a:r>
            <a:r>
              <a:rPr lang="en-US" dirty="0">
                <a:solidFill>
                  <a:schemeClr val="tx1"/>
                </a:solidFill>
                <a:latin typeface="+mn-lt"/>
                <a:cs typeface="+mn-cs"/>
              </a:rPr>
              <a:t>A plan for every application is often not required to start a transformation journey. The Power of 10 provides a good starting point. In this model, the cloud strategy team selects the first 10 applications to be migrated. While traditionally used with the incremental model, it can be used in the traditional model as well.</a:t>
            </a:r>
            <a:endParaRPr lang="en-US" b="1" dirty="0">
              <a:solidFill>
                <a:schemeClr val="tx1"/>
              </a:solidFill>
              <a:latin typeface="+mn-lt"/>
              <a:cs typeface="+mn-cs"/>
            </a:endParaRPr>
          </a:p>
          <a:p>
            <a:pPr marL="0" indent="-228600" defTabSz="914400"/>
            <a:endParaRPr lang="en-US" dirty="0">
              <a:solidFill>
                <a:schemeClr val="tx1"/>
              </a:solidFill>
              <a:latin typeface="+mn-lt"/>
              <a:cs typeface="+mn-cs"/>
            </a:endParaRPr>
          </a:p>
        </p:txBody>
      </p:sp>
    </p:spTree>
    <p:extLst>
      <p:ext uri="{BB962C8B-B14F-4D97-AF65-F5344CB8AC3E}">
        <p14:creationId xmlns:p14="http://schemas.microsoft.com/office/powerpoint/2010/main" val="802031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335627" cy="13716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B0F989C-9E17-4D37-BE93-E321B72A57AC}"/>
              </a:ext>
            </a:extLst>
          </p:cNvPr>
          <p:cNvSpPr>
            <a:spLocks noGrp="1"/>
          </p:cNvSpPr>
          <p:nvPr>
            <p:ph type="title"/>
          </p:nvPr>
        </p:nvSpPr>
        <p:spPr>
          <a:xfrm>
            <a:off x="1373846" y="2307144"/>
            <a:ext cx="6401634" cy="8922326"/>
          </a:xfrm>
        </p:spPr>
        <p:txBody>
          <a:bodyPr vert="horz" lIns="91440" tIns="45720" rIns="91440" bIns="45720" rtlCol="0" anchor="ctr">
            <a:normAutofit/>
          </a:bodyPr>
          <a:lstStyle/>
          <a:p>
            <a:pPr defTabSz="914400"/>
            <a:r>
              <a:rPr lang="en-US" kern="1200" dirty="0">
                <a:solidFill>
                  <a:srgbClr val="FFFFFF"/>
                </a:solidFill>
                <a:latin typeface="+mj-lt"/>
                <a:ea typeface="+mj-ea"/>
                <a:cs typeface="+mj-cs"/>
              </a:rPr>
              <a:t>Release planning - Backlog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102770" y="4910958"/>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7DA57E06-263E-4101-B3B7-760AD254087E}"/>
              </a:ext>
            </a:extLst>
          </p:cNvPr>
          <p:cNvSpPr>
            <a:spLocks noGrp="1"/>
          </p:cNvSpPr>
          <p:nvPr>
            <p:ph idx="1"/>
          </p:nvPr>
        </p:nvSpPr>
        <p:spPr>
          <a:xfrm>
            <a:off x="8895774" y="1182688"/>
            <a:ext cx="13814780" cy="11171238"/>
          </a:xfrm>
        </p:spPr>
        <p:txBody>
          <a:bodyPr vert="horz" lIns="91440" tIns="45720" rIns="91440" bIns="45720" rtlCol="0" anchor="ctr">
            <a:normAutofit/>
          </a:bodyPr>
          <a:lstStyle/>
          <a:p>
            <a:pPr marL="0" indent="0" defTabSz="914400">
              <a:buNone/>
            </a:pPr>
            <a:r>
              <a:rPr lang="en-US" b="1" dirty="0">
                <a:solidFill>
                  <a:schemeClr val="tx1"/>
                </a:solidFill>
                <a:latin typeface="+mn-lt"/>
                <a:cs typeface="+mn-cs"/>
              </a:rPr>
              <a:t>Build the first backlogs</a:t>
            </a:r>
          </a:p>
          <a:p>
            <a:pPr marL="1143000" defTabSz="914400"/>
            <a:r>
              <a:rPr lang="en-US" dirty="0">
                <a:solidFill>
                  <a:schemeClr val="tx1"/>
                </a:solidFill>
                <a:latin typeface="+mn-lt"/>
                <a:cs typeface="+mn-cs"/>
              </a:rPr>
              <a:t>The cloud adoption teams and the cloud strategy team can work together on the qualitative analysis for the first 10 workloads. </a:t>
            </a:r>
          </a:p>
          <a:p>
            <a:pPr marL="1143000" defTabSz="914400"/>
            <a:r>
              <a:rPr lang="en-US" dirty="0">
                <a:solidFill>
                  <a:schemeClr val="tx1"/>
                </a:solidFill>
                <a:latin typeface="+mn-lt"/>
                <a:cs typeface="+mn-cs"/>
              </a:rPr>
              <a:t>This effort creates the first prioritized migration backlog and the first prioritized release backlog. </a:t>
            </a:r>
          </a:p>
          <a:p>
            <a:pPr marL="1143000" defTabSz="914400"/>
            <a:r>
              <a:rPr lang="en-US" dirty="0">
                <a:solidFill>
                  <a:schemeClr val="tx1"/>
                </a:solidFill>
                <a:latin typeface="+mn-lt"/>
                <a:cs typeface="+mn-cs"/>
              </a:rPr>
              <a:t>This method enables the teams to iterate on the approach and provides sufficient time to create an adequate process for qualitative analysis.</a:t>
            </a:r>
          </a:p>
          <a:p>
            <a:pPr indent="-228600" defTabSz="914400"/>
            <a:endParaRPr lang="en-US" dirty="0">
              <a:solidFill>
                <a:schemeClr val="tx1"/>
              </a:solidFill>
              <a:latin typeface="+mn-lt"/>
              <a:cs typeface="+mn-cs"/>
            </a:endParaRPr>
          </a:p>
        </p:txBody>
      </p:sp>
    </p:spTree>
    <p:extLst>
      <p:ext uri="{BB962C8B-B14F-4D97-AF65-F5344CB8AC3E}">
        <p14:creationId xmlns:p14="http://schemas.microsoft.com/office/powerpoint/2010/main" val="1657911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335627" cy="13716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DA62409-5589-436B-A1CD-66DC0F17F2E7}"/>
              </a:ext>
            </a:extLst>
          </p:cNvPr>
          <p:cNvSpPr>
            <a:spLocks noGrp="1"/>
          </p:cNvSpPr>
          <p:nvPr>
            <p:ph type="title"/>
          </p:nvPr>
        </p:nvSpPr>
        <p:spPr>
          <a:xfrm>
            <a:off x="1116476" y="2307144"/>
            <a:ext cx="6961783" cy="8922326"/>
          </a:xfrm>
        </p:spPr>
        <p:txBody>
          <a:bodyPr vert="horz" lIns="91440" tIns="45720" rIns="91440" bIns="45720" rtlCol="0" anchor="ctr">
            <a:normAutofit/>
          </a:bodyPr>
          <a:lstStyle/>
          <a:p>
            <a:pPr defTabSz="914400"/>
            <a:r>
              <a:rPr lang="en-US" kern="1200" dirty="0">
                <a:solidFill>
                  <a:srgbClr val="FFFFFF"/>
                </a:solidFill>
                <a:latin typeface="+mj-lt"/>
                <a:ea typeface="+mj-ea"/>
                <a:cs typeface="+mj-cs"/>
              </a:rPr>
              <a:t>Release planning - Process maturation</a:t>
            </a:r>
            <a:br>
              <a:rPr lang="en-US" kern="1200" dirty="0">
                <a:solidFill>
                  <a:srgbClr val="FFFFFF"/>
                </a:solidFill>
                <a:latin typeface="+mj-lt"/>
                <a:ea typeface="+mj-ea"/>
                <a:cs typeface="+mj-cs"/>
              </a:rPr>
            </a:br>
            <a:endParaRPr lang="en-US" kern="1200" dirty="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102770" y="4910958"/>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FFBE5C2B-61AE-41A2-8A42-C7FF56A3700A}"/>
              </a:ext>
            </a:extLst>
          </p:cNvPr>
          <p:cNvSpPr>
            <a:spLocks noGrp="1"/>
          </p:cNvSpPr>
          <p:nvPr>
            <p:ph idx="1"/>
          </p:nvPr>
        </p:nvSpPr>
        <p:spPr>
          <a:xfrm>
            <a:off x="8895774" y="1182688"/>
            <a:ext cx="13814780" cy="11171238"/>
          </a:xfrm>
        </p:spPr>
        <p:txBody>
          <a:bodyPr vert="horz" lIns="91440" tIns="45720" rIns="91440" bIns="45720" rtlCol="0" anchor="ctr">
            <a:normAutofit/>
          </a:bodyPr>
          <a:lstStyle/>
          <a:p>
            <a:pPr marL="1028700" indent="-571500" defTabSz="914400"/>
            <a:r>
              <a:rPr lang="en-US" sz="4400" dirty="0">
                <a:solidFill>
                  <a:schemeClr val="tx1"/>
                </a:solidFill>
                <a:latin typeface="+mn-lt"/>
                <a:cs typeface="+mn-cs"/>
              </a:rPr>
              <a:t>After the two teams agree on the qualitative analysis criteria, assessment can become a task within each iteration. Reaching consensus on assessment criteria usually requires two to three releases.</a:t>
            </a:r>
          </a:p>
          <a:p>
            <a:pPr marL="1028700" indent="-571500" defTabSz="914400"/>
            <a:r>
              <a:rPr lang="en-US" sz="4400" dirty="0">
                <a:solidFill>
                  <a:schemeClr val="tx1"/>
                </a:solidFill>
                <a:latin typeface="+mn-lt"/>
                <a:cs typeface="+mn-cs"/>
              </a:rPr>
              <a:t>After the assessment has moved into the incremental execution process of migration, the cloud adoption team can iterate faster on assessment and architecture.</a:t>
            </a:r>
          </a:p>
          <a:p>
            <a:pPr marL="1028700" indent="-571500" defTabSz="914400"/>
            <a:r>
              <a:rPr lang="en-US" sz="4400" dirty="0">
                <a:solidFill>
                  <a:schemeClr val="tx1"/>
                </a:solidFill>
                <a:latin typeface="+mn-lt"/>
                <a:cs typeface="+mn-cs"/>
              </a:rPr>
              <a:t>Sequencing is likely to change as the team does deeper qualitative analysis and discovers business events and dependencies that might prompt reprioritization of the backlog. </a:t>
            </a:r>
          </a:p>
          <a:p>
            <a:pPr marL="1028700" indent="-571500" defTabSz="914400"/>
            <a:r>
              <a:rPr lang="en-US" sz="4400" dirty="0">
                <a:solidFill>
                  <a:schemeClr val="tx1"/>
                </a:solidFill>
                <a:latin typeface="+mn-lt"/>
                <a:cs typeface="+mn-cs"/>
              </a:rPr>
              <a:t>We recommend that the first few applications in the release backlog be small and contain few external dependencies.</a:t>
            </a:r>
          </a:p>
        </p:txBody>
      </p:sp>
    </p:spTree>
    <p:extLst>
      <p:ext uri="{BB962C8B-B14F-4D97-AF65-F5344CB8AC3E}">
        <p14:creationId xmlns:p14="http://schemas.microsoft.com/office/powerpoint/2010/main" val="1013755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8586"/>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
            <a:ext cx="8335621" cy="1371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3F59D6D-17F8-4CAA-AF83-6B7F0C24E656}"/>
              </a:ext>
            </a:extLst>
          </p:cNvPr>
          <p:cNvSpPr>
            <a:spLocks noGrp="1"/>
          </p:cNvSpPr>
          <p:nvPr>
            <p:ph type="title"/>
          </p:nvPr>
        </p:nvSpPr>
        <p:spPr>
          <a:xfrm>
            <a:off x="1373846" y="1182688"/>
            <a:ext cx="6401634" cy="11171238"/>
          </a:xfrm>
        </p:spPr>
        <p:txBody>
          <a:bodyPr vert="horz" lIns="91440" tIns="45720" rIns="91440" bIns="45720" rtlCol="0" anchor="ctr">
            <a:normAutofit/>
          </a:bodyPr>
          <a:lstStyle/>
          <a:p>
            <a:pPr defTabSz="914400"/>
            <a:r>
              <a:rPr lang="en-US" kern="1200" dirty="0">
                <a:solidFill>
                  <a:srgbClr val="FFFFFF"/>
                </a:solidFill>
                <a:latin typeface="+mj-lt"/>
                <a:ea typeface="+mj-ea"/>
                <a:cs typeface="+mj-cs"/>
              </a:rPr>
              <a:t>End state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102770" y="4910958"/>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BB0635D3-7A15-41D2-9378-5C69E19FFB5F}"/>
              </a:ext>
            </a:extLst>
          </p:cNvPr>
          <p:cNvSpPr>
            <a:spLocks noGrp="1"/>
          </p:cNvSpPr>
          <p:nvPr>
            <p:ph idx="1"/>
          </p:nvPr>
        </p:nvSpPr>
        <p:spPr>
          <a:xfrm>
            <a:off x="8895774" y="1182688"/>
            <a:ext cx="13814780" cy="11171238"/>
          </a:xfrm>
        </p:spPr>
        <p:txBody>
          <a:bodyPr vert="horz" lIns="91440" tIns="45720" rIns="91440" bIns="45720" rtlCol="0" anchor="ctr">
            <a:normAutofit/>
          </a:bodyPr>
          <a:lstStyle/>
          <a:p>
            <a:pPr marL="1143000" defTabSz="914400"/>
            <a:r>
              <a:rPr lang="en-US" dirty="0">
                <a:solidFill>
                  <a:schemeClr val="tx1"/>
                </a:solidFill>
                <a:latin typeface="+mn-lt"/>
                <a:cs typeface="+mn-cs"/>
              </a:rPr>
              <a:t>The incremental approach enables the teams to get continually faster at the rationalization process. It also helps the transformation journey to yield tangible business results sooner, without as much upfront analysis effort.</a:t>
            </a:r>
          </a:p>
          <a:p>
            <a:pPr marL="1143000" defTabSz="914400"/>
            <a:r>
              <a:rPr lang="en-US" dirty="0">
                <a:solidFill>
                  <a:schemeClr val="tx1"/>
                </a:solidFill>
                <a:latin typeface="+mn-lt"/>
                <a:cs typeface="+mn-cs"/>
              </a:rPr>
              <a:t>In some cases, the financial model might be too tight to make a decision without additional rationalization. In such cases, you might need a more traditional approach to rationalization.</a:t>
            </a:r>
          </a:p>
          <a:p>
            <a:pPr marL="1143000" defTabSz="914400"/>
            <a:r>
              <a:rPr lang="en-US" dirty="0">
                <a:solidFill>
                  <a:schemeClr val="tx1"/>
                </a:solidFill>
                <a:latin typeface="+mn-lt"/>
                <a:cs typeface="+mn-cs"/>
              </a:rPr>
              <a:t>The output of a rationalization effort is a prioritized backlog of all assets that are affected by the chosen transformation. This backlog is now ready to serve as the foundation for costing models of cloud services.</a:t>
            </a:r>
            <a:br>
              <a:rPr lang="en-US" dirty="0">
                <a:solidFill>
                  <a:schemeClr val="tx1"/>
                </a:solidFill>
                <a:latin typeface="+mn-lt"/>
                <a:cs typeface="+mn-cs"/>
              </a:rPr>
            </a:br>
            <a:endParaRPr lang="en-US" dirty="0">
              <a:solidFill>
                <a:schemeClr val="tx1"/>
              </a:solidFill>
              <a:latin typeface="+mn-lt"/>
              <a:cs typeface="+mn-cs"/>
            </a:endParaRPr>
          </a:p>
        </p:txBody>
      </p:sp>
    </p:spTree>
    <p:extLst>
      <p:ext uri="{BB962C8B-B14F-4D97-AF65-F5344CB8AC3E}">
        <p14:creationId xmlns:p14="http://schemas.microsoft.com/office/powerpoint/2010/main" val="3691063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38D87A-1F81-49EC-842E-02457D7EC12F}"/>
              </a:ext>
            </a:extLst>
          </p:cNvPr>
          <p:cNvSpPr>
            <a:spLocks noGrp="1"/>
          </p:cNvSpPr>
          <p:nvPr>
            <p:ph type="title"/>
          </p:nvPr>
        </p:nvSpPr>
        <p:spPr>
          <a:xfrm>
            <a:off x="1676618" y="730250"/>
            <a:ext cx="11118425" cy="2651126"/>
          </a:xfrm>
        </p:spPr>
        <p:txBody>
          <a:bodyPr vert="horz" lIns="91440" tIns="45720" rIns="91440" bIns="45720" rtlCol="0" anchor="ctr">
            <a:noAutofit/>
          </a:bodyPr>
          <a:lstStyle/>
          <a:p>
            <a:pPr defTabSz="914400"/>
            <a:r>
              <a:rPr lang="en-US" kern="1200" dirty="0">
                <a:solidFill>
                  <a:schemeClr val="tx1"/>
                </a:solidFill>
                <a:latin typeface="+mj-lt"/>
                <a:ea typeface="+mj-ea"/>
                <a:cs typeface="+mj-cs"/>
              </a:rPr>
              <a:t>Forecasting cloud costs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236B31F6-804A-40CA-A3FC-FAD2F1172E30}"/>
              </a:ext>
            </a:extLst>
          </p:cNvPr>
          <p:cNvSpPr>
            <a:spLocks noGrp="1"/>
          </p:cNvSpPr>
          <p:nvPr>
            <p:ph idx="1"/>
          </p:nvPr>
        </p:nvSpPr>
        <p:spPr>
          <a:xfrm>
            <a:off x="1676618" y="3651250"/>
            <a:ext cx="11118425" cy="8702676"/>
          </a:xfrm>
        </p:spPr>
        <p:txBody>
          <a:bodyPr vert="horz" lIns="91440" tIns="45720" rIns="91440" bIns="45720" rtlCol="0">
            <a:normAutofit/>
          </a:bodyPr>
          <a:lstStyle/>
          <a:p>
            <a:pPr marL="0" indent="0" defTabSz="914400">
              <a:buNone/>
            </a:pPr>
            <a:r>
              <a:rPr lang="en-US" sz="3700" dirty="0">
                <a:solidFill>
                  <a:schemeClr val="tx1"/>
                </a:solidFill>
                <a:latin typeface="+mn-lt"/>
                <a:cs typeface="+mn-cs"/>
              </a:rPr>
              <a:t>Align cost models with digital estate to forecast cloud costs</a:t>
            </a:r>
          </a:p>
          <a:p>
            <a:pPr marL="0" indent="0" defTabSz="914400">
              <a:buNone/>
            </a:pPr>
            <a:r>
              <a:rPr lang="en-US" sz="3700" dirty="0">
                <a:solidFill>
                  <a:schemeClr val="tx1"/>
                </a:solidFill>
                <a:latin typeface="+mn-lt"/>
                <a:cs typeface="+mn-cs"/>
              </a:rPr>
              <a:t>After you've rationalized a digital estate, you can align it to equivalent costing models with the chosen cloud provider. Discussing cost models is difficult without focusing on a specific cloud provider. </a:t>
            </a:r>
          </a:p>
          <a:p>
            <a:pPr marL="1028700" indent="-571500" defTabSz="914400"/>
            <a:r>
              <a:rPr lang="en-US" sz="3700" dirty="0">
                <a:solidFill>
                  <a:schemeClr val="tx1"/>
                </a:solidFill>
                <a:latin typeface="+mn-lt"/>
                <a:cs typeface="+mn-cs"/>
              </a:rPr>
              <a:t>Each cloud provider provides similar tools that assist in forecasting cloud costs. </a:t>
            </a:r>
          </a:p>
          <a:p>
            <a:pPr marL="1028700" indent="-571500" defTabSz="914400"/>
            <a:r>
              <a:rPr lang="en-US" sz="3700" dirty="0">
                <a:solidFill>
                  <a:schemeClr val="tx1"/>
                </a:solidFill>
                <a:latin typeface="+mn-lt"/>
                <a:cs typeface="+mn-cs"/>
              </a:rPr>
              <a:t>Depending on the provider of choice after the digital estate inventory is complete and the roadmap has been set the appropriate tools can be utilized to forecast costs based on the inventory.</a:t>
            </a:r>
          </a:p>
          <a:p>
            <a:pPr marL="0" indent="-228600" defTabSz="914400"/>
            <a:endParaRPr lang="en-US" sz="3700" dirty="0">
              <a:solidFill>
                <a:schemeClr val="tx1"/>
              </a:solidFill>
              <a:latin typeface="+mn-lt"/>
              <a:cs typeface="+mn-cs"/>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7893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09CA8BF-1DA6-4D75-958A-5088C82D1589}"/>
              </a:ext>
            </a:extLst>
          </p:cNvPr>
          <p:cNvSpPr>
            <a:spLocks noGrp="1"/>
          </p:cNvSpPr>
          <p:nvPr>
            <p:ph type="title"/>
          </p:nvPr>
        </p:nvSpPr>
        <p:spPr>
          <a:xfrm>
            <a:off x="1676618" y="730250"/>
            <a:ext cx="11967776" cy="2651126"/>
          </a:xfrm>
        </p:spPr>
        <p:txBody>
          <a:bodyPr vert="horz" lIns="91440" tIns="45720" rIns="91440" bIns="45720" rtlCol="0" anchor="ctr">
            <a:noAutofit/>
          </a:bodyPr>
          <a:lstStyle/>
          <a:p>
            <a:pPr defTabSz="914400"/>
            <a:r>
              <a:rPr lang="en-US" kern="1200" dirty="0">
                <a:solidFill>
                  <a:schemeClr val="tx1"/>
                </a:solidFill>
                <a:latin typeface="+mj-lt"/>
                <a:ea typeface="+mj-ea"/>
                <a:cs typeface="+mj-cs"/>
              </a:rPr>
              <a:t>Initial organization alignment</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FB76C1D1-AB81-4D70-B8AA-5CE75B2DCA89}"/>
              </a:ext>
            </a:extLst>
          </p:cNvPr>
          <p:cNvSpPr>
            <a:spLocks noGrp="1"/>
          </p:cNvSpPr>
          <p:nvPr>
            <p:ph idx="1"/>
          </p:nvPr>
        </p:nvSpPr>
        <p:spPr>
          <a:xfrm>
            <a:off x="1676618" y="3651250"/>
            <a:ext cx="11118425" cy="8702676"/>
          </a:xfrm>
        </p:spPr>
        <p:txBody>
          <a:bodyPr vert="horz" lIns="91440" tIns="45720" rIns="91440" bIns="45720" rtlCol="0">
            <a:normAutofit/>
          </a:bodyPr>
          <a:lstStyle/>
          <a:p>
            <a:pPr marL="0" indent="0" defTabSz="914400">
              <a:buNone/>
            </a:pPr>
            <a:r>
              <a:rPr lang="en-US" sz="4400" dirty="0">
                <a:solidFill>
                  <a:schemeClr val="tx1"/>
                </a:solidFill>
                <a:latin typeface="+mn-lt"/>
                <a:cs typeface="+mn-cs"/>
              </a:rPr>
              <a:t>The most important aspect of any cloud adoption plan is the </a:t>
            </a:r>
            <a:r>
              <a:rPr lang="en-US" sz="4400" b="1" dirty="0">
                <a:solidFill>
                  <a:schemeClr val="tx1"/>
                </a:solidFill>
                <a:latin typeface="+mn-lt"/>
                <a:cs typeface="+mn-cs"/>
              </a:rPr>
              <a:t>alignment of people </a:t>
            </a:r>
            <a:r>
              <a:rPr lang="en-US" sz="4400" dirty="0">
                <a:solidFill>
                  <a:schemeClr val="tx1"/>
                </a:solidFill>
                <a:latin typeface="+mn-lt"/>
                <a:cs typeface="+mn-cs"/>
              </a:rPr>
              <a:t>who will make the plan a reality. No plan is complete until you understand its people-related aspects. Alignment is so important that an entire section has been dedicated to it in the </a:t>
            </a:r>
            <a:r>
              <a:rPr lang="en-US" sz="4400" b="1" dirty="0">
                <a:solidFill>
                  <a:schemeClr val="tx1"/>
                </a:solidFill>
                <a:latin typeface="+mn-lt"/>
                <a:cs typeface="+mn-cs"/>
              </a:rPr>
              <a:t>Operate</a:t>
            </a:r>
            <a:r>
              <a:rPr lang="en-US" sz="4400" dirty="0">
                <a:solidFill>
                  <a:schemeClr val="tx1"/>
                </a:solidFill>
                <a:latin typeface="+mn-lt"/>
                <a:cs typeface="+mn-cs"/>
              </a:rPr>
              <a:t> section of the CAF (covered later).</a:t>
            </a:r>
          </a:p>
          <a:p>
            <a:pPr marL="0" indent="0" defTabSz="914400">
              <a:buNone/>
            </a:pPr>
            <a:endParaRPr lang="en-US" sz="4400" dirty="0">
              <a:solidFill>
                <a:schemeClr val="tx1"/>
              </a:solidFill>
              <a:latin typeface="+mn-lt"/>
              <a:cs typeface="+mn-cs"/>
            </a:endParaRPr>
          </a:p>
          <a:p>
            <a:pPr marL="0" indent="0" defTabSz="914400">
              <a:buNone/>
            </a:pPr>
            <a:r>
              <a:rPr lang="en-US" sz="4400" dirty="0">
                <a:solidFill>
                  <a:schemeClr val="tx1"/>
                </a:solidFill>
                <a:latin typeface="+mn-lt"/>
                <a:cs typeface="+mn-cs"/>
              </a:rPr>
              <a:t>Full organization alignment is not a required component of the cloud adoption plan. </a:t>
            </a:r>
          </a:p>
          <a:p>
            <a:pPr marL="0" indent="0" defTabSz="914400">
              <a:buNone/>
            </a:pPr>
            <a:r>
              <a:rPr lang="en-US" sz="4400" dirty="0">
                <a:solidFill>
                  <a:schemeClr val="tx1"/>
                </a:solidFill>
                <a:latin typeface="+mn-lt"/>
                <a:cs typeface="+mn-cs"/>
              </a:rPr>
              <a:t>The following slides outlines a best-practice starting point for organizational alignment. </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6653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D47287E-21D4-4FB5-B8C9-532EF0FA1FEB}"/>
              </a:ext>
            </a:extLst>
          </p:cNvPr>
          <p:cNvSpPr>
            <a:spLocks noGrp="1"/>
          </p:cNvSpPr>
          <p:nvPr>
            <p:ph type="title"/>
          </p:nvPr>
        </p:nvSpPr>
        <p:spPr>
          <a:xfrm>
            <a:off x="1676618" y="730250"/>
            <a:ext cx="11118425" cy="2651126"/>
          </a:xfrm>
        </p:spPr>
        <p:txBody>
          <a:bodyPr vert="horz" lIns="91440" tIns="45720" rIns="91440" bIns="45720" rtlCol="0" anchor="ctr">
            <a:noAutofit/>
          </a:bodyPr>
          <a:lstStyle/>
          <a:p>
            <a:pPr defTabSz="914400"/>
            <a:r>
              <a:rPr lang="en-US" kern="1200" dirty="0">
                <a:solidFill>
                  <a:schemeClr val="tx1"/>
                </a:solidFill>
                <a:latin typeface="+mj-lt"/>
                <a:ea typeface="+mj-ea"/>
                <a:cs typeface="+mj-cs"/>
              </a:rPr>
              <a:t>Initial best-practice structure</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79F09D6B-05DE-4497-A922-15A879B7C0B7}"/>
              </a:ext>
            </a:extLst>
          </p:cNvPr>
          <p:cNvSpPr>
            <a:spLocks noGrp="1"/>
          </p:cNvSpPr>
          <p:nvPr>
            <p:ph idx="1"/>
          </p:nvPr>
        </p:nvSpPr>
        <p:spPr>
          <a:xfrm>
            <a:off x="1676618" y="3651250"/>
            <a:ext cx="11118425" cy="8702676"/>
          </a:xfrm>
        </p:spPr>
        <p:txBody>
          <a:bodyPr vert="horz" lIns="91440" tIns="45720" rIns="91440" bIns="45720" rtlCol="0">
            <a:normAutofit/>
          </a:bodyPr>
          <a:lstStyle/>
          <a:p>
            <a:pPr marL="457200" indent="0" defTabSz="914400">
              <a:buNone/>
            </a:pPr>
            <a:r>
              <a:rPr lang="en-US" sz="4100" dirty="0">
                <a:solidFill>
                  <a:schemeClr val="tx1"/>
                </a:solidFill>
                <a:latin typeface="+mn-lt"/>
                <a:cs typeface="+mn-cs"/>
              </a:rPr>
              <a:t>To create a balance between speed and control, we recommend that during cloud adoption, at a minimum, you have people accountable for </a:t>
            </a:r>
            <a:r>
              <a:rPr lang="en-US" sz="4100" b="1" i="1" dirty="0">
                <a:solidFill>
                  <a:schemeClr val="tx1"/>
                </a:solidFill>
                <a:latin typeface="+mn-lt"/>
                <a:cs typeface="+mn-cs"/>
              </a:rPr>
              <a:t>cloud adoption</a:t>
            </a:r>
            <a:r>
              <a:rPr lang="en-US" sz="4100" dirty="0">
                <a:solidFill>
                  <a:schemeClr val="tx1"/>
                </a:solidFill>
                <a:latin typeface="+mn-lt"/>
                <a:cs typeface="+mn-cs"/>
              </a:rPr>
              <a:t> and </a:t>
            </a:r>
            <a:r>
              <a:rPr lang="en-US" sz="4100" b="1" i="1" dirty="0">
                <a:solidFill>
                  <a:schemeClr val="tx1"/>
                </a:solidFill>
                <a:latin typeface="+mn-lt"/>
                <a:cs typeface="+mn-cs"/>
              </a:rPr>
              <a:t>cloud governance</a:t>
            </a:r>
            <a:r>
              <a:rPr lang="en-US" sz="4100" dirty="0">
                <a:solidFill>
                  <a:schemeClr val="tx1"/>
                </a:solidFill>
                <a:latin typeface="+mn-lt"/>
                <a:cs typeface="+mn-cs"/>
              </a:rPr>
              <a:t>.</a:t>
            </a:r>
          </a:p>
          <a:p>
            <a:pPr marL="457200" indent="0" defTabSz="914400">
              <a:buNone/>
            </a:pPr>
            <a:r>
              <a:rPr lang="en-US" sz="4100" dirty="0">
                <a:solidFill>
                  <a:schemeClr val="tx1"/>
                </a:solidFill>
                <a:latin typeface="+mn-lt"/>
                <a:cs typeface="+mn-cs"/>
              </a:rPr>
              <a:t>The </a:t>
            </a:r>
            <a:r>
              <a:rPr lang="en-US" sz="4100" b="1" dirty="0">
                <a:solidFill>
                  <a:schemeClr val="tx1"/>
                </a:solidFill>
                <a:latin typeface="+mn-lt"/>
                <a:cs typeface="+mn-cs"/>
              </a:rPr>
              <a:t>cloud adoption </a:t>
            </a:r>
            <a:r>
              <a:rPr lang="en-US" sz="4100" dirty="0">
                <a:solidFill>
                  <a:schemeClr val="tx1"/>
                </a:solidFill>
                <a:latin typeface="+mn-lt"/>
                <a:cs typeface="+mn-cs"/>
              </a:rPr>
              <a:t>team is the person(s) that are responsible for the cloud adoption tasks and are required to execute those tasks.</a:t>
            </a:r>
          </a:p>
          <a:p>
            <a:pPr marL="457200" indent="0" defTabSz="914400">
              <a:buNone/>
            </a:pPr>
            <a:r>
              <a:rPr lang="en-US" sz="4100" dirty="0">
                <a:solidFill>
                  <a:schemeClr val="tx1"/>
                </a:solidFill>
                <a:latin typeface="+mn-lt"/>
                <a:cs typeface="+mn-cs"/>
              </a:rPr>
              <a:t>The </a:t>
            </a:r>
            <a:r>
              <a:rPr lang="en-US" sz="4100" b="1" dirty="0">
                <a:solidFill>
                  <a:schemeClr val="tx1"/>
                </a:solidFill>
                <a:latin typeface="+mn-lt"/>
                <a:cs typeface="+mn-cs"/>
              </a:rPr>
              <a:t>cloud governance </a:t>
            </a:r>
            <a:r>
              <a:rPr lang="en-US" sz="4100" dirty="0">
                <a:solidFill>
                  <a:schemeClr val="tx1"/>
                </a:solidFill>
                <a:latin typeface="+mn-lt"/>
                <a:cs typeface="+mn-cs"/>
              </a:rPr>
              <a:t>team provides the necessary checks and balances to ensure that cloud adoption doesn't expose the business to any new risks. When risks must be taken, this team ensures that proper processes and controls are implemented to mitigate or govern those risks.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832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verview of the Cloud Adoption Framework">
            <a:extLst>
              <a:ext uri="{FF2B5EF4-FFF2-40B4-BE49-F238E27FC236}">
                <a16:creationId xmlns:a16="http://schemas.microsoft.com/office/drawing/2014/main" id="{719DAF76-4FB0-4A71-A370-98421285D5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8521" y="1650833"/>
            <a:ext cx="21810132" cy="1041433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4317734-98B0-4279-9D49-AAA8D3EAC2DD}"/>
              </a:ext>
            </a:extLst>
          </p:cNvPr>
          <p:cNvSpPr>
            <a:spLocks noGrp="1"/>
          </p:cNvSpPr>
          <p:nvPr>
            <p:ph type="sldNum" sz="quarter" idx="12"/>
          </p:nvPr>
        </p:nvSpPr>
        <p:spPr>
          <a:xfrm>
            <a:off x="17222787" y="12711939"/>
            <a:ext cx="5486400" cy="730154"/>
          </a:xfrm>
        </p:spPr>
        <p:txBody>
          <a:bodyPr>
            <a:normAutofit/>
          </a:bodyPr>
          <a:lstStyle/>
          <a:p>
            <a:pPr>
              <a:spcAft>
                <a:spcPts val="600"/>
              </a:spcAft>
            </a:pPr>
            <a:fld id="{38D076E2-981F-4112-BC12-3FD5C037F30E}" type="slidenum">
              <a:rPr lang="en-US" smtClean="0"/>
              <a:pPr>
                <a:spcAft>
                  <a:spcPts val="600"/>
                </a:spcAft>
              </a:pPr>
              <a:t>3</a:t>
            </a:fld>
            <a:endParaRPr lang="en-US"/>
          </a:p>
        </p:txBody>
      </p:sp>
    </p:spTree>
    <p:extLst>
      <p:ext uri="{BB962C8B-B14F-4D97-AF65-F5344CB8AC3E}">
        <p14:creationId xmlns:p14="http://schemas.microsoft.com/office/powerpoint/2010/main" val="2425300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C1C5B7-28F4-429C-8AFE-1DBCECFE6ED1}"/>
              </a:ext>
            </a:extLst>
          </p:cNvPr>
          <p:cNvSpPr>
            <a:spLocks noGrp="1"/>
          </p:cNvSpPr>
          <p:nvPr>
            <p:ph type="title"/>
          </p:nvPr>
        </p:nvSpPr>
        <p:spPr>
          <a:xfrm>
            <a:off x="1676618" y="730250"/>
            <a:ext cx="11118425" cy="2651126"/>
          </a:xfrm>
        </p:spPr>
        <p:txBody>
          <a:bodyPr vert="horz" lIns="91440" tIns="45720" rIns="91440" bIns="45720" rtlCol="0" anchor="ctr">
            <a:noAutofit/>
          </a:bodyPr>
          <a:lstStyle/>
          <a:p>
            <a:pPr defTabSz="914400"/>
            <a:r>
              <a:rPr lang="en-US" kern="1200" dirty="0">
                <a:solidFill>
                  <a:schemeClr val="tx1"/>
                </a:solidFill>
                <a:latin typeface="+mj-lt"/>
                <a:ea typeface="+mj-ea"/>
                <a:cs typeface="+mj-cs"/>
              </a:rPr>
              <a:t>Map people to capabilities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A0F2BDBA-AACF-4AE8-A996-8A80BBC33976}"/>
              </a:ext>
            </a:extLst>
          </p:cNvPr>
          <p:cNvSpPr>
            <a:spLocks noGrp="1"/>
          </p:cNvSpPr>
          <p:nvPr>
            <p:ph idx="1"/>
          </p:nvPr>
        </p:nvSpPr>
        <p:spPr>
          <a:xfrm>
            <a:off x="1676618" y="3651250"/>
            <a:ext cx="11118425" cy="8702676"/>
          </a:xfrm>
        </p:spPr>
        <p:txBody>
          <a:bodyPr vert="horz" lIns="91440" tIns="45720" rIns="91440" bIns="45720" rtlCol="0">
            <a:normAutofit/>
          </a:bodyPr>
          <a:lstStyle/>
          <a:p>
            <a:pPr marL="0" indent="0" defTabSz="914400">
              <a:buNone/>
            </a:pPr>
            <a:r>
              <a:rPr lang="en-US" sz="3000" dirty="0">
                <a:solidFill>
                  <a:schemeClr val="tx1"/>
                </a:solidFill>
                <a:latin typeface="+mn-lt"/>
                <a:cs typeface="+mn-cs"/>
              </a:rPr>
              <a:t>Assuming that the suggested structure aligns to your cloud adoption plan, the next step is to map specific people to the necessary capabilities. To do so, answer the following questions:</a:t>
            </a:r>
          </a:p>
          <a:p>
            <a:pPr marL="914400" indent="-457200" defTabSz="914400"/>
            <a:r>
              <a:rPr lang="en-US" sz="3000" dirty="0">
                <a:solidFill>
                  <a:schemeClr val="tx1"/>
                </a:solidFill>
                <a:latin typeface="+mn-lt"/>
                <a:cs typeface="+mn-cs"/>
              </a:rPr>
              <a:t>What person (or group of people) will be responsible for completing technical tasks in the cloud adoption plan?</a:t>
            </a:r>
          </a:p>
          <a:p>
            <a:pPr marL="914400" indent="-457200" defTabSz="914400"/>
            <a:r>
              <a:rPr lang="en-US" sz="3000" dirty="0">
                <a:solidFill>
                  <a:schemeClr val="tx1"/>
                </a:solidFill>
                <a:latin typeface="+mn-lt"/>
                <a:cs typeface="+mn-cs"/>
              </a:rPr>
              <a:t>What person will be accountable for the team's ability to deliver technical changes?</a:t>
            </a:r>
          </a:p>
          <a:p>
            <a:pPr marL="914400" indent="-457200" defTabSz="914400"/>
            <a:r>
              <a:rPr lang="en-US" sz="3000" dirty="0">
                <a:solidFill>
                  <a:schemeClr val="tx1"/>
                </a:solidFill>
                <a:latin typeface="+mn-lt"/>
                <a:cs typeface="+mn-cs"/>
              </a:rPr>
              <a:t>What person (or group of people) will be responsible for implementing protective governance mechanisms?</a:t>
            </a:r>
          </a:p>
          <a:p>
            <a:pPr marL="914400" indent="-457200" defTabSz="914400"/>
            <a:r>
              <a:rPr lang="en-US" sz="3000" dirty="0">
                <a:solidFill>
                  <a:schemeClr val="tx1"/>
                </a:solidFill>
                <a:latin typeface="+mn-lt"/>
                <a:cs typeface="+mn-cs"/>
              </a:rPr>
              <a:t>What person will be accountable for the defining those governance controls?</a:t>
            </a:r>
          </a:p>
          <a:p>
            <a:pPr marL="914400" indent="-457200" defTabSz="914400"/>
            <a:r>
              <a:rPr lang="en-US" sz="3000" dirty="0">
                <a:solidFill>
                  <a:schemeClr val="tx1"/>
                </a:solidFill>
                <a:latin typeface="+mn-lt"/>
                <a:cs typeface="+mn-cs"/>
              </a:rPr>
              <a:t>Are there other capabilities or people that will have accountability or responsibility within the cloud adoption plan?</a:t>
            </a:r>
          </a:p>
          <a:p>
            <a:pPr marL="0" indent="0" defTabSz="914400">
              <a:buNone/>
            </a:pPr>
            <a:r>
              <a:rPr lang="en-US" sz="3000" dirty="0">
                <a:solidFill>
                  <a:schemeClr val="tx1"/>
                </a:solidFill>
                <a:latin typeface="+mn-lt"/>
                <a:cs typeface="+mn-cs"/>
              </a:rPr>
              <a:t>After you've documented the answers to these questions, you can establish plans for skills readiness to define plans to prepare these people for forthcoming work.</a:t>
            </a:r>
          </a:p>
          <a:p>
            <a:pPr indent="-228600" defTabSz="914400"/>
            <a:endParaRPr lang="en-US" sz="3000" dirty="0">
              <a:solidFill>
                <a:schemeClr val="tx1"/>
              </a:solidFill>
              <a:latin typeface="+mn-lt"/>
              <a:cs typeface="+mn-cs"/>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314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7175"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7175" cy="137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591" y="297858"/>
            <a:ext cx="13121992" cy="131202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630D0056-C828-4F81-80CA-2AC6D519FA30}"/>
              </a:ext>
            </a:extLst>
          </p:cNvPr>
          <p:cNvSpPr>
            <a:spLocks noGrp="1"/>
          </p:cNvSpPr>
          <p:nvPr>
            <p:ph type="title"/>
          </p:nvPr>
        </p:nvSpPr>
        <p:spPr>
          <a:xfrm>
            <a:off x="6630925" y="2761508"/>
            <a:ext cx="11125324" cy="5027032"/>
          </a:xfrm>
        </p:spPr>
        <p:txBody>
          <a:bodyPr vert="horz" lIns="91440" tIns="45720" rIns="91440" bIns="45720" rtlCol="0" anchor="b">
            <a:normAutofit/>
          </a:bodyPr>
          <a:lstStyle/>
          <a:p>
            <a:pPr algn="ctr" defTabSz="914400"/>
            <a:r>
              <a:rPr lang="en-US" sz="9600" kern="1200" dirty="0">
                <a:solidFill>
                  <a:schemeClr val="tx1"/>
                </a:solidFill>
                <a:latin typeface="+mj-lt"/>
                <a:ea typeface="+mj-ea"/>
                <a:cs typeface="+mj-cs"/>
              </a:rPr>
              <a:t>Cloud adoption plan</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4988887" y="12340"/>
            <a:ext cx="13634299" cy="13632524"/>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04125" y="10621946"/>
            <a:ext cx="1412080" cy="13735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32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505" y="2238062"/>
            <a:ext cx="9241079" cy="9239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E5D9D24-B072-42AE-B4F2-26E422F6A05F}"/>
              </a:ext>
            </a:extLst>
          </p:cNvPr>
          <p:cNvSpPr>
            <a:spLocks noGrp="1"/>
          </p:cNvSpPr>
          <p:nvPr>
            <p:ph type="title"/>
          </p:nvPr>
        </p:nvSpPr>
        <p:spPr>
          <a:xfrm>
            <a:off x="2342452" y="2793372"/>
            <a:ext cx="6481856" cy="8129256"/>
          </a:xfrm>
        </p:spPr>
        <p:txBody>
          <a:bodyPr vert="horz" lIns="91440" tIns="45720" rIns="91440" bIns="45720" rtlCol="0" anchor="ctr">
            <a:normAutofit/>
          </a:bodyPr>
          <a:lstStyle/>
          <a:p>
            <a:pPr defTabSz="914400"/>
            <a:r>
              <a:rPr lang="en-US" kern="1200" dirty="0">
                <a:solidFill>
                  <a:srgbClr val="FFFFFF"/>
                </a:solidFill>
                <a:latin typeface="+mj-lt"/>
                <a:ea typeface="+mj-ea"/>
                <a:cs typeface="+mj-cs"/>
              </a:rPr>
              <a:t>Plan for cloud adoption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17369701" y="1882296"/>
            <a:ext cx="5976576" cy="5975798"/>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0332" y="9561984"/>
            <a:ext cx="1092343" cy="1092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Content Placeholder 1">
            <a:extLst>
              <a:ext uri="{FF2B5EF4-FFF2-40B4-BE49-F238E27FC236}">
                <a16:creationId xmlns:a16="http://schemas.microsoft.com/office/drawing/2014/main" id="{E8B4DECF-5CA0-4C26-A392-45F6A455DF60}"/>
              </a:ext>
            </a:extLst>
          </p:cNvPr>
          <p:cNvSpPr>
            <a:spLocks noGrp="1"/>
          </p:cNvSpPr>
          <p:nvPr>
            <p:ph idx="1"/>
          </p:nvPr>
        </p:nvSpPr>
        <p:spPr>
          <a:xfrm>
            <a:off x="10741704" y="3052066"/>
            <a:ext cx="11074236" cy="7870562"/>
          </a:xfrm>
        </p:spPr>
        <p:txBody>
          <a:bodyPr vert="horz" lIns="91440" tIns="45720" rIns="91440" bIns="45720" rtlCol="0">
            <a:normAutofit/>
          </a:bodyPr>
          <a:lstStyle/>
          <a:p>
            <a:pPr marL="0" indent="0" defTabSz="914400">
              <a:buNone/>
            </a:pPr>
            <a:r>
              <a:rPr lang="en-US" dirty="0">
                <a:solidFill>
                  <a:schemeClr val="tx1"/>
                </a:solidFill>
                <a:latin typeface="+mn-lt"/>
                <a:cs typeface="+mn-cs"/>
              </a:rPr>
              <a:t>A plan is an essential requirement for a successful cloud adoption. A cloud adoption plan is an iterative project plan that helps a company transition from traditional IT approaches to transformation over to modern, agile approaches</a:t>
            </a:r>
          </a:p>
        </p:txBody>
      </p:sp>
    </p:spTree>
    <p:extLst>
      <p:ext uri="{BB962C8B-B14F-4D97-AF65-F5344CB8AC3E}">
        <p14:creationId xmlns:p14="http://schemas.microsoft.com/office/powerpoint/2010/main" val="3253815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335627" cy="13716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F242F1B-48CA-4F4F-BB7F-6F4AF9B9BB3F}"/>
              </a:ext>
            </a:extLst>
          </p:cNvPr>
          <p:cNvSpPr>
            <a:spLocks noGrp="1"/>
          </p:cNvSpPr>
          <p:nvPr>
            <p:ph type="title"/>
          </p:nvPr>
        </p:nvSpPr>
        <p:spPr>
          <a:xfrm>
            <a:off x="1373846" y="2307144"/>
            <a:ext cx="6401634" cy="8922326"/>
          </a:xfrm>
        </p:spPr>
        <p:txBody>
          <a:bodyPr vert="horz" lIns="91440" tIns="45720" rIns="91440" bIns="45720" rtlCol="0" anchor="ctr">
            <a:normAutofit/>
          </a:bodyPr>
          <a:lstStyle/>
          <a:p>
            <a:pPr defTabSz="914400"/>
            <a:r>
              <a:rPr lang="en-US" kern="1200" dirty="0">
                <a:solidFill>
                  <a:srgbClr val="FFFFFF"/>
                </a:solidFill>
                <a:latin typeface="+mj-lt"/>
                <a:ea typeface="+mj-ea"/>
                <a:cs typeface="+mj-cs"/>
              </a:rPr>
              <a:t>Align strategy and plan</a:t>
            </a:r>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102770" y="4910958"/>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F884B31E-A516-47FB-A4D2-4914F843359F}"/>
              </a:ext>
            </a:extLst>
          </p:cNvPr>
          <p:cNvSpPr>
            <a:spLocks noGrp="1"/>
          </p:cNvSpPr>
          <p:nvPr>
            <p:ph idx="1"/>
          </p:nvPr>
        </p:nvSpPr>
        <p:spPr>
          <a:xfrm>
            <a:off x="8895774" y="1182688"/>
            <a:ext cx="13814780" cy="11171238"/>
          </a:xfrm>
        </p:spPr>
        <p:txBody>
          <a:bodyPr vert="horz" lIns="91440" tIns="45720" rIns="91440" bIns="45720" rtlCol="0" anchor="ctr">
            <a:normAutofit/>
          </a:bodyPr>
          <a:lstStyle/>
          <a:p>
            <a:pPr marL="0" indent="0" defTabSz="914400">
              <a:buNone/>
            </a:pPr>
            <a:r>
              <a:rPr lang="en-US" dirty="0">
                <a:solidFill>
                  <a:schemeClr val="tx1"/>
                </a:solidFill>
                <a:latin typeface="+mn-lt"/>
                <a:cs typeface="+mn-cs"/>
              </a:rPr>
              <a:t>Cloud adoption plans start with a well-defined strategy. At a minimum, the strategy should outline the motivations, business outcomes, and business justifications for cloud adoption. These were captured during </a:t>
            </a:r>
            <a:r>
              <a:rPr lang="en-US" b="1" dirty="0">
                <a:solidFill>
                  <a:schemeClr val="tx1"/>
                </a:solidFill>
                <a:latin typeface="+mn-lt"/>
                <a:cs typeface="+mn-cs"/>
              </a:rPr>
              <a:t>Strategy</a:t>
            </a:r>
            <a:r>
              <a:rPr lang="en-US" dirty="0">
                <a:solidFill>
                  <a:schemeClr val="tx1"/>
                </a:solidFill>
                <a:latin typeface="+mn-lt"/>
                <a:cs typeface="+mn-cs"/>
              </a:rPr>
              <a:t> phase.</a:t>
            </a:r>
          </a:p>
          <a:p>
            <a:pPr marL="0" indent="0" defTabSz="914400">
              <a:buNone/>
            </a:pPr>
            <a:r>
              <a:rPr lang="en-US" dirty="0">
                <a:solidFill>
                  <a:schemeClr val="tx1"/>
                </a:solidFill>
                <a:latin typeface="+mn-lt"/>
                <a:cs typeface="+mn-cs"/>
              </a:rPr>
              <a:t>The cloud adoption plan requires the output of the </a:t>
            </a:r>
            <a:r>
              <a:rPr lang="en-US" b="1" dirty="0">
                <a:solidFill>
                  <a:schemeClr val="tx1"/>
                </a:solidFill>
                <a:latin typeface="+mn-lt"/>
                <a:cs typeface="+mn-cs"/>
              </a:rPr>
              <a:t>digital estate inventory </a:t>
            </a:r>
            <a:r>
              <a:rPr lang="en-US" dirty="0">
                <a:solidFill>
                  <a:schemeClr val="tx1"/>
                </a:solidFill>
                <a:latin typeface="+mn-lt"/>
                <a:cs typeface="+mn-cs"/>
              </a:rPr>
              <a:t>to be effective, but we will build the plan and once the inventory is available update the plan.</a:t>
            </a:r>
          </a:p>
          <a:p>
            <a:pPr marL="0" indent="0" defTabSz="914400">
              <a:buNone/>
            </a:pPr>
            <a:r>
              <a:rPr lang="en-US" dirty="0">
                <a:solidFill>
                  <a:schemeClr val="tx1"/>
                </a:solidFill>
                <a:latin typeface="+mn-lt"/>
                <a:cs typeface="+mn-cs"/>
              </a:rPr>
              <a:t>Planning for cloud adoption can be a significant change for some organizations. IT organizations have long focused on the application of linear or sequential models of project management, like the </a:t>
            </a:r>
            <a:r>
              <a:rPr lang="en-US" u="sng" dirty="0">
                <a:solidFill>
                  <a:schemeClr val="tx1"/>
                </a:solidFill>
                <a:latin typeface="+mn-lt"/>
                <a:cs typeface="+mn-cs"/>
                <a:hlinkClick r:id="rId3"/>
              </a:rPr>
              <a:t>waterfall model</a:t>
            </a:r>
            <a:r>
              <a:rPr lang="en-US" dirty="0">
                <a:solidFill>
                  <a:schemeClr val="tx1"/>
                </a:solidFill>
                <a:latin typeface="+mn-lt"/>
                <a:cs typeface="+mn-cs"/>
              </a:rPr>
              <a:t>. We will use agile or iterative approaches to cloud adoption planning.</a:t>
            </a:r>
          </a:p>
        </p:txBody>
      </p:sp>
    </p:spTree>
    <p:extLst>
      <p:ext uri="{BB962C8B-B14F-4D97-AF65-F5344CB8AC3E}">
        <p14:creationId xmlns:p14="http://schemas.microsoft.com/office/powerpoint/2010/main" val="2012056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6380354A-8921-46FF-A38D-9E79968DA4C0}"/>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Cloud adoption plan steps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871770EC-DF7E-4779-97C1-0C64318994DD}"/>
              </a:ext>
            </a:extLst>
          </p:cNvPr>
          <p:cNvSpPr>
            <a:spLocks noGrp="1"/>
          </p:cNvSpPr>
          <p:nvPr>
            <p:ph idx="1"/>
          </p:nvPr>
        </p:nvSpPr>
        <p:spPr>
          <a:xfrm>
            <a:off x="1676618" y="3651250"/>
            <a:ext cx="21033938" cy="8702676"/>
          </a:xfrm>
        </p:spPr>
        <p:txBody>
          <a:bodyPr vert="horz" lIns="91440" tIns="45720" rIns="91440" bIns="45720" rtlCol="0">
            <a:normAutofit/>
          </a:bodyPr>
          <a:lstStyle/>
          <a:p>
            <a:pPr marL="742950" indent="-742950" defTabSz="914400">
              <a:buFont typeface="+mj-lt"/>
              <a:buAutoNum type="arabicPeriod"/>
            </a:pPr>
            <a:r>
              <a:rPr lang="en-US" sz="4100" b="1" dirty="0">
                <a:solidFill>
                  <a:schemeClr val="tx1"/>
                </a:solidFill>
                <a:latin typeface="+mn-lt"/>
                <a:cs typeface="+mn-cs"/>
              </a:rPr>
              <a:t>Prerequisites:</a:t>
            </a:r>
            <a:r>
              <a:rPr lang="en-US" sz="4100" dirty="0">
                <a:solidFill>
                  <a:schemeClr val="tx1"/>
                </a:solidFill>
                <a:latin typeface="+mn-lt"/>
                <a:cs typeface="+mn-cs"/>
              </a:rPr>
              <a:t> Confirm that all prerequisite steps have been completed before you create your plan.</a:t>
            </a:r>
          </a:p>
          <a:p>
            <a:pPr marL="742950" indent="-742950" defTabSz="914400">
              <a:buFont typeface="+mj-lt"/>
              <a:buAutoNum type="arabicPeriod"/>
            </a:pPr>
            <a:r>
              <a:rPr lang="en-US" sz="4100" b="1" dirty="0">
                <a:solidFill>
                  <a:schemeClr val="tx1"/>
                </a:solidFill>
                <a:latin typeface="+mn-lt"/>
                <a:cs typeface="+mn-cs"/>
              </a:rPr>
              <a:t>Define and prioritize workloads:</a:t>
            </a:r>
            <a:r>
              <a:rPr lang="en-US" sz="4100" dirty="0">
                <a:solidFill>
                  <a:schemeClr val="tx1"/>
                </a:solidFill>
                <a:latin typeface="+mn-lt"/>
                <a:cs typeface="+mn-cs"/>
              </a:rPr>
              <a:t> Prioritize your first 10 workloads to establish an initial adoption backlog.</a:t>
            </a:r>
          </a:p>
          <a:p>
            <a:pPr marL="742950" indent="-742950" defTabSz="914400">
              <a:buFont typeface="+mj-lt"/>
              <a:buAutoNum type="arabicPeriod"/>
            </a:pPr>
            <a:r>
              <a:rPr lang="en-US" sz="4100" b="1" dirty="0">
                <a:solidFill>
                  <a:schemeClr val="tx1"/>
                </a:solidFill>
                <a:latin typeface="+mn-lt"/>
                <a:cs typeface="+mn-cs"/>
              </a:rPr>
              <a:t>Align assets:</a:t>
            </a:r>
            <a:r>
              <a:rPr lang="en-US" sz="4100" dirty="0">
                <a:solidFill>
                  <a:schemeClr val="tx1"/>
                </a:solidFill>
                <a:latin typeface="+mn-lt"/>
                <a:cs typeface="+mn-cs"/>
              </a:rPr>
              <a:t> Identify which assets (proposed or existing) are required to support the prioritized workloads.</a:t>
            </a:r>
          </a:p>
          <a:p>
            <a:pPr marL="742950" indent="-742950" defTabSz="914400">
              <a:buFont typeface="+mj-lt"/>
              <a:buAutoNum type="arabicPeriod"/>
            </a:pPr>
            <a:r>
              <a:rPr lang="en-US" sz="4100" b="1" dirty="0">
                <a:solidFill>
                  <a:schemeClr val="tx1"/>
                </a:solidFill>
                <a:latin typeface="+mn-lt"/>
                <a:cs typeface="+mn-cs"/>
              </a:rPr>
              <a:t>Review rationalization:</a:t>
            </a:r>
            <a:r>
              <a:rPr lang="en-US" sz="4100" dirty="0">
                <a:solidFill>
                  <a:schemeClr val="tx1"/>
                </a:solidFill>
                <a:latin typeface="+mn-lt"/>
                <a:cs typeface="+mn-cs"/>
              </a:rPr>
              <a:t> Review rationalization decisions to refine adoption-path decisions: Migrate or Innovate.</a:t>
            </a:r>
          </a:p>
          <a:p>
            <a:pPr marL="742950" indent="-742950" defTabSz="914400">
              <a:buFont typeface="+mj-lt"/>
              <a:buAutoNum type="arabicPeriod"/>
            </a:pPr>
            <a:r>
              <a:rPr lang="en-US" sz="4100" b="1" dirty="0">
                <a:solidFill>
                  <a:schemeClr val="tx1"/>
                </a:solidFill>
                <a:latin typeface="+mn-lt"/>
                <a:cs typeface="+mn-cs"/>
              </a:rPr>
              <a:t>Define iterations and releases:</a:t>
            </a:r>
            <a:r>
              <a:rPr lang="en-US" sz="4100" dirty="0">
                <a:solidFill>
                  <a:schemeClr val="tx1"/>
                </a:solidFill>
                <a:latin typeface="+mn-lt"/>
                <a:cs typeface="+mn-cs"/>
              </a:rPr>
              <a:t> </a:t>
            </a:r>
            <a:r>
              <a:rPr lang="en-US" sz="4100" i="1" dirty="0">
                <a:solidFill>
                  <a:schemeClr val="tx1"/>
                </a:solidFill>
                <a:latin typeface="+mn-lt"/>
                <a:cs typeface="+mn-cs"/>
              </a:rPr>
              <a:t>Iterations</a:t>
            </a:r>
            <a:r>
              <a:rPr lang="en-US" sz="4100" dirty="0">
                <a:solidFill>
                  <a:schemeClr val="tx1"/>
                </a:solidFill>
                <a:latin typeface="+mn-lt"/>
                <a:cs typeface="+mn-cs"/>
              </a:rPr>
              <a:t> are the time blocks allocated to do work. </a:t>
            </a:r>
            <a:r>
              <a:rPr lang="en-US" sz="4100" i="1" dirty="0">
                <a:solidFill>
                  <a:schemeClr val="tx1"/>
                </a:solidFill>
                <a:latin typeface="+mn-lt"/>
                <a:cs typeface="+mn-cs"/>
              </a:rPr>
              <a:t>Releases</a:t>
            </a:r>
            <a:r>
              <a:rPr lang="en-US" sz="4100" dirty="0">
                <a:solidFill>
                  <a:schemeClr val="tx1"/>
                </a:solidFill>
                <a:latin typeface="+mn-lt"/>
                <a:cs typeface="+mn-cs"/>
              </a:rPr>
              <a:t> are the definition of the work to be done before triggering a change to production processes.</a:t>
            </a:r>
          </a:p>
          <a:p>
            <a:pPr marL="742950" indent="-742950" defTabSz="914400">
              <a:buFont typeface="+mj-lt"/>
              <a:buAutoNum type="arabicPeriod"/>
            </a:pPr>
            <a:r>
              <a:rPr lang="en-US" sz="4100" b="1" dirty="0">
                <a:solidFill>
                  <a:schemeClr val="tx1"/>
                </a:solidFill>
                <a:latin typeface="+mn-lt"/>
                <a:cs typeface="+mn-cs"/>
              </a:rPr>
              <a:t>Estimate timelines:</a:t>
            </a:r>
            <a:r>
              <a:rPr lang="en-US" sz="4100" dirty="0">
                <a:solidFill>
                  <a:schemeClr val="tx1"/>
                </a:solidFill>
                <a:latin typeface="+mn-lt"/>
                <a:cs typeface="+mn-cs"/>
              </a:rPr>
              <a:t> Establish rough timelines for release planning purposes, based on initial estimates.</a:t>
            </a:r>
          </a:p>
          <a:p>
            <a:pPr marL="0" indent="-228600" defTabSz="914400"/>
            <a:endParaRPr lang="en-US" sz="4100" dirty="0">
              <a:solidFill>
                <a:schemeClr val="tx1"/>
              </a:solidFill>
              <a:latin typeface="+mn-lt"/>
              <a:cs typeface="+mn-cs"/>
            </a:endParaRPr>
          </a:p>
        </p:txBody>
      </p:sp>
    </p:spTree>
    <p:extLst>
      <p:ext uri="{BB962C8B-B14F-4D97-AF65-F5344CB8AC3E}">
        <p14:creationId xmlns:p14="http://schemas.microsoft.com/office/powerpoint/2010/main" val="4201496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01EAFF49-6606-422D-BC1A-23F58252044A}"/>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prerequisites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A7C8759E-8722-4662-B1BA-9BE8CADE44CD}"/>
              </a:ext>
            </a:extLst>
          </p:cNvPr>
          <p:cNvSpPr>
            <a:spLocks noGrp="1"/>
          </p:cNvSpPr>
          <p:nvPr>
            <p:ph idx="1"/>
          </p:nvPr>
        </p:nvSpPr>
        <p:spPr>
          <a:xfrm>
            <a:off x="1676618" y="3651250"/>
            <a:ext cx="21033938" cy="8702676"/>
          </a:xfrm>
        </p:spPr>
        <p:txBody>
          <a:bodyPr vert="horz" lIns="91440" tIns="45720" rIns="91440" bIns="45720" rtlCol="0">
            <a:normAutofit/>
          </a:bodyPr>
          <a:lstStyle/>
          <a:p>
            <a:pPr marL="0" indent="0" defTabSz="914400">
              <a:buNone/>
            </a:pPr>
            <a:r>
              <a:rPr lang="en-US" sz="3700" dirty="0">
                <a:solidFill>
                  <a:schemeClr val="tx1"/>
                </a:solidFill>
                <a:latin typeface="+mn-lt"/>
                <a:cs typeface="+mn-cs"/>
              </a:rPr>
              <a:t>A plan is only as effective as the data that's put into it. For a cloud adoption plan to be effective, there are two categories of input: </a:t>
            </a:r>
            <a:r>
              <a:rPr lang="en-US" sz="3700" i="1" dirty="0">
                <a:solidFill>
                  <a:schemeClr val="tx1"/>
                </a:solidFill>
                <a:latin typeface="+mn-lt"/>
                <a:cs typeface="+mn-cs"/>
              </a:rPr>
              <a:t>strategic</a:t>
            </a:r>
            <a:r>
              <a:rPr lang="en-US" sz="3700" dirty="0">
                <a:solidFill>
                  <a:schemeClr val="tx1"/>
                </a:solidFill>
                <a:latin typeface="+mn-lt"/>
                <a:cs typeface="+mn-cs"/>
              </a:rPr>
              <a:t> and </a:t>
            </a:r>
            <a:r>
              <a:rPr lang="en-US" sz="3700" i="1" dirty="0">
                <a:solidFill>
                  <a:schemeClr val="tx1"/>
                </a:solidFill>
                <a:latin typeface="+mn-lt"/>
                <a:cs typeface="+mn-cs"/>
              </a:rPr>
              <a:t>tactical</a:t>
            </a:r>
            <a:r>
              <a:rPr lang="en-US" sz="3700" dirty="0">
                <a:solidFill>
                  <a:schemeClr val="tx1"/>
                </a:solidFill>
                <a:latin typeface="+mn-lt"/>
                <a:cs typeface="+mn-cs"/>
              </a:rPr>
              <a:t>. The following sections outline the minimum data points required in each category.</a:t>
            </a:r>
          </a:p>
          <a:p>
            <a:pPr marL="0" indent="0" defTabSz="914400">
              <a:buNone/>
            </a:pPr>
            <a:r>
              <a:rPr lang="en-US" sz="3700" dirty="0">
                <a:solidFill>
                  <a:schemeClr val="tx1"/>
                </a:solidFill>
                <a:latin typeface="+mn-lt"/>
                <a:cs typeface="+mn-cs"/>
              </a:rPr>
              <a:t>Accurate </a:t>
            </a:r>
            <a:r>
              <a:rPr lang="en-US" sz="3700" b="1" dirty="0">
                <a:solidFill>
                  <a:schemeClr val="tx1"/>
                </a:solidFill>
                <a:latin typeface="+mn-lt"/>
                <a:cs typeface="+mn-cs"/>
              </a:rPr>
              <a:t>strategic inputs </a:t>
            </a:r>
            <a:r>
              <a:rPr lang="en-US" sz="3700" dirty="0">
                <a:solidFill>
                  <a:schemeClr val="tx1"/>
                </a:solidFill>
                <a:latin typeface="+mn-lt"/>
                <a:cs typeface="+mn-cs"/>
              </a:rPr>
              <a:t>ensure that the work being done contributes to achievement of business outcomes. The strategy section of the Cloud Adoption Framework provides a series of exercises to develop a clear strategy. The outputs of those exercises feed the cloud adoption plan. Before developing the plan, ensure that the following items are well defined as a result of those exercises:</a:t>
            </a:r>
          </a:p>
          <a:p>
            <a:pPr marL="1028700" indent="-571500" defTabSz="914400"/>
            <a:r>
              <a:rPr lang="en-US" sz="3700" b="1" dirty="0">
                <a:solidFill>
                  <a:schemeClr val="tx1"/>
                </a:solidFill>
                <a:latin typeface="+mn-lt"/>
                <a:cs typeface="+mn-cs"/>
              </a:rPr>
              <a:t>Clear motivations:</a:t>
            </a:r>
            <a:r>
              <a:rPr lang="en-US" sz="3700" dirty="0">
                <a:solidFill>
                  <a:schemeClr val="tx1"/>
                </a:solidFill>
                <a:latin typeface="+mn-lt"/>
                <a:cs typeface="+mn-cs"/>
              </a:rPr>
              <a:t> Why are we adopting the cloud?</a:t>
            </a:r>
          </a:p>
          <a:p>
            <a:pPr marL="1028700" indent="-571500" defTabSz="914400"/>
            <a:r>
              <a:rPr lang="en-US" sz="3700" b="1" dirty="0">
                <a:solidFill>
                  <a:schemeClr val="tx1"/>
                </a:solidFill>
                <a:latin typeface="+mn-lt"/>
                <a:cs typeface="+mn-cs"/>
              </a:rPr>
              <a:t>Defined business outcomes:</a:t>
            </a:r>
            <a:r>
              <a:rPr lang="en-US" sz="3700" dirty="0">
                <a:solidFill>
                  <a:schemeClr val="tx1"/>
                </a:solidFill>
                <a:latin typeface="+mn-lt"/>
                <a:cs typeface="+mn-cs"/>
              </a:rPr>
              <a:t> What results do we expect to see from adopting the cloud?</a:t>
            </a:r>
          </a:p>
          <a:p>
            <a:pPr marL="1028700" indent="-571500" defTabSz="914400"/>
            <a:r>
              <a:rPr lang="en-US" sz="3700" b="1" dirty="0">
                <a:solidFill>
                  <a:schemeClr val="tx1"/>
                </a:solidFill>
                <a:latin typeface="+mn-lt"/>
                <a:cs typeface="+mn-cs"/>
              </a:rPr>
              <a:t>Business justification:</a:t>
            </a:r>
            <a:r>
              <a:rPr lang="en-US" sz="3700" dirty="0">
                <a:solidFill>
                  <a:schemeClr val="tx1"/>
                </a:solidFill>
                <a:latin typeface="+mn-lt"/>
                <a:cs typeface="+mn-cs"/>
              </a:rPr>
              <a:t> How will the business measure success?</a:t>
            </a:r>
          </a:p>
          <a:p>
            <a:pPr marL="0" indent="0" defTabSz="914400">
              <a:buNone/>
            </a:pPr>
            <a:r>
              <a:rPr lang="en-US" sz="3700" dirty="0">
                <a:solidFill>
                  <a:schemeClr val="tx1"/>
                </a:solidFill>
                <a:latin typeface="+mn-lt"/>
                <a:cs typeface="+mn-cs"/>
              </a:rPr>
              <a:t>Every member of the team that implements the cloud adoption plan should be able to answer these three strategic questions. Managers and leaders who are accountable for implementation of the plan should understand the metrics behind each question and any progress toward realizing those metrics.</a:t>
            </a:r>
          </a:p>
        </p:txBody>
      </p:sp>
    </p:spTree>
    <p:extLst>
      <p:ext uri="{BB962C8B-B14F-4D97-AF65-F5344CB8AC3E}">
        <p14:creationId xmlns:p14="http://schemas.microsoft.com/office/powerpoint/2010/main" val="2683222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40A51724-E74A-4DFD-B59A-7DA646928ECC}"/>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dirty="0"/>
              <a:t>prerequisites</a:t>
            </a:r>
            <a:endParaRPr lang="en-US" kern="1200" dirty="0">
              <a:solidFill>
                <a:schemeClr val="tx1"/>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6B0CB976-40C7-4A6D-8F0F-38FCBA1F650B}"/>
              </a:ext>
            </a:extLst>
          </p:cNvPr>
          <p:cNvSpPr>
            <a:spLocks noGrp="1"/>
          </p:cNvSpPr>
          <p:nvPr>
            <p:ph idx="1"/>
          </p:nvPr>
        </p:nvSpPr>
        <p:spPr>
          <a:xfrm>
            <a:off x="1676618" y="3651250"/>
            <a:ext cx="21033938" cy="8702676"/>
          </a:xfrm>
        </p:spPr>
        <p:txBody>
          <a:bodyPr vert="horz" lIns="91440" tIns="45720" rIns="91440" bIns="45720" rtlCol="0">
            <a:normAutofit/>
          </a:bodyPr>
          <a:lstStyle/>
          <a:p>
            <a:pPr marL="0" indent="0" defTabSz="914400">
              <a:buNone/>
            </a:pPr>
            <a:r>
              <a:rPr lang="en-US" sz="3700" dirty="0">
                <a:solidFill>
                  <a:schemeClr val="tx1"/>
                </a:solidFill>
                <a:latin typeface="+mn-lt"/>
                <a:cs typeface="+mn-cs"/>
              </a:rPr>
              <a:t>Accurate </a:t>
            </a:r>
            <a:r>
              <a:rPr lang="en-US" sz="3700" b="1" dirty="0">
                <a:solidFill>
                  <a:schemeClr val="tx1"/>
                </a:solidFill>
                <a:latin typeface="+mn-lt"/>
                <a:cs typeface="+mn-cs"/>
              </a:rPr>
              <a:t>tactical inputs </a:t>
            </a:r>
            <a:r>
              <a:rPr lang="en-US" sz="3700" dirty="0">
                <a:solidFill>
                  <a:schemeClr val="tx1"/>
                </a:solidFill>
                <a:latin typeface="+mn-lt"/>
                <a:cs typeface="+mn-cs"/>
              </a:rPr>
              <a:t>ensure that the work can be planned accurately and managed effectively. The Plan section of the CAF provides a series of exercises to develop planning artifacts before you develop your plan. These artifacts provide answers to the following questions:</a:t>
            </a:r>
          </a:p>
          <a:p>
            <a:pPr marL="1028700" indent="-571500" defTabSz="914400"/>
            <a:r>
              <a:rPr lang="en-US" sz="3700" b="1" dirty="0">
                <a:solidFill>
                  <a:schemeClr val="tx1"/>
                </a:solidFill>
                <a:latin typeface="+mn-lt"/>
                <a:cs typeface="+mn-cs"/>
              </a:rPr>
              <a:t>Digital estate rationalization:</a:t>
            </a:r>
            <a:r>
              <a:rPr lang="en-US" sz="3700" dirty="0">
                <a:solidFill>
                  <a:schemeClr val="tx1"/>
                </a:solidFill>
                <a:latin typeface="+mn-lt"/>
                <a:cs typeface="+mn-cs"/>
              </a:rPr>
              <a:t> What are the top 10 priority workloads in the adoption plan? How many additional workloads are likely to be in the plan? How many assets are being considered as candidates for cloud adoption? Are the initial efforts focused more on migration or innovation activities?</a:t>
            </a:r>
          </a:p>
          <a:p>
            <a:pPr marL="1028700" indent="-571500" defTabSz="914400"/>
            <a:r>
              <a:rPr lang="en-US" sz="3700" b="1" dirty="0">
                <a:solidFill>
                  <a:schemeClr val="tx1"/>
                </a:solidFill>
                <a:latin typeface="+mn-lt"/>
                <a:cs typeface="+mn-cs"/>
              </a:rPr>
              <a:t>Organization alignment:</a:t>
            </a:r>
            <a:r>
              <a:rPr lang="en-US" sz="3700" dirty="0">
                <a:solidFill>
                  <a:schemeClr val="tx1"/>
                </a:solidFill>
                <a:latin typeface="+mn-lt"/>
                <a:cs typeface="+mn-cs"/>
              </a:rPr>
              <a:t> Who will do the technical work in the adoption plan? Who is accountable for adherence to governance and compliance requirements?</a:t>
            </a:r>
          </a:p>
          <a:p>
            <a:pPr marL="1028700" indent="-571500" defTabSz="914400"/>
            <a:r>
              <a:rPr lang="en-US" sz="3700" b="1" dirty="0">
                <a:solidFill>
                  <a:schemeClr val="tx1"/>
                </a:solidFill>
                <a:latin typeface="+mn-lt"/>
                <a:cs typeface="+mn-cs"/>
              </a:rPr>
              <a:t>Skills readiness:</a:t>
            </a:r>
            <a:r>
              <a:rPr lang="en-US" sz="3700" dirty="0">
                <a:solidFill>
                  <a:schemeClr val="tx1"/>
                </a:solidFill>
                <a:latin typeface="+mn-lt"/>
                <a:cs typeface="+mn-cs"/>
              </a:rPr>
              <a:t> How many people are allocated to perform the required tasks? How well are their skills aligned to cloud adoption efforts? Are partners aligned to support the technical implementation? (coming up later)</a:t>
            </a:r>
          </a:p>
          <a:p>
            <a:pPr marL="0" indent="0" defTabSz="914400">
              <a:buNone/>
            </a:pPr>
            <a:r>
              <a:rPr lang="en-US" sz="3700" dirty="0">
                <a:solidFill>
                  <a:schemeClr val="tx1"/>
                </a:solidFill>
                <a:latin typeface="+mn-lt"/>
                <a:cs typeface="+mn-cs"/>
              </a:rPr>
              <a:t>These questions are essential to the accuracy of the cloud adoption plan. At a minimum, the questions about digital estate rationalization must be answered to create a plan. To provide accurate timelines, the questions about organization and skills are also important.</a:t>
            </a:r>
          </a:p>
          <a:p>
            <a:pPr indent="-228600" defTabSz="914400"/>
            <a:endParaRPr lang="en-US" sz="3700" dirty="0">
              <a:solidFill>
                <a:schemeClr val="tx1"/>
              </a:solidFill>
              <a:latin typeface="+mn-lt"/>
              <a:cs typeface="+mn-cs"/>
            </a:endParaRPr>
          </a:p>
        </p:txBody>
      </p:sp>
    </p:spTree>
    <p:extLst>
      <p:ext uri="{BB962C8B-B14F-4D97-AF65-F5344CB8AC3E}">
        <p14:creationId xmlns:p14="http://schemas.microsoft.com/office/powerpoint/2010/main" val="3692840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33618535-1C48-48DE-9278-5F23E9E38C6C}"/>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Prioritize and define workloads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7BCB7263-6FAA-4F36-9AD6-76B6C7F4AE21}"/>
              </a:ext>
            </a:extLst>
          </p:cNvPr>
          <p:cNvSpPr>
            <a:spLocks noGrp="1"/>
          </p:cNvSpPr>
          <p:nvPr>
            <p:ph idx="1"/>
          </p:nvPr>
        </p:nvSpPr>
        <p:spPr>
          <a:xfrm>
            <a:off x="1676618" y="3651250"/>
            <a:ext cx="21033938" cy="8702676"/>
          </a:xfrm>
        </p:spPr>
        <p:txBody>
          <a:bodyPr vert="horz" lIns="91440" tIns="45720" rIns="91440" bIns="45720" rtlCol="0">
            <a:normAutofit/>
          </a:bodyPr>
          <a:lstStyle/>
          <a:p>
            <a:pPr marL="0" indent="0" defTabSz="914400">
              <a:buNone/>
            </a:pPr>
            <a:r>
              <a:rPr lang="en-US" dirty="0">
                <a:solidFill>
                  <a:schemeClr val="tx1"/>
                </a:solidFill>
                <a:latin typeface="+mn-lt"/>
                <a:cs typeface="+mn-cs"/>
              </a:rPr>
              <a:t>Establishing clear, actionable priorities is one of the secrets to successful cloud adoption. The natural temptation is to invest time in defining all workloads that could potentially be affected during cloud adoption. But that's counterproductive, especially early in the adoption process.</a:t>
            </a:r>
          </a:p>
          <a:p>
            <a:pPr marL="0" indent="0" defTabSz="914400">
              <a:buNone/>
            </a:pPr>
            <a:r>
              <a:rPr lang="en-US" dirty="0">
                <a:solidFill>
                  <a:schemeClr val="tx1"/>
                </a:solidFill>
                <a:latin typeface="+mn-lt"/>
                <a:cs typeface="+mn-cs"/>
              </a:rPr>
              <a:t>Instead, we recommend that your team focus on thoroughly prioritizing and documenting the first 10 workloads.</a:t>
            </a:r>
          </a:p>
          <a:p>
            <a:pPr marL="0" indent="0" defTabSz="914400">
              <a:buNone/>
            </a:pPr>
            <a:r>
              <a:rPr lang="en-US" dirty="0">
                <a:solidFill>
                  <a:schemeClr val="tx1"/>
                </a:solidFill>
                <a:latin typeface="+mn-lt"/>
                <a:cs typeface="+mn-cs"/>
              </a:rPr>
              <a:t>Limiting the plan to 10 workloads encourages agility and alignment of priorities as business criteria change. This approach also makes room for the cloud adoption team to learn and to refine estimates. Most important, it removes extensive planning as a barrier to effective business change.</a:t>
            </a:r>
          </a:p>
        </p:txBody>
      </p:sp>
    </p:spTree>
    <p:extLst>
      <p:ext uri="{BB962C8B-B14F-4D97-AF65-F5344CB8AC3E}">
        <p14:creationId xmlns:p14="http://schemas.microsoft.com/office/powerpoint/2010/main" val="2820805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691315ED-7569-4C8E-8C03-B28F7B927257}"/>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Btw what is a </a:t>
            </a:r>
            <a:r>
              <a:rPr lang="en-US" i="1" kern="1200" dirty="0">
                <a:solidFill>
                  <a:schemeClr val="tx1"/>
                </a:solidFill>
                <a:latin typeface="+mj-lt"/>
                <a:ea typeface="+mj-ea"/>
                <a:cs typeface="+mj-cs"/>
              </a:rPr>
              <a:t>workload</a:t>
            </a:r>
            <a:r>
              <a:rPr lang="en-US" kern="1200" dirty="0">
                <a:solidFill>
                  <a:schemeClr val="tx1"/>
                </a:solidFill>
                <a:latin typeface="+mj-lt"/>
                <a:ea typeface="+mj-ea"/>
                <a:cs typeface="+mj-cs"/>
              </a:rPr>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937C4090-FD7C-4D2F-BECF-6C01B0DBA9E2}"/>
              </a:ext>
            </a:extLst>
          </p:cNvPr>
          <p:cNvSpPr>
            <a:spLocks noGrp="1"/>
          </p:cNvSpPr>
          <p:nvPr>
            <p:ph idx="1"/>
          </p:nvPr>
        </p:nvSpPr>
        <p:spPr>
          <a:xfrm>
            <a:off x="1676618" y="3651250"/>
            <a:ext cx="21033938" cy="8702676"/>
          </a:xfrm>
        </p:spPr>
        <p:txBody>
          <a:bodyPr vert="horz" lIns="91440" tIns="45720" rIns="91440" bIns="45720" rtlCol="0">
            <a:normAutofit/>
          </a:bodyPr>
          <a:lstStyle/>
          <a:p>
            <a:pPr marL="0" indent="0" defTabSz="914400">
              <a:buNone/>
            </a:pPr>
            <a:r>
              <a:rPr lang="en-US" dirty="0">
                <a:solidFill>
                  <a:schemeClr val="tx1"/>
                </a:solidFill>
                <a:latin typeface="+mn-lt"/>
                <a:cs typeface="+mn-cs"/>
              </a:rPr>
              <a:t>In the context of a cloud adoption, a workload is </a:t>
            </a:r>
            <a:r>
              <a:rPr lang="en-US" b="1" dirty="0">
                <a:solidFill>
                  <a:schemeClr val="tx1"/>
                </a:solidFill>
                <a:latin typeface="+mn-lt"/>
                <a:cs typeface="+mn-cs"/>
              </a:rPr>
              <a:t>a collection of IT assets that collectively support a defined process</a:t>
            </a:r>
            <a:r>
              <a:rPr lang="en-US" dirty="0">
                <a:solidFill>
                  <a:schemeClr val="tx1"/>
                </a:solidFill>
              </a:rPr>
              <a:t> (servers, VMs, applications, data, or appliances)</a:t>
            </a:r>
            <a:r>
              <a:rPr lang="en-US" b="1" dirty="0">
                <a:solidFill>
                  <a:schemeClr val="tx1"/>
                </a:solidFill>
                <a:latin typeface="+mn-lt"/>
                <a:cs typeface="+mn-cs"/>
              </a:rPr>
              <a:t>. </a:t>
            </a:r>
          </a:p>
          <a:p>
            <a:pPr marL="0" indent="0" defTabSz="914400">
              <a:buNone/>
            </a:pPr>
            <a:r>
              <a:rPr lang="en-US" dirty="0">
                <a:solidFill>
                  <a:schemeClr val="tx1"/>
                </a:solidFill>
                <a:latin typeface="+mn-lt"/>
                <a:cs typeface="+mn-cs"/>
              </a:rPr>
              <a:t>Workloads can support more than one process. Workloads can also depend on other shared assets or larger platforms. However, a workload should have defined boundaries regarding the dependent assets and the processes that depend upon the workload. </a:t>
            </a:r>
          </a:p>
          <a:p>
            <a:pPr marL="0" indent="0" defTabSz="914400">
              <a:buNone/>
            </a:pPr>
            <a:r>
              <a:rPr lang="en-US" dirty="0">
                <a:solidFill>
                  <a:schemeClr val="tx1"/>
                </a:solidFill>
                <a:latin typeface="+mn-lt"/>
                <a:cs typeface="+mn-cs"/>
              </a:rPr>
              <a:t>Often, workloads can be visualized by monitoring network traffic among IT assets.</a:t>
            </a:r>
          </a:p>
        </p:txBody>
      </p:sp>
    </p:spTree>
    <p:extLst>
      <p:ext uri="{BB962C8B-B14F-4D97-AF65-F5344CB8AC3E}">
        <p14:creationId xmlns:p14="http://schemas.microsoft.com/office/powerpoint/2010/main" val="365700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D86C13B-8C55-4DD7-B1D5-33DF18F43B5A}"/>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Initial Workload Prioritization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1CB9EBC9-D83D-4645-AE15-3735E7B459BF}"/>
              </a:ext>
            </a:extLst>
          </p:cNvPr>
          <p:cNvSpPr>
            <a:spLocks noGrp="1"/>
          </p:cNvSpPr>
          <p:nvPr>
            <p:ph idx="1"/>
          </p:nvPr>
        </p:nvSpPr>
        <p:spPr>
          <a:xfrm>
            <a:off x="1676618" y="3651250"/>
            <a:ext cx="21033938" cy="8702676"/>
          </a:xfrm>
        </p:spPr>
        <p:txBody>
          <a:bodyPr vert="horz" lIns="91440" tIns="45720" rIns="91440" bIns="45720" rtlCol="0">
            <a:normAutofit/>
          </a:bodyPr>
          <a:lstStyle/>
          <a:p>
            <a:pPr marL="1143000" defTabSz="914400"/>
            <a:r>
              <a:rPr lang="en-US" dirty="0">
                <a:solidFill>
                  <a:schemeClr val="tx1"/>
                </a:solidFill>
                <a:latin typeface="+mn-lt"/>
                <a:cs typeface="+mn-cs"/>
              </a:rPr>
              <a:t>Input workloads here in order of priority</a:t>
            </a:r>
          </a:p>
        </p:txBody>
      </p:sp>
    </p:spTree>
    <p:extLst>
      <p:ext uri="{BB962C8B-B14F-4D97-AF65-F5344CB8AC3E}">
        <p14:creationId xmlns:p14="http://schemas.microsoft.com/office/powerpoint/2010/main" val="162008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F5E8FC2-085B-4473-A2E3-7A7E56A73C2F}"/>
              </a:ext>
            </a:extLst>
          </p:cNvPr>
          <p:cNvSpPr>
            <a:spLocks noGrp="1"/>
          </p:cNvSpPr>
          <p:nvPr>
            <p:ph type="title"/>
          </p:nvPr>
        </p:nvSpPr>
        <p:spPr>
          <a:xfrm>
            <a:off x="1676618" y="730250"/>
            <a:ext cx="11118425" cy="2651126"/>
          </a:xfrm>
        </p:spPr>
        <p:txBody>
          <a:bodyPr vert="horz" lIns="91440" tIns="45720" rIns="91440" bIns="45720" rtlCol="0" anchor="ctr">
            <a:normAutofit/>
          </a:bodyPr>
          <a:lstStyle/>
          <a:p>
            <a:pPr defTabSz="914400"/>
            <a:r>
              <a:rPr lang="en-US" sz="9600" kern="1200" dirty="0">
                <a:solidFill>
                  <a:schemeClr val="tx1"/>
                </a:solidFill>
                <a:latin typeface="+mj-lt"/>
                <a:ea typeface="+mj-ea"/>
                <a:cs typeface="+mj-cs"/>
              </a:rPr>
              <a:t>agenda</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FC755F3C-9E9E-4523-8F2D-7B3C74D0C198}"/>
              </a:ext>
            </a:extLst>
          </p:cNvPr>
          <p:cNvSpPr>
            <a:spLocks noGrp="1"/>
          </p:cNvSpPr>
          <p:nvPr>
            <p:ph idx="1"/>
          </p:nvPr>
        </p:nvSpPr>
        <p:spPr>
          <a:xfrm>
            <a:off x="1676618" y="3651250"/>
            <a:ext cx="11118425" cy="8702676"/>
          </a:xfrm>
        </p:spPr>
        <p:txBody>
          <a:bodyPr vert="horz" lIns="91440" tIns="45720" rIns="91440" bIns="45720" rtlCol="0">
            <a:normAutofit/>
          </a:bodyPr>
          <a:lstStyle/>
          <a:p>
            <a:pPr marL="1314450" indent="-857250" defTabSz="914400"/>
            <a:r>
              <a:rPr lang="en-US" sz="6600" dirty="0">
                <a:solidFill>
                  <a:schemeClr val="tx1"/>
                </a:solidFill>
                <a:latin typeface="+mn-lt"/>
                <a:cs typeface="+mn-cs"/>
              </a:rPr>
              <a:t>Digital Estate</a:t>
            </a:r>
          </a:p>
          <a:p>
            <a:pPr marL="1314450" indent="-857250" defTabSz="914400"/>
            <a:r>
              <a:rPr lang="en-US" sz="6600" dirty="0">
                <a:solidFill>
                  <a:schemeClr val="tx1"/>
                </a:solidFill>
                <a:latin typeface="+mn-lt"/>
                <a:cs typeface="+mn-cs"/>
              </a:rPr>
              <a:t>Initial Organization Alignment</a:t>
            </a:r>
          </a:p>
          <a:p>
            <a:pPr marL="1314450" indent="-857250" defTabSz="914400"/>
            <a:r>
              <a:rPr lang="en-US" sz="6600" dirty="0">
                <a:solidFill>
                  <a:schemeClr val="tx1"/>
                </a:solidFill>
                <a:latin typeface="+mn-lt"/>
                <a:cs typeface="+mn-cs"/>
              </a:rPr>
              <a:t>Skills Readiness Plan</a:t>
            </a:r>
          </a:p>
          <a:p>
            <a:pPr marL="1314450" indent="-857250" defTabSz="914400"/>
            <a:r>
              <a:rPr lang="en-US" sz="6600" dirty="0">
                <a:solidFill>
                  <a:schemeClr val="tx1"/>
                </a:solidFill>
                <a:latin typeface="+mn-lt"/>
                <a:cs typeface="+mn-cs"/>
              </a:rPr>
              <a:t>Cloud Adoption Plan</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8819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4CF18B92-82EE-4CE5-8B7B-3990A56EEB8B}"/>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Deploy cloud adoption plan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C2C78E27-F078-441F-B0CF-B219C227CDC8}"/>
              </a:ext>
            </a:extLst>
          </p:cNvPr>
          <p:cNvSpPr>
            <a:spLocks noGrp="1"/>
          </p:cNvSpPr>
          <p:nvPr>
            <p:ph idx="1"/>
          </p:nvPr>
        </p:nvSpPr>
        <p:spPr>
          <a:xfrm>
            <a:off x="1676618" y="3651250"/>
            <a:ext cx="21033938" cy="8702676"/>
          </a:xfrm>
        </p:spPr>
        <p:txBody>
          <a:bodyPr vert="horz" lIns="91440" tIns="45720" rIns="91440" bIns="45720" rtlCol="0">
            <a:normAutofit/>
          </a:bodyPr>
          <a:lstStyle/>
          <a:p>
            <a:pPr marL="457200" indent="0" defTabSz="914400">
              <a:buNone/>
            </a:pPr>
            <a:r>
              <a:rPr lang="en-US" dirty="0">
                <a:solidFill>
                  <a:schemeClr val="tx1"/>
                </a:solidFill>
                <a:latin typeface="+mn-lt"/>
                <a:cs typeface="+mn-cs"/>
              </a:rPr>
              <a:t>Using the template provided deploy a backlog to Azure DevOps by using a cloud adoption plan template.</a:t>
            </a:r>
          </a:p>
          <a:p>
            <a:pPr marL="685800" lvl="1" indent="0" defTabSz="914400">
              <a:buNone/>
            </a:pPr>
            <a:r>
              <a:rPr lang="en-US" dirty="0">
                <a:solidFill>
                  <a:schemeClr val="tx1"/>
                </a:solidFill>
                <a:latin typeface="+mn-lt"/>
                <a:cs typeface="+mn-cs"/>
                <a:hlinkClick r:id="rId3"/>
              </a:rPr>
              <a:t>https://aka.ms/adopt/plan/generator</a:t>
            </a:r>
            <a:endParaRPr lang="en-US" dirty="0">
              <a:solidFill>
                <a:schemeClr val="tx1"/>
              </a:solidFill>
              <a:latin typeface="+mn-lt"/>
              <a:cs typeface="+mn-cs"/>
            </a:endParaRPr>
          </a:p>
          <a:p>
            <a:pPr marL="0" indent="-228600" defTabSz="914400"/>
            <a:endParaRPr lang="en-US" dirty="0">
              <a:solidFill>
                <a:schemeClr val="tx1"/>
              </a:solidFill>
              <a:latin typeface="+mn-lt"/>
              <a:cs typeface="+mn-cs"/>
            </a:endParaRPr>
          </a:p>
          <a:p>
            <a:pPr marL="1143000" defTabSz="914400"/>
            <a:r>
              <a:rPr lang="en-US" b="1" dirty="0">
                <a:solidFill>
                  <a:schemeClr val="tx1"/>
                </a:solidFill>
                <a:latin typeface="+mn-lt"/>
                <a:cs typeface="+mn-cs"/>
              </a:rPr>
              <a:t>Epics:</a:t>
            </a:r>
            <a:r>
              <a:rPr lang="en-US" dirty="0">
                <a:solidFill>
                  <a:schemeClr val="tx1"/>
                </a:solidFill>
                <a:latin typeface="+mn-lt"/>
                <a:cs typeface="+mn-cs"/>
              </a:rPr>
              <a:t> An </a:t>
            </a:r>
            <a:r>
              <a:rPr lang="en-US" i="1" dirty="0">
                <a:solidFill>
                  <a:schemeClr val="tx1"/>
                </a:solidFill>
                <a:latin typeface="+mn-lt"/>
                <a:cs typeface="+mn-cs"/>
              </a:rPr>
              <a:t>epic</a:t>
            </a:r>
            <a:r>
              <a:rPr lang="en-US" dirty="0">
                <a:solidFill>
                  <a:schemeClr val="tx1"/>
                </a:solidFill>
                <a:latin typeface="+mn-lt"/>
                <a:cs typeface="+mn-cs"/>
              </a:rPr>
              <a:t> represents an </a:t>
            </a:r>
            <a:r>
              <a:rPr lang="en-US" b="1" dirty="0">
                <a:solidFill>
                  <a:schemeClr val="tx1"/>
                </a:solidFill>
                <a:latin typeface="+mn-lt"/>
                <a:cs typeface="+mn-cs"/>
              </a:rPr>
              <a:t>overall phase </a:t>
            </a:r>
            <a:r>
              <a:rPr lang="en-US" dirty="0">
                <a:solidFill>
                  <a:schemeClr val="tx1"/>
                </a:solidFill>
                <a:latin typeface="+mn-lt"/>
                <a:cs typeface="+mn-cs"/>
              </a:rPr>
              <a:t>of the cloud adoption lifecycle.</a:t>
            </a:r>
          </a:p>
          <a:p>
            <a:pPr marL="1143000" defTabSz="914400"/>
            <a:r>
              <a:rPr lang="en-US" b="1" dirty="0">
                <a:solidFill>
                  <a:schemeClr val="tx1"/>
                </a:solidFill>
                <a:latin typeface="+mn-lt"/>
                <a:cs typeface="+mn-cs"/>
              </a:rPr>
              <a:t>Features:</a:t>
            </a:r>
            <a:r>
              <a:rPr lang="en-US" dirty="0">
                <a:solidFill>
                  <a:schemeClr val="tx1"/>
                </a:solidFill>
                <a:latin typeface="+mn-lt"/>
                <a:cs typeface="+mn-cs"/>
              </a:rPr>
              <a:t> Features are used to organize </a:t>
            </a:r>
            <a:r>
              <a:rPr lang="en-US" b="1" dirty="0">
                <a:solidFill>
                  <a:schemeClr val="tx1"/>
                </a:solidFill>
                <a:latin typeface="+mn-lt"/>
                <a:cs typeface="+mn-cs"/>
              </a:rPr>
              <a:t>specific objectives within each phase</a:t>
            </a:r>
            <a:r>
              <a:rPr lang="en-US" dirty="0">
                <a:solidFill>
                  <a:schemeClr val="tx1"/>
                </a:solidFill>
                <a:latin typeface="+mn-lt"/>
                <a:cs typeface="+mn-cs"/>
              </a:rPr>
              <a:t>. For instance, migration of a specific workload would be one feature.</a:t>
            </a:r>
          </a:p>
          <a:p>
            <a:pPr marL="1143000" defTabSz="914400"/>
            <a:r>
              <a:rPr lang="en-US" b="1" dirty="0">
                <a:solidFill>
                  <a:schemeClr val="tx1"/>
                </a:solidFill>
                <a:latin typeface="+mn-lt"/>
                <a:cs typeface="+mn-cs"/>
              </a:rPr>
              <a:t>User stories:</a:t>
            </a:r>
            <a:r>
              <a:rPr lang="en-US" dirty="0">
                <a:solidFill>
                  <a:schemeClr val="tx1"/>
                </a:solidFill>
                <a:latin typeface="+mn-lt"/>
                <a:cs typeface="+mn-cs"/>
              </a:rPr>
              <a:t> User stories </a:t>
            </a:r>
            <a:r>
              <a:rPr lang="en-US" b="1" dirty="0">
                <a:solidFill>
                  <a:schemeClr val="tx1"/>
                </a:solidFill>
                <a:latin typeface="+mn-lt"/>
                <a:cs typeface="+mn-cs"/>
              </a:rPr>
              <a:t>group work into logical collections of activities </a:t>
            </a:r>
            <a:r>
              <a:rPr lang="en-US" dirty="0">
                <a:solidFill>
                  <a:schemeClr val="tx1"/>
                </a:solidFill>
                <a:latin typeface="+mn-lt"/>
                <a:cs typeface="+mn-cs"/>
              </a:rPr>
              <a:t>based on a specific goal.</a:t>
            </a:r>
          </a:p>
          <a:p>
            <a:pPr marL="1143000" defTabSz="914400"/>
            <a:r>
              <a:rPr lang="en-US" b="1" dirty="0">
                <a:solidFill>
                  <a:schemeClr val="tx1"/>
                </a:solidFill>
                <a:latin typeface="+mn-lt"/>
                <a:cs typeface="+mn-cs"/>
              </a:rPr>
              <a:t>Tasks:</a:t>
            </a:r>
            <a:r>
              <a:rPr lang="en-US" dirty="0">
                <a:solidFill>
                  <a:schemeClr val="tx1"/>
                </a:solidFill>
                <a:latin typeface="+mn-lt"/>
                <a:cs typeface="+mn-cs"/>
              </a:rPr>
              <a:t> Tasks are the actual </a:t>
            </a:r>
            <a:r>
              <a:rPr lang="en-US" b="1" dirty="0">
                <a:solidFill>
                  <a:schemeClr val="tx1"/>
                </a:solidFill>
                <a:latin typeface="+mn-lt"/>
                <a:cs typeface="+mn-cs"/>
              </a:rPr>
              <a:t>work</a:t>
            </a:r>
            <a:r>
              <a:rPr lang="en-US" dirty="0">
                <a:solidFill>
                  <a:schemeClr val="tx1"/>
                </a:solidFill>
                <a:latin typeface="+mn-lt"/>
                <a:cs typeface="+mn-cs"/>
              </a:rPr>
              <a:t> to be done. </a:t>
            </a:r>
          </a:p>
          <a:p>
            <a:pPr marL="0" indent="-228600" defTabSz="914400"/>
            <a:endParaRPr lang="en-US" dirty="0">
              <a:solidFill>
                <a:schemeClr val="tx1"/>
              </a:solidFill>
              <a:latin typeface="+mn-lt"/>
              <a:cs typeface="+mn-cs"/>
            </a:endParaRPr>
          </a:p>
          <a:p>
            <a:pPr marL="0" indent="-228600" defTabSz="914400"/>
            <a:endParaRPr lang="en-US" dirty="0">
              <a:solidFill>
                <a:schemeClr val="tx1"/>
              </a:solidFill>
              <a:latin typeface="+mn-lt"/>
              <a:cs typeface="+mn-cs"/>
            </a:endParaRPr>
          </a:p>
        </p:txBody>
      </p:sp>
    </p:spTree>
    <p:extLst>
      <p:ext uri="{BB962C8B-B14F-4D97-AF65-F5344CB8AC3E}">
        <p14:creationId xmlns:p14="http://schemas.microsoft.com/office/powerpoint/2010/main" val="2074829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7C141F7-D9FC-4551-8754-DD694D28EFB2}"/>
              </a:ext>
            </a:extLst>
          </p:cNvPr>
          <p:cNvPicPr>
            <a:picLocks noChangeAspect="1"/>
          </p:cNvPicPr>
          <p:nvPr/>
        </p:nvPicPr>
        <p:blipFill rotWithShape="1">
          <a:blip r:embed="rId3"/>
          <a:srcRect b="1274"/>
          <a:stretch/>
        </p:blipFill>
        <p:spPr>
          <a:xfrm>
            <a:off x="643549" y="560339"/>
            <a:ext cx="23100076" cy="12429068"/>
          </a:xfrm>
          <a:prstGeom prst="rect">
            <a:avLst/>
          </a:prstGeom>
          <a:noFill/>
        </p:spPr>
      </p:pic>
    </p:spTree>
    <p:extLst>
      <p:ext uri="{BB962C8B-B14F-4D97-AF65-F5344CB8AC3E}">
        <p14:creationId xmlns:p14="http://schemas.microsoft.com/office/powerpoint/2010/main" val="3195092247"/>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55BFDC28-58C8-4BFF-89B7-FB0A526B6DD3}"/>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Add Workloads to Plan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95A9857C-334D-4C78-BA0B-C3551787B404}"/>
              </a:ext>
            </a:extLst>
          </p:cNvPr>
          <p:cNvSpPr>
            <a:spLocks noGrp="1"/>
          </p:cNvSpPr>
          <p:nvPr>
            <p:ph idx="1"/>
          </p:nvPr>
        </p:nvSpPr>
        <p:spPr>
          <a:xfrm>
            <a:off x="1676618" y="3651250"/>
            <a:ext cx="21033938" cy="8702676"/>
          </a:xfrm>
        </p:spPr>
        <p:txBody>
          <a:bodyPr vert="horz" lIns="91440" tIns="45720" rIns="91440" bIns="45720" rtlCol="0">
            <a:normAutofit/>
          </a:bodyPr>
          <a:lstStyle/>
          <a:p>
            <a:pPr marL="0" indent="0" defTabSz="914400">
              <a:buNone/>
            </a:pPr>
            <a:r>
              <a:rPr lang="en-US" dirty="0">
                <a:solidFill>
                  <a:schemeClr val="tx1"/>
                </a:solidFill>
                <a:latin typeface="+mn-lt"/>
                <a:cs typeface="+mn-cs"/>
              </a:rPr>
              <a:t>Now that you created a cloud adoption plan in Azure DevOps. You can now represent the workloads in the </a:t>
            </a:r>
            <a:r>
              <a:rPr lang="en-US" b="1" dirty="0">
                <a:solidFill>
                  <a:schemeClr val="tx1"/>
                </a:solidFill>
                <a:latin typeface="+mn-lt"/>
                <a:cs typeface="+mn-cs"/>
              </a:rPr>
              <a:t>Power of 10 </a:t>
            </a:r>
            <a:r>
              <a:rPr lang="en-US" dirty="0">
                <a:solidFill>
                  <a:schemeClr val="tx1"/>
                </a:solidFill>
                <a:latin typeface="+mn-lt"/>
                <a:cs typeface="+mn-cs"/>
              </a:rPr>
              <a:t>list in your cloud adoption plan. The easiest way to do this is via bulk editing in Microsoft Excel.</a:t>
            </a:r>
          </a:p>
          <a:p>
            <a:pPr indent="-228600" defTabSz="914400"/>
            <a:endParaRPr lang="en-US" dirty="0">
              <a:solidFill>
                <a:schemeClr val="tx1"/>
              </a:solidFill>
              <a:latin typeface="+mn-lt"/>
              <a:cs typeface="+mn-cs"/>
            </a:endParaRPr>
          </a:p>
        </p:txBody>
      </p:sp>
    </p:spTree>
    <p:extLst>
      <p:ext uri="{BB962C8B-B14F-4D97-AF65-F5344CB8AC3E}">
        <p14:creationId xmlns:p14="http://schemas.microsoft.com/office/powerpoint/2010/main" val="4034485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4ADE60E0-8B0A-48D6-9098-DC415ED87CF7}"/>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Define Workloads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DF7C8EA5-CFC0-4CDD-B093-BC8C204B1DC4}"/>
              </a:ext>
            </a:extLst>
          </p:cNvPr>
          <p:cNvSpPr>
            <a:spLocks noGrp="1"/>
          </p:cNvSpPr>
          <p:nvPr>
            <p:ph idx="1"/>
          </p:nvPr>
        </p:nvSpPr>
        <p:spPr>
          <a:xfrm>
            <a:off x="1676618" y="3651250"/>
            <a:ext cx="21033938" cy="8702676"/>
          </a:xfrm>
        </p:spPr>
        <p:txBody>
          <a:bodyPr vert="horz" lIns="91440" tIns="45720" rIns="91440" bIns="45720" rtlCol="0">
            <a:normAutofit/>
          </a:bodyPr>
          <a:lstStyle/>
          <a:p>
            <a:pPr marL="0" indent="0" defTabSz="914400">
              <a:buNone/>
            </a:pPr>
            <a:r>
              <a:rPr lang="en-US" dirty="0">
                <a:solidFill>
                  <a:schemeClr val="tx1"/>
                </a:solidFill>
                <a:latin typeface="+mn-lt"/>
                <a:cs typeface="+mn-cs"/>
              </a:rPr>
              <a:t>After initial priorities have been defined and workloads have been added to the plan, each of the workloads can be defined via deeper qualitative analysis.</a:t>
            </a:r>
          </a:p>
          <a:p>
            <a:pPr marL="0" indent="0" defTabSz="914400">
              <a:buNone/>
            </a:pPr>
            <a:r>
              <a:rPr lang="en-US" dirty="0">
                <a:solidFill>
                  <a:schemeClr val="tx1"/>
                </a:solidFill>
                <a:latin typeface="+mn-lt"/>
                <a:cs typeface="+mn-cs"/>
              </a:rPr>
              <a:t> </a:t>
            </a:r>
          </a:p>
          <a:p>
            <a:pPr marL="0" indent="0" defTabSz="914400">
              <a:buNone/>
            </a:pPr>
            <a:r>
              <a:rPr lang="en-US" dirty="0">
                <a:solidFill>
                  <a:schemeClr val="tx1"/>
                </a:solidFill>
                <a:latin typeface="+mn-lt"/>
                <a:cs typeface="+mn-cs"/>
              </a:rPr>
              <a:t>Before including any workload in the cloud adoption plan, try to provide data points for each workload in the “</a:t>
            </a:r>
            <a:r>
              <a:rPr lang="en-US" i="1" dirty="0">
                <a:solidFill>
                  <a:schemeClr val="tx1"/>
                </a:solidFill>
                <a:latin typeface="+mn-lt"/>
                <a:cs typeface="+mn-cs"/>
              </a:rPr>
              <a:t>Workload Qualitative Analysis Workbook</a:t>
            </a:r>
            <a:r>
              <a:rPr lang="en-US" dirty="0">
                <a:solidFill>
                  <a:schemeClr val="tx1"/>
                </a:solidFill>
                <a:latin typeface="+mn-lt"/>
                <a:cs typeface="+mn-cs"/>
              </a:rPr>
              <a:t>”</a:t>
            </a:r>
          </a:p>
        </p:txBody>
      </p:sp>
    </p:spTree>
    <p:extLst>
      <p:ext uri="{BB962C8B-B14F-4D97-AF65-F5344CB8AC3E}">
        <p14:creationId xmlns:p14="http://schemas.microsoft.com/office/powerpoint/2010/main" val="745193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BEF89F19-30D3-4EC7-8284-4421C3DCC417}"/>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Confirm priorities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DB757AA6-1490-4047-82EF-220C8D34A3F4}"/>
              </a:ext>
            </a:extLst>
          </p:cNvPr>
          <p:cNvSpPr>
            <a:spLocks noGrp="1"/>
          </p:cNvSpPr>
          <p:nvPr>
            <p:ph idx="1"/>
          </p:nvPr>
        </p:nvSpPr>
        <p:spPr>
          <a:xfrm>
            <a:off x="1676618" y="3651250"/>
            <a:ext cx="21033938" cy="8702676"/>
          </a:xfrm>
        </p:spPr>
        <p:txBody>
          <a:bodyPr vert="horz" lIns="91440" tIns="45720" rIns="91440" bIns="45720" rtlCol="0">
            <a:normAutofit/>
          </a:bodyPr>
          <a:lstStyle/>
          <a:p>
            <a:pPr marL="457200" indent="0" defTabSz="914400">
              <a:buNone/>
            </a:pPr>
            <a:r>
              <a:rPr lang="en-US" dirty="0">
                <a:solidFill>
                  <a:schemeClr val="tx1"/>
                </a:solidFill>
                <a:latin typeface="+mn-lt"/>
                <a:cs typeface="+mn-cs"/>
              </a:rPr>
              <a:t>Based on the assembled data, the cloud strategy team and the cloud adoption team should meet to reevaluate priorities. </a:t>
            </a:r>
          </a:p>
          <a:p>
            <a:pPr marL="457200" indent="0" defTabSz="914400">
              <a:buNone/>
            </a:pPr>
            <a:r>
              <a:rPr lang="en-US" dirty="0">
                <a:solidFill>
                  <a:schemeClr val="tx1"/>
                </a:solidFill>
                <a:latin typeface="+mn-lt"/>
                <a:cs typeface="+mn-cs"/>
              </a:rPr>
              <a:t>Clarification of business data points might prompt changes in priorities. Technical complexity or dependencies might result in changes related to staffing allocations, timelines, or sequencing of technical efforts.</a:t>
            </a:r>
          </a:p>
          <a:p>
            <a:pPr marL="457200" indent="0" defTabSz="914400">
              <a:buNone/>
            </a:pPr>
            <a:r>
              <a:rPr lang="en-US" dirty="0">
                <a:solidFill>
                  <a:schemeClr val="tx1"/>
                </a:solidFill>
                <a:latin typeface="+mn-lt"/>
                <a:cs typeface="+mn-cs"/>
              </a:rPr>
              <a:t>After a review, both teams should be comfortable with confirming the resulting priorities. </a:t>
            </a:r>
          </a:p>
          <a:p>
            <a:pPr marL="457200" indent="0" defTabSz="914400">
              <a:buNone/>
            </a:pPr>
            <a:r>
              <a:rPr lang="en-US" dirty="0">
                <a:solidFill>
                  <a:schemeClr val="tx1"/>
                </a:solidFill>
                <a:latin typeface="+mn-lt"/>
                <a:cs typeface="+mn-cs"/>
              </a:rPr>
              <a:t>This set of documented, validated, and confirmed priorities is the prioritized cloud adoption backlog.</a:t>
            </a:r>
          </a:p>
          <a:p>
            <a:pPr marL="0" indent="-228600" defTabSz="914400"/>
            <a:endParaRPr lang="en-US" dirty="0">
              <a:solidFill>
                <a:schemeClr val="tx1"/>
              </a:solidFill>
              <a:latin typeface="+mn-lt"/>
              <a:cs typeface="+mn-cs"/>
            </a:endParaRPr>
          </a:p>
        </p:txBody>
      </p:sp>
    </p:spTree>
    <p:extLst>
      <p:ext uri="{BB962C8B-B14F-4D97-AF65-F5344CB8AC3E}">
        <p14:creationId xmlns:p14="http://schemas.microsoft.com/office/powerpoint/2010/main" val="4117929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E51075FA-6AC7-4A8D-87D8-98272A8029F2}"/>
              </a:ext>
            </a:extLst>
          </p:cNvPr>
          <p:cNvSpPr>
            <a:spLocks noGrp="1"/>
          </p:cNvSpPr>
          <p:nvPr>
            <p:ph type="title"/>
          </p:nvPr>
        </p:nvSpPr>
        <p:spPr>
          <a:xfrm>
            <a:off x="1676618" y="730250"/>
            <a:ext cx="21033938" cy="2651126"/>
          </a:xfrm>
        </p:spPr>
        <p:txBody>
          <a:bodyPr vert="horz" lIns="91440" tIns="45720" rIns="91440" bIns="45720" rtlCol="0" anchor="ctr">
            <a:noAutofit/>
          </a:bodyPr>
          <a:lstStyle/>
          <a:p>
            <a:pPr defTabSz="914400"/>
            <a:r>
              <a:rPr lang="en-US" kern="1200" dirty="0">
                <a:solidFill>
                  <a:schemeClr val="tx1"/>
                </a:solidFill>
                <a:latin typeface="+mj-lt"/>
                <a:ea typeface="+mj-ea"/>
                <a:cs typeface="+mj-cs"/>
              </a:rPr>
              <a:t>Align assets to prioritized workloads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D95C13CD-D953-464F-A590-0AB0C45A30E3}"/>
              </a:ext>
            </a:extLst>
          </p:cNvPr>
          <p:cNvSpPr>
            <a:spLocks noGrp="1"/>
          </p:cNvSpPr>
          <p:nvPr>
            <p:ph idx="1"/>
          </p:nvPr>
        </p:nvSpPr>
        <p:spPr>
          <a:xfrm>
            <a:off x="1676618" y="3651250"/>
            <a:ext cx="21033938" cy="8702676"/>
          </a:xfrm>
        </p:spPr>
        <p:txBody>
          <a:bodyPr vert="horz" lIns="91440" tIns="45720" rIns="91440" bIns="45720" rtlCol="0">
            <a:normAutofit/>
          </a:bodyPr>
          <a:lstStyle/>
          <a:p>
            <a:pPr marL="457200" indent="0" defTabSz="914400">
              <a:buNone/>
            </a:pPr>
            <a:r>
              <a:rPr lang="en-US" sz="3600" dirty="0">
                <a:solidFill>
                  <a:schemeClr val="tx1"/>
                </a:solidFill>
                <a:latin typeface="+mn-lt"/>
                <a:cs typeface="+mn-cs"/>
              </a:rPr>
              <a:t>We previously captured data points for the workloads, specifically: Applications, VMs, Data Sources, and Dependencies. These data points capture relative technical effort and dependencies as an aid to prioritization</a:t>
            </a:r>
          </a:p>
          <a:p>
            <a:pPr marL="457200" indent="0" defTabSz="914400">
              <a:buNone/>
            </a:pPr>
            <a:r>
              <a:rPr lang="en-US" sz="3600" dirty="0">
                <a:solidFill>
                  <a:schemeClr val="tx1"/>
                </a:solidFill>
                <a:latin typeface="+mn-lt"/>
                <a:cs typeface="+mn-cs"/>
              </a:rPr>
              <a:t>Depending on the transition you want, you may need to gather alternative data points to support proper prioritization.</a:t>
            </a:r>
            <a:endParaRPr lang="en-US" sz="3600" b="1" dirty="0">
              <a:solidFill>
                <a:schemeClr val="tx1"/>
              </a:solidFill>
              <a:latin typeface="+mn-lt"/>
              <a:cs typeface="+mn-cs"/>
            </a:endParaRPr>
          </a:p>
          <a:p>
            <a:pPr defTabSz="914400"/>
            <a:r>
              <a:rPr lang="en-US" sz="3600" b="1" dirty="0">
                <a:solidFill>
                  <a:schemeClr val="tx1"/>
                </a:solidFill>
                <a:latin typeface="+mn-lt"/>
                <a:cs typeface="+mn-cs"/>
              </a:rPr>
              <a:t>Migrate:</a:t>
            </a:r>
            <a:r>
              <a:rPr lang="en-US" sz="3600" dirty="0">
                <a:solidFill>
                  <a:schemeClr val="tx1"/>
                </a:solidFill>
                <a:latin typeface="+mn-lt"/>
                <a:cs typeface="+mn-cs"/>
              </a:rPr>
              <a:t> For pure migration efforts, the existing inventory and asset dependencies serve as a fair measure of relative complexity.</a:t>
            </a:r>
            <a:endParaRPr lang="en-US" sz="3600" b="1" dirty="0">
              <a:solidFill>
                <a:schemeClr val="tx1"/>
              </a:solidFill>
              <a:latin typeface="+mn-lt"/>
              <a:cs typeface="+mn-cs"/>
            </a:endParaRPr>
          </a:p>
          <a:p>
            <a:pPr defTabSz="914400"/>
            <a:r>
              <a:rPr lang="en-US" sz="3600" b="1" dirty="0">
                <a:solidFill>
                  <a:schemeClr val="tx1"/>
                </a:solidFill>
                <a:latin typeface="+mn-lt"/>
                <a:cs typeface="+mn-cs"/>
              </a:rPr>
              <a:t>Modernize:</a:t>
            </a:r>
            <a:r>
              <a:rPr lang="en-US" sz="3600" dirty="0">
                <a:solidFill>
                  <a:schemeClr val="tx1"/>
                </a:solidFill>
                <a:latin typeface="+mn-lt"/>
                <a:cs typeface="+mn-cs"/>
              </a:rPr>
              <a:t> When the goal for a workload is to modernize applications or other assets, these data points are still solid measures of complexity. However, it might be wise to add an input for modernization opportunities to the workload documentation.</a:t>
            </a:r>
            <a:endParaRPr lang="en-US" sz="3600" b="1" dirty="0">
              <a:solidFill>
                <a:schemeClr val="tx1"/>
              </a:solidFill>
              <a:latin typeface="+mn-lt"/>
              <a:cs typeface="+mn-cs"/>
            </a:endParaRPr>
          </a:p>
          <a:p>
            <a:pPr defTabSz="914400"/>
            <a:r>
              <a:rPr lang="en-US" sz="3600" b="1" dirty="0">
                <a:solidFill>
                  <a:schemeClr val="tx1"/>
                </a:solidFill>
                <a:latin typeface="+mn-lt"/>
                <a:cs typeface="+mn-cs"/>
              </a:rPr>
              <a:t>Innovate:</a:t>
            </a:r>
            <a:r>
              <a:rPr lang="en-US" sz="3600" dirty="0">
                <a:solidFill>
                  <a:schemeClr val="tx1"/>
                </a:solidFill>
                <a:latin typeface="+mn-lt"/>
                <a:cs typeface="+mn-cs"/>
              </a:rPr>
              <a:t> When data or business logic is undergoing material change during a cloud adoption effort, it's considered an </a:t>
            </a:r>
            <a:r>
              <a:rPr lang="en-US" sz="3600" i="1" dirty="0">
                <a:solidFill>
                  <a:schemeClr val="tx1"/>
                </a:solidFill>
                <a:latin typeface="+mn-lt"/>
                <a:cs typeface="+mn-cs"/>
              </a:rPr>
              <a:t>innovate</a:t>
            </a:r>
            <a:r>
              <a:rPr lang="en-US" sz="3600" dirty="0">
                <a:solidFill>
                  <a:schemeClr val="tx1"/>
                </a:solidFill>
                <a:latin typeface="+mn-lt"/>
                <a:cs typeface="+mn-cs"/>
              </a:rPr>
              <a:t> type of transformation. The same is true when you're creating new data or new business logic. For any innovate scenarios, the migration of assets will likely represent the smallest amount of effort required. For these scenarios, the team should devise a set of technical data inputs to measure relative complexity.</a:t>
            </a:r>
          </a:p>
          <a:p>
            <a:pPr indent="-228600" defTabSz="914400"/>
            <a:endParaRPr lang="en-US" sz="3600" dirty="0">
              <a:solidFill>
                <a:schemeClr val="tx1"/>
              </a:solidFill>
              <a:latin typeface="+mn-lt"/>
              <a:cs typeface="+mn-cs"/>
            </a:endParaRPr>
          </a:p>
        </p:txBody>
      </p:sp>
    </p:spTree>
    <p:extLst>
      <p:ext uri="{BB962C8B-B14F-4D97-AF65-F5344CB8AC3E}">
        <p14:creationId xmlns:p14="http://schemas.microsoft.com/office/powerpoint/2010/main" val="1944244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5E64F94E-0B18-4002-90EA-271FC0A15F7A}"/>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Let's review the rationalization…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0345B65E-613C-4532-9400-84CBDD6656E3}"/>
              </a:ext>
            </a:extLst>
          </p:cNvPr>
          <p:cNvSpPr>
            <a:spLocks noGrp="1"/>
          </p:cNvSpPr>
          <p:nvPr>
            <p:ph idx="1"/>
          </p:nvPr>
        </p:nvSpPr>
        <p:spPr>
          <a:xfrm>
            <a:off x="1676618" y="3651250"/>
            <a:ext cx="21033938" cy="8702676"/>
          </a:xfrm>
        </p:spPr>
        <p:txBody>
          <a:bodyPr vert="horz" lIns="91440" tIns="45720" rIns="91440" bIns="45720" rtlCol="0">
            <a:normAutofit/>
          </a:bodyPr>
          <a:lstStyle/>
          <a:p>
            <a:pPr marL="457200" indent="0" defTabSz="914400">
              <a:buNone/>
            </a:pPr>
            <a:r>
              <a:rPr lang="en-US" dirty="0">
                <a:solidFill>
                  <a:schemeClr val="tx1"/>
                </a:solidFill>
                <a:latin typeface="+mn-lt"/>
                <a:cs typeface="+mn-cs"/>
              </a:rPr>
              <a:t>This review is also a good time to involve business stakeholders and the executive sponsor in future state decisions.</a:t>
            </a:r>
          </a:p>
          <a:p>
            <a:pPr marL="457200" indent="0" defTabSz="914400">
              <a:buNone/>
            </a:pPr>
            <a:r>
              <a:rPr lang="en-US" dirty="0">
                <a:solidFill>
                  <a:schemeClr val="tx1"/>
                </a:solidFill>
                <a:latin typeface="+mn-lt"/>
                <a:cs typeface="+mn-cs"/>
              </a:rPr>
              <a:t>Further validation of the rationalization decisions will occur during the assessment phase of migration. This validation focuses on business review of the rationalization to align resources appropriately.</a:t>
            </a:r>
          </a:p>
          <a:p>
            <a:pPr marL="457200" indent="0" defTabSz="914400">
              <a:buNone/>
            </a:pPr>
            <a:endParaRPr lang="en-US" dirty="0">
              <a:solidFill>
                <a:schemeClr val="tx1"/>
              </a:solidFill>
              <a:latin typeface="+mn-lt"/>
              <a:cs typeface="+mn-cs"/>
            </a:endParaRPr>
          </a:p>
          <a:p>
            <a:pPr marL="457200" indent="0" defTabSz="914400">
              <a:buNone/>
            </a:pPr>
            <a:r>
              <a:rPr lang="en-US" dirty="0">
                <a:solidFill>
                  <a:schemeClr val="tx1"/>
                </a:solidFill>
                <a:latin typeface="+mn-lt"/>
                <a:cs typeface="+mn-cs"/>
              </a:rPr>
              <a:t>To validate rationalization decisions, use the following questions on the next two slides to facilitate a conversation with the business. The questions are grouped by the likely rationalization alignment.</a:t>
            </a:r>
          </a:p>
        </p:txBody>
      </p:sp>
    </p:spTree>
    <p:extLst>
      <p:ext uri="{BB962C8B-B14F-4D97-AF65-F5344CB8AC3E}">
        <p14:creationId xmlns:p14="http://schemas.microsoft.com/office/powerpoint/2010/main" val="1304589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45845E3C-79FF-4797-8BA9-342ACA667F20}"/>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Innovation indicators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63076B9A-6211-43EB-99F8-2A342056ADED}"/>
              </a:ext>
            </a:extLst>
          </p:cNvPr>
          <p:cNvSpPr>
            <a:spLocks noGrp="1"/>
          </p:cNvSpPr>
          <p:nvPr>
            <p:ph idx="1"/>
          </p:nvPr>
        </p:nvSpPr>
        <p:spPr>
          <a:xfrm>
            <a:off x="1676618" y="3651250"/>
            <a:ext cx="21033938" cy="8702676"/>
          </a:xfrm>
        </p:spPr>
        <p:txBody>
          <a:bodyPr vert="horz" lIns="91440" tIns="45720" rIns="91440" bIns="45720" rtlCol="0">
            <a:normAutofit fontScale="92500" lnSpcReduction="10000"/>
          </a:bodyPr>
          <a:lstStyle/>
          <a:p>
            <a:pPr marL="0" indent="0" defTabSz="914400">
              <a:buNone/>
            </a:pPr>
            <a:r>
              <a:rPr lang="en-US" sz="3200" dirty="0">
                <a:solidFill>
                  <a:schemeClr val="tx1"/>
                </a:solidFill>
                <a:latin typeface="+mn-lt"/>
                <a:cs typeface="+mn-cs"/>
              </a:rPr>
              <a:t>If the joint review of the following questions results in a "Yes" answer, a workload might be a better candidate for innovation. Such a workload wouldn't be migrated via a lift and shift or modernize model. Instead, the business logic or data structures would be re-created as a new or rearchitected application. This approach can be more labor-intensive and time-consuming. But for a workload that represents significant business returns, the investment is justified.</a:t>
            </a:r>
          </a:p>
          <a:p>
            <a:pPr marL="800100" indent="-342900" defTabSz="914400"/>
            <a:r>
              <a:rPr lang="en-US" sz="3200" dirty="0">
                <a:solidFill>
                  <a:schemeClr val="tx1"/>
                </a:solidFill>
                <a:latin typeface="+mn-lt"/>
                <a:cs typeface="+mn-cs"/>
              </a:rPr>
              <a:t>Do the applications in this workload create market differentiation?</a:t>
            </a:r>
          </a:p>
          <a:p>
            <a:pPr marL="800100" indent="-342900" defTabSz="914400"/>
            <a:r>
              <a:rPr lang="en-US" sz="3200" dirty="0">
                <a:solidFill>
                  <a:schemeClr val="tx1"/>
                </a:solidFill>
                <a:latin typeface="+mn-lt"/>
                <a:cs typeface="+mn-cs"/>
              </a:rPr>
              <a:t>Is there a proposed or approved investment aimed at improving the experiences associated with the applications in this workload?</a:t>
            </a:r>
          </a:p>
          <a:p>
            <a:pPr marL="800100" indent="-342900" defTabSz="914400"/>
            <a:r>
              <a:rPr lang="en-US" sz="3200" dirty="0">
                <a:solidFill>
                  <a:schemeClr val="tx1"/>
                </a:solidFill>
                <a:latin typeface="+mn-lt"/>
                <a:cs typeface="+mn-cs"/>
              </a:rPr>
              <a:t>Does the data in this workload make new product or service offerings available?</a:t>
            </a:r>
          </a:p>
          <a:p>
            <a:pPr marL="800100" indent="-342900" defTabSz="914400"/>
            <a:r>
              <a:rPr lang="en-US" sz="3200" dirty="0">
                <a:solidFill>
                  <a:schemeClr val="tx1"/>
                </a:solidFill>
                <a:latin typeface="+mn-lt"/>
                <a:cs typeface="+mn-cs"/>
              </a:rPr>
              <a:t>Is there a proposed or approved investment aimed at taking advantage of the data associated with this workload?</a:t>
            </a:r>
          </a:p>
          <a:p>
            <a:pPr marL="800100" indent="-342900" defTabSz="914400"/>
            <a:r>
              <a:rPr lang="en-US" sz="3200" dirty="0">
                <a:solidFill>
                  <a:schemeClr val="tx1"/>
                </a:solidFill>
                <a:latin typeface="+mn-lt"/>
                <a:cs typeface="+mn-cs"/>
              </a:rPr>
              <a:t>Can the effect of the market differentiation or new offerings be quantified? If so, does that return justify the increased cost of innovation during cloud adoption?</a:t>
            </a:r>
          </a:p>
          <a:p>
            <a:pPr marL="0" indent="0" defTabSz="914400">
              <a:buNone/>
            </a:pPr>
            <a:r>
              <a:rPr lang="en-US" sz="3200" dirty="0">
                <a:solidFill>
                  <a:schemeClr val="tx1"/>
                </a:solidFill>
                <a:latin typeface="+mn-lt"/>
                <a:cs typeface="+mn-cs"/>
              </a:rPr>
              <a:t>The following two questions can help you include high-level technical scenarios in the rationalization review. Answering "</a:t>
            </a:r>
            <a:r>
              <a:rPr lang="en-US" sz="3200" b="1" dirty="0">
                <a:solidFill>
                  <a:schemeClr val="tx1"/>
                </a:solidFill>
                <a:latin typeface="+mn-lt"/>
                <a:cs typeface="+mn-cs"/>
              </a:rPr>
              <a:t>Yes</a:t>
            </a:r>
            <a:r>
              <a:rPr lang="en-US" sz="3200" dirty="0">
                <a:solidFill>
                  <a:schemeClr val="tx1"/>
                </a:solidFill>
                <a:latin typeface="+mn-lt"/>
                <a:cs typeface="+mn-cs"/>
              </a:rPr>
              <a:t>" to either could identify ways of accounting for or reducing the cost associated with innovation.</a:t>
            </a:r>
          </a:p>
          <a:p>
            <a:pPr marL="800100" indent="-342900" defTabSz="914400"/>
            <a:r>
              <a:rPr lang="en-US" sz="3200" dirty="0">
                <a:solidFill>
                  <a:schemeClr val="tx1"/>
                </a:solidFill>
                <a:latin typeface="+mn-lt"/>
                <a:cs typeface="+mn-cs"/>
              </a:rPr>
              <a:t>Will the data structures or business logic change during the course of cloud adoption?</a:t>
            </a:r>
          </a:p>
          <a:p>
            <a:pPr marL="800100" indent="-342900" defTabSz="914400"/>
            <a:r>
              <a:rPr lang="en-US" sz="3200" dirty="0">
                <a:solidFill>
                  <a:schemeClr val="tx1"/>
                </a:solidFill>
                <a:latin typeface="+mn-lt"/>
                <a:cs typeface="+mn-cs"/>
              </a:rPr>
              <a:t>Is an existing deployment pipeline used to deploy this workload to production?</a:t>
            </a:r>
          </a:p>
          <a:p>
            <a:pPr marL="0" indent="0" defTabSz="914400">
              <a:buNone/>
            </a:pPr>
            <a:r>
              <a:rPr lang="en-US" sz="3200" dirty="0">
                <a:solidFill>
                  <a:schemeClr val="tx1"/>
                </a:solidFill>
                <a:latin typeface="+mn-lt"/>
                <a:cs typeface="+mn-cs"/>
              </a:rPr>
              <a:t>If the answer to either question is "</a:t>
            </a:r>
            <a:r>
              <a:rPr lang="en-US" sz="3200" b="1" dirty="0">
                <a:solidFill>
                  <a:schemeClr val="tx1"/>
                </a:solidFill>
                <a:latin typeface="+mn-lt"/>
                <a:cs typeface="+mn-cs"/>
              </a:rPr>
              <a:t>Yes</a:t>
            </a:r>
            <a:r>
              <a:rPr lang="en-US" sz="3200" dirty="0">
                <a:solidFill>
                  <a:schemeClr val="tx1"/>
                </a:solidFill>
                <a:latin typeface="+mn-lt"/>
                <a:cs typeface="+mn-cs"/>
              </a:rPr>
              <a:t>," the team should consider including this workload as an innovation candidate. At a minimum, the team should flag this workload for architecture review to identify modernization opportunities.</a:t>
            </a:r>
          </a:p>
          <a:p>
            <a:pPr indent="-228600" defTabSz="914400"/>
            <a:endParaRPr lang="en-US" sz="2300" dirty="0">
              <a:solidFill>
                <a:schemeClr val="tx1"/>
              </a:solidFill>
              <a:latin typeface="+mn-lt"/>
              <a:cs typeface="+mn-cs"/>
            </a:endParaRPr>
          </a:p>
        </p:txBody>
      </p:sp>
    </p:spTree>
    <p:extLst>
      <p:ext uri="{BB962C8B-B14F-4D97-AF65-F5344CB8AC3E}">
        <p14:creationId xmlns:p14="http://schemas.microsoft.com/office/powerpoint/2010/main" val="3717627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0C448400-B7F6-4EAE-9689-E70081E0C7E6}"/>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Migration indicators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DD7F5276-C07D-4631-959D-F544BAD6FAEF}"/>
              </a:ext>
            </a:extLst>
          </p:cNvPr>
          <p:cNvSpPr>
            <a:spLocks noGrp="1"/>
          </p:cNvSpPr>
          <p:nvPr>
            <p:ph idx="1"/>
          </p:nvPr>
        </p:nvSpPr>
        <p:spPr>
          <a:xfrm>
            <a:off x="1676618" y="3651250"/>
            <a:ext cx="21033938" cy="8702676"/>
          </a:xfrm>
        </p:spPr>
        <p:txBody>
          <a:bodyPr vert="horz" lIns="91440" tIns="45720" rIns="91440" bIns="45720" rtlCol="0">
            <a:normAutofit fontScale="92500" lnSpcReduction="10000"/>
          </a:bodyPr>
          <a:lstStyle/>
          <a:p>
            <a:pPr marL="0" indent="0" defTabSz="914400">
              <a:buNone/>
            </a:pPr>
            <a:r>
              <a:rPr lang="en-US" sz="3200" dirty="0">
                <a:solidFill>
                  <a:schemeClr val="tx1"/>
                </a:solidFill>
                <a:latin typeface="+mn-lt"/>
                <a:cs typeface="+mn-cs"/>
              </a:rPr>
              <a:t>Migration is a faster and cheaper way of adopting the cloud. But it doesn't take advantage of opportunities to innovate. Before you invest in innovation, answer the following questions. They can help you determine if a migration model is more applicable for a workload.</a:t>
            </a:r>
          </a:p>
          <a:p>
            <a:pPr marL="914400" indent="-457200" defTabSz="914400"/>
            <a:r>
              <a:rPr lang="en-US" sz="3200" dirty="0">
                <a:solidFill>
                  <a:schemeClr val="tx1"/>
                </a:solidFill>
                <a:latin typeface="+mn-lt"/>
                <a:cs typeface="+mn-cs"/>
              </a:rPr>
              <a:t>Is the source code supporting this application stable? Do you expect it to remain stable and unchanged during the time frame of this release cycle?</a:t>
            </a:r>
          </a:p>
          <a:p>
            <a:pPr marL="914400" indent="-457200" defTabSz="914400"/>
            <a:r>
              <a:rPr lang="en-US" sz="3200" dirty="0">
                <a:solidFill>
                  <a:schemeClr val="tx1"/>
                </a:solidFill>
                <a:latin typeface="+mn-lt"/>
                <a:cs typeface="+mn-cs"/>
              </a:rPr>
              <a:t>Does this workload support production business processes today? Will it do so throughout the course of this release cycle?</a:t>
            </a:r>
          </a:p>
          <a:p>
            <a:pPr marL="914400" indent="-457200" defTabSz="914400"/>
            <a:r>
              <a:rPr lang="en-US" sz="3200" dirty="0">
                <a:solidFill>
                  <a:schemeClr val="tx1"/>
                </a:solidFill>
                <a:latin typeface="+mn-lt"/>
                <a:cs typeface="+mn-cs"/>
              </a:rPr>
              <a:t>Is it a priority that this cloud adoption effort improves the stability and performance of this workload?</a:t>
            </a:r>
          </a:p>
          <a:p>
            <a:pPr marL="914400" indent="-457200" defTabSz="914400"/>
            <a:r>
              <a:rPr lang="en-US" sz="3200" dirty="0">
                <a:solidFill>
                  <a:schemeClr val="tx1"/>
                </a:solidFill>
                <a:latin typeface="+mn-lt"/>
                <a:cs typeface="+mn-cs"/>
              </a:rPr>
              <a:t>Is cost reduction associated with this workload an objective during this effort?</a:t>
            </a:r>
          </a:p>
          <a:p>
            <a:pPr marL="914400" indent="-457200" defTabSz="914400"/>
            <a:r>
              <a:rPr lang="en-US" sz="3200" dirty="0">
                <a:solidFill>
                  <a:schemeClr val="tx1"/>
                </a:solidFill>
                <a:latin typeface="+mn-lt"/>
                <a:cs typeface="+mn-cs"/>
              </a:rPr>
              <a:t>Is reducing operational complexity for this workload a goal during this effort?</a:t>
            </a:r>
          </a:p>
          <a:p>
            <a:pPr marL="914400" indent="-457200" defTabSz="914400"/>
            <a:r>
              <a:rPr lang="en-US" sz="3200" dirty="0">
                <a:solidFill>
                  <a:schemeClr val="tx1"/>
                </a:solidFill>
                <a:latin typeface="+mn-lt"/>
                <a:cs typeface="+mn-cs"/>
              </a:rPr>
              <a:t>Is innovation limited by the current architecture or IT operation processes?</a:t>
            </a:r>
          </a:p>
          <a:p>
            <a:pPr marL="0" indent="0" defTabSz="914400">
              <a:buNone/>
            </a:pPr>
            <a:r>
              <a:rPr lang="en-US" sz="3200" dirty="0">
                <a:solidFill>
                  <a:schemeClr val="tx1"/>
                </a:solidFill>
                <a:latin typeface="+mn-lt"/>
                <a:cs typeface="+mn-cs"/>
              </a:rPr>
              <a:t>If the answer to any of these questions is "</a:t>
            </a:r>
            <a:r>
              <a:rPr lang="en-US" sz="3200" b="1" dirty="0">
                <a:solidFill>
                  <a:schemeClr val="tx1"/>
                </a:solidFill>
                <a:latin typeface="+mn-lt"/>
                <a:cs typeface="+mn-cs"/>
              </a:rPr>
              <a:t>Yes</a:t>
            </a:r>
            <a:r>
              <a:rPr lang="en-US" sz="3200" dirty="0">
                <a:solidFill>
                  <a:schemeClr val="tx1"/>
                </a:solidFill>
                <a:latin typeface="+mn-lt"/>
                <a:cs typeface="+mn-cs"/>
              </a:rPr>
              <a:t>," you should consider a migration model for this workload. This recommendation is true even if the workload is a candidate for innovation.</a:t>
            </a:r>
          </a:p>
          <a:p>
            <a:pPr marL="0" indent="0" defTabSz="914400">
              <a:buNone/>
            </a:pPr>
            <a:r>
              <a:rPr lang="en-US" sz="3200" dirty="0">
                <a:solidFill>
                  <a:schemeClr val="tx1"/>
                </a:solidFill>
                <a:latin typeface="+mn-lt"/>
                <a:cs typeface="+mn-cs"/>
              </a:rPr>
              <a:t>Challenges in operational complexity, costs, performance, or stability can hinder business returns. You can use the cloud to quickly produce improvements related to those challenges. Where it's applicable, we suggest you use the migration approach to first stabilize the workload. Then expand on innovation opportunities in the stable, agile cloud environment. This approach provides short-term returns and reduces the cost required to drive long-term change.</a:t>
            </a:r>
          </a:p>
        </p:txBody>
      </p:sp>
    </p:spTree>
    <p:extLst>
      <p:ext uri="{BB962C8B-B14F-4D97-AF65-F5344CB8AC3E}">
        <p14:creationId xmlns:p14="http://schemas.microsoft.com/office/powerpoint/2010/main" val="2186824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1524209A-E810-46DE-8265-0E3708DB30FD}"/>
              </a:ext>
            </a:extLst>
          </p:cNvPr>
          <p:cNvSpPr>
            <a:spLocks noGrp="1"/>
          </p:cNvSpPr>
          <p:nvPr>
            <p:ph type="title"/>
          </p:nvPr>
        </p:nvSpPr>
        <p:spPr>
          <a:xfrm>
            <a:off x="1676618" y="730250"/>
            <a:ext cx="21033938" cy="2651126"/>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Update the project plan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12096" y="4365914"/>
            <a:ext cx="8166866" cy="8167929"/>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563912C0-7B3C-448E-880A-8F90A7F87163}"/>
              </a:ext>
            </a:extLst>
          </p:cNvPr>
          <p:cNvSpPr>
            <a:spLocks noGrp="1"/>
          </p:cNvSpPr>
          <p:nvPr>
            <p:ph idx="1"/>
          </p:nvPr>
        </p:nvSpPr>
        <p:spPr>
          <a:xfrm>
            <a:off x="1676618" y="3651250"/>
            <a:ext cx="21033938" cy="8702676"/>
          </a:xfrm>
        </p:spPr>
        <p:txBody>
          <a:bodyPr vert="horz" lIns="91440" tIns="45720" rIns="91440" bIns="45720" rtlCol="0">
            <a:normAutofit/>
          </a:bodyPr>
          <a:lstStyle/>
          <a:p>
            <a:pPr marL="457200" indent="0" defTabSz="914400">
              <a:buNone/>
            </a:pPr>
            <a:r>
              <a:rPr lang="en-US" dirty="0">
                <a:solidFill>
                  <a:schemeClr val="tx1"/>
                </a:solidFill>
                <a:latin typeface="+mn-lt"/>
                <a:cs typeface="+mn-cs"/>
              </a:rPr>
              <a:t>The skills required for a migration effort are different from the skills required for an innovation effort. During implementation of a cloud adoption plan, we suggest that you assign migration and innovation efforts to different teams. Each team has its own iteration, release, and planning cadences. Assigning separate teams provides the process flexibility to maintain one cloud adoption plan while accounting for innovation and migration efforts.</a:t>
            </a:r>
          </a:p>
          <a:p>
            <a:pPr marL="457200" indent="0" defTabSz="914400">
              <a:buNone/>
            </a:pPr>
            <a:r>
              <a:rPr lang="en-US" dirty="0">
                <a:solidFill>
                  <a:schemeClr val="tx1"/>
                </a:solidFill>
                <a:latin typeface="+mn-lt"/>
                <a:cs typeface="+mn-cs"/>
              </a:rPr>
              <a:t>When you manage the cloud adoption plan in Azure DevOps, that management is reflected by changing the parent work item (or epic) from cloud migration to cloud innovation. This subtle change helps ensure all participants in the cloud adoption plan can quickly track the required effort and changes to remediation efforts. This tracking also helps align proper assignments to the relevant cloud adoption team.</a:t>
            </a:r>
          </a:p>
        </p:txBody>
      </p:sp>
    </p:spTree>
    <p:extLst>
      <p:ext uri="{BB962C8B-B14F-4D97-AF65-F5344CB8AC3E}">
        <p14:creationId xmlns:p14="http://schemas.microsoft.com/office/powerpoint/2010/main" val="255762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B1A3975-DE0E-4895-AA52-FB27AAFBE08E}"/>
              </a:ext>
            </a:extLst>
          </p:cNvPr>
          <p:cNvSpPr>
            <a:spLocks noGrp="1"/>
          </p:cNvSpPr>
          <p:nvPr>
            <p:ph type="title"/>
          </p:nvPr>
        </p:nvSpPr>
        <p:spPr>
          <a:xfrm>
            <a:off x="1676618" y="730250"/>
            <a:ext cx="11118425" cy="2651126"/>
          </a:xfrm>
        </p:spPr>
        <p:txBody>
          <a:bodyPr vert="horz" lIns="91440" tIns="45720" rIns="91440" bIns="45720" rtlCol="0" anchor="ctr">
            <a:noAutofit/>
          </a:bodyPr>
          <a:lstStyle/>
          <a:p>
            <a:pPr defTabSz="914400"/>
            <a:r>
              <a:rPr lang="en-US" sz="9600" kern="1200" dirty="0">
                <a:solidFill>
                  <a:schemeClr val="tx1"/>
                </a:solidFill>
                <a:latin typeface="+mj-lt"/>
                <a:ea typeface="+mj-ea"/>
                <a:cs typeface="+mj-cs"/>
              </a:rPr>
              <a:t>Cloud rationalization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9D64C5F7-A2C9-4A92-BF89-A551B3509BE2}"/>
              </a:ext>
            </a:extLst>
          </p:cNvPr>
          <p:cNvSpPr>
            <a:spLocks noGrp="1"/>
          </p:cNvSpPr>
          <p:nvPr>
            <p:ph idx="1"/>
          </p:nvPr>
        </p:nvSpPr>
        <p:spPr>
          <a:xfrm>
            <a:off x="1676618" y="3651250"/>
            <a:ext cx="11118425" cy="8702676"/>
          </a:xfrm>
        </p:spPr>
        <p:txBody>
          <a:bodyPr vert="horz" lIns="91440" tIns="45720" rIns="91440" bIns="45720" rtlCol="0">
            <a:normAutofit/>
          </a:bodyPr>
          <a:lstStyle/>
          <a:p>
            <a:pPr marL="457200" indent="0" defTabSz="914400">
              <a:buNone/>
            </a:pPr>
            <a:r>
              <a:rPr lang="en-US" sz="6000" dirty="0">
                <a:solidFill>
                  <a:schemeClr val="tx1"/>
                </a:solidFill>
                <a:latin typeface="+mn-lt"/>
                <a:cs typeface="+mn-cs"/>
              </a:rPr>
              <a:t>Cloud rationalization is the process of evaluating assets to determine the best way to migrate or modernize each asset in the cloud.</a:t>
            </a:r>
          </a:p>
          <a:p>
            <a:pPr indent="-228600" defTabSz="914400"/>
            <a:endParaRPr lang="en-US" dirty="0">
              <a:solidFill>
                <a:schemeClr val="tx1"/>
              </a:solidFill>
              <a:latin typeface="+mn-lt"/>
              <a:cs typeface="+mn-cs"/>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315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7175"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7175" cy="137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591" y="297858"/>
            <a:ext cx="13121992" cy="131202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94CA6E48-8782-47A4-92DE-9E1717A215B3}"/>
              </a:ext>
            </a:extLst>
          </p:cNvPr>
          <p:cNvSpPr>
            <a:spLocks noGrp="1"/>
          </p:cNvSpPr>
          <p:nvPr>
            <p:ph type="title"/>
          </p:nvPr>
        </p:nvSpPr>
        <p:spPr>
          <a:xfrm>
            <a:off x="6630925" y="2761508"/>
            <a:ext cx="11125324" cy="5027032"/>
          </a:xfrm>
        </p:spPr>
        <p:txBody>
          <a:bodyPr vert="horz" lIns="91440" tIns="45720" rIns="91440" bIns="45720" rtlCol="0" anchor="b">
            <a:normAutofit/>
          </a:bodyPr>
          <a:lstStyle/>
          <a:p>
            <a:pPr algn="ctr" defTabSz="914400"/>
            <a:r>
              <a:rPr lang="en-US" sz="19900" kern="1200" dirty="0">
                <a:solidFill>
                  <a:schemeClr val="tx1"/>
                </a:solidFill>
                <a:latin typeface="+mj-lt"/>
                <a:ea typeface="+mj-ea"/>
                <a:cs typeface="+mj-cs"/>
              </a:rPr>
              <a:t>Q &amp; A</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4988887" y="12340"/>
            <a:ext cx="13634299" cy="13632524"/>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04125" y="10621946"/>
            <a:ext cx="1412080" cy="13735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89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7ECB8A7-8E5A-4471-A38A-8D6A55278339}"/>
              </a:ext>
            </a:extLst>
          </p:cNvPr>
          <p:cNvSpPr>
            <a:spLocks noGrp="1"/>
          </p:cNvSpPr>
          <p:nvPr>
            <p:ph type="title"/>
          </p:nvPr>
        </p:nvSpPr>
        <p:spPr>
          <a:xfrm>
            <a:off x="1676618" y="730250"/>
            <a:ext cx="11118425" cy="2651126"/>
          </a:xfrm>
        </p:spPr>
        <p:txBody>
          <a:bodyPr vert="horz" lIns="91440" tIns="45720" rIns="91440" bIns="45720" rtlCol="0" anchor="ctr">
            <a:noAutofit/>
          </a:bodyPr>
          <a:lstStyle/>
          <a:p>
            <a:pPr defTabSz="914400"/>
            <a:r>
              <a:rPr lang="en-US" sz="9600" kern="1200" dirty="0">
                <a:solidFill>
                  <a:schemeClr val="tx1"/>
                </a:solidFill>
                <a:latin typeface="+mj-lt"/>
                <a:ea typeface="+mj-ea"/>
                <a:cs typeface="+mj-cs"/>
              </a:rPr>
              <a:t>5 r’s of rationalization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2F806946-6147-434C-82B4-520AF9F1C822}"/>
              </a:ext>
            </a:extLst>
          </p:cNvPr>
          <p:cNvSpPr>
            <a:spLocks noGrp="1"/>
          </p:cNvSpPr>
          <p:nvPr>
            <p:ph idx="1"/>
          </p:nvPr>
        </p:nvSpPr>
        <p:spPr>
          <a:xfrm>
            <a:off x="1676618" y="3651250"/>
            <a:ext cx="11118425" cy="8702676"/>
          </a:xfrm>
        </p:spPr>
        <p:txBody>
          <a:bodyPr vert="horz" lIns="91440" tIns="45720" rIns="91440" bIns="45720" rtlCol="0">
            <a:normAutofit/>
          </a:bodyPr>
          <a:lstStyle/>
          <a:p>
            <a:pPr marL="0" indent="0" defTabSz="914400">
              <a:buNone/>
            </a:pPr>
            <a:r>
              <a:rPr lang="en-US" b="1" dirty="0">
                <a:solidFill>
                  <a:schemeClr val="tx1"/>
                </a:solidFill>
                <a:latin typeface="+mn-lt"/>
                <a:cs typeface="+mn-cs"/>
              </a:rPr>
              <a:t>Rehost</a:t>
            </a:r>
            <a:r>
              <a:rPr lang="en-US" sz="3700" b="1" dirty="0">
                <a:solidFill>
                  <a:schemeClr val="tx1"/>
                </a:solidFill>
                <a:latin typeface="+mn-lt"/>
                <a:cs typeface="+mn-cs"/>
              </a:rPr>
              <a:t> </a:t>
            </a:r>
          </a:p>
          <a:p>
            <a:pPr marL="457200" indent="0" defTabSz="914400">
              <a:buNone/>
            </a:pPr>
            <a:r>
              <a:rPr lang="en-US" sz="3700" dirty="0">
                <a:solidFill>
                  <a:schemeClr val="tx1"/>
                </a:solidFill>
                <a:latin typeface="+mn-lt"/>
                <a:cs typeface="+mn-cs"/>
              </a:rPr>
              <a:t>Also known as a </a:t>
            </a:r>
            <a:r>
              <a:rPr lang="en-US" sz="3700" i="1" dirty="0">
                <a:solidFill>
                  <a:schemeClr val="tx1"/>
                </a:solidFill>
                <a:latin typeface="+mn-lt"/>
                <a:cs typeface="+mn-cs"/>
              </a:rPr>
              <a:t>lift and shift</a:t>
            </a:r>
            <a:r>
              <a:rPr lang="en-US" sz="3700" dirty="0">
                <a:solidFill>
                  <a:schemeClr val="tx1"/>
                </a:solidFill>
                <a:latin typeface="+mn-lt"/>
                <a:cs typeface="+mn-cs"/>
              </a:rPr>
              <a:t> migration, a rehost effort moves a current state asset to the chosen cloud provider, with minimal change to overall architecture.</a:t>
            </a:r>
          </a:p>
          <a:p>
            <a:pPr marL="0" indent="0" defTabSz="914400">
              <a:buNone/>
            </a:pPr>
            <a:r>
              <a:rPr lang="en-US" b="1" dirty="0">
                <a:solidFill>
                  <a:schemeClr val="tx1"/>
                </a:solidFill>
                <a:latin typeface="+mn-lt"/>
                <a:cs typeface="+mn-cs"/>
              </a:rPr>
              <a:t>Refactor</a:t>
            </a:r>
            <a:endParaRPr lang="en-US" sz="3700" b="1" dirty="0">
              <a:solidFill>
                <a:schemeClr val="tx1"/>
              </a:solidFill>
              <a:latin typeface="+mn-lt"/>
              <a:cs typeface="+mn-cs"/>
            </a:endParaRPr>
          </a:p>
          <a:p>
            <a:pPr marL="457200" indent="0" defTabSz="914400">
              <a:buNone/>
            </a:pPr>
            <a:r>
              <a:rPr lang="en-US" sz="3700" dirty="0">
                <a:solidFill>
                  <a:schemeClr val="tx1"/>
                </a:solidFill>
                <a:latin typeface="+mn-lt"/>
                <a:cs typeface="+mn-cs"/>
              </a:rPr>
              <a:t>Platform as a service (PaaS) options can reduce the operational costs that are associated with many applications. It's a good idea to slightly refactor an application to fit a PaaS-based model.</a:t>
            </a:r>
          </a:p>
          <a:p>
            <a:pPr marL="457200" indent="0" defTabSz="914400">
              <a:buNone/>
            </a:pPr>
            <a:r>
              <a:rPr lang="en-US" sz="3700" dirty="0">
                <a:solidFill>
                  <a:schemeClr val="tx1"/>
                </a:solidFill>
                <a:latin typeface="+mn-lt"/>
                <a:cs typeface="+mn-cs"/>
              </a:rPr>
              <a:t>"Refactor" also refers to the application development process of refactoring code to enable an application to deliver on new business opportunities.</a:t>
            </a:r>
          </a:p>
          <a:p>
            <a:pPr indent="-228600" defTabSz="914400"/>
            <a:endParaRPr lang="en-US" sz="3700" dirty="0">
              <a:solidFill>
                <a:schemeClr val="tx1"/>
              </a:solidFill>
              <a:latin typeface="+mn-lt"/>
              <a:cs typeface="+mn-cs"/>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24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E26B9DD-C08B-46F1-8EB1-5C21A5DFBD36}"/>
              </a:ext>
            </a:extLst>
          </p:cNvPr>
          <p:cNvSpPr>
            <a:spLocks noGrp="1"/>
          </p:cNvSpPr>
          <p:nvPr>
            <p:ph type="title"/>
          </p:nvPr>
        </p:nvSpPr>
        <p:spPr>
          <a:xfrm>
            <a:off x="1676618" y="730250"/>
            <a:ext cx="11118425" cy="2651126"/>
          </a:xfrm>
        </p:spPr>
        <p:txBody>
          <a:bodyPr vert="horz" lIns="91440" tIns="45720" rIns="91440" bIns="45720" rtlCol="0" anchor="ctr">
            <a:noAutofit/>
          </a:bodyPr>
          <a:lstStyle/>
          <a:p>
            <a:pPr defTabSz="914400"/>
            <a:r>
              <a:rPr lang="en-US" sz="9600" kern="1200" dirty="0">
                <a:solidFill>
                  <a:schemeClr val="tx1"/>
                </a:solidFill>
                <a:latin typeface="+mj-lt"/>
                <a:ea typeface="+mj-ea"/>
                <a:cs typeface="+mj-cs"/>
              </a:rPr>
              <a:t>5 r’s of rationalization</a:t>
            </a:r>
          </a:p>
        </p:txBody>
      </p:sp>
      <p:sp>
        <p:nvSpPr>
          <p:cNvPr id="21" name="Freeform: Shape 2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13A9CE00-6ED0-4B00-8031-3C7050778A82}"/>
              </a:ext>
            </a:extLst>
          </p:cNvPr>
          <p:cNvSpPr>
            <a:spLocks noGrp="1"/>
          </p:cNvSpPr>
          <p:nvPr>
            <p:ph idx="1"/>
          </p:nvPr>
        </p:nvSpPr>
        <p:spPr>
          <a:xfrm>
            <a:off x="1676618" y="3651250"/>
            <a:ext cx="11118425" cy="8702676"/>
          </a:xfrm>
        </p:spPr>
        <p:txBody>
          <a:bodyPr vert="horz" lIns="91440" tIns="45720" rIns="91440" bIns="45720" rtlCol="0">
            <a:normAutofit/>
          </a:bodyPr>
          <a:lstStyle/>
          <a:p>
            <a:pPr marL="0" indent="0" defTabSz="914400">
              <a:buNone/>
            </a:pPr>
            <a:r>
              <a:rPr lang="en-US" b="1" dirty="0">
                <a:solidFill>
                  <a:schemeClr val="tx1"/>
                </a:solidFill>
                <a:latin typeface="+mn-lt"/>
                <a:cs typeface="+mn-cs"/>
              </a:rPr>
              <a:t>Rearchitect</a:t>
            </a:r>
            <a:endParaRPr lang="en-US" sz="3000" b="1" dirty="0">
              <a:solidFill>
                <a:schemeClr val="tx1"/>
              </a:solidFill>
              <a:latin typeface="+mn-lt"/>
              <a:cs typeface="+mn-cs"/>
            </a:endParaRPr>
          </a:p>
          <a:p>
            <a:pPr marL="457200" indent="0" defTabSz="914400">
              <a:buNone/>
            </a:pPr>
            <a:r>
              <a:rPr lang="en-US" sz="3000" dirty="0">
                <a:solidFill>
                  <a:schemeClr val="tx1"/>
                </a:solidFill>
                <a:latin typeface="+mn-lt"/>
                <a:cs typeface="+mn-cs"/>
              </a:rPr>
              <a:t>Some aging applications aren't compatible with cloud providers because of the architectural decisions that were made when the application was built. In these cases, the application might need to be rearchitected before transformation.</a:t>
            </a:r>
          </a:p>
          <a:p>
            <a:pPr marL="457200" indent="0" defTabSz="914400">
              <a:buNone/>
            </a:pPr>
            <a:r>
              <a:rPr lang="en-US" sz="3000" dirty="0">
                <a:solidFill>
                  <a:schemeClr val="tx1"/>
                </a:solidFill>
                <a:latin typeface="+mn-lt"/>
                <a:cs typeface="+mn-cs"/>
              </a:rPr>
              <a:t>In other cases, applications that are cloud-compatible, but not cloud-native, might create cost efficiencies and operational efficiencies by rearchitecting the solution into a cloud-native application.</a:t>
            </a:r>
          </a:p>
          <a:p>
            <a:pPr marL="0" indent="0" defTabSz="914400">
              <a:buNone/>
            </a:pPr>
            <a:r>
              <a:rPr lang="en-US" b="1" dirty="0">
                <a:solidFill>
                  <a:schemeClr val="tx1"/>
                </a:solidFill>
                <a:latin typeface="+mn-lt"/>
                <a:cs typeface="+mn-cs"/>
              </a:rPr>
              <a:t>Rebuild</a:t>
            </a:r>
          </a:p>
          <a:p>
            <a:pPr marL="457200" indent="0" defTabSz="914400">
              <a:buNone/>
            </a:pPr>
            <a:r>
              <a:rPr lang="en-US" sz="3000" dirty="0">
                <a:solidFill>
                  <a:schemeClr val="tx1"/>
                </a:solidFill>
                <a:latin typeface="+mn-lt"/>
                <a:cs typeface="+mn-cs"/>
              </a:rPr>
              <a:t>In some scenarios, the delta that must be overcome to carry an application forward can be too large to justify further investment. This is especially true for applications that previously met the needs of a business but are now unsupported or misaligned with the current business processes. In this case, a new code base is created to align with a </a:t>
            </a:r>
            <a:r>
              <a:rPr lang="en-US" sz="3000" u="sng" dirty="0">
                <a:solidFill>
                  <a:schemeClr val="tx1"/>
                </a:solidFill>
                <a:latin typeface="+mn-lt"/>
                <a:cs typeface="+mn-cs"/>
                <a:hlinkClick r:id="rId3"/>
              </a:rPr>
              <a:t>cloud-native</a:t>
            </a:r>
            <a:r>
              <a:rPr lang="en-US" sz="3000" dirty="0">
                <a:solidFill>
                  <a:schemeClr val="tx1"/>
                </a:solidFill>
                <a:latin typeface="+mn-lt"/>
                <a:cs typeface="+mn-cs"/>
              </a:rPr>
              <a:t> approach.</a:t>
            </a:r>
          </a:p>
          <a:p>
            <a:pPr indent="-228600" defTabSz="914400"/>
            <a:endParaRPr lang="en-US" sz="3000" dirty="0">
              <a:solidFill>
                <a:schemeClr val="tx1"/>
              </a:solidFill>
              <a:latin typeface="+mn-lt"/>
              <a:cs typeface="+mn-cs"/>
            </a:endParaRPr>
          </a:p>
        </p:txBody>
      </p:sp>
      <p:sp>
        <p:nvSpPr>
          <p:cNvPr id="23" name="Oval 2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Block Arc 2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9" name="Straight Connector 2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Arc 3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93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7179451-5889-4A15-BBCF-67F6FFB36F5F}"/>
              </a:ext>
            </a:extLst>
          </p:cNvPr>
          <p:cNvSpPr>
            <a:spLocks noGrp="1"/>
          </p:cNvSpPr>
          <p:nvPr>
            <p:ph type="title"/>
          </p:nvPr>
        </p:nvSpPr>
        <p:spPr>
          <a:xfrm>
            <a:off x="1676618" y="730250"/>
            <a:ext cx="11118425" cy="2651126"/>
          </a:xfrm>
        </p:spPr>
        <p:txBody>
          <a:bodyPr vert="horz" lIns="91440" tIns="45720" rIns="91440" bIns="45720" rtlCol="0" anchor="ctr">
            <a:noAutofit/>
          </a:bodyPr>
          <a:lstStyle/>
          <a:p>
            <a:pPr defTabSz="914400"/>
            <a:r>
              <a:rPr lang="en-US" kern="1200" dirty="0">
                <a:solidFill>
                  <a:schemeClr val="tx1"/>
                </a:solidFill>
                <a:latin typeface="+mj-lt"/>
                <a:ea typeface="+mj-ea"/>
                <a:cs typeface="+mj-cs"/>
              </a:rPr>
              <a:t>5 r’s of rationalization</a:t>
            </a:r>
          </a:p>
        </p:txBody>
      </p:sp>
      <p:sp>
        <p:nvSpPr>
          <p:cNvPr id="21" name="Freeform: Shape 2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C83B79AA-56C9-4AAC-BBC0-35A8373FDAA5}"/>
              </a:ext>
            </a:extLst>
          </p:cNvPr>
          <p:cNvSpPr>
            <a:spLocks noGrp="1"/>
          </p:cNvSpPr>
          <p:nvPr>
            <p:ph idx="1"/>
          </p:nvPr>
        </p:nvSpPr>
        <p:spPr>
          <a:xfrm>
            <a:off x="1676618" y="3651250"/>
            <a:ext cx="11118425" cy="8702676"/>
          </a:xfrm>
        </p:spPr>
        <p:txBody>
          <a:bodyPr vert="horz" lIns="91440" tIns="45720" rIns="91440" bIns="45720" rtlCol="0">
            <a:normAutofit/>
          </a:bodyPr>
          <a:lstStyle/>
          <a:p>
            <a:pPr marL="0" indent="0" defTabSz="914400">
              <a:buNone/>
            </a:pPr>
            <a:r>
              <a:rPr lang="en-US" sz="4400" b="1" dirty="0">
                <a:solidFill>
                  <a:schemeClr val="tx1"/>
                </a:solidFill>
                <a:latin typeface="+mn-lt"/>
                <a:cs typeface="+mn-cs"/>
              </a:rPr>
              <a:t>Replace</a:t>
            </a:r>
          </a:p>
          <a:p>
            <a:pPr marL="228600" indent="0" defTabSz="914400">
              <a:buNone/>
            </a:pPr>
            <a:r>
              <a:rPr lang="en-US" sz="4400" dirty="0">
                <a:solidFill>
                  <a:schemeClr val="tx1"/>
                </a:solidFill>
                <a:latin typeface="+mn-lt"/>
                <a:cs typeface="+mn-cs"/>
              </a:rPr>
              <a:t>Solutions are typically implemented by using the best technology and approach available at the time. Sometimes software as a service (SaaS) applications can provide all the necessary functionality for the hosted application. In these scenarios, a workload can be scheduled for future replacement, effectively removing it from the transformation effort.</a:t>
            </a:r>
          </a:p>
          <a:p>
            <a:pPr marL="0" indent="-228600" defTabSz="914400"/>
            <a:endParaRPr lang="en-US" sz="4400" dirty="0">
              <a:solidFill>
                <a:schemeClr val="tx1"/>
              </a:solidFill>
              <a:latin typeface="+mn-lt"/>
              <a:cs typeface="+mn-cs"/>
            </a:endParaRPr>
          </a:p>
          <a:p>
            <a:pPr marL="0" indent="0" defTabSz="914400">
              <a:buNone/>
            </a:pPr>
            <a:r>
              <a:rPr lang="en-US" sz="4400" b="1" dirty="0">
                <a:solidFill>
                  <a:schemeClr val="tx1"/>
                </a:solidFill>
                <a:latin typeface="+mn-lt"/>
                <a:cs typeface="+mn-cs"/>
              </a:rPr>
              <a:t>Retain or Retire </a:t>
            </a:r>
            <a:r>
              <a:rPr lang="en-US" sz="4400" dirty="0">
                <a:solidFill>
                  <a:schemeClr val="tx1"/>
                </a:solidFill>
                <a:latin typeface="+mn-lt"/>
                <a:cs typeface="+mn-cs"/>
              </a:rPr>
              <a:t>– The </a:t>
            </a:r>
            <a:r>
              <a:rPr lang="en-US" sz="4400" i="1" dirty="0">
                <a:solidFill>
                  <a:schemeClr val="tx1"/>
                </a:solidFill>
                <a:latin typeface="+mn-lt"/>
                <a:cs typeface="+mn-cs"/>
              </a:rPr>
              <a:t>unofficial</a:t>
            </a:r>
            <a:r>
              <a:rPr lang="en-US" sz="4400" dirty="0">
                <a:solidFill>
                  <a:schemeClr val="tx1"/>
                </a:solidFill>
                <a:latin typeface="+mn-lt"/>
                <a:cs typeface="+mn-cs"/>
              </a:rPr>
              <a:t> sixth R.</a:t>
            </a:r>
          </a:p>
        </p:txBody>
      </p:sp>
      <p:sp>
        <p:nvSpPr>
          <p:cNvPr id="23" name="Oval 2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Block Arc 2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9" name="Straight Connector 2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Arc 3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855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24381079"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4603772-21F0-4F64-B0B6-88FA43D06843}"/>
              </a:ext>
            </a:extLst>
          </p:cNvPr>
          <p:cNvSpPr>
            <a:spLocks noGrp="1"/>
          </p:cNvSpPr>
          <p:nvPr>
            <p:ph type="title"/>
          </p:nvPr>
        </p:nvSpPr>
        <p:spPr>
          <a:xfrm>
            <a:off x="1676618" y="730250"/>
            <a:ext cx="11118425" cy="2651126"/>
          </a:xfrm>
        </p:spPr>
        <p:txBody>
          <a:bodyPr vert="horz" lIns="91440" tIns="45720" rIns="91440" bIns="45720" rtlCol="0" anchor="ctr">
            <a:normAutofit/>
          </a:bodyPr>
          <a:lstStyle/>
          <a:p>
            <a:pPr defTabSz="914400"/>
            <a:r>
              <a:rPr lang="en-US" sz="9600" kern="1200" dirty="0">
                <a:solidFill>
                  <a:schemeClr val="tx1"/>
                </a:solidFill>
                <a:latin typeface="+mj-lt"/>
                <a:ea typeface="+mj-ea"/>
                <a:cs typeface="+mj-cs"/>
              </a:rPr>
              <a:t>Digital estate</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20048" y="2"/>
            <a:ext cx="2270428" cy="95599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ontent Placeholder 1">
            <a:extLst>
              <a:ext uri="{FF2B5EF4-FFF2-40B4-BE49-F238E27FC236}">
                <a16:creationId xmlns:a16="http://schemas.microsoft.com/office/drawing/2014/main" id="{B1D3030B-3094-48F8-BEF2-75031905D60F}"/>
              </a:ext>
            </a:extLst>
          </p:cNvPr>
          <p:cNvSpPr>
            <a:spLocks noGrp="1"/>
          </p:cNvSpPr>
          <p:nvPr>
            <p:ph idx="1"/>
          </p:nvPr>
        </p:nvSpPr>
        <p:spPr>
          <a:xfrm>
            <a:off x="1676618" y="3651250"/>
            <a:ext cx="11118425" cy="8702676"/>
          </a:xfrm>
        </p:spPr>
        <p:txBody>
          <a:bodyPr vert="horz" lIns="91440" tIns="45720" rIns="91440" bIns="45720" rtlCol="0">
            <a:normAutofit/>
          </a:bodyPr>
          <a:lstStyle/>
          <a:p>
            <a:pPr marL="0" indent="0" defTabSz="914400">
              <a:buNone/>
            </a:pPr>
            <a:r>
              <a:rPr lang="en-US" sz="4400" dirty="0">
                <a:solidFill>
                  <a:schemeClr val="tx1"/>
                </a:solidFill>
                <a:latin typeface="+mn-lt"/>
                <a:cs typeface="+mn-cs"/>
              </a:rPr>
              <a:t>Every modern company has some form of digital estate. Much like a physical estate, a digital estate is </a:t>
            </a:r>
            <a:r>
              <a:rPr lang="en-US" sz="4400" i="1" dirty="0">
                <a:solidFill>
                  <a:schemeClr val="tx1"/>
                </a:solidFill>
                <a:latin typeface="+mn-lt"/>
                <a:cs typeface="+mn-cs"/>
              </a:rPr>
              <a:t>an abstract reference to a collection of tangible owned assets.</a:t>
            </a:r>
          </a:p>
          <a:p>
            <a:pPr marL="0" indent="0" defTabSz="914400">
              <a:buNone/>
            </a:pPr>
            <a:r>
              <a:rPr lang="en-US" sz="4400" dirty="0">
                <a:solidFill>
                  <a:schemeClr val="tx1"/>
                </a:solidFill>
                <a:latin typeface="+mn-lt"/>
                <a:cs typeface="+mn-cs"/>
              </a:rPr>
              <a:t>The importance of a digital estate is most obvious during the planning and execution of digital transformation efforts. During transformation journeys, the cloud strategy teams use the digital estate to map the business outcomes to release plans and technical efforts. That all starts with an inventory and measurement of the digital assets that the organization owns today.</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5248958"/>
            <a:ext cx="1625065" cy="162485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827466" y="2436751"/>
            <a:ext cx="4775200" cy="4775822"/>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0"/>
            <a:ext cx="4631105" cy="310198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452329" y="2663144"/>
            <a:ext cx="0" cy="3195416"/>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13966" y="8224162"/>
            <a:ext cx="2373211" cy="354330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12175465" y="8290244"/>
            <a:ext cx="8167929" cy="8166866"/>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44396" y="9925340"/>
            <a:ext cx="5287392" cy="3790662"/>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510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3-CAF - Plan-ac-v2.pptx" id="{F9C5ED66-20E0-420B-ADA0-57DDC099EF05}" vid="{B1D0662C-3F83-40FF-91E6-B48C8B669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F6B47A019DE54C92A58193BB8D5D9B" ma:contentTypeVersion="4" ma:contentTypeDescription="Create a new document." ma:contentTypeScope="" ma:versionID="8d7705045aa159257f27d167c2e3b821">
  <xsd:schema xmlns:xsd="http://www.w3.org/2001/XMLSchema" xmlns:xs="http://www.w3.org/2001/XMLSchema" xmlns:p="http://schemas.microsoft.com/office/2006/metadata/properties" xmlns:ns2="0a14908e-641e-45ac-afdf-11a54da97a91" targetNamespace="http://schemas.microsoft.com/office/2006/metadata/properties" ma:root="true" ma:fieldsID="a754dce7625a4d9b92c2f890739e4ac1" ns2:_="">
    <xsd:import namespace="0a14908e-641e-45ac-afdf-11a54da97a9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14908e-641e-45ac-afdf-11a54da97a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E7C9A1-1678-4F78-A562-F5860A2654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14908e-641e-45ac-afdf-11a54da97a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64F2E8-2F9E-4E51-A861-6297DC0BDCBE}">
  <ds:schemaRefs>
    <ds:schemaRef ds:uri="http://purl.org/dc/elements/1.1/"/>
    <ds:schemaRef ds:uri="http://schemas.microsoft.com/office/2006/documentManagement/types"/>
    <ds:schemaRef ds:uri="0a14908e-641e-45ac-afdf-11a54da97a91"/>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B107C38-DDE7-4BC5-B939-5916596A39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10043</TotalTime>
  <Words>14510</Words>
  <Application>Microsoft Office PowerPoint</Application>
  <PresentationFormat>Custom</PresentationFormat>
  <Paragraphs>652</Paragraphs>
  <Slides>50</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Arial Black</vt:lpstr>
      <vt:lpstr>Calibri</vt:lpstr>
      <vt:lpstr>Calibri Light</vt:lpstr>
      <vt:lpstr>Office Theme</vt:lpstr>
      <vt:lpstr>Cloud Adoption Framework</vt:lpstr>
      <vt:lpstr>PowerPoint Presentation</vt:lpstr>
      <vt:lpstr>PowerPoint Presentation</vt:lpstr>
      <vt:lpstr>agenda</vt:lpstr>
      <vt:lpstr>Cloud rationalization</vt:lpstr>
      <vt:lpstr>5 r’s of rationalization</vt:lpstr>
      <vt:lpstr>5 r’s of rationalization</vt:lpstr>
      <vt:lpstr>5 r’s of rationalization</vt:lpstr>
      <vt:lpstr>Digital estate</vt:lpstr>
      <vt:lpstr>Digital Estate Measurements</vt:lpstr>
      <vt:lpstr>Digital estate planning</vt:lpstr>
      <vt:lpstr>Digital Estate Planning</vt:lpstr>
      <vt:lpstr>Digital estate planning</vt:lpstr>
      <vt:lpstr>Gather Inventory Data</vt:lpstr>
      <vt:lpstr>Assessment tooling</vt:lpstr>
      <vt:lpstr>Rationalizing the digital estate</vt:lpstr>
      <vt:lpstr>Rationalizing the digital estate</vt:lpstr>
      <vt:lpstr>Rationalizing the digital estate</vt:lpstr>
      <vt:lpstr>Rationalize the digital estate</vt:lpstr>
      <vt:lpstr>Rationalize The digital estate</vt:lpstr>
      <vt:lpstr>Select the first workload </vt:lpstr>
      <vt:lpstr>Select the first workload</vt:lpstr>
      <vt:lpstr>Release planning</vt:lpstr>
      <vt:lpstr>Release planning - Backlog</vt:lpstr>
      <vt:lpstr>Release planning - Process maturation </vt:lpstr>
      <vt:lpstr>End state</vt:lpstr>
      <vt:lpstr>Forecasting cloud costs</vt:lpstr>
      <vt:lpstr>Initial organization alignment</vt:lpstr>
      <vt:lpstr>Initial best-practice structure</vt:lpstr>
      <vt:lpstr>Map people to capabilities</vt:lpstr>
      <vt:lpstr>Cloud adoption plan</vt:lpstr>
      <vt:lpstr>Plan for cloud adoption</vt:lpstr>
      <vt:lpstr>Align strategy and plan</vt:lpstr>
      <vt:lpstr>Cloud adoption plan steps</vt:lpstr>
      <vt:lpstr>prerequisites</vt:lpstr>
      <vt:lpstr>prerequisites</vt:lpstr>
      <vt:lpstr>Prioritize and define workloads</vt:lpstr>
      <vt:lpstr>Btw what is a workload?</vt:lpstr>
      <vt:lpstr>Initial Workload Prioritization</vt:lpstr>
      <vt:lpstr>Deploy cloud adoption plan</vt:lpstr>
      <vt:lpstr>PowerPoint Presentation</vt:lpstr>
      <vt:lpstr>Add Workloads to Plan</vt:lpstr>
      <vt:lpstr>Define Workloads</vt:lpstr>
      <vt:lpstr>Confirm priorities</vt:lpstr>
      <vt:lpstr>Align assets to prioritized workloads</vt:lpstr>
      <vt:lpstr>Let's review the rationalization…</vt:lpstr>
      <vt:lpstr>Innovation indicators</vt:lpstr>
      <vt:lpstr>Migration indicators</vt:lpstr>
      <vt:lpstr>Update the project plan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Adoption Plan</dc:title>
  <dc:creator>Anthony Clendenen</dc:creator>
  <cp:lastModifiedBy>Anthony Clendenen</cp:lastModifiedBy>
  <cp:revision>4</cp:revision>
  <dcterms:created xsi:type="dcterms:W3CDTF">2020-09-24T20:12:07Z</dcterms:created>
  <dcterms:modified xsi:type="dcterms:W3CDTF">2020-10-04T21:57:25Z</dcterms:modified>
</cp:coreProperties>
</file>