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58"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0A"/>
    <a:srgbClr val="E6000B"/>
    <a:srgbClr val="333333"/>
    <a:srgbClr val="5F5F5F"/>
    <a:srgbClr val="B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45" autoAdjust="0"/>
  </p:normalViewPr>
  <p:slideViewPr>
    <p:cSldViewPr>
      <p:cViewPr varScale="1">
        <p:scale>
          <a:sx n="106" d="100"/>
          <a:sy n="106" d="100"/>
        </p:scale>
        <p:origin x="-1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28156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7248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8613" y="1270000"/>
            <a:ext cx="1925637" cy="50387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900113" y="1270000"/>
            <a:ext cx="5626100" cy="50387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03913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46516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80300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00113" y="1628775"/>
            <a:ext cx="3775075"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27588" y="1628775"/>
            <a:ext cx="377666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99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34153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29822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10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8507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6233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70000"/>
            <a:ext cx="77041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1027" name="Rectangle 3"/>
          <p:cNvSpPr>
            <a:spLocks noGrp="1" noChangeArrowheads="1"/>
          </p:cNvSpPr>
          <p:nvPr>
            <p:ph type="body" idx="1"/>
          </p:nvPr>
        </p:nvSpPr>
        <p:spPr bwMode="auto">
          <a:xfrm>
            <a:off x="900113" y="1628775"/>
            <a:ext cx="770413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42900" indent="-342900" algn="l" rtl="0" eaLnBrk="0" fontAlgn="base" hangingPunct="0">
        <a:spcBef>
          <a:spcPct val="20000"/>
        </a:spcBef>
        <a:spcAft>
          <a:spcPct val="0"/>
        </a:spcAft>
        <a:defRPr sz="2000">
          <a:solidFill>
            <a:srgbClr val="E6000B"/>
          </a:solidFill>
          <a:latin typeface="+mj-lt"/>
          <a:ea typeface="+mj-ea"/>
          <a:cs typeface="+mj-cs"/>
        </a:defRPr>
      </a:lvl1pPr>
      <a:lvl2pPr marL="342900" indent="-342900" algn="l" rtl="0" eaLnBrk="0" fontAlgn="base" hangingPunct="0">
        <a:spcBef>
          <a:spcPct val="20000"/>
        </a:spcBef>
        <a:spcAft>
          <a:spcPct val="0"/>
        </a:spcAft>
        <a:defRPr sz="2000">
          <a:solidFill>
            <a:srgbClr val="E6000B"/>
          </a:solidFill>
          <a:latin typeface="Helvetica 55 Roman" pitchFamily="34" charset="0"/>
        </a:defRPr>
      </a:lvl2pPr>
      <a:lvl3pPr marL="342900" indent="-342900" algn="l" rtl="0" eaLnBrk="0" fontAlgn="base" hangingPunct="0">
        <a:spcBef>
          <a:spcPct val="20000"/>
        </a:spcBef>
        <a:spcAft>
          <a:spcPct val="0"/>
        </a:spcAft>
        <a:defRPr sz="2000">
          <a:solidFill>
            <a:srgbClr val="E6000B"/>
          </a:solidFill>
          <a:latin typeface="Helvetica 55 Roman" pitchFamily="34" charset="0"/>
        </a:defRPr>
      </a:lvl3pPr>
      <a:lvl4pPr marL="342900" indent="-342900" algn="l" rtl="0" eaLnBrk="0" fontAlgn="base" hangingPunct="0">
        <a:spcBef>
          <a:spcPct val="20000"/>
        </a:spcBef>
        <a:spcAft>
          <a:spcPct val="0"/>
        </a:spcAft>
        <a:defRPr sz="2000">
          <a:solidFill>
            <a:srgbClr val="E6000B"/>
          </a:solidFill>
          <a:latin typeface="Helvetica 55 Roman" pitchFamily="34" charset="0"/>
        </a:defRPr>
      </a:lvl4pPr>
      <a:lvl5pPr marL="342900" indent="-342900" algn="l" rtl="0" eaLnBrk="0" fontAlgn="base" hangingPunct="0">
        <a:spcBef>
          <a:spcPct val="20000"/>
        </a:spcBef>
        <a:spcAft>
          <a:spcPct val="0"/>
        </a:spcAft>
        <a:defRPr sz="2000">
          <a:solidFill>
            <a:srgbClr val="E6000B"/>
          </a:solidFill>
          <a:latin typeface="Helvetica 55 Roman" pitchFamily="34" charset="0"/>
        </a:defRPr>
      </a:lvl5pPr>
      <a:lvl6pPr marL="800100" indent="-342900" algn="l" rtl="0" fontAlgn="base">
        <a:spcBef>
          <a:spcPct val="20000"/>
        </a:spcBef>
        <a:spcAft>
          <a:spcPct val="0"/>
        </a:spcAft>
        <a:defRPr sz="2000">
          <a:solidFill>
            <a:srgbClr val="E6000B"/>
          </a:solidFill>
          <a:latin typeface="Helvetica 55 Roman" pitchFamily="34" charset="0"/>
        </a:defRPr>
      </a:lvl6pPr>
      <a:lvl7pPr marL="1257300" indent="-342900" algn="l" rtl="0" fontAlgn="base">
        <a:spcBef>
          <a:spcPct val="20000"/>
        </a:spcBef>
        <a:spcAft>
          <a:spcPct val="0"/>
        </a:spcAft>
        <a:defRPr sz="2000">
          <a:solidFill>
            <a:srgbClr val="E6000B"/>
          </a:solidFill>
          <a:latin typeface="Helvetica 55 Roman" pitchFamily="34" charset="0"/>
        </a:defRPr>
      </a:lvl7pPr>
      <a:lvl8pPr marL="1714500" indent="-342900" algn="l" rtl="0" fontAlgn="base">
        <a:spcBef>
          <a:spcPct val="20000"/>
        </a:spcBef>
        <a:spcAft>
          <a:spcPct val="0"/>
        </a:spcAft>
        <a:defRPr sz="2000">
          <a:solidFill>
            <a:srgbClr val="E6000B"/>
          </a:solidFill>
          <a:latin typeface="Helvetica 55 Roman" pitchFamily="34" charset="0"/>
        </a:defRPr>
      </a:lvl8pPr>
      <a:lvl9pPr marL="2171700" indent="-342900" algn="l" rtl="0" fontAlgn="base">
        <a:spcBef>
          <a:spcPct val="20000"/>
        </a:spcBef>
        <a:spcAft>
          <a:spcPct val="0"/>
        </a:spcAft>
        <a:defRPr sz="2000">
          <a:solidFill>
            <a:srgbClr val="E6000B"/>
          </a:solidFill>
          <a:latin typeface="Helvetica 55 Roman" pitchFamily="34" charset="0"/>
        </a:defRPr>
      </a:lvl9pPr>
    </p:titleStyle>
    <p:bodyStyle>
      <a:lvl1pPr marL="342900" indent="-342900" algn="l" rtl="0" eaLnBrk="0" fontAlgn="base" hangingPunct="0">
        <a:spcBef>
          <a:spcPct val="20000"/>
        </a:spcBef>
        <a:spcAft>
          <a:spcPct val="0"/>
        </a:spcAft>
        <a:defRPr sz="14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327150" cy="1052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3" name="12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13 Rectángulo"/>
          <p:cNvSpPr/>
          <p:nvPr/>
        </p:nvSpPr>
        <p:spPr>
          <a:xfrm>
            <a:off x="7864475" y="4941888"/>
            <a:ext cx="1325563" cy="1931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5" name="14 Rectángulo"/>
          <p:cNvSpPr/>
          <p:nvPr/>
        </p:nvSpPr>
        <p:spPr>
          <a:xfrm>
            <a:off x="7820025" y="30163"/>
            <a:ext cx="1327150" cy="1444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grpSp>
        <p:nvGrpSpPr>
          <p:cNvPr id="2054" name="12 Grupo"/>
          <p:cNvGrpSpPr>
            <a:grpSpLocks/>
          </p:cNvGrpSpPr>
          <p:nvPr/>
        </p:nvGrpSpPr>
        <p:grpSpPr bwMode="auto">
          <a:xfrm>
            <a:off x="0" y="-26988"/>
            <a:ext cx="9144000" cy="2781301"/>
            <a:chOff x="-32" y="0"/>
            <a:chExt cx="9144033" cy="6858024"/>
          </a:xfrm>
        </p:grpSpPr>
        <p:sp>
          <p:nvSpPr>
            <p:cNvPr id="7" name="6 Rectángulo"/>
            <p:cNvSpPr/>
            <p:nvPr/>
          </p:nvSpPr>
          <p:spPr>
            <a:xfrm>
              <a:off x="-32" y="0"/>
              <a:ext cx="9144033" cy="6858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8" name="7 Rectángulo"/>
            <p:cNvSpPr/>
            <p:nvPr/>
          </p:nvSpPr>
          <p:spPr>
            <a:xfrm>
              <a:off x="7572370" y="0"/>
              <a:ext cx="1571631" cy="2000258"/>
            </a:xfrm>
            <a:prstGeom prst="rect">
              <a:avLst/>
            </a:prstGeom>
            <a:solidFill>
              <a:srgbClr val="D900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Rectángulo"/>
            <p:cNvSpPr/>
            <p:nvPr/>
          </p:nvSpPr>
          <p:spPr>
            <a:xfrm>
              <a:off x="-32" y="4857766"/>
              <a:ext cx="1571631" cy="2000258"/>
            </a:xfrm>
            <a:prstGeom prst="rect">
              <a:avLst/>
            </a:prstGeom>
            <a:solidFill>
              <a:srgbClr val="D900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0" name="9 Rectángulo redondeado"/>
            <p:cNvSpPr/>
            <p:nvPr/>
          </p:nvSpPr>
          <p:spPr>
            <a:xfrm>
              <a:off x="-32" y="0"/>
              <a:ext cx="9144033" cy="6858024"/>
            </a:xfrm>
            <a:prstGeom prst="roundRect">
              <a:avLst/>
            </a:prstGeom>
            <a:solidFill>
              <a:srgbClr val="D900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grpSp>
      <p:pic>
        <p:nvPicPr>
          <p:cNvPr id="2055" name="13 Imagen" descr="logo negativo transparent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6300" y="84138"/>
            <a:ext cx="196215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2 CuadroTexto"/>
          <p:cNvSpPr txBox="1">
            <a:spLocks noChangeArrowheads="1"/>
          </p:cNvSpPr>
          <p:nvPr/>
        </p:nvSpPr>
        <p:spPr bwMode="auto">
          <a:xfrm>
            <a:off x="1774825" y="1989138"/>
            <a:ext cx="54991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pPr>
            <a:r>
              <a:rPr lang="es-ES" altLang="es-ES" sz="5400">
                <a:solidFill>
                  <a:schemeClr val="bg1"/>
                </a:solidFill>
                <a:latin typeface="Impact" pitchFamily="34" charset="0"/>
              </a:rPr>
              <a:t>CURSO Izaro	</a:t>
            </a:r>
          </a:p>
          <a:p>
            <a:pPr algn="ctr" eaLnBrk="1" hangingPunct="1">
              <a:spcBef>
                <a:spcPct val="0"/>
              </a:spcBef>
            </a:pPr>
            <a:r>
              <a:rPr lang="es-ES" altLang="es-ES" sz="5400">
                <a:solidFill>
                  <a:schemeClr val="tx1"/>
                </a:solidFill>
                <a:latin typeface="Impact" pitchFamily="34" charset="0"/>
              </a:rPr>
              <a:t>Centros Integrales</a:t>
            </a:r>
          </a:p>
          <a:p>
            <a:pPr algn="ctr" eaLnBrk="1" hangingPunct="1">
              <a:spcBef>
                <a:spcPct val="0"/>
              </a:spcBef>
            </a:pPr>
            <a:endParaRPr lang="es-ES" altLang="es-ES" sz="5400">
              <a:solidFill>
                <a:schemeClr val="tx1"/>
              </a:solidFill>
              <a:latin typeface="Impac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1267" name="Text Box 3"/>
          <p:cNvSpPr txBox="1">
            <a:spLocks noChangeArrowheads="1"/>
          </p:cNvSpPr>
          <p:nvPr/>
        </p:nvSpPr>
        <p:spPr bwMode="auto">
          <a:xfrm>
            <a:off x="585788" y="333375"/>
            <a:ext cx="8372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800" u="sng">
                <a:solidFill>
                  <a:srgbClr val="D60B28"/>
                </a:solidFill>
                <a:latin typeface="Verdana" pitchFamily="34" charset="0"/>
              </a:rPr>
              <a:t>4 Cómo me hago mi Centro Integral</a:t>
            </a:r>
            <a:endParaRPr lang="es-ES" altLang="es-ES" sz="2800" u="sng">
              <a:solidFill>
                <a:srgbClr val="000000"/>
              </a:solidFill>
              <a:latin typeface="Century Gothic" pitchFamily="34" charset="0"/>
            </a:endParaRPr>
          </a:p>
        </p:txBody>
      </p:sp>
      <p:sp>
        <p:nvSpPr>
          <p:cNvPr id="11268" name="Text Box 3"/>
          <p:cNvSpPr txBox="1">
            <a:spLocks noChangeArrowheads="1"/>
          </p:cNvSpPr>
          <p:nvPr/>
        </p:nvSpPr>
        <p:spPr bwMode="auto">
          <a:xfrm>
            <a:off x="663575" y="1268413"/>
            <a:ext cx="813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Si utilizamos un Centro Integral Propio (no estándar) se nos activa la opción de diseñarlo:</a:t>
            </a:r>
          </a:p>
        </p:txBody>
      </p:sp>
      <p:pic>
        <p:nvPicPr>
          <p:cNvPr id="112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7646987" cy="127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675" y="3573463"/>
            <a:ext cx="3738563" cy="274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7 Conector angular"/>
          <p:cNvCxnSpPr/>
          <p:nvPr/>
        </p:nvCxnSpPr>
        <p:spPr>
          <a:xfrm rot="5400000">
            <a:off x="6704013" y="2736850"/>
            <a:ext cx="1511300" cy="1311275"/>
          </a:xfrm>
          <a:prstGeom prst="bentConnector3">
            <a:avLst>
              <a:gd name="adj1" fmla="val 50000"/>
            </a:avLst>
          </a:prstGeom>
          <a:ln w="28575">
            <a:solidFill>
              <a:srgbClr val="FF000A"/>
            </a:solidFill>
            <a:tailEnd type="arrow"/>
          </a:ln>
        </p:spPr>
        <p:style>
          <a:lnRef idx="1">
            <a:schemeClr val="accent2"/>
          </a:lnRef>
          <a:fillRef idx="0">
            <a:schemeClr val="accent2"/>
          </a:fillRef>
          <a:effectRef idx="0">
            <a:schemeClr val="accent2"/>
          </a:effectRef>
          <a:fontRef idx="minor">
            <a:schemeClr val="tx1"/>
          </a:fontRef>
        </p:style>
      </p:cxnSp>
      <p:sp>
        <p:nvSpPr>
          <p:cNvPr id="11272" name="Text Box 3"/>
          <p:cNvSpPr txBox="1">
            <a:spLocks noChangeArrowheads="1"/>
          </p:cNvSpPr>
          <p:nvPr/>
        </p:nvSpPr>
        <p:spPr bwMode="auto">
          <a:xfrm>
            <a:off x="188913" y="3716338"/>
            <a:ext cx="37353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Desde esta opción podemos establecer qué se ve en cada pestaña del Centro Integral, dónde se ubica cada Componente y lo que ocupa en pantalla.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2291" name="Text Box 3"/>
          <p:cNvSpPr txBox="1">
            <a:spLocks noChangeArrowheads="1"/>
          </p:cNvSpPr>
          <p:nvPr/>
        </p:nvSpPr>
        <p:spPr bwMode="auto">
          <a:xfrm>
            <a:off x="585788" y="333375"/>
            <a:ext cx="8372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800" u="sng">
                <a:solidFill>
                  <a:srgbClr val="D60B28"/>
                </a:solidFill>
                <a:latin typeface="Verdana" pitchFamily="34" charset="0"/>
              </a:rPr>
              <a:t>4 Cómo me hago mi Centro Integral</a:t>
            </a:r>
            <a:endParaRPr lang="es-ES" altLang="es-ES" sz="2800" u="sng">
              <a:solidFill>
                <a:srgbClr val="000000"/>
              </a:solidFill>
              <a:latin typeface="Century Gothic" pitchFamily="34" charset="0"/>
            </a:endParaRPr>
          </a:p>
        </p:txBody>
      </p:sp>
      <p:sp>
        <p:nvSpPr>
          <p:cNvPr id="12292" name="Text Box 3"/>
          <p:cNvSpPr txBox="1">
            <a:spLocks noChangeArrowheads="1"/>
          </p:cNvSpPr>
          <p:nvPr/>
        </p:nvSpPr>
        <p:spPr bwMode="auto">
          <a:xfrm>
            <a:off x="663575" y="12684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Hemos introducido un concepto que es el Componente. El Centro Integral no es un programa fijo de los que estamos acostumbrados en Izaro, en este caso es un panel en el que, en cada posición que le hemos configurado, se arrancan diferentes Componentes en los que se muestra la información.</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También se establecen relaciones entre los componentes se mantengan actualizados. Por ejemplo en el Centro Integral de Clientes tenemos un componente de Pedidos de Venta y otro de Líneas de Pedidos de Venta.</a:t>
            </a:r>
          </a:p>
          <a:p>
            <a:pPr eaLnBrk="1" hangingPunct="1">
              <a:spcBef>
                <a:spcPct val="0"/>
              </a:spcBef>
            </a:pPr>
            <a:r>
              <a:rPr lang="es-ES" altLang="es-ES" sz="1800">
                <a:solidFill>
                  <a:srgbClr val="000000"/>
                </a:solidFill>
                <a:latin typeface="Arial" charset="0"/>
              </a:rPr>
              <a:t>Cuando cargas un cliente se cargan los Pedidos de Venta que tengamos configurados, se posiciona en el primero y en el componente de Líneas de Pedido se cargan las líneas que hacen referencia a ese pedido.</a:t>
            </a:r>
          </a:p>
          <a:p>
            <a:pPr eaLnBrk="1" hangingPunct="1">
              <a:spcBef>
                <a:spcPct val="0"/>
              </a:spcBef>
            </a:pPr>
            <a:r>
              <a:rPr lang="es-ES" altLang="es-ES" sz="1800">
                <a:solidFill>
                  <a:srgbClr val="000000"/>
                </a:solidFill>
                <a:latin typeface="Arial" charset="0"/>
              </a:rPr>
              <a:t>Pero si cambiamos el pedido seleccionado en el Componente de Pedidos de Venta se tienen que recargar las líneas que aparecen en el Componente de Líneas de Pedido.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3315" name="Text Box 3"/>
          <p:cNvSpPr txBox="1">
            <a:spLocks noChangeArrowheads="1"/>
          </p:cNvSpPr>
          <p:nvPr/>
        </p:nvSpPr>
        <p:spPr bwMode="auto">
          <a:xfrm>
            <a:off x="585788" y="333375"/>
            <a:ext cx="8372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800" u="sng">
                <a:solidFill>
                  <a:srgbClr val="D60B28"/>
                </a:solidFill>
                <a:latin typeface="Verdana" pitchFamily="34" charset="0"/>
              </a:rPr>
              <a:t>4 Cómo me hago mi Centro Integral</a:t>
            </a:r>
            <a:endParaRPr lang="es-ES" altLang="es-ES" sz="2800" u="sng">
              <a:solidFill>
                <a:srgbClr val="000000"/>
              </a:solidFill>
              <a:latin typeface="Century Gothic" pitchFamily="34" charset="0"/>
            </a:endParaRPr>
          </a:p>
        </p:txBody>
      </p:sp>
      <p:sp>
        <p:nvSpPr>
          <p:cNvPr id="13316" name="Text Box 3"/>
          <p:cNvSpPr txBox="1">
            <a:spLocks noChangeArrowheads="1"/>
          </p:cNvSpPr>
          <p:nvPr/>
        </p:nvSpPr>
        <p:spPr bwMode="auto">
          <a:xfrm>
            <a:off x="2268538" y="962025"/>
            <a:ext cx="6388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A la Izquierda de la configuración aparece la lista de Componente que se pueden usar. Como hemos dicho los componentes están jerarquizados y se muestran en árbol. </a:t>
            </a:r>
          </a:p>
        </p:txBody>
      </p:sp>
      <p:sp>
        <p:nvSpPr>
          <p:cNvPr id="13317" name="Text Box 3"/>
          <p:cNvSpPr txBox="1">
            <a:spLocks noChangeArrowheads="1"/>
          </p:cNvSpPr>
          <p:nvPr/>
        </p:nvSpPr>
        <p:spPr bwMode="auto">
          <a:xfrm>
            <a:off x="2268538" y="2087563"/>
            <a:ext cx="638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A la derecha la ocupación de cada pestaña y su organización (que evidentemente se puede modificar)</a:t>
            </a:r>
          </a:p>
        </p:txBody>
      </p:sp>
      <p:pic>
        <p:nvPicPr>
          <p:cNvPr id="133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055938"/>
            <a:ext cx="4524375"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074738"/>
            <a:ext cx="1512888" cy="540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4339" name="Text Box 3"/>
          <p:cNvSpPr txBox="1">
            <a:spLocks noChangeArrowheads="1"/>
          </p:cNvSpPr>
          <p:nvPr/>
        </p:nvSpPr>
        <p:spPr bwMode="auto">
          <a:xfrm>
            <a:off x="585788" y="333375"/>
            <a:ext cx="83724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5 Cómo me hago mi Componente</a:t>
            </a:r>
            <a:endParaRPr lang="es-ES" altLang="es-ES" sz="3200" u="sng">
              <a:solidFill>
                <a:srgbClr val="000000"/>
              </a:solidFill>
              <a:latin typeface="Century Gothic" pitchFamily="34" charset="0"/>
            </a:endParaRPr>
          </a:p>
        </p:txBody>
      </p:sp>
      <p:sp>
        <p:nvSpPr>
          <p:cNvPr id="14340" name="Text Box 3"/>
          <p:cNvSpPr txBox="1">
            <a:spLocks noChangeArrowheads="1"/>
          </p:cNvSpPr>
          <p:nvPr/>
        </p:nvSpPr>
        <p:spPr bwMode="auto">
          <a:xfrm>
            <a:off x="636588" y="1131888"/>
            <a:ext cx="7994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Dentro de los Componentes existen varios programados directamente en Izaro y que se relacionan con programas ya existentes que son los que pueden dar problemas con las adaptaciones existente.</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Pero lo que existe también es un Configurador de Componentes (que para los que estén acostumbrados es muy parecido al Configurador de Listados) que nos permite crear o modificar (a partir de una copia para el caso de los estándar) Componentes de los Centros Integrales.</a:t>
            </a: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863" y="3716338"/>
            <a:ext cx="4011612" cy="261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2" name="Text Box 3"/>
          <p:cNvSpPr txBox="1">
            <a:spLocks noChangeArrowheads="1"/>
          </p:cNvSpPr>
          <p:nvPr/>
        </p:nvSpPr>
        <p:spPr bwMode="auto">
          <a:xfrm>
            <a:off x="636588" y="3871913"/>
            <a:ext cx="3287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Como en el caso del Configurador de Listados, tenemos que indicarle de qué tabla obtenemos los datos, qué datos mostramos, la ordenación, si existe algún filtrado previo y su relación con otros Componentes.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5363"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6 Implantación</a:t>
            </a:r>
            <a:endParaRPr lang="es-ES" altLang="es-ES" sz="3200" u="sng">
              <a:solidFill>
                <a:srgbClr val="000000"/>
              </a:solidFill>
              <a:latin typeface="Century Gothic" pitchFamily="34" charset="0"/>
            </a:endParaRPr>
          </a:p>
        </p:txBody>
      </p:sp>
      <p:sp>
        <p:nvSpPr>
          <p:cNvPr id="15364" name="Text Box 3"/>
          <p:cNvSpPr txBox="1">
            <a:spLocks noChangeArrowheads="1"/>
          </p:cNvSpPr>
          <p:nvPr/>
        </p:nvSpPr>
        <p:spPr bwMode="auto">
          <a:xfrm>
            <a:off x="636588" y="1773238"/>
            <a:ext cx="79946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Si quiero tener Centros Integrales qué es lo siguiente que tenemos que hacer.</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Primero determinar si con los Centros Integrales Estándar nos vale o necesitamos la posibilidad de tener uno propio.</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En el primer caso habría que ponerse en contacto con Mantenimiento indicando el Centro Integral que se quiera utilizar para que revisen si tenemos alguna adaptación que lo impida y en ese caso habría que hacer un presupuesto para incluir la mejora en su proyecto. Si no hay problema se le podría añadir.</a:t>
            </a:r>
          </a:p>
          <a:p>
            <a:pPr eaLnBrk="1" hangingPunct="1">
              <a:spcBef>
                <a:spcPct val="0"/>
              </a:spcBef>
            </a:pPr>
            <a:endParaRPr lang="es-ES" altLang="es-ES" sz="1800">
              <a:solidFill>
                <a:srgbClr val="000000"/>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6387"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6 Implantación</a:t>
            </a:r>
            <a:endParaRPr lang="es-ES" altLang="es-ES" sz="3200" u="sng">
              <a:solidFill>
                <a:srgbClr val="000000"/>
              </a:solidFill>
              <a:latin typeface="Century Gothic" pitchFamily="34" charset="0"/>
            </a:endParaRPr>
          </a:p>
        </p:txBody>
      </p:sp>
      <p:sp>
        <p:nvSpPr>
          <p:cNvPr id="4100" name="Text Box 3"/>
          <p:cNvSpPr txBox="1">
            <a:spLocks noChangeArrowheads="1"/>
          </p:cNvSpPr>
          <p:nvPr/>
        </p:nvSpPr>
        <p:spPr bwMode="auto">
          <a:xfrm>
            <a:off x="636588" y="1196975"/>
            <a:ext cx="79930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defRPr/>
            </a:pPr>
            <a:r>
              <a:rPr lang="es-ES" altLang="es-ES" sz="1800" dirty="0" smtClean="0">
                <a:solidFill>
                  <a:srgbClr val="000000"/>
                </a:solidFill>
                <a:latin typeface="Arial" charset="0"/>
              </a:rPr>
              <a:t>Si la configuración de los Centros Integrales Estándar no nos termina de convencer tenemos dos opciones:</a:t>
            </a:r>
          </a:p>
          <a:p>
            <a:pPr eaLnBrk="1" hangingPunct="1">
              <a:spcBef>
                <a:spcPct val="0"/>
              </a:spcBef>
              <a:defRPr/>
            </a:pPr>
            <a:endParaRPr lang="es-ES" altLang="es-ES" sz="1800" dirty="0" smtClean="0">
              <a:solidFill>
                <a:srgbClr val="000000"/>
              </a:solidFill>
              <a:latin typeface="Arial" charset="0"/>
            </a:endParaRPr>
          </a:p>
          <a:p>
            <a:pPr marL="285750" indent="-285750" eaLnBrk="1" hangingPunct="1">
              <a:spcBef>
                <a:spcPct val="0"/>
              </a:spcBef>
              <a:buFontTx/>
              <a:buChar char="-"/>
              <a:defRPr/>
            </a:pPr>
            <a:r>
              <a:rPr lang="es-ES" altLang="es-ES" sz="1800" dirty="0" smtClean="0">
                <a:solidFill>
                  <a:srgbClr val="000000"/>
                </a:solidFill>
                <a:latin typeface="Arial" charset="0"/>
              </a:rPr>
              <a:t>Contratar la formación para el diseñador de Centros Integrales y el Configurador de Componentes. Pero esta opción pueden resultar muchas horas y si no tenemos a alguien que vaya a aprovecharlo generando muchos Centros Integrales y Componentes puede que no merezca la pena.</a:t>
            </a:r>
          </a:p>
          <a:p>
            <a:pPr marL="285750" indent="-285750" eaLnBrk="1" hangingPunct="1">
              <a:spcBef>
                <a:spcPct val="0"/>
              </a:spcBef>
              <a:buFontTx/>
              <a:buChar char="-"/>
              <a:defRPr/>
            </a:pPr>
            <a:r>
              <a:rPr lang="es-ES" altLang="es-ES" sz="1800" dirty="0" smtClean="0">
                <a:solidFill>
                  <a:srgbClr val="000000"/>
                </a:solidFill>
                <a:latin typeface="Arial" charset="0"/>
              </a:rPr>
              <a:t>La otra opción es que nos digáis qué queréis ver en vuestro Centro Integral y se prepara un presupuesto para que nosotros desde aquí lo creemos y lo configuremos para </a:t>
            </a:r>
            <a:r>
              <a:rPr lang="es-ES" altLang="es-ES" sz="1800" dirty="0" err="1" smtClean="0">
                <a:solidFill>
                  <a:srgbClr val="000000"/>
                </a:solidFill>
                <a:latin typeface="Arial" charset="0"/>
              </a:rPr>
              <a:t>qu</a:t>
            </a:r>
            <a:r>
              <a:rPr lang="es-ES" altLang="es-ES" sz="1800" dirty="0" smtClean="0">
                <a:solidFill>
                  <a:srgbClr val="000000"/>
                </a:solidFill>
                <a:latin typeface="Arial" charset="0"/>
              </a:rPr>
              <a:t> esté operativo en vuestra instalación</a:t>
            </a:r>
          </a:p>
          <a:p>
            <a:pPr marL="285750" indent="-285750" eaLnBrk="1" hangingPunct="1">
              <a:spcBef>
                <a:spcPct val="0"/>
              </a:spcBef>
              <a:buFontTx/>
              <a:buChar char="-"/>
              <a:defRPr/>
            </a:pPr>
            <a:endParaRPr lang="es-ES" altLang="es-ES" sz="1800" dirty="0" smtClean="0">
              <a:solidFill>
                <a:srgbClr val="000000"/>
              </a:solidFill>
              <a:latin typeface="Arial" charset="0"/>
            </a:endParaRPr>
          </a:p>
          <a:p>
            <a:pPr eaLnBrk="1" hangingPunct="1">
              <a:spcBef>
                <a:spcPct val="0"/>
              </a:spcBef>
              <a:defRPr/>
            </a:pPr>
            <a:r>
              <a:rPr lang="es-ES" altLang="es-ES" sz="1800" dirty="0" smtClean="0">
                <a:solidFill>
                  <a:srgbClr val="000000"/>
                </a:solidFill>
                <a:latin typeface="Arial" charset="0"/>
              </a:rPr>
              <a:t>Como en el caso del Configurador de Listados, el Configurador de Componentes no permite cubrir TODAS las posibilidades y en algunos casos, si necesitamos un componente muy complicado es posible que necesitemos pedir valoración para preparar el componente programado desde I68 para poder incluirlo en un Centro Integral.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812800" y="1196975"/>
            <a:ext cx="4643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400">
                <a:solidFill>
                  <a:srgbClr val="000000"/>
                </a:solidFill>
                <a:latin typeface="Trebuchet MS" pitchFamily="34" charset="0"/>
              </a:rPr>
              <a:t>Temario:</a:t>
            </a:r>
          </a:p>
        </p:txBody>
      </p:sp>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3076" name="Text Box 3"/>
          <p:cNvSpPr txBox="1">
            <a:spLocks noChangeArrowheads="1"/>
          </p:cNvSpPr>
          <p:nvPr/>
        </p:nvSpPr>
        <p:spPr bwMode="auto">
          <a:xfrm>
            <a:off x="585788" y="333375"/>
            <a:ext cx="83724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600" u="sng">
                <a:solidFill>
                  <a:srgbClr val="D60B28"/>
                </a:solidFill>
                <a:latin typeface="Verdana" pitchFamily="34" charset="0"/>
              </a:rPr>
              <a:t>Centros Integrales</a:t>
            </a:r>
            <a:endParaRPr lang="es-ES" altLang="es-ES" sz="2600" u="sng">
              <a:solidFill>
                <a:srgbClr val="000000"/>
              </a:solidFill>
              <a:latin typeface="Century Gothic" pitchFamily="34" charset="0"/>
            </a:endParaRPr>
          </a:p>
        </p:txBody>
      </p:sp>
      <p:sp>
        <p:nvSpPr>
          <p:cNvPr id="3077" name="Text Box 3"/>
          <p:cNvSpPr txBox="1">
            <a:spLocks noChangeArrowheads="1"/>
          </p:cNvSpPr>
          <p:nvPr/>
        </p:nvSpPr>
        <p:spPr bwMode="auto">
          <a:xfrm>
            <a:off x="755650" y="1916113"/>
            <a:ext cx="756126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_tradnl" altLang="es-ES" sz="2400">
                <a:solidFill>
                  <a:srgbClr val="000000"/>
                </a:solidFill>
                <a:latin typeface="Arial" charset="0"/>
              </a:rPr>
              <a:t>1- Objetivo del curso</a:t>
            </a:r>
          </a:p>
          <a:p>
            <a:pPr eaLnBrk="1" hangingPunct="1">
              <a:spcBef>
                <a:spcPct val="0"/>
              </a:spcBef>
            </a:pPr>
            <a:endParaRPr lang="es-ES_tradnl" altLang="es-ES" sz="2400">
              <a:solidFill>
                <a:srgbClr val="000000"/>
              </a:solidFill>
              <a:latin typeface="Arial" charset="0"/>
            </a:endParaRPr>
          </a:p>
          <a:p>
            <a:pPr eaLnBrk="1" hangingPunct="1">
              <a:spcBef>
                <a:spcPct val="0"/>
              </a:spcBef>
            </a:pPr>
            <a:r>
              <a:rPr lang="es-ES_tradnl" altLang="es-ES" sz="2400">
                <a:solidFill>
                  <a:srgbClr val="000000"/>
                </a:solidFill>
                <a:latin typeface="Arial" charset="0"/>
              </a:rPr>
              <a:t>2- ¿</a:t>
            </a:r>
            <a:r>
              <a:rPr lang="es-ES" altLang="es-ES" sz="2400">
                <a:solidFill>
                  <a:srgbClr val="000000"/>
                </a:solidFill>
                <a:latin typeface="Arial" charset="0"/>
              </a:rPr>
              <a:t>Qué es un Centro Integral?</a:t>
            </a:r>
          </a:p>
          <a:p>
            <a:pPr eaLnBrk="1" hangingPunct="1">
              <a:spcBef>
                <a:spcPct val="0"/>
              </a:spcBef>
            </a:pPr>
            <a:endParaRPr lang="es-ES" altLang="es-ES" sz="2400">
              <a:solidFill>
                <a:srgbClr val="000000"/>
              </a:solidFill>
              <a:latin typeface="Arial" charset="0"/>
            </a:endParaRPr>
          </a:p>
          <a:p>
            <a:pPr eaLnBrk="1" hangingPunct="1">
              <a:spcBef>
                <a:spcPct val="0"/>
              </a:spcBef>
            </a:pPr>
            <a:r>
              <a:rPr lang="es-ES" altLang="es-ES" sz="2400">
                <a:solidFill>
                  <a:srgbClr val="000000"/>
                </a:solidFill>
                <a:latin typeface="Arial" charset="0"/>
              </a:rPr>
              <a:t>3- Centros Integrales Estándar</a:t>
            </a:r>
          </a:p>
          <a:p>
            <a:pPr eaLnBrk="1" hangingPunct="1">
              <a:spcBef>
                <a:spcPct val="0"/>
              </a:spcBef>
            </a:pPr>
            <a:endParaRPr lang="es-ES" altLang="es-ES" sz="2400">
              <a:solidFill>
                <a:srgbClr val="000000"/>
              </a:solidFill>
              <a:latin typeface="Arial" charset="0"/>
            </a:endParaRPr>
          </a:p>
          <a:p>
            <a:pPr eaLnBrk="1" hangingPunct="1">
              <a:spcBef>
                <a:spcPct val="0"/>
              </a:spcBef>
            </a:pPr>
            <a:r>
              <a:rPr lang="es-ES" altLang="es-ES" sz="2400">
                <a:solidFill>
                  <a:srgbClr val="000000"/>
                </a:solidFill>
                <a:latin typeface="Arial" charset="0"/>
              </a:rPr>
              <a:t>4- Cómo me hago mi Centro Integral</a:t>
            </a:r>
          </a:p>
          <a:p>
            <a:pPr eaLnBrk="1" hangingPunct="1">
              <a:spcBef>
                <a:spcPct val="0"/>
              </a:spcBef>
            </a:pPr>
            <a:endParaRPr lang="es-ES" altLang="es-ES" sz="2400">
              <a:solidFill>
                <a:srgbClr val="000000"/>
              </a:solidFill>
              <a:latin typeface="Arial" charset="0"/>
            </a:endParaRPr>
          </a:p>
          <a:p>
            <a:pPr eaLnBrk="1" hangingPunct="1">
              <a:spcBef>
                <a:spcPct val="0"/>
              </a:spcBef>
            </a:pPr>
            <a:r>
              <a:rPr lang="es-ES" altLang="es-ES" sz="2400">
                <a:solidFill>
                  <a:srgbClr val="000000"/>
                </a:solidFill>
                <a:latin typeface="Arial" charset="0"/>
              </a:rPr>
              <a:t>5- Cómo me hago mi Componente</a:t>
            </a:r>
          </a:p>
          <a:p>
            <a:pPr eaLnBrk="1" hangingPunct="1">
              <a:spcBef>
                <a:spcPct val="0"/>
              </a:spcBef>
            </a:pPr>
            <a:endParaRPr lang="es-ES" altLang="es-ES" sz="2400">
              <a:solidFill>
                <a:srgbClr val="000000"/>
              </a:solidFill>
              <a:latin typeface="Arial" charset="0"/>
            </a:endParaRPr>
          </a:p>
          <a:p>
            <a:pPr eaLnBrk="1" hangingPunct="1">
              <a:spcBef>
                <a:spcPct val="0"/>
              </a:spcBef>
            </a:pPr>
            <a:r>
              <a:rPr lang="es-ES" altLang="es-ES" sz="2400">
                <a:solidFill>
                  <a:srgbClr val="000000"/>
                </a:solidFill>
                <a:latin typeface="Arial" charset="0"/>
              </a:rPr>
              <a:t>6- Implantación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4099" name="Text Box 3"/>
          <p:cNvSpPr txBox="1">
            <a:spLocks noChangeArrowheads="1"/>
          </p:cNvSpPr>
          <p:nvPr/>
        </p:nvSpPr>
        <p:spPr bwMode="auto">
          <a:xfrm>
            <a:off x="585788" y="333375"/>
            <a:ext cx="83724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1 Objetivo del Curso</a:t>
            </a:r>
            <a:endParaRPr lang="es-ES" altLang="es-ES" sz="3200" u="sng">
              <a:solidFill>
                <a:srgbClr val="000000"/>
              </a:solidFill>
              <a:latin typeface="Century Gothic" pitchFamily="34" charset="0"/>
            </a:endParaRPr>
          </a:p>
        </p:txBody>
      </p:sp>
      <p:sp>
        <p:nvSpPr>
          <p:cNvPr id="4100" name="Text Box 3"/>
          <p:cNvSpPr txBox="1">
            <a:spLocks noChangeArrowheads="1"/>
          </p:cNvSpPr>
          <p:nvPr/>
        </p:nvSpPr>
        <p:spPr bwMode="auto">
          <a:xfrm>
            <a:off x="744538" y="1557338"/>
            <a:ext cx="8137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2400">
                <a:solidFill>
                  <a:srgbClr val="000000"/>
                </a:solidFill>
                <a:latin typeface="Arial" charset="0"/>
              </a:rPr>
              <a:t>Lo primero indicar que el objetivo de este curso no es explicar a fondo el funcionamiento de los Centros Integrales, esta sería una formación específica que podría costar varias horas ella sola.</a:t>
            </a:r>
          </a:p>
          <a:p>
            <a:pPr eaLnBrk="1" hangingPunct="1">
              <a:spcBef>
                <a:spcPct val="0"/>
              </a:spcBef>
            </a:pPr>
            <a:endParaRPr lang="es-ES" altLang="es-ES" sz="2400">
              <a:solidFill>
                <a:srgbClr val="000000"/>
              </a:solidFill>
              <a:latin typeface="Arial" charset="0"/>
            </a:endParaRPr>
          </a:p>
          <a:p>
            <a:pPr eaLnBrk="1" hangingPunct="1">
              <a:spcBef>
                <a:spcPct val="0"/>
              </a:spcBef>
            </a:pPr>
            <a:r>
              <a:rPr lang="es-ES" altLang="es-ES" sz="2400">
                <a:solidFill>
                  <a:srgbClr val="000000"/>
                </a:solidFill>
                <a:latin typeface="Arial" charset="0"/>
              </a:rPr>
              <a:t>El objetivo de este curso es mostrar las opciones de los Centros Integrales y los Centros Integrales ya existentes para luego podáis determinar si esta nueva herramienta de Izaro os puede resultar útil en vuestra gestión o no.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5123"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2 Qué es un Centro Integral</a:t>
            </a:r>
            <a:endParaRPr lang="es-ES" altLang="es-ES" sz="3200" u="sng">
              <a:solidFill>
                <a:srgbClr val="000000"/>
              </a:solidFill>
              <a:latin typeface="Century Gothic" pitchFamily="34" charset="0"/>
            </a:endParaRPr>
          </a:p>
        </p:txBody>
      </p:sp>
      <p:sp>
        <p:nvSpPr>
          <p:cNvPr id="5124" name="Text Box 3"/>
          <p:cNvSpPr txBox="1">
            <a:spLocks noChangeArrowheads="1"/>
          </p:cNvSpPr>
          <p:nvPr/>
        </p:nvSpPr>
        <p:spPr bwMode="auto">
          <a:xfrm>
            <a:off x="744538" y="1196975"/>
            <a:ext cx="8137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Un Centro Integral es un programa Izaro que agrupa todas (o la gran mayoría) de las gestiones relacionadas con un apartado.</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Por ejemplo desde el Centro Integral de Clientes se pueden gestionar (casi) todos los aspectos relacionados con los clientes:</a:t>
            </a:r>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033713"/>
            <a:ext cx="2565400" cy="1979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3644900"/>
            <a:ext cx="2439988" cy="1830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4221163"/>
            <a:ext cx="2439987" cy="1843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863" y="4838700"/>
            <a:ext cx="2439987"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970213"/>
            <a:ext cx="2430463" cy="183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3573463"/>
            <a:ext cx="2376487" cy="183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4219575"/>
            <a:ext cx="2376488" cy="183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2"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838700"/>
            <a:ext cx="24542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6147"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2 Qué es un Centro Integral</a:t>
            </a:r>
            <a:endParaRPr lang="es-ES" altLang="es-ES" sz="3200" u="sng">
              <a:solidFill>
                <a:srgbClr val="000000"/>
              </a:solidFill>
              <a:latin typeface="Century Gothic" pitchFamily="34" charset="0"/>
            </a:endParaRPr>
          </a:p>
        </p:txBody>
      </p:sp>
      <p:sp>
        <p:nvSpPr>
          <p:cNvPr id="6148" name="Text Box 3"/>
          <p:cNvSpPr txBox="1">
            <a:spLocks noChangeArrowheads="1"/>
          </p:cNvSpPr>
          <p:nvPr/>
        </p:nvSpPr>
        <p:spPr bwMode="auto">
          <a:xfrm>
            <a:off x="663575" y="1268413"/>
            <a:ext cx="8137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Desde el Centro Integral de Clientes, por ejemplo, podemos consultar toda relación con los clientes, para un cliente en concreto desde la misma pantalla (Condiciones Comerciales, Ofertas, Pedidos, Albaranes, Facturas, No Conformidades, Incidencias y Cartas de Reclamación).</a:t>
            </a:r>
          </a:p>
        </p:txBody>
      </p:sp>
      <p:pic>
        <p:nvPicPr>
          <p:cNvPr id="61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2781300"/>
            <a:ext cx="4592638"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7171"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2 Qué es un Centro Integral</a:t>
            </a:r>
            <a:endParaRPr lang="es-ES" altLang="es-ES" sz="3200" u="sng">
              <a:solidFill>
                <a:srgbClr val="000000"/>
              </a:solidFill>
              <a:latin typeface="Century Gothic" pitchFamily="34" charset="0"/>
            </a:endParaRPr>
          </a:p>
        </p:txBody>
      </p:sp>
      <p:sp>
        <p:nvSpPr>
          <p:cNvPr id="7172" name="Text Box 3"/>
          <p:cNvSpPr txBox="1">
            <a:spLocks noChangeArrowheads="1"/>
          </p:cNvSpPr>
          <p:nvPr/>
        </p:nvSpPr>
        <p:spPr bwMode="auto">
          <a:xfrm>
            <a:off x="663575" y="1268413"/>
            <a:ext cx="813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También podemos gestionarlo desde aquí, no sólo consultarlo. Podemos crear pedidos, albaranes, ofertas, facturas…</a:t>
            </a:r>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76475"/>
            <a:ext cx="58959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8195" name="Text Box 3"/>
          <p:cNvSpPr txBox="1">
            <a:spLocks noChangeArrowheads="1"/>
          </p:cNvSpPr>
          <p:nvPr/>
        </p:nvSpPr>
        <p:spPr bwMode="auto">
          <a:xfrm>
            <a:off x="585788" y="333375"/>
            <a:ext cx="8372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3200" u="sng">
                <a:solidFill>
                  <a:srgbClr val="D60B28"/>
                </a:solidFill>
                <a:latin typeface="Verdana" pitchFamily="34" charset="0"/>
              </a:rPr>
              <a:t>3 Centros Integrales Estándar</a:t>
            </a:r>
            <a:endParaRPr lang="es-ES" altLang="es-ES" sz="3200" u="sng">
              <a:solidFill>
                <a:srgbClr val="000000"/>
              </a:solidFill>
              <a:latin typeface="Century Gothic" pitchFamily="34" charset="0"/>
            </a:endParaRPr>
          </a:p>
        </p:txBody>
      </p:sp>
      <p:sp>
        <p:nvSpPr>
          <p:cNvPr id="4100" name="Text Box 3"/>
          <p:cNvSpPr txBox="1">
            <a:spLocks noChangeArrowheads="1"/>
          </p:cNvSpPr>
          <p:nvPr/>
        </p:nvSpPr>
        <p:spPr bwMode="auto">
          <a:xfrm>
            <a:off x="663575" y="1052513"/>
            <a:ext cx="81375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defRPr/>
            </a:pPr>
            <a:r>
              <a:rPr lang="es-ES" altLang="es-ES" sz="1800" dirty="0" smtClean="0">
                <a:solidFill>
                  <a:srgbClr val="000000"/>
                </a:solidFill>
                <a:latin typeface="Arial" charset="0"/>
              </a:rPr>
              <a:t>Existen varios Centros Integrales incluidos en el Estándar, no todos aparecen automáticamente porque utilizan complementos ya existentes de Izaro y algunos de vosotros podéis tener alguno de esos componentes adaptado y no funcionaría bien. </a:t>
            </a:r>
          </a:p>
          <a:p>
            <a:pPr eaLnBrk="1" hangingPunct="1">
              <a:spcBef>
                <a:spcPct val="0"/>
              </a:spcBef>
              <a:defRPr/>
            </a:pPr>
            <a:endParaRPr lang="es-ES" altLang="es-ES" sz="1800" dirty="0" smtClean="0">
              <a:solidFill>
                <a:srgbClr val="000000"/>
              </a:solidFill>
              <a:latin typeface="Arial" charset="0"/>
            </a:endParaRPr>
          </a:p>
          <a:p>
            <a:pPr eaLnBrk="1" hangingPunct="1">
              <a:spcBef>
                <a:spcPct val="0"/>
              </a:spcBef>
              <a:defRPr/>
            </a:pPr>
            <a:r>
              <a:rPr lang="es-ES" altLang="es-ES" sz="1800" dirty="0" smtClean="0">
                <a:solidFill>
                  <a:srgbClr val="000000"/>
                </a:solidFill>
                <a:latin typeface="Arial" charset="0"/>
              </a:rPr>
              <a:t>Habría que revisar cada caso interesado a ver si pueden usar cada Centro Integral sin problemas.</a:t>
            </a:r>
          </a:p>
          <a:p>
            <a:pPr eaLnBrk="1" hangingPunct="1">
              <a:spcBef>
                <a:spcPct val="0"/>
              </a:spcBef>
              <a:defRPr/>
            </a:pPr>
            <a:r>
              <a:rPr lang="es-ES" altLang="es-ES" sz="1800" dirty="0" smtClean="0">
                <a:solidFill>
                  <a:srgbClr val="000000"/>
                </a:solidFill>
                <a:latin typeface="Arial" charset="0"/>
              </a:rPr>
              <a:t>Los que existen en el estándar son:</a:t>
            </a:r>
          </a:p>
          <a:p>
            <a:pPr marL="285750" indent="-285750" eaLnBrk="1" hangingPunct="1">
              <a:spcBef>
                <a:spcPct val="0"/>
              </a:spcBef>
              <a:buFontTx/>
              <a:buChar char="-"/>
              <a:defRPr/>
            </a:pPr>
            <a:r>
              <a:rPr lang="es-ES" altLang="es-ES" sz="1800" dirty="0" smtClean="0">
                <a:solidFill>
                  <a:srgbClr val="000000"/>
                </a:solidFill>
                <a:latin typeface="Arial" charset="0"/>
              </a:rPr>
              <a:t>Centro Integral de Clientes</a:t>
            </a:r>
          </a:p>
          <a:p>
            <a:pPr marL="285750" indent="-285750" eaLnBrk="1" hangingPunct="1">
              <a:spcBef>
                <a:spcPct val="0"/>
              </a:spcBef>
              <a:buFontTx/>
              <a:buChar char="-"/>
              <a:defRPr/>
            </a:pPr>
            <a:r>
              <a:rPr lang="es-ES" altLang="es-ES" sz="1800" dirty="0" smtClean="0">
                <a:solidFill>
                  <a:srgbClr val="000000"/>
                </a:solidFill>
                <a:latin typeface="Arial" charset="0"/>
              </a:rPr>
              <a:t>Centro Integral de Compras</a:t>
            </a:r>
          </a:p>
          <a:p>
            <a:pPr marL="285750" indent="-285750" eaLnBrk="1" hangingPunct="1">
              <a:spcBef>
                <a:spcPct val="0"/>
              </a:spcBef>
              <a:buFontTx/>
              <a:buChar char="-"/>
              <a:defRPr/>
            </a:pPr>
            <a:r>
              <a:rPr lang="es-ES" altLang="es-ES" sz="1800" dirty="0" smtClean="0">
                <a:solidFill>
                  <a:srgbClr val="000000"/>
                </a:solidFill>
                <a:latin typeface="Arial" charset="0"/>
              </a:rPr>
              <a:t>Centro Integral de Proveedores</a:t>
            </a:r>
          </a:p>
          <a:p>
            <a:pPr marL="285750" indent="-285750" eaLnBrk="1" hangingPunct="1">
              <a:spcBef>
                <a:spcPct val="0"/>
              </a:spcBef>
              <a:buFontTx/>
              <a:buChar char="-"/>
              <a:defRPr/>
            </a:pPr>
            <a:r>
              <a:rPr lang="es-ES" altLang="es-ES" sz="1800" dirty="0" smtClean="0">
                <a:solidFill>
                  <a:srgbClr val="000000"/>
                </a:solidFill>
                <a:latin typeface="Arial" charset="0"/>
              </a:rPr>
              <a:t>Centro Integral de EDI (bastante complicado y por eso se hizo)</a:t>
            </a:r>
          </a:p>
          <a:p>
            <a:pPr marL="285750" indent="-285750" eaLnBrk="1" hangingPunct="1">
              <a:spcBef>
                <a:spcPct val="0"/>
              </a:spcBef>
              <a:buFontTx/>
              <a:buChar char="-"/>
              <a:defRPr/>
            </a:pPr>
            <a:r>
              <a:rPr lang="es-ES" altLang="es-ES" sz="1800" dirty="0" smtClean="0">
                <a:solidFill>
                  <a:srgbClr val="000000"/>
                </a:solidFill>
                <a:latin typeface="Arial" charset="0"/>
              </a:rPr>
              <a:t>Centro Integral de Envíos EDI</a:t>
            </a:r>
          </a:p>
          <a:p>
            <a:pPr marL="285750" indent="-285750" eaLnBrk="1" hangingPunct="1">
              <a:spcBef>
                <a:spcPct val="0"/>
              </a:spcBef>
              <a:buFontTx/>
              <a:buChar char="-"/>
              <a:defRPr/>
            </a:pPr>
            <a:r>
              <a:rPr lang="es-ES" altLang="es-ES" sz="1800" dirty="0" smtClean="0">
                <a:solidFill>
                  <a:srgbClr val="000000"/>
                </a:solidFill>
                <a:latin typeface="Arial" charset="0"/>
              </a:rPr>
              <a:t>Centro Integral de Recepciones EDI</a:t>
            </a:r>
          </a:p>
          <a:p>
            <a:pPr marL="285750" indent="-285750" eaLnBrk="1" hangingPunct="1">
              <a:spcBef>
                <a:spcPct val="0"/>
              </a:spcBef>
              <a:buFontTx/>
              <a:buChar char="-"/>
              <a:defRPr/>
            </a:pPr>
            <a:r>
              <a:rPr lang="es-ES" altLang="es-ES" sz="1800" dirty="0" smtClean="0">
                <a:solidFill>
                  <a:srgbClr val="000000"/>
                </a:solidFill>
                <a:latin typeface="Arial" charset="0"/>
              </a:rPr>
              <a:t>Centro Integral de Trabajadores</a:t>
            </a:r>
          </a:p>
          <a:p>
            <a:pPr marL="285750" indent="-285750" eaLnBrk="1" hangingPunct="1">
              <a:spcBef>
                <a:spcPct val="0"/>
              </a:spcBef>
              <a:buFontTx/>
              <a:buChar char="-"/>
              <a:defRPr/>
            </a:pPr>
            <a:r>
              <a:rPr lang="es-ES" altLang="es-ES" sz="1800" dirty="0" smtClean="0">
                <a:solidFill>
                  <a:srgbClr val="000000"/>
                </a:solidFill>
                <a:latin typeface="Arial" charset="0"/>
              </a:rPr>
              <a:t>Centro Integral de Incidencias</a:t>
            </a:r>
          </a:p>
          <a:p>
            <a:pPr marL="285750" indent="-285750" eaLnBrk="1" hangingPunct="1">
              <a:spcBef>
                <a:spcPct val="0"/>
              </a:spcBef>
              <a:buFontTx/>
              <a:buChar char="-"/>
              <a:defRPr/>
            </a:pPr>
            <a:r>
              <a:rPr lang="es-ES" altLang="es-ES" sz="1800" dirty="0" smtClean="0">
                <a:solidFill>
                  <a:srgbClr val="000000"/>
                </a:solidFill>
                <a:latin typeface="Arial" charset="0"/>
              </a:rPr>
              <a:t>Centro Integral de MRP (próximamente)</a:t>
            </a:r>
          </a:p>
          <a:p>
            <a:pPr marL="285750" indent="-285750" eaLnBrk="1" hangingPunct="1">
              <a:spcBef>
                <a:spcPct val="0"/>
              </a:spcBef>
              <a:buFontTx/>
              <a:buChar char="-"/>
              <a:defRPr/>
            </a:pPr>
            <a:endParaRPr lang="es-ES" altLang="es-ES" sz="1800" dirty="0" smtClean="0">
              <a:solidFill>
                <a:srgbClr val="000000"/>
              </a:solidFill>
              <a:latin typeface="Arial" charset="0"/>
            </a:endParaRPr>
          </a:p>
          <a:p>
            <a:pPr eaLnBrk="1" hangingPunct="1">
              <a:spcBef>
                <a:spcPct val="0"/>
              </a:spcBef>
              <a:defRPr/>
            </a:pPr>
            <a:r>
              <a:rPr lang="es-ES" altLang="es-ES" sz="1800" dirty="0" smtClean="0">
                <a:solidFill>
                  <a:srgbClr val="000000"/>
                </a:solidFill>
                <a:latin typeface="Arial" charset="0"/>
              </a:rPr>
              <a:t>Estos son los existentes, pero la idea es ir añadiendo más Centros Integrales Estándar paulatinamente.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9219" name="Text Box 3"/>
          <p:cNvSpPr txBox="1">
            <a:spLocks noChangeArrowheads="1"/>
          </p:cNvSpPr>
          <p:nvPr/>
        </p:nvSpPr>
        <p:spPr bwMode="auto">
          <a:xfrm>
            <a:off x="585788" y="333375"/>
            <a:ext cx="8372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800" u="sng">
                <a:solidFill>
                  <a:srgbClr val="D60B28"/>
                </a:solidFill>
                <a:latin typeface="Verdana" pitchFamily="34" charset="0"/>
              </a:rPr>
              <a:t>4 Cómo me hago mi Centro Integral</a:t>
            </a:r>
            <a:endParaRPr lang="es-ES" altLang="es-ES" sz="2800" u="sng">
              <a:solidFill>
                <a:srgbClr val="000000"/>
              </a:solidFill>
              <a:latin typeface="Century Gothic" pitchFamily="34" charset="0"/>
            </a:endParaRPr>
          </a:p>
        </p:txBody>
      </p:sp>
      <p:sp>
        <p:nvSpPr>
          <p:cNvPr id="9220" name="Text Box 3"/>
          <p:cNvSpPr txBox="1">
            <a:spLocks noChangeArrowheads="1"/>
          </p:cNvSpPr>
          <p:nvPr/>
        </p:nvSpPr>
        <p:spPr bwMode="auto">
          <a:xfrm>
            <a:off x="663575" y="1268413"/>
            <a:ext cx="81375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También existe una opción para crear tu propio Centro Integral, desde cero o como modificación de uno de los estándar.</a:t>
            </a:r>
          </a:p>
          <a:p>
            <a:pPr eaLnBrk="1" hangingPunct="1">
              <a:spcBef>
                <a:spcPct val="0"/>
              </a:spcBef>
            </a:pPr>
            <a:endParaRPr lang="es-ES" altLang="es-ES" sz="1800">
              <a:solidFill>
                <a:srgbClr val="000000"/>
              </a:solidFill>
              <a:latin typeface="Arial" charset="0"/>
            </a:endParaRPr>
          </a:p>
          <a:p>
            <a:pPr eaLnBrk="1" hangingPunct="1">
              <a:spcBef>
                <a:spcPct val="0"/>
              </a:spcBef>
            </a:pPr>
            <a:r>
              <a:rPr lang="es-ES" altLang="es-ES" sz="1800">
                <a:solidFill>
                  <a:srgbClr val="000000"/>
                </a:solidFill>
                <a:latin typeface="Arial" charset="0"/>
              </a:rPr>
              <a:t>Cuando disponemos de esta herramienta, como en el caso del Configurador de Listados, lo que podemos hacer es empezar con un Centro Integral Nuevo o Copiar de uno existente y modificarlo.</a:t>
            </a:r>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141663"/>
            <a:ext cx="4797425" cy="332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4941888"/>
            <a:ext cx="1327150" cy="191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rgbClr val="FFFFFF"/>
              </a:solidFill>
            </a:endParaRPr>
          </a:p>
        </p:txBody>
      </p:sp>
      <p:sp>
        <p:nvSpPr>
          <p:cNvPr id="10243" name="Text Box 3"/>
          <p:cNvSpPr txBox="1">
            <a:spLocks noChangeArrowheads="1"/>
          </p:cNvSpPr>
          <p:nvPr/>
        </p:nvSpPr>
        <p:spPr bwMode="auto">
          <a:xfrm>
            <a:off x="585788" y="333375"/>
            <a:ext cx="8372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50000"/>
              </a:spcBef>
            </a:pPr>
            <a:r>
              <a:rPr lang="es-ES" altLang="es-ES" sz="2800" u="sng">
                <a:solidFill>
                  <a:srgbClr val="D60B28"/>
                </a:solidFill>
                <a:latin typeface="Verdana" pitchFamily="34" charset="0"/>
              </a:rPr>
              <a:t>4 Cómo me hago mi Centro Integral</a:t>
            </a:r>
            <a:endParaRPr lang="es-ES" altLang="es-ES" sz="2800" u="sng">
              <a:solidFill>
                <a:srgbClr val="000000"/>
              </a:solidFill>
              <a:latin typeface="Century Gothic" pitchFamily="34" charset="0"/>
            </a:endParaRPr>
          </a:p>
        </p:txBody>
      </p:sp>
      <p:sp>
        <p:nvSpPr>
          <p:cNvPr id="10244" name="Text Box 3"/>
          <p:cNvSpPr txBox="1">
            <a:spLocks noChangeArrowheads="1"/>
          </p:cNvSpPr>
          <p:nvPr/>
        </p:nvSpPr>
        <p:spPr bwMode="auto">
          <a:xfrm>
            <a:off x="663575" y="1268413"/>
            <a:ext cx="8137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400">
                <a:solidFill>
                  <a:srgbClr val="333333"/>
                </a:solidFill>
                <a:latin typeface="Helvetica 55 Roman" pitchFamily="34"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s-ES" altLang="es-ES" sz="1800">
                <a:solidFill>
                  <a:srgbClr val="000000"/>
                </a:solidFill>
                <a:latin typeface="Arial" charset="0"/>
              </a:rPr>
              <a:t>Los Centros Integrales Estándar aparecen para poder utilizarlos o copiarlos para modificarlos, pero aparecen con un candado para saber que es estándar y no se puede ni modificar ni eliminar.</a:t>
            </a:r>
          </a:p>
        </p:txBody>
      </p:sp>
      <p:pic>
        <p:nvPicPr>
          <p:cNvPr id="102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427288"/>
            <a:ext cx="5992813" cy="415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3343</TotalTime>
  <Words>1115</Words>
  <Application>Microsoft Office PowerPoint</Application>
  <PresentationFormat>Presentación en pantalla (4:3)</PresentationFormat>
  <Paragraphs>79</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Helvetica 55 Roman</vt:lpstr>
      <vt:lpstr>Calibri</vt:lpstr>
      <vt:lpstr>Impact</vt:lpstr>
      <vt:lpstr>Trebuchet MS</vt:lpstr>
      <vt:lpstr>Verdana</vt:lpstr>
      <vt:lpstr>Century Gothic</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c:creator>
  <cp:lastModifiedBy>Pablo Alvarez</cp:lastModifiedBy>
  <cp:revision>139</cp:revision>
  <dcterms:created xsi:type="dcterms:W3CDTF">2006-12-18T16:15:21Z</dcterms:created>
  <dcterms:modified xsi:type="dcterms:W3CDTF">2016-05-25T11:19:35Z</dcterms:modified>
</cp:coreProperties>
</file>