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bib.org/" TargetMode="External" /><Relationship Id="rId3" Type="http://schemas.openxmlformats.org/officeDocument/2006/relationships/hyperlink" Target="https://github.com/citation-style-language/styles" TargetMode="Externa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gplot2.tidyverse.org/reference/theme_get.html" TargetMode="External" /><Relationship Id="rId3" Type="http://schemas.openxmlformats.org/officeDocument/2006/relationships/hyperlink" Target="https://bookdown.org/yihui/rmarkdown/" TargetMode="External" /><Relationship Id="rId4" Type="http://schemas.openxmlformats.org/officeDocument/2006/relationships/hyperlink" Target="https://crimebythenumbers.com" TargetMode="External" /><Relationship Id="rId5" Type="http://schemas.openxmlformats.org/officeDocument/2006/relationships/hyperlink" Target="https://www.nagraj.net/notes/transparent-background-with-ggplot2/" TargetMode="External" /><Relationship Id="rId6" Type="http://schemas.openxmlformats.org/officeDocument/2006/relationships/hyperlink" Target="https://stackoverflow.com/questions/25646333/code-chunk-font-size-in-rmarkdown-with-knitr-and-latex/46526740#46526740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df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d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Factos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Effectiveness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Colgate-Palmolive</a:t>
            </a:r>
            <a:br/>
            <a:br/>
            <a:r>
              <a:rPr/>
              <a:t>Clean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:::: {style=“display: flex;”}</a:t>
            </a:r>
          </a:p>
          <a:p>
            <a:pPr lvl="0" marL="0" indent="0">
              <a:buNone/>
            </a:pPr>
            <a:r>
              <a:rPr/>
              <a:t>hi</a:t>
            </a:r>
          </a:p>
          <a:p>
            <a:pPr lvl="0" marL="0" indent="0">
              <a:buNone/>
            </a:pPr>
            <a:r>
              <a:rPr/>
              <a:t>there ::: {} lsakjdf;a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Components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Components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Solutions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Solutions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Deliverables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Plans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Results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References slide is created from a BibTeX </a:t>
            </a:r>
            <a:r>
              <a:rPr>
                <a:latin typeface="Courier"/>
              </a:rPr>
              <a:t>(.bib)</a:t>
            </a:r>
            <a:r>
              <a:rPr/>
              <a:t> file declared at the top of this file</a:t>
            </a:r>
          </a:p>
          <a:p>
            <a:pPr lvl="1"/>
            <a:r>
              <a:rPr/>
              <a:t>Citation style is defined from a </a:t>
            </a:r>
            <a:r>
              <a:rPr>
                <a:latin typeface="Courier"/>
              </a:rPr>
              <a:t>.csl</a:t>
            </a:r>
            <a:r>
              <a:rPr/>
              <a:t> file also declared at the top of this file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nocite</a:t>
            </a:r>
            <a:r>
              <a:rPr/>
              <a:t> to include a citation in the bibliography without referencing it directly</a:t>
            </a:r>
          </a:p>
          <a:p>
            <a:pPr lvl="1"/>
            <a:r>
              <a:rPr/>
              <a:t>References can be cited in the presentation with </a:t>
            </a:r>
            <a:r>
              <a:rPr>
                <a:latin typeface="Courier"/>
              </a:rPr>
              <a:t>@referenceName</a:t>
            </a:r>
            <a:r>
              <a:rPr/>
              <a:t> eg </a:t>
            </a:r>
            <a:r>
              <a:rPr>
                <a:latin typeface="Courier"/>
              </a:rPr>
              <a:t>@ggplotBg</a:t>
            </a:r>
            <a:r>
              <a:rPr/>
              <a:t>: Nagraj (2016)</a:t>
            </a:r>
          </a:p>
          <a:p>
            <a:pPr lvl="1"/>
            <a:r>
              <a:rPr/>
              <a:t>Zotero is a good tool for building citation files: </a:t>
            </a:r>
            <a:r>
              <a:rPr>
                <a:hlinkClick r:id="rId2"/>
              </a:rPr>
              <a:t>https://zbib.org/</a:t>
            </a:r>
          </a:p>
          <a:p>
            <a:pPr lvl="1"/>
            <a:r>
              <a:rPr/>
              <a:t>There are 1400+ citation style files available: </a:t>
            </a:r>
            <a:r>
              <a:rPr>
                <a:hlinkClick r:id="rId3"/>
              </a:rPr>
              <a:t>https://github.com/citation-style-language/styles</a:t>
            </a:r>
          </a:p>
          <a:p>
            <a:pPr lvl="1"/>
            <a:r>
              <a:rPr>
                <a:latin typeface="Courier"/>
              </a:rPr>
              <a:t>{.allowframebreaks}</a:t>
            </a:r>
            <a:r>
              <a:rPr/>
              <a:t> can be useful if there are many citations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“Get, Set, and Modify the Active Theme - Theme_get.” n.d. Accessed December 13, 2021. </a:t>
            </a:r>
            <a:r>
              <a:rPr>
                <a:hlinkClick r:id="rId2"/>
              </a:rPr>
              <a:t>https://ggplot2.tidyverse.org/reference/theme_get.html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Grolemund, Garrett, J. J. Allaire. n.d. </a:t>
            </a:r>
            <a:r>
              <a:rPr i="1"/>
              <a:t>R Markdown: The Definitive Guide</a:t>
            </a:r>
            <a:r>
              <a:rPr/>
              <a:t>. Accessed December 13, 2021. </a:t>
            </a:r>
            <a:r>
              <a:rPr>
                <a:hlinkClick r:id="rId3"/>
              </a:rPr>
              <a:t>https://bookdown.org/yihui/rmarkdown/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Kaplan, Jacob. n.d. </a:t>
            </a:r>
            <a:r>
              <a:rPr i="1"/>
              <a:t>R Markdown  Crime by the Numbers: A Criminologist’s Guide to R</a:t>
            </a:r>
            <a:r>
              <a:rPr/>
              <a:t>. Accessed December 13, 2021. </a:t>
            </a:r>
            <a:r>
              <a:rPr>
                <a:hlinkClick r:id="rId4"/>
              </a:rPr>
              <a:t>https://crimebythenumbers.com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Nagraj, V. P. 2016. “Transparent Ggplot2 Plot Backgrounds.” </a:t>
            </a:r>
            <a:r>
              <a:rPr>
                <a:hlinkClick r:id="rId5"/>
              </a:rPr>
              <a:t>https://www.nagraj.net/notes/transparent-background-with-ggplot2/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“R - Code Chunk Font Size in Rmarkdown with Knitr and Latex - Stack Overflow.” n.d. Accessed December 13, 2021. </a:t>
            </a:r>
            <a:r>
              <a:rPr>
                <a:hlinkClick r:id="rId6"/>
              </a:rPr>
              <a:t>https://stackoverflow.com/questions/25646333/code-chunk-font-size-in-rmarkdown-with-knitr-and-latex/46526740#46526740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Statement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</a:p>
        </p:txBody>
      </p:sp>
      <p:pic>
        <p:nvPicPr>
          <p:cNvPr descr="./paper1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600200"/>
            <a:ext cx="309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pls</a:t>
            </a:r>
            <a:r>
              <a:rPr/>
              <a:t> </a:t>
            </a:r>
            <a:r>
              <a:rPr/>
              <a:t>work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paper2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600200"/>
            <a:ext cx="311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pls</a:t>
            </a:r>
            <a:r>
              <a:rPr/>
              <a:t> </a:t>
            </a:r>
            <a:r>
              <a:rPr/>
              <a:t>work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paper3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600200"/>
            <a:ext cx="309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pls</a:t>
            </a:r>
            <a:r>
              <a:rPr/>
              <a:t> </a:t>
            </a:r>
            <a:r>
              <a:rPr/>
              <a:t>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Biological Factos on Product Effectiveness</dc:title>
  <dc:creator>Clean Data</dc:creator>
  <cp:keywords/>
  <dcterms:created xsi:type="dcterms:W3CDTF">2022-10-16T21:13:59Z</dcterms:created>
  <dcterms:modified xsi:type="dcterms:W3CDTF">2022-10-16T21:13:59Z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apa.csl</vt:lpwstr>
  </property>
  <property fmtid="{D5CDD505-2E9C-101B-9397-08002B2CF9AE}" pid="3" name="bibliography">
    <vt:lpwstr>citations.bib</vt:lpwstr>
  </property>
  <property fmtid="{D5CDD505-2E9C-101B-9397-08002B2CF9AE}" pid="4" name="classoption">
    <vt:lpwstr>aspectratio=169</vt:lpwstr>
  </property>
  <property fmtid="{D5CDD505-2E9C-101B-9397-08002B2CF9AE}" pid="5" name="date">
    <vt:lpwstr>October 16, 2022</vt:lpwstr>
  </property>
  <property fmtid="{D5CDD505-2E9C-101B-9397-08002B2CF9AE}" pid="6" name="header-includes">
    <vt:lpwstr/>
  </property>
  <property fmtid="{D5CDD505-2E9C-101B-9397-08002B2CF9AE}" pid="7" name="institution">
    <vt:lpwstr>Virginia Tech</vt:lpwstr>
  </property>
  <property fmtid="{D5CDD505-2E9C-101B-9397-08002B2CF9AE}" pid="8" name="linkcolor">
    <vt:lpwstr>white</vt:lpwstr>
  </property>
  <property fmtid="{D5CDD505-2E9C-101B-9397-08002B2CF9AE}" pid="9" name="nocite">
    <vt:lpwstr>@rmdGuide, @ggplotBg, @rTheme, @rCodeFont, @rCrime</vt:lpwstr>
  </property>
  <property fmtid="{D5CDD505-2E9C-101B-9397-08002B2CF9AE}" pid="10" name="output">
    <vt:lpwstr>powerpoint_presentation</vt:lpwstr>
  </property>
  <property fmtid="{D5CDD505-2E9C-101B-9397-08002B2CF9AE}" pid="11" name="subtitle">
    <vt:lpwstr>Colgate-Palmolive</vt:lpwstr>
  </property>
  <property fmtid="{D5CDD505-2E9C-101B-9397-08002B2CF9AE}" pid="12" name="urlcolor">
    <vt:lpwstr>blue</vt:lpwstr>
  </property>
</Properties>
</file>