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01" r:id="rId2"/>
    <p:sldMasterId id="2147483706" r:id="rId3"/>
  </p:sldMasterIdLst>
  <p:notesMasterIdLst>
    <p:notesMasterId r:id="rId11"/>
  </p:notesMasterIdLst>
  <p:sldIdLst>
    <p:sldId id="464" r:id="rId4"/>
    <p:sldId id="481" r:id="rId5"/>
    <p:sldId id="477" r:id="rId6"/>
    <p:sldId id="478" r:id="rId7"/>
    <p:sldId id="479" r:id="rId8"/>
    <p:sldId id="480" r:id="rId9"/>
    <p:sldId id="465" r:id="rId10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  <p15:guide id="12" orient="horz" pos="243">
          <p15:clr>
            <a:srgbClr val="A4A3A4"/>
          </p15:clr>
        </p15:guide>
        <p15:guide id="13" orient="horz" pos="138">
          <p15:clr>
            <a:srgbClr val="A4A3A4"/>
          </p15:clr>
        </p15:guide>
        <p15:guide id="14" orient="horz" pos="3120">
          <p15:clr>
            <a:srgbClr val="A4A3A4"/>
          </p15:clr>
        </p15:guide>
        <p15:guide id="15" orient="horz" pos="2997">
          <p15:clr>
            <a:srgbClr val="A4A3A4"/>
          </p15:clr>
        </p15:guide>
        <p15:guide id="16" orient="horz" pos="1620">
          <p15:clr>
            <a:srgbClr val="A4A3A4"/>
          </p15:clr>
        </p15:guide>
        <p15:guide id="17" orient="horz" pos="2767">
          <p15:clr>
            <a:srgbClr val="A4A3A4"/>
          </p15:clr>
        </p15:guide>
        <p15:guide id="18" pos="2880">
          <p15:clr>
            <a:srgbClr val="A4A3A4"/>
          </p15:clr>
        </p15:guide>
        <p15:guide id="19" pos="5633">
          <p15:clr>
            <a:srgbClr val="A4A3A4"/>
          </p15:clr>
        </p15:guide>
        <p15:guide id="20" pos="127">
          <p15:clr>
            <a:srgbClr val="A4A3A4"/>
          </p15:clr>
        </p15:guide>
        <p15:guide id="21" pos="374">
          <p15:clr>
            <a:srgbClr val="A4A3A4"/>
          </p15:clr>
        </p15:guide>
        <p15:guide id="22" pos="16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5A0"/>
    <a:srgbClr val="00ADBC"/>
    <a:srgbClr val="696969"/>
    <a:srgbClr val="FF9300"/>
    <a:srgbClr val="000000"/>
    <a:srgbClr val="FFCD00"/>
    <a:srgbClr val="FFFFFF"/>
    <a:srgbClr val="FFB813"/>
    <a:srgbClr val="5B6770"/>
    <a:srgbClr val="FFB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0079" autoAdjust="0"/>
  </p:normalViewPr>
  <p:slideViewPr>
    <p:cSldViewPr snapToGrid="0">
      <p:cViewPr varScale="1">
        <p:scale>
          <a:sx n="103" d="100"/>
          <a:sy n="103" d="100"/>
        </p:scale>
        <p:origin x="184" y="752"/>
      </p:cViewPr>
      <p:guideLst>
        <p:guide orient="horz" pos="331"/>
        <p:guide pos="3917"/>
        <p:guide pos="7661"/>
        <p:guide pos="173"/>
        <p:guide orient="horz" pos="187"/>
        <p:guide orient="horz" pos="4243"/>
        <p:guide pos="509"/>
        <p:guide pos="2309"/>
        <p:guide orient="horz" pos="4075"/>
        <p:guide orient="horz" pos="2203"/>
        <p:guide orient="horz" pos="3763"/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Welcome! Let’s take a look at how we can easily run python programs on any device, without needing to install any software, so that you can get up &amp; running your first python program super fast!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is designed for learners who have NEVER programmed before. If you’ve used python print already, feel free to move on to Day 2.</a:t>
            </a:r>
          </a:p>
          <a:p>
            <a:endParaRPr lang="en-US" dirty="0"/>
          </a:p>
          <a:p>
            <a:r>
              <a:rPr lang="en-US" dirty="0"/>
              <a:t>In Day 5 we’ll also discuss next steps in your learning &amp; a really great opportunity available to you just for participating in the challenge!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command we learn in any language is how to display information to the screen.</a:t>
            </a:r>
          </a:p>
          <a:p>
            <a:r>
              <a:rPr lang="en-US" dirty="0"/>
              <a:t>This is so we can figure out if our program is working correctly or not.</a:t>
            </a:r>
          </a:p>
          <a:p>
            <a:endParaRPr lang="en-US" dirty="0"/>
          </a:p>
          <a:p>
            <a:r>
              <a:rPr lang="en-US" dirty="0"/>
              <a:t>Let’s look at another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another example…</a:t>
            </a:r>
          </a:p>
          <a:p>
            <a:endParaRPr lang="en-US" dirty="0"/>
          </a:p>
          <a:p>
            <a:r>
              <a:rPr lang="en-US" dirty="0"/>
              <a:t>Are you ready to try it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you ready to try it out?</a:t>
            </a:r>
          </a:p>
          <a:p>
            <a:endParaRPr lang="en-US" dirty="0"/>
          </a:p>
          <a:p>
            <a:r>
              <a:rPr lang="en-US" dirty="0"/>
              <a:t>Remove any code – we want to start with a blank canvas!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“Hello, World!” is the traditional first program in any programming language. For more details &amp; a video walk thru, check out the link to the worksheet.</a:t>
            </a:r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wait to see you for Day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2737967"/>
          </a:xfrm>
        </p:spPr>
        <p:txBody>
          <a:bodyPr/>
          <a:lstStyle>
            <a:lvl2pPr marL="457200" indent="-256032">
              <a:defRPr>
                <a:solidFill>
                  <a:srgbClr val="696969"/>
                </a:solidFill>
              </a:defRPr>
            </a:lvl2pPr>
            <a:lvl4pPr>
              <a:defRPr>
                <a:solidFill>
                  <a:srgbClr val="696969"/>
                </a:solidFill>
              </a:defRPr>
            </a:lvl4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117B38-3616-7242-A37C-1FD434BE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 dirty="0"/>
              <a:t>© Joy of Coding</a:t>
            </a:r>
          </a:p>
        </p:txBody>
      </p:sp>
    </p:spTree>
    <p:extLst>
      <p:ext uri="{BB962C8B-B14F-4D97-AF65-F5344CB8AC3E}">
        <p14:creationId xmlns:p14="http://schemas.microsoft.com/office/powerpoint/2010/main" val="198111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5520" y="841772"/>
            <a:ext cx="49022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45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5520" y="2701528"/>
            <a:ext cx="4902200" cy="31854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60FDE-3B4E-6342-8968-9546C7E50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010920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582C7-6FF6-E349-8D2C-5F7B2996E5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1244600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8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55355A-278A-4177-940D-D180E0E2D021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/>
            <a:r>
              <a:rPr lang="en-US" dirty="0"/>
              <a:t>© Joy of Coding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EC777CF9-132C-43A1-ACE8-EBE6AC21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2139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69C84-65E3-3240-A80A-DBC6E6E39ECE}"/>
              </a:ext>
            </a:extLst>
          </p:cNvPr>
          <p:cNvSpPr/>
          <p:nvPr userDrawn="1"/>
        </p:nvSpPr>
        <p:spPr bwMode="auto">
          <a:xfrm>
            <a:off x="213804" y="1039951"/>
            <a:ext cx="8740375" cy="378585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26793"/>
            <a:ext cx="8740140" cy="174231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538DDF-30F1-4D48-B008-9C4127E2B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35" y="4043679"/>
            <a:ext cx="968543" cy="9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marR="0" indent="-256032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solidFill>
            <a:srgbClr val="69696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solidFill>
            <a:srgbClr val="69696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5616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5616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1B38C22-7F8E-D84B-9484-F2CC9AB289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35" y="4043679"/>
            <a:ext cx="968543" cy="9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2" r:id="rId2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9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turtl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skulpt.org/" TargetMode="External"/><Relationship Id="rId4" Type="http://schemas.openxmlformats.org/officeDocument/2006/relationships/hyperlink" Target="https://repl.it/languages/python_turt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tur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beginning-python-challenge-day1" TargetMode="External"/><Relationship Id="rId5" Type="http://schemas.openxmlformats.org/officeDocument/2006/relationships/hyperlink" Target="https://skulpt.org/" TargetMode="External"/><Relationship Id="rId4" Type="http://schemas.openxmlformats.org/officeDocument/2006/relationships/hyperlink" Target="https://repl.it/languages/python_turt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B8F7-40C1-6E42-9970-9754E0CBF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3D19-FEB1-0742-A73E-0E168EC8B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684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0788-E187-2142-B915-74824995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01E3-5C68-EB43-A8E3-62FEB458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72" y="1069130"/>
            <a:ext cx="4753128" cy="2419419"/>
          </a:xfrm>
        </p:spPr>
        <p:txBody>
          <a:bodyPr/>
          <a:lstStyle/>
          <a:p>
            <a:r>
              <a:rPr lang="en-US" b="1" dirty="0"/>
              <a:t>Day 1:</a:t>
            </a:r>
            <a:r>
              <a:rPr lang="en-US" dirty="0"/>
              <a:t> Getting started</a:t>
            </a:r>
          </a:p>
          <a:p>
            <a:r>
              <a:rPr lang="en-US" b="1" dirty="0"/>
              <a:t>Day 2: </a:t>
            </a:r>
            <a:r>
              <a:rPr lang="en-US" dirty="0"/>
              <a:t>Variables &amp; Turtle</a:t>
            </a:r>
          </a:p>
          <a:p>
            <a:r>
              <a:rPr lang="en-US" b="1" dirty="0"/>
              <a:t>Day 3: </a:t>
            </a:r>
            <a:r>
              <a:rPr lang="en-US" dirty="0"/>
              <a:t>Loops</a:t>
            </a:r>
          </a:p>
          <a:p>
            <a:r>
              <a:rPr lang="en-US" b="1" dirty="0"/>
              <a:t>Day 4: </a:t>
            </a:r>
            <a:r>
              <a:rPr lang="en-US" dirty="0"/>
              <a:t>Writing Functions</a:t>
            </a:r>
          </a:p>
          <a:p>
            <a:r>
              <a:rPr lang="en-US" b="1" dirty="0"/>
              <a:t>Day 5: </a:t>
            </a:r>
            <a:r>
              <a:rPr lang="en-US" dirty="0"/>
              <a:t>Putting it all together!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49B056-AD38-ED42-8B81-92E185AAC30B}"/>
              </a:ext>
            </a:extLst>
          </p:cNvPr>
          <p:cNvGrpSpPr/>
          <p:nvPr/>
        </p:nvGrpSpPr>
        <p:grpSpPr>
          <a:xfrm>
            <a:off x="1555408" y="3372686"/>
            <a:ext cx="5611173" cy="1401957"/>
            <a:chOff x="653365" y="3372685"/>
            <a:chExt cx="5611173" cy="1401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4E2AAE-EC31-3B43-86BD-8F40D9E93721}"/>
                </a:ext>
              </a:extLst>
            </p:cNvPr>
            <p:cNvGrpSpPr/>
            <p:nvPr/>
          </p:nvGrpSpPr>
          <p:grpSpPr>
            <a:xfrm>
              <a:off x="653365" y="3372686"/>
              <a:ext cx="3919271" cy="1364886"/>
              <a:chOff x="0" y="0"/>
              <a:chExt cx="6059337" cy="2110370"/>
            </a:xfrm>
          </p:grpSpPr>
          <p:pic>
            <p:nvPicPr>
              <p:cNvPr id="6" name="Picture 5" descr="http://emhill.github.io/150/morea/06.turtles/polygon1.png">
                <a:extLst>
                  <a:ext uri="{FF2B5EF4-FFF2-40B4-BE49-F238E27FC236}">
                    <a16:creationId xmlns:a16="http://schemas.microsoft.com/office/drawing/2014/main" id="{E720478B-1DB1-7446-8447-EA9FE1BDC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9574" y="0"/>
                <a:ext cx="2068195" cy="21101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http://emhill.github.io/150/morea/06.turtles/polygon3.png">
                <a:extLst>
                  <a:ext uri="{FF2B5EF4-FFF2-40B4-BE49-F238E27FC236}">
                    <a16:creationId xmlns:a16="http://schemas.microsoft.com/office/drawing/2014/main" id="{BF6B54BF-3633-5E42-93CC-D29718D02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727" y="90435"/>
                <a:ext cx="1959610" cy="19291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http://emhill.github.io/150/morea/06.turtles/polygon2.png">
                <a:extLst>
                  <a:ext uri="{FF2B5EF4-FFF2-40B4-BE49-F238E27FC236}">
                    <a16:creationId xmlns:a16="http://schemas.microsoft.com/office/drawing/2014/main" id="{4C81DD7D-0389-3742-8769-4BBB83961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0435"/>
                <a:ext cx="1918970" cy="20199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" name="Picture 4" descr="http://emhill.github.io/150/morea/06.turtles/spiral.png">
              <a:extLst>
                <a:ext uri="{FF2B5EF4-FFF2-40B4-BE49-F238E27FC236}">
                  <a16:creationId xmlns:a16="http://schemas.microsoft.com/office/drawing/2014/main" id="{1EB5ED55-5408-B147-AF45-89C2DF67176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839" y="3372685"/>
              <a:ext cx="1562699" cy="14019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113E5BD-6A09-CE47-9C6D-7020EC22CF1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385231" y="1145782"/>
            <a:ext cx="2205291" cy="3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Hello, World!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906C3-147F-024A-B97C-FB73121F0DC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5" y="1659410"/>
            <a:ext cx="993775" cy="762000"/>
          </a:xfrm>
          <a:prstGeom prst="rect">
            <a:avLst/>
          </a:prstGeom>
        </p:spPr>
      </p:pic>
      <p:pic>
        <p:nvPicPr>
          <p:cNvPr id="12" name="Picture 11" descr="http://emhill.github.io/150/morea/06.turtles/squares.png">
            <a:extLst>
              <a:ext uri="{FF2B5EF4-FFF2-40B4-BE49-F238E27FC236}">
                <a16:creationId xmlns:a16="http://schemas.microsoft.com/office/drawing/2014/main" id="{78517AB1-2228-F241-9333-79EFED02CD9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31" y="2011937"/>
            <a:ext cx="2225675" cy="106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07F4E-A6B4-DA4C-9F19-847C660E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B87F-78CA-8D47-8EBE-32CEC564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911313"/>
          </a:xfrm>
        </p:spPr>
        <p:txBody>
          <a:bodyPr/>
          <a:lstStyle/>
          <a:p>
            <a:r>
              <a:rPr lang="en-US" b="1" dirty="0">
                <a:solidFill>
                  <a:srgbClr val="00ADBC"/>
                </a:solidFill>
                <a:latin typeface="Courier" pitchFamily="2" charset="0"/>
              </a:rPr>
              <a:t>print</a:t>
            </a:r>
            <a:r>
              <a:rPr lang="en-US" dirty="0"/>
              <a:t> is a special command or </a:t>
            </a:r>
            <a:r>
              <a:rPr lang="en-US" b="1" i="1" dirty="0"/>
              <a:t>function</a:t>
            </a:r>
            <a:r>
              <a:rPr lang="en-US" dirty="0"/>
              <a:t> that allows us to display information to the screen: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E6AA6A-E6AA-9445-A0FC-9513275EF78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363976" y="3008509"/>
            <a:ext cx="4378680" cy="91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"Hello!"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0DECD53-55BB-0C4A-965A-A98DC789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081" y="1978881"/>
            <a:ext cx="132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Function Name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9D28125-DFB2-5A46-AFCC-5B40A96530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318" y="2645911"/>
            <a:ext cx="0" cy="379007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23C09ED-34D6-7D4D-AD7F-2C8C82BC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971" y="3686529"/>
            <a:ext cx="1496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FF9300"/>
                </a:solidFill>
                <a:latin typeface="Calibri"/>
                <a:cs typeface="Calibri"/>
              </a:rPr>
              <a:t>Function Parameter: What is printed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6187703C-1BE1-3D43-8679-1EF3FB66C0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2601" y="3368617"/>
            <a:ext cx="12795" cy="317912"/>
          </a:xfrm>
          <a:prstGeom prst="line">
            <a:avLst/>
          </a:prstGeom>
          <a:noFill/>
          <a:ln w="50800">
            <a:solidFill>
              <a:srgbClr val="FF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9197FAE-241D-5A44-AC53-BD1A866C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133" y="2176304"/>
            <a:ext cx="14181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Parentheses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C1E26DFC-160E-3C4B-8B3C-2D613CDF4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0660" y="2545637"/>
            <a:ext cx="672155" cy="479282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D9E4E-7CD0-D248-986A-BB7B38D588A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345585" y="2854190"/>
            <a:ext cx="2008028" cy="71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b="1" i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outputs:</a:t>
            </a:r>
          </a:p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Hello!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3455925A-AC3E-4F4C-BC5A-32AE8F61C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581" y="2545637"/>
            <a:ext cx="539722" cy="479282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E0335DDD-3B77-B042-B615-1E999F6B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877" y="3833670"/>
            <a:ext cx="18518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chemeClr val="tx2"/>
                </a:solidFill>
                <a:latin typeface="Calibri"/>
                <a:cs typeface="Calibri"/>
              </a:rPr>
              <a:t>Text is enclosed in quotes (single or double)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65B09C31-8B2E-FD48-82FA-FB6C97A6C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1133" y="3240062"/>
            <a:ext cx="1418170" cy="68717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1B0D1CEB-DC9F-4544-8F4F-6C400A92A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7415" y="3207246"/>
            <a:ext cx="160211" cy="64162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</p:spTree>
    <p:extLst>
      <p:ext uri="{BB962C8B-B14F-4D97-AF65-F5344CB8AC3E}">
        <p14:creationId xmlns:p14="http://schemas.microsoft.com/office/powerpoint/2010/main" val="25386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/>
      <p:bldP spid="15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07F4E-A6B4-DA4C-9F19-847C660E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B87F-78CA-8D47-8EBE-32CEC564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911313"/>
          </a:xfrm>
        </p:spPr>
        <p:txBody>
          <a:bodyPr/>
          <a:lstStyle/>
          <a:p>
            <a:r>
              <a:rPr lang="en-US" b="1" dirty="0">
                <a:solidFill>
                  <a:srgbClr val="00ADBC"/>
                </a:solidFill>
                <a:latin typeface="Courier" pitchFamily="2" charset="0"/>
              </a:rPr>
              <a:t>print</a:t>
            </a:r>
            <a:r>
              <a:rPr lang="en-US" dirty="0"/>
              <a:t> is a special command or </a:t>
            </a:r>
            <a:r>
              <a:rPr lang="en-US" b="1" i="1" dirty="0"/>
              <a:t>function</a:t>
            </a:r>
            <a:r>
              <a:rPr lang="en-US" dirty="0"/>
              <a:t> that allows us to display information to the screen: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44D73D-F84E-224F-ABCF-5816394CF2F8}"/>
              </a:ext>
            </a:extLst>
          </p:cNvPr>
          <p:cNvGrpSpPr/>
          <p:nvPr/>
        </p:nvGrpSpPr>
        <p:grpSpPr>
          <a:xfrm>
            <a:off x="2363976" y="2854190"/>
            <a:ext cx="5989637" cy="715184"/>
            <a:chOff x="2363976" y="2854190"/>
            <a:chExt cx="5989637" cy="71518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5E6AA6A-E6AA-9445-A0FC-9513275EF788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2363976" y="3008509"/>
              <a:ext cx="4378680" cy="43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89335" indent="-389335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sz="2400" dirty="0">
                  <a:solidFill>
                    <a:srgbClr val="00ADBC"/>
                  </a:solidFill>
                  <a:latin typeface="Courier" pitchFamily="2" charset="0"/>
                  <a:cs typeface="Monaco" charset="0"/>
                </a:rPr>
                <a:t>print</a:t>
              </a:r>
              <a:r>
                <a:rPr lang="en-US" sz="2400" dirty="0">
                  <a:solidFill>
                    <a:srgbClr val="696969"/>
                  </a:solidFill>
                  <a:latin typeface="Courier" pitchFamily="2" charset="0"/>
                  <a:cs typeface="Monaco" charset="0"/>
                </a:rPr>
                <a:t>(</a:t>
              </a:r>
              <a:r>
                <a:rPr lang="en-US" sz="2400" dirty="0">
                  <a:solidFill>
                    <a:srgbClr val="FF9300"/>
                  </a:solidFill>
                  <a:latin typeface="Courier" pitchFamily="2" charset="0"/>
                  <a:cs typeface="Monaco" charset="0"/>
                </a:rPr>
                <a:t>"Hello!"</a:t>
              </a:r>
              <a:r>
                <a:rPr lang="en-US" sz="2400" dirty="0">
                  <a:solidFill>
                    <a:srgbClr val="696969"/>
                  </a:solidFill>
                  <a:latin typeface="Courier" pitchFamily="2" charset="0"/>
                  <a:cs typeface="Monaco" charset="0"/>
                </a:rPr>
                <a:t>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BD9E4E-7CD0-D248-986A-BB7B38D588A2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6345585" y="2854190"/>
              <a:ext cx="2008028" cy="71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89335" indent="-389335"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sz="2000" b="1" i="1" dirty="0">
                  <a:solidFill>
                    <a:srgbClr val="000000"/>
                  </a:solidFill>
                  <a:latin typeface="Courier" pitchFamily="2" charset="0"/>
                  <a:cs typeface="Monaco" charset="0"/>
                </a:rPr>
                <a:t>outputs:</a:t>
              </a:r>
            </a:p>
            <a:p>
              <a:pPr marL="389335" indent="-389335"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sz="2000" dirty="0">
                  <a:solidFill>
                    <a:srgbClr val="696969"/>
                  </a:solidFill>
                  <a:latin typeface="Courier" pitchFamily="2" charset="0"/>
                  <a:cs typeface="Monaco" charset="0"/>
                </a:rPr>
                <a:t>Hello!</a:t>
              </a: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BBD1EECF-A08F-8745-A36F-FD0F7C3F0D3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87395" y="3460397"/>
            <a:ext cx="5655261" cy="43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"Challenge #"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,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2 + 3 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F4FC15-B858-3846-8D98-6C16E482C12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41921" y="3322318"/>
            <a:ext cx="2415356" cy="71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b="1" i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outputs:</a:t>
            </a:r>
          </a:p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Challenge # 5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6BCDDA03-9944-5A44-8DFF-C19C2842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680" y="2422248"/>
            <a:ext cx="17715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FF9300"/>
                </a:solidFill>
                <a:latin typeface="Calibri"/>
                <a:cs typeface="Calibri"/>
              </a:rPr>
              <a:t>First parameter to be printed</a:t>
            </a: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E13DA361-3BB3-7044-BCC2-8003AA80F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469" y="3099633"/>
            <a:ext cx="0" cy="360763"/>
          </a:xfrm>
          <a:prstGeom prst="line">
            <a:avLst/>
          </a:prstGeom>
          <a:noFill/>
          <a:ln w="50800">
            <a:solidFill>
              <a:srgbClr val="FF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FF9300"/>
              </a:solidFill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D357C28-30DE-DA40-94E0-EC23DE0CF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683" y="2515070"/>
            <a:ext cx="1986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7030A0"/>
                </a:solidFill>
                <a:latin typeface="Calibri"/>
                <a:cs typeface="Calibri"/>
              </a:rPr>
              <a:t>Second parameter to be printed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812C2105-FBC1-764E-AF65-1718010F9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2153" y="3168285"/>
            <a:ext cx="0" cy="360763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FF9300"/>
              </a:solidFill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78B9779D-D65E-3F4D-B95D-EF5C1406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660" y="4141977"/>
            <a:ext cx="1496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Comma</a:t>
            </a: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9AD5F118-C9DD-324F-9037-B17ABC16FB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6290" y="3873493"/>
            <a:ext cx="12795" cy="317912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8D365-250D-244B-9EB0-9A40315BBFCE}"/>
              </a:ext>
            </a:extLst>
          </p:cNvPr>
          <p:cNvSpPr/>
          <p:nvPr/>
        </p:nvSpPr>
        <p:spPr bwMode="auto">
          <a:xfrm>
            <a:off x="7945394" y="3618802"/>
            <a:ext cx="296563" cy="339120"/>
          </a:xfrm>
          <a:prstGeom prst="ellipse">
            <a:avLst/>
          </a:prstGeom>
          <a:noFill/>
          <a:ln w="38100">
            <a:solidFill>
              <a:srgbClr val="00AD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9264E9-A23E-2846-9BEA-E123FE7AD9FB}"/>
              </a:ext>
            </a:extLst>
          </p:cNvPr>
          <p:cNvSpPr/>
          <p:nvPr/>
        </p:nvSpPr>
        <p:spPr bwMode="auto">
          <a:xfrm>
            <a:off x="4590593" y="3534373"/>
            <a:ext cx="296563" cy="339120"/>
          </a:xfrm>
          <a:prstGeom prst="ellipse">
            <a:avLst/>
          </a:prstGeom>
          <a:noFill/>
          <a:ln w="38100">
            <a:solidFill>
              <a:srgbClr val="00AD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1173 L 0.00052 -0.211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/>
      <p:bldP spid="26" grpId="0" animBg="1"/>
      <p:bldP spid="28" grpId="0"/>
      <p:bldP spid="29" grpId="0" animBg="1"/>
      <p:bldP spid="30" grpId="0"/>
      <p:bldP spid="31" grpId="0" animBg="1"/>
      <p:bldP spid="6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5609-DA46-744A-A0FC-94003910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2C4A-1944-644F-BBB0-7ED3B8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133604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u="sng" dirty="0">
                <a:hlinkClick r:id="rId3"/>
              </a:rPr>
              <a:t>trinket.io/turtle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working? Try </a:t>
            </a:r>
            <a:r>
              <a:rPr lang="en-US" dirty="0">
                <a:hlinkClick r:id="rId4"/>
              </a:rPr>
              <a:t>repl.it/languages/python_turtle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skulpt.org</a:t>
            </a:r>
            <a:endParaRPr lang="en-US" dirty="0"/>
          </a:p>
          <a:p>
            <a:pPr lvl="1"/>
            <a:r>
              <a:rPr lang="en-US" dirty="0"/>
              <a:t>Remove any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3B11-72BD-BF45-AE11-F0EFA9F95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54" y="2443820"/>
            <a:ext cx="4221790" cy="2358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71CE5-E2B3-CD4D-A2E8-A68B73EB3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" y="2331033"/>
            <a:ext cx="3539204" cy="2471282"/>
          </a:xfrm>
          <a:prstGeom prst="rect">
            <a:avLst/>
          </a:prstGeom>
        </p:spPr>
      </p:pic>
      <p:sp>
        <p:nvSpPr>
          <p:cNvPr id="8" name="Line 12">
            <a:extLst>
              <a:ext uri="{FF2B5EF4-FFF2-40B4-BE49-F238E27FC236}">
                <a16:creationId xmlns:a16="http://schemas.microsoft.com/office/drawing/2014/main" id="{43D0DB61-10ED-914E-858B-CC5F210E8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434" y="3666939"/>
            <a:ext cx="1295988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9EEC7-F230-9046-8E81-5A3878B4C10F}"/>
              </a:ext>
            </a:extLst>
          </p:cNvPr>
          <p:cNvSpPr/>
          <p:nvPr/>
        </p:nvSpPr>
        <p:spPr bwMode="auto">
          <a:xfrm>
            <a:off x="5782962" y="4463195"/>
            <a:ext cx="1087395" cy="390122"/>
          </a:xfrm>
          <a:prstGeom prst="ellipse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5609-DA46-744A-A0FC-94003910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2C4A-1944-644F-BBB0-7ED3B8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3145771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u="sng" dirty="0">
                <a:hlinkClick r:id="rId3"/>
              </a:rPr>
              <a:t>trinket.io/turtle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working? Try </a:t>
            </a:r>
            <a:r>
              <a:rPr lang="en-US" dirty="0">
                <a:hlinkClick r:id="rId4"/>
              </a:rPr>
              <a:t>repl.it/languages/python_turtle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skulpt.org</a:t>
            </a:r>
            <a:endParaRPr lang="en-US" dirty="0"/>
          </a:p>
          <a:p>
            <a:pPr lvl="1"/>
            <a:r>
              <a:rPr lang="en-US" dirty="0"/>
              <a:t>Remove any code:</a:t>
            </a:r>
          </a:p>
          <a:p>
            <a:r>
              <a:rPr lang="en-US" dirty="0"/>
              <a:t>Try printing “Hello, World!”</a:t>
            </a:r>
          </a:p>
          <a:p>
            <a:r>
              <a:rPr lang="en-US" dirty="0"/>
              <a:t>See worksheet for details &amp; video solution:</a:t>
            </a:r>
            <a:br>
              <a:rPr lang="en-US" dirty="0"/>
            </a:br>
            <a:r>
              <a:rPr lang="en-US" dirty="0">
                <a:hlinkClick r:id="rId6"/>
              </a:rPr>
              <a:t>bit.ly/beginning-python-challenge-day1</a:t>
            </a:r>
            <a:endParaRPr lang="en-US" dirty="0"/>
          </a:p>
          <a:p>
            <a:r>
              <a:rPr lang="en-US" dirty="0"/>
              <a:t>See you in Day 2!</a:t>
            </a:r>
          </a:p>
        </p:txBody>
      </p:sp>
    </p:spTree>
    <p:extLst>
      <p:ext uri="{BB962C8B-B14F-4D97-AF65-F5344CB8AC3E}">
        <p14:creationId xmlns:p14="http://schemas.microsoft.com/office/powerpoint/2010/main" val="38087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0295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2.xml><?xml version="1.0" encoding="utf-8"?>
<a:theme xmlns:a="http://schemas.openxmlformats.org/drawingml/2006/main" name="2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33055</TotalTime>
  <Words>444</Words>
  <Application>Microsoft Macintosh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Arial</vt:lpstr>
      <vt:lpstr>Avenir Roman</vt:lpstr>
      <vt:lpstr>Calibri</vt:lpstr>
      <vt:lpstr>Courier</vt:lpstr>
      <vt:lpstr>Courier New</vt:lpstr>
      <vt:lpstr>Monaco</vt:lpstr>
      <vt:lpstr>Rail 500</vt:lpstr>
      <vt:lpstr>Segoe UI</vt:lpstr>
      <vt:lpstr>Wingdings</vt:lpstr>
      <vt:lpstr>1_MSVID_TT_White-Teal_16x9_Jan-8-2013</vt:lpstr>
      <vt:lpstr>2_MSVID_TT_White-Teal_16x9_Jan-8-2013</vt:lpstr>
      <vt:lpstr>3_MSVID_TT_White-Teal_16x9_Jan-8-2013</vt:lpstr>
      <vt:lpstr>Getting Started</vt:lpstr>
      <vt:lpstr>Challenge Overview</vt:lpstr>
      <vt:lpstr>Printing Output</vt:lpstr>
      <vt:lpstr>Printing Output</vt:lpstr>
      <vt:lpstr>Let’s try it!</vt:lpstr>
      <vt:lpstr>Let’s try it!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Microsoft Office User</cp:lastModifiedBy>
  <cp:revision>471</cp:revision>
  <cp:lastPrinted>2016-07-19T17:37:10Z</cp:lastPrinted>
  <dcterms:created xsi:type="dcterms:W3CDTF">2014-08-04T22:26:06Z</dcterms:created>
  <dcterms:modified xsi:type="dcterms:W3CDTF">2020-08-02T04:05:45Z</dcterms:modified>
</cp:coreProperties>
</file>