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01" r:id="rId2"/>
    <p:sldMasterId id="2147483706" r:id="rId3"/>
  </p:sldMasterIdLst>
  <p:notesMasterIdLst>
    <p:notesMasterId r:id="rId16"/>
  </p:notesMasterIdLst>
  <p:sldIdLst>
    <p:sldId id="464" r:id="rId4"/>
    <p:sldId id="481" r:id="rId5"/>
    <p:sldId id="482" r:id="rId6"/>
    <p:sldId id="403" r:id="rId7"/>
    <p:sldId id="488" r:id="rId8"/>
    <p:sldId id="484" r:id="rId9"/>
    <p:sldId id="486" r:id="rId10"/>
    <p:sldId id="483" r:id="rId11"/>
    <p:sldId id="485" r:id="rId12"/>
    <p:sldId id="489" r:id="rId13"/>
    <p:sldId id="480" r:id="rId14"/>
    <p:sldId id="465" r:id="rId15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  <p15:guide id="12" orient="horz" pos="243">
          <p15:clr>
            <a:srgbClr val="A4A3A4"/>
          </p15:clr>
        </p15:guide>
        <p15:guide id="13" orient="horz" pos="138">
          <p15:clr>
            <a:srgbClr val="A4A3A4"/>
          </p15:clr>
        </p15:guide>
        <p15:guide id="14" orient="horz" pos="3120">
          <p15:clr>
            <a:srgbClr val="A4A3A4"/>
          </p15:clr>
        </p15:guide>
        <p15:guide id="15" orient="horz" pos="2997">
          <p15:clr>
            <a:srgbClr val="A4A3A4"/>
          </p15:clr>
        </p15:guide>
        <p15:guide id="16" orient="horz" pos="1620">
          <p15:clr>
            <a:srgbClr val="A4A3A4"/>
          </p15:clr>
        </p15:guide>
        <p15:guide id="17" orient="horz" pos="2767">
          <p15:clr>
            <a:srgbClr val="A4A3A4"/>
          </p15:clr>
        </p15:guide>
        <p15:guide id="18" pos="2880">
          <p15:clr>
            <a:srgbClr val="A4A3A4"/>
          </p15:clr>
        </p15:guide>
        <p15:guide id="19" pos="5633">
          <p15:clr>
            <a:srgbClr val="A4A3A4"/>
          </p15:clr>
        </p15:guide>
        <p15:guide id="20" pos="127">
          <p15:clr>
            <a:srgbClr val="A4A3A4"/>
          </p15:clr>
        </p15:guide>
        <p15:guide id="21" pos="374">
          <p15:clr>
            <a:srgbClr val="A4A3A4"/>
          </p15:clr>
        </p15:guide>
        <p15:guide id="22" pos="16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300"/>
    <a:srgbClr val="00ADBC"/>
    <a:srgbClr val="696969"/>
    <a:srgbClr val="7665A0"/>
    <a:srgbClr val="FFCD00"/>
    <a:srgbClr val="FFFFFF"/>
    <a:srgbClr val="FFB813"/>
    <a:srgbClr val="5B6770"/>
    <a:srgbClr val="FFB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80190" autoAdjust="0"/>
  </p:normalViewPr>
  <p:slideViewPr>
    <p:cSldViewPr snapToGrid="0">
      <p:cViewPr varScale="1">
        <p:scale>
          <a:sx n="124" d="100"/>
          <a:sy n="124" d="100"/>
        </p:scale>
        <p:origin x="192" y="200"/>
      </p:cViewPr>
      <p:guideLst>
        <p:guide orient="horz" pos="331"/>
        <p:guide pos="3917"/>
        <p:guide pos="7661"/>
        <p:guide pos="173"/>
        <p:guide orient="horz" pos="187"/>
        <p:guide orient="horz" pos="4243"/>
        <p:guide pos="509"/>
        <p:guide pos="2309"/>
        <p:guide orient="horz" pos="4075"/>
        <p:guide orient="horz" pos="2203"/>
        <p:guide orient="horz" pos="3763"/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Welcome! In this video we’re going to talk about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Are you ready to try it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details &amp; a video walk thru, check out the link to the worksheet.</a:t>
            </a:r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wait to see you for Day 3, where we learn how to use loops to automate repetitive tasks!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is designed for learners who have NEVER programmed before. If you’ve used python print already, feel free to move on to Day 2.</a:t>
            </a:r>
          </a:p>
          <a:p>
            <a:endParaRPr lang="en-US" dirty="0"/>
          </a:p>
          <a:p>
            <a:r>
              <a:rPr lang="en-US" dirty="0"/>
              <a:t>In Day 5 we’ll also discuss next steps in your learning &amp; a really great opportunity available to you just for participating in the challenge!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dive in deeper into how variables in python work.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11684EF-DFC0-E047-8713-A4D00C6EF4A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Let’s dive in deeper into how variables in python work.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6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11684EF-DFC0-E047-8713-A4D00C6EF4A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Let’s look at a couple more examples 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6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its value, every variable has two components: name &amp; type</a:t>
            </a:r>
          </a:p>
          <a:p>
            <a:endParaRPr lang="en-US" dirty="0"/>
          </a:p>
          <a:p>
            <a:r>
              <a:rPr lang="en-US" dirty="0"/>
              <a:t>We’ll get to work with turtles later today!</a:t>
            </a:r>
          </a:p>
          <a:p>
            <a:endParaRPr lang="en-US" dirty="0"/>
          </a:p>
          <a:p>
            <a:r>
              <a:rPr lang="en-US" dirty="0"/>
              <a:t>Next we’ll introduce a way to add additional information to our code: comments!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we’ll introduce a way to add additional information to our code: comments!</a:t>
            </a:r>
          </a:p>
          <a:p>
            <a:endParaRPr lang="en-US" dirty="0"/>
          </a:p>
          <a:p>
            <a:r>
              <a:rPr lang="en-US" dirty="0"/>
              <a:t>Notice the different behavior with print between comma &amp; plus (aka string concatenation)</a:t>
            </a:r>
          </a:p>
          <a:p>
            <a:endParaRPr lang="en-US" dirty="0"/>
          </a:p>
          <a:p>
            <a:r>
              <a:rPr lang="en-US" dirty="0"/>
              <a:t>Our final topic of the day is taking advantage of expertly written code so that we can quickly write bigger &amp; better programs using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final topic of the day is taking advantage of expertly written code so that we can quickly write bigger &amp; better programs using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take advantage of libraries in our python programs by </a:t>
            </a:r>
            <a:r>
              <a:rPr lang="en-US" b="1" dirty="0"/>
              <a:t>importing modules</a:t>
            </a:r>
            <a:r>
              <a:rPr lang="en-US" dirty="0"/>
              <a:t>: using the import keyword</a:t>
            </a:r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do this in one of two ways, and it changes how we call the functions in the module</a:t>
            </a:r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7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an example using the </a:t>
            </a:r>
            <a:r>
              <a:rPr lang="en-US" b="1" dirty="0"/>
              <a:t>sqrt</a:t>
            </a:r>
            <a:r>
              <a:rPr lang="en-US" dirty="0"/>
              <a:t> function in the </a:t>
            </a:r>
            <a:r>
              <a:rPr lang="en-US" b="1" dirty="0"/>
              <a:t>math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Let’s unpack this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2737967"/>
          </a:xfrm>
        </p:spPr>
        <p:txBody>
          <a:bodyPr/>
          <a:lstStyle>
            <a:lvl2pPr marL="457200" indent="-256032">
              <a:defRPr>
                <a:solidFill>
                  <a:srgbClr val="696969"/>
                </a:solidFill>
              </a:defRPr>
            </a:lvl2pPr>
            <a:lvl4pPr>
              <a:defRPr>
                <a:solidFill>
                  <a:srgbClr val="696969"/>
                </a:solidFill>
              </a:defRPr>
            </a:lvl4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117B38-3616-7242-A37C-1FD434BE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 dirty="0"/>
              <a:t>© Joy of Coding</a:t>
            </a:r>
          </a:p>
        </p:txBody>
      </p:sp>
    </p:spTree>
    <p:extLst>
      <p:ext uri="{BB962C8B-B14F-4D97-AF65-F5344CB8AC3E}">
        <p14:creationId xmlns:p14="http://schemas.microsoft.com/office/powerpoint/2010/main" val="198111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5520" y="841772"/>
            <a:ext cx="49022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45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5520" y="2701528"/>
            <a:ext cx="4902200" cy="31854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60FDE-3B4E-6342-8968-9546C7E50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010920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582C7-6FF6-E349-8D2C-5F7B2996E5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1244600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8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2737967"/>
          </a:xfrm>
        </p:spPr>
        <p:txBody>
          <a:bodyPr/>
          <a:lstStyle>
            <a:lvl2pPr marL="457200" indent="-256032">
              <a:defRPr>
                <a:solidFill>
                  <a:srgbClr val="696969"/>
                </a:solidFill>
              </a:defRPr>
            </a:lvl2pPr>
            <a:lvl4pPr>
              <a:defRPr>
                <a:solidFill>
                  <a:srgbClr val="696969"/>
                </a:solidFill>
              </a:defRPr>
            </a:lvl4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117B38-3616-7242-A37C-1FD434BE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 dirty="0"/>
              <a:t>© Joy of Coding</a:t>
            </a:r>
          </a:p>
        </p:txBody>
      </p:sp>
    </p:spTree>
    <p:extLst>
      <p:ext uri="{BB962C8B-B14F-4D97-AF65-F5344CB8AC3E}">
        <p14:creationId xmlns:p14="http://schemas.microsoft.com/office/powerpoint/2010/main" val="100093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55355A-278A-4177-940D-D180E0E2D021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/>
            <a:r>
              <a:rPr lang="en-US" dirty="0"/>
              <a:t>© Joy of Coding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EC777CF9-132C-43A1-ACE8-EBE6AC21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2139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69C84-65E3-3240-A80A-DBC6E6E39ECE}"/>
              </a:ext>
            </a:extLst>
          </p:cNvPr>
          <p:cNvSpPr/>
          <p:nvPr userDrawn="1"/>
        </p:nvSpPr>
        <p:spPr bwMode="auto">
          <a:xfrm>
            <a:off x="213804" y="1039951"/>
            <a:ext cx="8740375" cy="378585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26793"/>
            <a:ext cx="8740140" cy="174231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538DDF-30F1-4D48-B008-9C4127E2B0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35" y="4043679"/>
            <a:ext cx="968543" cy="9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marR="0" indent="-256032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solidFill>
            <a:srgbClr val="69696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solidFill>
            <a:srgbClr val="69696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5616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8" r:id="rId3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56160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FA108DC-830C-4C45-8A79-00E5B005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094" y="4871739"/>
            <a:ext cx="9051906" cy="220499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1000"/>
            </a:lvl1pPr>
          </a:lstStyle>
          <a:p>
            <a:r>
              <a:rPr lang="en-US"/>
              <a:t>© Joy of Coding</a:t>
            </a:r>
            <a:endParaRPr lang="en-US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1B38C22-7F8E-D84B-9484-F2CC9AB289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35" y="4043679"/>
            <a:ext cx="968543" cy="9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2" r:id="rId2"/>
  </p:sldLayoutIdLst>
  <p:transition>
    <p:fade/>
  </p:transition>
  <p:txStyles>
    <p:titleStyle>
      <a:lvl1pPr algn="ctr" defTabSz="685232" rtl="0" eaLnBrk="1" latinLnBrk="0" hangingPunct="1">
        <a:lnSpc>
          <a:spcPct val="90000"/>
        </a:lnSpc>
        <a:spcBef>
          <a:spcPct val="0"/>
        </a:spcBef>
        <a:buNone/>
        <a:defRPr lang="en-US" sz="4000" b="1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Avenir Roman" panose="02000503020000020003" pitchFamily="2" charset="0"/>
          <a:ea typeface="+mn-ea"/>
          <a:cs typeface="Avenir Roman" panose="02000503020000020003" pitchFamily="2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29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Courier New" panose="02070309020205020404" pitchFamily="49" charset="0"/>
        <a:buChar char="o"/>
        <a:tabLst/>
        <a:defRPr sz="24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8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500" kern="1200" spc="0" baseline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turtle" TargetMode="External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beginning-python-challenge-day2" TargetMode="External"/><Relationship Id="rId5" Type="http://schemas.openxmlformats.org/officeDocument/2006/relationships/hyperlink" Target="https://skulpt.org/" TargetMode="External"/><Relationship Id="rId4" Type="http://schemas.openxmlformats.org/officeDocument/2006/relationships/hyperlink" Target="https://repl.it/languages/python_turt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B8F7-40C1-6E42-9970-9754E0CB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519" y="841772"/>
            <a:ext cx="5618481" cy="1790700"/>
          </a:xfrm>
        </p:spPr>
        <p:txBody>
          <a:bodyPr/>
          <a:lstStyle/>
          <a:p>
            <a:r>
              <a:rPr lang="en-US" dirty="0"/>
              <a:t>Variables &amp;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3D19-FEB1-0742-A73E-0E168EC8B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storing data &amp; quickly adding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684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6FBD124-A73B-0F43-A83E-CA50052664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1904" y="1527325"/>
            <a:ext cx="4378680" cy="55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module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6124EF-0B92-674D-9EBB-C02B6370BEB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819205" y="1521495"/>
            <a:ext cx="5279511" cy="47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module </a:t>
            </a: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function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Libraries: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96" y="1056774"/>
            <a:ext cx="8740375" cy="5235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python, there are </a:t>
            </a:r>
            <a:r>
              <a:rPr lang="en-US" b="1" dirty="0"/>
              <a:t>two ways to import </a:t>
            </a:r>
            <a:r>
              <a:rPr lang="en-US" dirty="0"/>
              <a:t>library functions: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48C86-C601-8548-8E03-2040B1C1837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1904" y="2712541"/>
            <a:ext cx="4378680" cy="15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print(</a:t>
            </a:r>
            <a:r>
              <a:rPr lang="en-US" sz="2400" dirty="0" err="1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</a:t>
            </a:r>
            <a:r>
              <a:rPr lang="en-US" sz="2400" dirty="0" err="1">
                <a:solidFill>
                  <a:srgbClr val="696969"/>
                </a:solidFill>
                <a:latin typeface="Courier" pitchFamily="2" charset="0"/>
                <a:cs typeface="Monaco" charset="0"/>
              </a:rPr>
              <a:t>.</a:t>
            </a:r>
            <a:r>
              <a:rPr lang="en-US" sz="2400" dirty="0" err="1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25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F3567CC-8438-584C-9828-F1702CE9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18" y="2047190"/>
            <a:ext cx="106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chemeClr val="tx2"/>
                </a:solidFill>
                <a:latin typeface="Calibri"/>
                <a:cs typeface="Calibri"/>
              </a:rPr>
              <a:t>Keyword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804BFF5-2EA9-9141-9EC5-8CDDAB653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03" y="1872315"/>
            <a:ext cx="132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Module Name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CE3B78D-2CE4-1449-A8B7-40D5DDFFA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771" y="4104975"/>
            <a:ext cx="1416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Library Function Call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6985BFB-8A31-9F49-8681-0AE785AF6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8164" y="2416522"/>
            <a:ext cx="0" cy="32696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82336916-039D-0947-A85B-1DC9F004B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0682" y="2486345"/>
            <a:ext cx="0" cy="295915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97DA427-04A8-C64E-A968-03E30705C5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7361" y="3784988"/>
            <a:ext cx="0" cy="326932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696969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09FAEB-325C-3A49-9282-F47A7EF5C3D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853598" y="2696437"/>
            <a:ext cx="4378680" cy="133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 </a:t>
            </a: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dirty="0">
              <a:solidFill>
                <a:srgbClr val="696969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print(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25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))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5161F2AA-E08A-BE41-8D32-1FC868EF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372" y="1848558"/>
            <a:ext cx="1045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FF9300"/>
                </a:solidFill>
                <a:latin typeface="Calibri"/>
                <a:cs typeface="Calibri"/>
              </a:rPr>
              <a:t>Library Function</a:t>
            </a:r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B05FE28F-6C98-FD48-A040-C9752FE9C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2711" y="2441754"/>
            <a:ext cx="72420" cy="295915"/>
          </a:xfrm>
          <a:prstGeom prst="line">
            <a:avLst/>
          </a:prstGeom>
          <a:noFill/>
          <a:ln w="50800">
            <a:solidFill>
              <a:srgbClr val="FF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CD0DC347-D9AF-2644-B1C7-5BCA1292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290" y="2002599"/>
            <a:ext cx="106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chemeClr val="tx2"/>
                </a:solidFill>
                <a:latin typeface="Calibri"/>
                <a:cs typeface="Calibri"/>
              </a:rPr>
              <a:t>Keyword</a:t>
            </a: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8885D39E-8BA4-DB45-9797-853563B6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53" y="1827724"/>
            <a:ext cx="132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Module Name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4AAC9E58-5D7B-AF43-800E-AE1DD7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936" y="2371931"/>
            <a:ext cx="109522" cy="34061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3548EDBD-A1D8-8B40-A8AC-A4C58C00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632" y="2441754"/>
            <a:ext cx="0" cy="295915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B3D96DB5-D89B-8040-AC39-3FBDEA28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236" y="2042204"/>
            <a:ext cx="106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chemeClr val="tx2"/>
                </a:solidFill>
                <a:latin typeface="Calibri"/>
                <a:cs typeface="Calibri"/>
              </a:rPr>
              <a:t>Keyword</a:t>
            </a:r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310778E8-294B-C548-ABCC-F7EF11EB9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1882" y="2411536"/>
            <a:ext cx="0" cy="326968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D9A94707-5547-AB4F-A262-C4BBB5117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995" y="4117917"/>
            <a:ext cx="1419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Library Function Call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73625326-7242-AF4E-BECF-18F434103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5585" y="3802526"/>
            <a:ext cx="0" cy="326932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696969"/>
              </a:solidFill>
            </a:endParaRP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9FF445E0-BE86-FD4A-835C-B88D0150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14" y="4104975"/>
            <a:ext cx="1045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FF9300"/>
                </a:solidFill>
                <a:latin typeface="Calibri"/>
                <a:cs typeface="Calibri"/>
              </a:rPr>
              <a:t>Library Function</a:t>
            </a:r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79D4826D-2896-E94D-8C6D-E97ACF089D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0029" y="3802527"/>
            <a:ext cx="582882" cy="323004"/>
          </a:xfrm>
          <a:prstGeom prst="line">
            <a:avLst/>
          </a:prstGeom>
          <a:noFill/>
          <a:ln w="50800">
            <a:solidFill>
              <a:srgbClr val="FF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D88CEE6D-F6EB-694B-84FC-CF467904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7" y="4072167"/>
            <a:ext cx="132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Module Name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42EAF136-7FAB-7949-A790-14E595173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9753" y="3802527"/>
            <a:ext cx="424941" cy="323004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08B21F73-D632-2A43-9492-B5D85985D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77" y="1257342"/>
            <a:ext cx="6992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i="1" dirty="0">
                <a:solidFill>
                  <a:srgbClr val="696969"/>
                </a:solidFill>
                <a:latin typeface="Calibri"/>
                <a:cs typeface="Calibri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412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2" grpId="0" animBg="1"/>
      <p:bldP spid="29" grpId="0"/>
      <p:bldP spid="33" grpId="0" animBg="1"/>
      <p:bldP spid="37" grpId="0"/>
      <p:bldP spid="38" grpId="0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9" grpId="0"/>
      <p:bldP spid="50" grpId="0" animBg="1"/>
      <p:bldP spid="51" grpId="0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5609-DA46-744A-A0FC-94003910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2C4A-1944-644F-BBB0-7ED3B8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3145771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b="1" u="sng" dirty="0">
                <a:hlinkClick r:id="rId3"/>
              </a:rPr>
              <a:t>trinket.io/turtle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working? Try </a:t>
            </a:r>
            <a:r>
              <a:rPr lang="en-US" dirty="0">
                <a:hlinkClick r:id="rId4"/>
              </a:rPr>
              <a:t>repl.it/languages/python_turtle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skulpt.org</a:t>
            </a:r>
            <a:endParaRPr lang="en-US" dirty="0"/>
          </a:p>
          <a:p>
            <a:pPr lvl="1"/>
            <a:r>
              <a:rPr lang="en-US" dirty="0"/>
              <a:t>Remove any code that you didn’t write</a:t>
            </a:r>
          </a:p>
          <a:p>
            <a:r>
              <a:rPr lang="en-US" dirty="0"/>
              <a:t>Draw a triangle using python turtle!</a:t>
            </a:r>
          </a:p>
          <a:p>
            <a:r>
              <a:rPr lang="en-US" dirty="0"/>
              <a:t>See worksheet for details &amp; video solution:</a:t>
            </a:r>
            <a:br>
              <a:rPr lang="en-US" dirty="0"/>
            </a:br>
            <a:r>
              <a:rPr lang="en-US" dirty="0">
                <a:hlinkClick r:id="rId6"/>
              </a:rPr>
              <a:t>bit.ly/beginning-python-challenge-day2</a:t>
            </a:r>
            <a:endParaRPr lang="en-US" dirty="0"/>
          </a:p>
          <a:p>
            <a:r>
              <a:rPr lang="en-US" dirty="0"/>
              <a:t>See you in Day 3: Loops!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5638-2176-9B45-A19D-67B16F82D8D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99" y="2039553"/>
            <a:ext cx="993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0295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0788-E187-2142-B915-74824995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01E3-5C68-EB43-A8E3-62FEB458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72" y="1069130"/>
            <a:ext cx="4753128" cy="2419419"/>
          </a:xfrm>
        </p:spPr>
        <p:txBody>
          <a:bodyPr/>
          <a:lstStyle/>
          <a:p>
            <a:r>
              <a:rPr lang="en-US" b="1" dirty="0">
                <a:solidFill>
                  <a:srgbClr val="696969"/>
                </a:solidFill>
              </a:rPr>
              <a:t>Day 1:</a:t>
            </a:r>
            <a:r>
              <a:rPr lang="en-US" dirty="0">
                <a:solidFill>
                  <a:srgbClr val="696969"/>
                </a:solidFill>
              </a:rPr>
              <a:t> Getting started</a:t>
            </a:r>
          </a:p>
          <a:p>
            <a:r>
              <a:rPr lang="en-US" b="1" dirty="0"/>
              <a:t>Day 2: </a:t>
            </a:r>
            <a:r>
              <a:rPr lang="en-US" dirty="0"/>
              <a:t>Variables &amp; Turtle</a:t>
            </a:r>
          </a:p>
          <a:p>
            <a:r>
              <a:rPr lang="en-US" b="1" dirty="0">
                <a:solidFill>
                  <a:srgbClr val="696969"/>
                </a:solidFill>
              </a:rPr>
              <a:t>Day 3: </a:t>
            </a:r>
            <a:r>
              <a:rPr lang="en-US" dirty="0">
                <a:solidFill>
                  <a:srgbClr val="696969"/>
                </a:solidFill>
              </a:rPr>
              <a:t>Loops</a:t>
            </a:r>
          </a:p>
          <a:p>
            <a:r>
              <a:rPr lang="en-US" b="1" dirty="0">
                <a:solidFill>
                  <a:srgbClr val="696969"/>
                </a:solidFill>
              </a:rPr>
              <a:t>Day 4: </a:t>
            </a:r>
            <a:r>
              <a:rPr lang="en-US" dirty="0">
                <a:solidFill>
                  <a:srgbClr val="696969"/>
                </a:solidFill>
              </a:rPr>
              <a:t>Writing Functions</a:t>
            </a:r>
          </a:p>
          <a:p>
            <a:r>
              <a:rPr lang="en-US" b="1" dirty="0">
                <a:solidFill>
                  <a:srgbClr val="696969"/>
                </a:solidFill>
              </a:rPr>
              <a:t>Day 5: </a:t>
            </a:r>
            <a:r>
              <a:rPr lang="en-US" dirty="0">
                <a:solidFill>
                  <a:srgbClr val="696969"/>
                </a:solidFill>
              </a:rPr>
              <a:t>Putting it all together!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49B056-AD38-ED42-8B81-92E185AAC30B}"/>
              </a:ext>
            </a:extLst>
          </p:cNvPr>
          <p:cNvGrpSpPr/>
          <p:nvPr/>
        </p:nvGrpSpPr>
        <p:grpSpPr>
          <a:xfrm>
            <a:off x="1555408" y="3372686"/>
            <a:ext cx="5611173" cy="1401957"/>
            <a:chOff x="653365" y="3372685"/>
            <a:chExt cx="5611173" cy="1401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4E2AAE-EC31-3B43-86BD-8F40D9E93721}"/>
                </a:ext>
              </a:extLst>
            </p:cNvPr>
            <p:cNvGrpSpPr/>
            <p:nvPr/>
          </p:nvGrpSpPr>
          <p:grpSpPr>
            <a:xfrm>
              <a:off x="653365" y="3372686"/>
              <a:ext cx="3919271" cy="1364886"/>
              <a:chOff x="0" y="0"/>
              <a:chExt cx="6059337" cy="2110370"/>
            </a:xfrm>
          </p:grpSpPr>
          <p:pic>
            <p:nvPicPr>
              <p:cNvPr id="6" name="Picture 5" descr="http://emhill.github.io/150/morea/06.turtles/polygon1.png">
                <a:extLst>
                  <a:ext uri="{FF2B5EF4-FFF2-40B4-BE49-F238E27FC236}">
                    <a16:creationId xmlns:a16="http://schemas.microsoft.com/office/drawing/2014/main" id="{E720478B-1DB1-7446-8447-EA9FE1BDC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9574" y="0"/>
                <a:ext cx="2068195" cy="21101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http://emhill.github.io/150/morea/06.turtles/polygon3.png">
                <a:extLst>
                  <a:ext uri="{FF2B5EF4-FFF2-40B4-BE49-F238E27FC236}">
                    <a16:creationId xmlns:a16="http://schemas.microsoft.com/office/drawing/2014/main" id="{BF6B54BF-3633-5E42-93CC-D29718D02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9727" y="90435"/>
                <a:ext cx="1959610" cy="19291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http://emhill.github.io/150/morea/06.turtles/polygon2.png">
                <a:extLst>
                  <a:ext uri="{FF2B5EF4-FFF2-40B4-BE49-F238E27FC236}">
                    <a16:creationId xmlns:a16="http://schemas.microsoft.com/office/drawing/2014/main" id="{4C81DD7D-0389-3742-8769-4BBB83961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0435"/>
                <a:ext cx="1918970" cy="20199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" name="Picture 4" descr="http://emhill.github.io/150/morea/06.turtles/spiral.png">
              <a:extLst>
                <a:ext uri="{FF2B5EF4-FFF2-40B4-BE49-F238E27FC236}">
                  <a16:creationId xmlns:a16="http://schemas.microsoft.com/office/drawing/2014/main" id="{1EB5ED55-5408-B147-AF45-89C2DF67176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839" y="3372685"/>
              <a:ext cx="1562699" cy="14019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113E5BD-6A09-CE47-9C6D-7020EC22CF1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385231" y="1145782"/>
            <a:ext cx="2205291" cy="3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Hello, World!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906C3-147F-024A-B97C-FB73121F0DC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5" y="1659410"/>
            <a:ext cx="993775" cy="762000"/>
          </a:xfrm>
          <a:prstGeom prst="rect">
            <a:avLst/>
          </a:prstGeom>
        </p:spPr>
      </p:pic>
      <p:pic>
        <p:nvPicPr>
          <p:cNvPr id="12" name="Picture 11" descr="http://emhill.github.io/150/morea/06.turtles/squares.png">
            <a:extLst>
              <a:ext uri="{FF2B5EF4-FFF2-40B4-BE49-F238E27FC236}">
                <a16:creationId xmlns:a16="http://schemas.microsoft.com/office/drawing/2014/main" id="{78517AB1-2228-F241-9333-79EFED02CD9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31" y="2011937"/>
            <a:ext cx="2225675" cy="106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35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4364567"/>
          </a:xfrm>
        </p:spPr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allow us to </a:t>
            </a:r>
            <a:r>
              <a:rPr lang="en-US" b="1" dirty="0"/>
              <a:t>store data</a:t>
            </a:r>
            <a:r>
              <a:rPr lang="en-US" dirty="0"/>
              <a:t> in memory (or RAM) so that we can work with this information in our programs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calculate the average run time or speed of 5 runners</a:t>
            </a:r>
          </a:p>
          <a:p>
            <a:pPr lvl="1"/>
            <a:r>
              <a:rPr lang="en-US" dirty="0"/>
              <a:t>calculate the amount of sales tax on a purchase</a:t>
            </a:r>
          </a:p>
          <a:p>
            <a:pPr lvl="1"/>
            <a:r>
              <a:rPr lang="en-US" dirty="0"/>
              <a:t>display text to the screen (like in “Hello, World!”)</a:t>
            </a:r>
          </a:p>
          <a:p>
            <a:r>
              <a:rPr lang="en-US" dirty="0"/>
              <a:t>Help us make our code easier to change &amp; modify</a:t>
            </a:r>
          </a:p>
          <a:p>
            <a:pPr lvl="1"/>
            <a:r>
              <a:rPr lang="en-US" dirty="0"/>
              <a:t>Make changes to one location &amp; use in many</a:t>
            </a:r>
          </a:p>
          <a:p>
            <a:pPr lvl="1"/>
            <a:r>
              <a:rPr lang="en-US" dirty="0"/>
              <a:t>Saves time &amp; frustration!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44038" name="Rectangle 3"/>
          <p:cNvSpPr>
            <a:spLocks noRot="1" noChangeArrowheads="1"/>
          </p:cNvSpPr>
          <p:nvPr/>
        </p:nvSpPr>
        <p:spPr bwMode="auto">
          <a:xfrm>
            <a:off x="1995487" y="2188560"/>
            <a:ext cx="1262754" cy="91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=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4</a:t>
            </a:r>
            <a:endParaRPr lang="en-US" sz="2400" dirty="0">
              <a:solidFill>
                <a:srgbClr val="696969"/>
              </a:solidFill>
              <a:latin typeface="Courier" pitchFamily="2" charset="0"/>
              <a:cs typeface="Monaco" charset="0"/>
            </a:endParaRP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862738" y="1515627"/>
            <a:ext cx="1395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chemeClr val="tx2"/>
                </a:solidFill>
                <a:latin typeface="Calibri"/>
                <a:cs typeface="Calibri"/>
              </a:rPr>
              <a:t>Assignment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830135" y="1386248"/>
            <a:ext cx="109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Variable</a:t>
            </a:r>
          </a:p>
          <a:p>
            <a:pPr algn="ctr" eaLnBrk="1" hangingPunct="1"/>
            <a:r>
              <a:rPr lang="en-US" sz="1800" b="1" i="1" dirty="0">
                <a:solidFill>
                  <a:srgbClr val="00ADBC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3361249" y="1524747"/>
            <a:ext cx="723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FF9300"/>
                </a:solidFill>
                <a:latin typeface="Calibri"/>
                <a:cs typeface="Calibri"/>
              </a:rPr>
              <a:t>Value</a:t>
            </a:r>
          </a:p>
        </p:txBody>
      </p:sp>
      <p:sp>
        <p:nvSpPr>
          <p:cNvPr id="43020" name="Line 9"/>
          <p:cNvSpPr>
            <a:spLocks noChangeShapeType="1"/>
          </p:cNvSpPr>
          <p:nvPr/>
        </p:nvSpPr>
        <p:spPr bwMode="auto">
          <a:xfrm>
            <a:off x="2527888" y="1853737"/>
            <a:ext cx="1" cy="35367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43021" name="Line 10"/>
          <p:cNvSpPr>
            <a:spLocks noChangeShapeType="1"/>
          </p:cNvSpPr>
          <p:nvPr/>
        </p:nvSpPr>
        <p:spPr bwMode="auto">
          <a:xfrm>
            <a:off x="1575050" y="2014338"/>
            <a:ext cx="476627" cy="271379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43022" name="Line 11"/>
          <p:cNvSpPr>
            <a:spLocks noChangeShapeType="1"/>
          </p:cNvSpPr>
          <p:nvPr/>
        </p:nvSpPr>
        <p:spPr bwMode="auto">
          <a:xfrm flipH="1">
            <a:off x="3047785" y="1853738"/>
            <a:ext cx="646884" cy="431980"/>
          </a:xfrm>
          <a:prstGeom prst="line">
            <a:avLst/>
          </a:prstGeom>
          <a:noFill/>
          <a:ln w="50800">
            <a:solidFill>
              <a:srgbClr val="FF9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175C97-1BA7-6046-87F1-13552208B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57125"/>
              </p:ext>
            </p:extLst>
          </p:nvPr>
        </p:nvGraphicFramePr>
        <p:xfrm>
          <a:off x="6543553" y="1934385"/>
          <a:ext cx="1873388" cy="203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94">
                  <a:extLst>
                    <a:ext uri="{9D8B030D-6E8A-4147-A177-3AD203B41FA5}">
                      <a16:colId xmlns:a16="http://schemas.microsoft.com/office/drawing/2014/main" val="1398056067"/>
                    </a:ext>
                  </a:extLst>
                </a:gridCol>
                <a:gridCol w="936694">
                  <a:extLst>
                    <a:ext uri="{9D8B030D-6E8A-4147-A177-3AD203B41FA5}">
                      <a16:colId xmlns:a16="http://schemas.microsoft.com/office/drawing/2014/main" val="3626917054"/>
                    </a:ext>
                  </a:extLst>
                </a:gridCol>
              </a:tblGrid>
              <a:tr h="3388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219830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369184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76135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176849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65681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2674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9507ED0-4B71-9A4A-A541-BBE03698B660}"/>
              </a:ext>
            </a:extLst>
          </p:cNvPr>
          <p:cNvGrpSpPr/>
          <p:nvPr/>
        </p:nvGrpSpPr>
        <p:grpSpPr>
          <a:xfrm>
            <a:off x="6178378" y="1065974"/>
            <a:ext cx="2765198" cy="879502"/>
            <a:chOff x="6178378" y="1065974"/>
            <a:chExt cx="2765198" cy="8795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B19381-84F6-754D-9510-308F37EF3B0D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6178378" y="1065974"/>
              <a:ext cx="2765198" cy="374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89335" indent="-389335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sz="2000" b="1" i="1" dirty="0">
                  <a:solidFill>
                    <a:srgbClr val="000000"/>
                  </a:solidFill>
                  <a:latin typeface="Courier" pitchFamily="2" charset="0"/>
                  <a:cs typeface="Monaco" charset="0"/>
                </a:rPr>
                <a:t>Memory (aka RAM)</a:t>
              </a:r>
            </a:p>
            <a:p>
              <a:pPr marL="389335" indent="-389335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endPara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A1415223-6788-0C4A-85F4-4005A297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553" y="1576144"/>
              <a:ext cx="929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00ADBC"/>
                  </a:solidFill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83BC57AE-E62E-A640-9156-2EBDB2B9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2778" y="1570599"/>
              <a:ext cx="944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FF9300"/>
                  </a:solidFill>
                  <a:latin typeface="Calibri"/>
                  <a:cs typeface="Calibri"/>
                </a:rPr>
                <a:t>Value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7B213746-6CF9-AA4F-84E9-AD8D95453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554" y="1330961"/>
              <a:ext cx="1858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7030A0"/>
                  </a:solidFill>
                  <a:latin typeface="Calibri"/>
                  <a:cs typeface="Calibri"/>
                </a:rPr>
                <a:t>Variable</a:t>
              </a:r>
            </a:p>
          </p:txBody>
        </p:sp>
      </p:grpSp>
      <p:sp>
        <p:nvSpPr>
          <p:cNvPr id="27" name="Text Box 4">
            <a:extLst>
              <a:ext uri="{FF2B5EF4-FFF2-40B4-BE49-F238E27FC236}">
                <a16:creationId xmlns:a16="http://schemas.microsoft.com/office/drawing/2014/main" id="{DE8CEBBA-11C1-8B4A-840E-6F499D0F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948" y="1763894"/>
            <a:ext cx="22053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aka variable declaration, definition or initialization</a:t>
            </a:r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D5C8AA3F-FF65-6E46-9375-5AE0DC7C4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7784" y="2373080"/>
            <a:ext cx="905256" cy="0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F86F70F-F326-E045-897F-D34B3D17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552" y="1916385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ADBC"/>
                </a:solidFill>
                <a:latin typeface="Courier" pitchFamily="2" charset="0"/>
                <a:cs typeface="Calibri"/>
              </a:rPr>
              <a:t>x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293E3469-845F-5F48-A0EE-7EFD837D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16" y="1933800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4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48250D11-4888-E342-959E-7715C76A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831" y="2885846"/>
            <a:ext cx="2609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u="sng" dirty="0">
                <a:solidFill>
                  <a:srgbClr val="696969"/>
                </a:solidFill>
                <a:latin typeface="Calibri"/>
                <a:cs typeface="Calibri"/>
              </a:rPr>
              <a:t>NOT</a:t>
            </a:r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 asking the question: “is x equal to 4?”</a:t>
            </a: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D276276D-234B-AF4D-B716-E8F56807D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888" y="2545519"/>
            <a:ext cx="0" cy="358319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696969"/>
              </a:solidFill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C3CA4DCC-749F-F042-BE6B-D9FD024E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14" y="2056681"/>
            <a:ext cx="1381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Assignment Statement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9F30DAFE-7226-D34A-A159-5BC7F7E1C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383" y="2372906"/>
            <a:ext cx="618293" cy="0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</p:spTree>
    <p:extLst>
      <p:ext uri="{BB962C8B-B14F-4D97-AF65-F5344CB8AC3E}">
        <p14:creationId xmlns:p14="http://schemas.microsoft.com/office/powerpoint/2010/main" val="22635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17" grpId="0"/>
      <p:bldP spid="43020" grpId="0" animBg="1"/>
      <p:bldP spid="43021" grpId="0" animBg="1"/>
      <p:bldP spid="43022" grpId="0" animBg="1"/>
      <p:bldP spid="27" grpId="0"/>
      <p:bldP spid="28" grpId="0" animBg="1"/>
      <p:bldP spid="29" grpId="0"/>
      <p:bldP spid="30" grpId="0"/>
      <p:bldP spid="31" grpId="0"/>
      <p:bldP spid="32" grpId="0" animBg="1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  <a:endParaRPr lang="en-US" dirty="0">
              <a:ea typeface="ＭＳ Ｐゴシック" charset="0"/>
              <a:cs typeface="Calibri"/>
            </a:endParaRPr>
          </a:p>
        </p:txBody>
      </p:sp>
      <p:sp>
        <p:nvSpPr>
          <p:cNvPr id="44038" name="Rectangle 3"/>
          <p:cNvSpPr>
            <a:spLocks noRot="1" noChangeArrowheads="1"/>
          </p:cNvSpPr>
          <p:nvPr/>
        </p:nvSpPr>
        <p:spPr bwMode="auto">
          <a:xfrm>
            <a:off x="1995487" y="2188560"/>
            <a:ext cx="3367345" cy="177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=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4</a:t>
            </a: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y 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=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2 + 3</a:t>
            </a: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=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x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 +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y</a:t>
            </a: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z 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+=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1</a:t>
            </a:r>
            <a:endParaRPr lang="en-US" sz="2400" dirty="0">
              <a:solidFill>
                <a:srgbClr val="7030A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dirty="0">
              <a:solidFill>
                <a:srgbClr val="7030A0"/>
              </a:solidFill>
              <a:latin typeface="Courier" pitchFamily="2" charset="0"/>
              <a:cs typeface="Monaco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175C97-1BA7-6046-87F1-13552208BC2B}"/>
              </a:ext>
            </a:extLst>
          </p:cNvPr>
          <p:cNvGraphicFramePr>
            <a:graphicFrameLocks noGrp="1"/>
          </p:cNvGraphicFramePr>
          <p:nvPr/>
        </p:nvGraphicFramePr>
        <p:xfrm>
          <a:off x="6543553" y="1934385"/>
          <a:ext cx="1873388" cy="203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94">
                  <a:extLst>
                    <a:ext uri="{9D8B030D-6E8A-4147-A177-3AD203B41FA5}">
                      <a16:colId xmlns:a16="http://schemas.microsoft.com/office/drawing/2014/main" val="1398056067"/>
                    </a:ext>
                  </a:extLst>
                </a:gridCol>
                <a:gridCol w="936694">
                  <a:extLst>
                    <a:ext uri="{9D8B030D-6E8A-4147-A177-3AD203B41FA5}">
                      <a16:colId xmlns:a16="http://schemas.microsoft.com/office/drawing/2014/main" val="3626917054"/>
                    </a:ext>
                  </a:extLst>
                </a:gridCol>
              </a:tblGrid>
              <a:tr h="3388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219830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369184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76135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176849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65681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62674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9507ED0-4B71-9A4A-A541-BBE03698B660}"/>
              </a:ext>
            </a:extLst>
          </p:cNvPr>
          <p:cNvGrpSpPr/>
          <p:nvPr/>
        </p:nvGrpSpPr>
        <p:grpSpPr>
          <a:xfrm>
            <a:off x="6178378" y="1065974"/>
            <a:ext cx="2765198" cy="879502"/>
            <a:chOff x="6178378" y="1065974"/>
            <a:chExt cx="2765198" cy="8795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B19381-84F6-754D-9510-308F37EF3B0D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6178378" y="1065974"/>
              <a:ext cx="2765198" cy="374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89335" indent="-389335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lang="en-US" sz="2000" b="1" i="1" dirty="0">
                  <a:solidFill>
                    <a:srgbClr val="000000"/>
                  </a:solidFill>
                  <a:latin typeface="Courier" pitchFamily="2" charset="0"/>
                  <a:cs typeface="Monaco" charset="0"/>
                </a:rPr>
                <a:t>Memory (aka RAM)</a:t>
              </a:r>
            </a:p>
            <a:p>
              <a:pPr marL="389335" indent="-389335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20000"/>
              </a:pPr>
              <a:endParaRPr lang="en-US" sz="2000" dirty="0">
                <a:solidFill>
                  <a:srgbClr val="696969"/>
                </a:solidFill>
                <a:latin typeface="Courier" pitchFamily="2" charset="0"/>
                <a:cs typeface="Monaco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A1415223-6788-0C4A-85F4-4005A297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553" y="1576144"/>
              <a:ext cx="929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00ADBC"/>
                  </a:solidFill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83BC57AE-E62E-A640-9156-2EBDB2B9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2778" y="1570599"/>
              <a:ext cx="944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FF9300"/>
                  </a:solidFill>
                  <a:latin typeface="Calibri"/>
                  <a:cs typeface="Calibri"/>
                </a:rPr>
                <a:t>Value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7B213746-6CF9-AA4F-84E9-AD8D95453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554" y="1330961"/>
              <a:ext cx="1858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7030A0"/>
                  </a:solidFill>
                  <a:latin typeface="Calibri"/>
                  <a:cs typeface="Calibri"/>
                </a:rPr>
                <a:t>Variable</a:t>
              </a:r>
            </a:p>
          </p:txBody>
        </p:sp>
      </p:grpSp>
      <p:sp>
        <p:nvSpPr>
          <p:cNvPr id="29" name="Text Box 5">
            <a:extLst>
              <a:ext uri="{FF2B5EF4-FFF2-40B4-BE49-F238E27FC236}">
                <a16:creationId xmlns:a16="http://schemas.microsoft.com/office/drawing/2014/main" id="{CF86F70F-F326-E045-897F-D34B3D17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552" y="1916385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ADBC"/>
                </a:solidFill>
                <a:latin typeface="Courier" pitchFamily="2" charset="0"/>
                <a:cs typeface="Calibri"/>
              </a:rPr>
              <a:t>x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293E3469-845F-5F48-A0EE-7EFD837D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16" y="1933800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4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CC982B63-4DFA-DE48-823E-018830978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491" y="2924388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ADBC"/>
                </a:solidFill>
                <a:latin typeface="Courier" pitchFamily="2" charset="0"/>
                <a:cs typeface="Calibri"/>
              </a:rPr>
              <a:t>y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78726D2F-FC8F-C741-9534-4A90DA99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655" y="2941803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5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B902323-7F28-B249-9366-02BA3EDC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706" y="2262171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ADBC"/>
                </a:solidFill>
                <a:latin typeface="Courier" pitchFamily="2" charset="0"/>
                <a:cs typeface="Calibri"/>
              </a:rPr>
              <a:t>z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4FB2A2C2-C30A-0144-85FD-178F386F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870" y="2279586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9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9A8D8983-7131-6548-8563-9CFC89C0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777" y="2270759"/>
            <a:ext cx="929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10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C95CAA-00C5-D544-9751-0629E94F645A}"/>
              </a:ext>
            </a:extLst>
          </p:cNvPr>
          <p:cNvSpPr/>
          <p:nvPr/>
        </p:nvSpPr>
        <p:spPr bwMode="auto">
          <a:xfrm>
            <a:off x="7812510" y="1957931"/>
            <a:ext cx="284799" cy="320416"/>
          </a:xfrm>
          <a:prstGeom prst="ellipse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3B5526-6C16-4246-90FD-8EE72A88C520}"/>
              </a:ext>
            </a:extLst>
          </p:cNvPr>
          <p:cNvSpPr/>
          <p:nvPr/>
        </p:nvSpPr>
        <p:spPr bwMode="auto">
          <a:xfrm>
            <a:off x="7817082" y="2947760"/>
            <a:ext cx="284799" cy="320416"/>
          </a:xfrm>
          <a:prstGeom prst="ellipse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 Box 8">
            <a:extLst>
              <a:ext uri="{FF2B5EF4-FFF2-40B4-BE49-F238E27FC236}">
                <a16:creationId xmlns:a16="http://schemas.microsoft.com/office/drawing/2014/main" id="{617ACF60-7BA6-E449-8214-25C999DA2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395" y="3967221"/>
            <a:ext cx="2609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Equivalent to:</a:t>
            </a:r>
            <a:b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</a:br>
            <a:r>
              <a:rPr lang="en-US" sz="1800" b="1" dirty="0">
                <a:solidFill>
                  <a:srgbClr val="696969"/>
                </a:solidFill>
                <a:latin typeface="Courier" pitchFamily="2" charset="0"/>
                <a:cs typeface="Calibri"/>
              </a:rPr>
              <a:t>z = z + 1</a:t>
            </a:r>
            <a:endParaRPr lang="en-US" sz="1800" b="1" dirty="0">
              <a:solidFill>
                <a:srgbClr val="696969"/>
              </a:solidFill>
              <a:latin typeface="Calibri"/>
              <a:cs typeface="Calibri"/>
            </a:endParaRP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2399CB4B-5DDC-6441-9001-D04A4E82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3452" y="3626894"/>
            <a:ext cx="0" cy="358319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>
              <a:solidFill>
                <a:srgbClr val="696969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697F0A-2CC4-6E4E-B049-24F18D4EC5B4}"/>
              </a:ext>
            </a:extLst>
          </p:cNvPr>
          <p:cNvSpPr/>
          <p:nvPr/>
        </p:nvSpPr>
        <p:spPr bwMode="auto">
          <a:xfrm>
            <a:off x="7809928" y="2296347"/>
            <a:ext cx="284799" cy="320416"/>
          </a:xfrm>
          <a:prstGeom prst="ellipse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EA6BC7F6-80EC-3941-929B-E0954C5A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062" y="2262171"/>
            <a:ext cx="680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9300"/>
                </a:solidFill>
                <a:latin typeface="Courier" pitchFamily="2" charset="0"/>
                <a:cs typeface="Calibri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40013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uiExpand="1" build="allAtOnce"/>
      <p:bldP spid="23" grpId="0"/>
      <p:bldP spid="24" grpId="0"/>
      <p:bldP spid="34" grpId="0"/>
      <p:bldP spid="35" grpId="0"/>
      <p:bldP spid="35" grpId="1"/>
      <p:bldP spid="36" grpId="0"/>
      <p:bldP spid="37" grpId="0" animBg="1"/>
      <p:bldP spid="37" grpId="1" animBg="1"/>
      <p:bldP spid="38" grpId="0" animBg="1"/>
      <p:bldP spid="38" grpId="1" animBg="1"/>
      <p:bldP spid="39" grpId="0"/>
      <p:bldP spid="40" grpId="0" animBg="1"/>
      <p:bldP spid="41" grpId="0" animBg="1"/>
      <p:bldP spid="41" grpId="1" animBg="1"/>
      <p:bldP spid="42" grpId="0"/>
      <p:bldP spid="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Names &amp;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56773"/>
            <a:ext cx="8740140" cy="3798258"/>
          </a:xfrm>
        </p:spPr>
        <p:txBody>
          <a:bodyPr/>
          <a:lstStyle/>
          <a:p>
            <a:r>
              <a:rPr lang="en-US" sz="2000" dirty="0"/>
              <a:t>Variables have </a:t>
            </a:r>
            <a:r>
              <a:rPr lang="en-US" sz="2000" b="1" dirty="0">
                <a:solidFill>
                  <a:srgbClr val="00ADBC"/>
                </a:solidFill>
              </a:rPr>
              <a:t>names</a:t>
            </a:r>
            <a:r>
              <a:rPr lang="en-US" sz="2000" dirty="0"/>
              <a:t> (aka identifiers)</a:t>
            </a:r>
          </a:p>
          <a:p>
            <a:pPr lvl="1"/>
            <a:r>
              <a:rPr lang="en-US" sz="1800" dirty="0"/>
              <a:t>Have </a:t>
            </a:r>
            <a:r>
              <a:rPr lang="en-US" sz="1800" b="1" dirty="0"/>
              <a:t>meaningful</a:t>
            </a:r>
            <a:r>
              <a:rPr lang="en-US" sz="1800" dirty="0"/>
              <a:t> names (i.e., not x or y unless storing coordinates)</a:t>
            </a:r>
          </a:p>
          <a:p>
            <a:pPr lvl="1"/>
            <a:r>
              <a:rPr lang="en-US" sz="1800" b="1" dirty="0"/>
              <a:t>Use</a:t>
            </a:r>
            <a:r>
              <a:rPr lang="en-US" sz="1800" dirty="0"/>
              <a:t> letters, numbers, or _</a:t>
            </a:r>
          </a:p>
          <a:p>
            <a:pPr lvl="1"/>
            <a:r>
              <a:rPr lang="en-US" sz="1800" b="1" dirty="0"/>
              <a:t>Cannot</a:t>
            </a:r>
            <a:r>
              <a:rPr lang="en-US" sz="1800" dirty="0"/>
              <a:t> be a keyword like </a:t>
            </a:r>
            <a:r>
              <a:rPr lang="en-US" sz="1800" b="1" dirty="0"/>
              <a:t>for</a:t>
            </a:r>
            <a:r>
              <a:rPr lang="en-US" sz="1800" dirty="0"/>
              <a:t>, </a:t>
            </a:r>
            <a:r>
              <a:rPr lang="en-US" sz="1800" b="1" dirty="0"/>
              <a:t>def</a:t>
            </a:r>
            <a:r>
              <a:rPr lang="en-US" sz="1800" dirty="0"/>
              <a:t>, etc. or begin with a number</a:t>
            </a:r>
          </a:p>
          <a:p>
            <a:pPr lvl="1"/>
            <a:r>
              <a:rPr lang="en-US" sz="1800" b="1" dirty="0"/>
              <a:t>Typically</a:t>
            </a:r>
            <a:r>
              <a:rPr lang="en-US" sz="1800" dirty="0"/>
              <a:t> begin with a lower case letter</a:t>
            </a:r>
          </a:p>
          <a:p>
            <a:r>
              <a:rPr lang="en-US" sz="2000" dirty="0"/>
              <a:t>Variable values have </a:t>
            </a:r>
            <a:r>
              <a:rPr lang="en-US" sz="2000" b="1" dirty="0">
                <a:solidFill>
                  <a:srgbClr val="7030A0"/>
                </a:solidFill>
              </a:rPr>
              <a:t>types</a:t>
            </a:r>
            <a:r>
              <a:rPr lang="en-US" sz="2000" dirty="0"/>
              <a:t>:</a:t>
            </a:r>
          </a:p>
          <a:p>
            <a:pPr lvl="1"/>
            <a:r>
              <a:rPr lang="en-US" sz="1800" b="1" dirty="0"/>
              <a:t>string</a:t>
            </a:r>
            <a:r>
              <a:rPr lang="en-US" sz="1800" dirty="0"/>
              <a:t>				</a:t>
            </a:r>
            <a:r>
              <a:rPr lang="en-US" sz="1800" dirty="0">
                <a:solidFill>
                  <a:srgbClr val="FF9300"/>
                </a:solidFill>
                <a:latin typeface="Courier" pitchFamily="2" charset="0"/>
              </a:rPr>
              <a:t>'hello'	"c"	"That's me!"</a:t>
            </a:r>
          </a:p>
          <a:p>
            <a:pPr lvl="1"/>
            <a:r>
              <a:rPr lang="en-US" sz="1800" b="1" dirty="0" err="1"/>
              <a:t>int</a:t>
            </a:r>
            <a:r>
              <a:rPr lang="en-US" sz="1800" dirty="0"/>
              <a:t> (integer)			</a:t>
            </a:r>
            <a:r>
              <a:rPr lang="en-US" sz="1800" dirty="0">
                <a:solidFill>
                  <a:srgbClr val="FF9300"/>
                </a:solidFill>
              </a:rPr>
              <a:t>4	237	-58	0	923,872,355</a:t>
            </a:r>
          </a:p>
          <a:p>
            <a:pPr lvl="1"/>
            <a:r>
              <a:rPr lang="en-US" sz="1800" b="1" dirty="0"/>
              <a:t>float</a:t>
            </a:r>
            <a:r>
              <a:rPr lang="en-US" sz="1800" dirty="0"/>
              <a:t> (floating point)		</a:t>
            </a:r>
            <a:r>
              <a:rPr lang="en-US" sz="1800" dirty="0">
                <a:solidFill>
                  <a:srgbClr val="FF9300"/>
                </a:solidFill>
              </a:rPr>
              <a:t>-2.5	 55.67 	346.978001 	0.00000017</a:t>
            </a:r>
          </a:p>
          <a:p>
            <a:pPr lvl="1"/>
            <a:r>
              <a:rPr lang="en-US" sz="1800" b="1" dirty="0"/>
              <a:t>complex</a:t>
            </a:r>
            <a:r>
              <a:rPr lang="en-US" sz="1800" dirty="0"/>
              <a:t>				</a:t>
            </a:r>
            <a:r>
              <a:rPr lang="en-US" sz="1800" dirty="0">
                <a:solidFill>
                  <a:srgbClr val="FF9300"/>
                </a:solidFill>
              </a:rPr>
              <a:t>4+6j	2+5j</a:t>
            </a:r>
          </a:p>
          <a:p>
            <a:pPr lvl="1"/>
            <a:r>
              <a:rPr lang="en-US" sz="1800" b="1" dirty="0" err="1"/>
              <a:t>boolean</a:t>
            </a:r>
            <a:r>
              <a:rPr lang="en-US" sz="1800" dirty="0"/>
              <a:t>				</a:t>
            </a:r>
            <a:r>
              <a:rPr lang="en-US" sz="1800" dirty="0">
                <a:solidFill>
                  <a:srgbClr val="FF9300"/>
                </a:solidFill>
              </a:rPr>
              <a:t>True	False</a:t>
            </a:r>
          </a:p>
          <a:p>
            <a:pPr lvl="1"/>
            <a:r>
              <a:rPr lang="en-US" sz="1800" b="1" dirty="0"/>
              <a:t>objects</a:t>
            </a:r>
            <a:r>
              <a:rPr lang="en-US" sz="1800" dirty="0"/>
              <a:t> or </a:t>
            </a:r>
            <a:r>
              <a:rPr lang="en-US" sz="1800" b="1" dirty="0"/>
              <a:t>collections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FF9300"/>
                </a:solidFill>
              </a:rPr>
              <a:t>lists	arrays	files	dictionaries	</a:t>
            </a:r>
            <a:r>
              <a:rPr lang="en-US" sz="1800" dirty="0">
                <a:solidFill>
                  <a:srgbClr val="7030A0"/>
                </a:solidFill>
              </a:rPr>
              <a:t>turtles</a:t>
            </a:r>
          </a:p>
        </p:txBody>
      </p:sp>
    </p:spTree>
    <p:extLst>
      <p:ext uri="{BB962C8B-B14F-4D97-AF65-F5344CB8AC3E}">
        <p14:creationId xmlns:p14="http://schemas.microsoft.com/office/powerpoint/2010/main" val="29059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C5B66F8-7E9D-D241-B165-CA231BD24560}"/>
              </a:ext>
            </a:extLst>
          </p:cNvPr>
          <p:cNvGrpSpPr/>
          <p:nvPr/>
        </p:nvGrpSpPr>
        <p:grpSpPr>
          <a:xfrm>
            <a:off x="457201" y="2801223"/>
            <a:ext cx="8284175" cy="1765300"/>
            <a:chOff x="457201" y="2245161"/>
            <a:chExt cx="8284175" cy="1765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057CA9-7258-C749-B11F-4AB54CA9C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579"/>
            <a:stretch/>
          </p:blipFill>
          <p:spPr>
            <a:xfrm>
              <a:off x="457201" y="2245161"/>
              <a:ext cx="5795318" cy="1765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B84FFF-B871-2A48-8224-C0387D587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4876" y="2282232"/>
              <a:ext cx="2476500" cy="660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56773"/>
            <a:ext cx="8484870" cy="9113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Comments</a:t>
            </a:r>
            <a:r>
              <a:rPr lang="en-US" dirty="0"/>
              <a:t> allow us to write notes to ourselves and others about our code &amp; save “hidden” code for later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297C3E3-746D-6641-8C81-B985D373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107" y="1845582"/>
            <a:ext cx="25065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rgbClr val="7030A0"/>
                </a:solidFill>
                <a:latin typeface="Calibri"/>
                <a:cs typeface="Calibri"/>
              </a:rPr>
              <a:t>Best practice to begin with a description of your code &amp; author info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C1F25411-34AF-864B-8C83-66674A19D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383" y="2756895"/>
            <a:ext cx="172995" cy="741799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907969D-C5C5-0140-A6BE-C2846C26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379" y="3659930"/>
            <a:ext cx="19861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i="1" dirty="0">
                <a:solidFill>
                  <a:srgbClr val="696969"/>
                </a:solidFill>
                <a:latin typeface="Calibri"/>
                <a:cs typeface="Calibri"/>
              </a:rPr>
              <a:t>“Hidden” code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9D9103C-8717-784F-813D-33244D40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873" y="3926590"/>
            <a:ext cx="1357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rgbClr val="7030A0"/>
                </a:solidFill>
                <a:latin typeface="Calibri"/>
                <a:cs typeface="Calibri"/>
              </a:rPr>
              <a:t>Code notes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D6BC0B9-EB19-8941-8FA1-D223F6B9B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214" y="4254614"/>
            <a:ext cx="803659" cy="204543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772C41F-330E-8443-996E-787A5898A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8053" y="4055840"/>
            <a:ext cx="1691640" cy="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88366-4180-634A-B9FD-51E1FC40C985}"/>
              </a:ext>
            </a:extLst>
          </p:cNvPr>
          <p:cNvSpPr/>
          <p:nvPr/>
        </p:nvSpPr>
        <p:spPr bwMode="auto">
          <a:xfrm>
            <a:off x="951469" y="3283739"/>
            <a:ext cx="296563" cy="494264"/>
          </a:xfrm>
          <a:prstGeom prst="ellipse">
            <a:avLst/>
          </a:prstGeom>
          <a:noFill/>
          <a:ln w="38100">
            <a:solidFill>
              <a:srgbClr val="FF9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167BC2-C994-1F4C-85AA-0424E22D9F51}"/>
              </a:ext>
            </a:extLst>
          </p:cNvPr>
          <p:cNvSpPr/>
          <p:nvPr/>
        </p:nvSpPr>
        <p:spPr bwMode="auto">
          <a:xfrm>
            <a:off x="963591" y="3894024"/>
            <a:ext cx="284441" cy="307274"/>
          </a:xfrm>
          <a:prstGeom prst="ellipse">
            <a:avLst/>
          </a:prstGeom>
          <a:noFill/>
          <a:ln w="38100">
            <a:solidFill>
              <a:srgbClr val="FF9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8CA961-1A19-1542-8682-8BC40F54D059}"/>
              </a:ext>
            </a:extLst>
          </p:cNvPr>
          <p:cNvSpPr/>
          <p:nvPr/>
        </p:nvSpPr>
        <p:spPr bwMode="auto">
          <a:xfrm>
            <a:off x="3521439" y="3885977"/>
            <a:ext cx="284441" cy="307274"/>
          </a:xfrm>
          <a:prstGeom prst="ellipse">
            <a:avLst/>
          </a:prstGeom>
          <a:noFill/>
          <a:ln w="38100">
            <a:solidFill>
              <a:srgbClr val="FF9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3B4101E-10D0-E64D-9C2F-C81751ADA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5259" y="3815074"/>
            <a:ext cx="750114" cy="223033"/>
          </a:xfrm>
          <a:prstGeom prst="line">
            <a:avLst/>
          </a:prstGeom>
          <a:noFill/>
          <a:ln w="50800">
            <a:solidFill>
              <a:srgbClr val="696969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3F824B-C8BF-824D-B765-341F86999F2F}"/>
              </a:ext>
            </a:extLst>
          </p:cNvPr>
          <p:cNvSpPr/>
          <p:nvPr/>
        </p:nvSpPr>
        <p:spPr bwMode="auto">
          <a:xfrm>
            <a:off x="3521438" y="4292378"/>
            <a:ext cx="284441" cy="307274"/>
          </a:xfrm>
          <a:prstGeom prst="ellipse">
            <a:avLst/>
          </a:prstGeom>
          <a:noFill/>
          <a:ln w="38100">
            <a:solidFill>
              <a:srgbClr val="FF9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AE5E49-20FB-F34D-98BA-05F6C0AA6AEA}"/>
              </a:ext>
            </a:extLst>
          </p:cNvPr>
          <p:cNvSpPr/>
          <p:nvPr/>
        </p:nvSpPr>
        <p:spPr bwMode="auto">
          <a:xfrm>
            <a:off x="2248336" y="4341806"/>
            <a:ext cx="284799" cy="320416"/>
          </a:xfrm>
          <a:prstGeom prst="ellipse">
            <a:avLst/>
          </a:prstGeom>
          <a:noFill/>
          <a:ln w="38100">
            <a:solidFill>
              <a:srgbClr val="00AD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30C718-C86A-E240-A25E-73E980A3882C}"/>
              </a:ext>
            </a:extLst>
          </p:cNvPr>
          <p:cNvSpPr/>
          <p:nvPr/>
        </p:nvSpPr>
        <p:spPr bwMode="auto">
          <a:xfrm>
            <a:off x="2884887" y="4293957"/>
            <a:ext cx="284799" cy="320416"/>
          </a:xfrm>
          <a:prstGeom prst="ellipse">
            <a:avLst/>
          </a:prstGeom>
          <a:noFill/>
          <a:ln w="38100">
            <a:solidFill>
              <a:srgbClr val="00ADB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A5051239-C214-5246-94C5-ABE3A11DF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5708" y="3357747"/>
            <a:ext cx="0" cy="347472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942B012-65F7-6D43-9CB5-6BE788E47D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7664" y="3363598"/>
            <a:ext cx="0" cy="347472"/>
          </a:xfrm>
          <a:prstGeom prst="line">
            <a:avLst/>
          </a:prstGeom>
          <a:noFill/>
          <a:ln w="50800">
            <a:solidFill>
              <a:srgbClr val="00ADB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75"/>
          </a:p>
        </p:txBody>
      </p:sp>
    </p:spTree>
    <p:extLst>
      <p:ext uri="{BB962C8B-B14F-4D97-AF65-F5344CB8AC3E}">
        <p14:creationId xmlns:p14="http://schemas.microsoft.com/office/powerpoint/2010/main" val="376717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036225"/>
            <a:ext cx="8740140" cy="391521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fastest way to build programs </a:t>
            </a:r>
            <a:r>
              <a:rPr lang="en-US" sz="2400" dirty="0"/>
              <a:t>is by taking advantage of code that others have already written, tested, &amp; debugged in </a:t>
            </a:r>
            <a:r>
              <a:rPr lang="en-US" sz="2400" b="1" dirty="0"/>
              <a:t>libraries</a:t>
            </a:r>
          </a:p>
          <a:p>
            <a:pPr lvl="1"/>
            <a:r>
              <a:rPr lang="en-US" sz="2000" dirty="0"/>
              <a:t>Saves time &amp; frustration!</a:t>
            </a:r>
          </a:p>
          <a:p>
            <a:pPr lvl="1"/>
            <a:r>
              <a:rPr lang="en-US" sz="2000" dirty="0"/>
              <a:t>Different time investment (learning &amp; writing less vs writing more &amp; testing)</a:t>
            </a:r>
          </a:p>
          <a:p>
            <a:r>
              <a:rPr lang="en-US" sz="2400" dirty="0"/>
              <a:t>In python, libraries are organized into </a:t>
            </a:r>
            <a:r>
              <a:rPr lang="en-US" sz="2400" b="1" dirty="0"/>
              <a:t>modules</a:t>
            </a:r>
            <a:r>
              <a:rPr lang="en-US" sz="2400" dirty="0"/>
              <a:t>, like:</a:t>
            </a:r>
          </a:p>
          <a:p>
            <a:pPr lvl="1"/>
            <a:r>
              <a:rPr lang="en-US" sz="2000" dirty="0"/>
              <a:t>math		</a:t>
            </a:r>
            <a:r>
              <a:rPr lang="en-US" sz="1800" dirty="0">
                <a:solidFill>
                  <a:srgbClr val="FF9300"/>
                </a:solidFill>
                <a:latin typeface="Courier" pitchFamily="2" charset="0"/>
              </a:rPr>
              <a:t>sqrt, floor, ceil, log, sin, cos, tan, pi, e</a:t>
            </a:r>
            <a:endParaRPr lang="en-US" sz="2000" dirty="0">
              <a:solidFill>
                <a:srgbClr val="FF9300"/>
              </a:solidFill>
              <a:latin typeface="Courier" pitchFamily="2" charset="0"/>
            </a:endParaRPr>
          </a:p>
          <a:p>
            <a:pPr lvl="1"/>
            <a:r>
              <a:rPr lang="en-US" sz="2000" dirty="0"/>
              <a:t>statistics		</a:t>
            </a:r>
            <a:r>
              <a:rPr lang="en-US" sz="1800" dirty="0">
                <a:solidFill>
                  <a:srgbClr val="FF9300"/>
                </a:solidFill>
                <a:latin typeface="Courier" pitchFamily="2" charset="0"/>
              </a:rPr>
              <a:t>mean, median, mode, </a:t>
            </a:r>
            <a:r>
              <a:rPr lang="en-US" sz="1800" dirty="0" err="1">
                <a:solidFill>
                  <a:srgbClr val="FF9300"/>
                </a:solidFill>
                <a:latin typeface="Courier" pitchFamily="2" charset="0"/>
              </a:rPr>
              <a:t>stdev</a:t>
            </a:r>
            <a:endParaRPr lang="en-US" sz="2000" dirty="0">
              <a:solidFill>
                <a:srgbClr val="FF9300"/>
              </a:solidFill>
              <a:latin typeface="Courier" pitchFamily="2" charset="0"/>
            </a:endParaRPr>
          </a:p>
          <a:p>
            <a:pPr lvl="1"/>
            <a:r>
              <a:rPr lang="en-US" sz="2000" dirty="0"/>
              <a:t>random		</a:t>
            </a:r>
            <a:r>
              <a:rPr lang="en-US" sz="2000" i="1" dirty="0">
                <a:solidFill>
                  <a:srgbClr val="00ADBC"/>
                </a:solidFill>
              </a:rPr>
              <a:t>generate random numbers within a given range</a:t>
            </a:r>
          </a:p>
          <a:p>
            <a:pPr lvl="1"/>
            <a:r>
              <a:rPr lang="en-US" sz="2000" dirty="0" err="1"/>
              <a:t>webbrowser</a:t>
            </a:r>
            <a:r>
              <a:rPr lang="en-US" sz="2000" dirty="0"/>
              <a:t>	</a:t>
            </a:r>
            <a:r>
              <a:rPr lang="en-US" sz="2000" i="1" dirty="0">
                <a:solidFill>
                  <a:srgbClr val="00ADBC"/>
                </a:solidFill>
              </a:rPr>
              <a:t>display web documents to user</a:t>
            </a:r>
            <a:r>
              <a:rPr lang="en-US" sz="2000" dirty="0"/>
              <a:t>		</a:t>
            </a:r>
          </a:p>
          <a:p>
            <a:pPr lvl="1"/>
            <a:r>
              <a:rPr lang="en-US" sz="2000" dirty="0"/>
              <a:t>re			</a:t>
            </a:r>
            <a:r>
              <a:rPr lang="en-US" sz="2000" i="1" dirty="0">
                <a:solidFill>
                  <a:srgbClr val="00ADBC"/>
                </a:solidFill>
              </a:rPr>
              <a:t>regular expression matching for processing text</a:t>
            </a:r>
          </a:p>
          <a:p>
            <a:pPr lvl="1"/>
            <a:r>
              <a:rPr lang="en-US" sz="2000" dirty="0"/>
              <a:t>turtle		</a:t>
            </a:r>
            <a:r>
              <a:rPr lang="en-US" sz="2000" i="1" dirty="0">
                <a:solidFill>
                  <a:srgbClr val="00ADBC"/>
                </a:solidFill>
              </a:rPr>
              <a:t>simple commands to draw shapes on screen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83D63F-C424-F341-8189-1E7E050486D1}"/>
              </a:ext>
            </a:extLst>
          </p:cNvPr>
          <p:cNvSpPr/>
          <p:nvPr/>
        </p:nvSpPr>
        <p:spPr bwMode="auto">
          <a:xfrm>
            <a:off x="614298" y="4530263"/>
            <a:ext cx="854907" cy="320416"/>
          </a:xfrm>
          <a:prstGeom prst="ellipse">
            <a:avLst/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rgbClr val="7030A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0D5-6D71-AA4A-9CCF-3993405C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Libraries: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771-F600-854D-8D80-86E205BB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96" y="1056774"/>
            <a:ext cx="8740375" cy="5235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python, there are </a:t>
            </a:r>
            <a:r>
              <a:rPr lang="en-US" b="1" dirty="0"/>
              <a:t>two ways to import </a:t>
            </a:r>
            <a:r>
              <a:rPr lang="en-US" dirty="0"/>
              <a:t>library functions: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48C86-C601-8548-8E03-2040B1C1837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1904" y="2712541"/>
            <a:ext cx="4378680" cy="15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print(</a:t>
            </a:r>
            <a:r>
              <a:rPr lang="en-US" sz="2400" dirty="0" err="1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</a:t>
            </a:r>
            <a:r>
              <a:rPr lang="en-US" sz="2400" dirty="0" err="1">
                <a:solidFill>
                  <a:srgbClr val="696969"/>
                </a:solidFill>
                <a:latin typeface="Courier" pitchFamily="2" charset="0"/>
                <a:cs typeface="Monaco" charset="0"/>
              </a:rPr>
              <a:t>.</a:t>
            </a:r>
            <a:r>
              <a:rPr lang="en-US" sz="2400" dirty="0" err="1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25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09FAEB-325C-3A49-9282-F47A7EF5C3D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853598" y="2696437"/>
            <a:ext cx="4378680" cy="133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math </a:t>
            </a: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dirty="0">
              <a:solidFill>
                <a:srgbClr val="696969"/>
              </a:solidFill>
              <a:latin typeface="Courier" pitchFamily="2" charset="0"/>
              <a:cs typeface="Monaco" charset="0"/>
            </a:endParaRPr>
          </a:p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print(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sqrt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  <a:cs typeface="Monaco" charset="0"/>
              </a:rPr>
              <a:t>25</a:t>
            </a:r>
            <a:r>
              <a:rPr lang="en-US" sz="2400" dirty="0">
                <a:solidFill>
                  <a:srgbClr val="696969"/>
                </a:solidFill>
                <a:latin typeface="Courier" pitchFamily="2" charset="0"/>
                <a:cs typeface="Monaco" charset="0"/>
              </a:rPr>
              <a:t>))</a:t>
            </a:r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id="{BBBE3BF5-92C8-834B-8EDF-2B69612EA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77" y="1257342"/>
            <a:ext cx="6992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i="1" dirty="0">
                <a:solidFill>
                  <a:srgbClr val="696969"/>
                </a:solidFill>
                <a:latin typeface="Calibri"/>
                <a:cs typeface="Calibri"/>
              </a:rPr>
              <a:t>vs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9B2259-BE0F-DB46-9276-BED0B143308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1904" y="1527325"/>
            <a:ext cx="4378680" cy="55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module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3081D0-B3DE-164F-8E1E-01AC01E66C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819205" y="1521495"/>
            <a:ext cx="5279511" cy="47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9335" indent="-389335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 </a:t>
            </a:r>
            <a:r>
              <a:rPr lang="en-US" sz="2400" dirty="0">
                <a:solidFill>
                  <a:srgbClr val="00ADBC"/>
                </a:solidFill>
                <a:latin typeface="Courier" pitchFamily="2" charset="0"/>
                <a:cs typeface="Monaco" charset="0"/>
              </a:rPr>
              <a:t>module </a:t>
            </a:r>
            <a:r>
              <a:rPr lang="en-US" sz="2400" b="1" dirty="0">
                <a:solidFill>
                  <a:srgbClr val="000000"/>
                </a:solidFill>
                <a:latin typeface="Courier" pitchFamily="2" charset="0"/>
                <a:cs typeface="Monaco" charset="0"/>
              </a:rPr>
              <a:t>import </a:t>
            </a:r>
            <a:r>
              <a:rPr lang="en-US" sz="2400" dirty="0">
                <a:solidFill>
                  <a:srgbClr val="FF9300"/>
                </a:solidFill>
                <a:latin typeface="Courier" pitchFamily="2" charset="0"/>
                <a:cs typeface="Monaco" charset="0"/>
              </a:rPr>
              <a:t>function</a:t>
            </a:r>
            <a:endParaRPr lang="en-US" sz="2400" b="1" dirty="0">
              <a:solidFill>
                <a:srgbClr val="000000"/>
              </a:solidFill>
              <a:latin typeface="Courier" pitchFamily="2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46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1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2.xml><?xml version="1.0" encoding="utf-8"?>
<a:theme xmlns:a="http://schemas.openxmlformats.org/drawingml/2006/main" name="2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verFox_Mentorship_Template" id="{726D2EC8-FE65-4BB6-9D87-EBBA7FA7A28A}" vid="{43A7A536-22B6-435A-A09C-B3CB1EAFEC9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34425</TotalTime>
  <Words>1021</Words>
  <Application>Microsoft Macintosh PowerPoint</Application>
  <PresentationFormat>On-screen Show (16:9)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ＭＳ Ｐゴシック</vt:lpstr>
      <vt:lpstr>Arial</vt:lpstr>
      <vt:lpstr>Avenir Roman</vt:lpstr>
      <vt:lpstr>Calibri</vt:lpstr>
      <vt:lpstr>Courier</vt:lpstr>
      <vt:lpstr>Courier New</vt:lpstr>
      <vt:lpstr>Monaco</vt:lpstr>
      <vt:lpstr>Rail 500</vt:lpstr>
      <vt:lpstr>Segoe UI</vt:lpstr>
      <vt:lpstr>Tahoma</vt:lpstr>
      <vt:lpstr>Times</vt:lpstr>
      <vt:lpstr>Wingdings</vt:lpstr>
      <vt:lpstr>1_MSVID_TT_White-Teal_16x9_Jan-8-2013</vt:lpstr>
      <vt:lpstr>2_MSVID_TT_White-Teal_16x9_Jan-8-2013</vt:lpstr>
      <vt:lpstr>3_MSVID_TT_White-Teal_16x9_Jan-8-2013</vt:lpstr>
      <vt:lpstr>Variables &amp; Libraries</vt:lpstr>
      <vt:lpstr>Challenge Overview</vt:lpstr>
      <vt:lpstr>Why Variables?</vt:lpstr>
      <vt:lpstr>Defining Variables</vt:lpstr>
      <vt:lpstr>Defining Variables</vt:lpstr>
      <vt:lpstr>Variables: Names &amp; Types</vt:lpstr>
      <vt:lpstr>Comments</vt:lpstr>
      <vt:lpstr>Why Libraries?</vt:lpstr>
      <vt:lpstr>Using Libraries: Import</vt:lpstr>
      <vt:lpstr>Using Libraries: Import</vt:lpstr>
      <vt:lpstr>Let’s try it!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Microsoft Office User</cp:lastModifiedBy>
  <cp:revision>494</cp:revision>
  <cp:lastPrinted>2016-07-19T17:37:10Z</cp:lastPrinted>
  <dcterms:created xsi:type="dcterms:W3CDTF">2014-08-04T22:26:06Z</dcterms:created>
  <dcterms:modified xsi:type="dcterms:W3CDTF">2020-08-03T04:04:59Z</dcterms:modified>
</cp:coreProperties>
</file>