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5" roundtripDataSignature="AMtx7mgd3F9t5Luo67L7TSlStpPqWFMs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Scoring SMS messages by the frequency of words ignores uncommon words that may contain more relevant meaning (naive approach). A better method of scoring is called Term Frequency over Inverse Document Frequency or *TF-IDF*. This score takes the frequency of a word in a message and divides it by the inverse frequency of that word as it appears in all the messages.</a:t>
            </a:r>
            <a:endParaRPr/>
          </a:p>
        </p:txBody>
      </p:sp>
      <p:sp>
        <p:nvSpPr>
          <p:cNvPr id="245" name="Google Shape;245;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As we've discussed earlier, SPAM is a growing attack vector that can lead to devastating impacts.  To proactively defend against these attacks, a machine learning model can be used to actively classify SMS messages as SPAM or not SPAM.  To create this classification model, several steps must first be taken.</a:t>
            </a:r>
            <a:endParaRPr/>
          </a:p>
        </p:txBody>
      </p:sp>
      <p:sp>
        <p:nvSpPr>
          <p:cNvPr id="143" name="Google Shape;14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Retrieving somewhat healthy data with a medium level of confidence was the first issue we faced.  Initially data from UCI's ML repository look good, but after further inspection there was more to be desired.  After scouring the web, the team was able to com up with 5920 data points across UCI's ML repo and Kaggle's online dataset repository.</a:t>
            </a:r>
            <a:endParaRPr/>
          </a:p>
        </p:txBody>
      </p:sp>
      <p:sp>
        <p:nvSpPr>
          <p:cNvPr id="155" name="Google Shape;155;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These datasets spanned 10 CSV files. This was initial great, due to no missing values, consistent data types, etc. But after digging further into the data a small percentage of duplicates (&lt;10%). After this initial cleaning of removing duplicates we preprocessed the data in 2 stages and then performed exploratory data analysis to better understand the total dataset and perform better tuning of our models.</a:t>
            </a:r>
            <a:endParaRPr/>
          </a:p>
        </p:txBody>
      </p:sp>
      <p:sp>
        <p:nvSpPr>
          <p:cNvPr id="168" name="Google Shape;16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0" name="Shape 90"/>
        <p:cNvGrpSpPr/>
        <p:nvPr/>
      </p:nvGrpSpPr>
      <p:grpSpPr>
        <a:xfrm>
          <a:off x="0" y="0"/>
          <a:ext cx="0" cy="0"/>
          <a:chOff x="0" y="0"/>
          <a:chExt cx="0" cy="0"/>
        </a:xfrm>
      </p:grpSpPr>
      <p:sp>
        <p:nvSpPr>
          <p:cNvPr id="91" name="Google Shape;91;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3" name="Google Shape;93;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1"/>
          <p:cNvSpPr/>
          <p:nvPr>
            <p:ph idx="2" type="pic"/>
          </p:nvPr>
        </p:nvSpPr>
        <p:spPr>
          <a:xfrm>
            <a:off x="5183188" y="987425"/>
            <a:ext cx="6172200" cy="4873625"/>
          </a:xfrm>
          <a:prstGeom prst="rect">
            <a:avLst/>
          </a:prstGeom>
          <a:noFill/>
          <a:ln>
            <a:noFill/>
          </a:ln>
        </p:spPr>
      </p:sp>
      <p:sp>
        <p:nvSpPr>
          <p:cNvPr id="68" name="Google Shape;68;p4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sp>
        <p:nvSpPr>
          <p:cNvPr id="85" name="Google Shape;85;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7" name="Google Shape;8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8" name="Google Shape;8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9" name="Google Shape;8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u="none">
                <a:solidFill>
                  <a:schemeClr val="lt1"/>
                </a:solidFill>
                <a:latin typeface="Calibri"/>
                <a:ea typeface="Calibri"/>
                <a:cs typeface="Calibri"/>
                <a:sym typeface="Calibri"/>
              </a:defRPr>
            </a:lvl1pPr>
            <a:lvl2pPr indent="0" lvl="1" marL="0" marR="0" rtl="0" algn="r">
              <a:spcBef>
                <a:spcPts val="0"/>
              </a:spcBef>
              <a:buNone/>
              <a:defRPr b="0" sz="1200" u="none">
                <a:solidFill>
                  <a:schemeClr val="lt1"/>
                </a:solidFill>
                <a:latin typeface="Calibri"/>
                <a:ea typeface="Calibri"/>
                <a:cs typeface="Calibri"/>
                <a:sym typeface="Calibri"/>
              </a:defRPr>
            </a:lvl2pPr>
            <a:lvl3pPr indent="0" lvl="2" marL="0" marR="0" rtl="0" algn="r">
              <a:spcBef>
                <a:spcPts val="0"/>
              </a:spcBef>
              <a:buNone/>
              <a:defRPr b="0" sz="1200" u="none">
                <a:solidFill>
                  <a:schemeClr val="lt1"/>
                </a:solidFill>
                <a:latin typeface="Calibri"/>
                <a:ea typeface="Calibri"/>
                <a:cs typeface="Calibri"/>
                <a:sym typeface="Calibri"/>
              </a:defRPr>
            </a:lvl3pPr>
            <a:lvl4pPr indent="0" lvl="3" marL="0" marR="0" rtl="0" algn="r">
              <a:spcBef>
                <a:spcPts val="0"/>
              </a:spcBef>
              <a:buNone/>
              <a:defRPr b="0" sz="1200" u="none">
                <a:solidFill>
                  <a:schemeClr val="lt1"/>
                </a:solidFill>
                <a:latin typeface="Calibri"/>
                <a:ea typeface="Calibri"/>
                <a:cs typeface="Calibri"/>
                <a:sym typeface="Calibri"/>
              </a:defRPr>
            </a:lvl4pPr>
            <a:lvl5pPr indent="0" lvl="4" marL="0" marR="0" rtl="0" algn="r">
              <a:spcBef>
                <a:spcPts val="0"/>
              </a:spcBef>
              <a:buNone/>
              <a:defRPr b="0" sz="1200" u="none">
                <a:solidFill>
                  <a:schemeClr val="lt1"/>
                </a:solidFill>
                <a:latin typeface="Calibri"/>
                <a:ea typeface="Calibri"/>
                <a:cs typeface="Calibri"/>
                <a:sym typeface="Calibri"/>
              </a:defRPr>
            </a:lvl5pPr>
            <a:lvl6pPr indent="0" lvl="5" marL="0" marR="0" rtl="0" algn="r">
              <a:spcBef>
                <a:spcPts val="0"/>
              </a:spcBef>
              <a:buNone/>
              <a:defRPr b="0" sz="1200" u="none">
                <a:solidFill>
                  <a:schemeClr val="lt1"/>
                </a:solidFill>
                <a:latin typeface="Calibri"/>
                <a:ea typeface="Calibri"/>
                <a:cs typeface="Calibri"/>
                <a:sym typeface="Calibri"/>
              </a:defRPr>
            </a:lvl6pPr>
            <a:lvl7pPr indent="0" lvl="6" marL="0" marR="0" rtl="0" algn="r">
              <a:spcBef>
                <a:spcPts val="0"/>
              </a:spcBef>
              <a:buNone/>
              <a:defRPr b="0" sz="1200" u="none">
                <a:solidFill>
                  <a:schemeClr val="lt1"/>
                </a:solidFill>
                <a:latin typeface="Calibri"/>
                <a:ea typeface="Calibri"/>
                <a:cs typeface="Calibri"/>
                <a:sym typeface="Calibri"/>
              </a:defRPr>
            </a:lvl7pPr>
            <a:lvl8pPr indent="0" lvl="7" marL="0" marR="0" rtl="0" algn="r">
              <a:spcBef>
                <a:spcPts val="0"/>
              </a:spcBef>
              <a:buNone/>
              <a:defRPr b="0" sz="1200" u="none">
                <a:solidFill>
                  <a:schemeClr val="lt1"/>
                </a:solidFill>
                <a:latin typeface="Calibri"/>
                <a:ea typeface="Calibri"/>
                <a:cs typeface="Calibri"/>
                <a:sym typeface="Calibri"/>
              </a:defRPr>
            </a:lvl8pPr>
            <a:lvl9pPr indent="0" lvl="8" marL="0" marR="0" rtl="0" algn="r">
              <a:spcBef>
                <a:spcPts val="0"/>
              </a:spcBef>
              <a:buNone/>
              <a:defRPr b="0" sz="12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archive.ics.uci.edu/ml/machine-learning-databases/00228/" TargetMode="External"/><Relationship Id="rId4" Type="http://schemas.openxmlformats.org/officeDocument/2006/relationships/hyperlink" Target="https://www.kaggle.com/datasets/arunasivapragasam/spam-or-ham" TargetMode="External"/><Relationship Id="rId5" Type="http://schemas.openxmlformats.org/officeDocument/2006/relationships/hyperlink" Target="https://www.kaggle.com/datasets/hdza1991/sms-spam" TargetMode="External"/><Relationship Id="rId6" Type="http://schemas.openxmlformats.org/officeDocument/2006/relationships/hyperlink" Target="https://www.kaggle.com/datasets/shravan3273/sms-spam" TargetMode="External"/><Relationship Id="rId7" Type="http://schemas.openxmlformats.org/officeDocument/2006/relationships/hyperlink" Target="https://www.kaggle.com/datasets/shrutipandit707/smsspamcollec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 name="Shape 99"/>
        <p:cNvGrpSpPr/>
        <p:nvPr/>
      </p:nvGrpSpPr>
      <p:grpSpPr>
        <a:xfrm>
          <a:off x="0" y="0"/>
          <a:ext cx="0" cy="0"/>
          <a:chOff x="0" y="0"/>
          <a:chExt cx="0" cy="0"/>
        </a:xfrm>
      </p:grpSpPr>
      <p:sp>
        <p:nvSpPr>
          <p:cNvPr id="100" name="Google Shape;100;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1" name="Google Shape;101;p1"/>
          <p:cNvSpPr/>
          <p:nvPr/>
        </p:nvSpPr>
        <p:spPr>
          <a:xfrm>
            <a:off x="0" y="0"/>
            <a:ext cx="6126740" cy="6857542"/>
          </a:xfrm>
          <a:custGeom>
            <a:rect b="b" l="l" r="r" t="t"/>
            <a:pathLst>
              <a:path extrusionOk="0" h="6857542" w="6126740">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2" name="Google Shape;102;p1"/>
          <p:cNvSpPr txBox="1"/>
          <p:nvPr>
            <p:ph type="ctrTitle"/>
          </p:nvPr>
        </p:nvSpPr>
        <p:spPr>
          <a:xfrm>
            <a:off x="767290" y="1289146"/>
            <a:ext cx="4153626" cy="4279709"/>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5400"/>
              <a:buFont typeface="Calibri"/>
              <a:buNone/>
            </a:pPr>
            <a:r>
              <a:rPr lang="en-US" sz="5400">
                <a:solidFill>
                  <a:schemeClr val="lt1"/>
                </a:solidFill>
                <a:latin typeface="Calibri"/>
                <a:ea typeface="Calibri"/>
                <a:cs typeface="Calibri"/>
                <a:sym typeface="Calibri"/>
              </a:rPr>
              <a:t>SPAM or HAM</a:t>
            </a:r>
            <a:endParaRPr/>
          </a:p>
        </p:txBody>
      </p:sp>
      <p:grpSp>
        <p:nvGrpSpPr>
          <p:cNvPr id="103" name="Google Shape;103;p1"/>
          <p:cNvGrpSpPr/>
          <p:nvPr/>
        </p:nvGrpSpPr>
        <p:grpSpPr>
          <a:xfrm>
            <a:off x="6103027" y="681628"/>
            <a:ext cx="1562267" cy="1172973"/>
            <a:chOff x="7493121" y="1000124"/>
            <a:chExt cx="1562267" cy="1172973"/>
          </a:xfrm>
        </p:grpSpPr>
        <p:sp>
          <p:nvSpPr>
            <p:cNvPr id="104" name="Google Shape;104;p1"/>
            <p:cNvSpPr/>
            <p:nvPr/>
          </p:nvSpPr>
          <p:spPr>
            <a:xfrm>
              <a:off x="7493121" y="1348782"/>
              <a:ext cx="935037" cy="8243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1"/>
            <p:cNvSpPr/>
            <p:nvPr/>
          </p:nvSpPr>
          <p:spPr>
            <a:xfrm>
              <a:off x="8293221" y="1000124"/>
              <a:ext cx="762167" cy="6719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6" name="Google Shape;106;p1"/>
          <p:cNvSpPr txBox="1"/>
          <p:nvPr>
            <p:ph idx="1" type="subTitle"/>
          </p:nvPr>
        </p:nvSpPr>
        <p:spPr>
          <a:xfrm>
            <a:off x="6514140" y="1854601"/>
            <a:ext cx="4776711" cy="31487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a:buChar char="•"/>
            </a:pPr>
            <a:r>
              <a:rPr lang="en-US"/>
              <a:t>Hal Baird</a:t>
            </a:r>
            <a:endParaRPr/>
          </a:p>
          <a:p>
            <a:pPr indent="0" lvl="0" marL="0" rtl="0" algn="l">
              <a:lnSpc>
                <a:spcPct val="90000"/>
              </a:lnSpc>
              <a:spcBef>
                <a:spcPts val="1000"/>
              </a:spcBef>
              <a:spcAft>
                <a:spcPts val="0"/>
              </a:spcAft>
              <a:buClr>
                <a:schemeClr val="dk1"/>
              </a:buClr>
              <a:buSzPts val="2400"/>
              <a:buFont typeface="Arial"/>
              <a:buChar char="•"/>
            </a:pPr>
            <a:r>
              <a:rPr lang="en-US"/>
              <a:t>Dana Dippery</a:t>
            </a:r>
            <a:endParaRPr/>
          </a:p>
          <a:p>
            <a:pPr indent="0" lvl="0" marL="0" rtl="0" algn="l">
              <a:lnSpc>
                <a:spcPct val="90000"/>
              </a:lnSpc>
              <a:spcBef>
                <a:spcPts val="1000"/>
              </a:spcBef>
              <a:spcAft>
                <a:spcPts val="0"/>
              </a:spcAft>
              <a:buClr>
                <a:schemeClr val="dk1"/>
              </a:buClr>
              <a:buSzPts val="2400"/>
              <a:buFont typeface="Arial"/>
              <a:buChar char="•"/>
            </a:pPr>
            <a:r>
              <a:rPr lang="en-US"/>
              <a:t>Anthony Redamonti</a:t>
            </a:r>
            <a:endParaRPr/>
          </a:p>
          <a:p>
            <a:pPr indent="0" lvl="0" marL="0" rtl="0" algn="l">
              <a:lnSpc>
                <a:spcPct val="90000"/>
              </a:lnSpc>
              <a:spcBef>
                <a:spcPts val="1000"/>
              </a:spcBef>
              <a:spcAft>
                <a:spcPts val="0"/>
              </a:spcAft>
              <a:buClr>
                <a:schemeClr val="dk1"/>
              </a:buClr>
              <a:buSzPts val="2400"/>
              <a:buFont typeface="Arial"/>
              <a:buChar char="•"/>
            </a:pPr>
            <a:r>
              <a:rPr lang="en-US"/>
              <a:t>Joshua Wolfe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9" name="Shape 199"/>
        <p:cNvGrpSpPr/>
        <p:nvPr/>
      </p:nvGrpSpPr>
      <p:grpSpPr>
        <a:xfrm>
          <a:off x="0" y="0"/>
          <a:ext cx="0" cy="0"/>
          <a:chOff x="0" y="0"/>
          <a:chExt cx="0" cy="0"/>
        </a:xfrm>
      </p:grpSpPr>
      <p:sp>
        <p:nvSpPr>
          <p:cNvPr id="200" name="Google Shape;200;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1" name="Google Shape;201;p10"/>
          <p:cNvSpPr/>
          <p:nvPr/>
        </p:nvSpPr>
        <p:spPr>
          <a:xfrm>
            <a:off x="1" y="4233674"/>
            <a:ext cx="12192000" cy="2624326"/>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02" name="Google Shape;202;p10"/>
          <p:cNvGrpSpPr/>
          <p:nvPr/>
        </p:nvGrpSpPr>
        <p:grpSpPr>
          <a:xfrm>
            <a:off x="10208171" y="4821439"/>
            <a:ext cx="1128382" cy="847206"/>
            <a:chOff x="8183879" y="1000124"/>
            <a:chExt cx="1562267" cy="1172973"/>
          </a:xfrm>
        </p:grpSpPr>
        <p:sp>
          <p:nvSpPr>
            <p:cNvPr id="203" name="Google Shape;203;p10"/>
            <p:cNvSpPr/>
            <p:nvPr/>
          </p:nvSpPr>
          <p:spPr>
            <a:xfrm>
              <a:off x="8183879" y="1348782"/>
              <a:ext cx="935037" cy="8243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 name="Google Shape;204;p10"/>
            <p:cNvSpPr/>
            <p:nvPr/>
          </p:nvSpPr>
          <p:spPr>
            <a:xfrm>
              <a:off x="8983979" y="1000124"/>
              <a:ext cx="762167" cy="6719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05" name="Google Shape;205;p10"/>
          <p:cNvSpPr txBox="1"/>
          <p:nvPr/>
        </p:nvSpPr>
        <p:spPr>
          <a:xfrm>
            <a:off x="859884" y="542084"/>
            <a:ext cx="10494136" cy="456598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Arial"/>
              <a:buNone/>
            </a:pPr>
            <a:r>
              <a:rPr lang="en-US" sz="4400">
                <a:solidFill>
                  <a:schemeClr val="dk1"/>
                </a:solidFill>
                <a:latin typeface="Calibri"/>
                <a:ea typeface="Calibri"/>
                <a:cs typeface="Calibri"/>
                <a:sym typeface="Calibri"/>
              </a:rPr>
              <a:t>Preprocessing: URLs &amp; NANP</a:t>
            </a:r>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rgbClr val="FFFFFF"/>
              </a:solidFill>
              <a:latin typeface="Calibri"/>
              <a:ea typeface="Calibri"/>
              <a:cs typeface="Calibri"/>
              <a:sym typeface="Calibri"/>
            </a:endParaRPr>
          </a:p>
        </p:txBody>
      </p:sp>
      <p:sp>
        <p:nvSpPr>
          <p:cNvPr id="206" name="Google Shape;206;p10"/>
          <p:cNvSpPr txBox="1"/>
          <p:nvPr/>
        </p:nvSpPr>
        <p:spPr>
          <a:xfrm>
            <a:off x="859665" y="1485812"/>
            <a:ext cx="10494136" cy="4737704"/>
          </a:xfrm>
          <a:prstGeom prst="rect">
            <a:avLst/>
          </a:prstGeom>
          <a:noFill/>
          <a:ln>
            <a:noFill/>
          </a:ln>
        </p:spPr>
        <p:txBody>
          <a:bodyPr anchorCtr="0" anchor="t" bIns="45700" lIns="91425" spcFirstLastPara="1" rIns="91425" wrap="square" tIns="45700">
            <a:normAutofit/>
          </a:bodyPr>
          <a:lstStyle/>
          <a:p>
            <a:pPr indent="-50800" lvl="0" marL="228600" marR="0" rtl="0" algn="l">
              <a:lnSpc>
                <a:spcPct val="90000"/>
              </a:lnSpc>
              <a:spcBef>
                <a:spcPts val="0"/>
              </a:spcBef>
              <a:spcAft>
                <a:spcPts val="0"/>
              </a:spcAft>
              <a:buClr>
                <a:schemeClr val="dk1"/>
              </a:buClr>
              <a:buSzPts val="2800"/>
              <a:buFont typeface="Arial"/>
              <a:buNone/>
            </a:pPr>
            <a:r>
              <a:t/>
            </a:r>
            <a:endParaRPr sz="2800">
              <a:solidFill>
                <a:srgbClr val="000000"/>
              </a:solidFill>
              <a:latin typeface="Calibri"/>
              <a:ea typeface="Calibri"/>
              <a:cs typeface="Calibri"/>
              <a:sym typeface="Calibri"/>
            </a:endParaRPr>
          </a:p>
        </p:txBody>
      </p:sp>
      <p:pic>
        <p:nvPicPr>
          <p:cNvPr descr="Chart, bar chart&#10;&#10;Description automatically generated" id="207" name="Google Shape;207;p10"/>
          <p:cNvPicPr preferRelativeResize="0"/>
          <p:nvPr/>
        </p:nvPicPr>
        <p:blipFill rotWithShape="1">
          <a:blip r:embed="rId3">
            <a:alphaModFix/>
          </a:blip>
          <a:srcRect b="0" l="0" r="0" t="0"/>
          <a:stretch/>
        </p:blipFill>
        <p:spPr>
          <a:xfrm>
            <a:off x="2950369" y="1504486"/>
            <a:ext cx="6291262" cy="2729841"/>
          </a:xfrm>
          <a:prstGeom prst="rect">
            <a:avLst/>
          </a:prstGeom>
          <a:noFill/>
          <a:ln>
            <a:noFill/>
          </a:ln>
        </p:spPr>
      </p:pic>
      <p:sp>
        <p:nvSpPr>
          <p:cNvPr id="208" name="Google Shape;208;p10"/>
          <p:cNvSpPr txBox="1"/>
          <p:nvPr/>
        </p:nvSpPr>
        <p:spPr>
          <a:xfrm>
            <a:off x="859665" y="4239035"/>
            <a:ext cx="9344403" cy="1736293"/>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lt1"/>
              </a:buClr>
              <a:buSzPts val="2800"/>
              <a:buFont typeface="Arial"/>
              <a:buChar char="•"/>
            </a:pPr>
            <a:r>
              <a:rPr lang="en-US" sz="2800">
                <a:solidFill>
                  <a:schemeClr val="lt1"/>
                </a:solidFill>
                <a:latin typeface="Calibri"/>
                <a:ea typeface="Calibri"/>
                <a:cs typeface="Calibri"/>
                <a:sym typeface="Calibri"/>
              </a:rPr>
              <a:t>Mapping RegEx across the dataset, SPAM doesn't include many URLs, but telephone numbers and shortcodes are key identifiers of spam.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2" name="Shape 212"/>
        <p:cNvGrpSpPr/>
        <p:nvPr/>
      </p:nvGrpSpPr>
      <p:grpSpPr>
        <a:xfrm>
          <a:off x="0" y="0"/>
          <a:ext cx="0" cy="0"/>
          <a:chOff x="0" y="0"/>
          <a:chExt cx="0" cy="0"/>
        </a:xfrm>
      </p:grpSpPr>
      <p:sp>
        <p:nvSpPr>
          <p:cNvPr id="213" name="Google Shape;213;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p11"/>
          <p:cNvSpPr/>
          <p:nvPr/>
        </p:nvSpPr>
        <p:spPr>
          <a:xfrm>
            <a:off x="1" y="4233674"/>
            <a:ext cx="12192000" cy="2624326"/>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15" name="Google Shape;215;p11"/>
          <p:cNvGrpSpPr/>
          <p:nvPr/>
        </p:nvGrpSpPr>
        <p:grpSpPr>
          <a:xfrm>
            <a:off x="10208171" y="4821439"/>
            <a:ext cx="1128382" cy="847206"/>
            <a:chOff x="8183879" y="1000124"/>
            <a:chExt cx="1562267" cy="1172973"/>
          </a:xfrm>
        </p:grpSpPr>
        <p:sp>
          <p:nvSpPr>
            <p:cNvPr id="216" name="Google Shape;216;p11"/>
            <p:cNvSpPr/>
            <p:nvPr/>
          </p:nvSpPr>
          <p:spPr>
            <a:xfrm>
              <a:off x="8183879" y="1348782"/>
              <a:ext cx="935037" cy="8243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 name="Google Shape;217;p11"/>
            <p:cNvSpPr/>
            <p:nvPr/>
          </p:nvSpPr>
          <p:spPr>
            <a:xfrm>
              <a:off x="8983979" y="1000124"/>
              <a:ext cx="762167" cy="6719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18" name="Google Shape;218;p11"/>
          <p:cNvSpPr txBox="1"/>
          <p:nvPr/>
        </p:nvSpPr>
        <p:spPr>
          <a:xfrm>
            <a:off x="859884" y="542084"/>
            <a:ext cx="10494136" cy="456598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Arial"/>
              <a:buNone/>
            </a:pPr>
            <a:r>
              <a:rPr lang="en-US" sz="4400">
                <a:solidFill>
                  <a:schemeClr val="dk1"/>
                </a:solidFill>
                <a:latin typeface="Calibri"/>
                <a:ea typeface="Calibri"/>
                <a:cs typeface="Calibri"/>
                <a:sym typeface="Calibri"/>
              </a:rPr>
              <a:t>Preprocessing: Lemmatization &amp; Stemming</a:t>
            </a:r>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rgbClr val="FFFFFF"/>
              </a:solidFill>
              <a:latin typeface="Calibri"/>
              <a:ea typeface="Calibri"/>
              <a:cs typeface="Calibri"/>
              <a:sym typeface="Calibri"/>
            </a:endParaRPr>
          </a:p>
        </p:txBody>
      </p:sp>
      <p:sp>
        <p:nvSpPr>
          <p:cNvPr id="219" name="Google Shape;219;p11"/>
          <p:cNvSpPr txBox="1"/>
          <p:nvPr/>
        </p:nvSpPr>
        <p:spPr>
          <a:xfrm>
            <a:off x="859665" y="1485812"/>
            <a:ext cx="10494136" cy="4737704"/>
          </a:xfrm>
          <a:prstGeom prst="rect">
            <a:avLst/>
          </a:prstGeom>
          <a:noFill/>
          <a:ln>
            <a:noFill/>
          </a:ln>
        </p:spPr>
        <p:txBody>
          <a:bodyPr anchorCtr="0" anchor="t" bIns="45700" lIns="91425" spcFirstLastPara="1" rIns="91425" wrap="square" tIns="45700">
            <a:normAutofit lnSpcReduction="10000"/>
          </a:bodyPr>
          <a:lstStyle/>
          <a:p>
            <a:pPr indent="-228600" lvl="0" marL="228600" marR="0" rtl="0" algn="l">
              <a:lnSpc>
                <a:spcPct val="90000"/>
              </a:lnSpc>
              <a:spcBef>
                <a:spcPts val="0"/>
              </a:spcBef>
              <a:spcAft>
                <a:spcPts val="0"/>
              </a:spcAft>
              <a:buClr>
                <a:srgbClr val="000000"/>
              </a:buClr>
              <a:buSzPts val="2800"/>
              <a:buFont typeface="Arial"/>
              <a:buChar char="•"/>
            </a:pPr>
            <a:r>
              <a:rPr lang="en-US" sz="2800">
                <a:solidFill>
                  <a:srgbClr val="000000"/>
                </a:solidFill>
                <a:latin typeface="Calibri"/>
                <a:ea typeface="Calibri"/>
                <a:cs typeface="Calibri"/>
                <a:sym typeface="Calibri"/>
              </a:rPr>
              <a:t>Word </a:t>
            </a:r>
            <a:r>
              <a:rPr lang="en-US" sz="2800">
                <a:solidFill>
                  <a:schemeClr val="dk1"/>
                </a:solidFill>
                <a:latin typeface="Calibri"/>
                <a:ea typeface="Calibri"/>
                <a:cs typeface="Calibri"/>
                <a:sym typeface="Calibri"/>
              </a:rPr>
              <a:t>Stemming: the process of reducing words in a document down to their stems (base version of the word).</a:t>
            </a:r>
            <a:endParaRPr sz="2800">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Example:</a:t>
            </a:r>
            <a:endParaRPr sz="2800">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am, are, is  =&gt; be</a:t>
            </a: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car, cars, car's, cars' =&gt; car</a:t>
            </a:r>
            <a:endParaRPr b="0" i="0" sz="24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Example: "I went to many stores and bought milky way candy bars."</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Stemmed version: "I go to many store and buy milk way candy bar."</a:t>
            </a:r>
            <a:endParaRPr b="0" i="0" sz="24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lt1"/>
              </a:buClr>
              <a:buSzPts val="2800"/>
              <a:buFont typeface="Arial"/>
              <a:buChar char="•"/>
            </a:pPr>
            <a:r>
              <a:rPr lang="en-US" sz="2800">
                <a:solidFill>
                  <a:schemeClr val="lt1"/>
                </a:solidFill>
                <a:latin typeface="Calibri"/>
                <a:ea typeface="Calibri"/>
                <a:cs typeface="Calibri"/>
                <a:sym typeface="Calibri"/>
              </a:rPr>
              <a:t>Word Lemmatization: the process of determining the lemma (root) of a word based on its intended meaning.</a:t>
            </a:r>
            <a:endParaRPr/>
          </a:p>
          <a:p>
            <a:pPr indent="-228600" lvl="1" marL="685800" marR="0" rtl="0" algn="l">
              <a:lnSpc>
                <a:spcPct val="90000"/>
              </a:lnSpc>
              <a:spcBef>
                <a:spcPts val="500"/>
              </a:spcBef>
              <a:spcAft>
                <a:spcPts val="0"/>
              </a:spcAft>
              <a:buClr>
                <a:schemeClr val="lt1"/>
              </a:buClr>
              <a:buSzPts val="2400"/>
              <a:buFont typeface="Arial"/>
              <a:buChar char="•"/>
            </a:pPr>
            <a:r>
              <a:rPr b="0" i="0" lang="en-US" sz="2400" u="none" cap="none" strike="noStrike">
                <a:solidFill>
                  <a:schemeClr val="lt1"/>
                </a:solidFill>
                <a:latin typeface="Calibri"/>
                <a:ea typeface="Calibri"/>
                <a:cs typeface="Calibri"/>
                <a:sym typeface="Calibri"/>
              </a:rPr>
              <a:t>Example: "Saw" </a:t>
            </a:r>
            <a:endParaRPr b="0" i="0" sz="24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lt1"/>
              </a:buClr>
              <a:buSzPts val="2400"/>
              <a:buFont typeface="Arial"/>
              <a:buChar char="•"/>
            </a:pPr>
            <a:r>
              <a:rPr b="0" i="0" lang="en-US" sz="2400" u="none" cap="none" strike="noStrike">
                <a:solidFill>
                  <a:schemeClr val="lt1"/>
                </a:solidFill>
                <a:latin typeface="Calibri"/>
                <a:ea typeface="Calibri"/>
                <a:cs typeface="Calibri"/>
                <a:sym typeface="Calibri"/>
              </a:rPr>
              <a:t>If Verb =&gt; Root = "See"</a:t>
            </a:r>
            <a:endParaRPr b="0" i="0" sz="24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lt1"/>
              </a:buClr>
              <a:buSzPts val="2400"/>
              <a:buFont typeface="Arial"/>
              <a:buChar char="•"/>
            </a:pPr>
            <a:r>
              <a:rPr b="0" i="0" lang="en-US" sz="2400" u="none" cap="none" strike="noStrike">
                <a:solidFill>
                  <a:schemeClr val="lt1"/>
                </a:solidFill>
                <a:latin typeface="Calibri"/>
                <a:ea typeface="Calibri"/>
                <a:cs typeface="Calibri"/>
                <a:sym typeface="Calibri"/>
              </a:rPr>
              <a:t>If Noun =&gt; Root = "Saw"</a:t>
            </a:r>
            <a:endParaRPr b="0" i="0" sz="2400" u="none" cap="none" strike="noStrik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3" name="Shape 223"/>
        <p:cNvGrpSpPr/>
        <p:nvPr/>
      </p:nvGrpSpPr>
      <p:grpSpPr>
        <a:xfrm>
          <a:off x="0" y="0"/>
          <a:ext cx="0" cy="0"/>
          <a:chOff x="0" y="0"/>
          <a:chExt cx="0" cy="0"/>
        </a:xfrm>
      </p:grpSpPr>
      <p:sp>
        <p:nvSpPr>
          <p:cNvPr id="224" name="Google Shape;224;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5" name="Google Shape;225;p12"/>
          <p:cNvSpPr/>
          <p:nvPr/>
        </p:nvSpPr>
        <p:spPr>
          <a:xfrm>
            <a:off x="1" y="4233674"/>
            <a:ext cx="12192000" cy="2624326"/>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26" name="Google Shape;226;p12"/>
          <p:cNvGrpSpPr/>
          <p:nvPr/>
        </p:nvGrpSpPr>
        <p:grpSpPr>
          <a:xfrm>
            <a:off x="10208171" y="4821439"/>
            <a:ext cx="1128382" cy="847206"/>
            <a:chOff x="8183879" y="1000124"/>
            <a:chExt cx="1562267" cy="1172973"/>
          </a:xfrm>
        </p:grpSpPr>
        <p:sp>
          <p:nvSpPr>
            <p:cNvPr id="227" name="Google Shape;227;p12"/>
            <p:cNvSpPr/>
            <p:nvPr/>
          </p:nvSpPr>
          <p:spPr>
            <a:xfrm>
              <a:off x="8183879" y="1348782"/>
              <a:ext cx="935037" cy="8243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 name="Google Shape;228;p12"/>
            <p:cNvSpPr/>
            <p:nvPr/>
          </p:nvSpPr>
          <p:spPr>
            <a:xfrm>
              <a:off x="8983979" y="1000124"/>
              <a:ext cx="762167" cy="6719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29" name="Google Shape;229;p12"/>
          <p:cNvSpPr txBox="1"/>
          <p:nvPr/>
        </p:nvSpPr>
        <p:spPr>
          <a:xfrm>
            <a:off x="859884" y="542084"/>
            <a:ext cx="10494136" cy="456598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Arial"/>
              <a:buNone/>
            </a:pPr>
            <a:r>
              <a:rPr lang="en-US" sz="4400">
                <a:solidFill>
                  <a:schemeClr val="dk1"/>
                </a:solidFill>
                <a:latin typeface="Calibri"/>
                <a:ea typeface="Calibri"/>
                <a:cs typeface="Calibri"/>
                <a:sym typeface="Calibri"/>
              </a:rPr>
              <a:t>Preprocessing: Vectorization</a:t>
            </a:r>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rgbClr val="FFFFFF"/>
              </a:solidFill>
              <a:latin typeface="Calibri"/>
              <a:ea typeface="Calibri"/>
              <a:cs typeface="Calibri"/>
              <a:sym typeface="Calibri"/>
            </a:endParaRPr>
          </a:p>
        </p:txBody>
      </p:sp>
      <p:sp>
        <p:nvSpPr>
          <p:cNvPr id="230" name="Google Shape;230;p12"/>
          <p:cNvSpPr txBox="1"/>
          <p:nvPr/>
        </p:nvSpPr>
        <p:spPr>
          <a:xfrm>
            <a:off x="848933" y="1755196"/>
            <a:ext cx="10494136" cy="4737704"/>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Vectorization: the process of using tokenized words to create a unique, alphabetized vocabulary and converting it to a binary vector.</a:t>
            </a:r>
            <a:endParaRPr/>
          </a:p>
          <a:p>
            <a:pPr indent="-228600" lvl="0" marL="228600" marR="0" rtl="0" algn="l">
              <a:lnSpc>
                <a:spcPct val="90000"/>
              </a:lnSpc>
              <a:spcBef>
                <a:spcPts val="10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Example:</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"Data mining is fun." "Data mining is used to solve important problems."</a:t>
            </a:r>
            <a:endParaRPr b="0" i="0" sz="24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Vocabulary: ['Data', 'fun', 'important', 'is', 'mining', 'problems', 'solve', 'to', 'used']</a:t>
            </a:r>
            <a:endParaRPr/>
          </a:p>
          <a:p>
            <a:pPr indent="-228600" lvl="1" marL="685800" marR="0" rtl="0" algn="l">
              <a:lnSpc>
                <a:spcPct val="90000"/>
              </a:lnSpc>
              <a:spcBef>
                <a:spcPts val="500"/>
              </a:spcBef>
              <a:spcAft>
                <a:spcPts val="0"/>
              </a:spcAft>
              <a:buClr>
                <a:schemeClr val="lt1"/>
              </a:buClr>
              <a:buSzPts val="2400"/>
              <a:buFont typeface="Arial"/>
              <a:buChar char="•"/>
            </a:pPr>
            <a:r>
              <a:rPr b="0" i="0" lang="en-US" sz="2400" u="none" cap="none" strike="noStrike">
                <a:solidFill>
                  <a:schemeClr val="lt1"/>
                </a:solidFill>
                <a:latin typeface="Calibri"/>
                <a:ea typeface="Calibri"/>
                <a:cs typeface="Calibri"/>
                <a:sym typeface="Calibri"/>
              </a:rPr>
              <a:t>Vectors: </a:t>
            </a:r>
            <a:endParaRPr/>
          </a:p>
          <a:p>
            <a:pPr indent="-228600" lvl="2" marL="1143000" marR="0" rtl="0" algn="l">
              <a:lnSpc>
                <a:spcPct val="90000"/>
              </a:lnSpc>
              <a:spcBef>
                <a:spcPts val="500"/>
              </a:spcBef>
              <a:spcAft>
                <a:spcPts val="0"/>
              </a:spcAft>
              <a:buClr>
                <a:schemeClr val="lt1"/>
              </a:buClr>
              <a:buSzPts val="2000"/>
              <a:buFont typeface="Arial"/>
              <a:buChar char="•"/>
            </a:pPr>
            <a:r>
              <a:rPr b="0" i="0" lang="en-US" sz="2000" u="none" cap="none" strike="noStrike">
                <a:solidFill>
                  <a:schemeClr val="lt1"/>
                </a:solidFill>
                <a:latin typeface="Calibri"/>
                <a:ea typeface="Calibri"/>
                <a:cs typeface="Calibri"/>
                <a:sym typeface="Calibri"/>
              </a:rPr>
              <a:t>"Data mining is fun." =&gt; [1, 1, 0, 1, 1, 0, 0, 0, 0]</a:t>
            </a:r>
            <a:endParaRPr/>
          </a:p>
          <a:p>
            <a:pPr indent="-228600" lvl="2" marL="1143000" marR="0" rtl="0" algn="l">
              <a:lnSpc>
                <a:spcPct val="90000"/>
              </a:lnSpc>
              <a:spcBef>
                <a:spcPts val="500"/>
              </a:spcBef>
              <a:spcAft>
                <a:spcPts val="0"/>
              </a:spcAft>
              <a:buClr>
                <a:schemeClr val="lt1"/>
              </a:buClr>
              <a:buSzPts val="2000"/>
              <a:buFont typeface="Arial"/>
              <a:buChar char="•"/>
            </a:pPr>
            <a:r>
              <a:rPr b="0" i="0" lang="en-US" sz="2000" u="none" cap="none" strike="noStrike">
                <a:solidFill>
                  <a:schemeClr val="lt1"/>
                </a:solidFill>
                <a:latin typeface="Calibri"/>
                <a:ea typeface="Calibri"/>
                <a:cs typeface="Calibri"/>
                <a:sym typeface="Calibri"/>
              </a:rPr>
              <a:t>"Data mining is used to solve important problems" =&gt; [1, 0, 1, 1, 1, 1, 1, 1, 1]</a:t>
            </a:r>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rgbClr val="FFFFFF"/>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6" name="Google Shape;236;p13"/>
          <p:cNvSpPr/>
          <p:nvPr/>
        </p:nvSpPr>
        <p:spPr>
          <a:xfrm>
            <a:off x="1" y="4233674"/>
            <a:ext cx="12192000" cy="2624326"/>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37" name="Google Shape;237;p13"/>
          <p:cNvGrpSpPr/>
          <p:nvPr/>
        </p:nvGrpSpPr>
        <p:grpSpPr>
          <a:xfrm>
            <a:off x="10208171" y="4821439"/>
            <a:ext cx="1128382" cy="847206"/>
            <a:chOff x="8183879" y="1000124"/>
            <a:chExt cx="1562267" cy="1172973"/>
          </a:xfrm>
        </p:grpSpPr>
        <p:sp>
          <p:nvSpPr>
            <p:cNvPr id="238" name="Google Shape;238;p13"/>
            <p:cNvSpPr/>
            <p:nvPr/>
          </p:nvSpPr>
          <p:spPr>
            <a:xfrm>
              <a:off x="8183879" y="1348782"/>
              <a:ext cx="935037" cy="8243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13"/>
            <p:cNvSpPr/>
            <p:nvPr/>
          </p:nvSpPr>
          <p:spPr>
            <a:xfrm>
              <a:off x="8983979" y="1000124"/>
              <a:ext cx="762167" cy="6719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40" name="Google Shape;240;p13"/>
          <p:cNvSpPr txBox="1"/>
          <p:nvPr/>
        </p:nvSpPr>
        <p:spPr>
          <a:xfrm>
            <a:off x="859665" y="3735993"/>
            <a:ext cx="9466257" cy="3102937"/>
          </a:xfrm>
          <a:prstGeom prst="rect">
            <a:avLst/>
          </a:prstGeom>
          <a:noFill/>
          <a:ln>
            <a:noFill/>
          </a:ln>
        </p:spPr>
        <p:txBody>
          <a:bodyPr anchorCtr="0" anchor="t" bIns="45700" lIns="91425" spcFirstLastPara="1" rIns="91425" wrap="square" tIns="45700">
            <a:normAutofit/>
          </a:bodyPr>
          <a:lstStyle/>
          <a:p>
            <a:pPr indent="-514350" lvl="0" marL="514350" marR="0" rtl="0" algn="l">
              <a:lnSpc>
                <a:spcPct val="90000"/>
              </a:lnSpc>
              <a:spcBef>
                <a:spcPts val="0"/>
              </a:spcBef>
              <a:spcAft>
                <a:spcPts val="0"/>
              </a:spcAft>
              <a:buClr>
                <a:schemeClr val="dk1"/>
              </a:buClr>
              <a:buSzPts val="2800"/>
              <a:buFont typeface="Arial"/>
              <a:buAutoNum type="arabicPeriod"/>
            </a:pPr>
            <a:r>
              <a:rPr lang="en-US" sz="2800">
                <a:solidFill>
                  <a:schemeClr val="dk1"/>
                </a:solidFill>
                <a:latin typeface="Calibri"/>
                <a:ea typeface="Calibri"/>
                <a:cs typeface="Calibri"/>
                <a:sym typeface="Calibri"/>
              </a:rPr>
              <a:t>Convert to lowercase</a:t>
            </a:r>
            <a:endParaRPr/>
          </a:p>
          <a:p>
            <a:pPr indent="-514350" lvl="0" marL="514350" marR="0" rtl="0" algn="l">
              <a:lnSpc>
                <a:spcPct val="90000"/>
              </a:lnSpc>
              <a:spcBef>
                <a:spcPts val="1000"/>
              </a:spcBef>
              <a:spcAft>
                <a:spcPts val="0"/>
              </a:spcAft>
              <a:buClr>
                <a:schemeClr val="lt1"/>
              </a:buClr>
              <a:buSzPts val="2800"/>
              <a:buFont typeface="Arial"/>
              <a:buAutoNum type="arabicPeriod"/>
            </a:pPr>
            <a:r>
              <a:rPr lang="en-US" sz="2800">
                <a:solidFill>
                  <a:schemeClr val="lt1"/>
                </a:solidFill>
                <a:latin typeface="Calibri"/>
                <a:ea typeface="Calibri"/>
                <a:cs typeface="Calibri"/>
                <a:sym typeface="Calibri"/>
              </a:rPr>
              <a:t>Tokenize (divide each word)</a:t>
            </a:r>
            <a:endParaRPr/>
          </a:p>
          <a:p>
            <a:pPr indent="-514350" lvl="0" marL="514350" marR="0" rtl="0" algn="l">
              <a:lnSpc>
                <a:spcPct val="90000"/>
              </a:lnSpc>
              <a:spcBef>
                <a:spcPts val="1000"/>
              </a:spcBef>
              <a:spcAft>
                <a:spcPts val="0"/>
              </a:spcAft>
              <a:buClr>
                <a:schemeClr val="lt1"/>
              </a:buClr>
              <a:buSzPts val="2800"/>
              <a:buFont typeface="Arial"/>
              <a:buAutoNum type="arabicPeriod"/>
            </a:pPr>
            <a:r>
              <a:rPr lang="en-US" sz="2800">
                <a:solidFill>
                  <a:schemeClr val="lt1"/>
                </a:solidFill>
                <a:latin typeface="Calibri"/>
                <a:ea typeface="Calibri"/>
                <a:cs typeface="Calibri"/>
                <a:sym typeface="Calibri"/>
              </a:rPr>
              <a:t>Remove unnecessary "stop words" ('the', 'a', 'of', 'for', etc.)</a:t>
            </a:r>
            <a:endParaRPr/>
          </a:p>
          <a:p>
            <a:pPr indent="-514350" lvl="0" marL="514350" marR="0" rtl="0" algn="l">
              <a:lnSpc>
                <a:spcPct val="90000"/>
              </a:lnSpc>
              <a:spcBef>
                <a:spcPts val="1000"/>
              </a:spcBef>
              <a:spcAft>
                <a:spcPts val="0"/>
              </a:spcAft>
              <a:buClr>
                <a:schemeClr val="lt1"/>
              </a:buClr>
              <a:buSzPts val="2800"/>
              <a:buFont typeface="Arial"/>
              <a:buAutoNum type="arabicPeriod"/>
            </a:pPr>
            <a:r>
              <a:rPr lang="en-US" sz="2800">
                <a:solidFill>
                  <a:schemeClr val="lt1"/>
                </a:solidFill>
                <a:latin typeface="Calibri"/>
                <a:ea typeface="Calibri"/>
                <a:cs typeface="Calibri"/>
                <a:sym typeface="Calibri"/>
              </a:rPr>
              <a:t>Lemmatize remaining words (as verbs) using Porter Stemmer algorithm</a:t>
            </a:r>
            <a:endParaRPr/>
          </a:p>
          <a:p>
            <a:pPr indent="-514350" lvl="0" marL="514350" marR="0" rtl="0" algn="l">
              <a:lnSpc>
                <a:spcPct val="90000"/>
              </a:lnSpc>
              <a:spcBef>
                <a:spcPts val="1000"/>
              </a:spcBef>
              <a:spcAft>
                <a:spcPts val="0"/>
              </a:spcAft>
              <a:buClr>
                <a:schemeClr val="lt1"/>
              </a:buClr>
              <a:buSzPts val="2800"/>
              <a:buFont typeface="Arial"/>
              <a:buAutoNum type="arabicPeriod"/>
            </a:pPr>
            <a:r>
              <a:rPr lang="en-US" sz="2800">
                <a:solidFill>
                  <a:schemeClr val="lt1"/>
                </a:solidFill>
                <a:latin typeface="Calibri"/>
                <a:ea typeface="Calibri"/>
                <a:cs typeface="Calibri"/>
                <a:sym typeface="Calibri"/>
              </a:rPr>
              <a:t>Stem remaining words</a:t>
            </a:r>
            <a:endParaRPr/>
          </a:p>
          <a:p>
            <a:pPr indent="-336550" lvl="0" marL="514350" marR="0" rtl="0" algn="l">
              <a:lnSpc>
                <a:spcPct val="90000"/>
              </a:lnSpc>
              <a:spcBef>
                <a:spcPts val="1000"/>
              </a:spcBef>
              <a:spcAft>
                <a:spcPts val="0"/>
              </a:spcAft>
              <a:buClr>
                <a:schemeClr val="dk1"/>
              </a:buClr>
              <a:buSzPts val="2800"/>
              <a:buFont typeface="Arial"/>
              <a:buNone/>
            </a:pPr>
            <a:r>
              <a:t/>
            </a:r>
            <a:endParaRPr sz="2800">
              <a:solidFill>
                <a:schemeClr val="lt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lt1"/>
              </a:solidFill>
              <a:latin typeface="Calibri"/>
              <a:ea typeface="Calibri"/>
              <a:cs typeface="Calibri"/>
              <a:sym typeface="Calibri"/>
            </a:endParaRPr>
          </a:p>
        </p:txBody>
      </p:sp>
      <p:pic>
        <p:nvPicPr>
          <p:cNvPr descr="A screenshot of a computer&#10;&#10;Description automatically generated" id="241" name="Google Shape;241;p13"/>
          <p:cNvPicPr preferRelativeResize="0"/>
          <p:nvPr/>
        </p:nvPicPr>
        <p:blipFill rotWithShape="1">
          <a:blip r:embed="rId3">
            <a:alphaModFix/>
          </a:blip>
          <a:srcRect b="0" l="0" r="0" t="0"/>
          <a:stretch/>
        </p:blipFill>
        <p:spPr>
          <a:xfrm>
            <a:off x="941717" y="575228"/>
            <a:ext cx="10420708" cy="284316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6" name="Shape 246"/>
        <p:cNvGrpSpPr/>
        <p:nvPr/>
      </p:nvGrpSpPr>
      <p:grpSpPr>
        <a:xfrm>
          <a:off x="0" y="0"/>
          <a:ext cx="0" cy="0"/>
          <a:chOff x="0" y="0"/>
          <a:chExt cx="0" cy="0"/>
        </a:xfrm>
      </p:grpSpPr>
      <p:sp>
        <p:nvSpPr>
          <p:cNvPr id="247" name="Google Shape;247;p1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8" name="Google Shape;248;p14"/>
          <p:cNvSpPr/>
          <p:nvPr/>
        </p:nvSpPr>
        <p:spPr>
          <a:xfrm>
            <a:off x="1" y="4233674"/>
            <a:ext cx="12192000" cy="2624326"/>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49" name="Google Shape;249;p14"/>
          <p:cNvGrpSpPr/>
          <p:nvPr/>
        </p:nvGrpSpPr>
        <p:grpSpPr>
          <a:xfrm>
            <a:off x="10208171" y="4821439"/>
            <a:ext cx="1128382" cy="847206"/>
            <a:chOff x="8183879" y="1000124"/>
            <a:chExt cx="1562267" cy="1172973"/>
          </a:xfrm>
        </p:grpSpPr>
        <p:sp>
          <p:nvSpPr>
            <p:cNvPr id="250" name="Google Shape;250;p14"/>
            <p:cNvSpPr/>
            <p:nvPr/>
          </p:nvSpPr>
          <p:spPr>
            <a:xfrm>
              <a:off x="8183879" y="1348782"/>
              <a:ext cx="935037" cy="8243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 name="Google Shape;251;p14"/>
            <p:cNvSpPr/>
            <p:nvPr/>
          </p:nvSpPr>
          <p:spPr>
            <a:xfrm>
              <a:off x="8983979" y="1000124"/>
              <a:ext cx="762167" cy="6719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52" name="Google Shape;252;p14"/>
          <p:cNvSpPr txBox="1"/>
          <p:nvPr/>
        </p:nvSpPr>
        <p:spPr>
          <a:xfrm>
            <a:off x="859884" y="542084"/>
            <a:ext cx="10494136" cy="456598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Arial"/>
              <a:buNone/>
            </a:pPr>
            <a:r>
              <a:rPr lang="en-US" sz="4400">
                <a:solidFill>
                  <a:schemeClr val="dk1"/>
                </a:solidFill>
                <a:latin typeface="Calibri"/>
                <a:ea typeface="Calibri"/>
                <a:cs typeface="Calibri"/>
                <a:sym typeface="Calibri"/>
              </a:rPr>
              <a:t>Preprocessing: TF-IDF</a:t>
            </a:r>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rgbClr val="FFFFFF"/>
              </a:solidFill>
              <a:latin typeface="Calibri"/>
              <a:ea typeface="Calibri"/>
              <a:cs typeface="Calibri"/>
              <a:sym typeface="Calibri"/>
            </a:endParaRPr>
          </a:p>
        </p:txBody>
      </p:sp>
      <p:sp>
        <p:nvSpPr>
          <p:cNvPr id="253" name="Google Shape;253;p14"/>
          <p:cNvSpPr txBox="1"/>
          <p:nvPr/>
        </p:nvSpPr>
        <p:spPr>
          <a:xfrm>
            <a:off x="859371" y="1707571"/>
            <a:ext cx="9544246" cy="4737704"/>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marR="0" rtl="0" algn="l">
              <a:lnSpc>
                <a:spcPct val="90000"/>
              </a:lnSpc>
              <a:spcBef>
                <a:spcPts val="0"/>
              </a:spcBef>
              <a:spcAft>
                <a:spcPts val="0"/>
              </a:spcAft>
              <a:buClr>
                <a:schemeClr val="dk1"/>
              </a:buClr>
              <a:buSzPct val="100000"/>
              <a:buFont typeface="Arial"/>
              <a:buChar char="•"/>
            </a:pPr>
            <a:r>
              <a:rPr lang="en-US" sz="2800">
                <a:solidFill>
                  <a:schemeClr val="dk1"/>
                </a:solidFill>
                <a:latin typeface="Calibri"/>
                <a:ea typeface="Calibri"/>
                <a:cs typeface="Calibri"/>
                <a:sym typeface="Calibri"/>
              </a:rPr>
              <a:t>TF-IDF: the process of identifying words uniquely associated with document (relative to a corpus of documents)</a:t>
            </a:r>
            <a:endParaRPr/>
          </a:p>
          <a:p>
            <a:pPr indent="-228600" lvl="0" marL="228600" marR="0" rtl="0" algn="l">
              <a:lnSpc>
                <a:spcPct val="90000"/>
              </a:lnSpc>
              <a:spcBef>
                <a:spcPts val="1000"/>
              </a:spcBef>
              <a:spcAft>
                <a:spcPts val="0"/>
              </a:spcAft>
              <a:buClr>
                <a:schemeClr val="dk1"/>
              </a:buClr>
              <a:buSzPct val="100000"/>
              <a:buFont typeface="Arial"/>
              <a:buChar char="•"/>
            </a:pPr>
            <a:r>
              <a:rPr lang="en-US" sz="2800">
                <a:solidFill>
                  <a:schemeClr val="dk1"/>
                </a:solidFill>
                <a:latin typeface="Calibri"/>
                <a:ea typeface="Calibri"/>
                <a:cs typeface="Calibri"/>
                <a:sym typeface="Calibri"/>
              </a:rPr>
              <a:t>TF-IDF: term frequency inverse document frequency</a:t>
            </a:r>
            <a:endParaRPr sz="2800">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ct val="100000"/>
              <a:buFont typeface="Arial"/>
              <a:buChar char="•"/>
            </a:pPr>
            <a:r>
              <a:rPr lang="en-US" sz="2800">
                <a:solidFill>
                  <a:schemeClr val="dk1"/>
                </a:solidFill>
                <a:latin typeface="Calibri"/>
                <a:ea typeface="Calibri"/>
                <a:cs typeface="Calibri"/>
                <a:sym typeface="Calibri"/>
              </a:rPr>
              <a:t>The process looks for words that have frequency in a document but low frequency (relatively) in a corpus of documents</a:t>
            </a:r>
            <a:endParaRPr sz="2800">
              <a:solidFill>
                <a:schemeClr val="dk1"/>
              </a:solidFill>
              <a:latin typeface="Calibri"/>
              <a:ea typeface="Calibri"/>
              <a:cs typeface="Calibri"/>
              <a:sym typeface="Calibri"/>
            </a:endParaRPr>
          </a:p>
          <a:p>
            <a:pPr indent="-64135" lvl="0" marL="228600" marR="0" rtl="0" algn="l">
              <a:lnSpc>
                <a:spcPct val="90000"/>
              </a:lnSpc>
              <a:spcBef>
                <a:spcPts val="1000"/>
              </a:spcBef>
              <a:spcAft>
                <a:spcPts val="0"/>
              </a:spcAft>
              <a:buClr>
                <a:schemeClr val="dk1"/>
              </a:buClr>
              <a:buSzPct val="100000"/>
              <a:buFont typeface="Arial"/>
              <a:buNone/>
            </a:pPr>
            <a:r>
              <a:t/>
            </a:r>
            <a:endParaRPr sz="2800">
              <a:solidFill>
                <a:srgbClr val="000000"/>
              </a:solidFill>
              <a:latin typeface="Calibri"/>
              <a:ea typeface="Calibri"/>
              <a:cs typeface="Calibri"/>
              <a:sym typeface="Calibri"/>
            </a:endParaRPr>
          </a:p>
          <a:p>
            <a:pPr indent="-64135" lvl="0" marL="228600" marR="0" rtl="0" algn="l">
              <a:lnSpc>
                <a:spcPct val="90000"/>
              </a:lnSpc>
              <a:spcBef>
                <a:spcPts val="1000"/>
              </a:spcBef>
              <a:spcAft>
                <a:spcPts val="0"/>
              </a:spcAft>
              <a:buClr>
                <a:schemeClr val="dk1"/>
              </a:buClr>
              <a:buSzPct val="100000"/>
              <a:buFont typeface="Arial"/>
              <a:buNone/>
            </a:pPr>
            <a:r>
              <a:t/>
            </a:r>
            <a:endParaRPr sz="2800">
              <a:solidFill>
                <a:schemeClr val="lt1"/>
              </a:solidFill>
              <a:latin typeface="Calibri"/>
              <a:ea typeface="Calibri"/>
              <a:cs typeface="Calibri"/>
              <a:sym typeface="Calibri"/>
            </a:endParaRPr>
          </a:p>
          <a:p>
            <a:pPr indent="-228600" lvl="0" marL="228600" marR="0" rtl="0" algn="l">
              <a:lnSpc>
                <a:spcPct val="90000"/>
              </a:lnSpc>
              <a:spcBef>
                <a:spcPts val="1000"/>
              </a:spcBef>
              <a:spcAft>
                <a:spcPts val="0"/>
              </a:spcAft>
              <a:buClr>
                <a:schemeClr val="lt1"/>
              </a:buClr>
              <a:buSzPct val="100000"/>
              <a:buFont typeface="Arial"/>
              <a:buChar char="•"/>
            </a:pPr>
            <a:r>
              <a:rPr lang="en-US" sz="2800">
                <a:solidFill>
                  <a:schemeClr val="lt1"/>
                </a:solidFill>
                <a:latin typeface="Calibri"/>
                <a:ea typeface="Calibri"/>
                <a:cs typeface="Calibri"/>
                <a:sym typeface="Calibri"/>
              </a:rPr>
              <a:t>Example:</a:t>
            </a:r>
            <a:endParaRPr/>
          </a:p>
          <a:p>
            <a:pPr indent="-228600" lvl="1" marL="685800" marR="0" rtl="0" algn="l">
              <a:lnSpc>
                <a:spcPct val="90000"/>
              </a:lnSpc>
              <a:spcBef>
                <a:spcPts val="500"/>
              </a:spcBef>
              <a:spcAft>
                <a:spcPts val="0"/>
              </a:spcAft>
              <a:buClr>
                <a:schemeClr val="lt1"/>
              </a:buClr>
              <a:buSzPct val="100000"/>
              <a:buFont typeface="Arial"/>
              <a:buChar char="•"/>
            </a:pPr>
            <a:r>
              <a:rPr b="0" i="0" lang="en-US" sz="2400" u="none" cap="none" strike="noStrike">
                <a:solidFill>
                  <a:schemeClr val="lt1"/>
                </a:solidFill>
                <a:latin typeface="Calibri"/>
                <a:ea typeface="Calibri"/>
                <a:cs typeface="Calibri"/>
                <a:sym typeface="Calibri"/>
              </a:rPr>
              <a:t>A medical document about Hypertension will have a high frequency (TF) for the word "cardiac" compared to most other news documents</a:t>
            </a:r>
            <a:endParaRPr/>
          </a:p>
          <a:p>
            <a:pPr indent="-228600" lvl="1" marL="685800" marR="0" rtl="0" algn="l">
              <a:lnSpc>
                <a:spcPct val="90000"/>
              </a:lnSpc>
              <a:spcBef>
                <a:spcPts val="500"/>
              </a:spcBef>
              <a:spcAft>
                <a:spcPts val="0"/>
              </a:spcAft>
              <a:buClr>
                <a:schemeClr val="lt1"/>
              </a:buClr>
              <a:buSzPct val="100000"/>
              <a:buFont typeface="Arial"/>
              <a:buChar char="•"/>
            </a:pPr>
            <a:r>
              <a:rPr b="0" i="0" lang="en-US" sz="2400" u="none" cap="none" strike="noStrike">
                <a:solidFill>
                  <a:schemeClr val="lt1"/>
                </a:solidFill>
                <a:latin typeface="Calibri"/>
                <a:ea typeface="Calibri"/>
                <a:cs typeface="Calibri"/>
                <a:sym typeface="Calibri"/>
              </a:rPr>
              <a:t>The same document will have a high frequency for the word "and" but so will other documents, so this word's score is reduced (IDF)</a:t>
            </a:r>
            <a:endParaRPr/>
          </a:p>
          <a:p>
            <a:pPr indent="-228600" lvl="0" marL="228600" marR="0" rtl="0" algn="l">
              <a:lnSpc>
                <a:spcPct val="90000"/>
              </a:lnSpc>
              <a:spcBef>
                <a:spcPts val="1000"/>
              </a:spcBef>
              <a:spcAft>
                <a:spcPts val="0"/>
              </a:spcAft>
              <a:buClr>
                <a:schemeClr val="dk1"/>
              </a:buClr>
              <a:buSzPct val="100000"/>
              <a:buFont typeface="Arial"/>
              <a:buChar char="•"/>
            </a:pPr>
            <a:r>
              <a:rPr lang="en-US" sz="2800">
                <a:solidFill>
                  <a:schemeClr val="dk1"/>
                </a:solidFill>
                <a:latin typeface="Calibri"/>
                <a:ea typeface="Calibri"/>
                <a:cs typeface="Calibri"/>
                <a:sym typeface="Calibri"/>
              </a:rPr>
              <a:t>The word “cardiac” is associated with a document about hypertension</a:t>
            </a:r>
            <a:endParaRPr sz="2800">
              <a:solidFill>
                <a:schemeClr val="dk1"/>
              </a:solidFill>
              <a:latin typeface="Calibri"/>
              <a:ea typeface="Calibri"/>
              <a:cs typeface="Calibri"/>
              <a:sym typeface="Calibri"/>
            </a:endParaRPr>
          </a:p>
          <a:p>
            <a:pPr indent="-64135" lvl="0" marL="228600" marR="0" rtl="0" algn="l">
              <a:lnSpc>
                <a:spcPct val="90000"/>
              </a:lnSpc>
              <a:spcBef>
                <a:spcPts val="1000"/>
              </a:spcBef>
              <a:spcAft>
                <a:spcPts val="0"/>
              </a:spcAft>
              <a:buClr>
                <a:schemeClr val="dk1"/>
              </a:buClr>
              <a:buSzPct val="100000"/>
              <a:buFont typeface="Arial"/>
              <a:buNone/>
            </a:pPr>
            <a:r>
              <a:t/>
            </a:r>
            <a:endParaRPr sz="2800">
              <a:solidFill>
                <a:srgbClr val="000000"/>
              </a:solidFill>
              <a:latin typeface="Calibri"/>
              <a:ea typeface="Calibri"/>
              <a:cs typeface="Calibri"/>
              <a:sym typeface="Calibri"/>
            </a:endParaRPr>
          </a:p>
          <a:p>
            <a:pPr indent="-64135" lvl="0" marL="228600" marR="0" rtl="0" algn="l">
              <a:lnSpc>
                <a:spcPct val="90000"/>
              </a:lnSpc>
              <a:spcBef>
                <a:spcPts val="1000"/>
              </a:spcBef>
              <a:spcAft>
                <a:spcPts val="0"/>
              </a:spcAft>
              <a:buClr>
                <a:schemeClr val="dk1"/>
              </a:buClr>
              <a:buSzPct val="100000"/>
              <a:buFont typeface="Arial"/>
              <a:buNone/>
            </a:pPr>
            <a:r>
              <a:t/>
            </a:r>
            <a:endParaRPr sz="2800">
              <a:solidFill>
                <a:srgbClr val="FFFFFF"/>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7" name="Shape 257"/>
        <p:cNvGrpSpPr/>
        <p:nvPr/>
      </p:nvGrpSpPr>
      <p:grpSpPr>
        <a:xfrm>
          <a:off x="0" y="0"/>
          <a:ext cx="0" cy="0"/>
          <a:chOff x="0" y="0"/>
          <a:chExt cx="0" cy="0"/>
        </a:xfrm>
      </p:grpSpPr>
      <p:sp>
        <p:nvSpPr>
          <p:cNvPr id="258" name="Google Shape;258;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9" name="Google Shape;259;p15"/>
          <p:cNvSpPr/>
          <p:nvPr/>
        </p:nvSpPr>
        <p:spPr>
          <a:xfrm>
            <a:off x="1" y="4233674"/>
            <a:ext cx="12192000" cy="2624326"/>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60" name="Google Shape;260;p15"/>
          <p:cNvGrpSpPr/>
          <p:nvPr/>
        </p:nvGrpSpPr>
        <p:grpSpPr>
          <a:xfrm>
            <a:off x="10208171" y="4821439"/>
            <a:ext cx="1128382" cy="847206"/>
            <a:chOff x="8183879" y="1000124"/>
            <a:chExt cx="1562267" cy="1172973"/>
          </a:xfrm>
        </p:grpSpPr>
        <p:sp>
          <p:nvSpPr>
            <p:cNvPr id="261" name="Google Shape;261;p15"/>
            <p:cNvSpPr/>
            <p:nvPr/>
          </p:nvSpPr>
          <p:spPr>
            <a:xfrm>
              <a:off x="8183879" y="1348782"/>
              <a:ext cx="935037" cy="8243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 name="Google Shape;262;p15"/>
            <p:cNvSpPr/>
            <p:nvPr/>
          </p:nvSpPr>
          <p:spPr>
            <a:xfrm>
              <a:off x="8983979" y="1000124"/>
              <a:ext cx="762167" cy="6719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63" name="Google Shape;263;p15"/>
          <p:cNvSpPr txBox="1"/>
          <p:nvPr/>
        </p:nvSpPr>
        <p:spPr>
          <a:xfrm>
            <a:off x="859884" y="542084"/>
            <a:ext cx="10494136" cy="456598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Arial"/>
              <a:buNone/>
            </a:pPr>
            <a:r>
              <a:rPr lang="en-US" sz="4400">
                <a:solidFill>
                  <a:schemeClr val="dk1"/>
                </a:solidFill>
                <a:latin typeface="Calibri"/>
                <a:ea typeface="Calibri"/>
                <a:cs typeface="Calibri"/>
                <a:sym typeface="Calibri"/>
              </a:rPr>
              <a:t>Preprocessing: TF-IDF</a:t>
            </a:r>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rgbClr val="FFFFFF"/>
              </a:solidFill>
              <a:latin typeface="Calibri"/>
              <a:ea typeface="Calibri"/>
              <a:cs typeface="Calibri"/>
              <a:sym typeface="Calibri"/>
            </a:endParaRPr>
          </a:p>
        </p:txBody>
      </p:sp>
      <p:sp>
        <p:nvSpPr>
          <p:cNvPr id="264" name="Google Shape;264;p15"/>
          <p:cNvSpPr txBox="1"/>
          <p:nvPr/>
        </p:nvSpPr>
        <p:spPr>
          <a:xfrm>
            <a:off x="848933" y="1707571"/>
            <a:ext cx="10494136" cy="4737704"/>
          </a:xfrm>
          <a:prstGeom prst="rect">
            <a:avLst/>
          </a:prstGeom>
          <a:noFill/>
          <a:ln>
            <a:noFill/>
          </a:ln>
        </p:spPr>
        <p:txBody>
          <a:bodyPr anchorCtr="0" anchor="t" bIns="45700" lIns="91425" spcFirstLastPara="1" rIns="91425" wrap="square" tIns="45700">
            <a:normAutofit/>
          </a:bodyPr>
          <a:lstStyle/>
          <a:p>
            <a:pPr indent="-50800" lvl="0" marL="228600" marR="0" rtl="0" algn="l">
              <a:lnSpc>
                <a:spcPct val="90000"/>
              </a:lnSpc>
              <a:spcBef>
                <a:spcPts val="0"/>
              </a:spcBef>
              <a:spcAft>
                <a:spcPts val="0"/>
              </a:spcAft>
              <a:buClr>
                <a:schemeClr val="dk1"/>
              </a:buClr>
              <a:buSzPts val="2800"/>
              <a:buFont typeface="Arial"/>
              <a:buNone/>
            </a:pPr>
            <a:r>
              <a:t/>
            </a:r>
            <a:endParaRPr sz="2800">
              <a:solidFill>
                <a:srgbClr val="000000"/>
              </a:solidFill>
              <a:latin typeface="Calibri"/>
              <a:ea typeface="Calibri"/>
              <a:cs typeface="Calibri"/>
              <a:sym typeface="Calibri"/>
            </a:endParaRPr>
          </a:p>
        </p:txBody>
      </p:sp>
      <p:pic>
        <p:nvPicPr>
          <p:cNvPr descr="Graphical user interface, text, application&#10;&#10;Description automatically generated" id="265" name="Google Shape;265;p15"/>
          <p:cNvPicPr preferRelativeResize="0"/>
          <p:nvPr/>
        </p:nvPicPr>
        <p:blipFill rotWithShape="1">
          <a:blip r:embed="rId3">
            <a:alphaModFix/>
          </a:blip>
          <a:srcRect b="0" l="0" r="0" t="0"/>
          <a:stretch/>
        </p:blipFill>
        <p:spPr>
          <a:xfrm>
            <a:off x="3083170" y="1390059"/>
            <a:ext cx="6045200" cy="2837189"/>
          </a:xfrm>
          <a:prstGeom prst="rect">
            <a:avLst/>
          </a:prstGeom>
          <a:noFill/>
          <a:ln>
            <a:noFill/>
          </a:ln>
        </p:spPr>
      </p:pic>
      <p:sp>
        <p:nvSpPr>
          <p:cNvPr id="266" name="Google Shape;266;p15"/>
          <p:cNvSpPr txBox="1"/>
          <p:nvPr/>
        </p:nvSpPr>
        <p:spPr>
          <a:xfrm>
            <a:off x="853208" y="4239035"/>
            <a:ext cx="9409476" cy="2614199"/>
          </a:xfrm>
          <a:prstGeom prst="rect">
            <a:avLst/>
          </a:prstGeom>
          <a:noFill/>
          <a:ln>
            <a:noFill/>
          </a:ln>
        </p:spPr>
        <p:txBody>
          <a:bodyPr anchorCtr="0" anchor="t" bIns="45700" lIns="91425" spcFirstLastPara="1" rIns="91425" wrap="square" tIns="45700">
            <a:normAutofit lnSpcReduction="10000"/>
          </a:bodyPr>
          <a:lstStyle/>
          <a:p>
            <a:pPr indent="-228600" lvl="0" marL="228600" marR="0" rtl="0" algn="l">
              <a:lnSpc>
                <a:spcPct val="90000"/>
              </a:lnSpc>
              <a:spcBef>
                <a:spcPts val="0"/>
              </a:spcBef>
              <a:spcAft>
                <a:spcPts val="0"/>
              </a:spcAft>
              <a:buClr>
                <a:schemeClr val="lt1"/>
              </a:buClr>
              <a:buSzPts val="2800"/>
              <a:buFont typeface="Arial"/>
              <a:buChar char="•"/>
            </a:pPr>
            <a:r>
              <a:rPr lang="en-US" sz="2800">
                <a:solidFill>
                  <a:schemeClr val="lt1"/>
                </a:solidFill>
                <a:latin typeface="Calibri"/>
                <a:ea typeface="Calibri"/>
                <a:cs typeface="Calibri"/>
                <a:sym typeface="Calibri"/>
              </a:rPr>
              <a:t>Term Frequency over Inverse Document Frequency or </a:t>
            </a:r>
            <a:r>
              <a:rPr b="1" lang="en-US" sz="2800">
                <a:solidFill>
                  <a:schemeClr val="lt1"/>
                </a:solidFill>
                <a:latin typeface="Calibri"/>
                <a:ea typeface="Calibri"/>
                <a:cs typeface="Calibri"/>
                <a:sym typeface="Calibri"/>
              </a:rPr>
              <a:t>TF-IDF</a:t>
            </a:r>
            <a:endParaRPr sz="2800">
              <a:solidFill>
                <a:schemeClr val="lt1"/>
              </a:solidFill>
              <a:latin typeface="Calibri"/>
              <a:ea typeface="Calibri"/>
              <a:cs typeface="Calibri"/>
              <a:sym typeface="Calibri"/>
            </a:endParaRPr>
          </a:p>
          <a:p>
            <a:pPr indent="-228600" lvl="1" marL="685800" marR="0" rtl="0" algn="l">
              <a:lnSpc>
                <a:spcPct val="90000"/>
              </a:lnSpc>
              <a:spcBef>
                <a:spcPts val="500"/>
              </a:spcBef>
              <a:spcAft>
                <a:spcPts val="0"/>
              </a:spcAft>
              <a:buClr>
                <a:schemeClr val="lt1"/>
              </a:buClr>
              <a:buSzPts val="2800"/>
              <a:buFont typeface="Arial"/>
              <a:buChar char="•"/>
            </a:pPr>
            <a:r>
              <a:rPr b="0" i="0" lang="en-US" sz="2800" u="none" cap="none" strike="noStrike">
                <a:solidFill>
                  <a:schemeClr val="lt1"/>
                </a:solidFill>
                <a:latin typeface="Calibri"/>
                <a:ea typeface="Calibri"/>
                <a:cs typeface="Calibri"/>
                <a:sym typeface="Calibri"/>
              </a:rPr>
              <a:t>Most frequent SPAM words:</a:t>
            </a:r>
            <a:endParaRPr b="0" i="0" sz="2400" u="none" cap="none" strike="noStrike">
              <a:solidFill>
                <a:schemeClr val="lt1"/>
              </a:solidFill>
              <a:latin typeface="Calibri"/>
              <a:ea typeface="Calibri"/>
              <a:cs typeface="Calibri"/>
              <a:sym typeface="Calibri"/>
            </a:endParaRPr>
          </a:p>
          <a:p>
            <a:pPr indent="-457200" lvl="2" marL="914400" marR="0" rtl="0" algn="l">
              <a:lnSpc>
                <a:spcPct val="100000"/>
              </a:lnSpc>
              <a:spcBef>
                <a:spcPts val="500"/>
              </a:spcBef>
              <a:spcAft>
                <a:spcPts val="0"/>
              </a:spcAft>
              <a:buClr>
                <a:schemeClr val="lt1"/>
              </a:buClr>
              <a:buSzPts val="2000"/>
              <a:buFont typeface="Arial"/>
              <a:buAutoNum type="arabicPeriod"/>
            </a:pPr>
            <a:r>
              <a:rPr b="0" i="0" lang="en-US" sz="2000" u="none" cap="none" strike="noStrike">
                <a:solidFill>
                  <a:schemeClr val="lt1"/>
                </a:solidFill>
                <a:latin typeface="Calibri"/>
                <a:ea typeface="Calibri"/>
                <a:cs typeface="Calibri"/>
                <a:sym typeface="Calibri"/>
              </a:rPr>
              <a:t>free</a:t>
            </a:r>
            <a:endParaRPr/>
          </a:p>
          <a:p>
            <a:pPr indent="-457200" lvl="2" marL="914400" marR="0" rtl="0" algn="l">
              <a:lnSpc>
                <a:spcPct val="100000"/>
              </a:lnSpc>
              <a:spcBef>
                <a:spcPts val="500"/>
              </a:spcBef>
              <a:spcAft>
                <a:spcPts val="0"/>
              </a:spcAft>
              <a:buClr>
                <a:schemeClr val="lt1"/>
              </a:buClr>
              <a:buSzPts val="2000"/>
              <a:buFont typeface="Arial"/>
              <a:buAutoNum type="arabicPeriod"/>
            </a:pPr>
            <a:r>
              <a:rPr b="0" i="0" lang="en-US" sz="2000" u="none" cap="none" strike="noStrike">
                <a:solidFill>
                  <a:schemeClr val="lt1"/>
                </a:solidFill>
                <a:latin typeface="Calibri"/>
                <a:ea typeface="Calibri"/>
                <a:cs typeface="Calibri"/>
                <a:sym typeface="Calibri"/>
              </a:rPr>
              <a:t>txt</a:t>
            </a:r>
            <a:endParaRPr/>
          </a:p>
          <a:p>
            <a:pPr indent="-457200" lvl="2" marL="914400" marR="0" rtl="0" algn="l">
              <a:lnSpc>
                <a:spcPct val="100000"/>
              </a:lnSpc>
              <a:spcBef>
                <a:spcPts val="500"/>
              </a:spcBef>
              <a:spcAft>
                <a:spcPts val="0"/>
              </a:spcAft>
              <a:buClr>
                <a:schemeClr val="lt1"/>
              </a:buClr>
              <a:buSzPts val="2000"/>
              <a:buFont typeface="Arial"/>
              <a:buAutoNum type="arabicPeriod"/>
            </a:pPr>
            <a:r>
              <a:rPr b="0" i="0" lang="en-US" sz="2000" u="none" cap="none" strike="noStrike">
                <a:solidFill>
                  <a:schemeClr val="lt1"/>
                </a:solidFill>
                <a:latin typeface="Calibri"/>
                <a:ea typeface="Calibri"/>
                <a:cs typeface="Calibri"/>
                <a:sym typeface="Calibri"/>
              </a:rPr>
              <a:t>ur</a:t>
            </a:r>
            <a:endParaRPr b="0" i="0" sz="2000" u="none" cap="none" strike="noStrike">
              <a:solidFill>
                <a:schemeClr val="lt1"/>
              </a:solidFill>
              <a:latin typeface="Calibri"/>
              <a:ea typeface="Calibri"/>
              <a:cs typeface="Calibri"/>
              <a:sym typeface="Calibri"/>
            </a:endParaRPr>
          </a:p>
          <a:p>
            <a:pPr indent="-457200" lvl="2" marL="914400" marR="0" rtl="0" algn="l">
              <a:lnSpc>
                <a:spcPct val="100000"/>
              </a:lnSpc>
              <a:spcBef>
                <a:spcPts val="500"/>
              </a:spcBef>
              <a:spcAft>
                <a:spcPts val="0"/>
              </a:spcAft>
              <a:buClr>
                <a:schemeClr val="lt1"/>
              </a:buClr>
              <a:buSzPts val="2000"/>
              <a:buFont typeface="Arial"/>
              <a:buAutoNum type="arabicPeriod"/>
            </a:pPr>
            <a:r>
              <a:rPr b="0" i="0" lang="en-US" sz="2000" u="none" cap="none" strike="noStrike">
                <a:solidFill>
                  <a:schemeClr val="lt1"/>
                </a:solidFill>
                <a:latin typeface="Calibri"/>
                <a:ea typeface="Calibri"/>
                <a:cs typeface="Calibri"/>
                <a:sym typeface="Calibri"/>
              </a:rPr>
              <a:t>claim</a:t>
            </a:r>
            <a:endParaRPr b="0" i="0" sz="2000" u="none" cap="none" strike="noStrike">
              <a:solidFill>
                <a:schemeClr val="lt1"/>
              </a:solidFill>
              <a:latin typeface="Calibri"/>
              <a:ea typeface="Calibri"/>
              <a:cs typeface="Calibri"/>
              <a:sym typeface="Calibri"/>
            </a:endParaRPr>
          </a:p>
          <a:p>
            <a:pPr indent="-457200" lvl="2" marL="914400" marR="0" rtl="0" algn="l">
              <a:lnSpc>
                <a:spcPct val="100000"/>
              </a:lnSpc>
              <a:spcBef>
                <a:spcPts val="500"/>
              </a:spcBef>
              <a:spcAft>
                <a:spcPts val="0"/>
              </a:spcAft>
              <a:buClr>
                <a:schemeClr val="lt1"/>
              </a:buClr>
              <a:buSzPts val="2000"/>
              <a:buFont typeface="Arial"/>
              <a:buAutoNum type="arabicPeriod"/>
            </a:pPr>
            <a:r>
              <a:rPr b="0" i="0" lang="en-US" sz="2000" u="none" cap="none" strike="noStrike">
                <a:solidFill>
                  <a:schemeClr val="lt1"/>
                </a:solidFill>
                <a:latin typeface="Calibri"/>
                <a:ea typeface="Calibri"/>
                <a:cs typeface="Calibri"/>
                <a:sym typeface="Calibri"/>
              </a:rPr>
              <a:t>www</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0" name="Shape 270"/>
        <p:cNvGrpSpPr/>
        <p:nvPr/>
      </p:nvGrpSpPr>
      <p:grpSpPr>
        <a:xfrm>
          <a:off x="0" y="0"/>
          <a:ext cx="0" cy="0"/>
          <a:chOff x="0" y="0"/>
          <a:chExt cx="0" cy="0"/>
        </a:xfrm>
      </p:grpSpPr>
      <p:sp>
        <p:nvSpPr>
          <p:cNvPr id="271" name="Google Shape;271;p1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2" name="Google Shape;272;p16"/>
          <p:cNvSpPr/>
          <p:nvPr/>
        </p:nvSpPr>
        <p:spPr>
          <a:xfrm>
            <a:off x="1" y="4233674"/>
            <a:ext cx="12192000" cy="2624326"/>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73" name="Google Shape;273;p16"/>
          <p:cNvGrpSpPr/>
          <p:nvPr/>
        </p:nvGrpSpPr>
        <p:grpSpPr>
          <a:xfrm>
            <a:off x="10208171" y="4821439"/>
            <a:ext cx="1128382" cy="847206"/>
            <a:chOff x="8183879" y="1000124"/>
            <a:chExt cx="1562267" cy="1172973"/>
          </a:xfrm>
        </p:grpSpPr>
        <p:sp>
          <p:nvSpPr>
            <p:cNvPr id="274" name="Google Shape;274;p16"/>
            <p:cNvSpPr/>
            <p:nvPr/>
          </p:nvSpPr>
          <p:spPr>
            <a:xfrm>
              <a:off x="8183879" y="1348782"/>
              <a:ext cx="935037" cy="8243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5" name="Google Shape;275;p16"/>
            <p:cNvSpPr/>
            <p:nvPr/>
          </p:nvSpPr>
          <p:spPr>
            <a:xfrm>
              <a:off x="8983979" y="1000124"/>
              <a:ext cx="762167" cy="6719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76" name="Google Shape;276;p16"/>
          <p:cNvSpPr txBox="1"/>
          <p:nvPr/>
        </p:nvSpPr>
        <p:spPr>
          <a:xfrm>
            <a:off x="859884" y="542084"/>
            <a:ext cx="10494136" cy="456598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Arial"/>
              <a:buNone/>
            </a:pPr>
            <a:r>
              <a:rPr lang="en-US" sz="4400">
                <a:solidFill>
                  <a:schemeClr val="dk1"/>
                </a:solidFill>
                <a:latin typeface="Calibri"/>
                <a:ea typeface="Calibri"/>
                <a:cs typeface="Calibri"/>
                <a:sym typeface="Calibri"/>
              </a:rPr>
              <a:t>Model Training</a:t>
            </a:r>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rgbClr val="FFFFFF"/>
              </a:solidFill>
              <a:latin typeface="Calibri"/>
              <a:ea typeface="Calibri"/>
              <a:cs typeface="Calibri"/>
              <a:sym typeface="Calibri"/>
            </a:endParaRPr>
          </a:p>
        </p:txBody>
      </p:sp>
      <p:sp>
        <p:nvSpPr>
          <p:cNvPr id="277" name="Google Shape;277;p16"/>
          <p:cNvSpPr txBox="1"/>
          <p:nvPr/>
        </p:nvSpPr>
        <p:spPr>
          <a:xfrm>
            <a:off x="848933" y="1707571"/>
            <a:ext cx="10494136" cy="4737704"/>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Data set was split</a:t>
            </a:r>
            <a:endParaRPr sz="2000">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70% used for training</a:t>
            </a:r>
            <a:endParaRPr/>
          </a:p>
          <a:p>
            <a:pPr indent="-228600" lvl="1" marL="685800" marR="0" rtl="0" algn="l">
              <a:lnSpc>
                <a:spcPct val="90000"/>
              </a:lnSpc>
              <a:spcBef>
                <a:spcPts val="5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30% used for testing</a:t>
            </a:r>
            <a:endParaRPr/>
          </a:p>
          <a:p>
            <a:pPr indent="-228600" lvl="0" marL="228600" marR="0" rtl="0" algn="l">
              <a:lnSpc>
                <a:spcPct val="90000"/>
              </a:lnSpc>
              <a:spcBef>
                <a:spcPts val="10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Primary Scoring:</a:t>
            </a:r>
            <a:endParaRPr/>
          </a:p>
          <a:p>
            <a:pPr indent="-228600" lvl="1" marL="685800" marR="0" rtl="0" algn="l">
              <a:lnSpc>
                <a:spcPct val="90000"/>
              </a:lnSpc>
              <a:spcBef>
                <a:spcPts val="5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Precision: True Positives / (True Positives + False Positives) </a:t>
            </a:r>
            <a:endParaRPr/>
          </a:p>
          <a:p>
            <a:pPr indent="-228600" lvl="1" marL="685800" marR="0" rtl="0" algn="l">
              <a:lnSpc>
                <a:spcPct val="90000"/>
              </a:lnSpc>
              <a:spcBef>
                <a:spcPts val="5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Models were first selected by highest spam precision score</a:t>
            </a:r>
            <a:endParaRPr/>
          </a:p>
          <a:p>
            <a:pPr indent="-228600" lvl="1" marL="685800" marR="0" rtl="0" algn="l">
              <a:lnSpc>
                <a:spcPct val="90000"/>
              </a:lnSpc>
              <a:spcBef>
                <a:spcPts val="5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Models that minimized false positives (hams classified as spam) desired</a:t>
            </a:r>
            <a:endParaRPr/>
          </a:p>
          <a:p>
            <a:pPr indent="-228600" lvl="0" marL="228600" marR="0" rtl="0" algn="l">
              <a:lnSpc>
                <a:spcPct val="90000"/>
              </a:lnSpc>
              <a:spcBef>
                <a:spcPts val="1000"/>
              </a:spcBef>
              <a:spcAft>
                <a:spcPts val="0"/>
              </a:spcAft>
              <a:buClr>
                <a:schemeClr val="lt1"/>
              </a:buClr>
              <a:buSzPts val="2400"/>
              <a:buFont typeface="Arial"/>
              <a:buChar char="•"/>
            </a:pPr>
            <a:r>
              <a:rPr lang="en-US" sz="2400">
                <a:solidFill>
                  <a:schemeClr val="lt1"/>
                </a:solidFill>
                <a:latin typeface="Calibri"/>
                <a:ea typeface="Calibri"/>
                <a:cs typeface="Calibri"/>
                <a:sym typeface="Calibri"/>
              </a:rPr>
              <a:t>Secondary Scoring:</a:t>
            </a:r>
            <a:endParaRPr sz="2400">
              <a:solidFill>
                <a:schemeClr val="lt1"/>
              </a:solidFill>
              <a:latin typeface="Calibri"/>
              <a:ea typeface="Calibri"/>
              <a:cs typeface="Calibri"/>
              <a:sym typeface="Calibri"/>
            </a:endParaRPr>
          </a:p>
          <a:p>
            <a:pPr indent="-228600" lvl="1" marL="685800" marR="0" rtl="0" algn="l">
              <a:lnSpc>
                <a:spcPct val="90000"/>
              </a:lnSpc>
              <a:spcBef>
                <a:spcPts val="500"/>
              </a:spcBef>
              <a:spcAft>
                <a:spcPts val="0"/>
              </a:spcAft>
              <a:buClr>
                <a:schemeClr val="lt1"/>
              </a:buClr>
              <a:buSzPts val="2000"/>
              <a:buFont typeface="Arial"/>
              <a:buChar char="•"/>
            </a:pPr>
            <a:r>
              <a:rPr b="0" i="0" lang="en-US" sz="2000" u="none" cap="none" strike="noStrike">
                <a:solidFill>
                  <a:schemeClr val="lt1"/>
                </a:solidFill>
                <a:latin typeface="Calibri"/>
                <a:ea typeface="Calibri"/>
                <a:cs typeface="Calibri"/>
                <a:sym typeface="Calibri"/>
              </a:rPr>
              <a:t>Models were then selected based on F1 score</a:t>
            </a:r>
            <a:endParaRPr/>
          </a:p>
          <a:p>
            <a:pPr indent="-228600" lvl="1" marL="685800" marR="0" rtl="0" algn="l">
              <a:lnSpc>
                <a:spcPct val="90000"/>
              </a:lnSpc>
              <a:spcBef>
                <a:spcPts val="500"/>
              </a:spcBef>
              <a:spcAft>
                <a:spcPts val="0"/>
              </a:spcAft>
              <a:buClr>
                <a:schemeClr val="lt1"/>
              </a:buClr>
              <a:buSzPts val="2000"/>
              <a:buFont typeface="Arial"/>
              <a:buChar char="•"/>
            </a:pPr>
            <a:r>
              <a:rPr b="0" i="0" lang="en-US" sz="2000" u="none" cap="none" strike="noStrike">
                <a:solidFill>
                  <a:schemeClr val="lt1"/>
                </a:solidFill>
                <a:latin typeface="Calibri"/>
                <a:ea typeface="Calibri"/>
                <a:cs typeface="Calibri"/>
                <a:sym typeface="Calibri"/>
              </a:rPr>
              <a:t>Models that found the most spam, of all known spam, were the second priority</a:t>
            </a:r>
            <a:endParaRPr/>
          </a:p>
          <a:p>
            <a:pPr indent="-101600" lvl="0" marL="228600" marR="0" rtl="0" algn="l">
              <a:lnSpc>
                <a:spcPct val="90000"/>
              </a:lnSpc>
              <a:spcBef>
                <a:spcPts val="1000"/>
              </a:spcBef>
              <a:spcAft>
                <a:spcPts val="0"/>
              </a:spcAft>
              <a:buClr>
                <a:schemeClr val="dk1"/>
              </a:buClr>
              <a:buSzPts val="2000"/>
              <a:buFont typeface="Arial"/>
              <a:buNone/>
            </a:pPr>
            <a:r>
              <a:t/>
            </a:r>
            <a:endParaRPr sz="2000">
              <a:solidFill>
                <a:schemeClr val="lt1"/>
              </a:solidFill>
              <a:latin typeface="Calibri"/>
              <a:ea typeface="Calibri"/>
              <a:cs typeface="Calibri"/>
              <a:sym typeface="Calibri"/>
            </a:endParaRPr>
          </a:p>
          <a:p>
            <a:pPr indent="-101600" lvl="0" marL="228600" marR="0" rtl="0" algn="l">
              <a:lnSpc>
                <a:spcPct val="90000"/>
              </a:lnSpc>
              <a:spcBef>
                <a:spcPts val="1000"/>
              </a:spcBef>
              <a:spcAft>
                <a:spcPts val="0"/>
              </a:spcAft>
              <a:buClr>
                <a:schemeClr val="dk1"/>
              </a:buClr>
              <a:buSzPts val="2000"/>
              <a:buFont typeface="Arial"/>
              <a:buNone/>
            </a:pPr>
            <a:r>
              <a:t/>
            </a:r>
            <a:endParaRPr sz="2000">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1" name="Shape 281"/>
        <p:cNvGrpSpPr/>
        <p:nvPr/>
      </p:nvGrpSpPr>
      <p:grpSpPr>
        <a:xfrm>
          <a:off x="0" y="0"/>
          <a:ext cx="0" cy="0"/>
          <a:chOff x="0" y="0"/>
          <a:chExt cx="0" cy="0"/>
        </a:xfrm>
      </p:grpSpPr>
      <p:sp>
        <p:nvSpPr>
          <p:cNvPr id="282" name="Google Shape;282;p1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3" name="Google Shape;283;p17"/>
          <p:cNvSpPr/>
          <p:nvPr/>
        </p:nvSpPr>
        <p:spPr>
          <a:xfrm>
            <a:off x="1" y="4233674"/>
            <a:ext cx="12192000" cy="2624326"/>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84" name="Google Shape;284;p17"/>
          <p:cNvGrpSpPr/>
          <p:nvPr/>
        </p:nvGrpSpPr>
        <p:grpSpPr>
          <a:xfrm>
            <a:off x="10208171" y="4821439"/>
            <a:ext cx="1128382" cy="847206"/>
            <a:chOff x="8183879" y="1000124"/>
            <a:chExt cx="1562267" cy="1172973"/>
          </a:xfrm>
        </p:grpSpPr>
        <p:sp>
          <p:nvSpPr>
            <p:cNvPr id="285" name="Google Shape;285;p17"/>
            <p:cNvSpPr/>
            <p:nvPr/>
          </p:nvSpPr>
          <p:spPr>
            <a:xfrm>
              <a:off x="8183879" y="1348782"/>
              <a:ext cx="935037" cy="8243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 name="Google Shape;286;p17"/>
            <p:cNvSpPr/>
            <p:nvPr/>
          </p:nvSpPr>
          <p:spPr>
            <a:xfrm>
              <a:off x="8983979" y="1000124"/>
              <a:ext cx="762167" cy="6719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87" name="Google Shape;287;p17"/>
          <p:cNvSpPr txBox="1"/>
          <p:nvPr/>
        </p:nvSpPr>
        <p:spPr>
          <a:xfrm>
            <a:off x="859884" y="542084"/>
            <a:ext cx="10494136" cy="456598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Arial"/>
              <a:buNone/>
            </a:pPr>
            <a:r>
              <a:rPr lang="en-US" sz="4400">
                <a:solidFill>
                  <a:schemeClr val="dk1"/>
                </a:solidFill>
                <a:latin typeface="Calibri"/>
                <a:ea typeface="Calibri"/>
                <a:cs typeface="Calibri"/>
                <a:sym typeface="Calibri"/>
              </a:rPr>
              <a:t>Building Training Pipeline</a:t>
            </a:r>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rgbClr val="FFFFFF"/>
              </a:solidFill>
              <a:latin typeface="Calibri"/>
              <a:ea typeface="Calibri"/>
              <a:cs typeface="Calibri"/>
              <a:sym typeface="Calibri"/>
            </a:endParaRPr>
          </a:p>
        </p:txBody>
      </p:sp>
      <p:sp>
        <p:nvSpPr>
          <p:cNvPr id="288" name="Google Shape;288;p17"/>
          <p:cNvSpPr txBox="1"/>
          <p:nvPr/>
        </p:nvSpPr>
        <p:spPr>
          <a:xfrm>
            <a:off x="859665" y="4229682"/>
            <a:ext cx="9336862" cy="2022409"/>
          </a:xfrm>
          <a:prstGeom prst="rect">
            <a:avLst/>
          </a:prstGeom>
          <a:noFill/>
          <a:ln>
            <a:noFill/>
          </a:ln>
        </p:spPr>
        <p:txBody>
          <a:bodyPr anchorCtr="0" anchor="t" bIns="45700" lIns="91425" spcFirstLastPara="1" rIns="91425" wrap="square" tIns="45700">
            <a:normAutofit lnSpcReduction="10000"/>
          </a:bodyPr>
          <a:lstStyle/>
          <a:p>
            <a:pPr indent="-228600" lvl="0" marL="228600" marR="0" rtl="0" algn="l">
              <a:lnSpc>
                <a:spcPct val="90000"/>
              </a:lnSpc>
              <a:spcBef>
                <a:spcPts val="0"/>
              </a:spcBef>
              <a:spcAft>
                <a:spcPts val="0"/>
              </a:spcAft>
              <a:buClr>
                <a:schemeClr val="lt1"/>
              </a:buClr>
              <a:buSzPts val="2800"/>
              <a:buFont typeface="Arial"/>
              <a:buChar char="•"/>
            </a:pPr>
            <a:r>
              <a:rPr lang="en-US" sz="2800">
                <a:solidFill>
                  <a:schemeClr val="lt1"/>
                </a:solidFill>
                <a:latin typeface="Calibri"/>
                <a:ea typeface="Calibri"/>
                <a:cs typeface="Calibri"/>
                <a:sym typeface="Calibri"/>
              </a:rPr>
              <a:t>Sklearn description of a pipeline:  "The purpose of a pipeline is to assemble several steps that can be cross-validated together while setting different parameters."</a:t>
            </a:r>
            <a:endParaRPr/>
          </a:p>
          <a:p>
            <a:pPr indent="-228600" lvl="0" marL="228600" marR="0" rtl="0" algn="l">
              <a:lnSpc>
                <a:spcPct val="90000"/>
              </a:lnSpc>
              <a:spcBef>
                <a:spcPts val="1000"/>
              </a:spcBef>
              <a:spcAft>
                <a:spcPts val="0"/>
              </a:spcAft>
              <a:buClr>
                <a:schemeClr val="lt1"/>
              </a:buClr>
              <a:buSzPts val="2800"/>
              <a:buFont typeface="Arial"/>
              <a:buChar char="•"/>
            </a:pPr>
            <a:r>
              <a:rPr lang="en-US" sz="2800">
                <a:solidFill>
                  <a:schemeClr val="lt1"/>
                </a:solidFill>
                <a:latin typeface="Calibri"/>
                <a:ea typeface="Calibri"/>
                <a:cs typeface="Calibri"/>
                <a:sym typeface="Calibri"/>
              </a:rPr>
              <a:t>SelectKBest: selects the K features with the highest chi^2 score</a:t>
            </a:r>
            <a:endParaRPr/>
          </a:p>
        </p:txBody>
      </p:sp>
      <p:pic>
        <p:nvPicPr>
          <p:cNvPr descr="Graphical user interface, text, application&#10;&#10;Description automatically generated" id="289" name="Google Shape;289;p17"/>
          <p:cNvPicPr preferRelativeResize="0"/>
          <p:nvPr/>
        </p:nvPicPr>
        <p:blipFill rotWithShape="1">
          <a:blip r:embed="rId3">
            <a:alphaModFix/>
          </a:blip>
          <a:srcRect b="0" l="0" r="0" t="0"/>
          <a:stretch/>
        </p:blipFill>
        <p:spPr>
          <a:xfrm>
            <a:off x="1043189" y="1454815"/>
            <a:ext cx="10094890" cy="218825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3" name="Shape 293"/>
        <p:cNvGrpSpPr/>
        <p:nvPr/>
      </p:nvGrpSpPr>
      <p:grpSpPr>
        <a:xfrm>
          <a:off x="0" y="0"/>
          <a:ext cx="0" cy="0"/>
          <a:chOff x="0" y="0"/>
          <a:chExt cx="0" cy="0"/>
        </a:xfrm>
      </p:grpSpPr>
      <p:sp>
        <p:nvSpPr>
          <p:cNvPr id="294" name="Google Shape;294;p1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5" name="Google Shape;295;p18"/>
          <p:cNvSpPr/>
          <p:nvPr/>
        </p:nvSpPr>
        <p:spPr>
          <a:xfrm>
            <a:off x="1" y="4233674"/>
            <a:ext cx="12192000" cy="2624326"/>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96" name="Google Shape;296;p18"/>
          <p:cNvGrpSpPr/>
          <p:nvPr/>
        </p:nvGrpSpPr>
        <p:grpSpPr>
          <a:xfrm>
            <a:off x="10208171" y="4821439"/>
            <a:ext cx="1128382" cy="847206"/>
            <a:chOff x="8183879" y="1000124"/>
            <a:chExt cx="1562267" cy="1172973"/>
          </a:xfrm>
        </p:grpSpPr>
        <p:sp>
          <p:nvSpPr>
            <p:cNvPr id="297" name="Google Shape;297;p18"/>
            <p:cNvSpPr/>
            <p:nvPr/>
          </p:nvSpPr>
          <p:spPr>
            <a:xfrm>
              <a:off x="8183879" y="1348782"/>
              <a:ext cx="935037" cy="8243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 name="Google Shape;298;p18"/>
            <p:cNvSpPr/>
            <p:nvPr/>
          </p:nvSpPr>
          <p:spPr>
            <a:xfrm>
              <a:off x="8983979" y="1000124"/>
              <a:ext cx="762167" cy="6719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99" name="Google Shape;299;p18"/>
          <p:cNvSpPr txBox="1"/>
          <p:nvPr/>
        </p:nvSpPr>
        <p:spPr>
          <a:xfrm>
            <a:off x="859884" y="542084"/>
            <a:ext cx="10494136" cy="456598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Arial"/>
              <a:buNone/>
            </a:pPr>
            <a:r>
              <a:rPr lang="en-US" sz="4400">
                <a:solidFill>
                  <a:schemeClr val="dk1"/>
                </a:solidFill>
                <a:latin typeface="Calibri"/>
                <a:ea typeface="Calibri"/>
                <a:cs typeface="Calibri"/>
                <a:sym typeface="Calibri"/>
              </a:rPr>
              <a:t>Testing Results</a:t>
            </a:r>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rgbClr val="FFFFFF"/>
              </a:solidFill>
              <a:latin typeface="Calibri"/>
              <a:ea typeface="Calibri"/>
              <a:cs typeface="Calibri"/>
              <a:sym typeface="Calibri"/>
            </a:endParaRPr>
          </a:p>
        </p:txBody>
      </p:sp>
      <p:sp>
        <p:nvSpPr>
          <p:cNvPr id="300" name="Google Shape;300;p18"/>
          <p:cNvSpPr txBox="1"/>
          <p:nvPr/>
        </p:nvSpPr>
        <p:spPr>
          <a:xfrm>
            <a:off x="848933" y="1707571"/>
            <a:ext cx="10494136" cy="4737704"/>
          </a:xfrm>
          <a:prstGeom prst="rect">
            <a:avLst/>
          </a:prstGeom>
          <a:noFill/>
          <a:ln>
            <a:noFill/>
          </a:ln>
        </p:spPr>
        <p:txBody>
          <a:bodyPr anchorCtr="0" anchor="t" bIns="45700" lIns="91425" spcFirstLastPara="1" rIns="91425" wrap="square" tIns="45700">
            <a:normAutofit/>
          </a:bodyPr>
          <a:lstStyle/>
          <a:p>
            <a:pPr indent="-50800" lvl="0" marL="228600" marR="0" rtl="0" algn="l">
              <a:lnSpc>
                <a:spcPct val="90000"/>
              </a:lnSpc>
              <a:spcBef>
                <a:spcPts val="0"/>
              </a:spcBef>
              <a:spcAft>
                <a:spcPts val="0"/>
              </a:spcAft>
              <a:buClr>
                <a:schemeClr val="dk1"/>
              </a:buClr>
              <a:buSzPts val="2800"/>
              <a:buFont typeface="Arial"/>
              <a:buNone/>
            </a:pPr>
            <a:r>
              <a:t/>
            </a:r>
            <a:endParaRPr sz="2800">
              <a:solidFill>
                <a:srgbClr val="000000"/>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rgbClr val="FFFFFF"/>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sz="2800">
              <a:solidFill>
                <a:srgbClr val="FFFFFF"/>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rgbClr val="000000"/>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rgbClr val="FFFFFF"/>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4" name="Shape 304"/>
        <p:cNvGrpSpPr/>
        <p:nvPr/>
      </p:nvGrpSpPr>
      <p:grpSpPr>
        <a:xfrm>
          <a:off x="0" y="0"/>
          <a:ext cx="0" cy="0"/>
          <a:chOff x="0" y="0"/>
          <a:chExt cx="0" cy="0"/>
        </a:xfrm>
      </p:grpSpPr>
      <p:sp>
        <p:nvSpPr>
          <p:cNvPr id="305" name="Google Shape;305;p1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6" name="Google Shape;306;p19"/>
          <p:cNvSpPr/>
          <p:nvPr/>
        </p:nvSpPr>
        <p:spPr>
          <a:xfrm>
            <a:off x="1" y="4233674"/>
            <a:ext cx="12192000" cy="2624326"/>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07" name="Google Shape;307;p19"/>
          <p:cNvGrpSpPr/>
          <p:nvPr/>
        </p:nvGrpSpPr>
        <p:grpSpPr>
          <a:xfrm>
            <a:off x="10208171" y="4821439"/>
            <a:ext cx="1128382" cy="847206"/>
            <a:chOff x="8183879" y="1000124"/>
            <a:chExt cx="1562267" cy="1172973"/>
          </a:xfrm>
        </p:grpSpPr>
        <p:sp>
          <p:nvSpPr>
            <p:cNvPr id="308" name="Google Shape;308;p19"/>
            <p:cNvSpPr/>
            <p:nvPr/>
          </p:nvSpPr>
          <p:spPr>
            <a:xfrm>
              <a:off x="8183879" y="1348782"/>
              <a:ext cx="935037" cy="8243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 name="Google Shape;309;p19"/>
            <p:cNvSpPr/>
            <p:nvPr/>
          </p:nvSpPr>
          <p:spPr>
            <a:xfrm>
              <a:off x="8983979" y="1000124"/>
              <a:ext cx="762167" cy="6719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0" name="Google Shape;310;p19"/>
          <p:cNvSpPr txBox="1"/>
          <p:nvPr/>
        </p:nvSpPr>
        <p:spPr>
          <a:xfrm>
            <a:off x="859665" y="4369204"/>
            <a:ext cx="10472672" cy="1947282"/>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lt1"/>
              </a:buClr>
              <a:buSzPts val="2800"/>
              <a:buFont typeface="Arial"/>
              <a:buChar char="•"/>
            </a:pPr>
            <a:r>
              <a:rPr lang="en-US" sz="2800">
                <a:solidFill>
                  <a:schemeClr val="lt1"/>
                </a:solidFill>
                <a:latin typeface="Calibri"/>
                <a:ea typeface="Calibri"/>
                <a:cs typeface="Calibri"/>
                <a:sym typeface="Calibri"/>
              </a:rPr>
              <a:t>Results: Gaussian Naïve Bayes Classifier</a:t>
            </a:r>
            <a:endParaRPr/>
          </a:p>
          <a:p>
            <a:pPr indent="-228600" lvl="1" marL="685800" marR="0" rtl="0" algn="l">
              <a:lnSpc>
                <a:spcPct val="90000"/>
              </a:lnSpc>
              <a:spcBef>
                <a:spcPts val="500"/>
              </a:spcBef>
              <a:spcAft>
                <a:spcPts val="0"/>
              </a:spcAft>
              <a:buClr>
                <a:schemeClr val="lt1"/>
              </a:buClr>
              <a:buSzPts val="2400"/>
              <a:buFont typeface="Arial"/>
              <a:buChar char="•"/>
            </a:pPr>
            <a:r>
              <a:rPr b="0" i="0" lang="en-US" sz="2400" u="none" cap="none" strike="noStrike">
                <a:solidFill>
                  <a:schemeClr val="lt1"/>
                </a:solidFill>
                <a:latin typeface="Calibri"/>
                <a:ea typeface="Calibri"/>
                <a:cs typeface="Calibri"/>
                <a:sym typeface="Calibri"/>
              </a:rPr>
              <a:t>Probabilistic classification algorithm</a:t>
            </a:r>
            <a:endParaRPr/>
          </a:p>
          <a:p>
            <a:pPr indent="-228600" lvl="1" marL="685800" marR="0" rtl="0" algn="l">
              <a:lnSpc>
                <a:spcPct val="90000"/>
              </a:lnSpc>
              <a:spcBef>
                <a:spcPts val="500"/>
              </a:spcBef>
              <a:spcAft>
                <a:spcPts val="0"/>
              </a:spcAft>
              <a:buClr>
                <a:schemeClr val="lt1"/>
              </a:buClr>
              <a:buSzPts val="2400"/>
              <a:buFont typeface="Arial"/>
              <a:buChar char="•"/>
            </a:pPr>
            <a:r>
              <a:rPr b="0" i="0" lang="en-US" sz="2400" u="none" cap="none" strike="noStrike">
                <a:solidFill>
                  <a:schemeClr val="lt1"/>
                </a:solidFill>
                <a:latin typeface="Calibri"/>
                <a:ea typeface="Calibri"/>
                <a:cs typeface="Calibri"/>
                <a:sym typeface="Calibri"/>
              </a:rPr>
              <a:t>Assumes that all features are truly independent and of equal weight.</a:t>
            </a:r>
            <a:endParaRPr/>
          </a:p>
          <a:p>
            <a:pPr indent="-228600" lvl="1" marL="685800" marR="0" rtl="0" algn="l">
              <a:lnSpc>
                <a:spcPct val="90000"/>
              </a:lnSpc>
              <a:spcBef>
                <a:spcPts val="500"/>
              </a:spcBef>
              <a:spcAft>
                <a:spcPts val="0"/>
              </a:spcAft>
              <a:buClr>
                <a:schemeClr val="lt1"/>
              </a:buClr>
              <a:buSzPts val="2400"/>
              <a:buFont typeface="Arial"/>
              <a:buChar char="•"/>
            </a:pPr>
            <a:r>
              <a:rPr b="0" i="0" lang="en-US" sz="2400" u="none" cap="none" strike="noStrike">
                <a:solidFill>
                  <a:schemeClr val="lt1"/>
                </a:solidFill>
                <a:latin typeface="Calibri"/>
                <a:ea typeface="Calibri"/>
                <a:cs typeface="Calibri"/>
                <a:sym typeface="Calibri"/>
              </a:rPr>
              <a:t>Proficient at handling continuous features.</a:t>
            </a:r>
            <a:endParaRPr/>
          </a:p>
        </p:txBody>
      </p:sp>
      <p:pic>
        <p:nvPicPr>
          <p:cNvPr id="311" name="Google Shape;311;p19"/>
          <p:cNvPicPr preferRelativeResize="0"/>
          <p:nvPr/>
        </p:nvPicPr>
        <p:blipFill rotWithShape="1">
          <a:blip r:embed="rId3">
            <a:alphaModFix/>
          </a:blip>
          <a:srcRect b="0" l="0" r="0" t="0"/>
          <a:stretch/>
        </p:blipFill>
        <p:spPr>
          <a:xfrm>
            <a:off x="3275528" y="4475"/>
            <a:ext cx="5630213" cy="4219616"/>
          </a:xfrm>
          <a:prstGeom prst="rect">
            <a:avLst/>
          </a:prstGeom>
          <a:noFill/>
          <a:ln>
            <a:noFill/>
          </a:ln>
        </p:spPr>
      </p:pic>
      <p:sp>
        <p:nvSpPr>
          <p:cNvPr id="312" name="Google Shape;312;p19"/>
          <p:cNvSpPr/>
          <p:nvPr/>
        </p:nvSpPr>
        <p:spPr>
          <a:xfrm>
            <a:off x="5205211" y="1993541"/>
            <a:ext cx="601014" cy="246845"/>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3" name="Google Shape;313;p19"/>
          <p:cNvSpPr/>
          <p:nvPr/>
        </p:nvSpPr>
        <p:spPr>
          <a:xfrm>
            <a:off x="7225048" y="1995687"/>
            <a:ext cx="601014" cy="246845"/>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 name="Shape 110"/>
        <p:cNvGrpSpPr/>
        <p:nvPr/>
      </p:nvGrpSpPr>
      <p:grpSpPr>
        <a:xfrm>
          <a:off x="0" y="0"/>
          <a:ext cx="0" cy="0"/>
          <a:chOff x="0" y="0"/>
          <a:chExt cx="0" cy="0"/>
        </a:xfrm>
      </p:grpSpPr>
      <p:sp>
        <p:nvSpPr>
          <p:cNvPr id="111" name="Google Shape;111;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 name="Google Shape;112;p2"/>
          <p:cNvSpPr/>
          <p:nvPr/>
        </p:nvSpPr>
        <p:spPr>
          <a:xfrm>
            <a:off x="1" y="4233674"/>
            <a:ext cx="12192000" cy="2624326"/>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13" name="Google Shape;113;p2"/>
          <p:cNvGrpSpPr/>
          <p:nvPr/>
        </p:nvGrpSpPr>
        <p:grpSpPr>
          <a:xfrm>
            <a:off x="10208171" y="4821439"/>
            <a:ext cx="1128382" cy="847206"/>
            <a:chOff x="8183879" y="1000124"/>
            <a:chExt cx="1562267" cy="1172973"/>
          </a:xfrm>
        </p:grpSpPr>
        <p:sp>
          <p:nvSpPr>
            <p:cNvPr id="114" name="Google Shape;114;p2"/>
            <p:cNvSpPr/>
            <p:nvPr/>
          </p:nvSpPr>
          <p:spPr>
            <a:xfrm>
              <a:off x="8183879" y="1348782"/>
              <a:ext cx="935037" cy="8243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2"/>
            <p:cNvSpPr/>
            <p:nvPr/>
          </p:nvSpPr>
          <p:spPr>
            <a:xfrm>
              <a:off x="8983979" y="1000124"/>
              <a:ext cx="762167" cy="6719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6" name="Google Shape;116;p2"/>
          <p:cNvSpPr txBox="1"/>
          <p:nvPr/>
        </p:nvSpPr>
        <p:spPr>
          <a:xfrm>
            <a:off x="859884" y="542084"/>
            <a:ext cx="10494136" cy="456598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Arial"/>
              <a:buNone/>
            </a:pPr>
            <a:r>
              <a:rPr lang="en-US" sz="4400">
                <a:solidFill>
                  <a:schemeClr val="dk1"/>
                </a:solidFill>
                <a:latin typeface="Calibri"/>
                <a:ea typeface="Calibri"/>
                <a:cs typeface="Calibri"/>
                <a:sym typeface="Calibri"/>
              </a:rPr>
              <a:t>Introduction</a:t>
            </a:r>
            <a:endParaRPr sz="4400">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rgbClr val="000000"/>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lt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lt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lt1"/>
              </a:solidFill>
              <a:latin typeface="Calibri"/>
              <a:ea typeface="Calibri"/>
              <a:cs typeface="Calibri"/>
              <a:sym typeface="Calibri"/>
            </a:endParaRPr>
          </a:p>
        </p:txBody>
      </p:sp>
      <p:sp>
        <p:nvSpPr>
          <p:cNvPr id="117" name="Google Shape;117;p2"/>
          <p:cNvSpPr txBox="1"/>
          <p:nvPr/>
        </p:nvSpPr>
        <p:spPr>
          <a:xfrm>
            <a:off x="859665" y="1439259"/>
            <a:ext cx="10515600" cy="435133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Artificial Intelligence is a subset of Computer Science in which computers solve problems normally handled by biological systems.</a:t>
            </a:r>
            <a:endParaRPr sz="2800">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Machine Learning and Natural Language Processing are overlapping subsets of Artificial Intelligence. </a:t>
            </a:r>
            <a:endParaRPr sz="2800">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Performing Natural Language Processing well is hard to do.</a:t>
            </a:r>
            <a:endParaRPr sz="2800">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7" name="Shape 317"/>
        <p:cNvGrpSpPr/>
        <p:nvPr/>
      </p:nvGrpSpPr>
      <p:grpSpPr>
        <a:xfrm>
          <a:off x="0" y="0"/>
          <a:ext cx="0" cy="0"/>
          <a:chOff x="0" y="0"/>
          <a:chExt cx="0" cy="0"/>
        </a:xfrm>
      </p:grpSpPr>
      <p:sp>
        <p:nvSpPr>
          <p:cNvPr id="318" name="Google Shape;318;p2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9" name="Google Shape;319;p20"/>
          <p:cNvSpPr/>
          <p:nvPr/>
        </p:nvSpPr>
        <p:spPr>
          <a:xfrm>
            <a:off x="1" y="4233674"/>
            <a:ext cx="12192000" cy="2624326"/>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20" name="Google Shape;320;p20"/>
          <p:cNvGrpSpPr/>
          <p:nvPr/>
        </p:nvGrpSpPr>
        <p:grpSpPr>
          <a:xfrm>
            <a:off x="10208171" y="4821439"/>
            <a:ext cx="1128382" cy="847206"/>
            <a:chOff x="8183879" y="1000124"/>
            <a:chExt cx="1562267" cy="1172973"/>
          </a:xfrm>
        </p:grpSpPr>
        <p:sp>
          <p:nvSpPr>
            <p:cNvPr id="321" name="Google Shape;321;p20"/>
            <p:cNvSpPr/>
            <p:nvPr/>
          </p:nvSpPr>
          <p:spPr>
            <a:xfrm>
              <a:off x="8183879" y="1348782"/>
              <a:ext cx="935037" cy="8243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2" name="Google Shape;322;p20"/>
            <p:cNvSpPr/>
            <p:nvPr/>
          </p:nvSpPr>
          <p:spPr>
            <a:xfrm>
              <a:off x="8983979" y="1000124"/>
              <a:ext cx="762167" cy="6719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23" name="Google Shape;323;p20"/>
          <p:cNvSpPr txBox="1"/>
          <p:nvPr/>
        </p:nvSpPr>
        <p:spPr>
          <a:xfrm>
            <a:off x="859665" y="4369204"/>
            <a:ext cx="9495012" cy="1947282"/>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marR="0" rtl="0" algn="l">
              <a:lnSpc>
                <a:spcPct val="90000"/>
              </a:lnSpc>
              <a:spcBef>
                <a:spcPts val="0"/>
              </a:spcBef>
              <a:spcAft>
                <a:spcPts val="0"/>
              </a:spcAft>
              <a:buClr>
                <a:schemeClr val="lt1"/>
              </a:buClr>
              <a:buSzPct val="100000"/>
              <a:buFont typeface="Arial"/>
              <a:buChar char="•"/>
            </a:pPr>
            <a:r>
              <a:rPr lang="en-US" sz="2800">
                <a:solidFill>
                  <a:schemeClr val="lt1"/>
                </a:solidFill>
                <a:latin typeface="Calibri"/>
                <a:ea typeface="Calibri"/>
                <a:cs typeface="Calibri"/>
                <a:sym typeface="Calibri"/>
              </a:rPr>
              <a:t>Results: Gradient Boosting Machine (GBM) Classifier</a:t>
            </a:r>
            <a:endParaRPr/>
          </a:p>
          <a:p>
            <a:pPr indent="-228600" lvl="1" marL="685800" marR="0" rtl="0" algn="l">
              <a:lnSpc>
                <a:spcPct val="90000"/>
              </a:lnSpc>
              <a:spcBef>
                <a:spcPts val="500"/>
              </a:spcBef>
              <a:spcAft>
                <a:spcPts val="0"/>
              </a:spcAft>
              <a:buClr>
                <a:schemeClr val="lt1"/>
              </a:buClr>
              <a:buSzPct val="100000"/>
              <a:buFont typeface="Arial"/>
              <a:buChar char="•"/>
            </a:pPr>
            <a:r>
              <a:rPr b="0" i="0" lang="en-US" sz="2400" u="none" cap="none" strike="noStrike">
                <a:solidFill>
                  <a:schemeClr val="lt1"/>
                </a:solidFill>
                <a:latin typeface="Calibri"/>
                <a:ea typeface="Calibri"/>
                <a:cs typeface="Calibri"/>
                <a:sym typeface="Calibri"/>
              </a:rPr>
              <a:t>Ensemble learning method</a:t>
            </a:r>
            <a:endParaRPr/>
          </a:p>
          <a:p>
            <a:pPr indent="-228600" lvl="1" marL="685800" marR="0" rtl="0" algn="l">
              <a:lnSpc>
                <a:spcPct val="90000"/>
              </a:lnSpc>
              <a:spcBef>
                <a:spcPts val="500"/>
              </a:spcBef>
              <a:spcAft>
                <a:spcPts val="0"/>
              </a:spcAft>
              <a:buClr>
                <a:schemeClr val="lt1"/>
              </a:buClr>
              <a:buSzPct val="100000"/>
              <a:buFont typeface="Arial"/>
              <a:buChar char="•"/>
            </a:pPr>
            <a:r>
              <a:rPr b="0" i="0" lang="en-US" sz="2400" u="none" cap="none" strike="noStrike">
                <a:solidFill>
                  <a:schemeClr val="lt1"/>
                </a:solidFill>
                <a:latin typeface="Calibri"/>
                <a:ea typeface="Calibri"/>
                <a:cs typeface="Calibri"/>
                <a:sym typeface="Calibri"/>
              </a:rPr>
              <a:t>Sequentially tests each model against the training data, improving its performance with each iteration.</a:t>
            </a:r>
            <a:endParaRPr/>
          </a:p>
          <a:p>
            <a:pPr indent="-228600" lvl="2" marL="1143000" marR="0" rtl="0" algn="l">
              <a:lnSpc>
                <a:spcPct val="90000"/>
              </a:lnSpc>
              <a:spcBef>
                <a:spcPts val="500"/>
              </a:spcBef>
              <a:spcAft>
                <a:spcPts val="0"/>
              </a:spcAft>
              <a:buClr>
                <a:schemeClr val="lt1"/>
              </a:buClr>
              <a:buSzPct val="100000"/>
              <a:buFont typeface="Arial"/>
              <a:buChar char="•"/>
            </a:pPr>
            <a:r>
              <a:rPr b="0" i="0" lang="en-US" sz="2000" u="none" cap="none" strike="noStrike">
                <a:solidFill>
                  <a:schemeClr val="lt1"/>
                </a:solidFill>
                <a:latin typeface="Calibri"/>
                <a:ea typeface="Calibri"/>
                <a:cs typeface="Calibri"/>
                <a:sym typeface="Calibri"/>
              </a:rPr>
              <a:t>Adjusts the weight of entries that are incorrectly predicted by base classifiers. </a:t>
            </a:r>
            <a:endParaRPr b="0" i="0" sz="2000" u="none" cap="none" strike="noStrike">
              <a:solidFill>
                <a:schemeClr val="lt1"/>
              </a:solidFill>
              <a:latin typeface="Calibri"/>
              <a:ea typeface="Calibri"/>
              <a:cs typeface="Calibri"/>
              <a:sym typeface="Calibri"/>
            </a:endParaRPr>
          </a:p>
          <a:p>
            <a:pPr indent="-228600" lvl="1" marL="685800" marR="0" rtl="0" algn="l">
              <a:lnSpc>
                <a:spcPct val="90000"/>
              </a:lnSpc>
              <a:spcBef>
                <a:spcPts val="500"/>
              </a:spcBef>
              <a:spcAft>
                <a:spcPts val="0"/>
              </a:spcAft>
              <a:buClr>
                <a:schemeClr val="lt1"/>
              </a:buClr>
              <a:buSzPct val="100000"/>
              <a:buFont typeface="Arial"/>
              <a:buChar char="•"/>
            </a:pPr>
            <a:r>
              <a:rPr b="0" i="0" lang="en-US" sz="2400" u="none" cap="none" strike="noStrike">
                <a:solidFill>
                  <a:schemeClr val="lt1"/>
                </a:solidFill>
                <a:latin typeface="Calibri"/>
                <a:ea typeface="Calibri"/>
                <a:cs typeface="Calibri"/>
                <a:sym typeface="Calibri"/>
              </a:rPr>
              <a:t>Because it uses sequential operations, it typically takes a longer amount of time to perform its operation, but the performance is usually high.</a:t>
            </a:r>
            <a:endParaRPr b="0" i="0" sz="2400" u="none" cap="none" strike="noStrike">
              <a:solidFill>
                <a:schemeClr val="lt1"/>
              </a:solidFill>
              <a:latin typeface="Calibri"/>
              <a:ea typeface="Calibri"/>
              <a:cs typeface="Calibri"/>
              <a:sym typeface="Calibri"/>
            </a:endParaRPr>
          </a:p>
          <a:p>
            <a:pPr indent="-77470" lvl="0" marL="228600" marR="0" rtl="0" algn="l">
              <a:lnSpc>
                <a:spcPct val="90000"/>
              </a:lnSpc>
              <a:spcBef>
                <a:spcPts val="1000"/>
              </a:spcBef>
              <a:spcAft>
                <a:spcPts val="0"/>
              </a:spcAft>
              <a:buClr>
                <a:schemeClr val="dk1"/>
              </a:buClr>
              <a:buSzPct val="100000"/>
              <a:buFont typeface="Arial"/>
              <a:buNone/>
            </a:pPr>
            <a:r>
              <a:t/>
            </a:r>
            <a:endParaRPr sz="2800">
              <a:solidFill>
                <a:schemeClr val="lt1"/>
              </a:solidFill>
              <a:latin typeface="Calibri"/>
              <a:ea typeface="Calibri"/>
              <a:cs typeface="Calibri"/>
              <a:sym typeface="Calibri"/>
            </a:endParaRPr>
          </a:p>
        </p:txBody>
      </p:sp>
      <p:pic>
        <p:nvPicPr>
          <p:cNvPr id="324" name="Google Shape;324;p20"/>
          <p:cNvPicPr preferRelativeResize="0"/>
          <p:nvPr/>
        </p:nvPicPr>
        <p:blipFill rotWithShape="1">
          <a:blip r:embed="rId3">
            <a:alphaModFix/>
          </a:blip>
          <a:srcRect b="0" l="0" r="0" t="0"/>
          <a:stretch/>
        </p:blipFill>
        <p:spPr>
          <a:xfrm>
            <a:off x="3275527" y="5106"/>
            <a:ext cx="5640946" cy="4218352"/>
          </a:xfrm>
          <a:prstGeom prst="rect">
            <a:avLst/>
          </a:prstGeom>
          <a:noFill/>
          <a:ln>
            <a:noFill/>
          </a:ln>
        </p:spPr>
      </p:pic>
      <p:sp>
        <p:nvSpPr>
          <p:cNvPr id="325" name="Google Shape;325;p20"/>
          <p:cNvSpPr/>
          <p:nvPr/>
        </p:nvSpPr>
        <p:spPr>
          <a:xfrm>
            <a:off x="5205211" y="1993541"/>
            <a:ext cx="601014" cy="246845"/>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6" name="Google Shape;326;p20"/>
          <p:cNvSpPr/>
          <p:nvPr/>
        </p:nvSpPr>
        <p:spPr>
          <a:xfrm>
            <a:off x="7212169" y="1993541"/>
            <a:ext cx="601014" cy="246845"/>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0" name="Shape 330"/>
        <p:cNvGrpSpPr/>
        <p:nvPr/>
      </p:nvGrpSpPr>
      <p:grpSpPr>
        <a:xfrm>
          <a:off x="0" y="0"/>
          <a:ext cx="0" cy="0"/>
          <a:chOff x="0" y="0"/>
          <a:chExt cx="0" cy="0"/>
        </a:xfrm>
      </p:grpSpPr>
      <p:sp>
        <p:nvSpPr>
          <p:cNvPr id="331" name="Google Shape;331;p2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2" name="Google Shape;332;p21"/>
          <p:cNvSpPr/>
          <p:nvPr/>
        </p:nvSpPr>
        <p:spPr>
          <a:xfrm>
            <a:off x="1" y="4233674"/>
            <a:ext cx="12192000" cy="2624326"/>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33" name="Google Shape;333;p21"/>
          <p:cNvGrpSpPr/>
          <p:nvPr/>
        </p:nvGrpSpPr>
        <p:grpSpPr>
          <a:xfrm>
            <a:off x="10208171" y="4821439"/>
            <a:ext cx="1128382" cy="847206"/>
            <a:chOff x="8183879" y="1000124"/>
            <a:chExt cx="1562267" cy="1172973"/>
          </a:xfrm>
        </p:grpSpPr>
        <p:sp>
          <p:nvSpPr>
            <p:cNvPr id="334" name="Google Shape;334;p21"/>
            <p:cNvSpPr/>
            <p:nvPr/>
          </p:nvSpPr>
          <p:spPr>
            <a:xfrm>
              <a:off x="8183879" y="1348782"/>
              <a:ext cx="935037" cy="8243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5" name="Google Shape;335;p21"/>
            <p:cNvSpPr/>
            <p:nvPr/>
          </p:nvSpPr>
          <p:spPr>
            <a:xfrm>
              <a:off x="8983979" y="1000124"/>
              <a:ext cx="762167" cy="6719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36" name="Google Shape;336;p21"/>
          <p:cNvSpPr txBox="1"/>
          <p:nvPr/>
        </p:nvSpPr>
        <p:spPr>
          <a:xfrm>
            <a:off x="859665" y="4369204"/>
            <a:ext cx="9308106" cy="1947282"/>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lt1"/>
              </a:buClr>
              <a:buSzPts val="2800"/>
              <a:buFont typeface="Arial"/>
              <a:buChar char="•"/>
            </a:pPr>
            <a:r>
              <a:rPr lang="en-US" sz="2800">
                <a:solidFill>
                  <a:schemeClr val="lt1"/>
                </a:solidFill>
                <a:latin typeface="Calibri"/>
                <a:ea typeface="Calibri"/>
                <a:cs typeface="Calibri"/>
                <a:sym typeface="Calibri"/>
              </a:rPr>
              <a:t>Results: K-Nearest Neighbors (KNN) Classifier</a:t>
            </a:r>
            <a:endParaRPr/>
          </a:p>
          <a:p>
            <a:pPr indent="-228600" lvl="1" marL="685800" marR="0" rtl="0" algn="l">
              <a:lnSpc>
                <a:spcPct val="90000"/>
              </a:lnSpc>
              <a:spcBef>
                <a:spcPts val="500"/>
              </a:spcBef>
              <a:spcAft>
                <a:spcPts val="0"/>
              </a:spcAft>
              <a:buClr>
                <a:schemeClr val="lt1"/>
              </a:buClr>
              <a:buSzPts val="2400"/>
              <a:buFont typeface="Arial"/>
              <a:buChar char="•"/>
            </a:pPr>
            <a:r>
              <a:rPr b="0" i="0" lang="en-US" sz="2400" u="none" cap="none" strike="noStrike">
                <a:solidFill>
                  <a:schemeClr val="lt1"/>
                </a:solidFill>
                <a:latin typeface="Calibri"/>
                <a:ea typeface="Calibri"/>
                <a:cs typeface="Calibri"/>
                <a:sym typeface="Calibri"/>
              </a:rPr>
              <a:t>Distance-based, supervised learning algorithm</a:t>
            </a:r>
            <a:endParaRPr/>
          </a:p>
          <a:p>
            <a:pPr indent="-228600" lvl="1" marL="685800" marR="0" rtl="0" algn="l">
              <a:lnSpc>
                <a:spcPct val="90000"/>
              </a:lnSpc>
              <a:spcBef>
                <a:spcPts val="500"/>
              </a:spcBef>
              <a:spcAft>
                <a:spcPts val="0"/>
              </a:spcAft>
              <a:buClr>
                <a:schemeClr val="lt1"/>
              </a:buClr>
              <a:buSzPts val="2400"/>
              <a:buFont typeface="Arial"/>
              <a:buChar char="•"/>
            </a:pPr>
            <a:r>
              <a:rPr b="0" i="0" lang="en-US" sz="2400" u="none" cap="none" strike="noStrike">
                <a:solidFill>
                  <a:schemeClr val="lt1"/>
                </a:solidFill>
                <a:latin typeface="Calibri"/>
                <a:ea typeface="Calibri"/>
                <a:cs typeface="Calibri"/>
                <a:sym typeface="Calibri"/>
              </a:rPr>
              <a:t>Generally, yields high performance in real-world applications as it can tolerate a large, noisy dataset.</a:t>
            </a:r>
            <a:endParaRPr b="0" i="0" sz="2400" u="none" cap="none" strike="noStrike">
              <a:solidFill>
                <a:schemeClr val="lt1"/>
              </a:solidFill>
              <a:latin typeface="Calibri"/>
              <a:ea typeface="Calibri"/>
              <a:cs typeface="Calibri"/>
              <a:sym typeface="Calibri"/>
            </a:endParaRPr>
          </a:p>
        </p:txBody>
      </p:sp>
      <p:pic>
        <p:nvPicPr>
          <p:cNvPr id="337" name="Google Shape;337;p21"/>
          <p:cNvPicPr preferRelativeResize="0"/>
          <p:nvPr/>
        </p:nvPicPr>
        <p:blipFill rotWithShape="1">
          <a:blip r:embed="rId3">
            <a:alphaModFix/>
          </a:blip>
          <a:srcRect b="0" l="0" r="0" t="0"/>
          <a:stretch/>
        </p:blipFill>
        <p:spPr>
          <a:xfrm>
            <a:off x="2814034" y="209093"/>
            <a:ext cx="5383369" cy="4014293"/>
          </a:xfrm>
          <a:prstGeom prst="rect">
            <a:avLst/>
          </a:prstGeom>
          <a:noFill/>
          <a:ln>
            <a:noFill/>
          </a:ln>
        </p:spPr>
      </p:pic>
      <p:sp>
        <p:nvSpPr>
          <p:cNvPr id="338" name="Google Shape;338;p21"/>
          <p:cNvSpPr/>
          <p:nvPr/>
        </p:nvSpPr>
        <p:spPr>
          <a:xfrm>
            <a:off x="4679324" y="2100864"/>
            <a:ext cx="601014" cy="246845"/>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9" name="Google Shape;339;p21"/>
          <p:cNvSpPr/>
          <p:nvPr/>
        </p:nvSpPr>
        <p:spPr>
          <a:xfrm>
            <a:off x="6578958" y="2100864"/>
            <a:ext cx="601014" cy="246845"/>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3" name="Shape 343"/>
        <p:cNvGrpSpPr/>
        <p:nvPr/>
      </p:nvGrpSpPr>
      <p:grpSpPr>
        <a:xfrm>
          <a:off x="0" y="0"/>
          <a:ext cx="0" cy="0"/>
          <a:chOff x="0" y="0"/>
          <a:chExt cx="0" cy="0"/>
        </a:xfrm>
      </p:grpSpPr>
      <p:sp>
        <p:nvSpPr>
          <p:cNvPr id="344" name="Google Shape;344;p2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5" name="Google Shape;345;p22"/>
          <p:cNvSpPr/>
          <p:nvPr/>
        </p:nvSpPr>
        <p:spPr>
          <a:xfrm>
            <a:off x="1" y="4233674"/>
            <a:ext cx="12192000" cy="2624326"/>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46" name="Google Shape;346;p22"/>
          <p:cNvGrpSpPr/>
          <p:nvPr/>
        </p:nvGrpSpPr>
        <p:grpSpPr>
          <a:xfrm>
            <a:off x="10208171" y="4821439"/>
            <a:ext cx="1128382" cy="847206"/>
            <a:chOff x="8183879" y="1000124"/>
            <a:chExt cx="1562267" cy="1172973"/>
          </a:xfrm>
        </p:grpSpPr>
        <p:sp>
          <p:nvSpPr>
            <p:cNvPr id="347" name="Google Shape;347;p22"/>
            <p:cNvSpPr/>
            <p:nvPr/>
          </p:nvSpPr>
          <p:spPr>
            <a:xfrm>
              <a:off x="8183879" y="1348782"/>
              <a:ext cx="935037" cy="8243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8" name="Google Shape;348;p22"/>
            <p:cNvSpPr/>
            <p:nvPr/>
          </p:nvSpPr>
          <p:spPr>
            <a:xfrm>
              <a:off x="8983979" y="1000124"/>
              <a:ext cx="762167" cy="6719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49" name="Google Shape;349;p22"/>
          <p:cNvSpPr txBox="1"/>
          <p:nvPr/>
        </p:nvSpPr>
        <p:spPr>
          <a:xfrm>
            <a:off x="859665" y="4369204"/>
            <a:ext cx="9250598" cy="1947282"/>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marR="0" rtl="0" algn="l">
              <a:lnSpc>
                <a:spcPct val="90000"/>
              </a:lnSpc>
              <a:spcBef>
                <a:spcPts val="0"/>
              </a:spcBef>
              <a:spcAft>
                <a:spcPts val="0"/>
              </a:spcAft>
              <a:buClr>
                <a:schemeClr val="lt1"/>
              </a:buClr>
              <a:buSzPct val="100000"/>
              <a:buFont typeface="Arial"/>
              <a:buChar char="•"/>
            </a:pPr>
            <a:r>
              <a:rPr lang="en-US" sz="2800">
                <a:solidFill>
                  <a:schemeClr val="lt1"/>
                </a:solidFill>
                <a:latin typeface="Calibri"/>
                <a:ea typeface="Calibri"/>
                <a:cs typeface="Calibri"/>
                <a:sym typeface="Calibri"/>
              </a:rPr>
              <a:t>Results: Random Forest Classifier</a:t>
            </a:r>
            <a:endParaRPr/>
          </a:p>
          <a:p>
            <a:pPr indent="-228600" lvl="1" marL="685800" marR="0" rtl="0" algn="l">
              <a:lnSpc>
                <a:spcPct val="90000"/>
              </a:lnSpc>
              <a:spcBef>
                <a:spcPts val="500"/>
              </a:spcBef>
              <a:spcAft>
                <a:spcPts val="0"/>
              </a:spcAft>
              <a:buClr>
                <a:schemeClr val="lt1"/>
              </a:buClr>
              <a:buSzPct val="100000"/>
              <a:buFont typeface="Arial"/>
              <a:buChar char="•"/>
            </a:pPr>
            <a:r>
              <a:rPr b="0" i="0" lang="en-US" sz="2400" u="none" cap="none" strike="noStrike">
                <a:solidFill>
                  <a:schemeClr val="lt1"/>
                </a:solidFill>
                <a:latin typeface="Calibri"/>
                <a:ea typeface="Calibri"/>
                <a:cs typeface="Calibri"/>
                <a:sym typeface="Calibri"/>
              </a:rPr>
              <a:t>Ensemble learning method</a:t>
            </a:r>
            <a:endParaRPr b="0" i="0" sz="2400" u="none" cap="none" strike="noStrike">
              <a:solidFill>
                <a:schemeClr val="lt1"/>
              </a:solidFill>
              <a:latin typeface="Calibri"/>
              <a:ea typeface="Calibri"/>
              <a:cs typeface="Calibri"/>
              <a:sym typeface="Calibri"/>
            </a:endParaRPr>
          </a:p>
          <a:p>
            <a:pPr indent="-228600" lvl="1" marL="685800" marR="0" rtl="0" algn="l">
              <a:lnSpc>
                <a:spcPct val="90000"/>
              </a:lnSpc>
              <a:spcBef>
                <a:spcPts val="500"/>
              </a:spcBef>
              <a:spcAft>
                <a:spcPts val="0"/>
              </a:spcAft>
              <a:buClr>
                <a:schemeClr val="lt1"/>
              </a:buClr>
              <a:buSzPct val="100000"/>
              <a:buFont typeface="Arial"/>
              <a:buChar char="•"/>
            </a:pPr>
            <a:r>
              <a:rPr b="0" i="0" lang="en-US" sz="2400" u="none" cap="none" strike="noStrike">
                <a:solidFill>
                  <a:schemeClr val="lt1"/>
                </a:solidFill>
                <a:latin typeface="Calibri"/>
                <a:ea typeface="Calibri"/>
                <a:cs typeface="Calibri"/>
                <a:sym typeface="Calibri"/>
              </a:rPr>
              <a:t>Randomly selects subsets of the training set to build a set of decision trees</a:t>
            </a:r>
            <a:endParaRPr/>
          </a:p>
          <a:p>
            <a:pPr indent="-228600" lvl="1" marL="685800" marR="0" rtl="0" algn="l">
              <a:lnSpc>
                <a:spcPct val="90000"/>
              </a:lnSpc>
              <a:spcBef>
                <a:spcPts val="500"/>
              </a:spcBef>
              <a:spcAft>
                <a:spcPts val="0"/>
              </a:spcAft>
              <a:buClr>
                <a:schemeClr val="lt1"/>
              </a:buClr>
              <a:buSzPct val="100000"/>
              <a:buFont typeface="Arial"/>
              <a:buChar char="•"/>
            </a:pPr>
            <a:r>
              <a:rPr b="0" i="0" lang="en-US" sz="2400" u="none" cap="none" strike="noStrike">
                <a:solidFill>
                  <a:schemeClr val="lt1"/>
                </a:solidFill>
                <a:latin typeface="Calibri"/>
                <a:ea typeface="Calibri"/>
                <a:cs typeface="Calibri"/>
                <a:sym typeface="Calibri"/>
              </a:rPr>
              <a:t>Uses the votes of the decision trees to decide the final prediction.</a:t>
            </a:r>
            <a:endParaRPr/>
          </a:p>
          <a:p>
            <a:pPr indent="-228600" lvl="2" marL="1143000" marR="0" rtl="0" algn="l">
              <a:lnSpc>
                <a:spcPct val="90000"/>
              </a:lnSpc>
              <a:spcBef>
                <a:spcPts val="500"/>
              </a:spcBef>
              <a:spcAft>
                <a:spcPts val="0"/>
              </a:spcAft>
              <a:buClr>
                <a:schemeClr val="lt1"/>
              </a:buClr>
              <a:buSzPct val="100000"/>
              <a:buFont typeface="Arial"/>
              <a:buChar char="•"/>
            </a:pPr>
            <a:r>
              <a:rPr b="0" i="0" lang="en-US" sz="2000" u="none" cap="none" strike="noStrike">
                <a:solidFill>
                  <a:schemeClr val="lt1"/>
                </a:solidFill>
                <a:latin typeface="Calibri"/>
                <a:ea typeface="Calibri"/>
                <a:cs typeface="Calibri"/>
                <a:sym typeface="Calibri"/>
              </a:rPr>
              <a:t>Every individual decision tree votes, and the majority wins.</a:t>
            </a:r>
            <a:endParaRPr/>
          </a:p>
        </p:txBody>
      </p:sp>
      <p:pic>
        <p:nvPicPr>
          <p:cNvPr descr="Table&#10;&#10;Description automatically generated" id="350" name="Google Shape;350;p22"/>
          <p:cNvPicPr preferRelativeResize="0"/>
          <p:nvPr/>
        </p:nvPicPr>
        <p:blipFill rotWithShape="1">
          <a:blip r:embed="rId3">
            <a:alphaModFix/>
          </a:blip>
          <a:srcRect b="0" l="0" r="0" t="0"/>
          <a:stretch/>
        </p:blipFill>
        <p:spPr>
          <a:xfrm>
            <a:off x="3243331" y="-2990"/>
            <a:ext cx="5705340" cy="4245278"/>
          </a:xfrm>
          <a:prstGeom prst="rect">
            <a:avLst/>
          </a:prstGeom>
          <a:noFill/>
          <a:ln>
            <a:noFill/>
          </a:ln>
        </p:spPr>
      </p:pic>
      <p:sp>
        <p:nvSpPr>
          <p:cNvPr id="351" name="Google Shape;351;p22"/>
          <p:cNvSpPr/>
          <p:nvPr/>
        </p:nvSpPr>
        <p:spPr>
          <a:xfrm>
            <a:off x="5194479" y="1993541"/>
            <a:ext cx="601014" cy="246845"/>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2" name="Google Shape;352;p22"/>
          <p:cNvSpPr/>
          <p:nvPr/>
        </p:nvSpPr>
        <p:spPr>
          <a:xfrm>
            <a:off x="7214315" y="1995687"/>
            <a:ext cx="601014" cy="246845"/>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6" name="Shape 356"/>
        <p:cNvGrpSpPr/>
        <p:nvPr/>
      </p:nvGrpSpPr>
      <p:grpSpPr>
        <a:xfrm>
          <a:off x="0" y="0"/>
          <a:ext cx="0" cy="0"/>
          <a:chOff x="0" y="0"/>
          <a:chExt cx="0" cy="0"/>
        </a:xfrm>
      </p:grpSpPr>
      <p:sp>
        <p:nvSpPr>
          <p:cNvPr id="357" name="Google Shape;357;p2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8" name="Google Shape;358;p23"/>
          <p:cNvSpPr/>
          <p:nvPr/>
        </p:nvSpPr>
        <p:spPr>
          <a:xfrm>
            <a:off x="1" y="4233674"/>
            <a:ext cx="12192000" cy="2624326"/>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59" name="Google Shape;359;p23"/>
          <p:cNvGrpSpPr/>
          <p:nvPr/>
        </p:nvGrpSpPr>
        <p:grpSpPr>
          <a:xfrm>
            <a:off x="10208171" y="4821439"/>
            <a:ext cx="1128382" cy="847206"/>
            <a:chOff x="8183879" y="1000124"/>
            <a:chExt cx="1562267" cy="1172973"/>
          </a:xfrm>
        </p:grpSpPr>
        <p:sp>
          <p:nvSpPr>
            <p:cNvPr id="360" name="Google Shape;360;p23"/>
            <p:cNvSpPr/>
            <p:nvPr/>
          </p:nvSpPr>
          <p:spPr>
            <a:xfrm>
              <a:off x="8183879" y="1348782"/>
              <a:ext cx="935037" cy="8243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1" name="Google Shape;361;p23"/>
            <p:cNvSpPr/>
            <p:nvPr/>
          </p:nvSpPr>
          <p:spPr>
            <a:xfrm>
              <a:off x="8983979" y="1000124"/>
              <a:ext cx="762167" cy="6719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62" name="Google Shape;362;p23"/>
          <p:cNvSpPr txBox="1"/>
          <p:nvPr/>
        </p:nvSpPr>
        <p:spPr>
          <a:xfrm>
            <a:off x="859665" y="4369204"/>
            <a:ext cx="10472672" cy="1947282"/>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lt1"/>
              </a:buClr>
              <a:buSzPts val="2800"/>
              <a:buFont typeface="Arial"/>
              <a:buChar char="•"/>
            </a:pPr>
            <a:r>
              <a:rPr lang="en-US" sz="2800">
                <a:solidFill>
                  <a:schemeClr val="lt1"/>
                </a:solidFill>
                <a:latin typeface="Calibri"/>
                <a:ea typeface="Calibri"/>
                <a:cs typeface="Calibri"/>
                <a:sym typeface="Calibri"/>
              </a:rPr>
              <a:t>Results: Bernoulli Naïve Bayes Classifier</a:t>
            </a:r>
            <a:endParaRPr/>
          </a:p>
          <a:p>
            <a:pPr indent="-228600" lvl="1" marL="685800" marR="0" rtl="0" algn="l">
              <a:lnSpc>
                <a:spcPct val="90000"/>
              </a:lnSpc>
              <a:spcBef>
                <a:spcPts val="500"/>
              </a:spcBef>
              <a:spcAft>
                <a:spcPts val="0"/>
              </a:spcAft>
              <a:buClr>
                <a:schemeClr val="lt1"/>
              </a:buClr>
              <a:buSzPts val="2400"/>
              <a:buFont typeface="Arial"/>
              <a:buChar char="•"/>
            </a:pPr>
            <a:r>
              <a:rPr b="0" i="0" lang="en-US" sz="2400" u="none" cap="none" strike="noStrike">
                <a:solidFill>
                  <a:schemeClr val="lt1"/>
                </a:solidFill>
                <a:latin typeface="Calibri"/>
                <a:ea typeface="Calibri"/>
                <a:cs typeface="Calibri"/>
                <a:sym typeface="Calibri"/>
              </a:rPr>
              <a:t>Probabilistic classification algorithm</a:t>
            </a:r>
            <a:endParaRPr b="0" i="0" sz="2400" u="none" cap="none" strike="noStrike">
              <a:solidFill>
                <a:schemeClr val="lt1"/>
              </a:solidFill>
              <a:latin typeface="Calibri"/>
              <a:ea typeface="Calibri"/>
              <a:cs typeface="Calibri"/>
              <a:sym typeface="Calibri"/>
            </a:endParaRPr>
          </a:p>
          <a:p>
            <a:pPr indent="-228600" lvl="1" marL="685800" marR="0" rtl="0" algn="l">
              <a:lnSpc>
                <a:spcPct val="90000"/>
              </a:lnSpc>
              <a:spcBef>
                <a:spcPts val="500"/>
              </a:spcBef>
              <a:spcAft>
                <a:spcPts val="0"/>
              </a:spcAft>
              <a:buClr>
                <a:schemeClr val="lt1"/>
              </a:buClr>
              <a:buSzPts val="2400"/>
              <a:buFont typeface="Arial"/>
              <a:buChar char="•"/>
            </a:pPr>
            <a:r>
              <a:rPr b="0" i="0" lang="en-US" sz="2400" u="none" cap="none" strike="noStrike">
                <a:solidFill>
                  <a:schemeClr val="lt1"/>
                </a:solidFill>
                <a:latin typeface="Calibri"/>
                <a:ea typeface="Calibri"/>
                <a:cs typeface="Calibri"/>
                <a:sym typeface="Calibri"/>
              </a:rPr>
              <a:t>Assumes that all features are truly independent and of equal weight.</a:t>
            </a:r>
            <a:endParaRPr b="0" i="0" sz="2400" u="none" cap="none" strike="noStrike">
              <a:solidFill>
                <a:schemeClr val="lt1"/>
              </a:solidFill>
              <a:latin typeface="Calibri"/>
              <a:ea typeface="Calibri"/>
              <a:cs typeface="Calibri"/>
              <a:sym typeface="Calibri"/>
            </a:endParaRPr>
          </a:p>
          <a:p>
            <a:pPr indent="-228600" lvl="1" marL="685800" marR="0" rtl="0" algn="l">
              <a:lnSpc>
                <a:spcPct val="90000"/>
              </a:lnSpc>
              <a:spcBef>
                <a:spcPts val="500"/>
              </a:spcBef>
              <a:spcAft>
                <a:spcPts val="0"/>
              </a:spcAft>
              <a:buClr>
                <a:schemeClr val="lt1"/>
              </a:buClr>
              <a:buSzPts val="2400"/>
              <a:buFont typeface="Arial"/>
              <a:buChar char="•"/>
            </a:pPr>
            <a:r>
              <a:rPr b="0" i="0" lang="en-US" sz="2400" u="none" cap="none" strike="noStrike">
                <a:solidFill>
                  <a:schemeClr val="lt1"/>
                </a:solidFill>
                <a:latin typeface="Calibri"/>
                <a:ea typeface="Calibri"/>
                <a:cs typeface="Calibri"/>
                <a:sym typeface="Calibri"/>
              </a:rPr>
              <a:t>Proficient at handling binary features.</a:t>
            </a:r>
            <a:endParaRPr/>
          </a:p>
        </p:txBody>
      </p:sp>
      <p:pic>
        <p:nvPicPr>
          <p:cNvPr descr="Table&#10;&#10;Description automatically generated" id="363" name="Google Shape;363;p23"/>
          <p:cNvPicPr preferRelativeResize="0"/>
          <p:nvPr/>
        </p:nvPicPr>
        <p:blipFill rotWithShape="1">
          <a:blip r:embed="rId3">
            <a:alphaModFix/>
          </a:blip>
          <a:srcRect b="0" l="0" r="0" t="0"/>
          <a:stretch/>
        </p:blipFill>
        <p:spPr>
          <a:xfrm>
            <a:off x="3232598" y="1007"/>
            <a:ext cx="5726805" cy="4226550"/>
          </a:xfrm>
          <a:prstGeom prst="rect">
            <a:avLst/>
          </a:prstGeom>
          <a:noFill/>
          <a:ln>
            <a:noFill/>
          </a:ln>
        </p:spPr>
      </p:pic>
      <p:sp>
        <p:nvSpPr>
          <p:cNvPr id="364" name="Google Shape;364;p23"/>
          <p:cNvSpPr/>
          <p:nvPr/>
        </p:nvSpPr>
        <p:spPr>
          <a:xfrm>
            <a:off x="5205211" y="1950611"/>
            <a:ext cx="601014" cy="246845"/>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5" name="Google Shape;365;p23"/>
          <p:cNvSpPr/>
          <p:nvPr/>
        </p:nvSpPr>
        <p:spPr>
          <a:xfrm>
            <a:off x="7192850" y="1952757"/>
            <a:ext cx="601014" cy="246845"/>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9" name="Shape 369"/>
        <p:cNvGrpSpPr/>
        <p:nvPr/>
      </p:nvGrpSpPr>
      <p:grpSpPr>
        <a:xfrm>
          <a:off x="0" y="0"/>
          <a:ext cx="0" cy="0"/>
          <a:chOff x="0" y="0"/>
          <a:chExt cx="0" cy="0"/>
        </a:xfrm>
      </p:grpSpPr>
      <p:sp>
        <p:nvSpPr>
          <p:cNvPr id="370" name="Google Shape;370;p2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1" name="Google Shape;371;p24"/>
          <p:cNvSpPr/>
          <p:nvPr/>
        </p:nvSpPr>
        <p:spPr>
          <a:xfrm>
            <a:off x="1" y="4233674"/>
            <a:ext cx="12192000" cy="2624326"/>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72" name="Google Shape;372;p24"/>
          <p:cNvGrpSpPr/>
          <p:nvPr/>
        </p:nvGrpSpPr>
        <p:grpSpPr>
          <a:xfrm>
            <a:off x="10208171" y="4821439"/>
            <a:ext cx="1128382" cy="847206"/>
            <a:chOff x="8183879" y="1000124"/>
            <a:chExt cx="1562267" cy="1172973"/>
          </a:xfrm>
        </p:grpSpPr>
        <p:sp>
          <p:nvSpPr>
            <p:cNvPr id="373" name="Google Shape;373;p24"/>
            <p:cNvSpPr/>
            <p:nvPr/>
          </p:nvSpPr>
          <p:spPr>
            <a:xfrm>
              <a:off x="8183879" y="1348782"/>
              <a:ext cx="935037" cy="8243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4" name="Google Shape;374;p24"/>
            <p:cNvSpPr/>
            <p:nvPr/>
          </p:nvSpPr>
          <p:spPr>
            <a:xfrm>
              <a:off x="8983979" y="1000124"/>
              <a:ext cx="762167" cy="6719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75" name="Google Shape;375;p24"/>
          <p:cNvSpPr txBox="1"/>
          <p:nvPr/>
        </p:nvSpPr>
        <p:spPr>
          <a:xfrm>
            <a:off x="859884" y="542084"/>
            <a:ext cx="10494136" cy="4565986"/>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Arial"/>
              <a:buNone/>
            </a:pPr>
            <a:r>
              <a:rPr lang="en-US" sz="4400">
                <a:solidFill>
                  <a:schemeClr val="dk1"/>
                </a:solidFill>
                <a:latin typeface="Calibri"/>
                <a:ea typeface="Calibri"/>
                <a:cs typeface="Calibri"/>
                <a:sym typeface="Calibri"/>
              </a:rPr>
              <a:t>Results Summary</a:t>
            </a:r>
            <a:endParaRPr sz="2800">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rgbClr val="FFFFFF"/>
              </a:solidFill>
              <a:latin typeface="Calibri"/>
              <a:ea typeface="Calibri"/>
              <a:cs typeface="Calibri"/>
              <a:sym typeface="Calibri"/>
            </a:endParaRPr>
          </a:p>
        </p:txBody>
      </p:sp>
      <p:pic>
        <p:nvPicPr>
          <p:cNvPr descr="Table&#10;&#10;Description automatically generated" id="376" name="Google Shape;376;p24"/>
          <p:cNvPicPr preferRelativeResize="0"/>
          <p:nvPr/>
        </p:nvPicPr>
        <p:blipFill rotWithShape="1">
          <a:blip r:embed="rId3">
            <a:alphaModFix/>
          </a:blip>
          <a:srcRect b="0" l="0" r="0" t="0"/>
          <a:stretch/>
        </p:blipFill>
        <p:spPr>
          <a:xfrm>
            <a:off x="1895475" y="1717163"/>
            <a:ext cx="8401050" cy="2385448"/>
          </a:xfrm>
          <a:prstGeom prst="rect">
            <a:avLst/>
          </a:prstGeom>
          <a:noFill/>
          <a:ln>
            <a:noFill/>
          </a:ln>
        </p:spPr>
      </p:pic>
      <p:sp>
        <p:nvSpPr>
          <p:cNvPr id="377" name="Google Shape;377;p24"/>
          <p:cNvSpPr txBox="1"/>
          <p:nvPr/>
        </p:nvSpPr>
        <p:spPr>
          <a:xfrm>
            <a:off x="859665" y="4540654"/>
            <a:ext cx="9250597" cy="1947282"/>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lt1"/>
              </a:buClr>
              <a:buSzPts val="2800"/>
              <a:buFont typeface="Arial"/>
              <a:buChar char="•"/>
            </a:pPr>
            <a:r>
              <a:rPr lang="en-US" sz="2800">
                <a:solidFill>
                  <a:schemeClr val="lt1"/>
                </a:solidFill>
                <a:latin typeface="Calibri"/>
                <a:ea typeface="Calibri"/>
                <a:cs typeface="Calibri"/>
                <a:sym typeface="Calibri"/>
              </a:rPr>
              <a:t>Based on these results and the scoring criteria, the Random Forest based model clearly demonstrates the best performance for identifying spam messages with respect to precision and recall.</a:t>
            </a:r>
            <a:endParaRPr/>
          </a:p>
        </p:txBody>
      </p:sp>
      <p:pic>
        <p:nvPicPr>
          <p:cNvPr descr="Logo&#10;&#10;Description automatically generated" id="378" name="Google Shape;378;p24"/>
          <p:cNvPicPr preferRelativeResize="0"/>
          <p:nvPr/>
        </p:nvPicPr>
        <p:blipFill rotWithShape="1">
          <a:blip r:embed="rId4">
            <a:alphaModFix/>
          </a:blip>
          <a:srcRect b="0" l="0" r="0" t="0"/>
          <a:stretch/>
        </p:blipFill>
        <p:spPr>
          <a:xfrm>
            <a:off x="1628775" y="2990390"/>
            <a:ext cx="295275" cy="41049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2" name="Shape 382"/>
        <p:cNvGrpSpPr/>
        <p:nvPr/>
      </p:nvGrpSpPr>
      <p:grpSpPr>
        <a:xfrm>
          <a:off x="0" y="0"/>
          <a:ext cx="0" cy="0"/>
          <a:chOff x="0" y="0"/>
          <a:chExt cx="0" cy="0"/>
        </a:xfrm>
      </p:grpSpPr>
      <p:sp>
        <p:nvSpPr>
          <p:cNvPr id="383" name="Google Shape;383;p2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4" name="Google Shape;384;p25"/>
          <p:cNvSpPr/>
          <p:nvPr/>
        </p:nvSpPr>
        <p:spPr>
          <a:xfrm>
            <a:off x="1" y="4233674"/>
            <a:ext cx="12192000" cy="2624326"/>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85" name="Google Shape;385;p25"/>
          <p:cNvGrpSpPr/>
          <p:nvPr/>
        </p:nvGrpSpPr>
        <p:grpSpPr>
          <a:xfrm>
            <a:off x="10208171" y="4821439"/>
            <a:ext cx="1128382" cy="847206"/>
            <a:chOff x="8183879" y="1000124"/>
            <a:chExt cx="1562267" cy="1172973"/>
          </a:xfrm>
        </p:grpSpPr>
        <p:sp>
          <p:nvSpPr>
            <p:cNvPr id="386" name="Google Shape;386;p25"/>
            <p:cNvSpPr/>
            <p:nvPr/>
          </p:nvSpPr>
          <p:spPr>
            <a:xfrm>
              <a:off x="8183879" y="1348782"/>
              <a:ext cx="935037" cy="8243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7" name="Google Shape;387;p25"/>
            <p:cNvSpPr/>
            <p:nvPr/>
          </p:nvSpPr>
          <p:spPr>
            <a:xfrm>
              <a:off x="8983979" y="1000124"/>
              <a:ext cx="762167" cy="6719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88" name="Google Shape;388;p25"/>
          <p:cNvSpPr txBox="1"/>
          <p:nvPr/>
        </p:nvSpPr>
        <p:spPr>
          <a:xfrm>
            <a:off x="859884" y="542084"/>
            <a:ext cx="10494136" cy="456598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Arial"/>
              <a:buNone/>
            </a:pPr>
            <a:r>
              <a:rPr lang="en-US" sz="4400">
                <a:solidFill>
                  <a:schemeClr val="dk1"/>
                </a:solidFill>
                <a:latin typeface="Calibri"/>
                <a:ea typeface="Calibri"/>
                <a:cs typeface="Calibri"/>
                <a:sym typeface="Calibri"/>
              </a:rPr>
              <a:t>Improvements and Next Steps</a:t>
            </a:r>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rgbClr val="FFFFFF"/>
              </a:solidFill>
              <a:latin typeface="Calibri"/>
              <a:ea typeface="Calibri"/>
              <a:cs typeface="Calibri"/>
              <a:sym typeface="Calibri"/>
            </a:endParaRPr>
          </a:p>
        </p:txBody>
      </p:sp>
      <p:sp>
        <p:nvSpPr>
          <p:cNvPr id="389" name="Google Shape;389;p25"/>
          <p:cNvSpPr txBox="1"/>
          <p:nvPr/>
        </p:nvSpPr>
        <p:spPr>
          <a:xfrm>
            <a:off x="848933" y="1707571"/>
            <a:ext cx="10494136" cy="4737704"/>
          </a:xfrm>
          <a:prstGeom prst="rect">
            <a:avLst/>
          </a:prstGeom>
          <a:noFill/>
          <a:ln>
            <a:noFill/>
          </a:ln>
        </p:spPr>
        <p:txBody>
          <a:bodyPr anchorCtr="0" anchor="t" bIns="45700" lIns="91425" spcFirstLastPara="1" rIns="91425" wrap="square" tIns="45700">
            <a:normAutofit/>
          </a:bodyPr>
          <a:lstStyle/>
          <a:p>
            <a:pPr indent="-50800" lvl="0" marL="228600" marR="0" rtl="0" algn="l">
              <a:lnSpc>
                <a:spcPct val="90000"/>
              </a:lnSpc>
              <a:spcBef>
                <a:spcPts val="0"/>
              </a:spcBef>
              <a:spcAft>
                <a:spcPts val="0"/>
              </a:spcAft>
              <a:buClr>
                <a:schemeClr val="dk1"/>
              </a:buClr>
              <a:buSzPts val="2800"/>
              <a:buFont typeface="Arial"/>
              <a:buNone/>
            </a:pPr>
            <a:r>
              <a:t/>
            </a:r>
            <a:endParaRPr sz="2800">
              <a:solidFill>
                <a:srgbClr val="000000"/>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rgbClr val="FFFFFF"/>
              </a:solidFill>
              <a:latin typeface="Calibri"/>
              <a:ea typeface="Calibri"/>
              <a:cs typeface="Calibri"/>
              <a:sym typeface="Calibri"/>
            </a:endParaRPr>
          </a:p>
        </p:txBody>
      </p:sp>
      <p:sp>
        <p:nvSpPr>
          <p:cNvPr id="390" name="Google Shape;390;p25"/>
          <p:cNvSpPr txBox="1"/>
          <p:nvPr/>
        </p:nvSpPr>
        <p:spPr>
          <a:xfrm>
            <a:off x="859665" y="1514387"/>
            <a:ext cx="10494136" cy="4737704"/>
          </a:xfrm>
          <a:prstGeom prst="rect">
            <a:avLst/>
          </a:prstGeom>
          <a:noFill/>
          <a:ln>
            <a:noFill/>
          </a:ln>
        </p:spPr>
        <p:txBody>
          <a:bodyPr anchorCtr="0" anchor="t" bIns="45700" lIns="91425" spcFirstLastPara="1" rIns="91425" wrap="square" tIns="45700">
            <a:normAutofit/>
          </a:bodyPr>
          <a:lstStyle/>
          <a:p>
            <a:pPr indent="-50800" lvl="0" marL="228600" marR="0" rtl="0" algn="l">
              <a:lnSpc>
                <a:spcPct val="90000"/>
              </a:lnSpc>
              <a:spcBef>
                <a:spcPts val="0"/>
              </a:spcBef>
              <a:spcAft>
                <a:spcPts val="0"/>
              </a:spcAft>
              <a:buClr>
                <a:schemeClr val="dk1"/>
              </a:buClr>
              <a:buSzPts val="2800"/>
              <a:buFont typeface="Arial"/>
              <a:buNone/>
            </a:pPr>
            <a:r>
              <a:t/>
            </a:r>
            <a:endParaRPr sz="2800">
              <a:solidFill>
                <a:srgbClr val="000000"/>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lt1"/>
              </a:solidFill>
              <a:latin typeface="Calibri"/>
              <a:ea typeface="Calibri"/>
              <a:cs typeface="Calibri"/>
              <a:sym typeface="Calibri"/>
            </a:endParaRPr>
          </a:p>
        </p:txBody>
      </p:sp>
      <p:sp>
        <p:nvSpPr>
          <p:cNvPr id="391" name="Google Shape;391;p25"/>
          <p:cNvSpPr txBox="1"/>
          <p:nvPr/>
        </p:nvSpPr>
        <p:spPr>
          <a:xfrm>
            <a:off x="859665" y="1495337"/>
            <a:ext cx="10494136" cy="4737704"/>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While the RFC model shows significant promise towards classifying spam SMS messages, there are several limitations that our team noted</a:t>
            </a:r>
            <a:endParaRPr sz="2800">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rgbClr val="000000"/>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lt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5" name="Shape 395"/>
        <p:cNvGrpSpPr/>
        <p:nvPr/>
      </p:nvGrpSpPr>
      <p:grpSpPr>
        <a:xfrm>
          <a:off x="0" y="0"/>
          <a:ext cx="0" cy="0"/>
          <a:chOff x="0" y="0"/>
          <a:chExt cx="0" cy="0"/>
        </a:xfrm>
      </p:grpSpPr>
      <p:sp>
        <p:nvSpPr>
          <p:cNvPr id="396" name="Google Shape;396;p2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7" name="Google Shape;397;p26"/>
          <p:cNvSpPr/>
          <p:nvPr/>
        </p:nvSpPr>
        <p:spPr>
          <a:xfrm>
            <a:off x="1" y="4233674"/>
            <a:ext cx="12192000" cy="2624326"/>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98" name="Google Shape;398;p26"/>
          <p:cNvGrpSpPr/>
          <p:nvPr/>
        </p:nvGrpSpPr>
        <p:grpSpPr>
          <a:xfrm>
            <a:off x="10208171" y="4821439"/>
            <a:ext cx="1128382" cy="847206"/>
            <a:chOff x="8183879" y="1000124"/>
            <a:chExt cx="1562267" cy="1172973"/>
          </a:xfrm>
        </p:grpSpPr>
        <p:sp>
          <p:nvSpPr>
            <p:cNvPr id="399" name="Google Shape;399;p26"/>
            <p:cNvSpPr/>
            <p:nvPr/>
          </p:nvSpPr>
          <p:spPr>
            <a:xfrm>
              <a:off x="8183879" y="1348782"/>
              <a:ext cx="935037" cy="8243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0" name="Google Shape;400;p26"/>
            <p:cNvSpPr/>
            <p:nvPr/>
          </p:nvSpPr>
          <p:spPr>
            <a:xfrm>
              <a:off x="8983979" y="1000124"/>
              <a:ext cx="762167" cy="6719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01" name="Google Shape;401;p26"/>
          <p:cNvSpPr txBox="1"/>
          <p:nvPr/>
        </p:nvSpPr>
        <p:spPr>
          <a:xfrm>
            <a:off x="859884" y="542084"/>
            <a:ext cx="10494136" cy="456598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Arial"/>
              <a:buNone/>
            </a:pPr>
            <a:r>
              <a:rPr lang="en-US" sz="4400">
                <a:solidFill>
                  <a:schemeClr val="dk1"/>
                </a:solidFill>
                <a:latin typeface="Calibri"/>
                <a:ea typeface="Calibri"/>
                <a:cs typeface="Calibri"/>
                <a:sym typeface="Calibri"/>
              </a:rPr>
              <a:t>Improvements and Next Steps</a:t>
            </a:r>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rgbClr val="FFFFFF"/>
              </a:solidFill>
              <a:latin typeface="Calibri"/>
              <a:ea typeface="Calibri"/>
              <a:cs typeface="Calibri"/>
              <a:sym typeface="Calibri"/>
            </a:endParaRPr>
          </a:p>
        </p:txBody>
      </p:sp>
      <p:sp>
        <p:nvSpPr>
          <p:cNvPr id="402" name="Google Shape;402;p26"/>
          <p:cNvSpPr txBox="1"/>
          <p:nvPr/>
        </p:nvSpPr>
        <p:spPr>
          <a:xfrm>
            <a:off x="848933" y="1707571"/>
            <a:ext cx="10494136" cy="4737704"/>
          </a:xfrm>
          <a:prstGeom prst="rect">
            <a:avLst/>
          </a:prstGeom>
          <a:noFill/>
          <a:ln>
            <a:noFill/>
          </a:ln>
        </p:spPr>
        <p:txBody>
          <a:bodyPr anchorCtr="0" anchor="t" bIns="45700" lIns="91425" spcFirstLastPara="1" rIns="91425" wrap="square" tIns="45700">
            <a:normAutofit/>
          </a:bodyPr>
          <a:lstStyle/>
          <a:p>
            <a:pPr indent="-50800" lvl="0" marL="228600" marR="0" rtl="0" algn="l">
              <a:lnSpc>
                <a:spcPct val="90000"/>
              </a:lnSpc>
              <a:spcBef>
                <a:spcPts val="0"/>
              </a:spcBef>
              <a:spcAft>
                <a:spcPts val="0"/>
              </a:spcAft>
              <a:buClr>
                <a:schemeClr val="dk1"/>
              </a:buClr>
              <a:buSzPts val="2800"/>
              <a:buFont typeface="Arial"/>
              <a:buNone/>
            </a:pPr>
            <a:r>
              <a:t/>
            </a:r>
            <a:endParaRPr sz="2800">
              <a:solidFill>
                <a:srgbClr val="000000"/>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rgbClr val="FFFFFF"/>
              </a:solidFill>
              <a:latin typeface="Calibri"/>
              <a:ea typeface="Calibri"/>
              <a:cs typeface="Calibri"/>
              <a:sym typeface="Calibri"/>
            </a:endParaRPr>
          </a:p>
        </p:txBody>
      </p:sp>
      <p:sp>
        <p:nvSpPr>
          <p:cNvPr id="403" name="Google Shape;403;p26"/>
          <p:cNvSpPr txBox="1"/>
          <p:nvPr/>
        </p:nvSpPr>
        <p:spPr>
          <a:xfrm>
            <a:off x="859665" y="1514387"/>
            <a:ext cx="10494136" cy="4737704"/>
          </a:xfrm>
          <a:prstGeom prst="rect">
            <a:avLst/>
          </a:prstGeom>
          <a:noFill/>
          <a:ln>
            <a:noFill/>
          </a:ln>
        </p:spPr>
        <p:txBody>
          <a:bodyPr anchorCtr="0" anchor="t" bIns="45700" lIns="91425" spcFirstLastPara="1" rIns="91425" wrap="square" tIns="45700">
            <a:normAutofit/>
          </a:bodyPr>
          <a:lstStyle/>
          <a:p>
            <a:pPr indent="-50800" lvl="0" marL="228600" marR="0" rtl="0" algn="l">
              <a:lnSpc>
                <a:spcPct val="90000"/>
              </a:lnSpc>
              <a:spcBef>
                <a:spcPts val="0"/>
              </a:spcBef>
              <a:spcAft>
                <a:spcPts val="0"/>
              </a:spcAft>
              <a:buClr>
                <a:schemeClr val="dk1"/>
              </a:buClr>
              <a:buSzPts val="2800"/>
              <a:buFont typeface="Arial"/>
              <a:buNone/>
            </a:pPr>
            <a:r>
              <a:t/>
            </a:r>
            <a:endParaRPr sz="2800">
              <a:solidFill>
                <a:srgbClr val="000000"/>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lt1"/>
              </a:solidFill>
              <a:latin typeface="Calibri"/>
              <a:ea typeface="Calibri"/>
              <a:cs typeface="Calibri"/>
              <a:sym typeface="Calibri"/>
            </a:endParaRPr>
          </a:p>
        </p:txBody>
      </p:sp>
      <p:sp>
        <p:nvSpPr>
          <p:cNvPr id="404" name="Google Shape;404;p26"/>
          <p:cNvSpPr txBox="1"/>
          <p:nvPr/>
        </p:nvSpPr>
        <p:spPr>
          <a:xfrm>
            <a:off x="859665" y="1495337"/>
            <a:ext cx="10494136" cy="4737704"/>
          </a:xfrm>
          <a:prstGeom prst="rect">
            <a:avLst/>
          </a:prstGeom>
          <a:noFill/>
          <a:ln>
            <a:noFill/>
          </a:ln>
        </p:spPr>
        <p:txBody>
          <a:bodyPr anchorCtr="0" anchor="t" bIns="45700" lIns="91425" spcFirstLastPara="1" rIns="91425" wrap="square" tIns="45700">
            <a:normAutofit/>
          </a:bodyPr>
          <a:lstStyle/>
          <a:p>
            <a:pPr indent="-228600" lvl="1" marL="685800"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dataset is small: 5,920 entries </a:t>
            </a:r>
            <a:endParaRPr b="0" i="0" sz="24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dataset is unbalanced: # HAM entries &gt; # SPAM entries</a:t>
            </a:r>
            <a:endParaRPr b="0" i="0" sz="24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features are limited (only 2): target HAM/SPAM label and textual message label </a:t>
            </a:r>
            <a:endParaRPr b="0" i="0" sz="2400" u="none" cap="none" strike="noStrike">
              <a:solidFill>
                <a:srgbClr val="FFFFFF"/>
              </a:solidFill>
              <a:latin typeface="Calibri"/>
              <a:ea typeface="Calibri"/>
              <a:cs typeface="Calibri"/>
              <a:sym typeface="Calibri"/>
            </a:endParaRPr>
          </a:p>
          <a:p>
            <a:pPr indent="-228600" lvl="2" marL="1143000" marR="0" rtl="0" algn="l">
              <a:lnSpc>
                <a:spcPct val="90000"/>
              </a:lnSpc>
              <a:spcBef>
                <a:spcPts val="5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Other message features may be insightful, such as timestamps, origination, URL meta data, is this a known contact, etc.</a:t>
            </a:r>
            <a:endParaRPr b="0" i="0" sz="2000" u="none" cap="none" strike="noStrik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rgbClr val="000000"/>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rgbClr val="FFFFFF"/>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8" name="Shape 408"/>
        <p:cNvGrpSpPr/>
        <p:nvPr/>
      </p:nvGrpSpPr>
      <p:grpSpPr>
        <a:xfrm>
          <a:off x="0" y="0"/>
          <a:ext cx="0" cy="0"/>
          <a:chOff x="0" y="0"/>
          <a:chExt cx="0" cy="0"/>
        </a:xfrm>
      </p:grpSpPr>
      <p:sp>
        <p:nvSpPr>
          <p:cNvPr id="409" name="Google Shape;409;p2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0" name="Google Shape;410;p27"/>
          <p:cNvSpPr/>
          <p:nvPr/>
        </p:nvSpPr>
        <p:spPr>
          <a:xfrm>
            <a:off x="1" y="4233674"/>
            <a:ext cx="12192000" cy="2624326"/>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411" name="Google Shape;411;p27"/>
          <p:cNvGrpSpPr/>
          <p:nvPr/>
        </p:nvGrpSpPr>
        <p:grpSpPr>
          <a:xfrm>
            <a:off x="10208171" y="4821439"/>
            <a:ext cx="1128382" cy="847206"/>
            <a:chOff x="8183879" y="1000124"/>
            <a:chExt cx="1562267" cy="1172973"/>
          </a:xfrm>
        </p:grpSpPr>
        <p:sp>
          <p:nvSpPr>
            <p:cNvPr id="412" name="Google Shape;412;p27"/>
            <p:cNvSpPr/>
            <p:nvPr/>
          </p:nvSpPr>
          <p:spPr>
            <a:xfrm>
              <a:off x="8183879" y="1348782"/>
              <a:ext cx="935037" cy="8243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3" name="Google Shape;413;p27"/>
            <p:cNvSpPr/>
            <p:nvPr/>
          </p:nvSpPr>
          <p:spPr>
            <a:xfrm>
              <a:off x="8983979" y="1000124"/>
              <a:ext cx="762167" cy="6719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14" name="Google Shape;414;p27"/>
          <p:cNvSpPr txBox="1"/>
          <p:nvPr/>
        </p:nvSpPr>
        <p:spPr>
          <a:xfrm>
            <a:off x="859884" y="542084"/>
            <a:ext cx="10494136" cy="456598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Arial"/>
              <a:buNone/>
            </a:pPr>
            <a:r>
              <a:rPr lang="en-US" sz="4400">
                <a:solidFill>
                  <a:schemeClr val="dk1"/>
                </a:solidFill>
                <a:latin typeface="Calibri"/>
                <a:ea typeface="Calibri"/>
                <a:cs typeface="Calibri"/>
                <a:sym typeface="Calibri"/>
              </a:rPr>
              <a:t>Improvements and Next Steps</a:t>
            </a:r>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rgbClr val="FFFFFF"/>
              </a:solidFill>
              <a:latin typeface="Calibri"/>
              <a:ea typeface="Calibri"/>
              <a:cs typeface="Calibri"/>
              <a:sym typeface="Calibri"/>
            </a:endParaRPr>
          </a:p>
        </p:txBody>
      </p:sp>
      <p:sp>
        <p:nvSpPr>
          <p:cNvPr id="415" name="Google Shape;415;p27"/>
          <p:cNvSpPr txBox="1"/>
          <p:nvPr/>
        </p:nvSpPr>
        <p:spPr>
          <a:xfrm>
            <a:off x="848933" y="1707571"/>
            <a:ext cx="10494136" cy="4737704"/>
          </a:xfrm>
          <a:prstGeom prst="rect">
            <a:avLst/>
          </a:prstGeom>
          <a:noFill/>
          <a:ln>
            <a:noFill/>
          </a:ln>
        </p:spPr>
        <p:txBody>
          <a:bodyPr anchorCtr="0" anchor="t" bIns="45700" lIns="91425" spcFirstLastPara="1" rIns="91425" wrap="square" tIns="45700">
            <a:normAutofit/>
          </a:bodyPr>
          <a:lstStyle/>
          <a:p>
            <a:pPr indent="-50800" lvl="0" marL="228600" marR="0" rtl="0" algn="l">
              <a:lnSpc>
                <a:spcPct val="90000"/>
              </a:lnSpc>
              <a:spcBef>
                <a:spcPts val="0"/>
              </a:spcBef>
              <a:spcAft>
                <a:spcPts val="0"/>
              </a:spcAft>
              <a:buClr>
                <a:schemeClr val="dk1"/>
              </a:buClr>
              <a:buSzPts val="2800"/>
              <a:buFont typeface="Arial"/>
              <a:buNone/>
            </a:pPr>
            <a:r>
              <a:t/>
            </a:r>
            <a:endParaRPr sz="2800">
              <a:solidFill>
                <a:srgbClr val="000000"/>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rgbClr val="FFFFFF"/>
              </a:solidFill>
              <a:latin typeface="Calibri"/>
              <a:ea typeface="Calibri"/>
              <a:cs typeface="Calibri"/>
              <a:sym typeface="Calibri"/>
            </a:endParaRPr>
          </a:p>
        </p:txBody>
      </p:sp>
      <p:sp>
        <p:nvSpPr>
          <p:cNvPr id="416" name="Google Shape;416;p27"/>
          <p:cNvSpPr txBox="1"/>
          <p:nvPr/>
        </p:nvSpPr>
        <p:spPr>
          <a:xfrm>
            <a:off x="859665" y="1514387"/>
            <a:ext cx="10494136" cy="4737704"/>
          </a:xfrm>
          <a:prstGeom prst="rect">
            <a:avLst/>
          </a:prstGeom>
          <a:noFill/>
          <a:ln>
            <a:noFill/>
          </a:ln>
        </p:spPr>
        <p:txBody>
          <a:bodyPr anchorCtr="0" anchor="t" bIns="45700" lIns="91425" spcFirstLastPara="1" rIns="91425" wrap="square" tIns="45700">
            <a:normAutofit/>
          </a:bodyPr>
          <a:lstStyle/>
          <a:p>
            <a:pPr indent="-50800" lvl="0" marL="228600" marR="0" rtl="0" algn="l">
              <a:lnSpc>
                <a:spcPct val="90000"/>
              </a:lnSpc>
              <a:spcBef>
                <a:spcPts val="0"/>
              </a:spcBef>
              <a:spcAft>
                <a:spcPts val="0"/>
              </a:spcAft>
              <a:buClr>
                <a:schemeClr val="dk1"/>
              </a:buClr>
              <a:buSzPts val="2800"/>
              <a:buFont typeface="Arial"/>
              <a:buNone/>
            </a:pPr>
            <a:r>
              <a:t/>
            </a:r>
            <a:endParaRPr sz="2800">
              <a:solidFill>
                <a:srgbClr val="000000"/>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lt1"/>
              </a:solidFill>
              <a:latin typeface="Calibri"/>
              <a:ea typeface="Calibri"/>
              <a:cs typeface="Calibri"/>
              <a:sym typeface="Calibri"/>
            </a:endParaRPr>
          </a:p>
        </p:txBody>
      </p:sp>
      <p:sp>
        <p:nvSpPr>
          <p:cNvPr id="417" name="Google Shape;417;p27"/>
          <p:cNvSpPr txBox="1"/>
          <p:nvPr/>
        </p:nvSpPr>
        <p:spPr>
          <a:xfrm>
            <a:off x="859665" y="1495337"/>
            <a:ext cx="10494136" cy="4737704"/>
          </a:xfrm>
          <a:prstGeom prst="rect">
            <a:avLst/>
          </a:prstGeom>
          <a:noFill/>
          <a:ln>
            <a:noFill/>
          </a:ln>
        </p:spPr>
        <p:txBody>
          <a:bodyPr anchorCtr="0" anchor="t" bIns="45700" lIns="91425" spcFirstLastPara="1" rIns="91425" wrap="square" tIns="45700">
            <a:normAutofit/>
          </a:bodyPr>
          <a:lstStyle/>
          <a:p>
            <a:pPr indent="-228600" lvl="1" marL="6858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model output is limited to binary predictions</a:t>
            </a:r>
            <a:endParaRPr/>
          </a:p>
          <a:p>
            <a:pPr indent="-228600" lvl="2" marL="1143000" marR="0" rtl="0" algn="l">
              <a:lnSpc>
                <a:spcPct val="90000"/>
              </a:lnSpc>
              <a:spcBef>
                <a:spcPts val="5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 future enhancement would be to predict SPAM based on a probabilistic scale rather than 0 or 1. Such a prediction could be fed into other machine learning algorithms that consider other factors.</a:t>
            </a:r>
            <a:endParaRPr b="0" i="0" sz="2800" u="none" cap="none" strike="noStrik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rgbClr val="000000"/>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rgbClr val="000000"/>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lt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1" name="Shape 421"/>
        <p:cNvGrpSpPr/>
        <p:nvPr/>
      </p:nvGrpSpPr>
      <p:grpSpPr>
        <a:xfrm>
          <a:off x="0" y="0"/>
          <a:ext cx="0" cy="0"/>
          <a:chOff x="0" y="0"/>
          <a:chExt cx="0" cy="0"/>
        </a:xfrm>
      </p:grpSpPr>
      <p:sp>
        <p:nvSpPr>
          <p:cNvPr id="422" name="Google Shape;422;p2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3" name="Google Shape;423;p28"/>
          <p:cNvSpPr/>
          <p:nvPr/>
        </p:nvSpPr>
        <p:spPr>
          <a:xfrm>
            <a:off x="1" y="4233674"/>
            <a:ext cx="12192000" cy="2624326"/>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424" name="Google Shape;424;p28"/>
          <p:cNvGrpSpPr/>
          <p:nvPr/>
        </p:nvGrpSpPr>
        <p:grpSpPr>
          <a:xfrm>
            <a:off x="10208171" y="4821439"/>
            <a:ext cx="1128382" cy="847206"/>
            <a:chOff x="8183879" y="1000124"/>
            <a:chExt cx="1562267" cy="1172973"/>
          </a:xfrm>
        </p:grpSpPr>
        <p:sp>
          <p:nvSpPr>
            <p:cNvPr id="425" name="Google Shape;425;p28"/>
            <p:cNvSpPr/>
            <p:nvPr/>
          </p:nvSpPr>
          <p:spPr>
            <a:xfrm>
              <a:off x="8183879" y="1348782"/>
              <a:ext cx="935037" cy="8243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6" name="Google Shape;426;p28"/>
            <p:cNvSpPr/>
            <p:nvPr/>
          </p:nvSpPr>
          <p:spPr>
            <a:xfrm>
              <a:off x="8983979" y="1000124"/>
              <a:ext cx="762167" cy="6719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27" name="Google Shape;427;p28"/>
          <p:cNvSpPr txBox="1"/>
          <p:nvPr/>
        </p:nvSpPr>
        <p:spPr>
          <a:xfrm>
            <a:off x="859884" y="542084"/>
            <a:ext cx="10494136" cy="456598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Arial"/>
              <a:buNone/>
            </a:pPr>
            <a:r>
              <a:rPr lang="en-US" sz="4400">
                <a:solidFill>
                  <a:schemeClr val="dk1"/>
                </a:solidFill>
                <a:latin typeface="Calibri"/>
                <a:ea typeface="Calibri"/>
                <a:cs typeface="Calibri"/>
                <a:sym typeface="Calibri"/>
              </a:rPr>
              <a:t>Thank You!</a:t>
            </a:r>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rgbClr val="FFFFFF"/>
              </a:solidFill>
              <a:latin typeface="Calibri"/>
              <a:ea typeface="Calibri"/>
              <a:cs typeface="Calibri"/>
              <a:sym typeface="Calibri"/>
            </a:endParaRPr>
          </a:p>
        </p:txBody>
      </p:sp>
      <p:sp>
        <p:nvSpPr>
          <p:cNvPr id="428" name="Google Shape;428;p28"/>
          <p:cNvSpPr txBox="1"/>
          <p:nvPr/>
        </p:nvSpPr>
        <p:spPr>
          <a:xfrm>
            <a:off x="848933" y="1707571"/>
            <a:ext cx="10494136" cy="4737704"/>
          </a:xfrm>
          <a:prstGeom prst="rect">
            <a:avLst/>
          </a:prstGeom>
          <a:noFill/>
          <a:ln>
            <a:noFill/>
          </a:ln>
        </p:spPr>
        <p:txBody>
          <a:bodyPr anchorCtr="0" anchor="t" bIns="45700" lIns="91425" spcFirstLastPara="1" rIns="91425" wrap="square" tIns="45700">
            <a:normAutofit/>
          </a:bodyPr>
          <a:lstStyle/>
          <a:p>
            <a:pPr indent="-50800" lvl="0" marL="228600" marR="0" rtl="0" algn="l">
              <a:lnSpc>
                <a:spcPct val="90000"/>
              </a:lnSpc>
              <a:spcBef>
                <a:spcPts val="0"/>
              </a:spcBef>
              <a:spcAft>
                <a:spcPts val="0"/>
              </a:spcAft>
              <a:buClr>
                <a:schemeClr val="dk1"/>
              </a:buClr>
              <a:buSzPts val="2800"/>
              <a:buFont typeface="Arial"/>
              <a:buNone/>
            </a:pPr>
            <a:r>
              <a:t/>
            </a:r>
            <a:endParaRPr sz="2800">
              <a:solidFill>
                <a:srgbClr val="000000"/>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rgbClr val="FFFFFF"/>
              </a:solidFill>
              <a:latin typeface="Calibri"/>
              <a:ea typeface="Calibri"/>
              <a:cs typeface="Calibri"/>
              <a:sym typeface="Calibri"/>
            </a:endParaRPr>
          </a:p>
        </p:txBody>
      </p:sp>
      <p:sp>
        <p:nvSpPr>
          <p:cNvPr id="429" name="Google Shape;429;p28"/>
          <p:cNvSpPr txBox="1"/>
          <p:nvPr/>
        </p:nvSpPr>
        <p:spPr>
          <a:xfrm>
            <a:off x="859665" y="1514387"/>
            <a:ext cx="10494136" cy="4737704"/>
          </a:xfrm>
          <a:prstGeom prst="rect">
            <a:avLst/>
          </a:prstGeom>
          <a:noFill/>
          <a:ln>
            <a:noFill/>
          </a:ln>
        </p:spPr>
        <p:txBody>
          <a:bodyPr anchorCtr="0" anchor="t" bIns="45700" lIns="91425" spcFirstLastPara="1" rIns="91425" wrap="square" tIns="45700">
            <a:normAutofit/>
          </a:bodyPr>
          <a:lstStyle/>
          <a:p>
            <a:pPr indent="-50800" lvl="0" marL="228600" marR="0" rtl="0" algn="l">
              <a:lnSpc>
                <a:spcPct val="90000"/>
              </a:lnSpc>
              <a:spcBef>
                <a:spcPts val="0"/>
              </a:spcBef>
              <a:spcAft>
                <a:spcPts val="0"/>
              </a:spcAft>
              <a:buClr>
                <a:schemeClr val="dk1"/>
              </a:buClr>
              <a:buSzPts val="2800"/>
              <a:buFont typeface="Arial"/>
              <a:buNone/>
            </a:pPr>
            <a:r>
              <a:t/>
            </a:r>
            <a:endParaRPr sz="2800">
              <a:solidFill>
                <a:srgbClr val="000000"/>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lt1"/>
              </a:solidFill>
              <a:latin typeface="Calibri"/>
              <a:ea typeface="Calibri"/>
              <a:cs typeface="Calibri"/>
              <a:sym typeface="Calibri"/>
            </a:endParaRPr>
          </a:p>
        </p:txBody>
      </p:sp>
      <p:sp>
        <p:nvSpPr>
          <p:cNvPr id="430" name="Google Shape;430;p28"/>
          <p:cNvSpPr txBox="1"/>
          <p:nvPr/>
        </p:nvSpPr>
        <p:spPr>
          <a:xfrm>
            <a:off x="859665" y="1495337"/>
            <a:ext cx="10494136" cy="4737704"/>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000000"/>
              </a:buClr>
              <a:buSzPts val="2800"/>
              <a:buFont typeface="Arial"/>
              <a:buNone/>
            </a:pPr>
            <a:r>
              <a:rPr lang="en-US" sz="2800">
                <a:solidFill>
                  <a:srgbClr val="000000"/>
                </a:solidFill>
                <a:latin typeface="Calibri"/>
                <a:ea typeface="Calibri"/>
                <a:cs typeface="Calibri"/>
                <a:sym typeface="Calibri"/>
              </a:rPr>
              <a:t>Team Spam-a-Lot</a:t>
            </a:r>
            <a:endParaRPr/>
          </a:p>
          <a:p>
            <a:pPr indent="0" lvl="0" marL="0" marR="0" rtl="0" algn="l">
              <a:lnSpc>
                <a:spcPct val="90000"/>
              </a:lnSpc>
              <a:spcBef>
                <a:spcPts val="1000"/>
              </a:spcBef>
              <a:spcAft>
                <a:spcPts val="0"/>
              </a:spcAft>
              <a:buClr>
                <a:schemeClr val="dk1"/>
              </a:buClr>
              <a:buSzPts val="2800"/>
              <a:buFont typeface="Arial"/>
              <a:buNone/>
            </a:pPr>
            <a:r>
              <a:t/>
            </a:r>
            <a:endParaRPr sz="2800">
              <a:solidFill>
                <a:srgbClr val="000000"/>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sz="2800">
              <a:solidFill>
                <a:srgbClr val="000000"/>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rgbClr val="000000"/>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lt1"/>
              </a:solidFill>
              <a:latin typeface="Calibri"/>
              <a:ea typeface="Calibri"/>
              <a:cs typeface="Calibri"/>
              <a:sym typeface="Calibri"/>
            </a:endParaRPr>
          </a:p>
        </p:txBody>
      </p:sp>
      <p:pic>
        <p:nvPicPr>
          <p:cNvPr id="431" name="Google Shape;431;p28"/>
          <p:cNvPicPr preferRelativeResize="0"/>
          <p:nvPr/>
        </p:nvPicPr>
        <p:blipFill rotWithShape="1">
          <a:blip r:embed="rId3">
            <a:alphaModFix/>
          </a:blip>
          <a:srcRect b="0" l="0" r="0" t="0"/>
          <a:stretch/>
        </p:blipFill>
        <p:spPr>
          <a:xfrm>
            <a:off x="4913223" y="544267"/>
            <a:ext cx="2097244" cy="350493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5" name="Shape 435"/>
        <p:cNvGrpSpPr/>
        <p:nvPr/>
      </p:nvGrpSpPr>
      <p:grpSpPr>
        <a:xfrm>
          <a:off x="0" y="0"/>
          <a:ext cx="0" cy="0"/>
          <a:chOff x="0" y="0"/>
          <a:chExt cx="0" cy="0"/>
        </a:xfrm>
      </p:grpSpPr>
      <p:sp>
        <p:nvSpPr>
          <p:cNvPr id="436" name="Google Shape;436;p2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7" name="Google Shape;437;p29"/>
          <p:cNvSpPr/>
          <p:nvPr/>
        </p:nvSpPr>
        <p:spPr>
          <a:xfrm>
            <a:off x="1" y="4233674"/>
            <a:ext cx="12192000" cy="2624326"/>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438" name="Google Shape;438;p29"/>
          <p:cNvGrpSpPr/>
          <p:nvPr/>
        </p:nvGrpSpPr>
        <p:grpSpPr>
          <a:xfrm>
            <a:off x="10208171" y="4821439"/>
            <a:ext cx="1128382" cy="847206"/>
            <a:chOff x="8183879" y="1000124"/>
            <a:chExt cx="1562267" cy="1172973"/>
          </a:xfrm>
        </p:grpSpPr>
        <p:sp>
          <p:nvSpPr>
            <p:cNvPr id="439" name="Google Shape;439;p29"/>
            <p:cNvSpPr/>
            <p:nvPr/>
          </p:nvSpPr>
          <p:spPr>
            <a:xfrm>
              <a:off x="8183879" y="1348782"/>
              <a:ext cx="935037" cy="8243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0" name="Google Shape;440;p29"/>
            <p:cNvSpPr/>
            <p:nvPr/>
          </p:nvSpPr>
          <p:spPr>
            <a:xfrm>
              <a:off x="8983979" y="1000124"/>
              <a:ext cx="762167" cy="6719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41" name="Google Shape;441;p29"/>
          <p:cNvSpPr txBox="1"/>
          <p:nvPr/>
        </p:nvSpPr>
        <p:spPr>
          <a:xfrm>
            <a:off x="859884" y="542084"/>
            <a:ext cx="10494136" cy="456598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Arial"/>
              <a:buNone/>
            </a:pPr>
            <a:r>
              <a:rPr lang="en-US" sz="4400">
                <a:solidFill>
                  <a:schemeClr val="dk1"/>
                </a:solidFill>
                <a:latin typeface="Calibri"/>
                <a:ea typeface="Calibri"/>
                <a:cs typeface="Calibri"/>
                <a:sym typeface="Calibri"/>
              </a:rPr>
              <a:t>Data Sources</a:t>
            </a:r>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rgbClr val="FFFFFF"/>
              </a:solidFill>
              <a:latin typeface="Calibri"/>
              <a:ea typeface="Calibri"/>
              <a:cs typeface="Calibri"/>
              <a:sym typeface="Calibri"/>
            </a:endParaRPr>
          </a:p>
        </p:txBody>
      </p:sp>
      <p:sp>
        <p:nvSpPr>
          <p:cNvPr id="442" name="Google Shape;442;p29"/>
          <p:cNvSpPr txBox="1"/>
          <p:nvPr/>
        </p:nvSpPr>
        <p:spPr>
          <a:xfrm>
            <a:off x="848933" y="1707571"/>
            <a:ext cx="10494136" cy="4737704"/>
          </a:xfrm>
          <a:prstGeom prst="rect">
            <a:avLst/>
          </a:prstGeom>
          <a:noFill/>
          <a:ln>
            <a:noFill/>
          </a:ln>
        </p:spPr>
        <p:txBody>
          <a:bodyPr anchorCtr="0" anchor="t" bIns="45700" lIns="91425" spcFirstLastPara="1" rIns="91425" wrap="square" tIns="45700">
            <a:normAutofit/>
          </a:bodyPr>
          <a:lstStyle/>
          <a:p>
            <a:pPr indent="-50800" lvl="0" marL="228600" marR="0" rtl="0" algn="l">
              <a:lnSpc>
                <a:spcPct val="90000"/>
              </a:lnSpc>
              <a:spcBef>
                <a:spcPts val="0"/>
              </a:spcBef>
              <a:spcAft>
                <a:spcPts val="0"/>
              </a:spcAft>
              <a:buClr>
                <a:schemeClr val="dk1"/>
              </a:buClr>
              <a:buSzPts val="2800"/>
              <a:buFont typeface="Arial"/>
              <a:buNone/>
            </a:pPr>
            <a:r>
              <a:t/>
            </a:r>
            <a:endParaRPr sz="2800">
              <a:solidFill>
                <a:srgbClr val="000000"/>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rgbClr val="FFFFFF"/>
              </a:solidFill>
              <a:latin typeface="Calibri"/>
              <a:ea typeface="Calibri"/>
              <a:cs typeface="Calibri"/>
              <a:sym typeface="Calibri"/>
            </a:endParaRPr>
          </a:p>
        </p:txBody>
      </p:sp>
      <p:sp>
        <p:nvSpPr>
          <p:cNvPr id="443" name="Google Shape;443;p29"/>
          <p:cNvSpPr txBox="1"/>
          <p:nvPr/>
        </p:nvSpPr>
        <p:spPr>
          <a:xfrm>
            <a:off x="859665" y="1514387"/>
            <a:ext cx="10494136" cy="4737704"/>
          </a:xfrm>
          <a:prstGeom prst="rect">
            <a:avLst/>
          </a:prstGeom>
          <a:noFill/>
          <a:ln>
            <a:noFill/>
          </a:ln>
        </p:spPr>
        <p:txBody>
          <a:bodyPr anchorCtr="0" anchor="t" bIns="45700" lIns="91425" spcFirstLastPara="1" rIns="91425" wrap="square" tIns="45700">
            <a:normAutofit/>
          </a:bodyPr>
          <a:lstStyle/>
          <a:p>
            <a:pPr indent="-50800" lvl="0" marL="228600" marR="0" rtl="0" algn="l">
              <a:lnSpc>
                <a:spcPct val="90000"/>
              </a:lnSpc>
              <a:spcBef>
                <a:spcPts val="0"/>
              </a:spcBef>
              <a:spcAft>
                <a:spcPts val="0"/>
              </a:spcAft>
              <a:buClr>
                <a:schemeClr val="dk1"/>
              </a:buClr>
              <a:buSzPts val="2800"/>
              <a:buFont typeface="Arial"/>
              <a:buNone/>
            </a:pPr>
            <a:r>
              <a:t/>
            </a:r>
            <a:endParaRPr sz="2800">
              <a:solidFill>
                <a:srgbClr val="000000"/>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lt1"/>
              </a:solidFill>
              <a:latin typeface="Calibri"/>
              <a:ea typeface="Calibri"/>
              <a:cs typeface="Calibri"/>
              <a:sym typeface="Calibri"/>
            </a:endParaRPr>
          </a:p>
        </p:txBody>
      </p:sp>
      <p:sp>
        <p:nvSpPr>
          <p:cNvPr id="444" name="Google Shape;444;p29"/>
          <p:cNvSpPr txBox="1"/>
          <p:nvPr/>
        </p:nvSpPr>
        <p:spPr>
          <a:xfrm>
            <a:off x="859665" y="1495337"/>
            <a:ext cx="10494136" cy="4737704"/>
          </a:xfrm>
          <a:prstGeom prst="rect">
            <a:avLst/>
          </a:prstGeom>
          <a:noFill/>
          <a:ln>
            <a:noFill/>
          </a:ln>
        </p:spPr>
        <p:txBody>
          <a:bodyPr anchorCtr="0" anchor="t" bIns="45700" lIns="91425" spcFirstLastPara="1" rIns="91425" wrap="square" tIns="45700">
            <a:normAutofit fontScale="70000" lnSpcReduction="20000"/>
          </a:bodyPr>
          <a:lstStyle/>
          <a:p>
            <a:pPr indent="0" lvl="0" marL="0" marR="0" rtl="0" algn="l">
              <a:lnSpc>
                <a:spcPct val="90000"/>
              </a:lnSpc>
              <a:spcBef>
                <a:spcPts val="0"/>
              </a:spcBef>
              <a:spcAft>
                <a:spcPts val="0"/>
              </a:spcAft>
              <a:buClr>
                <a:srgbClr val="000000"/>
              </a:buClr>
              <a:buSzPct val="100000"/>
              <a:buFont typeface="Arial"/>
              <a:buNone/>
            </a:pPr>
            <a:r>
              <a:rPr lang="en-US" sz="2800">
                <a:solidFill>
                  <a:srgbClr val="000000"/>
                </a:solidFill>
                <a:latin typeface="Calibri"/>
                <a:ea typeface="Calibri"/>
                <a:cs typeface="Calibri"/>
                <a:sym typeface="Calibri"/>
              </a:rPr>
              <a:t>UCI Data: </a:t>
            </a:r>
            <a:endParaRPr sz="28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ct val="100000"/>
              <a:buFont typeface="Arial"/>
              <a:buNone/>
            </a:pPr>
            <a:r>
              <a:rPr lang="en-US" sz="2800" u="sng">
                <a:solidFill>
                  <a:schemeClr val="dk1"/>
                </a:solidFill>
                <a:latin typeface="Calibri"/>
                <a:ea typeface="Calibri"/>
                <a:cs typeface="Calibri"/>
                <a:sym typeface="Calibri"/>
                <a:hlinkClick r:id="rId3">
                  <a:extLst>
                    <a:ext uri="{A12FA001-AC4F-418D-AE19-62706E023703}">
                      <ahyp:hlinkClr val="tx"/>
                    </a:ext>
                  </a:extLst>
                </a:hlinkClick>
              </a:rPr>
              <a:t>https://archive.ics.uci.edu/ml/machine-learning-databases/00228/</a:t>
            </a:r>
            <a:endParaRPr sz="2800">
              <a:solidFill>
                <a:srgbClr val="000000"/>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ct val="100000"/>
              <a:buFont typeface="Arial"/>
              <a:buNone/>
            </a:pPr>
            <a:r>
              <a:t/>
            </a:r>
            <a:endParaRPr sz="2800">
              <a:solidFill>
                <a:srgbClr val="000000"/>
              </a:solidFill>
              <a:latin typeface="Calibri"/>
              <a:ea typeface="Calibri"/>
              <a:cs typeface="Calibri"/>
              <a:sym typeface="Calibri"/>
            </a:endParaRPr>
          </a:p>
          <a:p>
            <a:pPr indent="0" lvl="0" marL="0" marR="0" rtl="0" algn="l">
              <a:lnSpc>
                <a:spcPct val="90000"/>
              </a:lnSpc>
              <a:spcBef>
                <a:spcPts val="1000"/>
              </a:spcBef>
              <a:spcAft>
                <a:spcPts val="0"/>
              </a:spcAft>
              <a:buClr>
                <a:srgbClr val="000000"/>
              </a:buClr>
              <a:buSzPct val="100000"/>
              <a:buFont typeface="Arial"/>
              <a:buNone/>
            </a:pPr>
            <a:r>
              <a:rPr lang="en-US" sz="2800">
                <a:solidFill>
                  <a:srgbClr val="000000"/>
                </a:solidFill>
                <a:latin typeface="Calibri"/>
                <a:ea typeface="Calibri"/>
                <a:cs typeface="Calibri"/>
                <a:sym typeface="Calibri"/>
              </a:rPr>
              <a:t>Kaggle Sources:</a:t>
            </a:r>
            <a:endParaRPr/>
          </a:p>
          <a:p>
            <a:pPr indent="0" lvl="0" marL="0" marR="0" rtl="0" algn="l">
              <a:lnSpc>
                <a:spcPct val="90000"/>
              </a:lnSpc>
              <a:spcBef>
                <a:spcPts val="1000"/>
              </a:spcBef>
              <a:spcAft>
                <a:spcPts val="0"/>
              </a:spcAft>
              <a:buClr>
                <a:schemeClr val="dk1"/>
              </a:buClr>
              <a:buSzPct val="100000"/>
              <a:buFont typeface="Arial"/>
              <a:buNone/>
            </a:pPr>
            <a:r>
              <a:rPr lang="en-US" sz="2800" u="sng">
                <a:solidFill>
                  <a:schemeClr val="dk1"/>
                </a:solidFill>
                <a:latin typeface="Calibri"/>
                <a:ea typeface="Calibri"/>
                <a:cs typeface="Calibri"/>
                <a:sym typeface="Calibri"/>
                <a:hlinkClick r:id="rId4">
                  <a:extLst>
                    <a:ext uri="{A12FA001-AC4F-418D-AE19-62706E023703}">
                      <ahyp:hlinkClr val="tx"/>
                    </a:ext>
                  </a:extLst>
                </a:hlinkClick>
              </a:rPr>
              <a:t>https://www.kaggle.com/datasets/arunasivapragasam/spam-or-ham</a:t>
            </a:r>
            <a:endParaRPr sz="28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ct val="100000"/>
              <a:buFont typeface="Arial"/>
              <a:buNone/>
            </a:pPr>
            <a:r>
              <a:rPr lang="en-US" sz="2800" u="sng">
                <a:solidFill>
                  <a:schemeClr val="dk1"/>
                </a:solidFill>
                <a:latin typeface="Calibri"/>
                <a:ea typeface="Calibri"/>
                <a:cs typeface="Calibri"/>
                <a:sym typeface="Calibri"/>
                <a:hlinkClick r:id="rId5">
                  <a:extLst>
                    <a:ext uri="{A12FA001-AC4F-418D-AE19-62706E023703}">
                      <ahyp:hlinkClr val="tx"/>
                    </a:ext>
                  </a:extLst>
                </a:hlinkClick>
              </a:rPr>
              <a:t>https://www.kaggle.com/datasets/hdza1991/sms-spam</a:t>
            </a:r>
            <a:endParaRPr sz="28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ct val="100000"/>
              <a:buFont typeface="Arial"/>
              <a:buNone/>
            </a:pPr>
            <a:r>
              <a:rPr lang="en-US" sz="2800" u="sng">
                <a:solidFill>
                  <a:schemeClr val="dk1"/>
                </a:solidFill>
                <a:latin typeface="Calibri"/>
                <a:ea typeface="Calibri"/>
                <a:cs typeface="Calibri"/>
                <a:sym typeface="Calibri"/>
                <a:hlinkClick r:id="rId6">
                  <a:extLst>
                    <a:ext uri="{A12FA001-AC4F-418D-AE19-62706E023703}">
                      <ahyp:hlinkClr val="tx"/>
                    </a:ext>
                  </a:extLst>
                </a:hlinkClick>
              </a:rPr>
              <a:t>https://www.kaggle.com/datasets/shravan3273/sms-spam</a:t>
            </a:r>
            <a:endParaRPr sz="28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ct val="100000"/>
              <a:buFont typeface="Arial"/>
              <a:buNone/>
            </a:pPr>
            <a:r>
              <a:rPr lang="en-US" sz="2800" u="sng">
                <a:solidFill>
                  <a:schemeClr val="dk1"/>
                </a:solidFill>
                <a:latin typeface="Calibri"/>
                <a:ea typeface="Calibri"/>
                <a:cs typeface="Calibri"/>
                <a:sym typeface="Calibri"/>
                <a:hlinkClick r:id="rId7">
                  <a:extLst>
                    <a:ext uri="{A12FA001-AC4F-418D-AE19-62706E023703}">
                      <ahyp:hlinkClr val="tx"/>
                    </a:ext>
                  </a:extLst>
                </a:hlinkClick>
              </a:rPr>
              <a:t>https://www.kaggle.com/datasets/shrutipandit707/smsspamcollection</a:t>
            </a:r>
            <a:endParaRPr sz="28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ct val="100000"/>
              <a:buFont typeface="Arial"/>
              <a:buNone/>
            </a:pPr>
            <a:r>
              <a:t/>
            </a:r>
            <a:endParaRPr sz="28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ct val="100000"/>
              <a:buFont typeface="Arial"/>
              <a:buNone/>
            </a:pPr>
            <a:r>
              <a:t/>
            </a:r>
            <a:endParaRPr sz="2800">
              <a:solidFill>
                <a:srgbClr val="000000"/>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ct val="100000"/>
              <a:buFont typeface="Arial"/>
              <a:buNone/>
            </a:pPr>
            <a:r>
              <a:t/>
            </a:r>
            <a:endParaRPr sz="2800">
              <a:solidFill>
                <a:srgbClr val="000000"/>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ct val="100000"/>
              <a:buFont typeface="Arial"/>
              <a:buNone/>
            </a:pPr>
            <a:r>
              <a:t/>
            </a:r>
            <a:endParaRPr sz="2800">
              <a:solidFill>
                <a:srgbClr val="000000"/>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ct val="100000"/>
              <a:buFont typeface="Arial"/>
              <a:buNone/>
            </a:pPr>
            <a:r>
              <a:t/>
            </a:r>
            <a:endParaRPr sz="2800">
              <a:solidFill>
                <a:srgbClr val="000000"/>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ct val="100000"/>
              <a:buFont typeface="Arial"/>
              <a:buNone/>
            </a:pPr>
            <a:r>
              <a:t/>
            </a:r>
            <a:endParaRPr sz="2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 name="Google Shape;123;p3"/>
          <p:cNvSpPr/>
          <p:nvPr/>
        </p:nvSpPr>
        <p:spPr>
          <a:xfrm>
            <a:off x="1" y="4233674"/>
            <a:ext cx="12192000" cy="2624326"/>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24" name="Google Shape;124;p3"/>
          <p:cNvGrpSpPr/>
          <p:nvPr/>
        </p:nvGrpSpPr>
        <p:grpSpPr>
          <a:xfrm>
            <a:off x="10208171" y="4821439"/>
            <a:ext cx="1128382" cy="847206"/>
            <a:chOff x="8183879" y="1000124"/>
            <a:chExt cx="1562267" cy="1172973"/>
          </a:xfrm>
        </p:grpSpPr>
        <p:sp>
          <p:nvSpPr>
            <p:cNvPr id="125" name="Google Shape;125;p3"/>
            <p:cNvSpPr/>
            <p:nvPr/>
          </p:nvSpPr>
          <p:spPr>
            <a:xfrm>
              <a:off x="8183879" y="1348782"/>
              <a:ext cx="935037" cy="8243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3"/>
            <p:cNvSpPr/>
            <p:nvPr/>
          </p:nvSpPr>
          <p:spPr>
            <a:xfrm>
              <a:off x="8983979" y="1000124"/>
              <a:ext cx="762167" cy="6719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7" name="Google Shape;127;p3"/>
          <p:cNvSpPr txBox="1"/>
          <p:nvPr/>
        </p:nvSpPr>
        <p:spPr>
          <a:xfrm>
            <a:off x="859884" y="409094"/>
            <a:ext cx="10483353" cy="469897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Arial"/>
              <a:buNone/>
            </a:pPr>
            <a:r>
              <a:rPr lang="en-US" sz="4400">
                <a:solidFill>
                  <a:schemeClr val="dk1"/>
                </a:solidFill>
                <a:latin typeface="Calibri"/>
                <a:ea typeface="Calibri"/>
                <a:cs typeface="Calibri"/>
                <a:sym typeface="Calibri"/>
              </a:rPr>
              <a:t>Agenda</a:t>
            </a:r>
            <a:endParaRPr sz="4400">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rgbClr val="000000"/>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lt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lt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lt1"/>
              </a:solidFill>
              <a:latin typeface="Calibri"/>
              <a:ea typeface="Calibri"/>
              <a:cs typeface="Calibri"/>
              <a:sym typeface="Calibri"/>
            </a:endParaRPr>
          </a:p>
        </p:txBody>
      </p:sp>
      <p:sp>
        <p:nvSpPr>
          <p:cNvPr id="128" name="Google Shape;128;p3"/>
          <p:cNvSpPr txBox="1"/>
          <p:nvPr/>
        </p:nvSpPr>
        <p:spPr>
          <a:xfrm>
            <a:off x="859665" y="1241571"/>
            <a:ext cx="10515600" cy="4549026"/>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First, we will discuss why and how we have applied Machine Learning techniques to accomplish Natural Language Processing to identify spam SMS Messages</a:t>
            </a:r>
            <a:endParaRPr/>
          </a:p>
          <a:p>
            <a:pPr indent="-228600" lvl="0" marL="228600" marR="0" rtl="0" algn="l">
              <a:lnSpc>
                <a:spcPct val="90000"/>
              </a:lnSpc>
              <a:spcBef>
                <a:spcPts val="10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Second, we will discuss the degree to which we were successful, I.e., what worked, what did not work and why</a:t>
            </a:r>
            <a:endParaRPr/>
          </a:p>
          <a:p>
            <a:pPr indent="-228600" lvl="0" marL="228600" marR="0" rtl="0" algn="l">
              <a:lnSpc>
                <a:spcPct val="90000"/>
              </a:lnSpc>
              <a:spcBef>
                <a:spcPts val="10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Lastly, we will provide our recommendations for future efforts in this regard </a:t>
            </a:r>
            <a:endParaRPr sz="2800">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 name="Shape 132"/>
        <p:cNvGrpSpPr/>
        <p:nvPr/>
      </p:nvGrpSpPr>
      <p:grpSpPr>
        <a:xfrm>
          <a:off x="0" y="0"/>
          <a:ext cx="0" cy="0"/>
          <a:chOff x="0" y="0"/>
          <a:chExt cx="0" cy="0"/>
        </a:xfrm>
      </p:grpSpPr>
      <p:sp>
        <p:nvSpPr>
          <p:cNvPr id="133" name="Google Shape;133;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 name="Google Shape;134;p4"/>
          <p:cNvSpPr/>
          <p:nvPr/>
        </p:nvSpPr>
        <p:spPr>
          <a:xfrm>
            <a:off x="1" y="4233674"/>
            <a:ext cx="12192000" cy="2624326"/>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35" name="Google Shape;135;p4"/>
          <p:cNvGrpSpPr/>
          <p:nvPr/>
        </p:nvGrpSpPr>
        <p:grpSpPr>
          <a:xfrm>
            <a:off x="10208171" y="4821439"/>
            <a:ext cx="1128382" cy="847206"/>
            <a:chOff x="8183879" y="1000124"/>
            <a:chExt cx="1562267" cy="1172973"/>
          </a:xfrm>
        </p:grpSpPr>
        <p:sp>
          <p:nvSpPr>
            <p:cNvPr id="136" name="Google Shape;136;p4"/>
            <p:cNvSpPr/>
            <p:nvPr/>
          </p:nvSpPr>
          <p:spPr>
            <a:xfrm>
              <a:off x="8183879" y="1348782"/>
              <a:ext cx="935037" cy="8243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4"/>
            <p:cNvSpPr/>
            <p:nvPr/>
          </p:nvSpPr>
          <p:spPr>
            <a:xfrm>
              <a:off x="8983979" y="1000124"/>
              <a:ext cx="762167" cy="6719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8" name="Google Shape;138;p4"/>
          <p:cNvSpPr txBox="1"/>
          <p:nvPr/>
        </p:nvSpPr>
        <p:spPr>
          <a:xfrm>
            <a:off x="859884" y="542084"/>
            <a:ext cx="10494136" cy="456598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Arial"/>
              <a:buNone/>
            </a:pPr>
            <a:r>
              <a:rPr lang="en-US" sz="4400">
                <a:solidFill>
                  <a:schemeClr val="dk1"/>
                </a:solidFill>
                <a:latin typeface="Calibri"/>
                <a:ea typeface="Calibri"/>
                <a:cs typeface="Calibri"/>
                <a:sym typeface="Calibri"/>
              </a:rPr>
              <a:t>Motivation</a:t>
            </a:r>
            <a:endParaRPr sz="4400">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rgbClr val="000000"/>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lt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lt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lt1"/>
              </a:solidFill>
              <a:latin typeface="Calibri"/>
              <a:ea typeface="Calibri"/>
              <a:cs typeface="Calibri"/>
              <a:sym typeface="Calibri"/>
            </a:endParaRPr>
          </a:p>
        </p:txBody>
      </p:sp>
      <p:sp>
        <p:nvSpPr>
          <p:cNvPr id="139" name="Google Shape;139;p4"/>
          <p:cNvSpPr txBox="1"/>
          <p:nvPr/>
        </p:nvSpPr>
        <p:spPr>
          <a:xfrm>
            <a:off x="859665" y="1439259"/>
            <a:ext cx="10515600" cy="435133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Hackers use SMS messaging to send phishing scams to unsuspecting users.</a:t>
            </a:r>
            <a:endParaRPr/>
          </a:p>
          <a:p>
            <a:pPr indent="-228600" lvl="0" marL="228600" marR="0" rtl="0" algn="l">
              <a:lnSpc>
                <a:spcPct val="90000"/>
              </a:lnSpc>
              <a:spcBef>
                <a:spcPts val="10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SMS SPAM messages act as active attack vectors, breaching the user's security and stealing their private data. </a:t>
            </a:r>
            <a:endParaRPr/>
          </a:p>
          <a:p>
            <a:pPr indent="-228600" lvl="0" marL="228600" marR="0" rtl="0" algn="l">
              <a:lnSpc>
                <a:spcPct val="90000"/>
              </a:lnSpc>
              <a:spcBef>
                <a:spcPts val="10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Phishing via SMS has increased ten-fold between April 2021 and April 2022.</a:t>
            </a:r>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4" name="Shape 144"/>
        <p:cNvGrpSpPr/>
        <p:nvPr/>
      </p:nvGrpSpPr>
      <p:grpSpPr>
        <a:xfrm>
          <a:off x="0" y="0"/>
          <a:ext cx="0" cy="0"/>
          <a:chOff x="0" y="0"/>
          <a:chExt cx="0" cy="0"/>
        </a:xfrm>
      </p:grpSpPr>
      <p:sp>
        <p:nvSpPr>
          <p:cNvPr id="145" name="Google Shape;145;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Diagram&#10;&#10;Description automatically generated" id="146" name="Google Shape;146;p5"/>
          <p:cNvPicPr preferRelativeResize="0"/>
          <p:nvPr/>
        </p:nvPicPr>
        <p:blipFill rotWithShape="1">
          <a:blip r:embed="rId3">
            <a:alphaModFix/>
          </a:blip>
          <a:srcRect b="0" l="0" r="0" t="0"/>
          <a:stretch/>
        </p:blipFill>
        <p:spPr>
          <a:xfrm>
            <a:off x="2233675" y="643467"/>
            <a:ext cx="7718145" cy="3280212"/>
          </a:xfrm>
          <a:prstGeom prst="rect">
            <a:avLst/>
          </a:prstGeom>
          <a:noFill/>
          <a:ln>
            <a:noFill/>
          </a:ln>
        </p:spPr>
      </p:pic>
      <p:sp>
        <p:nvSpPr>
          <p:cNvPr id="147" name="Google Shape;147;p5"/>
          <p:cNvSpPr/>
          <p:nvPr/>
        </p:nvSpPr>
        <p:spPr>
          <a:xfrm>
            <a:off x="1" y="4233674"/>
            <a:ext cx="12192000" cy="2624326"/>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48" name="Google Shape;148;p5"/>
          <p:cNvGrpSpPr/>
          <p:nvPr/>
        </p:nvGrpSpPr>
        <p:grpSpPr>
          <a:xfrm>
            <a:off x="10208171" y="4821439"/>
            <a:ext cx="1128382" cy="847206"/>
            <a:chOff x="8183879" y="1000124"/>
            <a:chExt cx="1562267" cy="1172973"/>
          </a:xfrm>
        </p:grpSpPr>
        <p:sp>
          <p:nvSpPr>
            <p:cNvPr id="149" name="Google Shape;149;p5"/>
            <p:cNvSpPr/>
            <p:nvPr/>
          </p:nvSpPr>
          <p:spPr>
            <a:xfrm>
              <a:off x="8183879" y="1348782"/>
              <a:ext cx="935037" cy="8243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5"/>
            <p:cNvSpPr/>
            <p:nvPr/>
          </p:nvSpPr>
          <p:spPr>
            <a:xfrm>
              <a:off x="8983979" y="1000124"/>
              <a:ext cx="762167" cy="6719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1" name="Google Shape;151;p5"/>
          <p:cNvSpPr txBox="1"/>
          <p:nvPr>
            <p:ph idx="1" type="body"/>
          </p:nvPr>
        </p:nvSpPr>
        <p:spPr>
          <a:xfrm>
            <a:off x="857738" y="4586051"/>
            <a:ext cx="10494136" cy="178629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en-US">
                <a:solidFill>
                  <a:schemeClr val="lt1"/>
                </a:solidFill>
              </a:rPr>
              <a:t>HAM: messages that are desired</a:t>
            </a:r>
            <a:endParaRPr>
              <a:solidFill>
                <a:schemeClr val="lt1"/>
              </a:solidFill>
            </a:endParaRPr>
          </a:p>
          <a:p>
            <a:pPr indent="-228600" lvl="0" marL="228600" rtl="0" algn="l">
              <a:lnSpc>
                <a:spcPct val="90000"/>
              </a:lnSpc>
              <a:spcBef>
                <a:spcPts val="1000"/>
              </a:spcBef>
              <a:spcAft>
                <a:spcPts val="0"/>
              </a:spcAft>
              <a:buClr>
                <a:schemeClr val="lt1"/>
              </a:buClr>
              <a:buSzPts val="2800"/>
              <a:buChar char="•"/>
            </a:pPr>
            <a:r>
              <a:rPr lang="en-US">
                <a:solidFill>
                  <a:schemeClr val="lt1"/>
                </a:solidFill>
              </a:rPr>
              <a:t>SPAM: messages are not desired </a:t>
            </a:r>
            <a:endParaRPr/>
          </a:p>
          <a:p>
            <a:pPr indent="-50800" lvl="0" marL="228600" rtl="0" algn="l">
              <a:lnSpc>
                <a:spcPct val="90000"/>
              </a:lnSpc>
              <a:spcBef>
                <a:spcPts val="1000"/>
              </a:spcBef>
              <a:spcAft>
                <a:spcPts val="0"/>
              </a:spcAft>
              <a:buClr>
                <a:schemeClr val="dk1"/>
              </a:buClr>
              <a:buSzPts val="2800"/>
              <a:buNone/>
            </a:pPr>
            <a:r>
              <a:t/>
            </a:r>
            <a:endParaRPr>
              <a:solidFill>
                <a:schemeClr val="lt1"/>
              </a:solidFill>
            </a:endParaRPr>
          </a:p>
          <a:p>
            <a:pPr indent="-50800" lvl="0" marL="228600" rtl="0" algn="l">
              <a:lnSpc>
                <a:spcPct val="90000"/>
              </a:lnSpc>
              <a:spcBef>
                <a:spcPts val="1000"/>
              </a:spcBef>
              <a:spcAft>
                <a:spcPts val="0"/>
              </a:spcAft>
              <a:buClr>
                <a:schemeClr val="dk1"/>
              </a:buClr>
              <a:buSzPts val="2800"/>
              <a:buNone/>
            </a:pPr>
            <a:r>
              <a:t/>
            </a:r>
            <a:endParaRPr>
              <a:solidFill>
                <a:schemeClr val="lt1"/>
              </a:solidFill>
            </a:endParaRPr>
          </a:p>
          <a:p>
            <a:pPr indent="-50800" lvl="0" marL="228600" rtl="0" algn="l">
              <a:lnSpc>
                <a:spcPct val="90000"/>
              </a:lnSpc>
              <a:spcBef>
                <a:spcPts val="1000"/>
              </a:spcBef>
              <a:spcAft>
                <a:spcPts val="0"/>
              </a:spcAft>
              <a:buClr>
                <a:schemeClr val="dk1"/>
              </a:buClr>
              <a:buSzPts val="2800"/>
              <a:buNone/>
            </a:pPr>
            <a:r>
              <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sp>
        <p:nvSpPr>
          <p:cNvPr id="157" name="Google Shape;157;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 name="Google Shape;158;p6"/>
          <p:cNvSpPr/>
          <p:nvPr/>
        </p:nvSpPr>
        <p:spPr>
          <a:xfrm>
            <a:off x="1" y="4233674"/>
            <a:ext cx="12192000" cy="2624326"/>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59" name="Google Shape;159;p6"/>
          <p:cNvGrpSpPr/>
          <p:nvPr/>
        </p:nvGrpSpPr>
        <p:grpSpPr>
          <a:xfrm>
            <a:off x="10208171" y="4821439"/>
            <a:ext cx="1128382" cy="847206"/>
            <a:chOff x="8183879" y="1000124"/>
            <a:chExt cx="1562267" cy="1172973"/>
          </a:xfrm>
        </p:grpSpPr>
        <p:sp>
          <p:nvSpPr>
            <p:cNvPr id="160" name="Google Shape;160;p6"/>
            <p:cNvSpPr/>
            <p:nvPr/>
          </p:nvSpPr>
          <p:spPr>
            <a:xfrm>
              <a:off x="8183879" y="1348782"/>
              <a:ext cx="935037" cy="8243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6"/>
            <p:cNvSpPr/>
            <p:nvPr/>
          </p:nvSpPr>
          <p:spPr>
            <a:xfrm>
              <a:off x="8983979" y="1000124"/>
              <a:ext cx="762167" cy="6719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2" name="Google Shape;162;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Data Sources</a:t>
            </a:r>
            <a:endParaRPr/>
          </a:p>
        </p:txBody>
      </p:sp>
      <p:sp>
        <p:nvSpPr>
          <p:cNvPr id="163" name="Google Shape;163;p6"/>
          <p:cNvSpPr txBox="1"/>
          <p:nvPr/>
        </p:nvSpPr>
        <p:spPr>
          <a:xfrm>
            <a:off x="838200" y="1865181"/>
            <a:ext cx="10494136" cy="208021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5158 labeled spam/ham messages from University of California Irvine Machine Learning Repository </a:t>
            </a:r>
            <a:endParaRPr/>
          </a:p>
          <a:p>
            <a:pPr indent="-228600" lvl="0" marL="228600" marR="0" rtl="0" algn="l">
              <a:lnSpc>
                <a:spcPct val="90000"/>
              </a:lnSpc>
              <a:spcBef>
                <a:spcPts val="10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762 labeled spam/ham messages from public Kaggle data sets</a:t>
            </a:r>
            <a:endParaRPr/>
          </a:p>
          <a:p>
            <a:pPr indent="-228600" lvl="0" marL="228600" marR="0" rtl="0" algn="l">
              <a:lnSpc>
                <a:spcPct val="90000"/>
              </a:lnSpc>
              <a:spcBef>
                <a:spcPts val="10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See index for sources</a:t>
            </a:r>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rgbClr val="000000"/>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lt1"/>
              </a:solidFill>
              <a:latin typeface="Calibri"/>
              <a:ea typeface="Calibri"/>
              <a:cs typeface="Calibri"/>
              <a:sym typeface="Calibri"/>
            </a:endParaRPr>
          </a:p>
        </p:txBody>
      </p:sp>
      <p:sp>
        <p:nvSpPr>
          <p:cNvPr id="164" name="Google Shape;164;p6"/>
          <p:cNvSpPr txBox="1"/>
          <p:nvPr>
            <p:ph idx="1" type="body"/>
          </p:nvPr>
        </p:nvSpPr>
        <p:spPr>
          <a:xfrm>
            <a:off x="522514" y="4601481"/>
            <a:ext cx="10515600" cy="1564596"/>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Table&#10;&#10;Description automatically generated" id="171" name="Google Shape;171;p7"/>
          <p:cNvPicPr preferRelativeResize="0"/>
          <p:nvPr/>
        </p:nvPicPr>
        <p:blipFill rotWithShape="1">
          <a:blip r:embed="rId3">
            <a:alphaModFix/>
          </a:blip>
          <a:srcRect b="0" l="0" r="0" t="0"/>
          <a:stretch/>
        </p:blipFill>
        <p:spPr>
          <a:xfrm>
            <a:off x="643467" y="1864076"/>
            <a:ext cx="10898562" cy="2234205"/>
          </a:xfrm>
          <a:prstGeom prst="rect">
            <a:avLst/>
          </a:prstGeom>
          <a:noFill/>
          <a:ln>
            <a:noFill/>
          </a:ln>
        </p:spPr>
      </p:pic>
      <p:sp>
        <p:nvSpPr>
          <p:cNvPr id="172" name="Google Shape;172;p7"/>
          <p:cNvSpPr/>
          <p:nvPr/>
        </p:nvSpPr>
        <p:spPr>
          <a:xfrm>
            <a:off x="1" y="4233674"/>
            <a:ext cx="12192000" cy="2624326"/>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73" name="Google Shape;173;p7"/>
          <p:cNvGrpSpPr/>
          <p:nvPr/>
        </p:nvGrpSpPr>
        <p:grpSpPr>
          <a:xfrm>
            <a:off x="10208171" y="4821439"/>
            <a:ext cx="1128382" cy="847206"/>
            <a:chOff x="8183879" y="1000124"/>
            <a:chExt cx="1562267" cy="1172973"/>
          </a:xfrm>
        </p:grpSpPr>
        <p:sp>
          <p:nvSpPr>
            <p:cNvPr id="174" name="Google Shape;174;p7"/>
            <p:cNvSpPr/>
            <p:nvPr/>
          </p:nvSpPr>
          <p:spPr>
            <a:xfrm>
              <a:off x="8183879" y="1348782"/>
              <a:ext cx="935037" cy="8243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7"/>
            <p:cNvSpPr/>
            <p:nvPr/>
          </p:nvSpPr>
          <p:spPr>
            <a:xfrm>
              <a:off x="8983979" y="1000124"/>
              <a:ext cx="762167" cy="6719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6" name="Google Shape;176;p7"/>
          <p:cNvSpPr txBox="1"/>
          <p:nvPr>
            <p:ph idx="1" type="body"/>
          </p:nvPr>
        </p:nvSpPr>
        <p:spPr>
          <a:xfrm>
            <a:off x="838200" y="4390667"/>
            <a:ext cx="10494136" cy="178629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en-US">
                <a:solidFill>
                  <a:schemeClr val="lt1"/>
                </a:solidFill>
              </a:rPr>
              <a:t>10 CSV files from 2 Sources: The University of California Irvine Machine Learning Repository and Kaggle.com</a:t>
            </a:r>
            <a:endParaRPr/>
          </a:p>
          <a:p>
            <a:pPr indent="-228600" lvl="0" marL="228600" rtl="0" algn="l">
              <a:lnSpc>
                <a:spcPct val="90000"/>
              </a:lnSpc>
              <a:spcBef>
                <a:spcPts val="1000"/>
              </a:spcBef>
              <a:spcAft>
                <a:spcPts val="0"/>
              </a:spcAft>
              <a:buClr>
                <a:schemeClr val="lt1"/>
              </a:buClr>
              <a:buSzPts val="2800"/>
              <a:buChar char="•"/>
            </a:pPr>
            <a:r>
              <a:rPr lang="en-US">
                <a:solidFill>
                  <a:schemeClr val="lt1"/>
                </a:solidFill>
              </a:rPr>
              <a:t>5,920 unique entries total</a:t>
            </a:r>
            <a:endParaRPr/>
          </a:p>
          <a:p>
            <a:pPr indent="-50800" lvl="0" marL="228600" rtl="0" algn="l">
              <a:lnSpc>
                <a:spcPct val="90000"/>
              </a:lnSpc>
              <a:spcBef>
                <a:spcPts val="1000"/>
              </a:spcBef>
              <a:spcAft>
                <a:spcPts val="0"/>
              </a:spcAft>
              <a:buClr>
                <a:schemeClr val="dk1"/>
              </a:buClr>
              <a:buSzPts val="2800"/>
              <a:buNone/>
            </a:pPr>
            <a:r>
              <a:t/>
            </a:r>
            <a:endParaRPr>
              <a:solidFill>
                <a:schemeClr val="lt1"/>
              </a:solidFill>
            </a:endParaRPr>
          </a:p>
          <a:p>
            <a:pPr indent="-50800" lvl="0" marL="228600" rtl="0" algn="l">
              <a:lnSpc>
                <a:spcPct val="90000"/>
              </a:lnSpc>
              <a:spcBef>
                <a:spcPts val="1000"/>
              </a:spcBef>
              <a:spcAft>
                <a:spcPts val="0"/>
              </a:spcAft>
              <a:buClr>
                <a:schemeClr val="dk1"/>
              </a:buClr>
              <a:buSzPts val="2800"/>
              <a:buNone/>
            </a:pPr>
            <a:r>
              <a:t/>
            </a:r>
            <a:endParaRPr>
              <a:solidFill>
                <a:schemeClr val="lt1"/>
              </a:solidFill>
            </a:endParaRPr>
          </a:p>
        </p:txBody>
      </p:sp>
      <p:sp>
        <p:nvSpPr>
          <p:cNvPr id="177" name="Google Shape;177;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Data Format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1" name="Shape 181"/>
        <p:cNvGrpSpPr/>
        <p:nvPr/>
      </p:nvGrpSpPr>
      <p:grpSpPr>
        <a:xfrm>
          <a:off x="0" y="0"/>
          <a:ext cx="0" cy="0"/>
          <a:chOff x="0" y="0"/>
          <a:chExt cx="0" cy="0"/>
        </a:xfrm>
      </p:grpSpPr>
      <p:sp>
        <p:nvSpPr>
          <p:cNvPr id="182" name="Google Shape;182;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 name="Google Shape;183;p8"/>
          <p:cNvSpPr/>
          <p:nvPr/>
        </p:nvSpPr>
        <p:spPr>
          <a:xfrm>
            <a:off x="1" y="4233674"/>
            <a:ext cx="12192000" cy="2624326"/>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84" name="Google Shape;184;p8"/>
          <p:cNvGrpSpPr/>
          <p:nvPr/>
        </p:nvGrpSpPr>
        <p:grpSpPr>
          <a:xfrm>
            <a:off x="10208171" y="4821439"/>
            <a:ext cx="1128382" cy="847206"/>
            <a:chOff x="8183879" y="1000124"/>
            <a:chExt cx="1562267" cy="1172973"/>
          </a:xfrm>
        </p:grpSpPr>
        <p:sp>
          <p:nvSpPr>
            <p:cNvPr id="185" name="Google Shape;185;p8"/>
            <p:cNvSpPr/>
            <p:nvPr/>
          </p:nvSpPr>
          <p:spPr>
            <a:xfrm>
              <a:off x="8183879" y="1348782"/>
              <a:ext cx="935037" cy="8243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Google Shape;186;p8"/>
            <p:cNvSpPr/>
            <p:nvPr/>
          </p:nvSpPr>
          <p:spPr>
            <a:xfrm>
              <a:off x="8983979" y="1000124"/>
              <a:ext cx="762167" cy="6719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7" name="Google Shape;187;p8"/>
          <p:cNvSpPr txBox="1"/>
          <p:nvPr/>
        </p:nvSpPr>
        <p:spPr>
          <a:xfrm>
            <a:off x="859884" y="542084"/>
            <a:ext cx="10494136" cy="456598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Arial"/>
              <a:buNone/>
            </a:pPr>
            <a:r>
              <a:rPr lang="en-US" sz="4400">
                <a:solidFill>
                  <a:schemeClr val="dk1"/>
                </a:solidFill>
                <a:latin typeface="Calibri"/>
                <a:ea typeface="Calibri"/>
                <a:cs typeface="Calibri"/>
                <a:sym typeface="Calibri"/>
              </a:rPr>
              <a:t>Natural Language Processing (NLP)</a:t>
            </a:r>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rgbClr val="000000"/>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lt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lt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lt1"/>
              </a:solidFill>
              <a:latin typeface="Calibri"/>
              <a:ea typeface="Calibri"/>
              <a:cs typeface="Calibri"/>
              <a:sym typeface="Calibri"/>
            </a:endParaRPr>
          </a:p>
        </p:txBody>
      </p:sp>
      <p:sp>
        <p:nvSpPr>
          <p:cNvPr id="188" name="Google Shape;188;p8"/>
          <p:cNvSpPr txBox="1"/>
          <p:nvPr/>
        </p:nvSpPr>
        <p:spPr>
          <a:xfrm>
            <a:off x="859665" y="1623990"/>
            <a:ext cx="10515600" cy="435133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Enables machines to read and understand human language</a:t>
            </a:r>
            <a:endParaRPr/>
          </a:p>
          <a:p>
            <a:pPr indent="-228600" lvl="0" marL="228600" marR="0" rtl="0" algn="l">
              <a:lnSpc>
                <a:spcPct val="90000"/>
              </a:lnSpc>
              <a:spcBef>
                <a:spcPts val="10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Accomplished using various machine learning techniques</a:t>
            </a:r>
            <a:endParaRPr sz="2800">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Using NLP, we can accomplish: </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Question answering, sentiment analysis, natural language generation, speech recognition, automatic text summarization, etc.</a:t>
            </a:r>
            <a:endParaRPr b="0" i="0" sz="24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Large data analysis, automate time consuming processes, and create </a:t>
            </a:r>
            <a:r>
              <a:rPr b="0" i="0" lang="en-US" sz="2400" u="none" cap="none" strike="noStrike">
                <a:solidFill>
                  <a:schemeClr val="lt1"/>
                </a:solidFill>
                <a:latin typeface="Calibri"/>
                <a:ea typeface="Calibri"/>
                <a:cs typeface="Calibri"/>
                <a:sym typeface="Calibri"/>
              </a:rPr>
              <a:t>opportunities for innovation in various markets</a:t>
            </a:r>
            <a:endParaRPr b="0" i="0" sz="2400" u="none" cap="none" strike="noStrike">
              <a:solidFill>
                <a:schemeClr val="lt1"/>
              </a:solidFill>
              <a:latin typeface="Calibri"/>
              <a:ea typeface="Calibri"/>
              <a:cs typeface="Calibri"/>
              <a:sym typeface="Calibri"/>
            </a:endParaRPr>
          </a:p>
          <a:p>
            <a:pPr indent="-228600" lvl="0" marL="228600" marR="0" rtl="0" algn="l">
              <a:lnSpc>
                <a:spcPct val="90000"/>
              </a:lnSpc>
              <a:spcBef>
                <a:spcPts val="1000"/>
              </a:spcBef>
              <a:spcAft>
                <a:spcPts val="0"/>
              </a:spcAft>
              <a:buClr>
                <a:schemeClr val="lt1"/>
              </a:buClr>
              <a:buSzPts val="2800"/>
              <a:buFont typeface="Arial"/>
              <a:buChar char="•"/>
            </a:pPr>
            <a:r>
              <a:rPr lang="en-US" sz="2800">
                <a:solidFill>
                  <a:schemeClr val="lt1"/>
                </a:solidFill>
                <a:latin typeface="Calibri"/>
                <a:ea typeface="Calibri"/>
                <a:cs typeface="Calibri"/>
                <a:sym typeface="Calibri"/>
              </a:rPr>
              <a:t>Example: Amazon's Alexa, Apple's Siri, OpenAI's ChatGPT</a:t>
            </a:r>
            <a:endParaRPr sz="2800">
              <a:solidFill>
                <a:schemeClr val="lt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lt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2" name="Shape 192"/>
        <p:cNvGrpSpPr/>
        <p:nvPr/>
      </p:nvGrpSpPr>
      <p:grpSpPr>
        <a:xfrm>
          <a:off x="0" y="0"/>
          <a:ext cx="0" cy="0"/>
          <a:chOff x="0" y="0"/>
          <a:chExt cx="0" cy="0"/>
        </a:xfrm>
      </p:grpSpPr>
      <p:sp>
        <p:nvSpPr>
          <p:cNvPr id="193" name="Google Shape;193;p9"/>
          <p:cNvSpPr txBox="1"/>
          <p:nvPr>
            <p:ph idx="1" type="body"/>
          </p:nvPr>
        </p:nvSpPr>
        <p:spPr>
          <a:xfrm>
            <a:off x="191732" y="641133"/>
            <a:ext cx="4444800" cy="55767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None/>
            </a:pPr>
            <a:r>
              <a:rPr b="1" lang="en-US" sz="2400">
                <a:latin typeface="Calibri"/>
                <a:ea typeface="Calibri"/>
                <a:cs typeface="Calibri"/>
                <a:sym typeface="Calibri"/>
              </a:rPr>
              <a:t>NLP Text Classification Workflow</a:t>
            </a:r>
            <a:endParaRPr/>
          </a:p>
          <a:p>
            <a:pPr indent="0" lvl="0" marL="0" rtl="0" algn="l">
              <a:lnSpc>
                <a:spcPct val="90000"/>
              </a:lnSpc>
              <a:spcBef>
                <a:spcPts val="1000"/>
              </a:spcBef>
              <a:spcAft>
                <a:spcPts val="0"/>
              </a:spcAft>
              <a:buClr>
                <a:schemeClr val="lt1"/>
              </a:buClr>
              <a:buSzPts val="2000"/>
              <a:buNone/>
            </a:pPr>
            <a:r>
              <a:t/>
            </a:r>
            <a:endParaRPr b="1" sz="2000">
              <a:latin typeface="Calibri"/>
              <a:ea typeface="Calibri"/>
              <a:cs typeface="Calibri"/>
              <a:sym typeface="Calibri"/>
            </a:endParaRPr>
          </a:p>
          <a:p>
            <a:pPr indent="-228600" lvl="0" marL="228600" rtl="0" algn="l">
              <a:lnSpc>
                <a:spcPct val="90000"/>
              </a:lnSpc>
              <a:spcBef>
                <a:spcPts val="1000"/>
              </a:spcBef>
              <a:spcAft>
                <a:spcPts val="0"/>
              </a:spcAft>
              <a:buClr>
                <a:schemeClr val="lt1"/>
              </a:buClr>
              <a:buSzPts val="2200"/>
              <a:buChar char="•"/>
            </a:pPr>
            <a:r>
              <a:rPr lang="en-US" sz="2200">
                <a:latin typeface="Calibri"/>
                <a:ea typeface="Calibri"/>
                <a:cs typeface="Calibri"/>
                <a:sym typeface="Calibri"/>
              </a:rPr>
              <a:t>Preprocessing</a:t>
            </a:r>
            <a:endParaRPr/>
          </a:p>
          <a:p>
            <a:pPr indent="-228600" lvl="1" marL="685800" rtl="0" algn="l">
              <a:lnSpc>
                <a:spcPct val="90000"/>
              </a:lnSpc>
              <a:spcBef>
                <a:spcPts val="500"/>
              </a:spcBef>
              <a:spcAft>
                <a:spcPts val="0"/>
              </a:spcAft>
              <a:buClr>
                <a:schemeClr val="lt1"/>
              </a:buClr>
              <a:buSzPts val="1800"/>
              <a:buChar char="•"/>
            </a:pPr>
            <a:r>
              <a:rPr lang="en-US" sz="1800">
                <a:latin typeface="Calibri"/>
                <a:ea typeface="Calibri"/>
                <a:cs typeface="Calibri"/>
                <a:sym typeface="Calibri"/>
              </a:rPr>
              <a:t>General Preprocessing</a:t>
            </a:r>
            <a:endParaRPr/>
          </a:p>
          <a:p>
            <a:pPr indent="-228600" lvl="2" marL="1143000" rtl="0" algn="l">
              <a:lnSpc>
                <a:spcPct val="90000"/>
              </a:lnSpc>
              <a:spcBef>
                <a:spcPts val="500"/>
              </a:spcBef>
              <a:spcAft>
                <a:spcPts val="0"/>
              </a:spcAft>
              <a:buClr>
                <a:schemeClr val="lt1"/>
              </a:buClr>
              <a:buSzPts val="1400"/>
              <a:buChar char="•"/>
            </a:pPr>
            <a:r>
              <a:rPr lang="en-US" sz="1400">
                <a:latin typeface="Calibri"/>
                <a:ea typeface="Calibri"/>
                <a:cs typeface="Calibri"/>
                <a:sym typeface="Calibri"/>
              </a:rPr>
              <a:t>URLs, NANP</a:t>
            </a:r>
            <a:endParaRPr/>
          </a:p>
          <a:p>
            <a:pPr indent="-228600" lvl="1" marL="685800" rtl="0" algn="l">
              <a:lnSpc>
                <a:spcPct val="90000"/>
              </a:lnSpc>
              <a:spcBef>
                <a:spcPts val="500"/>
              </a:spcBef>
              <a:spcAft>
                <a:spcPts val="0"/>
              </a:spcAft>
              <a:buClr>
                <a:schemeClr val="lt1"/>
              </a:buClr>
              <a:buSzPts val="1800"/>
              <a:buChar char="•"/>
            </a:pPr>
            <a:r>
              <a:rPr lang="en-US" sz="1800">
                <a:latin typeface="Calibri"/>
                <a:ea typeface="Calibri"/>
                <a:cs typeface="Calibri"/>
                <a:sym typeface="Calibri"/>
              </a:rPr>
              <a:t>NLP Preprocessing</a:t>
            </a:r>
            <a:endParaRPr/>
          </a:p>
          <a:p>
            <a:pPr indent="-228600" lvl="2" marL="1143000" rtl="0" algn="l">
              <a:lnSpc>
                <a:spcPct val="90000"/>
              </a:lnSpc>
              <a:spcBef>
                <a:spcPts val="500"/>
              </a:spcBef>
              <a:spcAft>
                <a:spcPts val="0"/>
              </a:spcAft>
              <a:buClr>
                <a:schemeClr val="lt1"/>
              </a:buClr>
              <a:buSzPts val="1400"/>
              <a:buChar char="•"/>
            </a:pPr>
            <a:r>
              <a:rPr lang="en-US" sz="1400">
                <a:latin typeface="Calibri"/>
                <a:ea typeface="Calibri"/>
                <a:cs typeface="Calibri"/>
                <a:sym typeface="Calibri"/>
              </a:rPr>
              <a:t>Tokenization</a:t>
            </a:r>
            <a:endParaRPr/>
          </a:p>
          <a:p>
            <a:pPr indent="-228600" lvl="2" marL="1143000" rtl="0" algn="l">
              <a:lnSpc>
                <a:spcPct val="90000"/>
              </a:lnSpc>
              <a:spcBef>
                <a:spcPts val="500"/>
              </a:spcBef>
              <a:spcAft>
                <a:spcPts val="0"/>
              </a:spcAft>
              <a:buClr>
                <a:schemeClr val="lt1"/>
              </a:buClr>
              <a:buSzPts val="1400"/>
              <a:buChar char="•"/>
            </a:pPr>
            <a:r>
              <a:rPr lang="en-US" sz="1400">
                <a:latin typeface="Calibri"/>
                <a:ea typeface="Calibri"/>
                <a:cs typeface="Calibri"/>
                <a:sym typeface="Calibri"/>
              </a:rPr>
              <a:t>Removing stop words</a:t>
            </a:r>
            <a:endParaRPr/>
          </a:p>
          <a:p>
            <a:pPr indent="-228600" lvl="2" marL="1143000" rtl="0" algn="l">
              <a:lnSpc>
                <a:spcPct val="90000"/>
              </a:lnSpc>
              <a:spcBef>
                <a:spcPts val="500"/>
              </a:spcBef>
              <a:spcAft>
                <a:spcPts val="0"/>
              </a:spcAft>
              <a:buClr>
                <a:schemeClr val="lt1"/>
              </a:buClr>
              <a:buSzPts val="1400"/>
              <a:buChar char="•"/>
            </a:pPr>
            <a:r>
              <a:rPr lang="en-US" sz="1400">
                <a:latin typeface="Calibri"/>
                <a:ea typeface="Calibri"/>
                <a:cs typeface="Calibri"/>
                <a:sym typeface="Calibri"/>
              </a:rPr>
              <a:t>Word Stemming</a:t>
            </a:r>
            <a:endParaRPr sz="1400"/>
          </a:p>
          <a:p>
            <a:pPr indent="-228600" lvl="2" marL="1143000" rtl="0" algn="l">
              <a:lnSpc>
                <a:spcPct val="90000"/>
              </a:lnSpc>
              <a:spcBef>
                <a:spcPts val="500"/>
              </a:spcBef>
              <a:spcAft>
                <a:spcPts val="0"/>
              </a:spcAft>
              <a:buClr>
                <a:schemeClr val="lt1"/>
              </a:buClr>
              <a:buSzPts val="1400"/>
              <a:buChar char="•"/>
            </a:pPr>
            <a:r>
              <a:rPr lang="en-US" sz="1400">
                <a:latin typeface="Calibri"/>
                <a:ea typeface="Calibri"/>
                <a:cs typeface="Calibri"/>
                <a:sym typeface="Calibri"/>
              </a:rPr>
              <a:t>Word Lemmatization</a:t>
            </a:r>
            <a:endParaRPr/>
          </a:p>
          <a:p>
            <a:pPr indent="-228600" lvl="0" marL="228600" rtl="0" algn="l">
              <a:lnSpc>
                <a:spcPct val="90000"/>
              </a:lnSpc>
              <a:spcBef>
                <a:spcPts val="1000"/>
              </a:spcBef>
              <a:spcAft>
                <a:spcPts val="0"/>
              </a:spcAft>
              <a:buClr>
                <a:schemeClr val="lt1"/>
              </a:buClr>
              <a:buSzPts val="2200"/>
              <a:buChar char="•"/>
            </a:pPr>
            <a:r>
              <a:rPr lang="en-US" sz="2200">
                <a:latin typeface="Calibri"/>
                <a:ea typeface="Calibri"/>
                <a:cs typeface="Calibri"/>
                <a:sym typeface="Calibri"/>
              </a:rPr>
              <a:t>Feature Engineering</a:t>
            </a:r>
            <a:endParaRPr/>
          </a:p>
          <a:p>
            <a:pPr indent="-228600" lvl="1" marL="685800" rtl="0" algn="l">
              <a:lnSpc>
                <a:spcPct val="90000"/>
              </a:lnSpc>
              <a:spcBef>
                <a:spcPts val="500"/>
              </a:spcBef>
              <a:spcAft>
                <a:spcPts val="0"/>
              </a:spcAft>
              <a:buClr>
                <a:schemeClr val="lt1"/>
              </a:buClr>
              <a:buSzPts val="1800"/>
              <a:buChar char="•"/>
            </a:pPr>
            <a:r>
              <a:rPr lang="en-US" sz="1800">
                <a:latin typeface="Calibri"/>
                <a:ea typeface="Calibri"/>
                <a:cs typeface="Calibri"/>
                <a:sym typeface="Calibri"/>
              </a:rPr>
              <a:t>Counts &amp; Frequencies</a:t>
            </a:r>
            <a:endParaRPr/>
          </a:p>
          <a:p>
            <a:pPr indent="-228600" lvl="1" marL="685800" rtl="0" algn="l">
              <a:lnSpc>
                <a:spcPct val="90000"/>
              </a:lnSpc>
              <a:spcBef>
                <a:spcPts val="500"/>
              </a:spcBef>
              <a:spcAft>
                <a:spcPts val="0"/>
              </a:spcAft>
              <a:buClr>
                <a:schemeClr val="lt1"/>
              </a:buClr>
              <a:buSzPts val="1800"/>
              <a:buChar char="•"/>
            </a:pPr>
            <a:r>
              <a:rPr lang="en-US" sz="1800">
                <a:latin typeface="Calibri"/>
                <a:ea typeface="Calibri"/>
                <a:cs typeface="Calibri"/>
                <a:sym typeface="Calibri"/>
              </a:rPr>
              <a:t>Bag of Words</a:t>
            </a:r>
            <a:endParaRPr/>
          </a:p>
          <a:p>
            <a:pPr indent="-228600" lvl="1" marL="685800" rtl="0" algn="l">
              <a:lnSpc>
                <a:spcPct val="90000"/>
              </a:lnSpc>
              <a:spcBef>
                <a:spcPts val="500"/>
              </a:spcBef>
              <a:spcAft>
                <a:spcPts val="0"/>
              </a:spcAft>
              <a:buClr>
                <a:schemeClr val="lt1"/>
              </a:buClr>
              <a:buSzPts val="1800"/>
              <a:buChar char="•"/>
            </a:pPr>
            <a:r>
              <a:rPr lang="en-US" sz="1800">
                <a:latin typeface="Calibri"/>
                <a:ea typeface="Calibri"/>
                <a:cs typeface="Calibri"/>
                <a:sym typeface="Calibri"/>
              </a:rPr>
              <a:t>TF-IDF</a:t>
            </a:r>
            <a:endParaRPr/>
          </a:p>
          <a:p>
            <a:pPr indent="-228600" lvl="1" marL="685800" rtl="0" algn="l">
              <a:lnSpc>
                <a:spcPct val="90000"/>
              </a:lnSpc>
              <a:spcBef>
                <a:spcPts val="500"/>
              </a:spcBef>
              <a:spcAft>
                <a:spcPts val="0"/>
              </a:spcAft>
              <a:buClr>
                <a:schemeClr val="lt1"/>
              </a:buClr>
              <a:buSzPts val="1800"/>
              <a:buChar char="•"/>
            </a:pPr>
            <a:r>
              <a:rPr lang="en-US" sz="1800">
                <a:latin typeface="Calibri"/>
                <a:ea typeface="Calibri"/>
                <a:cs typeface="Calibri"/>
                <a:sym typeface="Calibri"/>
              </a:rPr>
              <a:t>Word Embedding</a:t>
            </a:r>
            <a:endParaRPr/>
          </a:p>
          <a:p>
            <a:pPr indent="-228600" lvl="0" marL="228600" rtl="0" algn="l">
              <a:lnSpc>
                <a:spcPct val="90000"/>
              </a:lnSpc>
              <a:spcBef>
                <a:spcPts val="1000"/>
              </a:spcBef>
              <a:spcAft>
                <a:spcPts val="0"/>
              </a:spcAft>
              <a:buClr>
                <a:schemeClr val="lt1"/>
              </a:buClr>
              <a:buSzPts val="2200"/>
              <a:buChar char="•"/>
            </a:pPr>
            <a:r>
              <a:rPr lang="en-US" sz="2200">
                <a:latin typeface="Calibri"/>
                <a:ea typeface="Calibri"/>
                <a:cs typeface="Calibri"/>
                <a:sym typeface="Calibri"/>
              </a:rPr>
              <a:t>Build/Train/Evaluate Models</a:t>
            </a:r>
            <a:endParaRPr/>
          </a:p>
        </p:txBody>
      </p:sp>
      <p:sp>
        <p:nvSpPr>
          <p:cNvPr id="194" name="Google Shape;194;p9"/>
          <p:cNvSpPr/>
          <p:nvPr/>
        </p:nvSpPr>
        <p:spPr>
          <a:xfrm>
            <a:off x="4636008" y="2"/>
            <a:ext cx="7555992" cy="685799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Diagram&#10;&#10;Description automatically generated" id="195" name="Google Shape;195;p9"/>
          <p:cNvPicPr preferRelativeResize="0"/>
          <p:nvPr/>
        </p:nvPicPr>
        <p:blipFill rotWithShape="1">
          <a:blip r:embed="rId3">
            <a:alphaModFix/>
          </a:blip>
          <a:srcRect b="0" l="0" r="0" t="0"/>
          <a:stretch/>
        </p:blipFill>
        <p:spPr>
          <a:xfrm>
            <a:off x="5141343" y="415464"/>
            <a:ext cx="6553200" cy="602707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2013 - 2022">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2022-11-21T02:18:41Z</dcterms:created>
</cp:coreProperties>
</file>