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A8A0-6168-4415-BA0C-BF5651F85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B6F16-17DE-4860-9EF9-23B67A624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subset of OML designed for complex systems engineering</a:t>
            </a:r>
          </a:p>
          <a:p>
            <a:r>
              <a:rPr lang="en-US" dirty="0"/>
              <a:t>By Anthony </a:t>
            </a:r>
            <a:r>
              <a:rPr lang="en-US" dirty="0" err="1"/>
              <a:t>redamonti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82F7-0D38-4253-9A0F-4B6B3925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modeling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9F20-38A0-483D-8528-E5FE16EB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Systems are becoming increasingly complex and are rapidly changing. Modeling languages are needed to decrease response time to rapidly evolving specifications.</a:t>
            </a:r>
          </a:p>
          <a:p>
            <a:r>
              <a:rPr lang="en-US" dirty="0"/>
              <a:t>Improved team communication: </a:t>
            </a:r>
          </a:p>
          <a:p>
            <a:pPr lvl="1"/>
            <a:r>
              <a:rPr lang="en-US" dirty="0"/>
              <a:t>A picture says 1,000 words. Modeling languages help illustrate the complex interactions between software components in a system.</a:t>
            </a:r>
          </a:p>
          <a:p>
            <a:r>
              <a:rPr lang="en-US" dirty="0"/>
              <a:t>Architectural + Behavioral modeling: </a:t>
            </a:r>
          </a:p>
          <a:p>
            <a:pPr lvl="1"/>
            <a:r>
              <a:rPr lang="en-US" dirty="0"/>
              <a:t>System Structure + Class Hierarchy</a:t>
            </a:r>
          </a:p>
          <a:p>
            <a:pPr lvl="1"/>
            <a:r>
              <a:rPr lang="en-US" dirty="0"/>
              <a:t>Interaction with user</a:t>
            </a:r>
          </a:p>
          <a:p>
            <a:pPr lvl="1"/>
            <a:r>
              <a:rPr lang="en-US" dirty="0"/>
              <a:t>How processes + threads interact with each other</a:t>
            </a:r>
          </a:p>
          <a:p>
            <a:r>
              <a:rPr lang="en-US" dirty="0"/>
              <a:t>Provides Traceability: the team’s progress is displayed and updated in real-time. Proves that the system requirements have been met through test case validation.</a:t>
            </a:r>
          </a:p>
        </p:txBody>
      </p:sp>
    </p:spTree>
    <p:extLst>
      <p:ext uri="{BB962C8B-B14F-4D97-AF65-F5344CB8AC3E}">
        <p14:creationId xmlns:p14="http://schemas.microsoft.com/office/powerpoint/2010/main" val="183704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36AE-1362-4EB5-8402-829DAAAF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15616"/>
            <a:ext cx="3409670" cy="53813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sysml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15E2-2CCE-4D66-A767-1CE02FDA1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of UML.</a:t>
            </a:r>
          </a:p>
          <a:p>
            <a:r>
              <a:rPr lang="en-US" dirty="0"/>
              <a:t>It’s a graphical modeling language targeting model-based systems engineering: Integration of software + hardware.</a:t>
            </a:r>
          </a:p>
          <a:p>
            <a:r>
              <a:rPr lang="en-US" dirty="0"/>
              <a:t>Created by members of INCOSE and the Object Management Group (OMG).</a:t>
            </a:r>
          </a:p>
          <a:p>
            <a:r>
              <a:rPr lang="en-US" dirty="0"/>
              <a:t>3 additional diagram types not included in UML: Structural, Cross-Cutting, and Behavioral.</a:t>
            </a:r>
          </a:p>
        </p:txBody>
      </p:sp>
    </p:spTree>
    <p:extLst>
      <p:ext uri="{BB962C8B-B14F-4D97-AF65-F5344CB8AC3E}">
        <p14:creationId xmlns:p14="http://schemas.microsoft.com/office/powerpoint/2010/main" val="350476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A0B5E5-A208-49FB-88A4-40870ED5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39" y="1427963"/>
            <a:ext cx="5550357" cy="413004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Structural Diagrams (</a:t>
            </a:r>
            <a:r>
              <a:rPr lang="en-US" sz="2700" dirty="0" err="1"/>
              <a:t>Sysml</a:t>
            </a:r>
            <a:r>
              <a:rPr lang="en-US" sz="27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4472D-D39C-4BA1-AEBF-DACE8E6B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7" y="601271"/>
            <a:ext cx="4642641" cy="25882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4CA2-15D5-4322-A1D2-9EA35DB6C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298" y="1840966"/>
            <a:ext cx="5550357" cy="14243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Block Definition Diagram (BDD): represent system components (software or hardware), their interfaces and relationships.</a:t>
            </a:r>
          </a:p>
          <a:p>
            <a:pPr lvl="1"/>
            <a:r>
              <a:rPr lang="en-US" dirty="0"/>
              <a:t>Compartmentalizes a unique ID for the block and the requirement(s) it fulfills.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4EDF76D-684C-4092-90A2-CE1F10A19DF3}"/>
              </a:ext>
            </a:extLst>
          </p:cNvPr>
          <p:cNvSpPr txBox="1">
            <a:spLocks/>
          </p:cNvSpPr>
          <p:nvPr/>
        </p:nvSpPr>
        <p:spPr>
          <a:xfrm>
            <a:off x="5194138" y="3423585"/>
            <a:ext cx="5550357" cy="413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Object Diagrams (UML)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38221-ECCB-4FF7-9756-EF6E68CDD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51" y="3466876"/>
            <a:ext cx="4171950" cy="22860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19F527-5FC5-426E-BE46-7648FE2C2FB5}"/>
              </a:ext>
            </a:extLst>
          </p:cNvPr>
          <p:cNvSpPr txBox="1">
            <a:spLocks/>
          </p:cNvSpPr>
          <p:nvPr/>
        </p:nvSpPr>
        <p:spPr>
          <a:xfrm>
            <a:off x="5194138" y="3830466"/>
            <a:ext cx="5550357" cy="1424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Encapsulates an object in a class diagram, showing the state of an object at a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156019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8775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329A00-66E0-4E57-9029-A53EF784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57" y="1356660"/>
            <a:ext cx="5550357" cy="4970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SysML</a:t>
            </a:r>
            <a:r>
              <a:rPr lang="en-US" dirty="0"/>
              <a:t> IBD vs UML package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C9B37-1DDD-494D-8B03-EAE0B204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38" y="657370"/>
            <a:ext cx="4435097" cy="2328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B2CBB-4899-4A47-8EC5-BAE635CED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58" y="3137516"/>
            <a:ext cx="3910397" cy="24928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E5F6-D203-4D1A-9BF5-A32BF52B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457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dirty="0"/>
              <a:t>Internal Block Diagram (IBD): Illustrates the encapsulated components inside a block.</a:t>
            </a:r>
          </a:p>
          <a:p>
            <a:r>
              <a:rPr lang="en-US" dirty="0"/>
              <a:t>UML Package diagram displays the relationships between packages in a system in a more general way.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761FBD-8731-4DFB-A5DE-C51A78657EF9}"/>
              </a:ext>
            </a:extLst>
          </p:cNvPr>
          <p:cNvCxnSpPr>
            <a:cxnSpLocks/>
          </p:cNvCxnSpPr>
          <p:nvPr/>
        </p:nvCxnSpPr>
        <p:spPr>
          <a:xfrm flipH="1">
            <a:off x="4714613" y="3112349"/>
            <a:ext cx="604007" cy="16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995951-594D-4801-A4D1-833076FBD9DD}"/>
              </a:ext>
            </a:extLst>
          </p:cNvPr>
          <p:cNvCxnSpPr>
            <a:cxnSpLocks/>
          </p:cNvCxnSpPr>
          <p:nvPr/>
        </p:nvCxnSpPr>
        <p:spPr>
          <a:xfrm flipH="1" flipV="1">
            <a:off x="5068349" y="2015732"/>
            <a:ext cx="250271" cy="21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0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0DFFEB-C01B-480C-BBBD-8BECF613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4186861" cy="1049235"/>
          </a:xfrm>
        </p:spPr>
        <p:txBody>
          <a:bodyPr>
            <a:normAutofit/>
          </a:bodyPr>
          <a:lstStyle/>
          <a:p>
            <a:r>
              <a:rPr lang="en-US" dirty="0" err="1"/>
              <a:t>Sysml</a:t>
            </a:r>
            <a:r>
              <a:rPr lang="en-US" dirty="0"/>
              <a:t> Behavioral diagrams (SMD)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B276-45DB-4C42-B24E-9B2F72A4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186861" cy="15072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 Machine Diagram (SMD): a dynamic diagram that illustrates the various states an object can have during its life in the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F0DB1-1039-4008-8F0F-1C1DAE33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43" y="789849"/>
            <a:ext cx="5909687" cy="2718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6B11E-9813-4AA0-AFBD-B6B5246C4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39" y="3849616"/>
            <a:ext cx="5894391" cy="15472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1033897-1F0F-4AD9-BCF7-BCEBC4A7ADD0}"/>
              </a:ext>
            </a:extLst>
          </p:cNvPr>
          <p:cNvSpPr txBox="1">
            <a:spLocks/>
          </p:cNvSpPr>
          <p:nvPr/>
        </p:nvSpPr>
        <p:spPr>
          <a:xfrm>
            <a:off x="1451276" y="3547828"/>
            <a:ext cx="418686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UML </a:t>
            </a:r>
            <a:r>
              <a:rPr lang="en-US" dirty="0" err="1"/>
              <a:t>sMD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F7F12F-AE8D-4B38-89B7-E7A5868B5733}"/>
              </a:ext>
            </a:extLst>
          </p:cNvPr>
          <p:cNvSpPr txBox="1">
            <a:spLocks/>
          </p:cNvSpPr>
          <p:nvPr/>
        </p:nvSpPr>
        <p:spPr>
          <a:xfrm>
            <a:off x="1451276" y="4075613"/>
            <a:ext cx="4186861" cy="15072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the Architecture View tools: Requirement View, System Analysis View, System Design View, Implementation View, and Test View.</a:t>
            </a:r>
          </a:p>
        </p:txBody>
      </p:sp>
    </p:spTree>
    <p:extLst>
      <p:ext uri="{BB962C8B-B14F-4D97-AF65-F5344CB8AC3E}">
        <p14:creationId xmlns:p14="http://schemas.microsoft.com/office/powerpoint/2010/main" val="107606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72E1-7DCA-4C19-A30E-A9A37CC9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Cross-cut diagrams (Not in UML)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1936-2B5D-457E-B49E-E35B7292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 Diagram (REQ): a structural diagram that illustrates the relationships between requirements, models that satisfy them, and test cases that verify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A37D2-BE1E-44E5-B00E-E87BA2B9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79" y="3051111"/>
            <a:ext cx="5503641" cy="352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1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642205-CE73-4F80-8796-E148C9B1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700" dirty="0"/>
              <a:t>SYSML integration with Agile MBSE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6895-F513-4D89-9128-469CFF0A4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key improvement from UML to </a:t>
            </a:r>
            <a:r>
              <a:rPr lang="en-US" dirty="0" err="1"/>
              <a:t>SysML</a:t>
            </a:r>
            <a:r>
              <a:rPr lang="en-US" dirty="0"/>
              <a:t> is the integration of Agile Model-Based Systems Engineering (MBSE).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 err="1"/>
              <a:t>Simulatable</a:t>
            </a:r>
            <a:endParaRPr lang="en-US" dirty="0"/>
          </a:p>
          <a:p>
            <a:pPr lvl="1"/>
            <a:r>
              <a:rPr lang="en-US" dirty="0"/>
              <a:t>Pattern-based for reuse</a:t>
            </a:r>
          </a:p>
          <a:p>
            <a:pPr lvl="1"/>
            <a:r>
              <a:rPr lang="en-US" dirty="0"/>
              <a:t>Test-driven</a:t>
            </a: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70AE-17FD-4BA5-BF6F-CBCDD00A2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723505"/>
            <a:ext cx="4821551" cy="26518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8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AF55-C891-4C0B-8179-016F25BF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</a:t>
            </a:r>
            <a:r>
              <a:rPr lang="en-US" dirty="0" err="1"/>
              <a:t>sysml</a:t>
            </a:r>
            <a:r>
              <a:rPr lang="en-US" dirty="0"/>
              <a:t>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0237-6FA1-413E-B072-DCCB424E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Lockheed Martin Corporation</a:t>
            </a:r>
          </a:p>
          <a:p>
            <a:r>
              <a:rPr lang="en-US" dirty="0" err="1"/>
              <a:t>ARTiSAN</a:t>
            </a:r>
            <a:r>
              <a:rPr lang="en-US" dirty="0"/>
              <a:t> Software Tools</a:t>
            </a:r>
          </a:p>
          <a:p>
            <a:r>
              <a:rPr lang="en-US" dirty="0" err="1"/>
              <a:t>Telelogic</a:t>
            </a:r>
            <a:r>
              <a:rPr lang="en-US" dirty="0"/>
              <a:t> Systems</a:t>
            </a:r>
          </a:p>
          <a:p>
            <a:r>
              <a:rPr lang="en-US" dirty="0" err="1"/>
              <a:t>EmbeddedPlus</a:t>
            </a:r>
            <a:endParaRPr lang="en-US" dirty="0"/>
          </a:p>
          <a:p>
            <a:r>
              <a:rPr lang="en-US" dirty="0"/>
              <a:t>IBM Software Group</a:t>
            </a:r>
          </a:p>
        </p:txBody>
      </p:sp>
    </p:spTree>
    <p:extLst>
      <p:ext uri="{BB962C8B-B14F-4D97-AF65-F5344CB8AC3E}">
        <p14:creationId xmlns:p14="http://schemas.microsoft.com/office/powerpoint/2010/main" val="22754249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123</TotalTime>
  <Words>404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SysML</vt:lpstr>
      <vt:lpstr>Why use modeling languages?</vt:lpstr>
      <vt:lpstr>What is sysml?</vt:lpstr>
      <vt:lpstr>Structural Diagrams (Sysml)</vt:lpstr>
      <vt:lpstr>SysML IBD vs UML package</vt:lpstr>
      <vt:lpstr>Sysml Behavioral diagrams (SMD)</vt:lpstr>
      <vt:lpstr>NEW Cross-cut diagrams (Not in UML)</vt:lpstr>
      <vt:lpstr>SYSML integration with Agile MBSE</vt:lpstr>
      <vt:lpstr>Companies using sysml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SysML</dc:title>
  <dc:creator>Redamonti, Anthony</dc:creator>
  <cp:lastModifiedBy>Redamonti, Anthony</cp:lastModifiedBy>
  <cp:revision>14</cp:revision>
  <dcterms:created xsi:type="dcterms:W3CDTF">2022-08-02T13:35:51Z</dcterms:created>
  <dcterms:modified xsi:type="dcterms:W3CDTF">2022-08-02T15:39:27Z</dcterms:modified>
</cp:coreProperties>
</file>