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Nunito"/>
      <p:regular r:id="rId8"/>
      <p:bold r:id="rId9"/>
      <p:italic r:id="rId10"/>
      <p:boldItalic r:id="rId11"/>
    </p:embeddedFont>
    <p:embeddedFont>
      <p:font typeface="Maven Pro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boldItalic.fntdata"/><Relationship Id="rId10" Type="http://schemas.openxmlformats.org/officeDocument/2006/relationships/font" Target="fonts/Nunito-italic.fntdata"/><Relationship Id="rId13" Type="http://schemas.openxmlformats.org/officeDocument/2006/relationships/font" Target="fonts/MavenPro-bold.fntdata"/><Relationship Id="rId12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Nuni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6c7a92b845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6c7a92b845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2412300" y="1321825"/>
            <a:ext cx="5187300" cy="151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000"/>
              <a:t>Customer Prediction</a:t>
            </a:r>
            <a:endParaRPr sz="4000"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977550" y="4684050"/>
            <a:ext cx="11889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July, 2025</a:t>
            </a:r>
            <a:endParaRPr/>
          </a:p>
        </p:txBody>
      </p:sp>
      <p:pic>
        <p:nvPicPr>
          <p:cNvPr id="279" name="Google Shape;27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03" y="153600"/>
            <a:ext cx="1266675" cy="125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0725" y="2571738"/>
            <a:ext cx="3784811" cy="1658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13"/>
          <p:cNvSpPr txBox="1"/>
          <p:nvPr>
            <p:ph idx="1" type="subTitle"/>
          </p:nvPr>
        </p:nvSpPr>
        <p:spPr>
          <a:xfrm>
            <a:off x="3589200" y="51500"/>
            <a:ext cx="1965600" cy="4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Anthony Rodrigues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/>
          <p:nvPr>
            <p:ph type="title"/>
          </p:nvPr>
        </p:nvSpPr>
        <p:spPr>
          <a:xfrm>
            <a:off x="1363950" y="709650"/>
            <a:ext cx="6416100" cy="61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Evaluation Report</a:t>
            </a:r>
            <a:endParaRPr/>
          </a:p>
        </p:txBody>
      </p:sp>
      <p:sp>
        <p:nvSpPr>
          <p:cNvPr id="287" name="Google Shape;287;p14"/>
          <p:cNvSpPr txBox="1"/>
          <p:nvPr>
            <p:ph idx="1" type="body"/>
          </p:nvPr>
        </p:nvSpPr>
        <p:spPr>
          <a:xfrm>
            <a:off x="597600" y="1435225"/>
            <a:ext cx="3576300" cy="37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299085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-GB" sz="1200"/>
              <a:t>The three most important features identified were length_of_stay, flight_duration, and purchase_lead. In contrast, the features booking_origin, flight_from_region, and flight_to_region were found to be less significant.</a:t>
            </a:r>
            <a:endParaRPr sz="1200"/>
          </a:p>
          <a:p>
            <a:pPr indent="-29908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200"/>
              <a:t>The most important metrics for this project is Recall followed by F1 which came to be 86% and 90% respectively.</a:t>
            </a:r>
            <a:endParaRPr sz="1200"/>
          </a:p>
          <a:p>
            <a:pPr indent="-29908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200"/>
              <a:t> Recall indicates Better to target more customers (some false positives) than miss interested ones, Missing engaged customers can harm long-term relationships</a:t>
            </a:r>
            <a:endParaRPr sz="1200"/>
          </a:p>
          <a:p>
            <a:pPr indent="-299085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ct val="100000"/>
              <a:buChar char="●"/>
            </a:pPr>
            <a:r>
              <a:rPr lang="en-GB" sz="1200"/>
              <a:t>F1 score indicates a balanced approach - combines precision and recall. Good single metric for model comparison among both target classes.</a:t>
            </a:r>
            <a:endParaRPr sz="1200"/>
          </a:p>
        </p:txBody>
      </p:sp>
      <p:pic>
        <p:nvPicPr>
          <p:cNvPr id="288" name="Google Shape;2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300" y="1475550"/>
            <a:ext cx="4665301" cy="3254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