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38"/>
  </p:notesMasterIdLst>
  <p:sldIdLst>
    <p:sldId id="661" r:id="rId2"/>
    <p:sldId id="663" r:id="rId3"/>
    <p:sldId id="697" r:id="rId4"/>
    <p:sldId id="706" r:id="rId5"/>
    <p:sldId id="701" r:id="rId6"/>
    <p:sldId id="703" r:id="rId7"/>
    <p:sldId id="707" r:id="rId8"/>
    <p:sldId id="704" r:id="rId9"/>
    <p:sldId id="705" r:id="rId10"/>
    <p:sldId id="680" r:id="rId11"/>
    <p:sldId id="699" r:id="rId12"/>
    <p:sldId id="698" r:id="rId13"/>
    <p:sldId id="700" r:id="rId14"/>
    <p:sldId id="708" r:id="rId15"/>
    <p:sldId id="672" r:id="rId16"/>
    <p:sldId id="687" r:id="rId17"/>
    <p:sldId id="696" r:id="rId18"/>
    <p:sldId id="695" r:id="rId19"/>
    <p:sldId id="664" r:id="rId20"/>
    <p:sldId id="665" r:id="rId21"/>
    <p:sldId id="666" r:id="rId22"/>
    <p:sldId id="667" r:id="rId23"/>
    <p:sldId id="694" r:id="rId24"/>
    <p:sldId id="692" r:id="rId25"/>
    <p:sldId id="675" r:id="rId26"/>
    <p:sldId id="674" r:id="rId27"/>
    <p:sldId id="676" r:id="rId28"/>
    <p:sldId id="677" r:id="rId29"/>
    <p:sldId id="678" r:id="rId30"/>
    <p:sldId id="679" r:id="rId31"/>
    <p:sldId id="681" r:id="rId32"/>
    <p:sldId id="684" r:id="rId33"/>
    <p:sldId id="685" r:id="rId34"/>
    <p:sldId id="690" r:id="rId35"/>
    <p:sldId id="660" r:id="rId36"/>
    <p:sldId id="649" r:id="rId3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4830" userDrawn="1">
          <p15:clr>
            <a:srgbClr val="A4A3A4"/>
          </p15:clr>
        </p15:guide>
        <p15:guide id="3" pos="526" userDrawn="1">
          <p15:clr>
            <a:srgbClr val="A4A3A4"/>
          </p15:clr>
        </p15:guide>
        <p15:guide id="5" orient="horz" pos="528" userDrawn="1">
          <p15:clr>
            <a:srgbClr val="A4A3A4"/>
          </p15:clr>
        </p15:guide>
        <p15:guide id="41" pos="7678" userDrawn="1">
          <p15:clr>
            <a:srgbClr val="A4A3A4"/>
          </p15:clr>
        </p15:guide>
        <p15:guide id="46"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4AEC9"/>
    <a:srgbClr val="06919A"/>
    <a:srgbClr val="242C35"/>
    <a:srgbClr val="B8B8B8"/>
    <a:srgbClr val="566A86"/>
    <a:srgbClr val="525252"/>
    <a:srgbClr val="0E80C9"/>
    <a:srgbClr val="414E5E"/>
    <a:srgbClr val="384558"/>
    <a:srgbClr val="F1CB1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314" autoAdjust="0"/>
    <p:restoredTop sz="95238" autoAdjust="0"/>
  </p:normalViewPr>
  <p:slideViewPr>
    <p:cSldViewPr snapToGrid="0" snapToObjects="1">
      <p:cViewPr varScale="1">
        <p:scale>
          <a:sx n="41" d="100"/>
          <a:sy n="41" d="100"/>
        </p:scale>
        <p:origin x="256" y="424"/>
      </p:cViewPr>
      <p:guideLst>
        <p:guide orient="horz" pos="8112"/>
        <p:guide pos="14830"/>
        <p:guide pos="526"/>
        <p:guide orient="horz" pos="528"/>
        <p:guide pos="7678"/>
        <p:guide orient="horz" pos="4320"/>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12/6/18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136359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17340481" y="3266374"/>
            <a:ext cx="4030382" cy="7143907"/>
          </a:xfrm>
          <a:prstGeom prst="rect">
            <a:avLst/>
          </a:prstGeom>
          <a:solidFill>
            <a:schemeClr val="bg1">
              <a:lumMod val="95000"/>
            </a:schemeClr>
          </a:solidFill>
        </p:spPr>
        <p:txBody>
          <a:bodyPr>
            <a:normAutofit/>
          </a:bodyPr>
          <a:lstStyle>
            <a:lvl1pPr>
              <a:defRPr sz="2000"/>
            </a:lvl1pPr>
          </a:lstStyle>
          <a:p>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835025" y="5796992"/>
            <a:ext cx="22707600" cy="6400800"/>
          </a:xfrm>
          <a:prstGeom prst="rect">
            <a:avLst/>
          </a:prstGeom>
          <a:solidFill>
            <a:schemeClr val="bg1">
              <a:lumMod val="95000"/>
            </a:schemeClr>
          </a:solidFill>
        </p:spPr>
        <p:txBody>
          <a:bodyPr>
            <a:normAutofit/>
          </a:bodyPr>
          <a:lstStyle>
            <a:lvl1pPr>
              <a:defRPr sz="2000"/>
            </a:lvl1pPr>
          </a:lstStyle>
          <a:p>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0" y="0"/>
            <a:ext cx="24377650" cy="13716000"/>
          </a:xfrm>
          <a:prstGeom prst="rect">
            <a:avLst/>
          </a:prstGeom>
          <a:solidFill>
            <a:schemeClr val="bg1">
              <a:lumMod val="95000"/>
            </a:schemeClr>
          </a:solidFill>
        </p:spPr>
        <p:txBody>
          <a:bodyPr>
            <a:normAutofit/>
          </a:bodyPr>
          <a:lstStyle>
            <a:lvl1pPr>
              <a:defRPr sz="2000"/>
            </a:lvl1pPr>
          </a:lstStyle>
          <a:p>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16049100" y="4570707"/>
            <a:ext cx="3581770" cy="6348738"/>
          </a:xfrm>
          <a:prstGeom prst="rect">
            <a:avLst/>
          </a:prstGeom>
          <a:solidFill>
            <a:schemeClr val="bg1">
              <a:lumMod val="95000"/>
            </a:schemeClr>
          </a:solidFill>
        </p:spPr>
        <p:txBody>
          <a:bodyPr>
            <a:normAutofit/>
          </a:bodyPr>
          <a:lstStyle>
            <a:lvl1pPr>
              <a:defRPr sz="2000"/>
            </a:lvl1pPr>
          </a:lstStyle>
          <a:p>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15370186" y="4458738"/>
            <a:ext cx="5014950" cy="6657939"/>
          </a:xfrm>
          <a:prstGeom prst="rect">
            <a:avLst/>
          </a:prstGeom>
          <a:solidFill>
            <a:schemeClr val="bg1">
              <a:lumMod val="95000"/>
            </a:schemeClr>
          </a:solidFill>
        </p:spPr>
        <p:txBody>
          <a:bodyPr>
            <a:normAutofit/>
          </a:bodyPr>
          <a:lstStyle>
            <a:lvl1pPr>
              <a:defRPr sz="2000"/>
            </a:lvl1pPr>
          </a:lstStyle>
          <a:p>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13971061" y="5084675"/>
            <a:ext cx="7704989" cy="4846366"/>
          </a:xfrm>
          <a:prstGeom prst="rect">
            <a:avLst/>
          </a:prstGeom>
          <a:solidFill>
            <a:schemeClr val="bg1">
              <a:lumMod val="95000"/>
            </a:schemeClr>
          </a:solidFill>
        </p:spPr>
        <p:txBody>
          <a:bodyPr>
            <a:normAutofit/>
          </a:bodyPr>
          <a:lstStyle>
            <a:lvl1pPr>
              <a:defRPr sz="2000"/>
            </a:lvl1pPr>
          </a:lstStyle>
          <a:p>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12/6/18</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0"/>
            <a:ext cx="243776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35025" y="838199"/>
            <a:ext cx="22707601" cy="12077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4000890" y="3472563"/>
            <a:ext cx="16901019" cy="5231991"/>
            <a:chOff x="6621351" y="3355286"/>
            <a:chExt cx="11134945" cy="5231991"/>
          </a:xfrm>
        </p:grpSpPr>
        <p:sp>
          <p:nvSpPr>
            <p:cNvPr id="9" name="TextBox 8"/>
            <p:cNvSpPr txBox="1"/>
            <p:nvPr/>
          </p:nvSpPr>
          <p:spPr>
            <a:xfrm>
              <a:off x="6621351" y="3355286"/>
              <a:ext cx="11134945" cy="4708981"/>
            </a:xfrm>
            <a:prstGeom prst="rect">
              <a:avLst/>
            </a:prstGeom>
            <a:noFill/>
          </p:spPr>
          <p:txBody>
            <a:bodyPr wrap="square" rtlCol="0">
              <a:spAutoFit/>
            </a:bodyPr>
            <a:lstStyle/>
            <a:p>
              <a:pPr algn="ctr"/>
              <a:r>
                <a:rPr lang="en-US" altLang="zh-CN" sz="10000" dirty="0" smtClean="0">
                  <a:solidFill>
                    <a:schemeClr val="bg1"/>
                  </a:solidFill>
                  <a:latin typeface="Playfair Display" charset="0"/>
                  <a:ea typeface="Playfair Display" charset="0"/>
                  <a:cs typeface="Playfair Display" charset="0"/>
                </a:rPr>
                <a:t>NLI: Identifying the </a:t>
              </a:r>
              <a:r>
                <a:rPr lang="en-US" altLang="zh-CN" sz="10000" dirty="0" err="1" smtClean="0">
                  <a:solidFill>
                    <a:schemeClr val="bg1"/>
                  </a:solidFill>
                  <a:latin typeface="Playfair Display" charset="0"/>
                  <a:ea typeface="Playfair Display" charset="0"/>
                  <a:cs typeface="Playfair Display" charset="0"/>
                </a:rPr>
                <a:t>CHARACTERistics</a:t>
              </a:r>
              <a:r>
                <a:rPr lang="en-US" altLang="zh-CN" sz="10000" dirty="0" smtClean="0">
                  <a:solidFill>
                    <a:schemeClr val="bg1"/>
                  </a:solidFill>
                  <a:latin typeface="Playfair Display" charset="0"/>
                  <a:ea typeface="Playfair Display" charset="0"/>
                  <a:cs typeface="Playfair Display" charset="0"/>
                </a:rPr>
                <a:t> of a Native Language </a:t>
              </a:r>
              <a:endParaRPr lang="en-US" altLang="zh-CN" sz="10000" dirty="0">
                <a:solidFill>
                  <a:schemeClr val="bg1"/>
                </a:solidFill>
                <a:latin typeface="Playfair Display" charset="0"/>
                <a:ea typeface="Playfair Display" charset="0"/>
                <a:cs typeface="Playfair Display" charset="0"/>
              </a:endParaRPr>
            </a:p>
          </p:txBody>
        </p:sp>
        <p:sp>
          <p:nvSpPr>
            <p:cNvPr id="3" name="Rectangle 2"/>
            <p:cNvSpPr/>
            <p:nvPr/>
          </p:nvSpPr>
          <p:spPr>
            <a:xfrm>
              <a:off x="9861261" y="8483367"/>
              <a:ext cx="4655127" cy="103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674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1" y="0"/>
            <a:ext cx="24377650" cy="13715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38850" y="3749456"/>
            <a:ext cx="12299950" cy="3154710"/>
          </a:xfrm>
          <a:prstGeom prst="rect">
            <a:avLst/>
          </a:prstGeom>
          <a:noFill/>
        </p:spPr>
        <p:txBody>
          <a:bodyPr wrap="square" rtlCol="0">
            <a:spAutoFit/>
          </a:bodyPr>
          <a:lstStyle/>
          <a:p>
            <a:pPr algn="ctr"/>
            <a:r>
              <a:rPr lang="en-US" sz="19900" i="1" dirty="0" smtClean="0">
                <a:solidFill>
                  <a:schemeClr val="bg1"/>
                </a:solidFill>
                <a:latin typeface="Playfair Display" charset="0"/>
                <a:ea typeface="Playfair Display" charset="0"/>
                <a:cs typeface="Playfair Display" charset="0"/>
              </a:rPr>
              <a:t>Results</a:t>
            </a:r>
            <a:endParaRPr lang="en-US" sz="19900" i="1" dirty="0">
              <a:solidFill>
                <a:schemeClr val="bg1"/>
              </a:solidFill>
              <a:latin typeface="Playfair Display" charset="0"/>
              <a:ea typeface="Playfair Display" charset="0"/>
              <a:cs typeface="Playfair Display" charset="0"/>
            </a:endParaRPr>
          </a:p>
        </p:txBody>
      </p:sp>
      <p:grpSp>
        <p:nvGrpSpPr>
          <p:cNvPr id="19" name="Group 18"/>
          <p:cNvGrpSpPr/>
          <p:nvPr/>
        </p:nvGrpSpPr>
        <p:grpSpPr>
          <a:xfrm>
            <a:off x="22704425" y="12877800"/>
            <a:ext cx="838200" cy="838200"/>
            <a:chOff x="22713283" y="12877800"/>
            <a:chExt cx="838200" cy="838200"/>
          </a:xfrm>
        </p:grpSpPr>
        <p:sp>
          <p:nvSpPr>
            <p:cNvPr id="20" name="Rectangle 19"/>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smtClean="0">
                  <a:solidFill>
                    <a:schemeClr val="bg1"/>
                  </a:solidFill>
                  <a:latin typeface="Lato" charset="0"/>
                  <a:ea typeface="Lato" charset="0"/>
                  <a:cs typeface="Lato" charset="0"/>
                </a:rPr>
                <a:t>3</a:t>
              </a:r>
              <a:endParaRPr lang="en-US" dirty="0">
                <a:solidFill>
                  <a:schemeClr val="bg1"/>
                </a:solidFill>
                <a:latin typeface="Lato" charset="0"/>
                <a:ea typeface="Lato" charset="0"/>
                <a:cs typeface="Lato" charset="0"/>
              </a:endParaRPr>
            </a:p>
          </p:txBody>
        </p:sp>
      </p:grpSp>
    </p:spTree>
    <p:extLst>
      <p:ext uri="{BB962C8B-B14F-4D97-AF65-F5344CB8AC3E}">
        <p14:creationId xmlns:p14="http://schemas.microsoft.com/office/powerpoint/2010/main" val="2050630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51673" y="1"/>
            <a:ext cx="75859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5501980" cy="1569660"/>
          </a:xfrm>
          <a:prstGeom prst="rect">
            <a:avLst/>
          </a:prstGeom>
          <a:noFill/>
        </p:spPr>
        <p:txBody>
          <a:bodyPr wrap="square" rtlCol="0">
            <a:spAutoFit/>
          </a:bodyPr>
          <a:lstStyle/>
          <a:p>
            <a:endParaRPr lang="en-US" sz="4800" dirty="0" smtClean="0">
              <a:solidFill>
                <a:schemeClr val="bg1"/>
              </a:solidFill>
              <a:latin typeface="Playfair Display" charset="0"/>
              <a:ea typeface="Playfair Display" charset="0"/>
              <a:cs typeface="Playfair Display" charset="0"/>
            </a:endParaRPr>
          </a:p>
          <a:p>
            <a:r>
              <a:rPr lang="en-US" sz="4800" dirty="0" smtClean="0">
                <a:solidFill>
                  <a:schemeClr val="bg1"/>
                </a:solidFill>
                <a:latin typeface="Playfair Display" charset="0"/>
                <a:ea typeface="Playfair Display" charset="0"/>
                <a:cs typeface="Playfair Display" charset="0"/>
              </a:rPr>
              <a:t>Precision on Test Set</a:t>
            </a:r>
            <a:endParaRPr lang="en-US" sz="4800" dirty="0">
              <a:solidFill>
                <a:schemeClr val="bg1"/>
              </a:solidFill>
              <a:latin typeface="Playfair Display" charset="0"/>
              <a:ea typeface="Playfair Display" charset="0"/>
              <a:cs typeface="Playfair Display" charset="0"/>
            </a:endParaRP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20" name="Rectangle 19"/>
          <p:cNvSpPr/>
          <p:nvPr/>
        </p:nvSpPr>
        <p:spPr>
          <a:xfrm>
            <a:off x="-3" y="3691889"/>
            <a:ext cx="6056626"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grpSp>
        <p:nvGrpSpPr>
          <p:cNvPr id="3" name="Group 2"/>
          <p:cNvGrpSpPr/>
          <p:nvPr/>
        </p:nvGrpSpPr>
        <p:grpSpPr>
          <a:xfrm>
            <a:off x="8281447" y="1737310"/>
            <a:ext cx="13938192" cy="10006910"/>
            <a:chOff x="10402123" y="1665953"/>
            <a:chExt cx="10760709" cy="10006910"/>
          </a:xfrm>
        </p:grpSpPr>
        <p:grpSp>
          <p:nvGrpSpPr>
            <p:cNvPr id="33" name="Group 32"/>
            <p:cNvGrpSpPr/>
            <p:nvPr/>
          </p:nvGrpSpPr>
          <p:grpSpPr>
            <a:xfrm>
              <a:off x="10953678" y="5043813"/>
              <a:ext cx="9758203" cy="5914526"/>
              <a:chOff x="2588152" y="5528170"/>
              <a:chExt cx="3797318" cy="6105796"/>
            </a:xfrm>
            <a:solidFill>
              <a:schemeClr val="accent2"/>
            </a:solidFill>
          </p:grpSpPr>
          <p:sp>
            <p:nvSpPr>
              <p:cNvPr id="34" name="Freeform 2356"/>
              <p:cNvSpPr>
                <a:spLocks noChangeArrowheads="1"/>
              </p:cNvSpPr>
              <p:nvPr/>
            </p:nvSpPr>
            <p:spPr bwMode="auto">
              <a:xfrm>
                <a:off x="2588152" y="7489934"/>
                <a:ext cx="242126" cy="4144032"/>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dirty="0"/>
              </a:p>
            </p:txBody>
          </p:sp>
          <p:sp>
            <p:nvSpPr>
              <p:cNvPr id="36" name="Freeform 2356"/>
              <p:cNvSpPr>
                <a:spLocks noChangeArrowheads="1"/>
              </p:cNvSpPr>
              <p:nvPr/>
            </p:nvSpPr>
            <p:spPr bwMode="auto">
              <a:xfrm>
                <a:off x="4363583" y="5528170"/>
                <a:ext cx="241747" cy="6088612"/>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sz="9600"/>
              </a:p>
            </p:txBody>
          </p:sp>
          <p:sp>
            <p:nvSpPr>
              <p:cNvPr id="38" name="Freeform 2356"/>
              <p:cNvSpPr>
                <a:spLocks noChangeArrowheads="1"/>
              </p:cNvSpPr>
              <p:nvPr/>
            </p:nvSpPr>
            <p:spPr bwMode="auto">
              <a:xfrm>
                <a:off x="6143723" y="6403454"/>
                <a:ext cx="241747" cy="520128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sz="9600"/>
              </a:p>
            </p:txBody>
          </p:sp>
        </p:grpSp>
        <p:grpSp>
          <p:nvGrpSpPr>
            <p:cNvPr id="39" name="Group 38"/>
            <p:cNvGrpSpPr/>
            <p:nvPr/>
          </p:nvGrpSpPr>
          <p:grpSpPr>
            <a:xfrm>
              <a:off x="10402123" y="1665953"/>
              <a:ext cx="209694" cy="9332064"/>
              <a:chOff x="2526776" y="2601688"/>
              <a:chExt cx="209694" cy="9332064"/>
            </a:xfrm>
          </p:grpSpPr>
          <p:sp>
            <p:nvSpPr>
              <p:cNvPr id="40" name="Oval 39"/>
              <p:cNvSpPr/>
              <p:nvPr/>
            </p:nvSpPr>
            <p:spPr>
              <a:xfrm flipV="1">
                <a:off x="2526776" y="11724058"/>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V="1">
                <a:off x="2526776" y="9955002"/>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V="1">
                <a:off x="2526776" y="8075110"/>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V="1">
                <a:off x="2526776" y="6250636"/>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V="1">
                <a:off x="2526776" y="4426162"/>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V="1">
                <a:off x="2526776" y="2601688"/>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10506970" y="11149643"/>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ARA</a:t>
              </a:r>
              <a:endParaRPr lang="en-US" sz="5400" dirty="0">
                <a:solidFill>
                  <a:schemeClr val="accent1"/>
                </a:solidFill>
                <a:latin typeface="Lato" charset="0"/>
                <a:ea typeface="Lato" charset="0"/>
                <a:cs typeface="Lato" charset="0"/>
              </a:endParaRPr>
            </a:p>
          </p:txBody>
        </p:sp>
        <p:sp>
          <p:nvSpPr>
            <p:cNvPr id="47" name="TextBox 46"/>
            <p:cNvSpPr txBox="1"/>
            <p:nvPr/>
          </p:nvSpPr>
          <p:spPr>
            <a:xfrm>
              <a:off x="11416819" y="11149643"/>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DEU</a:t>
              </a:r>
              <a:endParaRPr lang="en-US" sz="5400" dirty="0">
                <a:solidFill>
                  <a:schemeClr val="accent1"/>
                </a:solidFill>
                <a:latin typeface="Lato" charset="0"/>
                <a:ea typeface="Lato" charset="0"/>
                <a:cs typeface="Lato" charset="0"/>
              </a:endParaRPr>
            </a:p>
          </p:txBody>
        </p:sp>
        <p:sp>
          <p:nvSpPr>
            <p:cNvPr id="48" name="TextBox 47"/>
            <p:cNvSpPr txBox="1"/>
            <p:nvPr/>
          </p:nvSpPr>
          <p:spPr>
            <a:xfrm>
              <a:off x="14181386" y="11122500"/>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ITA</a:t>
              </a:r>
              <a:endParaRPr lang="en-US" sz="5400" dirty="0">
                <a:solidFill>
                  <a:schemeClr val="accent1"/>
                </a:solidFill>
                <a:latin typeface="Lato" charset="0"/>
                <a:ea typeface="Lato" charset="0"/>
                <a:cs typeface="Lato" charset="0"/>
              </a:endParaRPr>
            </a:p>
          </p:txBody>
        </p:sp>
        <p:sp>
          <p:nvSpPr>
            <p:cNvPr id="49" name="TextBox 48"/>
            <p:cNvSpPr txBox="1"/>
            <p:nvPr/>
          </p:nvSpPr>
          <p:spPr>
            <a:xfrm>
              <a:off x="16024606" y="11116322"/>
              <a:ext cx="1506292" cy="523220"/>
            </a:xfrm>
            <a:prstGeom prst="rect">
              <a:avLst/>
            </a:prstGeom>
            <a:noFill/>
          </p:spPr>
          <p:txBody>
            <a:bodyPr wrap="square" rtlCol="0">
              <a:spAutoFit/>
            </a:bodyPr>
            <a:lstStyle/>
            <a:p>
              <a:pPr algn="ctr"/>
              <a:r>
                <a:rPr lang="en-US" sz="2800" smtClean="0">
                  <a:solidFill>
                    <a:schemeClr val="accent1"/>
                  </a:solidFill>
                  <a:latin typeface="Lato" charset="0"/>
                  <a:ea typeface="Lato" charset="0"/>
                  <a:cs typeface="Lato" charset="0"/>
                </a:rPr>
                <a:t>KOR</a:t>
              </a:r>
              <a:endParaRPr lang="en-US" sz="5400" dirty="0">
                <a:solidFill>
                  <a:schemeClr val="accent1"/>
                </a:solidFill>
                <a:latin typeface="Lato" charset="0"/>
                <a:ea typeface="Lato" charset="0"/>
                <a:cs typeface="Lato" charset="0"/>
              </a:endParaRPr>
            </a:p>
          </p:txBody>
        </p:sp>
        <p:sp>
          <p:nvSpPr>
            <p:cNvPr id="50" name="TextBox 49"/>
            <p:cNvSpPr txBox="1"/>
            <p:nvPr/>
          </p:nvSpPr>
          <p:spPr>
            <a:xfrm>
              <a:off x="19656540" y="11067444"/>
              <a:ext cx="1506292" cy="523220"/>
            </a:xfrm>
            <a:prstGeom prst="rect">
              <a:avLst/>
            </a:prstGeom>
            <a:noFill/>
          </p:spPr>
          <p:txBody>
            <a:bodyPr wrap="square" rtlCol="0">
              <a:spAutoFit/>
            </a:bodyPr>
            <a:lstStyle/>
            <a:p>
              <a:pPr algn="ctr"/>
              <a:r>
                <a:rPr lang="en-US" altLang="zh-CN" sz="2800" dirty="0" smtClean="0">
                  <a:solidFill>
                    <a:schemeClr val="accent1"/>
                  </a:solidFill>
                  <a:latin typeface="Lato" charset="0"/>
                  <a:ea typeface="Lato" charset="0"/>
                  <a:cs typeface="Lato" charset="0"/>
                </a:rPr>
                <a:t>ZHO</a:t>
              </a:r>
              <a:endParaRPr lang="en-US" sz="5400" dirty="0">
                <a:solidFill>
                  <a:schemeClr val="accent1"/>
                </a:solidFill>
                <a:latin typeface="Lato" charset="0"/>
                <a:ea typeface="Lato" charset="0"/>
                <a:cs typeface="Lato" charset="0"/>
              </a:endParaRPr>
            </a:p>
          </p:txBody>
        </p:sp>
      </p:grpSp>
      <p:sp>
        <p:nvSpPr>
          <p:cNvPr id="27" name="Freeform 2356"/>
          <p:cNvSpPr>
            <a:spLocks noChangeArrowheads="1"/>
          </p:cNvSpPr>
          <p:nvPr/>
        </p:nvSpPr>
        <p:spPr bwMode="auto">
          <a:xfrm>
            <a:off x="10120375" y="5120640"/>
            <a:ext cx="805935" cy="5907024"/>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28" name="Freeform 2356"/>
          <p:cNvSpPr>
            <a:spLocks noChangeArrowheads="1"/>
          </p:cNvSpPr>
          <p:nvPr/>
        </p:nvSpPr>
        <p:spPr bwMode="auto">
          <a:xfrm>
            <a:off x="12485812" y="6738213"/>
            <a:ext cx="805935" cy="429768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29" name="Freeform 2356"/>
          <p:cNvSpPr>
            <a:spLocks noChangeArrowheads="1"/>
          </p:cNvSpPr>
          <p:nvPr/>
        </p:nvSpPr>
        <p:spPr bwMode="auto">
          <a:xfrm>
            <a:off x="11338462" y="5157270"/>
            <a:ext cx="804672" cy="5861304"/>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30" name="Freeform 2356"/>
          <p:cNvSpPr>
            <a:spLocks noChangeArrowheads="1"/>
          </p:cNvSpPr>
          <p:nvPr/>
        </p:nvSpPr>
        <p:spPr bwMode="auto">
          <a:xfrm>
            <a:off x="16088177" y="5163166"/>
            <a:ext cx="805935" cy="584301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31" name="TextBox 30"/>
          <p:cNvSpPr txBox="1"/>
          <p:nvPr/>
        </p:nvSpPr>
        <p:spPr>
          <a:xfrm>
            <a:off x="11937426" y="11221000"/>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HIN</a:t>
            </a:r>
          </a:p>
        </p:txBody>
      </p:sp>
      <p:sp>
        <p:nvSpPr>
          <p:cNvPr id="32" name="TextBox 31"/>
          <p:cNvSpPr txBox="1"/>
          <p:nvPr/>
        </p:nvSpPr>
        <p:spPr>
          <a:xfrm>
            <a:off x="10617411" y="11213569"/>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FRA</a:t>
            </a:r>
            <a:endParaRPr lang="en-US" sz="5400" dirty="0">
              <a:solidFill>
                <a:schemeClr val="accent1"/>
              </a:solidFill>
              <a:latin typeface="Lato" charset="0"/>
              <a:ea typeface="Lato" charset="0"/>
              <a:cs typeface="Lato" charset="0"/>
            </a:endParaRPr>
          </a:p>
        </p:txBody>
      </p:sp>
      <p:sp>
        <p:nvSpPr>
          <p:cNvPr id="51" name="Freeform 2356"/>
          <p:cNvSpPr>
            <a:spLocks noChangeArrowheads="1"/>
          </p:cNvSpPr>
          <p:nvPr/>
        </p:nvSpPr>
        <p:spPr bwMode="auto">
          <a:xfrm>
            <a:off x="13656646" y="4528295"/>
            <a:ext cx="804673" cy="648309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2" name="Freeform 2356"/>
          <p:cNvSpPr>
            <a:spLocks noChangeArrowheads="1"/>
          </p:cNvSpPr>
          <p:nvPr/>
        </p:nvSpPr>
        <p:spPr bwMode="auto">
          <a:xfrm>
            <a:off x="17238293" y="7430069"/>
            <a:ext cx="805935" cy="3575304"/>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3" name="Freeform 2356"/>
          <p:cNvSpPr>
            <a:spLocks noChangeArrowheads="1"/>
          </p:cNvSpPr>
          <p:nvPr/>
        </p:nvSpPr>
        <p:spPr bwMode="auto">
          <a:xfrm>
            <a:off x="18500177" y="4876861"/>
            <a:ext cx="805935" cy="6153912"/>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4" name="Freeform 2356"/>
          <p:cNvSpPr>
            <a:spLocks noChangeArrowheads="1"/>
          </p:cNvSpPr>
          <p:nvPr/>
        </p:nvSpPr>
        <p:spPr bwMode="auto">
          <a:xfrm>
            <a:off x="19660795" y="5737776"/>
            <a:ext cx="805935" cy="529437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5" name="TextBox 54"/>
          <p:cNvSpPr txBox="1"/>
          <p:nvPr/>
        </p:nvSpPr>
        <p:spPr>
          <a:xfrm>
            <a:off x="14275004" y="11221000"/>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JPN</a:t>
            </a:r>
            <a:endParaRPr lang="en-US" sz="5400" dirty="0">
              <a:solidFill>
                <a:schemeClr val="accent1"/>
              </a:solidFill>
              <a:latin typeface="Lato" charset="0"/>
              <a:ea typeface="Lato" charset="0"/>
              <a:cs typeface="Lato" charset="0"/>
            </a:endParaRPr>
          </a:p>
        </p:txBody>
      </p:sp>
      <p:sp>
        <p:nvSpPr>
          <p:cNvPr id="56" name="TextBox 55"/>
          <p:cNvSpPr txBox="1"/>
          <p:nvPr/>
        </p:nvSpPr>
        <p:spPr>
          <a:xfrm>
            <a:off x="16687768" y="11169919"/>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SPA</a:t>
            </a:r>
          </a:p>
        </p:txBody>
      </p:sp>
      <p:sp>
        <p:nvSpPr>
          <p:cNvPr id="57" name="TextBox 56"/>
          <p:cNvSpPr txBox="1"/>
          <p:nvPr/>
        </p:nvSpPr>
        <p:spPr>
          <a:xfrm>
            <a:off x="17927606" y="11169919"/>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TEL</a:t>
            </a:r>
            <a:endParaRPr lang="en-US" sz="5400" dirty="0">
              <a:solidFill>
                <a:schemeClr val="accent1"/>
              </a:solidFill>
              <a:latin typeface="Lato" charset="0"/>
              <a:ea typeface="Lato" charset="0"/>
              <a:cs typeface="Lato" charset="0"/>
            </a:endParaRPr>
          </a:p>
        </p:txBody>
      </p:sp>
      <p:sp>
        <p:nvSpPr>
          <p:cNvPr id="58" name="TextBox 57"/>
          <p:cNvSpPr txBox="1"/>
          <p:nvPr/>
        </p:nvSpPr>
        <p:spPr>
          <a:xfrm>
            <a:off x="19213465" y="11154360"/>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TUR</a:t>
            </a:r>
            <a:endParaRPr lang="en-US" sz="5400" dirty="0">
              <a:solidFill>
                <a:schemeClr val="accent1"/>
              </a:solidFill>
              <a:latin typeface="Lato" charset="0"/>
              <a:ea typeface="Lato" charset="0"/>
              <a:cs typeface="Lato" charset="0"/>
            </a:endParaRPr>
          </a:p>
        </p:txBody>
      </p:sp>
      <p:sp>
        <p:nvSpPr>
          <p:cNvPr id="6" name="TextBox 5"/>
          <p:cNvSpPr txBox="1"/>
          <p:nvPr/>
        </p:nvSpPr>
        <p:spPr>
          <a:xfrm>
            <a:off x="8721919" y="6102388"/>
            <a:ext cx="1334020" cy="646331"/>
          </a:xfrm>
          <a:prstGeom prst="rect">
            <a:avLst/>
          </a:prstGeom>
          <a:noFill/>
        </p:spPr>
        <p:txBody>
          <a:bodyPr wrap="none" rtlCol="0">
            <a:spAutoFit/>
          </a:bodyPr>
          <a:lstStyle/>
          <a:p>
            <a:r>
              <a:rPr lang="en-US" dirty="0" smtClean="0"/>
              <a:t>43.9%</a:t>
            </a:r>
            <a:endParaRPr lang="en-US" dirty="0"/>
          </a:p>
        </p:txBody>
      </p:sp>
      <p:sp>
        <p:nvSpPr>
          <p:cNvPr id="7" name="TextBox 6"/>
          <p:cNvSpPr txBox="1"/>
          <p:nvPr/>
        </p:nvSpPr>
        <p:spPr>
          <a:xfrm>
            <a:off x="9803796" y="4112255"/>
            <a:ext cx="1334020" cy="646331"/>
          </a:xfrm>
          <a:prstGeom prst="rect">
            <a:avLst/>
          </a:prstGeom>
          <a:noFill/>
        </p:spPr>
        <p:txBody>
          <a:bodyPr wrap="none" rtlCol="0">
            <a:spAutoFit/>
          </a:bodyPr>
          <a:lstStyle/>
          <a:p>
            <a:r>
              <a:rPr lang="en-US" dirty="0" smtClean="0"/>
              <a:t>64.6%</a:t>
            </a:r>
            <a:endParaRPr lang="en-US" dirty="0"/>
          </a:p>
        </p:txBody>
      </p:sp>
      <p:sp>
        <p:nvSpPr>
          <p:cNvPr id="8" name="TextBox 7"/>
          <p:cNvSpPr txBox="1"/>
          <p:nvPr/>
        </p:nvSpPr>
        <p:spPr>
          <a:xfrm>
            <a:off x="11133643" y="4287084"/>
            <a:ext cx="1334020" cy="646331"/>
          </a:xfrm>
          <a:prstGeom prst="rect">
            <a:avLst/>
          </a:prstGeom>
          <a:noFill/>
        </p:spPr>
        <p:txBody>
          <a:bodyPr wrap="none" rtlCol="0">
            <a:spAutoFit/>
          </a:bodyPr>
          <a:lstStyle/>
          <a:p>
            <a:r>
              <a:rPr lang="en-US" dirty="0" smtClean="0"/>
              <a:t>64.1%</a:t>
            </a:r>
            <a:endParaRPr lang="en-US" dirty="0"/>
          </a:p>
        </p:txBody>
      </p:sp>
      <p:sp>
        <p:nvSpPr>
          <p:cNvPr id="9" name="TextBox 8"/>
          <p:cNvSpPr txBox="1"/>
          <p:nvPr/>
        </p:nvSpPr>
        <p:spPr>
          <a:xfrm>
            <a:off x="12278728" y="5762565"/>
            <a:ext cx="1334020" cy="646331"/>
          </a:xfrm>
          <a:prstGeom prst="rect">
            <a:avLst/>
          </a:prstGeom>
          <a:noFill/>
        </p:spPr>
        <p:txBody>
          <a:bodyPr wrap="none" rtlCol="0">
            <a:spAutoFit/>
          </a:bodyPr>
          <a:lstStyle/>
          <a:p>
            <a:r>
              <a:rPr lang="en-US" smtClean="0"/>
              <a:t>47.0%</a:t>
            </a:r>
            <a:endParaRPr lang="en-US" dirty="0"/>
          </a:p>
        </p:txBody>
      </p:sp>
      <p:sp>
        <p:nvSpPr>
          <p:cNvPr id="11" name="TextBox 10"/>
          <p:cNvSpPr txBox="1"/>
          <p:nvPr/>
        </p:nvSpPr>
        <p:spPr>
          <a:xfrm>
            <a:off x="13391973" y="3640939"/>
            <a:ext cx="1334020" cy="646331"/>
          </a:xfrm>
          <a:prstGeom prst="rect">
            <a:avLst/>
          </a:prstGeom>
          <a:noFill/>
        </p:spPr>
        <p:txBody>
          <a:bodyPr wrap="none" rtlCol="0">
            <a:spAutoFit/>
          </a:bodyPr>
          <a:lstStyle/>
          <a:p>
            <a:r>
              <a:rPr lang="en-US" smtClean="0"/>
              <a:t>70.9%</a:t>
            </a:r>
            <a:endParaRPr lang="en-US" dirty="0"/>
          </a:p>
        </p:txBody>
      </p:sp>
      <p:sp>
        <p:nvSpPr>
          <p:cNvPr id="12" name="TextBox 11"/>
          <p:cNvSpPr txBox="1"/>
          <p:nvPr/>
        </p:nvSpPr>
        <p:spPr>
          <a:xfrm>
            <a:off x="14655505" y="4255930"/>
            <a:ext cx="1334020" cy="646331"/>
          </a:xfrm>
          <a:prstGeom prst="rect">
            <a:avLst/>
          </a:prstGeom>
          <a:noFill/>
        </p:spPr>
        <p:txBody>
          <a:bodyPr wrap="none" rtlCol="0">
            <a:spAutoFit/>
          </a:bodyPr>
          <a:lstStyle/>
          <a:p>
            <a:r>
              <a:rPr lang="en-US" dirty="0" smtClean="0"/>
              <a:t>64.5%</a:t>
            </a:r>
            <a:endParaRPr lang="en-US" dirty="0"/>
          </a:p>
        </p:txBody>
      </p:sp>
      <p:sp>
        <p:nvSpPr>
          <p:cNvPr id="13" name="TextBox 12"/>
          <p:cNvSpPr txBox="1"/>
          <p:nvPr/>
        </p:nvSpPr>
        <p:spPr>
          <a:xfrm>
            <a:off x="16226082" y="4966444"/>
            <a:ext cx="45719" cy="646331"/>
          </a:xfrm>
          <a:prstGeom prst="rect">
            <a:avLst/>
          </a:prstGeom>
          <a:noFill/>
        </p:spPr>
        <p:txBody>
          <a:bodyPr wrap="square" rtlCol="0">
            <a:spAutoFit/>
          </a:bodyPr>
          <a:lstStyle/>
          <a:p>
            <a:endParaRPr lang="en-US" dirty="0"/>
          </a:p>
        </p:txBody>
      </p:sp>
      <p:sp>
        <p:nvSpPr>
          <p:cNvPr id="60" name="TextBox 59"/>
          <p:cNvSpPr txBox="1"/>
          <p:nvPr/>
        </p:nvSpPr>
        <p:spPr>
          <a:xfrm>
            <a:off x="15872698" y="4426086"/>
            <a:ext cx="1334020" cy="646331"/>
          </a:xfrm>
          <a:prstGeom prst="rect">
            <a:avLst/>
          </a:prstGeom>
          <a:noFill/>
        </p:spPr>
        <p:txBody>
          <a:bodyPr wrap="none" rtlCol="0">
            <a:spAutoFit/>
          </a:bodyPr>
          <a:lstStyle/>
          <a:p>
            <a:r>
              <a:rPr lang="en-US" smtClean="0"/>
              <a:t>63.9%</a:t>
            </a:r>
            <a:endParaRPr lang="en-US" dirty="0"/>
          </a:p>
        </p:txBody>
      </p:sp>
      <p:sp>
        <p:nvSpPr>
          <p:cNvPr id="61" name="TextBox 60"/>
          <p:cNvSpPr txBox="1"/>
          <p:nvPr/>
        </p:nvSpPr>
        <p:spPr>
          <a:xfrm>
            <a:off x="16974250" y="6507636"/>
            <a:ext cx="1334020" cy="646331"/>
          </a:xfrm>
          <a:prstGeom prst="rect">
            <a:avLst/>
          </a:prstGeom>
          <a:noFill/>
        </p:spPr>
        <p:txBody>
          <a:bodyPr wrap="none" rtlCol="0">
            <a:spAutoFit/>
          </a:bodyPr>
          <a:lstStyle/>
          <a:p>
            <a:r>
              <a:rPr lang="en-US" smtClean="0"/>
              <a:t>39.1%</a:t>
            </a:r>
            <a:endParaRPr lang="en-US" dirty="0"/>
          </a:p>
        </p:txBody>
      </p:sp>
      <p:sp>
        <p:nvSpPr>
          <p:cNvPr id="62" name="TextBox 61"/>
          <p:cNvSpPr txBox="1"/>
          <p:nvPr/>
        </p:nvSpPr>
        <p:spPr>
          <a:xfrm>
            <a:off x="18147213" y="4091384"/>
            <a:ext cx="1334020" cy="646331"/>
          </a:xfrm>
          <a:prstGeom prst="rect">
            <a:avLst/>
          </a:prstGeom>
          <a:noFill/>
        </p:spPr>
        <p:txBody>
          <a:bodyPr wrap="none" rtlCol="0">
            <a:spAutoFit/>
          </a:bodyPr>
          <a:lstStyle/>
          <a:p>
            <a:r>
              <a:rPr lang="en-US" smtClean="0"/>
              <a:t>67.3%</a:t>
            </a:r>
            <a:endParaRPr lang="en-US" dirty="0"/>
          </a:p>
        </p:txBody>
      </p:sp>
      <p:sp>
        <p:nvSpPr>
          <p:cNvPr id="63" name="TextBox 62"/>
          <p:cNvSpPr txBox="1"/>
          <p:nvPr/>
        </p:nvSpPr>
        <p:spPr>
          <a:xfrm>
            <a:off x="19448326" y="4984796"/>
            <a:ext cx="1334020" cy="646331"/>
          </a:xfrm>
          <a:prstGeom prst="rect">
            <a:avLst/>
          </a:prstGeom>
          <a:noFill/>
        </p:spPr>
        <p:txBody>
          <a:bodyPr wrap="none" rtlCol="0">
            <a:spAutoFit/>
          </a:bodyPr>
          <a:lstStyle/>
          <a:p>
            <a:r>
              <a:rPr lang="en-US" smtClean="0"/>
              <a:t>57.9%</a:t>
            </a:r>
            <a:endParaRPr lang="en-US" dirty="0"/>
          </a:p>
        </p:txBody>
      </p:sp>
      <p:sp>
        <p:nvSpPr>
          <p:cNvPr id="64" name="TextBox 63"/>
          <p:cNvSpPr txBox="1"/>
          <p:nvPr/>
        </p:nvSpPr>
        <p:spPr>
          <a:xfrm>
            <a:off x="20625473" y="5180775"/>
            <a:ext cx="1334020" cy="646331"/>
          </a:xfrm>
          <a:prstGeom prst="rect">
            <a:avLst/>
          </a:prstGeom>
          <a:noFill/>
        </p:spPr>
        <p:txBody>
          <a:bodyPr wrap="none" rtlCol="0">
            <a:spAutoFit/>
          </a:bodyPr>
          <a:lstStyle/>
          <a:p>
            <a:r>
              <a:rPr lang="en-US" smtClean="0"/>
              <a:t>55.1%</a:t>
            </a:r>
            <a:endParaRPr lang="en-US" dirty="0"/>
          </a:p>
        </p:txBody>
      </p:sp>
    </p:spTree>
    <p:extLst>
      <p:ext uri="{BB962C8B-B14F-4D97-AF65-F5344CB8AC3E}">
        <p14:creationId xmlns:p14="http://schemas.microsoft.com/office/powerpoint/2010/main" val="756729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4" y="0"/>
            <a:ext cx="24377653"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flipH="1">
            <a:off x="12188822" y="0"/>
            <a:ext cx="12188825" cy="13715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10575097"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Relatively High Precision on Italian</a:t>
            </a:r>
            <a:endParaRPr lang="en-US" sz="4800" dirty="0">
              <a:solidFill>
                <a:schemeClr val="bg1"/>
              </a:solidFill>
              <a:latin typeface="Playfair Display" charset="0"/>
              <a:ea typeface="Playfair Display" charset="0"/>
              <a:cs typeface="Playfair Display" charset="0"/>
            </a:endParaRP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19" name="TextBox 18"/>
          <p:cNvSpPr txBox="1"/>
          <p:nvPr/>
        </p:nvSpPr>
        <p:spPr>
          <a:xfrm>
            <a:off x="2187491" y="5150661"/>
            <a:ext cx="7133292" cy="646331"/>
          </a:xfrm>
          <a:prstGeom prst="rect">
            <a:avLst/>
          </a:prstGeom>
          <a:noFill/>
        </p:spPr>
        <p:txBody>
          <a:bodyPr wrap="square" rtlCol="0">
            <a:spAutoFit/>
          </a:bodyPr>
          <a:lstStyle/>
          <a:p>
            <a:r>
              <a:rPr lang="en-US" dirty="0" smtClean="0">
                <a:solidFill>
                  <a:schemeClr val="accent1"/>
                </a:solidFill>
                <a:latin typeface="Playfair Display" charset="0"/>
                <a:ea typeface="Playfair Display" charset="0"/>
                <a:cs typeface="Playfair Display" charset="0"/>
              </a:rPr>
              <a:t>Title One</a:t>
            </a:r>
            <a:endParaRPr lang="en-US" dirty="0">
              <a:solidFill>
                <a:schemeClr val="accent1"/>
              </a:solidFill>
              <a:latin typeface="Playfair Display" charset="0"/>
              <a:ea typeface="Playfair Display" charset="0"/>
              <a:cs typeface="Playfair Display" charset="0"/>
            </a:endParaRPr>
          </a:p>
        </p:txBody>
      </p:sp>
      <p:sp>
        <p:nvSpPr>
          <p:cNvPr id="3" name="Rectangle 2"/>
          <p:cNvSpPr/>
          <p:nvPr/>
        </p:nvSpPr>
        <p:spPr>
          <a:xfrm>
            <a:off x="835025" y="5890396"/>
            <a:ext cx="22707600" cy="64008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 y="2947611"/>
            <a:ext cx="11257424"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sp>
        <p:nvSpPr>
          <p:cNvPr id="28" name="TextBox 27"/>
          <p:cNvSpPr txBox="1"/>
          <p:nvPr/>
        </p:nvSpPr>
        <p:spPr>
          <a:xfrm>
            <a:off x="14278161" y="867706"/>
            <a:ext cx="8010146" cy="4154984"/>
          </a:xfrm>
          <a:prstGeom prst="rect">
            <a:avLst/>
          </a:prstGeom>
          <a:noFill/>
        </p:spPr>
        <p:txBody>
          <a:bodyPr wrap="square" rtlCol="0">
            <a:spAutoFit/>
          </a:bodyPr>
          <a:lstStyle/>
          <a:p>
            <a:r>
              <a:rPr lang="en-US" sz="4400" dirty="0" smtClean="0">
                <a:solidFill>
                  <a:schemeClr val="bg1"/>
                </a:solidFill>
                <a:latin typeface="Lato" charset="0"/>
                <a:ea typeface="Lato" charset="0"/>
                <a:cs typeface="Lato" charset="0"/>
              </a:rPr>
              <a:t>According to </a:t>
            </a:r>
            <a:r>
              <a:rPr lang="en-US" sz="4400" dirty="0" err="1" smtClean="0">
                <a:solidFill>
                  <a:schemeClr val="bg1"/>
                </a:solidFill>
                <a:latin typeface="Lato" charset="0"/>
                <a:ea typeface="Lato" charset="0"/>
                <a:cs typeface="Lato" charset="0"/>
              </a:rPr>
              <a:t>phonotactics</a:t>
            </a:r>
            <a:r>
              <a:rPr lang="en-US" sz="4400" dirty="0" smtClean="0">
                <a:solidFill>
                  <a:schemeClr val="bg1"/>
                </a:solidFill>
                <a:latin typeface="Lato" charset="0"/>
                <a:ea typeface="Lato" charset="0"/>
                <a:cs typeface="Lato" charset="0"/>
              </a:rPr>
              <a:t> (“arrangements </a:t>
            </a:r>
            <a:r>
              <a:rPr lang="en-US" sz="4400" dirty="0">
                <a:solidFill>
                  <a:schemeClr val="bg1"/>
                </a:solidFill>
                <a:latin typeface="Lato" charset="0"/>
                <a:ea typeface="Lato" charset="0"/>
                <a:cs typeface="Lato" charset="0"/>
              </a:rPr>
              <a:t>of sounds</a:t>
            </a:r>
            <a:r>
              <a:rPr lang="en-US" sz="4400" dirty="0" smtClean="0">
                <a:solidFill>
                  <a:schemeClr val="bg1"/>
                </a:solidFill>
                <a:latin typeface="Lato" charset="0"/>
                <a:ea typeface="Lato" charset="0"/>
                <a:cs typeface="Lato" charset="0"/>
              </a:rPr>
              <a:t>”)</a:t>
            </a:r>
            <a:r>
              <a:rPr lang="en-US" sz="4400" dirty="0">
                <a:solidFill>
                  <a:schemeClr val="bg1"/>
                </a:solidFill>
                <a:latin typeface="Lato" charset="0"/>
                <a:ea typeface="Lato" charset="0"/>
                <a:cs typeface="Lato" charset="0"/>
              </a:rPr>
              <a:t>,</a:t>
            </a:r>
            <a:r>
              <a:rPr lang="en-US" sz="4400" dirty="0" smtClean="0">
                <a:solidFill>
                  <a:schemeClr val="bg1"/>
                </a:solidFill>
                <a:latin typeface="Lato" charset="0"/>
                <a:ea typeface="Lato" charset="0"/>
                <a:cs typeface="Lato" charset="0"/>
              </a:rPr>
              <a:t> </a:t>
            </a:r>
            <a:r>
              <a:rPr lang="en-US" sz="4400" dirty="0">
                <a:solidFill>
                  <a:schemeClr val="bg1"/>
                </a:solidFill>
                <a:latin typeface="Lato" charset="0"/>
                <a:ea typeface="Lato" charset="0"/>
                <a:cs typeface="Lato" charset="0"/>
              </a:rPr>
              <a:t>Italian allows V, CV, CCV, CCCV for a syllable. Every syllable ends with </a:t>
            </a:r>
            <a:r>
              <a:rPr lang="en-US" sz="4400" dirty="0" smtClean="0">
                <a:solidFill>
                  <a:schemeClr val="bg1"/>
                </a:solidFill>
                <a:latin typeface="Lato" charset="0"/>
                <a:ea typeface="Lato" charset="0"/>
                <a:cs typeface="Lato" charset="0"/>
              </a:rPr>
              <a:t>a vowel. </a:t>
            </a:r>
            <a:r>
              <a:rPr lang="en-US" sz="4400" dirty="0">
                <a:solidFill>
                  <a:schemeClr val="bg1"/>
                </a:solidFill>
                <a:latin typeface="Lato" charset="0"/>
                <a:ea typeface="Lato" charset="0"/>
                <a:cs typeface="Lato" charset="0"/>
              </a:rPr>
              <a:t>That includes the last syllable</a:t>
            </a:r>
            <a:r>
              <a:rPr lang="en-US" sz="4400" dirty="0" smtClean="0">
                <a:solidFill>
                  <a:schemeClr val="bg1"/>
                </a:solidFill>
                <a:latin typeface="Lato" charset="0"/>
                <a:ea typeface="Lato" charset="0"/>
                <a:cs typeface="Lato" charset="0"/>
              </a:rPr>
              <a:t>. </a:t>
            </a:r>
            <a:r>
              <a:rPr lang="en-US" sz="4400" dirty="0" smtClean="0">
                <a:solidFill>
                  <a:schemeClr val="bg1"/>
                </a:solidFill>
                <a:latin typeface="Lato" charset="0"/>
                <a:ea typeface="Lato" charset="0"/>
                <a:cs typeface="Lato" charset="0"/>
                <a:sym typeface="Wingdings"/>
              </a:rPr>
              <a:t>(vowel, consonant)</a:t>
            </a:r>
            <a:endParaRPr lang="en-US" sz="8000" dirty="0">
              <a:solidFill>
                <a:schemeClr val="bg1"/>
              </a:solidFill>
              <a:latin typeface="Lato" charset="0"/>
              <a:ea typeface="Lato" charset="0"/>
              <a:cs typeface="Lato" charset="0"/>
            </a:endParaRPr>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826167" y="5890395"/>
            <a:ext cx="22707600" cy="2459588"/>
          </a:xfrm>
        </p:spPr>
      </p:pic>
      <p:pic>
        <p:nvPicPr>
          <p:cNvPr id="13" name="Picture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741" y="8642270"/>
            <a:ext cx="22707600" cy="1999411"/>
          </a:xfrm>
          <a:prstGeom prst="rect">
            <a:avLst/>
          </a:prstGeom>
          <a:solidFill>
            <a:schemeClr val="bg1">
              <a:lumMod val="95000"/>
            </a:schemeClr>
          </a:solidFill>
        </p:spPr>
      </p:pic>
      <p:pic>
        <p:nvPicPr>
          <p:cNvPr id="14" name="Picture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41" y="11054623"/>
            <a:ext cx="22707600" cy="997293"/>
          </a:xfrm>
          <a:prstGeom prst="rect">
            <a:avLst/>
          </a:prstGeom>
          <a:solidFill>
            <a:schemeClr val="bg1">
              <a:lumMod val="95000"/>
            </a:schemeClr>
          </a:solidFill>
        </p:spPr>
      </p:pic>
    </p:spTree>
    <p:extLst>
      <p:ext uri="{BB962C8B-B14F-4D97-AF65-F5344CB8AC3E}">
        <p14:creationId xmlns:p14="http://schemas.microsoft.com/office/powerpoint/2010/main" val="477718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4885" y="1"/>
            <a:ext cx="75859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5501980" cy="1569660"/>
          </a:xfrm>
          <a:prstGeom prst="rect">
            <a:avLst/>
          </a:prstGeom>
          <a:noFill/>
        </p:spPr>
        <p:txBody>
          <a:bodyPr wrap="square" rtlCol="0">
            <a:spAutoFit/>
          </a:bodyPr>
          <a:lstStyle/>
          <a:p>
            <a:endParaRPr lang="en-US" sz="4800" dirty="0" smtClean="0">
              <a:solidFill>
                <a:schemeClr val="bg1"/>
              </a:solidFill>
              <a:latin typeface="Playfair Display" charset="0"/>
              <a:ea typeface="Playfair Display" charset="0"/>
              <a:cs typeface="Playfair Display" charset="0"/>
            </a:endParaRPr>
          </a:p>
          <a:p>
            <a:r>
              <a:rPr lang="en-US" sz="4800" dirty="0" smtClean="0">
                <a:solidFill>
                  <a:schemeClr val="bg1"/>
                </a:solidFill>
                <a:latin typeface="Playfair Display" charset="0"/>
                <a:ea typeface="Playfair Display" charset="0"/>
                <a:cs typeface="Playfair Display" charset="0"/>
              </a:rPr>
              <a:t>Recall on Test Set</a:t>
            </a:r>
            <a:endParaRPr lang="en-US" sz="4800" dirty="0">
              <a:solidFill>
                <a:schemeClr val="bg1"/>
              </a:solidFill>
              <a:latin typeface="Playfair Display" charset="0"/>
              <a:ea typeface="Playfair Display" charset="0"/>
              <a:cs typeface="Playfair Display" charset="0"/>
            </a:endParaRP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20" name="Rectangle 19"/>
          <p:cNvSpPr/>
          <p:nvPr/>
        </p:nvSpPr>
        <p:spPr>
          <a:xfrm>
            <a:off x="-3" y="3691889"/>
            <a:ext cx="6056626"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grpSp>
        <p:nvGrpSpPr>
          <p:cNvPr id="3" name="Group 2"/>
          <p:cNvGrpSpPr/>
          <p:nvPr/>
        </p:nvGrpSpPr>
        <p:grpSpPr>
          <a:xfrm>
            <a:off x="8281447" y="1737310"/>
            <a:ext cx="13938192" cy="10006910"/>
            <a:chOff x="10402123" y="1665953"/>
            <a:chExt cx="10760709" cy="10006910"/>
          </a:xfrm>
        </p:grpSpPr>
        <p:grpSp>
          <p:nvGrpSpPr>
            <p:cNvPr id="33" name="Group 32"/>
            <p:cNvGrpSpPr/>
            <p:nvPr/>
          </p:nvGrpSpPr>
          <p:grpSpPr>
            <a:xfrm>
              <a:off x="10954251" y="4625465"/>
              <a:ext cx="9766051" cy="6309360"/>
              <a:chOff x="2588375" y="5096293"/>
              <a:chExt cx="3800372" cy="6513399"/>
            </a:xfrm>
            <a:solidFill>
              <a:schemeClr val="accent2"/>
            </a:solidFill>
          </p:grpSpPr>
          <p:sp>
            <p:nvSpPr>
              <p:cNvPr id="34" name="Freeform 2356"/>
              <p:cNvSpPr>
                <a:spLocks noChangeArrowheads="1"/>
              </p:cNvSpPr>
              <p:nvPr/>
            </p:nvSpPr>
            <p:spPr bwMode="auto">
              <a:xfrm>
                <a:off x="2588375" y="6127311"/>
                <a:ext cx="242126" cy="5475031"/>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dirty="0"/>
              </a:p>
            </p:txBody>
          </p:sp>
          <p:sp>
            <p:nvSpPr>
              <p:cNvPr id="36" name="Freeform 2356"/>
              <p:cNvSpPr>
                <a:spLocks noChangeArrowheads="1"/>
              </p:cNvSpPr>
              <p:nvPr/>
            </p:nvSpPr>
            <p:spPr bwMode="auto">
              <a:xfrm>
                <a:off x="4349369" y="5096293"/>
                <a:ext cx="241747" cy="6513399"/>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sz="9600"/>
              </a:p>
            </p:txBody>
          </p:sp>
          <p:sp>
            <p:nvSpPr>
              <p:cNvPr id="38" name="Freeform 2356"/>
              <p:cNvSpPr>
                <a:spLocks noChangeArrowheads="1"/>
              </p:cNvSpPr>
              <p:nvPr/>
            </p:nvSpPr>
            <p:spPr bwMode="auto">
              <a:xfrm>
                <a:off x="6147000" y="7543267"/>
                <a:ext cx="241747" cy="4059075"/>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sz="9600"/>
              </a:p>
            </p:txBody>
          </p:sp>
        </p:grpSp>
        <p:grpSp>
          <p:nvGrpSpPr>
            <p:cNvPr id="39" name="Group 38"/>
            <p:cNvGrpSpPr/>
            <p:nvPr/>
          </p:nvGrpSpPr>
          <p:grpSpPr>
            <a:xfrm>
              <a:off x="10402123" y="1665953"/>
              <a:ext cx="209694" cy="9332064"/>
              <a:chOff x="2526776" y="2601688"/>
              <a:chExt cx="209694" cy="9332064"/>
            </a:xfrm>
          </p:grpSpPr>
          <p:sp>
            <p:nvSpPr>
              <p:cNvPr id="40" name="Oval 39"/>
              <p:cNvSpPr/>
              <p:nvPr/>
            </p:nvSpPr>
            <p:spPr>
              <a:xfrm flipV="1">
                <a:off x="2526776" y="11724058"/>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V="1">
                <a:off x="2526776" y="9955002"/>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V="1">
                <a:off x="2526776" y="8075110"/>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V="1">
                <a:off x="2526776" y="6250636"/>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V="1">
                <a:off x="2526776" y="4426162"/>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V="1">
                <a:off x="2526776" y="2601688"/>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10506970" y="11149643"/>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ARA</a:t>
              </a:r>
              <a:endParaRPr lang="en-US" sz="5400" dirty="0">
                <a:solidFill>
                  <a:schemeClr val="accent1"/>
                </a:solidFill>
                <a:latin typeface="Lato" charset="0"/>
                <a:ea typeface="Lato" charset="0"/>
                <a:cs typeface="Lato" charset="0"/>
              </a:endParaRPr>
            </a:p>
          </p:txBody>
        </p:sp>
        <p:sp>
          <p:nvSpPr>
            <p:cNvPr id="47" name="TextBox 46"/>
            <p:cNvSpPr txBox="1"/>
            <p:nvPr/>
          </p:nvSpPr>
          <p:spPr>
            <a:xfrm>
              <a:off x="11416819" y="11149643"/>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DEU</a:t>
              </a:r>
              <a:endParaRPr lang="en-US" sz="5400" dirty="0">
                <a:solidFill>
                  <a:schemeClr val="accent1"/>
                </a:solidFill>
                <a:latin typeface="Lato" charset="0"/>
                <a:ea typeface="Lato" charset="0"/>
                <a:cs typeface="Lato" charset="0"/>
              </a:endParaRPr>
            </a:p>
          </p:txBody>
        </p:sp>
        <p:sp>
          <p:nvSpPr>
            <p:cNvPr id="48" name="TextBox 47"/>
            <p:cNvSpPr txBox="1"/>
            <p:nvPr/>
          </p:nvSpPr>
          <p:spPr>
            <a:xfrm>
              <a:off x="14181386" y="11122500"/>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ITA</a:t>
              </a:r>
              <a:endParaRPr lang="en-US" sz="5400" dirty="0">
                <a:solidFill>
                  <a:schemeClr val="accent1"/>
                </a:solidFill>
                <a:latin typeface="Lato" charset="0"/>
                <a:ea typeface="Lato" charset="0"/>
                <a:cs typeface="Lato" charset="0"/>
              </a:endParaRPr>
            </a:p>
          </p:txBody>
        </p:sp>
        <p:sp>
          <p:nvSpPr>
            <p:cNvPr id="49" name="TextBox 48"/>
            <p:cNvSpPr txBox="1"/>
            <p:nvPr/>
          </p:nvSpPr>
          <p:spPr>
            <a:xfrm>
              <a:off x="16024606" y="11116322"/>
              <a:ext cx="1506292" cy="523220"/>
            </a:xfrm>
            <a:prstGeom prst="rect">
              <a:avLst/>
            </a:prstGeom>
            <a:noFill/>
          </p:spPr>
          <p:txBody>
            <a:bodyPr wrap="square" rtlCol="0">
              <a:spAutoFit/>
            </a:bodyPr>
            <a:lstStyle/>
            <a:p>
              <a:pPr algn="ctr"/>
              <a:r>
                <a:rPr lang="en-US" sz="2800" smtClean="0">
                  <a:solidFill>
                    <a:schemeClr val="accent1"/>
                  </a:solidFill>
                  <a:latin typeface="Lato" charset="0"/>
                  <a:ea typeface="Lato" charset="0"/>
                  <a:cs typeface="Lato" charset="0"/>
                </a:rPr>
                <a:t>KOR</a:t>
              </a:r>
              <a:endParaRPr lang="en-US" sz="5400" dirty="0">
                <a:solidFill>
                  <a:schemeClr val="accent1"/>
                </a:solidFill>
                <a:latin typeface="Lato" charset="0"/>
                <a:ea typeface="Lato" charset="0"/>
                <a:cs typeface="Lato" charset="0"/>
              </a:endParaRPr>
            </a:p>
          </p:txBody>
        </p:sp>
        <p:sp>
          <p:nvSpPr>
            <p:cNvPr id="50" name="TextBox 49"/>
            <p:cNvSpPr txBox="1"/>
            <p:nvPr/>
          </p:nvSpPr>
          <p:spPr>
            <a:xfrm>
              <a:off x="19656540" y="11067444"/>
              <a:ext cx="1506292" cy="523220"/>
            </a:xfrm>
            <a:prstGeom prst="rect">
              <a:avLst/>
            </a:prstGeom>
            <a:noFill/>
          </p:spPr>
          <p:txBody>
            <a:bodyPr wrap="square" rtlCol="0">
              <a:spAutoFit/>
            </a:bodyPr>
            <a:lstStyle/>
            <a:p>
              <a:pPr algn="ctr"/>
              <a:r>
                <a:rPr lang="en-US" altLang="zh-CN" sz="2800" dirty="0" smtClean="0">
                  <a:solidFill>
                    <a:schemeClr val="accent1"/>
                  </a:solidFill>
                  <a:latin typeface="Lato" charset="0"/>
                  <a:ea typeface="Lato" charset="0"/>
                  <a:cs typeface="Lato" charset="0"/>
                </a:rPr>
                <a:t>ZHO</a:t>
              </a:r>
              <a:endParaRPr lang="en-US" sz="5400" dirty="0">
                <a:solidFill>
                  <a:schemeClr val="accent1"/>
                </a:solidFill>
                <a:latin typeface="Lato" charset="0"/>
                <a:ea typeface="Lato" charset="0"/>
                <a:cs typeface="Lato" charset="0"/>
              </a:endParaRPr>
            </a:p>
          </p:txBody>
        </p:sp>
      </p:grpSp>
      <p:sp>
        <p:nvSpPr>
          <p:cNvPr id="27" name="Freeform 2356"/>
          <p:cNvSpPr>
            <a:spLocks noChangeArrowheads="1"/>
          </p:cNvSpPr>
          <p:nvPr/>
        </p:nvSpPr>
        <p:spPr bwMode="auto">
          <a:xfrm>
            <a:off x="10132462" y="4276198"/>
            <a:ext cx="805935" cy="6729984"/>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28" name="Freeform 2356"/>
          <p:cNvSpPr>
            <a:spLocks noChangeArrowheads="1"/>
          </p:cNvSpPr>
          <p:nvPr/>
        </p:nvSpPr>
        <p:spPr bwMode="auto">
          <a:xfrm>
            <a:off x="12499945" y="4506822"/>
            <a:ext cx="805935" cy="649224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29" name="Freeform 2356"/>
          <p:cNvSpPr>
            <a:spLocks noChangeArrowheads="1"/>
          </p:cNvSpPr>
          <p:nvPr/>
        </p:nvSpPr>
        <p:spPr bwMode="auto">
          <a:xfrm>
            <a:off x="11352582" y="6427062"/>
            <a:ext cx="804672" cy="457200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30" name="Freeform 2356"/>
          <p:cNvSpPr>
            <a:spLocks noChangeArrowheads="1"/>
          </p:cNvSpPr>
          <p:nvPr/>
        </p:nvSpPr>
        <p:spPr bwMode="auto">
          <a:xfrm>
            <a:off x="15986252" y="6152742"/>
            <a:ext cx="805935" cy="484632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31" name="TextBox 30"/>
          <p:cNvSpPr txBox="1"/>
          <p:nvPr/>
        </p:nvSpPr>
        <p:spPr>
          <a:xfrm>
            <a:off x="11937426" y="11221000"/>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HIN</a:t>
            </a:r>
          </a:p>
        </p:txBody>
      </p:sp>
      <p:sp>
        <p:nvSpPr>
          <p:cNvPr id="32" name="TextBox 31"/>
          <p:cNvSpPr txBox="1"/>
          <p:nvPr/>
        </p:nvSpPr>
        <p:spPr>
          <a:xfrm>
            <a:off x="10617411" y="11213569"/>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FRA</a:t>
            </a:r>
            <a:endParaRPr lang="en-US" sz="5400" dirty="0">
              <a:solidFill>
                <a:schemeClr val="accent1"/>
              </a:solidFill>
              <a:latin typeface="Lato" charset="0"/>
              <a:ea typeface="Lato" charset="0"/>
              <a:cs typeface="Lato" charset="0"/>
            </a:endParaRPr>
          </a:p>
        </p:txBody>
      </p:sp>
      <p:sp>
        <p:nvSpPr>
          <p:cNvPr id="51" name="Freeform 2356"/>
          <p:cNvSpPr>
            <a:spLocks noChangeArrowheads="1"/>
          </p:cNvSpPr>
          <p:nvPr/>
        </p:nvSpPr>
        <p:spPr bwMode="auto">
          <a:xfrm>
            <a:off x="13700155" y="5885542"/>
            <a:ext cx="804673" cy="512064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2" name="Freeform 2356"/>
          <p:cNvSpPr>
            <a:spLocks noChangeArrowheads="1"/>
          </p:cNvSpPr>
          <p:nvPr/>
        </p:nvSpPr>
        <p:spPr bwMode="auto">
          <a:xfrm>
            <a:off x="17310281" y="5616177"/>
            <a:ext cx="805935" cy="539496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3" name="Freeform 2356"/>
          <p:cNvSpPr>
            <a:spLocks noChangeArrowheads="1"/>
          </p:cNvSpPr>
          <p:nvPr/>
        </p:nvSpPr>
        <p:spPr bwMode="auto">
          <a:xfrm>
            <a:off x="18411255" y="7798662"/>
            <a:ext cx="805935" cy="320040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4" name="Freeform 2356"/>
          <p:cNvSpPr>
            <a:spLocks noChangeArrowheads="1"/>
          </p:cNvSpPr>
          <p:nvPr/>
        </p:nvSpPr>
        <p:spPr bwMode="auto">
          <a:xfrm>
            <a:off x="19663215" y="6982822"/>
            <a:ext cx="805935" cy="402336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5" name="TextBox 54"/>
          <p:cNvSpPr txBox="1"/>
          <p:nvPr/>
        </p:nvSpPr>
        <p:spPr>
          <a:xfrm>
            <a:off x="14275004" y="11221000"/>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JPN</a:t>
            </a:r>
            <a:endParaRPr lang="en-US" sz="5400" dirty="0">
              <a:solidFill>
                <a:schemeClr val="accent1"/>
              </a:solidFill>
              <a:latin typeface="Lato" charset="0"/>
              <a:ea typeface="Lato" charset="0"/>
              <a:cs typeface="Lato" charset="0"/>
            </a:endParaRPr>
          </a:p>
        </p:txBody>
      </p:sp>
      <p:sp>
        <p:nvSpPr>
          <p:cNvPr id="56" name="TextBox 55"/>
          <p:cNvSpPr txBox="1"/>
          <p:nvPr/>
        </p:nvSpPr>
        <p:spPr>
          <a:xfrm>
            <a:off x="16687768" y="11169919"/>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SPA</a:t>
            </a:r>
          </a:p>
        </p:txBody>
      </p:sp>
      <p:sp>
        <p:nvSpPr>
          <p:cNvPr id="57" name="TextBox 56"/>
          <p:cNvSpPr txBox="1"/>
          <p:nvPr/>
        </p:nvSpPr>
        <p:spPr>
          <a:xfrm>
            <a:off x="17927606" y="11169919"/>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TEL</a:t>
            </a:r>
            <a:endParaRPr lang="en-US" sz="5400" dirty="0">
              <a:solidFill>
                <a:schemeClr val="accent1"/>
              </a:solidFill>
              <a:latin typeface="Lato" charset="0"/>
              <a:ea typeface="Lato" charset="0"/>
              <a:cs typeface="Lato" charset="0"/>
            </a:endParaRPr>
          </a:p>
        </p:txBody>
      </p:sp>
      <p:sp>
        <p:nvSpPr>
          <p:cNvPr id="58" name="TextBox 57"/>
          <p:cNvSpPr txBox="1"/>
          <p:nvPr/>
        </p:nvSpPr>
        <p:spPr>
          <a:xfrm>
            <a:off x="19213465" y="11154360"/>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TUR</a:t>
            </a:r>
            <a:endParaRPr lang="en-US" sz="5400" dirty="0">
              <a:solidFill>
                <a:schemeClr val="accent1"/>
              </a:solidFill>
              <a:latin typeface="Lato" charset="0"/>
              <a:ea typeface="Lato" charset="0"/>
              <a:cs typeface="Lato" charset="0"/>
            </a:endParaRPr>
          </a:p>
        </p:txBody>
      </p:sp>
      <p:sp>
        <p:nvSpPr>
          <p:cNvPr id="6" name="TextBox 5"/>
          <p:cNvSpPr txBox="1"/>
          <p:nvPr/>
        </p:nvSpPr>
        <p:spPr>
          <a:xfrm>
            <a:off x="8621750" y="4844774"/>
            <a:ext cx="1334020" cy="646331"/>
          </a:xfrm>
          <a:prstGeom prst="rect">
            <a:avLst/>
          </a:prstGeom>
          <a:noFill/>
        </p:spPr>
        <p:txBody>
          <a:bodyPr wrap="none" rtlCol="0">
            <a:spAutoFit/>
          </a:bodyPr>
          <a:lstStyle/>
          <a:p>
            <a:r>
              <a:rPr lang="en-US" dirty="0" smtClean="0"/>
              <a:t>58.0%</a:t>
            </a:r>
            <a:endParaRPr lang="en-US" dirty="0"/>
          </a:p>
        </p:txBody>
      </p:sp>
      <p:sp>
        <p:nvSpPr>
          <p:cNvPr id="7" name="TextBox 6"/>
          <p:cNvSpPr txBox="1"/>
          <p:nvPr/>
        </p:nvSpPr>
        <p:spPr>
          <a:xfrm>
            <a:off x="9712724" y="3392991"/>
            <a:ext cx="1334020" cy="646331"/>
          </a:xfrm>
          <a:prstGeom prst="rect">
            <a:avLst/>
          </a:prstGeom>
          <a:noFill/>
        </p:spPr>
        <p:txBody>
          <a:bodyPr wrap="none" rtlCol="0">
            <a:spAutoFit/>
          </a:bodyPr>
          <a:lstStyle/>
          <a:p>
            <a:r>
              <a:rPr lang="en-US" smtClean="0"/>
              <a:t>73.6</a:t>
            </a:r>
            <a:r>
              <a:rPr lang="en-US" dirty="0" smtClean="0"/>
              <a:t>%</a:t>
            </a:r>
            <a:endParaRPr lang="en-US" dirty="0"/>
          </a:p>
        </p:txBody>
      </p:sp>
      <p:sp>
        <p:nvSpPr>
          <p:cNvPr id="8" name="TextBox 7"/>
          <p:cNvSpPr txBox="1"/>
          <p:nvPr/>
        </p:nvSpPr>
        <p:spPr>
          <a:xfrm>
            <a:off x="10990084" y="5595952"/>
            <a:ext cx="1334020" cy="646331"/>
          </a:xfrm>
          <a:prstGeom prst="rect">
            <a:avLst/>
          </a:prstGeom>
          <a:noFill/>
        </p:spPr>
        <p:txBody>
          <a:bodyPr wrap="none" rtlCol="0">
            <a:spAutoFit/>
          </a:bodyPr>
          <a:lstStyle/>
          <a:p>
            <a:r>
              <a:rPr lang="en-US" dirty="0" smtClean="0"/>
              <a:t>50.0%</a:t>
            </a:r>
            <a:endParaRPr lang="en-US" dirty="0"/>
          </a:p>
        </p:txBody>
      </p:sp>
      <p:sp>
        <p:nvSpPr>
          <p:cNvPr id="9" name="TextBox 8"/>
          <p:cNvSpPr txBox="1"/>
          <p:nvPr/>
        </p:nvSpPr>
        <p:spPr>
          <a:xfrm>
            <a:off x="12106420" y="3661496"/>
            <a:ext cx="1334020" cy="646331"/>
          </a:xfrm>
          <a:prstGeom prst="rect">
            <a:avLst/>
          </a:prstGeom>
          <a:noFill/>
        </p:spPr>
        <p:txBody>
          <a:bodyPr wrap="none" rtlCol="0">
            <a:spAutoFit/>
          </a:bodyPr>
          <a:lstStyle/>
          <a:p>
            <a:r>
              <a:rPr lang="en-US" smtClean="0"/>
              <a:t>71.0%</a:t>
            </a:r>
            <a:endParaRPr lang="en-US" dirty="0"/>
          </a:p>
        </p:txBody>
      </p:sp>
      <p:sp>
        <p:nvSpPr>
          <p:cNvPr id="11" name="TextBox 10"/>
          <p:cNvSpPr txBox="1"/>
          <p:nvPr/>
        </p:nvSpPr>
        <p:spPr>
          <a:xfrm>
            <a:off x="13319844" y="5091445"/>
            <a:ext cx="1334020" cy="646331"/>
          </a:xfrm>
          <a:prstGeom prst="rect">
            <a:avLst/>
          </a:prstGeom>
          <a:noFill/>
        </p:spPr>
        <p:txBody>
          <a:bodyPr wrap="none" rtlCol="0">
            <a:spAutoFit/>
          </a:bodyPr>
          <a:lstStyle/>
          <a:p>
            <a:r>
              <a:rPr lang="en-US" smtClean="0"/>
              <a:t>56.0%</a:t>
            </a:r>
            <a:endParaRPr lang="en-US" dirty="0"/>
          </a:p>
        </p:txBody>
      </p:sp>
      <p:sp>
        <p:nvSpPr>
          <p:cNvPr id="12" name="TextBox 11"/>
          <p:cNvSpPr txBox="1"/>
          <p:nvPr/>
        </p:nvSpPr>
        <p:spPr>
          <a:xfrm>
            <a:off x="14656569" y="3998946"/>
            <a:ext cx="1334020" cy="646331"/>
          </a:xfrm>
          <a:prstGeom prst="rect">
            <a:avLst/>
          </a:prstGeom>
          <a:noFill/>
        </p:spPr>
        <p:txBody>
          <a:bodyPr wrap="none" rtlCol="0">
            <a:spAutoFit/>
          </a:bodyPr>
          <a:lstStyle/>
          <a:p>
            <a:r>
              <a:rPr lang="en-US" smtClean="0"/>
              <a:t>69.0%</a:t>
            </a:r>
            <a:endParaRPr lang="en-US" dirty="0"/>
          </a:p>
        </p:txBody>
      </p:sp>
      <p:sp>
        <p:nvSpPr>
          <p:cNvPr id="13" name="TextBox 12"/>
          <p:cNvSpPr txBox="1"/>
          <p:nvPr/>
        </p:nvSpPr>
        <p:spPr>
          <a:xfrm>
            <a:off x="16226082" y="4966444"/>
            <a:ext cx="45719" cy="646331"/>
          </a:xfrm>
          <a:prstGeom prst="rect">
            <a:avLst/>
          </a:prstGeom>
          <a:noFill/>
        </p:spPr>
        <p:txBody>
          <a:bodyPr wrap="square" rtlCol="0">
            <a:spAutoFit/>
          </a:bodyPr>
          <a:lstStyle/>
          <a:p>
            <a:endParaRPr lang="en-US" dirty="0"/>
          </a:p>
        </p:txBody>
      </p:sp>
      <p:sp>
        <p:nvSpPr>
          <p:cNvPr id="60" name="TextBox 59"/>
          <p:cNvSpPr txBox="1"/>
          <p:nvPr/>
        </p:nvSpPr>
        <p:spPr>
          <a:xfrm>
            <a:off x="15722209" y="5442907"/>
            <a:ext cx="1334020" cy="646331"/>
          </a:xfrm>
          <a:prstGeom prst="rect">
            <a:avLst/>
          </a:prstGeom>
          <a:noFill/>
        </p:spPr>
        <p:txBody>
          <a:bodyPr wrap="none" rtlCol="0">
            <a:spAutoFit/>
          </a:bodyPr>
          <a:lstStyle/>
          <a:p>
            <a:r>
              <a:rPr lang="en-US" dirty="0" smtClean="0"/>
              <a:t>53.0%</a:t>
            </a:r>
            <a:endParaRPr lang="en-US" dirty="0"/>
          </a:p>
        </p:txBody>
      </p:sp>
      <p:sp>
        <p:nvSpPr>
          <p:cNvPr id="61" name="TextBox 60"/>
          <p:cNvSpPr txBox="1"/>
          <p:nvPr/>
        </p:nvSpPr>
        <p:spPr>
          <a:xfrm>
            <a:off x="16886070" y="4737715"/>
            <a:ext cx="1334020" cy="646331"/>
          </a:xfrm>
          <a:prstGeom prst="rect">
            <a:avLst/>
          </a:prstGeom>
          <a:noFill/>
        </p:spPr>
        <p:txBody>
          <a:bodyPr wrap="none" rtlCol="0">
            <a:spAutoFit/>
          </a:bodyPr>
          <a:lstStyle/>
          <a:p>
            <a:r>
              <a:rPr lang="en-US" dirty="0" smtClean="0"/>
              <a:t>59.0%</a:t>
            </a:r>
            <a:endParaRPr lang="en-US" dirty="0"/>
          </a:p>
        </p:txBody>
      </p:sp>
      <p:sp>
        <p:nvSpPr>
          <p:cNvPr id="62" name="TextBox 61"/>
          <p:cNvSpPr txBox="1"/>
          <p:nvPr/>
        </p:nvSpPr>
        <p:spPr>
          <a:xfrm>
            <a:off x="18106183" y="6993549"/>
            <a:ext cx="1334020" cy="646331"/>
          </a:xfrm>
          <a:prstGeom prst="rect">
            <a:avLst/>
          </a:prstGeom>
          <a:noFill/>
        </p:spPr>
        <p:txBody>
          <a:bodyPr wrap="none" rtlCol="0">
            <a:spAutoFit/>
          </a:bodyPr>
          <a:lstStyle/>
          <a:p>
            <a:r>
              <a:rPr lang="en-US" dirty="0" smtClean="0"/>
              <a:t>35.0%</a:t>
            </a:r>
            <a:endParaRPr lang="en-US" dirty="0"/>
          </a:p>
        </p:txBody>
      </p:sp>
      <p:sp>
        <p:nvSpPr>
          <p:cNvPr id="63" name="TextBox 62"/>
          <p:cNvSpPr txBox="1"/>
          <p:nvPr/>
        </p:nvSpPr>
        <p:spPr>
          <a:xfrm>
            <a:off x="19223460" y="6152742"/>
            <a:ext cx="1334020" cy="646331"/>
          </a:xfrm>
          <a:prstGeom prst="rect">
            <a:avLst/>
          </a:prstGeom>
          <a:noFill/>
        </p:spPr>
        <p:txBody>
          <a:bodyPr wrap="none" rtlCol="0">
            <a:spAutoFit/>
          </a:bodyPr>
          <a:lstStyle/>
          <a:p>
            <a:r>
              <a:rPr lang="en-US" dirty="0" smtClean="0"/>
              <a:t>44.0%</a:t>
            </a:r>
            <a:endParaRPr lang="en-US" dirty="0"/>
          </a:p>
        </p:txBody>
      </p:sp>
      <p:sp>
        <p:nvSpPr>
          <p:cNvPr id="64" name="TextBox 63"/>
          <p:cNvSpPr txBox="1"/>
          <p:nvPr/>
        </p:nvSpPr>
        <p:spPr>
          <a:xfrm>
            <a:off x="20562249" y="6281072"/>
            <a:ext cx="1334020" cy="646331"/>
          </a:xfrm>
          <a:prstGeom prst="rect">
            <a:avLst/>
          </a:prstGeom>
          <a:noFill/>
        </p:spPr>
        <p:txBody>
          <a:bodyPr wrap="none" rtlCol="0">
            <a:spAutoFit/>
          </a:bodyPr>
          <a:lstStyle/>
          <a:p>
            <a:r>
              <a:rPr lang="en-US" dirty="0" smtClean="0"/>
              <a:t>43.0%</a:t>
            </a:r>
            <a:endParaRPr lang="en-US" dirty="0"/>
          </a:p>
        </p:txBody>
      </p:sp>
    </p:spTree>
    <p:extLst>
      <p:ext uri="{BB962C8B-B14F-4D97-AF65-F5344CB8AC3E}">
        <p14:creationId xmlns:p14="http://schemas.microsoft.com/office/powerpoint/2010/main" val="159251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3149600"/>
            <a:ext cx="24377650" cy="741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2713283" y="12877800"/>
            <a:ext cx="838200" cy="838200"/>
            <a:chOff x="22713283" y="12877800"/>
            <a:chExt cx="838200" cy="838200"/>
          </a:xfrm>
        </p:grpSpPr>
        <p:sp>
          <p:nvSpPr>
            <p:cNvPr id="10" name="Rectangle 9"/>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5" name="Rectangle 4"/>
          <p:cNvSpPr/>
          <p:nvPr/>
        </p:nvSpPr>
        <p:spPr>
          <a:xfrm>
            <a:off x="835024" y="4114800"/>
            <a:ext cx="7101547" cy="54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856564" y="4114800"/>
            <a:ext cx="6693828" cy="54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470385" y="4114800"/>
            <a:ext cx="7081098" cy="54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9310028" y="5289625"/>
            <a:ext cx="5786900" cy="2447602"/>
            <a:chOff x="9310028" y="5289625"/>
            <a:chExt cx="5786900" cy="2447602"/>
          </a:xfrm>
        </p:grpSpPr>
        <p:sp>
          <p:nvSpPr>
            <p:cNvPr id="17" name="TextBox 16"/>
            <p:cNvSpPr txBox="1"/>
            <p:nvPr/>
          </p:nvSpPr>
          <p:spPr>
            <a:xfrm>
              <a:off x="9310028" y="5289625"/>
              <a:ext cx="5786900" cy="1569660"/>
            </a:xfrm>
            <a:prstGeom prst="rect">
              <a:avLst/>
            </a:prstGeom>
            <a:noFill/>
          </p:spPr>
          <p:txBody>
            <a:bodyPr wrap="square" rtlCol="0">
              <a:spAutoFit/>
            </a:bodyPr>
            <a:lstStyle/>
            <a:p>
              <a:pPr algn="ctr"/>
              <a:r>
                <a:rPr lang="en-US" sz="9600" dirty="0" smtClean="0">
                  <a:solidFill>
                    <a:schemeClr val="bg1"/>
                  </a:solidFill>
                  <a:latin typeface="Playfair Display" charset="0"/>
                  <a:ea typeface="Playfair Display" charset="0"/>
                  <a:cs typeface="Playfair Display" charset="0"/>
                </a:rPr>
                <a:t>Hindi</a:t>
              </a:r>
              <a:endParaRPr lang="en-US" sz="9600" dirty="0">
                <a:solidFill>
                  <a:schemeClr val="bg1"/>
                </a:solidFill>
                <a:latin typeface="Playfair Display" charset="0"/>
                <a:ea typeface="Playfair Display" charset="0"/>
                <a:cs typeface="Playfair Display" charset="0"/>
              </a:endParaRPr>
            </a:p>
          </p:txBody>
        </p:sp>
        <p:sp>
          <p:nvSpPr>
            <p:cNvPr id="24" name="TextBox 23"/>
            <p:cNvSpPr txBox="1"/>
            <p:nvPr/>
          </p:nvSpPr>
          <p:spPr>
            <a:xfrm>
              <a:off x="9747250" y="6906230"/>
              <a:ext cx="4883150" cy="830997"/>
            </a:xfrm>
            <a:prstGeom prst="rect">
              <a:avLst/>
            </a:prstGeom>
            <a:noFill/>
          </p:spPr>
          <p:txBody>
            <a:bodyPr wrap="square" rtlCol="0">
              <a:spAutoFit/>
            </a:bodyPr>
            <a:lstStyle/>
            <a:p>
              <a:pPr algn="ctr"/>
              <a:r>
                <a:rPr lang="en-US" sz="4800" dirty="0" smtClean="0">
                  <a:solidFill>
                    <a:schemeClr val="bg1"/>
                  </a:solidFill>
                  <a:latin typeface="Lato" charset="0"/>
                  <a:ea typeface="Lato" charset="0"/>
                  <a:cs typeface="Lato" charset="0"/>
                </a:rPr>
                <a:t>526/900 High</a:t>
              </a:r>
              <a:endParaRPr lang="en-US" sz="8800" dirty="0">
                <a:solidFill>
                  <a:schemeClr val="bg1"/>
                </a:solidFill>
                <a:latin typeface="Lato" charset="0"/>
                <a:ea typeface="Lato" charset="0"/>
                <a:cs typeface="Lato" charset="0"/>
              </a:endParaRPr>
            </a:p>
          </p:txBody>
        </p:sp>
      </p:grpSp>
      <p:grpSp>
        <p:nvGrpSpPr>
          <p:cNvPr id="25" name="Group 24"/>
          <p:cNvGrpSpPr/>
          <p:nvPr/>
        </p:nvGrpSpPr>
        <p:grpSpPr>
          <a:xfrm>
            <a:off x="17311119" y="5289625"/>
            <a:ext cx="5786900" cy="2447602"/>
            <a:chOff x="9310028" y="5289625"/>
            <a:chExt cx="5786900" cy="2447602"/>
          </a:xfrm>
        </p:grpSpPr>
        <p:sp>
          <p:nvSpPr>
            <p:cNvPr id="26" name="TextBox 25"/>
            <p:cNvSpPr txBox="1"/>
            <p:nvPr/>
          </p:nvSpPr>
          <p:spPr>
            <a:xfrm>
              <a:off x="9310028" y="5289625"/>
              <a:ext cx="5786900" cy="1569660"/>
            </a:xfrm>
            <a:prstGeom prst="rect">
              <a:avLst/>
            </a:prstGeom>
            <a:noFill/>
          </p:spPr>
          <p:txBody>
            <a:bodyPr wrap="square" rtlCol="0">
              <a:spAutoFit/>
            </a:bodyPr>
            <a:lstStyle/>
            <a:p>
              <a:pPr algn="ctr"/>
              <a:r>
                <a:rPr lang="en-US" sz="9600" dirty="0" smtClean="0">
                  <a:solidFill>
                    <a:schemeClr val="bg1"/>
                  </a:solidFill>
                  <a:latin typeface="Playfair Display" charset="0"/>
                  <a:ea typeface="Playfair Display" charset="0"/>
                  <a:cs typeface="Playfair Display" charset="0"/>
                </a:rPr>
                <a:t>Japanese</a:t>
              </a:r>
              <a:endParaRPr lang="en-US" sz="9600" dirty="0">
                <a:solidFill>
                  <a:schemeClr val="bg1"/>
                </a:solidFill>
                <a:latin typeface="Playfair Display" charset="0"/>
                <a:ea typeface="Playfair Display" charset="0"/>
                <a:cs typeface="Playfair Display" charset="0"/>
              </a:endParaRPr>
            </a:p>
          </p:txBody>
        </p:sp>
        <p:sp>
          <p:nvSpPr>
            <p:cNvPr id="27" name="TextBox 26"/>
            <p:cNvSpPr txBox="1"/>
            <p:nvPr/>
          </p:nvSpPr>
          <p:spPr>
            <a:xfrm>
              <a:off x="9747250" y="6906230"/>
              <a:ext cx="4883150" cy="830997"/>
            </a:xfrm>
            <a:prstGeom prst="rect">
              <a:avLst/>
            </a:prstGeom>
            <a:noFill/>
          </p:spPr>
          <p:txBody>
            <a:bodyPr wrap="square" rtlCol="0">
              <a:spAutoFit/>
            </a:bodyPr>
            <a:lstStyle/>
            <a:p>
              <a:pPr algn="ctr"/>
              <a:r>
                <a:rPr lang="en-US" sz="4800" dirty="0" smtClean="0">
                  <a:solidFill>
                    <a:schemeClr val="bg1"/>
                  </a:solidFill>
                  <a:latin typeface="Lato" charset="0"/>
                  <a:ea typeface="Lato" charset="0"/>
                  <a:cs typeface="Lato" charset="0"/>
                </a:rPr>
                <a:t>160/900 High</a:t>
              </a:r>
              <a:endParaRPr lang="en-US" sz="8800" dirty="0">
                <a:solidFill>
                  <a:schemeClr val="bg1"/>
                </a:solidFill>
                <a:latin typeface="Lato" charset="0"/>
                <a:ea typeface="Lato" charset="0"/>
                <a:cs typeface="Lato" charset="0"/>
              </a:endParaRPr>
            </a:p>
          </p:txBody>
        </p:sp>
      </p:grpSp>
      <p:grpSp>
        <p:nvGrpSpPr>
          <p:cNvPr id="28" name="Group 27"/>
          <p:cNvGrpSpPr/>
          <p:nvPr/>
        </p:nvGrpSpPr>
        <p:grpSpPr>
          <a:xfrm>
            <a:off x="1288489" y="5289625"/>
            <a:ext cx="5786900" cy="2447602"/>
            <a:chOff x="9310028" y="5289625"/>
            <a:chExt cx="5786900" cy="2447602"/>
          </a:xfrm>
        </p:grpSpPr>
        <p:sp>
          <p:nvSpPr>
            <p:cNvPr id="29" name="TextBox 28"/>
            <p:cNvSpPr txBox="1"/>
            <p:nvPr/>
          </p:nvSpPr>
          <p:spPr>
            <a:xfrm>
              <a:off x="9310028" y="5289625"/>
              <a:ext cx="5786900" cy="1569660"/>
            </a:xfrm>
            <a:prstGeom prst="rect">
              <a:avLst/>
            </a:prstGeom>
            <a:noFill/>
          </p:spPr>
          <p:txBody>
            <a:bodyPr wrap="square" rtlCol="0">
              <a:spAutoFit/>
            </a:bodyPr>
            <a:lstStyle/>
            <a:p>
              <a:pPr algn="ctr"/>
              <a:r>
                <a:rPr lang="en-US" sz="9600" dirty="0" smtClean="0">
                  <a:solidFill>
                    <a:schemeClr val="bg1"/>
                  </a:solidFill>
                  <a:latin typeface="Playfair Display" charset="0"/>
                  <a:ea typeface="Playfair Display" charset="0"/>
                  <a:cs typeface="Playfair Display" charset="0"/>
                </a:rPr>
                <a:t>German</a:t>
              </a:r>
              <a:endParaRPr lang="en-US" sz="9600" dirty="0">
                <a:solidFill>
                  <a:schemeClr val="bg1"/>
                </a:solidFill>
                <a:latin typeface="Playfair Display" charset="0"/>
                <a:ea typeface="Playfair Display" charset="0"/>
                <a:cs typeface="Playfair Display" charset="0"/>
              </a:endParaRPr>
            </a:p>
          </p:txBody>
        </p:sp>
        <p:sp>
          <p:nvSpPr>
            <p:cNvPr id="30" name="TextBox 29"/>
            <p:cNvSpPr txBox="1"/>
            <p:nvPr/>
          </p:nvSpPr>
          <p:spPr>
            <a:xfrm>
              <a:off x="9747250" y="6906230"/>
              <a:ext cx="4883150" cy="830997"/>
            </a:xfrm>
            <a:prstGeom prst="rect">
              <a:avLst/>
            </a:prstGeom>
            <a:noFill/>
          </p:spPr>
          <p:txBody>
            <a:bodyPr wrap="square" rtlCol="0">
              <a:spAutoFit/>
            </a:bodyPr>
            <a:lstStyle/>
            <a:p>
              <a:pPr algn="ctr"/>
              <a:r>
                <a:rPr lang="en-US" sz="4800" dirty="0" smtClean="0">
                  <a:solidFill>
                    <a:schemeClr val="bg1"/>
                  </a:solidFill>
                  <a:latin typeface="Lato" charset="0"/>
                  <a:ea typeface="Lato" charset="0"/>
                  <a:cs typeface="Lato" charset="0"/>
                </a:rPr>
                <a:t>550/900 High</a:t>
              </a:r>
            </a:p>
          </p:txBody>
        </p:sp>
      </p:grpSp>
    </p:spTree>
    <p:extLst>
      <p:ext uri="{BB962C8B-B14F-4D97-AF65-F5344CB8AC3E}">
        <p14:creationId xmlns:p14="http://schemas.microsoft.com/office/powerpoint/2010/main" val="1673750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4230" y="1"/>
            <a:ext cx="75859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5501980" cy="1569660"/>
          </a:xfrm>
          <a:prstGeom prst="rect">
            <a:avLst/>
          </a:prstGeom>
          <a:noFill/>
        </p:spPr>
        <p:txBody>
          <a:bodyPr wrap="square" rtlCol="0">
            <a:spAutoFit/>
          </a:bodyPr>
          <a:lstStyle/>
          <a:p>
            <a:endParaRPr lang="en-US" sz="4800" dirty="0" smtClean="0">
              <a:solidFill>
                <a:schemeClr val="bg1"/>
              </a:solidFill>
              <a:latin typeface="Playfair Display" charset="0"/>
              <a:ea typeface="Playfair Display" charset="0"/>
              <a:cs typeface="Playfair Display" charset="0"/>
            </a:endParaRPr>
          </a:p>
          <a:p>
            <a:r>
              <a:rPr lang="en-US" sz="4800" dirty="0" smtClean="0">
                <a:solidFill>
                  <a:schemeClr val="bg1"/>
                </a:solidFill>
                <a:latin typeface="Playfair Display" charset="0"/>
                <a:ea typeface="Playfair Display" charset="0"/>
                <a:cs typeface="Playfair Display" charset="0"/>
              </a:rPr>
              <a:t>F1 Score on Test Set</a:t>
            </a:r>
            <a:endParaRPr lang="en-US" sz="4800" dirty="0">
              <a:solidFill>
                <a:schemeClr val="bg1"/>
              </a:solidFill>
              <a:latin typeface="Playfair Display" charset="0"/>
              <a:ea typeface="Playfair Display" charset="0"/>
              <a:cs typeface="Playfair Display" charset="0"/>
            </a:endParaRP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20" name="Rectangle 19"/>
          <p:cNvSpPr/>
          <p:nvPr/>
        </p:nvSpPr>
        <p:spPr>
          <a:xfrm>
            <a:off x="-3" y="3691889"/>
            <a:ext cx="6056626"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grpSp>
        <p:nvGrpSpPr>
          <p:cNvPr id="3" name="Group 2"/>
          <p:cNvGrpSpPr/>
          <p:nvPr/>
        </p:nvGrpSpPr>
        <p:grpSpPr>
          <a:xfrm>
            <a:off x="8281447" y="1737310"/>
            <a:ext cx="13938192" cy="10006910"/>
            <a:chOff x="10402123" y="1665953"/>
            <a:chExt cx="10760709" cy="10006910"/>
          </a:xfrm>
        </p:grpSpPr>
        <p:grpSp>
          <p:nvGrpSpPr>
            <p:cNvPr id="33" name="Group 32"/>
            <p:cNvGrpSpPr/>
            <p:nvPr/>
          </p:nvGrpSpPr>
          <p:grpSpPr>
            <a:xfrm>
              <a:off x="10952704" y="4865646"/>
              <a:ext cx="9789302" cy="6099048"/>
              <a:chOff x="2587773" y="5344241"/>
              <a:chExt cx="3809420" cy="6296286"/>
            </a:xfrm>
            <a:solidFill>
              <a:schemeClr val="accent2"/>
            </a:solidFill>
          </p:grpSpPr>
          <p:sp>
            <p:nvSpPr>
              <p:cNvPr id="34" name="Freeform 2356"/>
              <p:cNvSpPr>
                <a:spLocks noChangeArrowheads="1"/>
              </p:cNvSpPr>
              <p:nvPr/>
            </p:nvSpPr>
            <p:spPr bwMode="auto">
              <a:xfrm>
                <a:off x="2587773" y="6906400"/>
                <a:ext cx="242126" cy="4719854"/>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dirty="0"/>
              </a:p>
            </p:txBody>
          </p:sp>
          <p:sp>
            <p:nvSpPr>
              <p:cNvPr id="36" name="Freeform 2356"/>
              <p:cNvSpPr>
                <a:spLocks noChangeArrowheads="1"/>
              </p:cNvSpPr>
              <p:nvPr/>
            </p:nvSpPr>
            <p:spPr bwMode="auto">
              <a:xfrm>
                <a:off x="4362998" y="5344241"/>
                <a:ext cx="241747" cy="629628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sz="9600"/>
              </a:p>
            </p:txBody>
          </p:sp>
          <p:sp>
            <p:nvSpPr>
              <p:cNvPr id="38" name="Freeform 2356"/>
              <p:cNvSpPr>
                <a:spLocks noChangeArrowheads="1"/>
              </p:cNvSpPr>
              <p:nvPr/>
            </p:nvSpPr>
            <p:spPr bwMode="auto">
              <a:xfrm>
                <a:off x="6155446" y="7081148"/>
                <a:ext cx="241747" cy="4559379"/>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sz="9600"/>
              </a:p>
            </p:txBody>
          </p:sp>
        </p:grpSp>
        <p:grpSp>
          <p:nvGrpSpPr>
            <p:cNvPr id="39" name="Group 38"/>
            <p:cNvGrpSpPr/>
            <p:nvPr/>
          </p:nvGrpSpPr>
          <p:grpSpPr>
            <a:xfrm>
              <a:off x="10402123" y="1665953"/>
              <a:ext cx="209694" cy="9332064"/>
              <a:chOff x="2526776" y="2601688"/>
              <a:chExt cx="209694" cy="9332064"/>
            </a:xfrm>
          </p:grpSpPr>
          <p:sp>
            <p:nvSpPr>
              <p:cNvPr id="40" name="Oval 39"/>
              <p:cNvSpPr/>
              <p:nvPr/>
            </p:nvSpPr>
            <p:spPr>
              <a:xfrm flipV="1">
                <a:off x="2526776" y="11724058"/>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V="1">
                <a:off x="2526776" y="9955002"/>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V="1">
                <a:off x="2526776" y="8075110"/>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V="1">
                <a:off x="2526776" y="6250636"/>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V="1">
                <a:off x="2526776" y="4426162"/>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V="1">
                <a:off x="2526776" y="2601688"/>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10506970" y="11149643"/>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ARA</a:t>
              </a:r>
              <a:endParaRPr lang="en-US" sz="5400" dirty="0">
                <a:solidFill>
                  <a:schemeClr val="accent1"/>
                </a:solidFill>
                <a:latin typeface="Lato" charset="0"/>
                <a:ea typeface="Lato" charset="0"/>
                <a:cs typeface="Lato" charset="0"/>
              </a:endParaRPr>
            </a:p>
          </p:txBody>
        </p:sp>
        <p:sp>
          <p:nvSpPr>
            <p:cNvPr id="47" name="TextBox 46"/>
            <p:cNvSpPr txBox="1"/>
            <p:nvPr/>
          </p:nvSpPr>
          <p:spPr>
            <a:xfrm>
              <a:off x="11416819" y="11149643"/>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DEU</a:t>
              </a:r>
              <a:endParaRPr lang="en-US" sz="5400" dirty="0">
                <a:solidFill>
                  <a:schemeClr val="accent1"/>
                </a:solidFill>
                <a:latin typeface="Lato" charset="0"/>
                <a:ea typeface="Lato" charset="0"/>
                <a:cs typeface="Lato" charset="0"/>
              </a:endParaRPr>
            </a:p>
          </p:txBody>
        </p:sp>
        <p:sp>
          <p:nvSpPr>
            <p:cNvPr id="48" name="TextBox 47"/>
            <p:cNvSpPr txBox="1"/>
            <p:nvPr/>
          </p:nvSpPr>
          <p:spPr>
            <a:xfrm>
              <a:off x="14181386" y="11122500"/>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ITA</a:t>
              </a:r>
              <a:endParaRPr lang="en-US" sz="5400" dirty="0">
                <a:solidFill>
                  <a:schemeClr val="accent1"/>
                </a:solidFill>
                <a:latin typeface="Lato" charset="0"/>
                <a:ea typeface="Lato" charset="0"/>
                <a:cs typeface="Lato" charset="0"/>
              </a:endParaRPr>
            </a:p>
          </p:txBody>
        </p:sp>
        <p:sp>
          <p:nvSpPr>
            <p:cNvPr id="49" name="TextBox 48"/>
            <p:cNvSpPr txBox="1"/>
            <p:nvPr/>
          </p:nvSpPr>
          <p:spPr>
            <a:xfrm>
              <a:off x="16024606" y="11116322"/>
              <a:ext cx="1506292" cy="523220"/>
            </a:xfrm>
            <a:prstGeom prst="rect">
              <a:avLst/>
            </a:prstGeom>
            <a:noFill/>
          </p:spPr>
          <p:txBody>
            <a:bodyPr wrap="square" rtlCol="0">
              <a:spAutoFit/>
            </a:bodyPr>
            <a:lstStyle/>
            <a:p>
              <a:pPr algn="ctr"/>
              <a:r>
                <a:rPr lang="en-US" sz="2800" smtClean="0">
                  <a:solidFill>
                    <a:schemeClr val="accent1"/>
                  </a:solidFill>
                  <a:latin typeface="Lato" charset="0"/>
                  <a:ea typeface="Lato" charset="0"/>
                  <a:cs typeface="Lato" charset="0"/>
                </a:rPr>
                <a:t>KOR</a:t>
              </a:r>
              <a:endParaRPr lang="en-US" sz="5400" dirty="0">
                <a:solidFill>
                  <a:schemeClr val="accent1"/>
                </a:solidFill>
                <a:latin typeface="Lato" charset="0"/>
                <a:ea typeface="Lato" charset="0"/>
                <a:cs typeface="Lato" charset="0"/>
              </a:endParaRPr>
            </a:p>
          </p:txBody>
        </p:sp>
        <p:sp>
          <p:nvSpPr>
            <p:cNvPr id="50" name="TextBox 49"/>
            <p:cNvSpPr txBox="1"/>
            <p:nvPr/>
          </p:nvSpPr>
          <p:spPr>
            <a:xfrm>
              <a:off x="19656540" y="11067444"/>
              <a:ext cx="1506292" cy="523220"/>
            </a:xfrm>
            <a:prstGeom prst="rect">
              <a:avLst/>
            </a:prstGeom>
            <a:noFill/>
          </p:spPr>
          <p:txBody>
            <a:bodyPr wrap="square" rtlCol="0">
              <a:spAutoFit/>
            </a:bodyPr>
            <a:lstStyle/>
            <a:p>
              <a:pPr algn="ctr"/>
              <a:r>
                <a:rPr lang="en-US" altLang="zh-CN" sz="2800" dirty="0" smtClean="0">
                  <a:solidFill>
                    <a:schemeClr val="accent1"/>
                  </a:solidFill>
                  <a:latin typeface="Lato" charset="0"/>
                  <a:ea typeface="Lato" charset="0"/>
                  <a:cs typeface="Lato" charset="0"/>
                </a:rPr>
                <a:t>ZHO</a:t>
              </a:r>
              <a:endParaRPr lang="en-US" sz="5400" dirty="0">
                <a:solidFill>
                  <a:schemeClr val="accent1"/>
                </a:solidFill>
                <a:latin typeface="Lato" charset="0"/>
                <a:ea typeface="Lato" charset="0"/>
                <a:cs typeface="Lato" charset="0"/>
              </a:endParaRPr>
            </a:p>
          </p:txBody>
        </p:sp>
      </p:grpSp>
      <p:sp>
        <p:nvSpPr>
          <p:cNvPr id="27" name="Freeform 2356"/>
          <p:cNvSpPr>
            <a:spLocks noChangeArrowheads="1"/>
          </p:cNvSpPr>
          <p:nvPr/>
        </p:nvSpPr>
        <p:spPr bwMode="auto">
          <a:xfrm>
            <a:off x="10120279" y="4758586"/>
            <a:ext cx="805935" cy="626364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28" name="Freeform 2356"/>
          <p:cNvSpPr>
            <a:spLocks noChangeArrowheads="1"/>
          </p:cNvSpPr>
          <p:nvPr/>
        </p:nvSpPr>
        <p:spPr bwMode="auto">
          <a:xfrm>
            <a:off x="12457784" y="5846722"/>
            <a:ext cx="805935" cy="5175504"/>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29" name="Freeform 2356"/>
          <p:cNvSpPr>
            <a:spLocks noChangeArrowheads="1"/>
          </p:cNvSpPr>
          <p:nvPr/>
        </p:nvSpPr>
        <p:spPr bwMode="auto">
          <a:xfrm>
            <a:off x="11283920" y="5897124"/>
            <a:ext cx="804672" cy="5138928"/>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30" name="Freeform 2356"/>
          <p:cNvSpPr>
            <a:spLocks noChangeArrowheads="1"/>
          </p:cNvSpPr>
          <p:nvPr/>
        </p:nvSpPr>
        <p:spPr bwMode="auto">
          <a:xfrm>
            <a:off x="16136740" y="5741676"/>
            <a:ext cx="805935" cy="529437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31" name="TextBox 30"/>
          <p:cNvSpPr txBox="1"/>
          <p:nvPr/>
        </p:nvSpPr>
        <p:spPr>
          <a:xfrm>
            <a:off x="11937426" y="11221000"/>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HIN</a:t>
            </a:r>
          </a:p>
        </p:txBody>
      </p:sp>
      <p:sp>
        <p:nvSpPr>
          <p:cNvPr id="32" name="TextBox 31"/>
          <p:cNvSpPr txBox="1"/>
          <p:nvPr/>
        </p:nvSpPr>
        <p:spPr>
          <a:xfrm>
            <a:off x="10617411" y="11213569"/>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FRA</a:t>
            </a:r>
            <a:endParaRPr lang="en-US" sz="5400" dirty="0">
              <a:solidFill>
                <a:schemeClr val="accent1"/>
              </a:solidFill>
              <a:latin typeface="Lato" charset="0"/>
              <a:ea typeface="Lato" charset="0"/>
              <a:cs typeface="Lato" charset="0"/>
            </a:endParaRPr>
          </a:p>
        </p:txBody>
      </p:sp>
      <p:sp>
        <p:nvSpPr>
          <p:cNvPr id="51" name="Freeform 2356"/>
          <p:cNvSpPr>
            <a:spLocks noChangeArrowheads="1"/>
          </p:cNvSpPr>
          <p:nvPr/>
        </p:nvSpPr>
        <p:spPr bwMode="auto">
          <a:xfrm>
            <a:off x="13656098" y="5311910"/>
            <a:ext cx="804673" cy="5724144"/>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2" name="Freeform 2356"/>
          <p:cNvSpPr>
            <a:spLocks noChangeArrowheads="1"/>
          </p:cNvSpPr>
          <p:nvPr/>
        </p:nvSpPr>
        <p:spPr bwMode="auto">
          <a:xfrm>
            <a:off x="17311867" y="6724546"/>
            <a:ext cx="805935" cy="429768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3" name="Freeform 2356"/>
          <p:cNvSpPr>
            <a:spLocks noChangeArrowheads="1"/>
          </p:cNvSpPr>
          <p:nvPr/>
        </p:nvSpPr>
        <p:spPr bwMode="auto">
          <a:xfrm>
            <a:off x="18525075" y="6806842"/>
            <a:ext cx="805935" cy="4215384"/>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4" name="Freeform 2356"/>
          <p:cNvSpPr>
            <a:spLocks noChangeArrowheads="1"/>
          </p:cNvSpPr>
          <p:nvPr/>
        </p:nvSpPr>
        <p:spPr bwMode="auto">
          <a:xfrm>
            <a:off x="19694805" y="6450226"/>
            <a:ext cx="805935" cy="4572000"/>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2"/>
          </a:solidFill>
          <a:ln>
            <a:noFill/>
          </a:ln>
          <a:effectLst/>
          <a:extLst/>
        </p:spPr>
        <p:txBody>
          <a:bodyPr wrap="none" anchor="ctr"/>
          <a:lstStyle/>
          <a:p>
            <a:endParaRPr lang="en-US" sz="9600"/>
          </a:p>
        </p:txBody>
      </p:sp>
      <p:sp>
        <p:nvSpPr>
          <p:cNvPr id="55" name="TextBox 54"/>
          <p:cNvSpPr txBox="1"/>
          <p:nvPr/>
        </p:nvSpPr>
        <p:spPr>
          <a:xfrm>
            <a:off x="14275004" y="11221000"/>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JPN</a:t>
            </a:r>
            <a:endParaRPr lang="en-US" sz="5400" dirty="0">
              <a:solidFill>
                <a:schemeClr val="accent1"/>
              </a:solidFill>
              <a:latin typeface="Lato" charset="0"/>
              <a:ea typeface="Lato" charset="0"/>
              <a:cs typeface="Lato" charset="0"/>
            </a:endParaRPr>
          </a:p>
        </p:txBody>
      </p:sp>
      <p:sp>
        <p:nvSpPr>
          <p:cNvPr id="56" name="TextBox 55"/>
          <p:cNvSpPr txBox="1"/>
          <p:nvPr/>
        </p:nvSpPr>
        <p:spPr>
          <a:xfrm>
            <a:off x="16687768" y="11169919"/>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SPA</a:t>
            </a:r>
          </a:p>
        </p:txBody>
      </p:sp>
      <p:sp>
        <p:nvSpPr>
          <p:cNvPr id="57" name="TextBox 56"/>
          <p:cNvSpPr txBox="1"/>
          <p:nvPr/>
        </p:nvSpPr>
        <p:spPr>
          <a:xfrm>
            <a:off x="17927606" y="11169919"/>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TEL</a:t>
            </a:r>
            <a:endParaRPr lang="en-US" sz="5400" dirty="0">
              <a:solidFill>
                <a:schemeClr val="accent1"/>
              </a:solidFill>
              <a:latin typeface="Lato" charset="0"/>
              <a:ea typeface="Lato" charset="0"/>
              <a:cs typeface="Lato" charset="0"/>
            </a:endParaRPr>
          </a:p>
        </p:txBody>
      </p:sp>
      <p:sp>
        <p:nvSpPr>
          <p:cNvPr id="58" name="TextBox 57"/>
          <p:cNvSpPr txBox="1"/>
          <p:nvPr/>
        </p:nvSpPr>
        <p:spPr>
          <a:xfrm>
            <a:off x="19213465" y="11154360"/>
            <a:ext cx="1951078"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TUR</a:t>
            </a:r>
            <a:endParaRPr lang="en-US" sz="5400" dirty="0">
              <a:solidFill>
                <a:schemeClr val="accent1"/>
              </a:solidFill>
              <a:latin typeface="Lato" charset="0"/>
              <a:ea typeface="Lato" charset="0"/>
              <a:cs typeface="Lato" charset="0"/>
            </a:endParaRPr>
          </a:p>
        </p:txBody>
      </p:sp>
      <p:sp>
        <p:nvSpPr>
          <p:cNvPr id="6" name="TextBox 5"/>
          <p:cNvSpPr txBox="1"/>
          <p:nvPr/>
        </p:nvSpPr>
        <p:spPr>
          <a:xfrm>
            <a:off x="8923936" y="5846722"/>
            <a:ext cx="982961" cy="646331"/>
          </a:xfrm>
          <a:prstGeom prst="rect">
            <a:avLst/>
          </a:prstGeom>
          <a:noFill/>
        </p:spPr>
        <p:txBody>
          <a:bodyPr wrap="none" rtlCol="0">
            <a:spAutoFit/>
          </a:bodyPr>
          <a:lstStyle/>
          <a:p>
            <a:r>
              <a:rPr lang="en-US" smtClean="0"/>
              <a:t>50%</a:t>
            </a:r>
            <a:endParaRPr lang="en-US"/>
          </a:p>
        </p:txBody>
      </p:sp>
      <p:sp>
        <p:nvSpPr>
          <p:cNvPr id="7" name="TextBox 6"/>
          <p:cNvSpPr txBox="1"/>
          <p:nvPr/>
        </p:nvSpPr>
        <p:spPr>
          <a:xfrm>
            <a:off x="9803796" y="4112255"/>
            <a:ext cx="1334020" cy="646331"/>
          </a:xfrm>
          <a:prstGeom prst="rect">
            <a:avLst/>
          </a:prstGeom>
          <a:noFill/>
        </p:spPr>
        <p:txBody>
          <a:bodyPr wrap="none" rtlCol="0">
            <a:spAutoFit/>
          </a:bodyPr>
          <a:lstStyle/>
          <a:p>
            <a:r>
              <a:rPr lang="en-US" smtClean="0"/>
              <a:t>68.5%</a:t>
            </a:r>
            <a:endParaRPr lang="en-US"/>
          </a:p>
        </p:txBody>
      </p:sp>
      <p:sp>
        <p:nvSpPr>
          <p:cNvPr id="8" name="TextBox 7"/>
          <p:cNvSpPr txBox="1"/>
          <p:nvPr/>
        </p:nvSpPr>
        <p:spPr>
          <a:xfrm>
            <a:off x="10985214" y="5200391"/>
            <a:ext cx="1334020" cy="646331"/>
          </a:xfrm>
          <a:prstGeom prst="rect">
            <a:avLst/>
          </a:prstGeom>
          <a:noFill/>
        </p:spPr>
        <p:txBody>
          <a:bodyPr wrap="none" rtlCol="0">
            <a:spAutoFit/>
          </a:bodyPr>
          <a:lstStyle/>
          <a:p>
            <a:r>
              <a:rPr lang="en-US" smtClean="0"/>
              <a:t>56.2%</a:t>
            </a:r>
            <a:endParaRPr lang="en-US"/>
          </a:p>
        </p:txBody>
      </p:sp>
      <p:sp>
        <p:nvSpPr>
          <p:cNvPr id="9" name="TextBox 8"/>
          <p:cNvSpPr txBox="1"/>
          <p:nvPr/>
        </p:nvSpPr>
        <p:spPr>
          <a:xfrm>
            <a:off x="12218105" y="5200391"/>
            <a:ext cx="1334020" cy="646331"/>
          </a:xfrm>
          <a:prstGeom prst="rect">
            <a:avLst/>
          </a:prstGeom>
          <a:noFill/>
        </p:spPr>
        <p:txBody>
          <a:bodyPr wrap="none" rtlCol="0">
            <a:spAutoFit/>
          </a:bodyPr>
          <a:lstStyle/>
          <a:p>
            <a:r>
              <a:rPr lang="en-US" smtClean="0"/>
              <a:t>56.6%</a:t>
            </a:r>
            <a:endParaRPr lang="en-US"/>
          </a:p>
        </p:txBody>
      </p:sp>
      <p:sp>
        <p:nvSpPr>
          <p:cNvPr id="11" name="TextBox 10"/>
          <p:cNvSpPr txBox="1"/>
          <p:nvPr/>
        </p:nvSpPr>
        <p:spPr>
          <a:xfrm>
            <a:off x="13326660" y="4652007"/>
            <a:ext cx="1334020" cy="646331"/>
          </a:xfrm>
          <a:prstGeom prst="rect">
            <a:avLst/>
          </a:prstGeom>
          <a:noFill/>
        </p:spPr>
        <p:txBody>
          <a:bodyPr wrap="none" rtlCol="0">
            <a:spAutoFit/>
          </a:bodyPr>
          <a:lstStyle/>
          <a:p>
            <a:r>
              <a:rPr lang="en-US" smtClean="0"/>
              <a:t>62.6%</a:t>
            </a:r>
            <a:endParaRPr lang="en-US"/>
          </a:p>
        </p:txBody>
      </p:sp>
      <p:sp>
        <p:nvSpPr>
          <p:cNvPr id="12" name="TextBox 11"/>
          <p:cNvSpPr txBox="1"/>
          <p:nvPr/>
        </p:nvSpPr>
        <p:spPr>
          <a:xfrm>
            <a:off x="14655505" y="4255930"/>
            <a:ext cx="1334020" cy="646331"/>
          </a:xfrm>
          <a:prstGeom prst="rect">
            <a:avLst/>
          </a:prstGeom>
          <a:noFill/>
        </p:spPr>
        <p:txBody>
          <a:bodyPr wrap="none" rtlCol="0">
            <a:spAutoFit/>
          </a:bodyPr>
          <a:lstStyle/>
          <a:p>
            <a:r>
              <a:rPr lang="en-US" dirty="0" smtClean="0"/>
              <a:t>66.7%</a:t>
            </a:r>
            <a:endParaRPr lang="en-US" dirty="0"/>
          </a:p>
        </p:txBody>
      </p:sp>
      <p:sp>
        <p:nvSpPr>
          <p:cNvPr id="13" name="TextBox 12"/>
          <p:cNvSpPr txBox="1"/>
          <p:nvPr/>
        </p:nvSpPr>
        <p:spPr>
          <a:xfrm>
            <a:off x="16226082" y="4966444"/>
            <a:ext cx="45719" cy="646331"/>
          </a:xfrm>
          <a:prstGeom prst="rect">
            <a:avLst/>
          </a:prstGeom>
          <a:noFill/>
        </p:spPr>
        <p:txBody>
          <a:bodyPr wrap="square" rtlCol="0">
            <a:spAutoFit/>
          </a:bodyPr>
          <a:lstStyle/>
          <a:p>
            <a:endParaRPr lang="en-US" dirty="0"/>
          </a:p>
        </p:txBody>
      </p:sp>
      <p:sp>
        <p:nvSpPr>
          <p:cNvPr id="60" name="TextBox 59"/>
          <p:cNvSpPr txBox="1"/>
          <p:nvPr/>
        </p:nvSpPr>
        <p:spPr>
          <a:xfrm>
            <a:off x="15936639" y="4981809"/>
            <a:ext cx="1334020" cy="646331"/>
          </a:xfrm>
          <a:prstGeom prst="rect">
            <a:avLst/>
          </a:prstGeom>
          <a:noFill/>
        </p:spPr>
        <p:txBody>
          <a:bodyPr wrap="none" rtlCol="0">
            <a:spAutoFit/>
          </a:bodyPr>
          <a:lstStyle/>
          <a:p>
            <a:r>
              <a:rPr lang="en-US" dirty="0" smtClean="0"/>
              <a:t>57.9%</a:t>
            </a:r>
            <a:endParaRPr lang="en-US" dirty="0"/>
          </a:p>
        </p:txBody>
      </p:sp>
      <p:sp>
        <p:nvSpPr>
          <p:cNvPr id="61" name="TextBox 60"/>
          <p:cNvSpPr txBox="1"/>
          <p:nvPr/>
        </p:nvSpPr>
        <p:spPr>
          <a:xfrm>
            <a:off x="17207645" y="6011581"/>
            <a:ext cx="982961" cy="646331"/>
          </a:xfrm>
          <a:prstGeom prst="rect">
            <a:avLst/>
          </a:prstGeom>
          <a:noFill/>
        </p:spPr>
        <p:txBody>
          <a:bodyPr wrap="none" rtlCol="0">
            <a:spAutoFit/>
          </a:bodyPr>
          <a:lstStyle/>
          <a:p>
            <a:r>
              <a:rPr lang="en-US" smtClean="0"/>
              <a:t>47%</a:t>
            </a:r>
            <a:endParaRPr lang="en-US" dirty="0"/>
          </a:p>
        </p:txBody>
      </p:sp>
      <p:sp>
        <p:nvSpPr>
          <p:cNvPr id="62" name="TextBox 61"/>
          <p:cNvSpPr txBox="1"/>
          <p:nvPr/>
        </p:nvSpPr>
        <p:spPr>
          <a:xfrm>
            <a:off x="18305325" y="5995058"/>
            <a:ext cx="1334020" cy="646331"/>
          </a:xfrm>
          <a:prstGeom prst="rect">
            <a:avLst/>
          </a:prstGeom>
          <a:noFill/>
        </p:spPr>
        <p:txBody>
          <a:bodyPr wrap="none" rtlCol="0">
            <a:spAutoFit/>
          </a:bodyPr>
          <a:lstStyle/>
          <a:p>
            <a:r>
              <a:rPr lang="en-US" dirty="0" smtClean="0"/>
              <a:t>46.1%</a:t>
            </a:r>
            <a:endParaRPr lang="en-US" dirty="0"/>
          </a:p>
        </p:txBody>
      </p:sp>
      <p:sp>
        <p:nvSpPr>
          <p:cNvPr id="63" name="TextBox 62"/>
          <p:cNvSpPr txBox="1"/>
          <p:nvPr/>
        </p:nvSpPr>
        <p:spPr>
          <a:xfrm>
            <a:off x="19574606" y="5679672"/>
            <a:ext cx="982961" cy="646331"/>
          </a:xfrm>
          <a:prstGeom prst="rect">
            <a:avLst/>
          </a:prstGeom>
          <a:noFill/>
        </p:spPr>
        <p:txBody>
          <a:bodyPr wrap="none" rtlCol="0">
            <a:spAutoFit/>
          </a:bodyPr>
          <a:lstStyle/>
          <a:p>
            <a:r>
              <a:rPr lang="en-US" dirty="0" smtClean="0"/>
              <a:t>50%</a:t>
            </a:r>
            <a:endParaRPr lang="en-US" dirty="0"/>
          </a:p>
        </p:txBody>
      </p:sp>
      <p:sp>
        <p:nvSpPr>
          <p:cNvPr id="64" name="TextBox 63"/>
          <p:cNvSpPr txBox="1"/>
          <p:nvPr/>
        </p:nvSpPr>
        <p:spPr>
          <a:xfrm>
            <a:off x="20729748" y="5883298"/>
            <a:ext cx="1334020" cy="646331"/>
          </a:xfrm>
          <a:prstGeom prst="rect">
            <a:avLst/>
          </a:prstGeom>
          <a:noFill/>
        </p:spPr>
        <p:txBody>
          <a:bodyPr wrap="none" rtlCol="0">
            <a:spAutoFit/>
          </a:bodyPr>
          <a:lstStyle/>
          <a:p>
            <a:r>
              <a:rPr lang="en-US" dirty="0" smtClean="0"/>
              <a:t>48.3%</a:t>
            </a:r>
            <a:endParaRPr lang="en-US" dirty="0"/>
          </a:p>
        </p:txBody>
      </p:sp>
    </p:spTree>
    <p:extLst>
      <p:ext uri="{BB962C8B-B14F-4D97-AF65-F5344CB8AC3E}">
        <p14:creationId xmlns:p14="http://schemas.microsoft.com/office/powerpoint/2010/main" val="1413837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0"/>
            <a:ext cx="243776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35025" y="838199"/>
            <a:ext cx="22707601" cy="12077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6629766" y="4269180"/>
            <a:ext cx="11138689" cy="6285634"/>
            <a:chOff x="6629766" y="5011445"/>
            <a:chExt cx="11138689" cy="6285634"/>
          </a:xfrm>
        </p:grpSpPr>
        <p:grpSp>
          <p:nvGrpSpPr>
            <p:cNvPr id="4" name="Group 3"/>
            <p:cNvGrpSpPr/>
            <p:nvPr/>
          </p:nvGrpSpPr>
          <p:grpSpPr>
            <a:xfrm>
              <a:off x="6650759" y="5011445"/>
              <a:ext cx="11117696" cy="3693109"/>
              <a:chOff x="6650759" y="4894168"/>
              <a:chExt cx="11117696" cy="3693109"/>
            </a:xfrm>
          </p:grpSpPr>
          <p:sp>
            <p:nvSpPr>
              <p:cNvPr id="9" name="TextBox 8"/>
              <p:cNvSpPr txBox="1"/>
              <p:nvPr/>
            </p:nvSpPr>
            <p:spPr>
              <a:xfrm>
                <a:off x="6650759" y="4894168"/>
                <a:ext cx="11117696" cy="1631216"/>
              </a:xfrm>
              <a:prstGeom prst="rect">
                <a:avLst/>
              </a:prstGeom>
              <a:noFill/>
            </p:spPr>
            <p:txBody>
              <a:bodyPr wrap="square" rtlCol="0">
                <a:spAutoFit/>
              </a:bodyPr>
              <a:lstStyle/>
              <a:p>
                <a:pPr algn="ctr"/>
                <a:r>
                  <a:rPr lang="en-US" sz="10000" dirty="0" smtClean="0">
                    <a:solidFill>
                      <a:schemeClr val="bg1"/>
                    </a:solidFill>
                    <a:latin typeface="Playfair Display" charset="0"/>
                    <a:ea typeface="Playfair Display" charset="0"/>
                    <a:cs typeface="Playfair Display" charset="0"/>
                  </a:rPr>
                  <a:t>Thanks!</a:t>
                </a:r>
                <a:endParaRPr lang="en-US" sz="10000" dirty="0">
                  <a:solidFill>
                    <a:schemeClr val="bg1"/>
                  </a:solidFill>
                  <a:latin typeface="Playfair Display" charset="0"/>
                  <a:ea typeface="Playfair Display" charset="0"/>
                  <a:cs typeface="Playfair Display" charset="0"/>
                </a:endParaRPr>
              </a:p>
            </p:txBody>
          </p:sp>
          <p:sp>
            <p:nvSpPr>
              <p:cNvPr id="3" name="Rectangle 2"/>
              <p:cNvSpPr/>
              <p:nvPr/>
            </p:nvSpPr>
            <p:spPr>
              <a:xfrm>
                <a:off x="9861261" y="8483367"/>
                <a:ext cx="4655127" cy="103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9190759" y="7206401"/>
              <a:ext cx="6021532" cy="707886"/>
            </a:xfrm>
            <a:prstGeom prst="rect">
              <a:avLst/>
            </a:prstGeom>
            <a:noFill/>
          </p:spPr>
          <p:txBody>
            <a:bodyPr wrap="square" rtlCol="0">
              <a:spAutoFit/>
            </a:bodyPr>
            <a:lstStyle/>
            <a:p>
              <a:pPr algn="ctr"/>
              <a:r>
                <a:rPr lang="en-US" sz="4000" smtClean="0">
                  <a:solidFill>
                    <a:schemeClr val="bg1"/>
                  </a:solidFill>
                  <a:latin typeface="Lato" charset="0"/>
                  <a:ea typeface="Lato" charset="0"/>
                  <a:cs typeface="Lato" charset="0"/>
                </a:rPr>
                <a:t>ANY QUESTIONS</a:t>
              </a:r>
              <a:r>
                <a:rPr lang="en-US" sz="4000" dirty="0" smtClean="0">
                  <a:solidFill>
                    <a:schemeClr val="bg1"/>
                  </a:solidFill>
                  <a:latin typeface="Lato" charset="0"/>
                  <a:ea typeface="Lato" charset="0"/>
                  <a:cs typeface="Lato" charset="0"/>
                </a:rPr>
                <a:t>?</a:t>
              </a:r>
              <a:endParaRPr lang="en-US" sz="4000" dirty="0">
                <a:solidFill>
                  <a:schemeClr val="bg1"/>
                </a:solidFill>
                <a:latin typeface="Lato" charset="0"/>
                <a:ea typeface="Lato" charset="0"/>
                <a:cs typeface="Lato" charset="0"/>
              </a:endParaRPr>
            </a:p>
          </p:txBody>
        </p:sp>
        <p:grpSp>
          <p:nvGrpSpPr>
            <p:cNvPr id="17" name="Group 16"/>
            <p:cNvGrpSpPr/>
            <p:nvPr/>
          </p:nvGrpSpPr>
          <p:grpSpPr>
            <a:xfrm>
              <a:off x="6629766" y="9542753"/>
              <a:ext cx="10442502" cy="1754326"/>
              <a:chOff x="2640272" y="11475566"/>
              <a:chExt cx="10442502" cy="1754326"/>
            </a:xfrm>
          </p:grpSpPr>
          <p:sp>
            <p:nvSpPr>
              <p:cNvPr id="5" name="Rectangle 4"/>
              <p:cNvSpPr/>
              <p:nvPr/>
            </p:nvSpPr>
            <p:spPr>
              <a:xfrm>
                <a:off x="2640272" y="11475566"/>
                <a:ext cx="3192092" cy="646331"/>
              </a:xfrm>
              <a:prstGeom prst="rect">
                <a:avLst/>
              </a:prstGeom>
            </p:spPr>
            <p:txBody>
              <a:bodyPr wrap="none">
                <a:spAutoFit/>
              </a:bodyPr>
              <a:lstStyle/>
              <a:p>
                <a:pPr algn="ctr"/>
                <a:r>
                  <a:rPr lang="en-US" dirty="0" smtClean="0">
                    <a:solidFill>
                      <a:schemeClr val="bg1"/>
                    </a:solidFill>
                    <a:latin typeface="Lato" charset="0"/>
                    <a:ea typeface="Lato" charset="0"/>
                    <a:cs typeface="Lato" charset="0"/>
                  </a:rPr>
                  <a:t>Team Members:</a:t>
                </a:r>
                <a:endParaRPr lang="en-US" dirty="0">
                  <a:solidFill>
                    <a:schemeClr val="bg1"/>
                  </a:solidFill>
                  <a:latin typeface="Lato" charset="0"/>
                  <a:ea typeface="Lato" charset="0"/>
                  <a:cs typeface="Lato" charset="0"/>
                </a:endParaRPr>
              </a:p>
            </p:txBody>
          </p:sp>
          <p:sp>
            <p:nvSpPr>
              <p:cNvPr id="15" name="Rectangle 14"/>
              <p:cNvSpPr/>
              <p:nvPr/>
            </p:nvSpPr>
            <p:spPr>
              <a:xfrm>
                <a:off x="7272296" y="11475566"/>
                <a:ext cx="3454792" cy="1754326"/>
              </a:xfrm>
              <a:prstGeom prst="rect">
                <a:avLst/>
              </a:prstGeom>
            </p:spPr>
            <p:txBody>
              <a:bodyPr wrap="none">
                <a:spAutoFit/>
              </a:bodyPr>
              <a:lstStyle/>
              <a:p>
                <a:pPr algn="ctr"/>
                <a:r>
                  <a:rPr lang="en-US" dirty="0" smtClean="0">
                    <a:solidFill>
                      <a:schemeClr val="accent2"/>
                    </a:solidFill>
                    <a:latin typeface="Lato" charset="0"/>
                    <a:ea typeface="Lato" charset="0"/>
                    <a:cs typeface="Lato" charset="0"/>
                  </a:rPr>
                  <a:t>Anthony Sicilia</a:t>
                </a:r>
              </a:p>
              <a:p>
                <a:pPr algn="ctr"/>
                <a:r>
                  <a:rPr lang="en-US" dirty="0" smtClean="0">
                    <a:solidFill>
                      <a:schemeClr val="accent2"/>
                    </a:solidFill>
                    <a:latin typeface="Lato" charset="0"/>
                    <a:ea typeface="Lato" charset="0"/>
                    <a:cs typeface="Lato" charset="0"/>
                  </a:rPr>
                  <a:t>Brian </a:t>
                </a:r>
                <a:r>
                  <a:rPr lang="en-US" dirty="0" err="1" smtClean="0">
                    <a:solidFill>
                      <a:schemeClr val="accent2"/>
                    </a:solidFill>
                    <a:latin typeface="Lato" charset="0"/>
                    <a:ea typeface="Lato" charset="0"/>
                    <a:cs typeface="Lato" charset="0"/>
                  </a:rPr>
                  <a:t>Falkenstein</a:t>
                </a:r>
                <a:endParaRPr lang="en-US" dirty="0" smtClean="0">
                  <a:solidFill>
                    <a:schemeClr val="accent2"/>
                  </a:solidFill>
                  <a:latin typeface="Lato" charset="0"/>
                  <a:ea typeface="Lato" charset="0"/>
                  <a:cs typeface="Lato" charset="0"/>
                </a:endParaRPr>
              </a:p>
              <a:p>
                <a:pPr algn="ctr"/>
                <a:r>
                  <a:rPr lang="en-US" dirty="0" smtClean="0">
                    <a:solidFill>
                      <a:schemeClr val="accent2"/>
                    </a:solidFill>
                    <a:latin typeface="Lato" charset="0"/>
                    <a:ea typeface="Lato" charset="0"/>
                    <a:cs typeface="Lato" charset="0"/>
                  </a:rPr>
                  <a:t>Yunkai Tang</a:t>
                </a:r>
                <a:endParaRPr lang="en-US" dirty="0">
                  <a:solidFill>
                    <a:schemeClr val="accent2"/>
                  </a:solidFill>
                  <a:latin typeface="Lato" charset="0"/>
                  <a:ea typeface="Lato" charset="0"/>
                  <a:cs typeface="Lato" charset="0"/>
                </a:endParaRPr>
              </a:p>
            </p:txBody>
          </p:sp>
          <p:sp>
            <p:nvSpPr>
              <p:cNvPr id="16" name="Rectangle 15"/>
              <p:cNvSpPr/>
              <p:nvPr/>
            </p:nvSpPr>
            <p:spPr>
              <a:xfrm>
                <a:off x="12898043" y="11475566"/>
                <a:ext cx="184731" cy="646331"/>
              </a:xfrm>
              <a:prstGeom prst="rect">
                <a:avLst/>
              </a:prstGeom>
            </p:spPr>
            <p:txBody>
              <a:bodyPr wrap="none">
                <a:spAutoFit/>
              </a:bodyPr>
              <a:lstStyle/>
              <a:p>
                <a:pPr algn="ctr"/>
                <a:endParaRPr lang="en-US" dirty="0">
                  <a:solidFill>
                    <a:schemeClr val="accent2"/>
                  </a:solidFill>
                  <a:latin typeface="Lato" charset="0"/>
                  <a:ea typeface="Lato" charset="0"/>
                  <a:cs typeface="Lato" charset="0"/>
                </a:endParaRPr>
              </a:p>
            </p:txBody>
          </p:sp>
        </p:grpSp>
      </p:grpSp>
    </p:spTree>
    <p:extLst>
      <p:ext uri="{BB962C8B-B14F-4D97-AF65-F5344CB8AC3E}">
        <p14:creationId xmlns:p14="http://schemas.microsoft.com/office/powerpoint/2010/main" val="6436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6791709" y="0"/>
            <a:ext cx="758594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flipH="1">
            <a:off x="0" y="0"/>
            <a:ext cx="16791709" cy="13715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8662266"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Brief Introduction</a:t>
            </a:r>
            <a:endParaRPr lang="en-US" sz="4800" dirty="0">
              <a:solidFill>
                <a:schemeClr val="bg1"/>
              </a:solidFill>
              <a:latin typeface="Playfair Display" charset="0"/>
              <a:ea typeface="Playfair Display" charset="0"/>
              <a:cs typeface="Playfair Display" charset="0"/>
            </a:endParaRPr>
          </a:p>
        </p:txBody>
      </p:sp>
      <p:grpSp>
        <p:nvGrpSpPr>
          <p:cNvPr id="3" name="Group 2"/>
          <p:cNvGrpSpPr/>
          <p:nvPr/>
        </p:nvGrpSpPr>
        <p:grpSpPr>
          <a:xfrm>
            <a:off x="751897" y="4694074"/>
            <a:ext cx="13811597" cy="4417579"/>
            <a:chOff x="751897" y="4484466"/>
            <a:chExt cx="13811597" cy="4417579"/>
          </a:xfrm>
        </p:grpSpPr>
        <p:sp>
          <p:nvSpPr>
            <p:cNvPr id="12" name="Subtitle 2"/>
            <p:cNvSpPr txBox="1">
              <a:spLocks/>
            </p:cNvSpPr>
            <p:nvPr/>
          </p:nvSpPr>
          <p:spPr>
            <a:xfrm>
              <a:off x="751897" y="8196775"/>
              <a:ext cx="12839411" cy="70527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smtClean="0">
                  <a:solidFill>
                    <a:schemeClr val="bg1"/>
                  </a:solidFill>
                  <a:latin typeface="Lato" charset="0"/>
                  <a:ea typeface="Lato" charset="0"/>
                  <a:cs typeface="Lato" charset="0"/>
                </a:rPr>
                <a:t> </a:t>
              </a:r>
            </a:p>
          </p:txBody>
        </p:sp>
        <p:sp>
          <p:nvSpPr>
            <p:cNvPr id="15" name="Rectangle 14"/>
            <p:cNvSpPr/>
            <p:nvPr/>
          </p:nvSpPr>
          <p:spPr>
            <a:xfrm>
              <a:off x="855807" y="4484466"/>
              <a:ext cx="13707687" cy="830997"/>
            </a:xfrm>
            <a:prstGeom prst="rect">
              <a:avLst/>
            </a:prstGeom>
          </p:spPr>
          <p:txBody>
            <a:bodyPr wrap="square">
              <a:spAutoFit/>
            </a:bodyPr>
            <a:lstStyle/>
            <a:p>
              <a:r>
                <a:rPr lang="en-US" sz="4800" dirty="0" smtClean="0">
                  <a:solidFill>
                    <a:schemeClr val="bg1"/>
                  </a:solidFill>
                  <a:latin typeface="Lato" charset="0"/>
                  <a:ea typeface="Lato" charset="0"/>
                  <a:cs typeface="Lato" charset="0"/>
                </a:rPr>
                <a:t>Here something</a:t>
              </a:r>
              <a:endParaRPr lang="en-US" sz="4800" dirty="0">
                <a:latin typeface="Lato" charset="0"/>
                <a:ea typeface="Lato" charset="0"/>
                <a:cs typeface="Lato" charset="0"/>
              </a:endParaRPr>
            </a:p>
          </p:txBody>
        </p:sp>
      </p:grpSp>
      <p:sp>
        <p:nvSpPr>
          <p:cNvPr id="16" name="Rectangle 15"/>
          <p:cNvSpPr/>
          <p:nvPr/>
        </p:nvSpPr>
        <p:spPr>
          <a:xfrm>
            <a:off x="-3" y="2947610"/>
            <a:ext cx="6546275" cy="11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Tree>
    <p:extLst>
      <p:ext uri="{BB962C8B-B14F-4D97-AF65-F5344CB8AC3E}">
        <p14:creationId xmlns:p14="http://schemas.microsoft.com/office/powerpoint/2010/main" val="10201479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 y="0"/>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2704425" y="12877800"/>
            <a:ext cx="838200" cy="838200"/>
            <a:chOff x="22713283" y="12877800"/>
            <a:chExt cx="838200" cy="838200"/>
          </a:xfrm>
        </p:grpSpPr>
        <p:sp>
          <p:nvSpPr>
            <p:cNvPr id="10" name="Rectangle 9"/>
            <p:cNvSpPr/>
            <p:nvPr/>
          </p:nvSpPr>
          <p:spPr>
            <a:xfrm>
              <a:off x="22713283" y="12877800"/>
              <a:ext cx="8382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smtClean="0">
                  <a:solidFill>
                    <a:schemeClr val="bg1"/>
                  </a:solidFill>
                  <a:latin typeface="Lato" charset="0"/>
                  <a:ea typeface="Lato" charset="0"/>
                  <a:cs typeface="Lato" charset="0"/>
                </a:rPr>
                <a:t>4</a:t>
              </a:r>
              <a:endParaRPr lang="en-US" dirty="0">
                <a:solidFill>
                  <a:schemeClr val="bg1"/>
                </a:solidFill>
                <a:latin typeface="Lato" charset="0"/>
                <a:ea typeface="Lato" charset="0"/>
                <a:cs typeface="Lato" charset="0"/>
              </a:endParaRPr>
            </a:p>
          </p:txBody>
        </p:sp>
      </p:grpSp>
      <p:sp>
        <p:nvSpPr>
          <p:cNvPr id="15" name="Shape 2550"/>
          <p:cNvSpPr/>
          <p:nvPr/>
        </p:nvSpPr>
        <p:spPr>
          <a:xfrm>
            <a:off x="2512109" y="3737113"/>
            <a:ext cx="6241798" cy="624177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nvGrpSpPr>
          <p:cNvPr id="3" name="Group 2"/>
          <p:cNvGrpSpPr/>
          <p:nvPr/>
        </p:nvGrpSpPr>
        <p:grpSpPr>
          <a:xfrm>
            <a:off x="9608659" y="3918733"/>
            <a:ext cx="12950981" cy="5878533"/>
            <a:chOff x="10538930" y="4313521"/>
            <a:chExt cx="12950981" cy="5878533"/>
          </a:xfrm>
        </p:grpSpPr>
        <p:sp>
          <p:nvSpPr>
            <p:cNvPr id="17" name="TextBox 16"/>
            <p:cNvSpPr txBox="1"/>
            <p:nvPr/>
          </p:nvSpPr>
          <p:spPr>
            <a:xfrm>
              <a:off x="10538930" y="4313521"/>
              <a:ext cx="12950981" cy="2092881"/>
            </a:xfrm>
            <a:prstGeom prst="rect">
              <a:avLst/>
            </a:prstGeom>
            <a:noFill/>
          </p:spPr>
          <p:txBody>
            <a:bodyPr wrap="none" rtlCol="0">
              <a:spAutoFit/>
            </a:bodyPr>
            <a:lstStyle/>
            <a:p>
              <a:r>
                <a:rPr lang="en-US" sz="13000" dirty="0" smtClean="0">
                  <a:solidFill>
                    <a:schemeClr val="bg1"/>
                  </a:solidFill>
                  <a:latin typeface="Playfair Display" charset="0"/>
                  <a:ea typeface="Playfair Display" charset="0"/>
                  <a:cs typeface="Playfair Display" charset="0"/>
                </a:rPr>
                <a:t>SECTION BREAK</a:t>
              </a:r>
              <a:endParaRPr lang="en-US" sz="13000" dirty="0">
                <a:solidFill>
                  <a:schemeClr val="bg1"/>
                </a:solidFill>
                <a:latin typeface="Playfair Display" charset="0"/>
                <a:ea typeface="Playfair Display" charset="0"/>
                <a:cs typeface="Playfair Display" charset="0"/>
              </a:endParaRPr>
            </a:p>
          </p:txBody>
        </p:sp>
        <p:sp>
          <p:nvSpPr>
            <p:cNvPr id="18" name="TextBox 17"/>
            <p:cNvSpPr txBox="1"/>
            <p:nvPr/>
          </p:nvSpPr>
          <p:spPr>
            <a:xfrm>
              <a:off x="10603673" y="6406402"/>
              <a:ext cx="11724722" cy="3785652"/>
            </a:xfrm>
            <a:prstGeom prst="rect">
              <a:avLst/>
            </a:prstGeom>
            <a:noFill/>
          </p:spPr>
          <p:txBody>
            <a:bodyPr wrap="square" rtlCol="0">
              <a:spAutoFit/>
            </a:bodyPr>
            <a:lstStyle/>
            <a:p>
              <a:r>
                <a:rPr lang="en-US" sz="8000" dirty="0" smtClean="0">
                  <a:solidFill>
                    <a:schemeClr val="bg1"/>
                  </a:solidFill>
                  <a:latin typeface="Lato" charset="0"/>
                  <a:ea typeface="Lato" charset="0"/>
                  <a:cs typeface="Lato" charset="0"/>
                </a:rPr>
                <a:t>Successful people </a:t>
              </a:r>
              <a:r>
                <a:rPr lang="en-US" sz="8000" dirty="0">
                  <a:solidFill>
                    <a:schemeClr val="bg1"/>
                  </a:solidFill>
                  <a:latin typeface="Lato" charset="0"/>
                  <a:ea typeface="Lato" charset="0"/>
                  <a:cs typeface="Lato" charset="0"/>
                </a:rPr>
                <a:t>do what unsuccessful people are not willing to do</a:t>
              </a:r>
              <a:r>
                <a:rPr lang="en-US" sz="8000">
                  <a:solidFill>
                    <a:schemeClr val="bg1"/>
                  </a:solidFill>
                  <a:latin typeface="Lato" charset="0"/>
                  <a:ea typeface="Lato" charset="0"/>
                  <a:cs typeface="Lato" charset="0"/>
                </a:rPr>
                <a:t>. </a:t>
              </a:r>
              <a:endParaRPr lang="en-US" sz="17300" dirty="0">
                <a:solidFill>
                  <a:schemeClr val="bg1"/>
                </a:solidFill>
                <a:latin typeface="Lato" charset="0"/>
                <a:ea typeface="Lato" charset="0"/>
                <a:cs typeface="Lato" charset="0"/>
              </a:endParaRPr>
            </a:p>
          </p:txBody>
        </p:sp>
      </p:grpSp>
    </p:spTree>
    <p:extLst>
      <p:ext uri="{BB962C8B-B14F-4D97-AF65-F5344CB8AC3E}">
        <p14:creationId xmlns:p14="http://schemas.microsoft.com/office/powerpoint/2010/main" val="12968802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flipH="1">
            <a:off x="-1" y="0"/>
            <a:ext cx="24377650" cy="13715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26065" y="3200400"/>
            <a:ext cx="11325518" cy="7315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7669068" y="4148817"/>
            <a:ext cx="9039514" cy="5346037"/>
            <a:chOff x="7669068" y="5888504"/>
            <a:chExt cx="9039514" cy="5346037"/>
          </a:xfrm>
        </p:grpSpPr>
        <p:sp>
          <p:nvSpPr>
            <p:cNvPr id="11" name="TextBox 10"/>
            <p:cNvSpPr txBox="1"/>
            <p:nvPr/>
          </p:nvSpPr>
          <p:spPr>
            <a:xfrm>
              <a:off x="10059877" y="5888504"/>
              <a:ext cx="4257897" cy="1938992"/>
            </a:xfrm>
            <a:prstGeom prst="rect">
              <a:avLst/>
            </a:prstGeom>
            <a:noFill/>
          </p:spPr>
          <p:txBody>
            <a:bodyPr wrap="none" rtlCol="0">
              <a:spAutoFit/>
            </a:bodyPr>
            <a:lstStyle/>
            <a:p>
              <a:pPr algn="ctr"/>
              <a:r>
                <a:rPr lang="en-US" sz="12000" dirty="0" smtClean="0">
                  <a:solidFill>
                    <a:schemeClr val="bg1"/>
                  </a:solidFill>
                  <a:latin typeface="Playfair Display" charset="0"/>
                  <a:ea typeface="Playfair Display" charset="0"/>
                  <a:cs typeface="Playfair Display" charset="0"/>
                </a:rPr>
                <a:t>Hello!</a:t>
              </a:r>
              <a:endParaRPr lang="en-US" sz="12000" dirty="0">
                <a:solidFill>
                  <a:schemeClr val="bg1"/>
                </a:solidFill>
                <a:latin typeface="Playfair Display" charset="0"/>
                <a:ea typeface="Playfair Display" charset="0"/>
                <a:cs typeface="Playfair Display" charset="0"/>
              </a:endParaRPr>
            </a:p>
          </p:txBody>
        </p:sp>
        <p:grpSp>
          <p:nvGrpSpPr>
            <p:cNvPr id="4" name="Group 3"/>
            <p:cNvGrpSpPr/>
            <p:nvPr/>
          </p:nvGrpSpPr>
          <p:grpSpPr>
            <a:xfrm>
              <a:off x="7669068" y="8602013"/>
              <a:ext cx="9039514" cy="2632528"/>
              <a:chOff x="7669068" y="7625268"/>
              <a:chExt cx="9039514" cy="2632528"/>
            </a:xfrm>
          </p:grpSpPr>
          <p:sp>
            <p:nvSpPr>
              <p:cNvPr id="13" name="TextBox 12"/>
              <p:cNvSpPr txBox="1"/>
              <p:nvPr/>
            </p:nvSpPr>
            <p:spPr>
              <a:xfrm>
                <a:off x="9861262" y="7625268"/>
                <a:ext cx="4655126" cy="830997"/>
              </a:xfrm>
              <a:prstGeom prst="rect">
                <a:avLst/>
              </a:prstGeom>
              <a:noFill/>
            </p:spPr>
            <p:txBody>
              <a:bodyPr wrap="square" rtlCol="0">
                <a:spAutoFit/>
              </a:bodyPr>
              <a:lstStyle/>
              <a:p>
                <a:pPr algn="ctr"/>
                <a:r>
                  <a:rPr lang="en-US" sz="4800" i="1" dirty="0" smtClean="0">
                    <a:solidFill>
                      <a:schemeClr val="bg1"/>
                    </a:solidFill>
                    <a:latin typeface="Playfair Display" charset="0"/>
                    <a:ea typeface="Playfair Display" charset="0"/>
                    <a:cs typeface="Playfair Display" charset="0"/>
                  </a:rPr>
                  <a:t>David Porter</a:t>
                </a:r>
                <a:endParaRPr lang="en-US" sz="4800" i="1" dirty="0">
                  <a:solidFill>
                    <a:schemeClr val="bg1"/>
                  </a:solidFill>
                  <a:latin typeface="Playfair Display" charset="0"/>
                  <a:ea typeface="Playfair Display" charset="0"/>
                  <a:cs typeface="Playfair Display" charset="0"/>
                </a:endParaRPr>
              </a:p>
            </p:txBody>
          </p:sp>
          <p:sp>
            <p:nvSpPr>
              <p:cNvPr id="14" name="Subtitle 2"/>
              <p:cNvSpPr txBox="1">
                <a:spLocks/>
              </p:cNvSpPr>
              <p:nvPr/>
            </p:nvSpPr>
            <p:spPr>
              <a:xfrm>
                <a:off x="7669068" y="8456265"/>
                <a:ext cx="9039514" cy="18015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Refers to a good or service being offered by a company. Ideally, a product should meet a certain consumer demand, or it should be so compelling that consumers believe they need it. </a:t>
                </a:r>
              </a:p>
            </p:txBody>
          </p:sp>
        </p:grpSp>
      </p:grpSp>
      <p:grpSp>
        <p:nvGrpSpPr>
          <p:cNvPr id="19" name="Group 18"/>
          <p:cNvGrpSpPr/>
          <p:nvPr/>
        </p:nvGrpSpPr>
        <p:grpSpPr>
          <a:xfrm>
            <a:off x="22704425" y="12877800"/>
            <a:ext cx="838200" cy="838200"/>
            <a:chOff x="22713283" y="12877800"/>
            <a:chExt cx="838200" cy="838200"/>
          </a:xfrm>
        </p:grpSpPr>
        <p:sp>
          <p:nvSpPr>
            <p:cNvPr id="20" name="Rectangle 19"/>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smtClean="0">
                  <a:solidFill>
                    <a:schemeClr val="bg1"/>
                  </a:solidFill>
                  <a:latin typeface="Lato" charset="0"/>
                  <a:ea typeface="Lato" charset="0"/>
                  <a:cs typeface="Lato" charset="0"/>
                </a:rPr>
                <a:t>3</a:t>
              </a:r>
              <a:endParaRPr lang="en-US" dirty="0">
                <a:solidFill>
                  <a:schemeClr val="bg1"/>
                </a:solidFill>
                <a:latin typeface="Lato" charset="0"/>
                <a:ea typeface="Lato" charset="0"/>
                <a:cs typeface="Lato" charset="0"/>
              </a:endParaRPr>
            </a:p>
          </p:txBody>
        </p:sp>
      </p:grpSp>
    </p:spTree>
    <p:extLst>
      <p:ext uri="{BB962C8B-B14F-4D97-AF65-F5344CB8AC3E}">
        <p14:creationId xmlns:p14="http://schemas.microsoft.com/office/powerpoint/2010/main" val="16999195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91709" y="0"/>
            <a:ext cx="758594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flipH="1">
            <a:off x="0" y="1"/>
            <a:ext cx="16791709" cy="13715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8662266"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Introduction</a:t>
            </a:r>
            <a:endParaRPr lang="en-US" sz="4800" dirty="0">
              <a:solidFill>
                <a:schemeClr val="bg1"/>
              </a:solidFill>
              <a:latin typeface="Playfair Display" charset="0"/>
              <a:ea typeface="Playfair Display" charset="0"/>
              <a:cs typeface="Playfair Display" charset="0"/>
            </a:endParaRPr>
          </a:p>
        </p:txBody>
      </p:sp>
      <p:grpSp>
        <p:nvGrpSpPr>
          <p:cNvPr id="3" name="Group 2"/>
          <p:cNvGrpSpPr/>
          <p:nvPr/>
        </p:nvGrpSpPr>
        <p:grpSpPr>
          <a:xfrm>
            <a:off x="751897" y="4320823"/>
            <a:ext cx="15351703" cy="4790830"/>
            <a:chOff x="751897" y="4111215"/>
            <a:chExt cx="24244938" cy="4790830"/>
          </a:xfrm>
        </p:grpSpPr>
        <p:sp>
          <p:nvSpPr>
            <p:cNvPr id="12" name="Subtitle 2"/>
            <p:cNvSpPr txBox="1">
              <a:spLocks/>
            </p:cNvSpPr>
            <p:nvPr/>
          </p:nvSpPr>
          <p:spPr>
            <a:xfrm>
              <a:off x="751897" y="8196775"/>
              <a:ext cx="12839411" cy="70527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smtClean="0">
                  <a:solidFill>
                    <a:schemeClr val="bg1"/>
                  </a:solidFill>
                  <a:latin typeface="Lato" charset="0"/>
                  <a:ea typeface="Lato" charset="0"/>
                  <a:cs typeface="Lato" charset="0"/>
                </a:rPr>
                <a:t> </a:t>
              </a:r>
            </a:p>
          </p:txBody>
        </p:sp>
        <p:sp>
          <p:nvSpPr>
            <p:cNvPr id="15" name="Rectangle 14"/>
            <p:cNvSpPr/>
            <p:nvPr/>
          </p:nvSpPr>
          <p:spPr>
            <a:xfrm>
              <a:off x="1256949" y="4111215"/>
              <a:ext cx="23739886" cy="3785652"/>
            </a:xfrm>
            <a:prstGeom prst="rect">
              <a:avLst/>
            </a:prstGeom>
          </p:spPr>
          <p:txBody>
            <a:bodyPr wrap="square">
              <a:spAutoFit/>
            </a:bodyPr>
            <a:lstStyle/>
            <a:p>
              <a:r>
                <a:rPr lang="en-US" sz="4800" dirty="0">
                  <a:solidFill>
                    <a:schemeClr val="bg1"/>
                  </a:solidFill>
                  <a:latin typeface="Lato" charset="0"/>
                  <a:ea typeface="Lato" charset="0"/>
                  <a:cs typeface="Lato" charset="0"/>
                </a:rPr>
                <a:t>We show that it is possible to learn to </a:t>
              </a:r>
              <a:r>
                <a:rPr lang="en-US" sz="4800" dirty="0" smtClean="0">
                  <a:solidFill>
                    <a:schemeClr val="bg1"/>
                  </a:solidFill>
                  <a:latin typeface="Lato" charset="0"/>
                  <a:ea typeface="Lato" charset="0"/>
                  <a:cs typeface="Lato" charset="0"/>
                </a:rPr>
                <a:t>identify the mother tongue of TOEFL test takers </a:t>
              </a:r>
              <a:r>
                <a:rPr lang="en-US" sz="4800" dirty="0">
                  <a:solidFill>
                    <a:schemeClr val="bg1"/>
                  </a:solidFill>
                  <a:latin typeface="Lato" charset="0"/>
                  <a:ea typeface="Lato" charset="0"/>
                  <a:cs typeface="Lato" charset="0"/>
                </a:rPr>
                <a:t>from the content of the essays they </a:t>
              </a:r>
              <a:r>
                <a:rPr lang="en-US" sz="4800" dirty="0" smtClean="0">
                  <a:solidFill>
                    <a:schemeClr val="bg1"/>
                  </a:solidFill>
                  <a:latin typeface="Lato" charset="0"/>
                  <a:ea typeface="Lato" charset="0"/>
                  <a:cs typeface="Lato" charset="0"/>
                </a:rPr>
                <a:t>wrote. Our </a:t>
              </a:r>
              <a:r>
                <a:rPr lang="en-US" sz="4800" dirty="0">
                  <a:solidFill>
                    <a:schemeClr val="bg1"/>
                  </a:solidFill>
                  <a:latin typeface="Lato" charset="0"/>
                  <a:ea typeface="Lato" charset="0"/>
                  <a:cs typeface="Lato" charset="0"/>
                </a:rPr>
                <a:t>method uses </a:t>
              </a:r>
              <a:r>
                <a:rPr lang="en-US" sz="4800" dirty="0" smtClean="0">
                  <a:solidFill>
                    <a:schemeClr val="bg1"/>
                  </a:solidFill>
                  <a:latin typeface="Lato" charset="0"/>
                  <a:ea typeface="Lato" charset="0"/>
                  <a:cs typeface="Lato" charset="0"/>
                </a:rPr>
                <a:t>a character level model based on convolutional neural networks to </a:t>
              </a:r>
              <a:r>
                <a:rPr lang="en-US" sz="4800" dirty="0">
                  <a:solidFill>
                    <a:schemeClr val="bg1"/>
                  </a:solidFill>
                  <a:latin typeface="Lato" charset="0"/>
                  <a:ea typeface="Lato" charset="0"/>
                  <a:cs typeface="Lato" charset="0"/>
                </a:rPr>
                <a:t>predict </a:t>
              </a:r>
              <a:r>
                <a:rPr lang="en-US" sz="4800" dirty="0" smtClean="0">
                  <a:solidFill>
                    <a:schemeClr val="bg1"/>
                  </a:solidFill>
                  <a:latin typeface="Lato" charset="0"/>
                  <a:ea typeface="Lato" charset="0"/>
                  <a:cs typeface="Lato" charset="0"/>
                </a:rPr>
                <a:t>the most </a:t>
              </a:r>
              <a:r>
                <a:rPr lang="en-US" sz="4800" dirty="0">
                  <a:solidFill>
                    <a:schemeClr val="bg1"/>
                  </a:solidFill>
                  <a:latin typeface="Lato" charset="0"/>
                  <a:ea typeface="Lato" charset="0"/>
                  <a:cs typeface="Lato" charset="0"/>
                </a:rPr>
                <a:t>probable native language from a set of 11 </a:t>
              </a:r>
              <a:r>
                <a:rPr lang="en-US" sz="4800" dirty="0" smtClean="0">
                  <a:solidFill>
                    <a:schemeClr val="bg1"/>
                  </a:solidFill>
                  <a:latin typeface="Lato" charset="0"/>
                  <a:ea typeface="Lato" charset="0"/>
                  <a:cs typeface="Lato" charset="0"/>
                </a:rPr>
                <a:t>possibilities.</a:t>
              </a:r>
              <a:endParaRPr lang="en-US" sz="4800" dirty="0">
                <a:latin typeface="Lato" charset="0"/>
                <a:ea typeface="Lato" charset="0"/>
                <a:cs typeface="Lato" charset="0"/>
              </a:endParaRPr>
            </a:p>
          </p:txBody>
        </p:sp>
      </p:grpSp>
      <p:sp>
        <p:nvSpPr>
          <p:cNvPr id="16" name="Rectangle 15"/>
          <p:cNvSpPr/>
          <p:nvPr/>
        </p:nvSpPr>
        <p:spPr>
          <a:xfrm>
            <a:off x="-3" y="2947610"/>
            <a:ext cx="6546275" cy="11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Tree>
    <p:extLst>
      <p:ext uri="{BB962C8B-B14F-4D97-AF65-F5344CB8AC3E}">
        <p14:creationId xmlns:p14="http://schemas.microsoft.com/office/powerpoint/2010/main" val="1353913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flipH="1">
            <a:off x="-1" y="0"/>
            <a:ext cx="24377650" cy="13715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0" y="3146719"/>
            <a:ext cx="17660471" cy="3453236"/>
            <a:chOff x="0" y="5789439"/>
            <a:chExt cx="17660471" cy="3453236"/>
          </a:xfrm>
        </p:grpSpPr>
        <p:grpSp>
          <p:nvGrpSpPr>
            <p:cNvPr id="3" name="Group 2"/>
            <p:cNvGrpSpPr/>
            <p:nvPr/>
          </p:nvGrpSpPr>
          <p:grpSpPr>
            <a:xfrm>
              <a:off x="0" y="5789439"/>
              <a:ext cx="14090073" cy="2178683"/>
              <a:chOff x="0" y="6587837"/>
              <a:chExt cx="14090073" cy="2178683"/>
            </a:xfrm>
          </p:grpSpPr>
          <p:sp>
            <p:nvSpPr>
              <p:cNvPr id="10" name="TextBox 9"/>
              <p:cNvSpPr txBox="1"/>
              <p:nvPr/>
            </p:nvSpPr>
            <p:spPr>
              <a:xfrm>
                <a:off x="2494397" y="6587837"/>
                <a:ext cx="11595676" cy="1631216"/>
              </a:xfrm>
              <a:prstGeom prst="rect">
                <a:avLst/>
              </a:prstGeom>
              <a:noFill/>
            </p:spPr>
            <p:txBody>
              <a:bodyPr wrap="square" rtlCol="0">
                <a:spAutoFit/>
              </a:bodyPr>
              <a:lstStyle/>
              <a:p>
                <a:r>
                  <a:rPr lang="en-US" sz="10000" dirty="0" smtClean="0">
                    <a:solidFill>
                      <a:schemeClr val="bg1"/>
                    </a:solidFill>
                    <a:latin typeface="Playfair Display" charset="0"/>
                    <a:ea typeface="Playfair Display" charset="0"/>
                    <a:cs typeface="Playfair Display" charset="0"/>
                  </a:rPr>
                  <a:t>Transition Headline</a:t>
                </a:r>
                <a:endParaRPr lang="en-US" sz="10000" dirty="0">
                  <a:solidFill>
                    <a:schemeClr val="bg1"/>
                  </a:solidFill>
                  <a:latin typeface="Playfair Display" charset="0"/>
                  <a:ea typeface="Playfair Display" charset="0"/>
                  <a:cs typeface="Playfair Display" charset="0"/>
                </a:endParaRPr>
              </a:p>
            </p:txBody>
          </p:sp>
          <p:sp>
            <p:nvSpPr>
              <p:cNvPr id="7" name="Rectangle 6"/>
              <p:cNvSpPr/>
              <p:nvPr/>
            </p:nvSpPr>
            <p:spPr>
              <a:xfrm>
                <a:off x="0" y="8662609"/>
                <a:ext cx="13903036" cy="103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1" name="Rectangle 10"/>
            <p:cNvSpPr/>
            <p:nvPr/>
          </p:nvSpPr>
          <p:spPr>
            <a:xfrm>
              <a:off x="2494396" y="8411678"/>
              <a:ext cx="15166075" cy="830997"/>
            </a:xfrm>
            <a:prstGeom prst="rect">
              <a:avLst/>
            </a:prstGeom>
          </p:spPr>
          <p:txBody>
            <a:bodyPr wrap="square">
              <a:spAutoFit/>
            </a:bodyPr>
            <a:lstStyle/>
            <a:p>
              <a:r>
                <a:rPr lang="en-US" sz="4800" dirty="0" smtClean="0">
                  <a:solidFill>
                    <a:schemeClr val="bg1"/>
                  </a:solidFill>
                  <a:latin typeface="Lato" charset="0"/>
                  <a:ea typeface="Lato" charset="0"/>
                  <a:cs typeface="Lato" charset="0"/>
                </a:rPr>
                <a:t>Refers </a:t>
              </a:r>
              <a:r>
                <a:rPr lang="en-US" sz="4800" dirty="0">
                  <a:solidFill>
                    <a:schemeClr val="bg1"/>
                  </a:solidFill>
                  <a:latin typeface="Lato" charset="0"/>
                  <a:ea typeface="Lato" charset="0"/>
                  <a:cs typeface="Lato" charset="0"/>
                </a:rPr>
                <a:t>to a good or service being offered by a company</a:t>
              </a:r>
              <a:r>
                <a:rPr lang="en-US" sz="4800" dirty="0" smtClean="0">
                  <a:solidFill>
                    <a:schemeClr val="bg1"/>
                  </a:solidFill>
                  <a:latin typeface="Lato" charset="0"/>
                  <a:ea typeface="Lato" charset="0"/>
                  <a:cs typeface="Lato" charset="0"/>
                </a:rPr>
                <a:t>.</a:t>
              </a:r>
              <a:endParaRPr lang="en-US" sz="4800" dirty="0">
                <a:solidFill>
                  <a:schemeClr val="bg1"/>
                </a:solidFill>
                <a:latin typeface="Lato" charset="0"/>
                <a:ea typeface="Lato" charset="0"/>
                <a:cs typeface="Lato" charset="0"/>
              </a:endParaRPr>
            </a:p>
          </p:txBody>
        </p:sp>
      </p:grpSp>
      <p:sp>
        <p:nvSpPr>
          <p:cNvPr id="13" name="Rectangle 12"/>
          <p:cNvSpPr/>
          <p:nvPr/>
        </p:nvSpPr>
        <p:spPr>
          <a:xfrm>
            <a:off x="-2" y="9746673"/>
            <a:ext cx="24377653" cy="39693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2704425" y="12877800"/>
            <a:ext cx="838200" cy="838200"/>
            <a:chOff x="22713283" y="12877800"/>
            <a:chExt cx="838200" cy="838200"/>
          </a:xfrm>
        </p:grpSpPr>
        <p:sp>
          <p:nvSpPr>
            <p:cNvPr id="16" name="Rectangle 15"/>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smtClean="0">
                  <a:solidFill>
                    <a:schemeClr val="bg1"/>
                  </a:solidFill>
                  <a:latin typeface="Lato" charset="0"/>
                  <a:ea typeface="Lato" charset="0"/>
                  <a:cs typeface="Lato" charset="0"/>
                </a:rPr>
                <a:t>4</a:t>
              </a:r>
              <a:endParaRPr lang="en-US" dirty="0">
                <a:solidFill>
                  <a:schemeClr val="bg1"/>
                </a:solidFill>
                <a:latin typeface="Lato" charset="0"/>
                <a:ea typeface="Lato" charset="0"/>
                <a:cs typeface="Lato" charset="0"/>
              </a:endParaRPr>
            </a:p>
          </p:txBody>
        </p:sp>
      </p:grpSp>
    </p:spTree>
    <p:extLst>
      <p:ext uri="{BB962C8B-B14F-4D97-AF65-F5344CB8AC3E}">
        <p14:creationId xmlns:p14="http://schemas.microsoft.com/office/powerpoint/2010/main" val="120105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 y="0"/>
            <a:ext cx="243776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16142" y="3200400"/>
            <a:ext cx="18545364" cy="7315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771782" y="4444041"/>
            <a:ext cx="16847042" cy="5016758"/>
          </a:xfrm>
          <a:prstGeom prst="rect">
            <a:avLst/>
          </a:prstGeom>
          <a:noFill/>
        </p:spPr>
        <p:txBody>
          <a:bodyPr wrap="square" rtlCol="0">
            <a:spAutoFit/>
          </a:bodyPr>
          <a:lstStyle/>
          <a:p>
            <a:pPr algn="ctr"/>
            <a:r>
              <a:rPr lang="en-US" sz="8000" dirty="0" smtClean="0">
                <a:solidFill>
                  <a:schemeClr val="bg1"/>
                </a:solidFill>
                <a:latin typeface="Playfair Display" charset="0"/>
                <a:ea typeface="Playfair Display" charset="0"/>
                <a:cs typeface="Playfair Display" charset="0"/>
              </a:rPr>
              <a:t>Successful people </a:t>
            </a:r>
            <a:r>
              <a:rPr lang="en-US" sz="8000" dirty="0">
                <a:solidFill>
                  <a:schemeClr val="bg1"/>
                </a:solidFill>
                <a:latin typeface="Playfair Display" charset="0"/>
                <a:ea typeface="Playfair Display" charset="0"/>
                <a:cs typeface="Playfair Display" charset="0"/>
              </a:rPr>
              <a:t>do what unsuccessful people are not willing to do. Don't wish it were easier; wish you were better</a:t>
            </a:r>
            <a:r>
              <a:rPr lang="en-US" sz="8000" dirty="0" smtClean="0">
                <a:solidFill>
                  <a:schemeClr val="bg1"/>
                </a:solidFill>
                <a:latin typeface="Playfair Display" charset="0"/>
                <a:ea typeface="Playfair Display" charset="0"/>
                <a:cs typeface="Playfair Display" charset="0"/>
              </a:rPr>
              <a:t>.</a:t>
            </a:r>
            <a:endParaRPr lang="en-US" sz="17300" dirty="0">
              <a:solidFill>
                <a:schemeClr val="bg1"/>
              </a:solidFill>
              <a:latin typeface="Playfair Display" charset="0"/>
              <a:ea typeface="Playfair Display" charset="0"/>
              <a:cs typeface="Playfair Display" charset="0"/>
            </a:endParaRPr>
          </a:p>
        </p:txBody>
      </p:sp>
      <p:grpSp>
        <p:nvGrpSpPr>
          <p:cNvPr id="9" name="Group 8"/>
          <p:cNvGrpSpPr/>
          <p:nvPr/>
        </p:nvGrpSpPr>
        <p:grpSpPr>
          <a:xfrm>
            <a:off x="22704425" y="12877800"/>
            <a:ext cx="838200" cy="838200"/>
            <a:chOff x="22713283" y="12877800"/>
            <a:chExt cx="838200" cy="838200"/>
          </a:xfrm>
        </p:grpSpPr>
        <p:sp>
          <p:nvSpPr>
            <p:cNvPr id="10" name="Rectangle 9"/>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smtClean="0">
                  <a:solidFill>
                    <a:schemeClr val="bg1"/>
                  </a:solidFill>
                  <a:latin typeface="Lato" charset="0"/>
                  <a:ea typeface="Lato" charset="0"/>
                  <a:cs typeface="Lato" charset="0"/>
                </a:rPr>
                <a:t>4</a:t>
              </a:r>
              <a:endParaRPr lang="en-US" dirty="0">
                <a:solidFill>
                  <a:schemeClr val="bg1"/>
                </a:solidFill>
                <a:latin typeface="Lato" charset="0"/>
                <a:ea typeface="Lato" charset="0"/>
                <a:cs typeface="Lato" charset="0"/>
              </a:endParaRPr>
            </a:p>
          </p:txBody>
        </p:sp>
      </p:grpSp>
      <p:sp>
        <p:nvSpPr>
          <p:cNvPr id="13" name="TextBox 12"/>
          <p:cNvSpPr txBox="1"/>
          <p:nvPr/>
        </p:nvSpPr>
        <p:spPr>
          <a:xfrm>
            <a:off x="10405665" y="1567757"/>
            <a:ext cx="3579276" cy="4508927"/>
          </a:xfrm>
          <a:prstGeom prst="rect">
            <a:avLst/>
          </a:prstGeom>
          <a:noFill/>
        </p:spPr>
        <p:txBody>
          <a:bodyPr wrap="square" rtlCol="0">
            <a:spAutoFit/>
          </a:bodyPr>
          <a:lstStyle/>
          <a:p>
            <a:pPr algn="ctr"/>
            <a:r>
              <a:rPr lang="en-US" sz="28700" smtClean="0">
                <a:solidFill>
                  <a:schemeClr val="bg1"/>
                </a:solidFill>
                <a:latin typeface="Playfair Display" charset="0"/>
                <a:ea typeface="Playfair Display" charset="0"/>
                <a:cs typeface="Playfair Display" charset="0"/>
              </a:rPr>
              <a:t>“</a:t>
            </a:r>
            <a:endParaRPr lang="en-US" sz="74600" dirty="0">
              <a:solidFill>
                <a:schemeClr val="bg1"/>
              </a:solidFill>
              <a:latin typeface="Playfair Display" charset="0"/>
              <a:ea typeface="Playfair Display" charset="0"/>
              <a:cs typeface="Playfair Display" charset="0"/>
            </a:endParaRPr>
          </a:p>
        </p:txBody>
      </p:sp>
      <p:sp>
        <p:nvSpPr>
          <p:cNvPr id="16" name="TextBox 15"/>
          <p:cNvSpPr txBox="1"/>
          <p:nvPr/>
        </p:nvSpPr>
        <p:spPr>
          <a:xfrm rot="10800000">
            <a:off x="10405665" y="7669949"/>
            <a:ext cx="3579276" cy="4508927"/>
          </a:xfrm>
          <a:prstGeom prst="rect">
            <a:avLst/>
          </a:prstGeom>
          <a:noFill/>
        </p:spPr>
        <p:txBody>
          <a:bodyPr wrap="square" rtlCol="0">
            <a:spAutoFit/>
          </a:bodyPr>
          <a:lstStyle/>
          <a:p>
            <a:pPr algn="ctr"/>
            <a:r>
              <a:rPr lang="en-US" sz="28700" smtClean="0">
                <a:solidFill>
                  <a:schemeClr val="bg1"/>
                </a:solidFill>
                <a:latin typeface="Playfair Display" charset="0"/>
                <a:ea typeface="Playfair Display" charset="0"/>
                <a:cs typeface="Playfair Display" charset="0"/>
              </a:rPr>
              <a:t>“</a:t>
            </a:r>
            <a:endParaRPr lang="en-US" sz="74600" dirty="0">
              <a:solidFill>
                <a:schemeClr val="bg1"/>
              </a:solidFill>
              <a:latin typeface="Playfair Display" charset="0"/>
              <a:ea typeface="Playfair Display" charset="0"/>
              <a:cs typeface="Playfair Display" charset="0"/>
            </a:endParaRPr>
          </a:p>
        </p:txBody>
      </p:sp>
    </p:spTree>
    <p:extLst>
      <p:ext uri="{BB962C8B-B14F-4D97-AF65-F5344CB8AC3E}">
        <p14:creationId xmlns:p14="http://schemas.microsoft.com/office/powerpoint/2010/main" val="9644321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3" y="0"/>
            <a:ext cx="24377654"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flipH="1">
            <a:off x="-2" y="0"/>
            <a:ext cx="14014176" cy="13715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6767046" cy="830997"/>
          </a:xfrm>
          <a:prstGeom prst="rect">
            <a:avLst/>
          </a:prstGeom>
          <a:noFill/>
        </p:spPr>
        <p:txBody>
          <a:bodyPr wrap="square" rtlCol="0">
            <a:spAutoFit/>
          </a:bodyPr>
          <a:lstStyle/>
          <a:p>
            <a:r>
              <a:rPr lang="en-US" sz="4800" smtClean="0">
                <a:solidFill>
                  <a:schemeClr val="bg1"/>
                </a:solidFill>
                <a:latin typeface="Playfair Display" charset="0"/>
                <a:ea typeface="Playfair Display" charset="0"/>
                <a:cs typeface="Playfair Display" charset="0"/>
              </a:rPr>
              <a:t>This Is A Slide Title</a:t>
            </a:r>
            <a:endParaRPr lang="en-US" sz="4800" dirty="0">
              <a:solidFill>
                <a:schemeClr val="bg1"/>
              </a:solidFill>
              <a:latin typeface="Playfair Display" charset="0"/>
              <a:ea typeface="Playfair Display" charset="0"/>
              <a:cs typeface="Playfair Display" charset="0"/>
            </a:endParaRP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13" name="Rectangle 12"/>
          <p:cNvSpPr/>
          <p:nvPr/>
        </p:nvSpPr>
        <p:spPr>
          <a:xfrm>
            <a:off x="-3" y="2947611"/>
            <a:ext cx="6187687"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9" name="Group 8"/>
          <p:cNvGrpSpPr/>
          <p:nvPr/>
        </p:nvGrpSpPr>
        <p:grpSpPr>
          <a:xfrm>
            <a:off x="944559" y="5116650"/>
            <a:ext cx="10375712" cy="5979649"/>
            <a:chOff x="944559" y="4323869"/>
            <a:chExt cx="10375712" cy="5979649"/>
          </a:xfrm>
        </p:grpSpPr>
        <p:sp>
          <p:nvSpPr>
            <p:cNvPr id="22" name="TextBox 21"/>
            <p:cNvSpPr txBox="1"/>
            <p:nvPr/>
          </p:nvSpPr>
          <p:spPr>
            <a:xfrm>
              <a:off x="1697685" y="4323869"/>
              <a:ext cx="5412542" cy="584775"/>
            </a:xfrm>
            <a:prstGeom prst="rect">
              <a:avLst/>
            </a:prstGeom>
            <a:noFill/>
          </p:spPr>
          <p:txBody>
            <a:bodyPr wrap="square" rtlCol="0">
              <a:spAutoFit/>
            </a:bodyPr>
            <a:lstStyle/>
            <a:p>
              <a:r>
                <a:rPr lang="en-US" sz="3200" dirty="0" smtClean="0">
                  <a:solidFill>
                    <a:schemeClr val="bg1"/>
                  </a:solidFill>
                  <a:latin typeface="Playfair Display" charset="0"/>
                  <a:ea typeface="Playfair Display" charset="0"/>
                  <a:cs typeface="Playfair Display" charset="0"/>
                </a:rPr>
                <a:t>The Problem</a:t>
              </a:r>
              <a:endParaRPr lang="en-US" sz="3200" dirty="0">
                <a:solidFill>
                  <a:schemeClr val="bg1"/>
                </a:solidFill>
                <a:latin typeface="Playfair Display" charset="0"/>
                <a:ea typeface="Playfair Display" charset="0"/>
                <a:cs typeface="Playfair Display" charset="0"/>
              </a:endParaRPr>
            </a:p>
          </p:txBody>
        </p:sp>
        <p:sp>
          <p:nvSpPr>
            <p:cNvPr id="23" name="TextBox 22"/>
            <p:cNvSpPr txBox="1"/>
            <p:nvPr/>
          </p:nvSpPr>
          <p:spPr>
            <a:xfrm>
              <a:off x="1697684" y="4893253"/>
              <a:ext cx="9622587" cy="830997"/>
            </a:xfrm>
            <a:prstGeom prst="rect">
              <a:avLst/>
            </a:prstGeom>
            <a:noFill/>
          </p:spPr>
          <p:txBody>
            <a:bodyPr wrap="square" rtlCol="0">
              <a:spAutoFit/>
            </a:bodyPr>
            <a:lstStyle/>
            <a:p>
              <a:r>
                <a:rPr lang="en-US" sz="2400" dirty="0">
                  <a:solidFill>
                    <a:schemeClr val="bg1"/>
                  </a:solidFill>
                  <a:latin typeface="Lato" charset="0"/>
                  <a:ea typeface="Lato" charset="0"/>
                  <a:cs typeface="Lato" charset="0"/>
                </a:rPr>
                <a:t>Some fifty years ago there was a curious case of whale trover litigated. Likewise a fish is technically fast when it bears a waif.</a:t>
              </a:r>
            </a:p>
          </p:txBody>
        </p:sp>
        <p:sp>
          <p:nvSpPr>
            <p:cNvPr id="24" name="TextBox 23"/>
            <p:cNvSpPr txBox="1"/>
            <p:nvPr/>
          </p:nvSpPr>
          <p:spPr>
            <a:xfrm>
              <a:off x="1697685" y="6613503"/>
              <a:ext cx="5412542" cy="584775"/>
            </a:xfrm>
            <a:prstGeom prst="rect">
              <a:avLst/>
            </a:prstGeom>
            <a:noFill/>
          </p:spPr>
          <p:txBody>
            <a:bodyPr wrap="square" rtlCol="0">
              <a:spAutoFit/>
            </a:bodyPr>
            <a:lstStyle/>
            <a:p>
              <a:r>
                <a:rPr lang="en-US" sz="3200" dirty="0" smtClean="0">
                  <a:solidFill>
                    <a:schemeClr val="bg1"/>
                  </a:solidFill>
                  <a:latin typeface="Playfair Display" charset="0"/>
                  <a:ea typeface="Playfair Display" charset="0"/>
                  <a:cs typeface="Playfair Display" charset="0"/>
                </a:rPr>
                <a:t>The Solution</a:t>
              </a:r>
              <a:endParaRPr lang="en-US" sz="3200" dirty="0">
                <a:solidFill>
                  <a:schemeClr val="bg1"/>
                </a:solidFill>
                <a:latin typeface="Playfair Display" charset="0"/>
                <a:ea typeface="Playfair Display" charset="0"/>
                <a:cs typeface="Playfair Display" charset="0"/>
              </a:endParaRPr>
            </a:p>
          </p:txBody>
        </p:sp>
        <p:sp>
          <p:nvSpPr>
            <p:cNvPr id="25" name="TextBox 24"/>
            <p:cNvSpPr txBox="1"/>
            <p:nvPr/>
          </p:nvSpPr>
          <p:spPr>
            <a:xfrm>
              <a:off x="1697684" y="7182887"/>
              <a:ext cx="9622587" cy="830997"/>
            </a:xfrm>
            <a:prstGeom prst="rect">
              <a:avLst/>
            </a:prstGeom>
            <a:noFill/>
          </p:spPr>
          <p:txBody>
            <a:bodyPr wrap="square" rtlCol="0">
              <a:spAutoFit/>
            </a:bodyPr>
            <a:lstStyle/>
            <a:p>
              <a:r>
                <a:rPr lang="en-US" sz="2400" dirty="0">
                  <a:solidFill>
                    <a:schemeClr val="bg1"/>
                  </a:solidFill>
                  <a:latin typeface="Lato" charset="0"/>
                  <a:ea typeface="Lato" charset="0"/>
                  <a:cs typeface="Lato" charset="0"/>
                </a:rPr>
                <a:t>Some fifty years ago there was a curious case of whale trover litigated. Likewise a fish is technically fast when it bears a waif.</a:t>
              </a:r>
            </a:p>
          </p:txBody>
        </p:sp>
        <p:sp>
          <p:nvSpPr>
            <p:cNvPr id="26" name="TextBox 25"/>
            <p:cNvSpPr txBox="1"/>
            <p:nvPr/>
          </p:nvSpPr>
          <p:spPr>
            <a:xfrm>
              <a:off x="1697685" y="8903137"/>
              <a:ext cx="5412542" cy="584775"/>
            </a:xfrm>
            <a:prstGeom prst="rect">
              <a:avLst/>
            </a:prstGeom>
            <a:noFill/>
          </p:spPr>
          <p:txBody>
            <a:bodyPr wrap="square" rtlCol="0">
              <a:spAutoFit/>
            </a:bodyPr>
            <a:lstStyle/>
            <a:p>
              <a:r>
                <a:rPr lang="en-US" sz="3200" dirty="0" smtClean="0">
                  <a:solidFill>
                    <a:schemeClr val="bg1"/>
                  </a:solidFill>
                  <a:latin typeface="Playfair Display" charset="0"/>
                  <a:ea typeface="Playfair Display" charset="0"/>
                  <a:cs typeface="Playfair Display" charset="0"/>
                </a:rPr>
                <a:t>Service</a:t>
              </a:r>
              <a:endParaRPr lang="en-US" sz="3200" dirty="0">
                <a:solidFill>
                  <a:schemeClr val="bg1"/>
                </a:solidFill>
                <a:latin typeface="Playfair Display" charset="0"/>
                <a:ea typeface="Playfair Display" charset="0"/>
                <a:cs typeface="Playfair Display" charset="0"/>
              </a:endParaRPr>
            </a:p>
          </p:txBody>
        </p:sp>
        <p:sp>
          <p:nvSpPr>
            <p:cNvPr id="27" name="TextBox 26"/>
            <p:cNvSpPr txBox="1"/>
            <p:nvPr/>
          </p:nvSpPr>
          <p:spPr>
            <a:xfrm>
              <a:off x="1697684" y="9472521"/>
              <a:ext cx="9622587" cy="830997"/>
            </a:xfrm>
            <a:prstGeom prst="rect">
              <a:avLst/>
            </a:prstGeom>
            <a:noFill/>
          </p:spPr>
          <p:txBody>
            <a:bodyPr wrap="square" rtlCol="0">
              <a:spAutoFit/>
            </a:bodyPr>
            <a:lstStyle/>
            <a:p>
              <a:r>
                <a:rPr lang="en-US" sz="2400" dirty="0">
                  <a:solidFill>
                    <a:schemeClr val="bg1"/>
                  </a:solidFill>
                  <a:latin typeface="Lato" charset="0"/>
                  <a:ea typeface="Lato" charset="0"/>
                  <a:cs typeface="Lato" charset="0"/>
                </a:rPr>
                <a:t>Some fifty years ago there was a curious case of whale trover litigated. Likewise a fish is technically fast when it bears a waif.</a:t>
              </a:r>
            </a:p>
          </p:txBody>
        </p:sp>
        <p:sp>
          <p:nvSpPr>
            <p:cNvPr id="4" name="Rectangle 3"/>
            <p:cNvSpPr/>
            <p:nvPr/>
          </p:nvSpPr>
          <p:spPr>
            <a:xfrm>
              <a:off x="944559" y="4452300"/>
              <a:ext cx="327911" cy="32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944559" y="6741934"/>
              <a:ext cx="327911" cy="32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44559" y="9031568"/>
              <a:ext cx="327911" cy="32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16069455" y="1661917"/>
            <a:ext cx="6643828" cy="10392166"/>
            <a:chOff x="11177433" y="1757552"/>
            <a:chExt cx="6521544" cy="10200896"/>
          </a:xfrm>
        </p:grpSpPr>
        <p:pic>
          <p:nvPicPr>
            <p:cNvPr id="34" name="Picture 33" descr="iPhone6_mockup_front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7433" y="1757552"/>
              <a:ext cx="6521544" cy="10200896"/>
            </a:xfrm>
            <a:prstGeom prst="rect">
              <a:avLst/>
            </a:prstGeom>
          </p:spPr>
        </p:pic>
        <p:sp>
          <p:nvSpPr>
            <p:cNvPr id="35" name="Rectangle 34"/>
            <p:cNvSpPr/>
            <p:nvPr/>
          </p:nvSpPr>
          <p:spPr>
            <a:xfrm>
              <a:off x="12425065" y="3332480"/>
              <a:ext cx="3956200" cy="70124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sp>
        <p:nvSpPr>
          <p:cNvPr id="12" name="Picture Placeholder 11"/>
          <p:cNvSpPr>
            <a:spLocks noGrp="1"/>
          </p:cNvSpPr>
          <p:nvPr>
            <p:ph type="pic" sz="quarter" idx="10"/>
          </p:nvPr>
        </p:nvSpPr>
        <p:spPr/>
      </p:sp>
    </p:spTree>
    <p:extLst>
      <p:ext uri="{BB962C8B-B14F-4D97-AF65-F5344CB8AC3E}">
        <p14:creationId xmlns:p14="http://schemas.microsoft.com/office/powerpoint/2010/main" val="1037593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 y="0"/>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2704425" y="12877800"/>
            <a:ext cx="838200" cy="838200"/>
            <a:chOff x="22713283" y="12877800"/>
            <a:chExt cx="838200" cy="838200"/>
          </a:xfrm>
        </p:grpSpPr>
        <p:sp>
          <p:nvSpPr>
            <p:cNvPr id="10" name="Rectangle 9"/>
            <p:cNvSpPr/>
            <p:nvPr/>
          </p:nvSpPr>
          <p:spPr>
            <a:xfrm>
              <a:off x="22713283" y="12877800"/>
              <a:ext cx="8382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smtClean="0">
                  <a:solidFill>
                    <a:schemeClr val="bg1"/>
                  </a:solidFill>
                  <a:latin typeface="Lato" charset="0"/>
                  <a:ea typeface="Lato" charset="0"/>
                  <a:cs typeface="Lato" charset="0"/>
                </a:rPr>
                <a:t>4</a:t>
              </a:r>
              <a:endParaRPr lang="en-US" dirty="0">
                <a:solidFill>
                  <a:schemeClr val="bg1"/>
                </a:solidFill>
                <a:latin typeface="Lato" charset="0"/>
                <a:ea typeface="Lato" charset="0"/>
                <a:cs typeface="Lato" charset="0"/>
              </a:endParaRPr>
            </a:p>
          </p:txBody>
        </p:sp>
      </p:grpSp>
      <p:sp>
        <p:nvSpPr>
          <p:cNvPr id="15" name="Shape 2550"/>
          <p:cNvSpPr/>
          <p:nvPr/>
        </p:nvSpPr>
        <p:spPr>
          <a:xfrm>
            <a:off x="2512109" y="3737113"/>
            <a:ext cx="6241798" cy="6241774"/>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grpSp>
        <p:nvGrpSpPr>
          <p:cNvPr id="3" name="Group 2"/>
          <p:cNvGrpSpPr/>
          <p:nvPr/>
        </p:nvGrpSpPr>
        <p:grpSpPr>
          <a:xfrm>
            <a:off x="9608659" y="3918733"/>
            <a:ext cx="12950981" cy="5878533"/>
            <a:chOff x="10538930" y="4313521"/>
            <a:chExt cx="12950981" cy="5878533"/>
          </a:xfrm>
        </p:grpSpPr>
        <p:sp>
          <p:nvSpPr>
            <p:cNvPr id="17" name="TextBox 16"/>
            <p:cNvSpPr txBox="1"/>
            <p:nvPr/>
          </p:nvSpPr>
          <p:spPr>
            <a:xfrm>
              <a:off x="10538930" y="4313521"/>
              <a:ext cx="12950981" cy="2092881"/>
            </a:xfrm>
            <a:prstGeom prst="rect">
              <a:avLst/>
            </a:prstGeom>
            <a:noFill/>
          </p:spPr>
          <p:txBody>
            <a:bodyPr wrap="none" rtlCol="0">
              <a:spAutoFit/>
            </a:bodyPr>
            <a:lstStyle/>
            <a:p>
              <a:r>
                <a:rPr lang="en-US" sz="13000" dirty="0" smtClean="0">
                  <a:solidFill>
                    <a:schemeClr val="bg1"/>
                  </a:solidFill>
                  <a:latin typeface="Playfair Display" charset="0"/>
                  <a:ea typeface="Playfair Display" charset="0"/>
                  <a:cs typeface="Playfair Display" charset="0"/>
                </a:rPr>
                <a:t>SECTION BREAK</a:t>
              </a:r>
              <a:endParaRPr lang="en-US" sz="13000" dirty="0">
                <a:solidFill>
                  <a:schemeClr val="bg1"/>
                </a:solidFill>
                <a:latin typeface="Playfair Display" charset="0"/>
                <a:ea typeface="Playfair Display" charset="0"/>
                <a:cs typeface="Playfair Display" charset="0"/>
              </a:endParaRPr>
            </a:p>
          </p:txBody>
        </p:sp>
        <p:sp>
          <p:nvSpPr>
            <p:cNvPr id="18" name="TextBox 17"/>
            <p:cNvSpPr txBox="1"/>
            <p:nvPr/>
          </p:nvSpPr>
          <p:spPr>
            <a:xfrm>
              <a:off x="10603673" y="6406402"/>
              <a:ext cx="11724722" cy="3785652"/>
            </a:xfrm>
            <a:prstGeom prst="rect">
              <a:avLst/>
            </a:prstGeom>
            <a:noFill/>
          </p:spPr>
          <p:txBody>
            <a:bodyPr wrap="square" rtlCol="0">
              <a:spAutoFit/>
            </a:bodyPr>
            <a:lstStyle/>
            <a:p>
              <a:r>
                <a:rPr lang="en-US" sz="8000" dirty="0" smtClean="0">
                  <a:solidFill>
                    <a:schemeClr val="bg1"/>
                  </a:solidFill>
                  <a:latin typeface="Lato" charset="0"/>
                  <a:ea typeface="Lato" charset="0"/>
                  <a:cs typeface="Lato" charset="0"/>
                </a:rPr>
                <a:t>Successful people </a:t>
              </a:r>
              <a:r>
                <a:rPr lang="en-US" sz="8000" dirty="0">
                  <a:solidFill>
                    <a:schemeClr val="bg1"/>
                  </a:solidFill>
                  <a:latin typeface="Lato" charset="0"/>
                  <a:ea typeface="Lato" charset="0"/>
                  <a:cs typeface="Lato" charset="0"/>
                </a:rPr>
                <a:t>do what unsuccessful people are not willing to do</a:t>
              </a:r>
              <a:r>
                <a:rPr lang="en-US" sz="8000">
                  <a:solidFill>
                    <a:schemeClr val="bg1"/>
                  </a:solidFill>
                  <a:latin typeface="Lato" charset="0"/>
                  <a:ea typeface="Lato" charset="0"/>
                  <a:cs typeface="Lato" charset="0"/>
                </a:rPr>
                <a:t>. </a:t>
              </a:r>
              <a:endParaRPr lang="en-US" sz="17300" dirty="0">
                <a:solidFill>
                  <a:schemeClr val="bg1"/>
                </a:solidFill>
                <a:latin typeface="Lato" charset="0"/>
                <a:ea typeface="Lato" charset="0"/>
                <a:cs typeface="Lato" charset="0"/>
              </a:endParaRPr>
            </a:p>
          </p:txBody>
        </p:sp>
      </p:grpSp>
    </p:spTree>
    <p:extLst>
      <p:ext uri="{BB962C8B-B14F-4D97-AF65-F5344CB8AC3E}">
        <p14:creationId xmlns:p14="http://schemas.microsoft.com/office/powerpoint/2010/main" val="10674489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flipH="1">
            <a:off x="-4" y="0"/>
            <a:ext cx="75859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5501980" cy="1569660"/>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Use Charts </a:t>
            </a:r>
            <a:r>
              <a:rPr lang="en-US" sz="4800" smtClean="0">
                <a:solidFill>
                  <a:schemeClr val="bg1"/>
                </a:solidFill>
                <a:latin typeface="Playfair Display" charset="0"/>
                <a:ea typeface="Playfair Display" charset="0"/>
                <a:cs typeface="Playfair Display" charset="0"/>
              </a:rPr>
              <a:t>To Explain Your Ideas</a:t>
            </a:r>
            <a:endParaRPr lang="en-US" sz="4800" dirty="0">
              <a:solidFill>
                <a:schemeClr val="bg1"/>
              </a:solidFill>
              <a:latin typeface="Playfair Display" charset="0"/>
              <a:ea typeface="Playfair Display" charset="0"/>
              <a:cs typeface="Playfair Display" charset="0"/>
            </a:endParaRP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20" name="Rectangle 19"/>
          <p:cNvSpPr/>
          <p:nvPr/>
        </p:nvSpPr>
        <p:spPr>
          <a:xfrm>
            <a:off x="-3" y="3691889"/>
            <a:ext cx="6056626"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grpSp>
        <p:nvGrpSpPr>
          <p:cNvPr id="3" name="Group 2"/>
          <p:cNvGrpSpPr/>
          <p:nvPr/>
        </p:nvGrpSpPr>
        <p:grpSpPr>
          <a:xfrm>
            <a:off x="10402123" y="1737311"/>
            <a:ext cx="11203237" cy="10241377"/>
            <a:chOff x="10402123" y="1665953"/>
            <a:chExt cx="11203237" cy="10241377"/>
          </a:xfrm>
        </p:grpSpPr>
        <p:grpSp>
          <p:nvGrpSpPr>
            <p:cNvPr id="33" name="Group 32"/>
            <p:cNvGrpSpPr/>
            <p:nvPr/>
          </p:nvGrpSpPr>
          <p:grpSpPr>
            <a:xfrm>
              <a:off x="10956245" y="1665953"/>
              <a:ext cx="10649113" cy="9332066"/>
              <a:chOff x="2589151" y="2041072"/>
              <a:chExt cx="4144008" cy="9633856"/>
            </a:xfrm>
            <a:solidFill>
              <a:schemeClr val="accent2"/>
            </a:solidFill>
          </p:grpSpPr>
          <p:sp>
            <p:nvSpPr>
              <p:cNvPr id="34" name="Freeform 2356"/>
              <p:cNvSpPr>
                <a:spLocks noChangeArrowheads="1"/>
              </p:cNvSpPr>
              <p:nvPr/>
            </p:nvSpPr>
            <p:spPr bwMode="auto">
              <a:xfrm>
                <a:off x="2589151" y="2041072"/>
                <a:ext cx="586159" cy="9633856"/>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sz="9600"/>
              </a:p>
            </p:txBody>
          </p:sp>
          <p:sp>
            <p:nvSpPr>
              <p:cNvPr id="35" name="Freeform 2356"/>
              <p:cNvSpPr>
                <a:spLocks noChangeArrowheads="1"/>
              </p:cNvSpPr>
              <p:nvPr/>
            </p:nvSpPr>
            <p:spPr bwMode="auto">
              <a:xfrm>
                <a:off x="3473142" y="3889612"/>
                <a:ext cx="594913" cy="7785314"/>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sz="9600"/>
              </a:p>
            </p:txBody>
          </p:sp>
          <p:sp>
            <p:nvSpPr>
              <p:cNvPr id="36" name="Freeform 2356"/>
              <p:cNvSpPr>
                <a:spLocks noChangeArrowheads="1"/>
              </p:cNvSpPr>
              <p:nvPr/>
            </p:nvSpPr>
            <p:spPr bwMode="auto">
              <a:xfrm>
                <a:off x="4370264" y="5602757"/>
                <a:ext cx="586159" cy="6072171"/>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sz="9600"/>
              </a:p>
            </p:txBody>
          </p:sp>
          <p:sp>
            <p:nvSpPr>
              <p:cNvPr id="37" name="Freeform 2356"/>
              <p:cNvSpPr>
                <a:spLocks noChangeArrowheads="1"/>
              </p:cNvSpPr>
              <p:nvPr/>
            </p:nvSpPr>
            <p:spPr bwMode="auto">
              <a:xfrm>
                <a:off x="5258632" y="6858000"/>
                <a:ext cx="586159" cy="4816928"/>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solidFill>
                <a:schemeClr val="accent1"/>
              </a:solidFill>
              <a:ln>
                <a:noFill/>
              </a:ln>
              <a:effectLst/>
              <a:extLst/>
            </p:spPr>
            <p:txBody>
              <a:bodyPr wrap="none" anchor="ctr"/>
              <a:lstStyle/>
              <a:p>
                <a:endParaRPr lang="en-US" sz="9600"/>
              </a:p>
            </p:txBody>
          </p:sp>
          <p:sp>
            <p:nvSpPr>
              <p:cNvPr id="38" name="Freeform 2356"/>
              <p:cNvSpPr>
                <a:spLocks noChangeArrowheads="1"/>
              </p:cNvSpPr>
              <p:nvPr/>
            </p:nvSpPr>
            <p:spPr bwMode="auto">
              <a:xfrm>
                <a:off x="6147000" y="8079474"/>
                <a:ext cx="586159" cy="3595453"/>
              </a:xfrm>
              <a:custGeom>
                <a:avLst/>
                <a:gdLst>
                  <a:gd name="T0" fmla="*/ 293 w 294"/>
                  <a:gd name="T1" fmla="*/ 0 h 3671"/>
                  <a:gd name="T2" fmla="*/ 0 w 294"/>
                  <a:gd name="T3" fmla="*/ 0 h 3671"/>
                  <a:gd name="T4" fmla="*/ 0 w 294"/>
                  <a:gd name="T5" fmla="*/ 3670 h 3671"/>
                  <a:gd name="T6" fmla="*/ 293 w 294"/>
                  <a:gd name="T7" fmla="*/ 3670 h 3671"/>
                  <a:gd name="T8" fmla="*/ 293 w 294"/>
                  <a:gd name="T9" fmla="*/ 0 h 3671"/>
                </a:gdLst>
                <a:ahLst/>
                <a:cxnLst>
                  <a:cxn ang="0">
                    <a:pos x="T0" y="T1"/>
                  </a:cxn>
                  <a:cxn ang="0">
                    <a:pos x="T2" y="T3"/>
                  </a:cxn>
                  <a:cxn ang="0">
                    <a:pos x="T4" y="T5"/>
                  </a:cxn>
                  <a:cxn ang="0">
                    <a:pos x="T6" y="T7"/>
                  </a:cxn>
                  <a:cxn ang="0">
                    <a:pos x="T8" y="T9"/>
                  </a:cxn>
                </a:cxnLst>
                <a:rect l="0" t="0" r="r" b="b"/>
                <a:pathLst>
                  <a:path w="294" h="3671">
                    <a:moveTo>
                      <a:pt x="293" y="0"/>
                    </a:moveTo>
                    <a:lnTo>
                      <a:pt x="0" y="0"/>
                    </a:lnTo>
                    <a:lnTo>
                      <a:pt x="0" y="3670"/>
                    </a:lnTo>
                    <a:lnTo>
                      <a:pt x="293" y="3670"/>
                    </a:lnTo>
                    <a:lnTo>
                      <a:pt x="293" y="0"/>
                    </a:lnTo>
                  </a:path>
                </a:pathLst>
              </a:custGeom>
              <a:grpFill/>
              <a:ln>
                <a:noFill/>
              </a:ln>
              <a:effectLst/>
              <a:extLst/>
            </p:spPr>
            <p:txBody>
              <a:bodyPr wrap="none" anchor="ctr"/>
              <a:lstStyle/>
              <a:p>
                <a:endParaRPr lang="en-US" sz="9600"/>
              </a:p>
            </p:txBody>
          </p:sp>
        </p:grpSp>
        <p:grpSp>
          <p:nvGrpSpPr>
            <p:cNvPr id="39" name="Group 38"/>
            <p:cNvGrpSpPr/>
            <p:nvPr/>
          </p:nvGrpSpPr>
          <p:grpSpPr>
            <a:xfrm>
              <a:off x="10402123" y="1665953"/>
              <a:ext cx="209694" cy="9332064"/>
              <a:chOff x="2526776" y="2601688"/>
              <a:chExt cx="209694" cy="9332064"/>
            </a:xfrm>
          </p:grpSpPr>
          <p:sp>
            <p:nvSpPr>
              <p:cNvPr id="40" name="Oval 39"/>
              <p:cNvSpPr/>
              <p:nvPr/>
            </p:nvSpPr>
            <p:spPr>
              <a:xfrm flipV="1">
                <a:off x="2526776" y="11724058"/>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flipV="1">
                <a:off x="2526776" y="9955002"/>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V="1">
                <a:off x="2526776" y="8075110"/>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V="1">
                <a:off x="2526776" y="6250636"/>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flipV="1">
                <a:off x="2526776" y="4426162"/>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flipV="1">
                <a:off x="2526776" y="2601688"/>
                <a:ext cx="209694" cy="2096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10956243" y="11384110"/>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One</a:t>
              </a:r>
              <a:endParaRPr lang="en-US" sz="5400" dirty="0">
                <a:solidFill>
                  <a:schemeClr val="accent1"/>
                </a:solidFill>
                <a:latin typeface="Lato" charset="0"/>
                <a:ea typeface="Lato" charset="0"/>
                <a:cs typeface="Lato" charset="0"/>
              </a:endParaRPr>
            </a:p>
          </p:txBody>
        </p:sp>
        <p:sp>
          <p:nvSpPr>
            <p:cNvPr id="47" name="TextBox 46"/>
            <p:cNvSpPr txBox="1"/>
            <p:nvPr/>
          </p:nvSpPr>
          <p:spPr>
            <a:xfrm>
              <a:off x="13250384" y="11384110"/>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Two</a:t>
              </a:r>
              <a:endParaRPr lang="en-US" sz="5400" dirty="0">
                <a:solidFill>
                  <a:schemeClr val="accent1"/>
                </a:solidFill>
                <a:latin typeface="Lato" charset="0"/>
                <a:ea typeface="Lato" charset="0"/>
                <a:cs typeface="Lato" charset="0"/>
              </a:endParaRPr>
            </a:p>
          </p:txBody>
        </p:sp>
        <p:sp>
          <p:nvSpPr>
            <p:cNvPr id="48" name="TextBox 47"/>
            <p:cNvSpPr txBox="1"/>
            <p:nvPr/>
          </p:nvSpPr>
          <p:spPr>
            <a:xfrm>
              <a:off x="15533278" y="11384110"/>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Tree</a:t>
              </a:r>
              <a:endParaRPr lang="en-US" sz="5400" dirty="0">
                <a:solidFill>
                  <a:schemeClr val="accent1"/>
                </a:solidFill>
                <a:latin typeface="Lato" charset="0"/>
                <a:ea typeface="Lato" charset="0"/>
                <a:cs typeface="Lato" charset="0"/>
              </a:endParaRPr>
            </a:p>
          </p:txBody>
        </p:sp>
        <p:sp>
          <p:nvSpPr>
            <p:cNvPr id="49" name="TextBox 48"/>
            <p:cNvSpPr txBox="1"/>
            <p:nvPr/>
          </p:nvSpPr>
          <p:spPr>
            <a:xfrm>
              <a:off x="17816173" y="11384110"/>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Four</a:t>
              </a:r>
              <a:endParaRPr lang="en-US" sz="5400" dirty="0">
                <a:solidFill>
                  <a:schemeClr val="accent1"/>
                </a:solidFill>
                <a:latin typeface="Lato" charset="0"/>
                <a:ea typeface="Lato" charset="0"/>
                <a:cs typeface="Lato" charset="0"/>
              </a:endParaRPr>
            </a:p>
          </p:txBody>
        </p:sp>
        <p:sp>
          <p:nvSpPr>
            <p:cNvPr id="50" name="TextBox 49"/>
            <p:cNvSpPr txBox="1"/>
            <p:nvPr/>
          </p:nvSpPr>
          <p:spPr>
            <a:xfrm>
              <a:off x="20099068" y="11384110"/>
              <a:ext cx="1506292" cy="523220"/>
            </a:xfrm>
            <a:prstGeom prst="rect">
              <a:avLst/>
            </a:prstGeom>
            <a:noFill/>
          </p:spPr>
          <p:txBody>
            <a:bodyPr wrap="square" rtlCol="0">
              <a:spAutoFit/>
            </a:bodyPr>
            <a:lstStyle/>
            <a:p>
              <a:pPr algn="ctr"/>
              <a:r>
                <a:rPr lang="en-US" sz="2800" dirty="0" smtClean="0">
                  <a:solidFill>
                    <a:schemeClr val="accent1"/>
                  </a:solidFill>
                  <a:latin typeface="Lato" charset="0"/>
                  <a:ea typeface="Lato" charset="0"/>
                  <a:cs typeface="Lato" charset="0"/>
                </a:rPr>
                <a:t>Five</a:t>
              </a:r>
              <a:endParaRPr lang="en-US" sz="5400" dirty="0">
                <a:solidFill>
                  <a:schemeClr val="accent1"/>
                </a:solidFill>
                <a:latin typeface="Lato" charset="0"/>
                <a:ea typeface="Lato" charset="0"/>
                <a:cs typeface="Lato" charset="0"/>
              </a:endParaRPr>
            </a:p>
          </p:txBody>
        </p:sp>
      </p:grpSp>
    </p:spTree>
    <p:extLst>
      <p:ext uri="{BB962C8B-B14F-4D97-AF65-F5344CB8AC3E}">
        <p14:creationId xmlns:p14="http://schemas.microsoft.com/office/powerpoint/2010/main" val="17044537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 name="Rectangle 143"/>
          <p:cNvSpPr/>
          <p:nvPr/>
        </p:nvSpPr>
        <p:spPr>
          <a:xfrm flipH="1">
            <a:off x="0" y="0"/>
            <a:ext cx="24377650" cy="487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p:cNvSpPr txBox="1"/>
          <p:nvPr/>
        </p:nvSpPr>
        <p:spPr>
          <a:xfrm>
            <a:off x="835024" y="1665953"/>
            <a:ext cx="9375775" cy="830997"/>
          </a:xfrm>
          <a:prstGeom prst="rect">
            <a:avLst/>
          </a:prstGeom>
          <a:noFill/>
        </p:spPr>
        <p:txBody>
          <a:bodyPr wrap="square" rtlCol="0">
            <a:spAutoFit/>
          </a:bodyPr>
          <a:lstStyle/>
          <a:p>
            <a:r>
              <a:rPr lang="en-US" sz="4800" smtClean="0">
                <a:solidFill>
                  <a:schemeClr val="bg1"/>
                </a:solidFill>
                <a:latin typeface="Playfair Display" charset="0"/>
                <a:ea typeface="Playfair Display" charset="0"/>
                <a:cs typeface="Playfair Display" charset="0"/>
              </a:rPr>
              <a:t>Use Charts To Explain Your Ideas</a:t>
            </a:r>
            <a:endParaRPr lang="en-US" sz="4800" i="1" dirty="0">
              <a:solidFill>
                <a:schemeClr val="bg1"/>
              </a:solidFill>
              <a:latin typeface="Playfair Display" charset="0"/>
              <a:ea typeface="Playfair Display" charset="0"/>
              <a:cs typeface="Playfair Display" charset="0"/>
            </a:endParaRPr>
          </a:p>
        </p:txBody>
      </p:sp>
      <p:sp>
        <p:nvSpPr>
          <p:cNvPr id="143" name="Rectangle 142"/>
          <p:cNvSpPr/>
          <p:nvPr/>
        </p:nvSpPr>
        <p:spPr>
          <a:xfrm>
            <a:off x="0" y="2947609"/>
            <a:ext cx="10021655" cy="112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nvGrpSpPr>
          <p:cNvPr id="15" name="Group 14"/>
          <p:cNvGrpSpPr/>
          <p:nvPr/>
        </p:nvGrpSpPr>
        <p:grpSpPr>
          <a:xfrm>
            <a:off x="1922881" y="7087809"/>
            <a:ext cx="20557718" cy="4086982"/>
            <a:chOff x="1922881" y="6858000"/>
            <a:chExt cx="20557718" cy="6019800"/>
          </a:xfrm>
        </p:grpSpPr>
        <p:sp>
          <p:nvSpPr>
            <p:cNvPr id="113" name="Rectangle 112"/>
            <p:cNvSpPr/>
            <p:nvPr/>
          </p:nvSpPr>
          <p:spPr>
            <a:xfrm>
              <a:off x="1922881" y="6858000"/>
              <a:ext cx="4930202" cy="2239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7132053" y="6858000"/>
              <a:ext cx="4930202" cy="22393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2341225" y="6858000"/>
              <a:ext cx="4930202" cy="2239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550397" y="6858000"/>
              <a:ext cx="4930202" cy="22393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922881" y="9097339"/>
              <a:ext cx="4930202" cy="3588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132053" y="9097339"/>
              <a:ext cx="4930202" cy="3588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2341225" y="9097339"/>
              <a:ext cx="4930202" cy="35888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7550397" y="9097338"/>
              <a:ext cx="4930202" cy="3588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1922881" y="12686187"/>
              <a:ext cx="4930202" cy="19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7132053" y="12686187"/>
              <a:ext cx="4930202" cy="1916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2341225" y="12686187"/>
              <a:ext cx="4930202" cy="191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17550397" y="12686187"/>
              <a:ext cx="4930202" cy="1916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p:cNvSpPr txBox="1"/>
            <p:nvPr/>
          </p:nvSpPr>
          <p:spPr>
            <a:xfrm>
              <a:off x="2920186" y="7655132"/>
              <a:ext cx="2935590" cy="646331"/>
            </a:xfrm>
            <a:prstGeom prst="rect">
              <a:avLst/>
            </a:prstGeom>
            <a:noFill/>
          </p:spPr>
          <p:txBody>
            <a:bodyPr wrap="square" rtlCol="0">
              <a:spAutoFit/>
            </a:bodyPr>
            <a:lstStyle/>
            <a:p>
              <a:pPr algn="ctr"/>
              <a:r>
                <a:rPr lang="en-US" dirty="0" smtClean="0">
                  <a:solidFill>
                    <a:schemeClr val="bg1"/>
                  </a:solidFill>
                  <a:latin typeface="Playfair Display" charset="0"/>
                  <a:ea typeface="Playfair Display" charset="0"/>
                  <a:cs typeface="Playfair Display" charset="0"/>
                </a:rPr>
                <a:t>One</a:t>
              </a:r>
              <a:endParaRPr lang="en-US" dirty="0">
                <a:solidFill>
                  <a:schemeClr val="bg1"/>
                </a:solidFill>
                <a:latin typeface="Playfair Display" charset="0"/>
                <a:ea typeface="Playfair Display" charset="0"/>
                <a:cs typeface="Playfair Display" charset="0"/>
              </a:endParaRPr>
            </a:p>
          </p:txBody>
        </p:sp>
        <p:sp>
          <p:nvSpPr>
            <p:cNvPr id="129" name="TextBox 128"/>
            <p:cNvSpPr txBox="1"/>
            <p:nvPr/>
          </p:nvSpPr>
          <p:spPr>
            <a:xfrm>
              <a:off x="8129358" y="7655132"/>
              <a:ext cx="2935590" cy="646331"/>
            </a:xfrm>
            <a:prstGeom prst="rect">
              <a:avLst/>
            </a:prstGeom>
            <a:noFill/>
          </p:spPr>
          <p:txBody>
            <a:bodyPr wrap="square" rtlCol="0">
              <a:spAutoFit/>
            </a:bodyPr>
            <a:lstStyle/>
            <a:p>
              <a:pPr algn="ctr"/>
              <a:r>
                <a:rPr lang="en-US" dirty="0" smtClean="0">
                  <a:solidFill>
                    <a:schemeClr val="bg1"/>
                  </a:solidFill>
                  <a:latin typeface="Playfair Display" charset="0"/>
                  <a:ea typeface="Playfair Display" charset="0"/>
                  <a:cs typeface="Playfair Display" charset="0"/>
                </a:rPr>
                <a:t>Two</a:t>
              </a:r>
              <a:endParaRPr lang="en-US" dirty="0">
                <a:solidFill>
                  <a:schemeClr val="bg1"/>
                </a:solidFill>
                <a:latin typeface="Playfair Display" charset="0"/>
                <a:ea typeface="Playfair Display" charset="0"/>
                <a:cs typeface="Playfair Display" charset="0"/>
              </a:endParaRPr>
            </a:p>
          </p:txBody>
        </p:sp>
        <p:sp>
          <p:nvSpPr>
            <p:cNvPr id="132" name="TextBox 131"/>
            <p:cNvSpPr txBox="1"/>
            <p:nvPr/>
          </p:nvSpPr>
          <p:spPr>
            <a:xfrm>
              <a:off x="13338530" y="7655132"/>
              <a:ext cx="2935590" cy="646331"/>
            </a:xfrm>
            <a:prstGeom prst="rect">
              <a:avLst/>
            </a:prstGeom>
            <a:noFill/>
          </p:spPr>
          <p:txBody>
            <a:bodyPr wrap="square" rtlCol="0">
              <a:spAutoFit/>
            </a:bodyPr>
            <a:lstStyle/>
            <a:p>
              <a:pPr algn="ctr"/>
              <a:r>
                <a:rPr lang="en-US" dirty="0" smtClean="0">
                  <a:solidFill>
                    <a:schemeClr val="bg1"/>
                  </a:solidFill>
                  <a:latin typeface="Playfair Display" charset="0"/>
                  <a:ea typeface="Playfair Display" charset="0"/>
                  <a:cs typeface="Playfair Display" charset="0"/>
                </a:rPr>
                <a:t>Tree</a:t>
              </a:r>
              <a:endParaRPr lang="en-US" dirty="0">
                <a:solidFill>
                  <a:schemeClr val="bg1"/>
                </a:solidFill>
                <a:latin typeface="Playfair Display" charset="0"/>
                <a:ea typeface="Playfair Display" charset="0"/>
                <a:cs typeface="Playfair Display" charset="0"/>
              </a:endParaRPr>
            </a:p>
          </p:txBody>
        </p:sp>
        <p:sp>
          <p:nvSpPr>
            <p:cNvPr id="135" name="TextBox 134"/>
            <p:cNvSpPr txBox="1"/>
            <p:nvPr/>
          </p:nvSpPr>
          <p:spPr>
            <a:xfrm>
              <a:off x="18547702" y="7655132"/>
              <a:ext cx="2935590" cy="646331"/>
            </a:xfrm>
            <a:prstGeom prst="rect">
              <a:avLst/>
            </a:prstGeom>
            <a:noFill/>
          </p:spPr>
          <p:txBody>
            <a:bodyPr wrap="square" rtlCol="0">
              <a:spAutoFit/>
            </a:bodyPr>
            <a:lstStyle/>
            <a:p>
              <a:pPr algn="ctr"/>
              <a:r>
                <a:rPr lang="en-US" dirty="0" smtClean="0">
                  <a:solidFill>
                    <a:schemeClr val="bg1"/>
                  </a:solidFill>
                  <a:latin typeface="Playfair Display" charset="0"/>
                  <a:ea typeface="Playfair Display" charset="0"/>
                  <a:cs typeface="Playfair Display" charset="0"/>
                </a:rPr>
                <a:t>Four</a:t>
              </a:r>
              <a:endParaRPr lang="en-US" dirty="0">
                <a:solidFill>
                  <a:schemeClr val="bg1"/>
                </a:solidFill>
                <a:latin typeface="Playfair Display" charset="0"/>
                <a:ea typeface="Playfair Display" charset="0"/>
                <a:cs typeface="Playfair Display" charset="0"/>
              </a:endParaRPr>
            </a:p>
          </p:txBody>
        </p:sp>
        <p:sp>
          <p:nvSpPr>
            <p:cNvPr id="145" name="TextBox 144"/>
            <p:cNvSpPr txBox="1"/>
            <p:nvPr/>
          </p:nvSpPr>
          <p:spPr>
            <a:xfrm>
              <a:off x="2689345" y="10230043"/>
              <a:ext cx="3397272" cy="1015663"/>
            </a:xfrm>
            <a:prstGeom prst="rect">
              <a:avLst/>
            </a:prstGeom>
            <a:noFill/>
          </p:spPr>
          <p:txBody>
            <a:bodyPr wrap="square" rtlCol="0">
              <a:spAutoFit/>
            </a:bodyPr>
            <a:lstStyle/>
            <a:p>
              <a:pPr algn="ctr"/>
              <a:r>
                <a:rPr lang="en-US" sz="6000" dirty="0" smtClean="0">
                  <a:solidFill>
                    <a:schemeClr val="accent1"/>
                  </a:solidFill>
                  <a:latin typeface="Lato" charset="0"/>
                  <a:ea typeface="Lato" charset="0"/>
                  <a:cs typeface="Lato" charset="0"/>
                </a:rPr>
                <a:t>$4390</a:t>
              </a:r>
              <a:endParaRPr lang="en-US" sz="10000" dirty="0">
                <a:solidFill>
                  <a:schemeClr val="accent1"/>
                </a:solidFill>
                <a:latin typeface="Lato" charset="0"/>
                <a:ea typeface="Lato" charset="0"/>
                <a:cs typeface="Lato" charset="0"/>
              </a:endParaRPr>
            </a:p>
          </p:txBody>
        </p:sp>
        <p:sp>
          <p:nvSpPr>
            <p:cNvPr id="146" name="TextBox 145"/>
            <p:cNvSpPr txBox="1"/>
            <p:nvPr/>
          </p:nvSpPr>
          <p:spPr>
            <a:xfrm>
              <a:off x="7898517" y="10230043"/>
              <a:ext cx="3397272" cy="1015663"/>
            </a:xfrm>
            <a:prstGeom prst="rect">
              <a:avLst/>
            </a:prstGeom>
            <a:noFill/>
          </p:spPr>
          <p:txBody>
            <a:bodyPr wrap="square" rtlCol="0">
              <a:spAutoFit/>
            </a:bodyPr>
            <a:lstStyle/>
            <a:p>
              <a:pPr algn="ctr"/>
              <a:r>
                <a:rPr lang="en-US" sz="6000" dirty="0" smtClean="0">
                  <a:solidFill>
                    <a:schemeClr val="accent1"/>
                  </a:solidFill>
                  <a:latin typeface="Lato" charset="0"/>
                  <a:ea typeface="Lato" charset="0"/>
                  <a:cs typeface="Lato" charset="0"/>
                </a:rPr>
                <a:t>$193</a:t>
              </a:r>
              <a:endParaRPr lang="en-US" sz="10000" dirty="0">
                <a:solidFill>
                  <a:schemeClr val="accent1"/>
                </a:solidFill>
                <a:latin typeface="Lato" charset="0"/>
                <a:ea typeface="Lato" charset="0"/>
                <a:cs typeface="Lato" charset="0"/>
              </a:endParaRPr>
            </a:p>
          </p:txBody>
        </p:sp>
        <p:sp>
          <p:nvSpPr>
            <p:cNvPr id="147" name="TextBox 146"/>
            <p:cNvSpPr txBox="1"/>
            <p:nvPr/>
          </p:nvSpPr>
          <p:spPr>
            <a:xfrm>
              <a:off x="13107690" y="10230043"/>
              <a:ext cx="3397272" cy="1015663"/>
            </a:xfrm>
            <a:prstGeom prst="rect">
              <a:avLst/>
            </a:prstGeom>
            <a:noFill/>
          </p:spPr>
          <p:txBody>
            <a:bodyPr wrap="square" rtlCol="0">
              <a:spAutoFit/>
            </a:bodyPr>
            <a:lstStyle/>
            <a:p>
              <a:pPr algn="ctr"/>
              <a:r>
                <a:rPr lang="en-US" sz="6000" dirty="0" smtClean="0">
                  <a:solidFill>
                    <a:schemeClr val="accent1"/>
                  </a:solidFill>
                  <a:latin typeface="Lato" charset="0"/>
                  <a:ea typeface="Lato" charset="0"/>
                  <a:cs typeface="Lato" charset="0"/>
                </a:rPr>
                <a:t>$67</a:t>
              </a:r>
              <a:endParaRPr lang="en-US" sz="10000" dirty="0">
                <a:solidFill>
                  <a:schemeClr val="accent1"/>
                </a:solidFill>
                <a:latin typeface="Lato" charset="0"/>
                <a:ea typeface="Lato" charset="0"/>
                <a:cs typeface="Lato" charset="0"/>
              </a:endParaRPr>
            </a:p>
          </p:txBody>
        </p:sp>
        <p:sp>
          <p:nvSpPr>
            <p:cNvPr id="148" name="TextBox 147"/>
            <p:cNvSpPr txBox="1"/>
            <p:nvPr/>
          </p:nvSpPr>
          <p:spPr>
            <a:xfrm>
              <a:off x="18316861" y="10230043"/>
              <a:ext cx="3397272" cy="1015663"/>
            </a:xfrm>
            <a:prstGeom prst="rect">
              <a:avLst/>
            </a:prstGeom>
            <a:noFill/>
          </p:spPr>
          <p:txBody>
            <a:bodyPr wrap="square" rtlCol="0">
              <a:spAutoFit/>
            </a:bodyPr>
            <a:lstStyle/>
            <a:p>
              <a:pPr algn="ctr"/>
              <a:r>
                <a:rPr lang="en-US" sz="6000" dirty="0" smtClean="0">
                  <a:solidFill>
                    <a:schemeClr val="accent1"/>
                  </a:solidFill>
                  <a:latin typeface="Lato" charset="0"/>
                  <a:ea typeface="Lato" charset="0"/>
                  <a:cs typeface="Lato" charset="0"/>
                </a:rPr>
                <a:t>$290</a:t>
              </a:r>
              <a:endParaRPr lang="en-US" sz="10000" dirty="0">
                <a:solidFill>
                  <a:schemeClr val="accent1"/>
                </a:solidFill>
                <a:latin typeface="Lato" charset="0"/>
                <a:ea typeface="Lato" charset="0"/>
                <a:cs typeface="Lato" charset="0"/>
              </a:endParaRPr>
            </a:p>
          </p:txBody>
        </p:sp>
      </p:grpSp>
    </p:spTree>
    <p:extLst>
      <p:ext uri="{BB962C8B-B14F-4D97-AF65-F5344CB8AC3E}">
        <p14:creationId xmlns:p14="http://schemas.microsoft.com/office/powerpoint/2010/main" val="646218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2" name="Rectangle 931"/>
          <p:cNvSpPr/>
          <p:nvPr/>
        </p:nvSpPr>
        <p:spPr>
          <a:xfrm flipH="1">
            <a:off x="-4" y="0"/>
            <a:ext cx="75859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TextBox 504"/>
          <p:cNvSpPr txBox="1"/>
          <p:nvPr/>
        </p:nvSpPr>
        <p:spPr>
          <a:xfrm>
            <a:off x="835025" y="1665953"/>
            <a:ext cx="1823115" cy="830997"/>
          </a:xfrm>
          <a:prstGeom prst="rect">
            <a:avLst/>
          </a:prstGeom>
          <a:noFill/>
        </p:spPr>
        <p:txBody>
          <a:bodyPr wrap="square" rtlCol="0">
            <a:spAutoFit/>
          </a:bodyPr>
          <a:lstStyle/>
          <a:p>
            <a:r>
              <a:rPr lang="en-US" sz="4800" smtClean="0">
                <a:solidFill>
                  <a:schemeClr val="bg1"/>
                </a:solidFill>
                <a:latin typeface="Playfair Display" charset="0"/>
                <a:ea typeface="Playfair Display" charset="0"/>
                <a:cs typeface="Playfair Display" charset="0"/>
              </a:rPr>
              <a:t>Maps</a:t>
            </a:r>
            <a:endParaRPr lang="en-US" sz="4800" i="1" dirty="0">
              <a:solidFill>
                <a:schemeClr val="bg1"/>
              </a:solidFill>
              <a:latin typeface="Playfair Display" charset="0"/>
              <a:ea typeface="Playfair Display" charset="0"/>
              <a:cs typeface="Playfair Display" charset="0"/>
            </a:endParaRPr>
          </a:p>
        </p:txBody>
      </p:sp>
      <p:sp>
        <p:nvSpPr>
          <p:cNvPr id="507" name="Rectangle 506"/>
          <p:cNvSpPr/>
          <p:nvPr/>
        </p:nvSpPr>
        <p:spPr>
          <a:xfrm>
            <a:off x="0" y="2947611"/>
            <a:ext cx="2402958"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nvGrpSpPr>
          <p:cNvPr id="5" name="Group 4"/>
          <p:cNvGrpSpPr/>
          <p:nvPr/>
        </p:nvGrpSpPr>
        <p:grpSpPr>
          <a:xfrm>
            <a:off x="8243540" y="3276600"/>
            <a:ext cx="15688944" cy="8210748"/>
            <a:chOff x="3715727" y="3695484"/>
            <a:chExt cx="16946196" cy="8868726"/>
          </a:xfrm>
        </p:grpSpPr>
        <p:grpSp>
          <p:nvGrpSpPr>
            <p:cNvPr id="527" name="Group 526"/>
            <p:cNvGrpSpPr/>
            <p:nvPr/>
          </p:nvGrpSpPr>
          <p:grpSpPr>
            <a:xfrm>
              <a:off x="3715727" y="3695484"/>
              <a:ext cx="16946196" cy="8868726"/>
              <a:chOff x="3843499" y="3719582"/>
              <a:chExt cx="16665619" cy="8244192"/>
            </a:xfrm>
            <a:solidFill>
              <a:schemeClr val="accent2">
                <a:lumMod val="75000"/>
                <a:lumOff val="25000"/>
              </a:schemeClr>
            </a:solidFill>
          </p:grpSpPr>
          <p:sp>
            <p:nvSpPr>
              <p:cNvPr id="528" name="Freeform 781"/>
              <p:cNvSpPr>
                <a:spLocks/>
              </p:cNvSpPr>
              <p:nvPr/>
            </p:nvSpPr>
            <p:spPr bwMode="auto">
              <a:xfrm>
                <a:off x="9818027"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29" name="Freeform 403"/>
              <p:cNvSpPr>
                <a:spLocks/>
              </p:cNvSpPr>
              <p:nvPr/>
            </p:nvSpPr>
            <p:spPr bwMode="auto">
              <a:xfrm>
                <a:off x="16859435" y="9558687"/>
                <a:ext cx="1904460"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0" name="Freeform 404"/>
              <p:cNvSpPr>
                <a:spLocks/>
              </p:cNvSpPr>
              <p:nvPr/>
            </p:nvSpPr>
            <p:spPr bwMode="auto">
              <a:xfrm>
                <a:off x="11416754" y="5927165"/>
                <a:ext cx="372610"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1" name="Freeform 405"/>
              <p:cNvSpPr>
                <a:spLocks/>
              </p:cNvSpPr>
              <p:nvPr/>
            </p:nvSpPr>
            <p:spPr bwMode="auto">
              <a:xfrm>
                <a:off x="10566434" y="5337841"/>
                <a:ext cx="503186"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2" name="Freeform 406"/>
              <p:cNvSpPr>
                <a:spLocks/>
              </p:cNvSpPr>
              <p:nvPr/>
            </p:nvSpPr>
            <p:spPr bwMode="auto">
              <a:xfrm>
                <a:off x="14085545" y="4439516"/>
                <a:ext cx="840765"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3" name="Freeform 407"/>
              <p:cNvSpPr>
                <a:spLocks/>
              </p:cNvSpPr>
              <p:nvPr/>
            </p:nvSpPr>
            <p:spPr bwMode="auto">
              <a:xfrm>
                <a:off x="16241600"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4" name="Freeform 408"/>
              <p:cNvSpPr>
                <a:spLocks/>
              </p:cNvSpPr>
              <p:nvPr/>
            </p:nvSpPr>
            <p:spPr bwMode="auto">
              <a:xfrm>
                <a:off x="15999561" y="4111405"/>
                <a:ext cx="280256"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5" name="Freeform 409"/>
              <p:cNvSpPr>
                <a:spLocks/>
              </p:cNvSpPr>
              <p:nvPr/>
            </p:nvSpPr>
            <p:spPr bwMode="auto">
              <a:xfrm>
                <a:off x="15916758" y="4120960"/>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6" name="Freeform 410"/>
              <p:cNvSpPr>
                <a:spLocks/>
              </p:cNvSpPr>
              <p:nvPr/>
            </p:nvSpPr>
            <p:spPr bwMode="auto">
              <a:xfrm>
                <a:off x="15942235"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7" name="Freeform 411"/>
              <p:cNvSpPr>
                <a:spLocks/>
              </p:cNvSpPr>
              <p:nvPr/>
            </p:nvSpPr>
            <p:spPr bwMode="auto">
              <a:xfrm>
                <a:off x="18426316"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8" name="Freeform 412"/>
              <p:cNvSpPr>
                <a:spLocks/>
              </p:cNvSpPr>
              <p:nvPr/>
            </p:nvSpPr>
            <p:spPr bwMode="auto">
              <a:xfrm>
                <a:off x="18126952" y="4729398"/>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39" name="Freeform 413"/>
              <p:cNvSpPr>
                <a:spLocks/>
              </p:cNvSpPr>
              <p:nvPr/>
            </p:nvSpPr>
            <p:spPr bwMode="auto">
              <a:xfrm>
                <a:off x="18136507"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40" name="Freeform 414"/>
              <p:cNvSpPr>
                <a:spLocks/>
              </p:cNvSpPr>
              <p:nvPr/>
            </p:nvSpPr>
            <p:spPr bwMode="auto">
              <a:xfrm>
                <a:off x="17932683"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41" name="Freeform 415"/>
              <p:cNvSpPr>
                <a:spLocks/>
              </p:cNvSpPr>
              <p:nvPr/>
            </p:nvSpPr>
            <p:spPr bwMode="auto">
              <a:xfrm>
                <a:off x="17932683"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42" name="Freeform 416"/>
              <p:cNvSpPr>
                <a:spLocks/>
              </p:cNvSpPr>
              <p:nvPr/>
            </p:nvSpPr>
            <p:spPr bwMode="auto">
              <a:xfrm>
                <a:off x="17996378" y="4525526"/>
                <a:ext cx="394905"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43" name="Freeform 417"/>
              <p:cNvSpPr>
                <a:spLocks/>
              </p:cNvSpPr>
              <p:nvPr/>
            </p:nvSpPr>
            <p:spPr bwMode="auto">
              <a:xfrm>
                <a:off x="18222495"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44" name="Freeform 418"/>
              <p:cNvSpPr>
                <a:spLocks/>
              </p:cNvSpPr>
              <p:nvPr/>
            </p:nvSpPr>
            <p:spPr bwMode="auto">
              <a:xfrm>
                <a:off x="1944542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45" name="Freeform 419"/>
              <p:cNvSpPr>
                <a:spLocks/>
              </p:cNvSpPr>
              <p:nvPr/>
            </p:nvSpPr>
            <p:spPr bwMode="auto">
              <a:xfrm>
                <a:off x="19247970" y="5898496"/>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46" name="Freeform 420"/>
              <p:cNvSpPr>
                <a:spLocks/>
              </p:cNvSpPr>
              <p:nvPr/>
            </p:nvSpPr>
            <p:spPr bwMode="auto">
              <a:xfrm>
                <a:off x="18005931"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47" name="Freeform 421"/>
              <p:cNvSpPr>
                <a:spLocks/>
              </p:cNvSpPr>
              <p:nvPr/>
            </p:nvSpPr>
            <p:spPr bwMode="auto">
              <a:xfrm>
                <a:off x="18846696"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48" name="Freeform 422"/>
              <p:cNvSpPr>
                <a:spLocks/>
              </p:cNvSpPr>
              <p:nvPr/>
            </p:nvSpPr>
            <p:spPr bwMode="auto">
              <a:xfrm>
                <a:off x="18818035"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49" name="Freeform 423"/>
              <p:cNvSpPr>
                <a:spLocks/>
              </p:cNvSpPr>
              <p:nvPr/>
            </p:nvSpPr>
            <p:spPr bwMode="auto">
              <a:xfrm>
                <a:off x="1868746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50" name="Freeform 424"/>
              <p:cNvSpPr>
                <a:spLocks/>
              </p:cNvSpPr>
              <p:nvPr/>
            </p:nvSpPr>
            <p:spPr bwMode="auto">
              <a:xfrm>
                <a:off x="18575996"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51" name="Freeform 425"/>
              <p:cNvSpPr>
                <a:spLocks/>
              </p:cNvSpPr>
              <p:nvPr/>
            </p:nvSpPr>
            <p:spPr bwMode="auto">
              <a:xfrm>
                <a:off x="18502748"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52" name="Freeform 426"/>
              <p:cNvSpPr>
                <a:spLocks/>
              </p:cNvSpPr>
              <p:nvPr/>
            </p:nvSpPr>
            <p:spPr bwMode="auto">
              <a:xfrm>
                <a:off x="18454978"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53" name="Freeform 427"/>
              <p:cNvSpPr>
                <a:spLocks/>
              </p:cNvSpPr>
              <p:nvPr/>
            </p:nvSpPr>
            <p:spPr bwMode="auto">
              <a:xfrm>
                <a:off x="18445422"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54" name="Freeform 428"/>
              <p:cNvSpPr>
                <a:spLocks/>
              </p:cNvSpPr>
              <p:nvPr/>
            </p:nvSpPr>
            <p:spPr bwMode="auto">
              <a:xfrm>
                <a:off x="18397652" y="6815931"/>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55" name="Freeform 429"/>
              <p:cNvSpPr>
                <a:spLocks/>
              </p:cNvSpPr>
              <p:nvPr/>
            </p:nvSpPr>
            <p:spPr bwMode="auto">
              <a:xfrm>
                <a:off x="18053701"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nvGrpSpPr>
              <p:cNvPr id="556" name="Group 555"/>
              <p:cNvGrpSpPr/>
              <p:nvPr/>
            </p:nvGrpSpPr>
            <p:grpSpPr>
              <a:xfrm>
                <a:off x="17709756" y="6761778"/>
                <a:ext cx="697449" cy="662593"/>
                <a:chOff x="5961121" y="2686387"/>
                <a:chExt cx="288233" cy="273757"/>
              </a:xfrm>
              <a:grpFill/>
            </p:grpSpPr>
            <p:sp>
              <p:nvSpPr>
                <p:cNvPr id="921"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22"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sp>
            <p:nvSpPr>
              <p:cNvPr id="557" name="Freeform 432"/>
              <p:cNvSpPr>
                <a:spLocks/>
              </p:cNvSpPr>
              <p:nvPr/>
            </p:nvSpPr>
            <p:spPr bwMode="auto">
              <a:xfrm>
                <a:off x="17884911"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58" name="Freeform 433"/>
              <p:cNvSpPr>
                <a:spLocks/>
              </p:cNvSpPr>
              <p:nvPr/>
            </p:nvSpPr>
            <p:spPr bwMode="auto">
              <a:xfrm>
                <a:off x="17773446"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59" name="Freeform 434"/>
              <p:cNvSpPr>
                <a:spLocks/>
              </p:cNvSpPr>
              <p:nvPr/>
            </p:nvSpPr>
            <p:spPr bwMode="auto">
              <a:xfrm>
                <a:off x="17652427"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60" name="Freeform 435"/>
              <p:cNvSpPr>
                <a:spLocks/>
              </p:cNvSpPr>
              <p:nvPr/>
            </p:nvSpPr>
            <p:spPr bwMode="auto">
              <a:xfrm>
                <a:off x="17550518"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61" name="Freeform 436"/>
              <p:cNvSpPr>
                <a:spLocks/>
              </p:cNvSpPr>
              <p:nvPr/>
            </p:nvSpPr>
            <p:spPr bwMode="auto">
              <a:xfrm>
                <a:off x="17633319" y="7679216"/>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62" name="Freeform 437"/>
              <p:cNvSpPr>
                <a:spLocks/>
              </p:cNvSpPr>
              <p:nvPr/>
            </p:nvSpPr>
            <p:spPr bwMode="auto">
              <a:xfrm>
                <a:off x="17381727"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63" name="Freeform 438"/>
              <p:cNvSpPr>
                <a:spLocks/>
              </p:cNvSpPr>
              <p:nvPr/>
            </p:nvSpPr>
            <p:spPr bwMode="auto">
              <a:xfrm>
                <a:off x="17203386"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64" name="Freeform 439"/>
              <p:cNvSpPr>
                <a:spLocks/>
              </p:cNvSpPr>
              <p:nvPr/>
            </p:nvSpPr>
            <p:spPr bwMode="auto">
              <a:xfrm>
                <a:off x="16652429" y="8099708"/>
                <a:ext cx="130574"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65" name="Freeform 440"/>
              <p:cNvSpPr>
                <a:spLocks/>
              </p:cNvSpPr>
              <p:nvPr/>
            </p:nvSpPr>
            <p:spPr bwMode="auto">
              <a:xfrm>
                <a:off x="17184277" y="8163419"/>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66" name="Freeform 441"/>
              <p:cNvSpPr>
                <a:spLocks/>
              </p:cNvSpPr>
              <p:nvPr/>
            </p:nvSpPr>
            <p:spPr bwMode="auto">
              <a:xfrm>
                <a:off x="17343512"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67" name="Freeform 442"/>
              <p:cNvSpPr>
                <a:spLocks/>
              </p:cNvSpPr>
              <p:nvPr/>
            </p:nvSpPr>
            <p:spPr bwMode="auto">
              <a:xfrm>
                <a:off x="17381727"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68" name="Freeform 443"/>
              <p:cNvSpPr>
                <a:spLocks/>
              </p:cNvSpPr>
              <p:nvPr/>
            </p:nvSpPr>
            <p:spPr bwMode="auto">
              <a:xfrm>
                <a:off x="17212936"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69" name="Freeform 444"/>
              <p:cNvSpPr>
                <a:spLocks/>
              </p:cNvSpPr>
              <p:nvPr/>
            </p:nvSpPr>
            <p:spPr bwMode="auto">
              <a:xfrm>
                <a:off x="17279818"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70" name="Freeform 445"/>
              <p:cNvSpPr>
                <a:spLocks/>
              </p:cNvSpPr>
              <p:nvPr/>
            </p:nvSpPr>
            <p:spPr bwMode="auto">
              <a:xfrm>
                <a:off x="17298926"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71" name="Freeform 446"/>
              <p:cNvSpPr>
                <a:spLocks/>
              </p:cNvSpPr>
              <p:nvPr/>
            </p:nvSpPr>
            <p:spPr bwMode="auto">
              <a:xfrm>
                <a:off x="17353063"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72" name="Freeform 447"/>
              <p:cNvSpPr>
                <a:spLocks/>
              </p:cNvSpPr>
              <p:nvPr/>
            </p:nvSpPr>
            <p:spPr bwMode="auto">
              <a:xfrm>
                <a:off x="17372174"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73" name="Freeform 448"/>
              <p:cNvSpPr>
                <a:spLocks/>
              </p:cNvSpPr>
              <p:nvPr/>
            </p:nvSpPr>
            <p:spPr bwMode="auto">
              <a:xfrm>
                <a:off x="17372174" y="8593469"/>
                <a:ext cx="130574"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74" name="Freeform 449"/>
              <p:cNvSpPr>
                <a:spLocks/>
              </p:cNvSpPr>
              <p:nvPr/>
            </p:nvSpPr>
            <p:spPr bwMode="auto">
              <a:xfrm>
                <a:off x="17289371"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75" name="Freeform 450"/>
              <p:cNvSpPr>
                <a:spLocks/>
              </p:cNvSpPr>
              <p:nvPr/>
            </p:nvSpPr>
            <p:spPr bwMode="auto">
              <a:xfrm>
                <a:off x="17063256" y="8539313"/>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76" name="Freeform 451"/>
              <p:cNvSpPr>
                <a:spLocks/>
              </p:cNvSpPr>
              <p:nvPr/>
            </p:nvSpPr>
            <p:spPr bwMode="auto">
              <a:xfrm>
                <a:off x="17391283"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77" name="Freeform 452"/>
              <p:cNvSpPr>
                <a:spLocks/>
              </p:cNvSpPr>
              <p:nvPr/>
            </p:nvSpPr>
            <p:spPr bwMode="auto">
              <a:xfrm>
                <a:off x="16037776"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78" name="Freeform 453"/>
              <p:cNvSpPr>
                <a:spLocks/>
              </p:cNvSpPr>
              <p:nvPr/>
            </p:nvSpPr>
            <p:spPr bwMode="auto">
              <a:xfrm>
                <a:off x="16130132" y="8978921"/>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79" name="Freeform 454"/>
              <p:cNvSpPr>
                <a:spLocks/>
              </p:cNvSpPr>
              <p:nvPr/>
            </p:nvSpPr>
            <p:spPr bwMode="auto">
              <a:xfrm>
                <a:off x="16197014" y="9090415"/>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80" name="Freeform 455"/>
              <p:cNvSpPr>
                <a:spLocks/>
              </p:cNvSpPr>
              <p:nvPr/>
            </p:nvSpPr>
            <p:spPr bwMode="auto">
              <a:xfrm>
                <a:off x="16512300"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81" name="Freeform 456"/>
              <p:cNvSpPr>
                <a:spLocks/>
              </p:cNvSpPr>
              <p:nvPr/>
            </p:nvSpPr>
            <p:spPr bwMode="auto">
              <a:xfrm>
                <a:off x="16617396"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82" name="Freeform 457"/>
              <p:cNvSpPr>
                <a:spLocks/>
              </p:cNvSpPr>
              <p:nvPr/>
            </p:nvSpPr>
            <p:spPr bwMode="auto">
              <a:xfrm>
                <a:off x="16521853" y="9326144"/>
                <a:ext cx="429938"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83" name="Freeform 458"/>
              <p:cNvSpPr>
                <a:spLocks/>
              </p:cNvSpPr>
              <p:nvPr/>
            </p:nvSpPr>
            <p:spPr bwMode="auto">
              <a:xfrm>
                <a:off x="16840326"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84" name="Freeform 459"/>
              <p:cNvSpPr>
                <a:spLocks/>
              </p:cNvSpPr>
              <p:nvPr/>
            </p:nvSpPr>
            <p:spPr bwMode="auto">
              <a:xfrm>
                <a:off x="16942236"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85" name="Freeform 460"/>
              <p:cNvSpPr>
                <a:spLocks/>
              </p:cNvSpPr>
              <p:nvPr/>
            </p:nvSpPr>
            <p:spPr bwMode="auto">
              <a:xfrm>
                <a:off x="16999562"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86" name="Freeform 461"/>
              <p:cNvSpPr>
                <a:spLocks/>
              </p:cNvSpPr>
              <p:nvPr/>
            </p:nvSpPr>
            <p:spPr bwMode="auto">
              <a:xfrm>
                <a:off x="17034592"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87" name="Freeform 462"/>
              <p:cNvSpPr>
                <a:spLocks/>
              </p:cNvSpPr>
              <p:nvPr/>
            </p:nvSpPr>
            <p:spPr bwMode="auto">
              <a:xfrm>
                <a:off x="17082363"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88" name="Freeform 463"/>
              <p:cNvSpPr>
                <a:spLocks/>
              </p:cNvSpPr>
              <p:nvPr/>
            </p:nvSpPr>
            <p:spPr bwMode="auto">
              <a:xfrm>
                <a:off x="17184277"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89" name="Freeform 464"/>
              <p:cNvSpPr>
                <a:spLocks/>
              </p:cNvSpPr>
              <p:nvPr/>
            </p:nvSpPr>
            <p:spPr bwMode="auto">
              <a:xfrm>
                <a:off x="17149244"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90" name="Freeform 465"/>
              <p:cNvSpPr>
                <a:spLocks/>
              </p:cNvSpPr>
              <p:nvPr/>
            </p:nvSpPr>
            <p:spPr bwMode="auto">
              <a:xfrm>
                <a:off x="17474083"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91" name="Freeform 466"/>
              <p:cNvSpPr>
                <a:spLocks/>
              </p:cNvSpPr>
              <p:nvPr/>
            </p:nvSpPr>
            <p:spPr bwMode="auto">
              <a:xfrm>
                <a:off x="17569627"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92" name="Freeform 467"/>
              <p:cNvSpPr>
                <a:spLocks/>
              </p:cNvSpPr>
              <p:nvPr/>
            </p:nvSpPr>
            <p:spPr bwMode="auto">
              <a:xfrm>
                <a:off x="17139689"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93" name="Freeform 468"/>
              <p:cNvSpPr>
                <a:spLocks/>
              </p:cNvSpPr>
              <p:nvPr/>
            </p:nvSpPr>
            <p:spPr bwMode="auto">
              <a:xfrm>
                <a:off x="17540962"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94" name="Freeform 469"/>
              <p:cNvSpPr>
                <a:spLocks/>
              </p:cNvSpPr>
              <p:nvPr/>
            </p:nvSpPr>
            <p:spPr bwMode="auto">
              <a:xfrm>
                <a:off x="17579182" y="8931136"/>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95" name="Freeform 470"/>
              <p:cNvSpPr>
                <a:spLocks/>
              </p:cNvSpPr>
              <p:nvPr/>
            </p:nvSpPr>
            <p:spPr bwMode="auto">
              <a:xfrm>
                <a:off x="17681092"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96" name="Freeform 471"/>
              <p:cNvSpPr>
                <a:spLocks/>
              </p:cNvSpPr>
              <p:nvPr/>
            </p:nvSpPr>
            <p:spPr bwMode="auto">
              <a:xfrm>
                <a:off x="17690647"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97" name="Freeform 472"/>
              <p:cNvSpPr>
                <a:spLocks/>
              </p:cNvSpPr>
              <p:nvPr/>
            </p:nvSpPr>
            <p:spPr bwMode="auto">
              <a:xfrm>
                <a:off x="18521857" y="9240134"/>
                <a:ext cx="194268"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98" name="Freeform 473"/>
              <p:cNvSpPr>
                <a:spLocks/>
              </p:cNvSpPr>
              <p:nvPr/>
            </p:nvSpPr>
            <p:spPr bwMode="auto">
              <a:xfrm>
                <a:off x="18802113"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599" name="Freeform 474"/>
              <p:cNvSpPr>
                <a:spLocks/>
              </p:cNvSpPr>
              <p:nvPr/>
            </p:nvSpPr>
            <p:spPr bwMode="auto">
              <a:xfrm>
                <a:off x="19044149" y="9485423"/>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00" name="Freeform 475"/>
              <p:cNvSpPr>
                <a:spLocks/>
              </p:cNvSpPr>
              <p:nvPr/>
            </p:nvSpPr>
            <p:spPr bwMode="auto">
              <a:xfrm>
                <a:off x="1898682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01" name="Freeform 476"/>
              <p:cNvSpPr>
                <a:spLocks/>
              </p:cNvSpPr>
              <p:nvPr/>
            </p:nvSpPr>
            <p:spPr bwMode="auto">
              <a:xfrm>
                <a:off x="1890402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02" name="Freeform 477"/>
              <p:cNvSpPr>
                <a:spLocks/>
              </p:cNvSpPr>
              <p:nvPr/>
            </p:nvSpPr>
            <p:spPr bwMode="auto">
              <a:xfrm>
                <a:off x="1924797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03" name="Freeform 478"/>
              <p:cNvSpPr>
                <a:spLocks/>
              </p:cNvSpPr>
              <p:nvPr/>
            </p:nvSpPr>
            <p:spPr bwMode="auto">
              <a:xfrm>
                <a:off x="1964924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04" name="Freeform 479"/>
              <p:cNvSpPr>
                <a:spLocks/>
              </p:cNvSpPr>
              <p:nvPr/>
            </p:nvSpPr>
            <p:spPr bwMode="auto">
              <a:xfrm>
                <a:off x="1967790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05" name="Freeform 480"/>
              <p:cNvSpPr>
                <a:spLocks/>
              </p:cNvSpPr>
              <p:nvPr/>
            </p:nvSpPr>
            <p:spPr bwMode="auto">
              <a:xfrm>
                <a:off x="19359438" y="11055894"/>
                <a:ext cx="366243"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06" name="Freeform 481"/>
              <p:cNvSpPr>
                <a:spLocks/>
              </p:cNvSpPr>
              <p:nvPr/>
            </p:nvSpPr>
            <p:spPr bwMode="auto">
              <a:xfrm>
                <a:off x="1941676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07" name="Freeform 482"/>
              <p:cNvSpPr>
                <a:spLocks/>
              </p:cNvSpPr>
              <p:nvPr/>
            </p:nvSpPr>
            <p:spPr bwMode="auto">
              <a:xfrm>
                <a:off x="18343513"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08" name="Freeform 483"/>
              <p:cNvSpPr>
                <a:spLocks/>
              </p:cNvSpPr>
              <p:nvPr/>
            </p:nvSpPr>
            <p:spPr bwMode="auto">
              <a:xfrm>
                <a:off x="18483640"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09" name="Freeform 484"/>
              <p:cNvSpPr>
                <a:spLocks/>
              </p:cNvSpPr>
              <p:nvPr/>
            </p:nvSpPr>
            <p:spPr bwMode="auto">
              <a:xfrm>
                <a:off x="18295742"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10" name="Freeform 485"/>
              <p:cNvSpPr>
                <a:spLocks/>
              </p:cNvSpPr>
              <p:nvPr/>
            </p:nvSpPr>
            <p:spPr bwMode="auto">
              <a:xfrm>
                <a:off x="15384910"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11" name="Freeform 486"/>
              <p:cNvSpPr>
                <a:spLocks/>
              </p:cNvSpPr>
              <p:nvPr/>
            </p:nvSpPr>
            <p:spPr bwMode="auto">
              <a:xfrm>
                <a:off x="13665165" y="9606473"/>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12" name="Freeform 487"/>
              <p:cNvSpPr>
                <a:spLocks/>
              </p:cNvSpPr>
              <p:nvPr/>
            </p:nvSpPr>
            <p:spPr bwMode="auto">
              <a:xfrm>
                <a:off x="14413572"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13" name="Freeform 488"/>
              <p:cNvSpPr>
                <a:spLocks/>
              </p:cNvSpPr>
              <p:nvPr/>
            </p:nvSpPr>
            <p:spPr bwMode="auto">
              <a:xfrm>
                <a:off x="13926310"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14" name="Freeform 489"/>
              <p:cNvSpPr>
                <a:spLocks/>
              </p:cNvSpPr>
              <p:nvPr/>
            </p:nvSpPr>
            <p:spPr bwMode="auto">
              <a:xfrm>
                <a:off x="14945419"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15" name="Freeform 490"/>
              <p:cNvSpPr>
                <a:spLocks/>
              </p:cNvSpPr>
              <p:nvPr/>
            </p:nvSpPr>
            <p:spPr bwMode="auto">
              <a:xfrm>
                <a:off x="16811662"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16" name="Freeform 491"/>
              <p:cNvSpPr>
                <a:spLocks/>
              </p:cNvSpPr>
              <p:nvPr/>
            </p:nvSpPr>
            <p:spPr bwMode="auto">
              <a:xfrm>
                <a:off x="15868988"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17" name="Freeform 492"/>
              <p:cNvSpPr>
                <a:spLocks/>
              </p:cNvSpPr>
              <p:nvPr/>
            </p:nvSpPr>
            <p:spPr bwMode="auto">
              <a:xfrm>
                <a:off x="15346696"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18" name="Freeform 493"/>
              <p:cNvSpPr>
                <a:spLocks/>
              </p:cNvSpPr>
              <p:nvPr/>
            </p:nvSpPr>
            <p:spPr bwMode="auto">
              <a:xfrm>
                <a:off x="12098282"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19" name="Freeform 494"/>
              <p:cNvSpPr>
                <a:spLocks/>
              </p:cNvSpPr>
              <p:nvPr/>
            </p:nvSpPr>
            <p:spPr bwMode="auto">
              <a:xfrm>
                <a:off x="12079173"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20" name="Freeform 495"/>
              <p:cNvSpPr>
                <a:spLocks/>
              </p:cNvSpPr>
              <p:nvPr/>
            </p:nvSpPr>
            <p:spPr bwMode="auto">
              <a:xfrm>
                <a:off x="12273444"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21" name="Freeform 496"/>
              <p:cNvSpPr>
                <a:spLocks/>
              </p:cNvSpPr>
              <p:nvPr/>
            </p:nvSpPr>
            <p:spPr bwMode="auto">
              <a:xfrm>
                <a:off x="13161977" y="7284208"/>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22" name="Freeform 497"/>
              <p:cNvSpPr>
                <a:spLocks/>
              </p:cNvSpPr>
              <p:nvPr/>
            </p:nvSpPr>
            <p:spPr bwMode="auto">
              <a:xfrm>
                <a:off x="12760705"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23" name="Freeform 498"/>
              <p:cNvSpPr>
                <a:spLocks/>
              </p:cNvSpPr>
              <p:nvPr/>
            </p:nvSpPr>
            <p:spPr bwMode="auto">
              <a:xfrm>
                <a:off x="12693826"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24" name="Freeform 499"/>
              <p:cNvSpPr>
                <a:spLocks/>
              </p:cNvSpPr>
              <p:nvPr/>
            </p:nvSpPr>
            <p:spPr bwMode="auto">
              <a:xfrm>
                <a:off x="12703380"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25" name="Freeform 500"/>
              <p:cNvSpPr>
                <a:spLocks/>
              </p:cNvSpPr>
              <p:nvPr/>
            </p:nvSpPr>
            <p:spPr bwMode="auto">
              <a:xfrm>
                <a:off x="12509111"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26" name="Freeform 501"/>
              <p:cNvSpPr>
                <a:spLocks/>
              </p:cNvSpPr>
              <p:nvPr/>
            </p:nvSpPr>
            <p:spPr bwMode="auto">
              <a:xfrm>
                <a:off x="12591917"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27" name="Freeform 502"/>
              <p:cNvSpPr>
                <a:spLocks/>
              </p:cNvSpPr>
              <p:nvPr/>
            </p:nvSpPr>
            <p:spPr bwMode="auto">
              <a:xfrm>
                <a:off x="12219302"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28" name="Freeform 503"/>
              <p:cNvSpPr>
                <a:spLocks/>
              </p:cNvSpPr>
              <p:nvPr/>
            </p:nvSpPr>
            <p:spPr bwMode="auto">
              <a:xfrm>
                <a:off x="12152426"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29" name="Freeform 504"/>
              <p:cNvSpPr>
                <a:spLocks/>
              </p:cNvSpPr>
              <p:nvPr/>
            </p:nvSpPr>
            <p:spPr bwMode="auto">
              <a:xfrm>
                <a:off x="11818028"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30" name="Freeform 505"/>
              <p:cNvSpPr>
                <a:spLocks/>
              </p:cNvSpPr>
              <p:nvPr/>
            </p:nvSpPr>
            <p:spPr bwMode="auto">
              <a:xfrm>
                <a:off x="11359426"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31" name="Freeform 506"/>
              <p:cNvSpPr>
                <a:spLocks/>
              </p:cNvSpPr>
              <p:nvPr/>
            </p:nvSpPr>
            <p:spPr bwMode="auto">
              <a:xfrm>
                <a:off x="11388093"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32" name="Freeform 507"/>
              <p:cNvSpPr>
                <a:spLocks/>
              </p:cNvSpPr>
              <p:nvPr/>
            </p:nvSpPr>
            <p:spPr bwMode="auto">
              <a:xfrm>
                <a:off x="11416754"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33" name="Freeform 508"/>
              <p:cNvSpPr>
                <a:spLocks/>
              </p:cNvSpPr>
              <p:nvPr/>
            </p:nvSpPr>
            <p:spPr bwMode="auto">
              <a:xfrm>
                <a:off x="11416754"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34" name="Freeform 509"/>
              <p:cNvSpPr>
                <a:spLocks/>
              </p:cNvSpPr>
              <p:nvPr/>
            </p:nvSpPr>
            <p:spPr bwMode="auto">
              <a:xfrm>
                <a:off x="11416754"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35" name="Freeform 510"/>
              <p:cNvSpPr>
                <a:spLocks/>
              </p:cNvSpPr>
              <p:nvPr/>
            </p:nvSpPr>
            <p:spPr bwMode="auto">
              <a:xfrm>
                <a:off x="11490002"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36" name="Freeform 511"/>
              <p:cNvSpPr>
                <a:spLocks/>
              </p:cNvSpPr>
              <p:nvPr/>
            </p:nvSpPr>
            <p:spPr bwMode="auto">
              <a:xfrm>
                <a:off x="11630131" y="5787002"/>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37" name="Freeform 512"/>
              <p:cNvSpPr>
                <a:spLocks/>
              </p:cNvSpPr>
              <p:nvPr/>
            </p:nvSpPr>
            <p:spPr bwMode="auto">
              <a:xfrm>
                <a:off x="8260699"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38" name="Freeform 513"/>
              <p:cNvSpPr>
                <a:spLocks/>
              </p:cNvSpPr>
              <p:nvPr/>
            </p:nvSpPr>
            <p:spPr bwMode="auto">
              <a:xfrm>
                <a:off x="8251144"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39" name="Freeform 514"/>
              <p:cNvSpPr>
                <a:spLocks/>
              </p:cNvSpPr>
              <p:nvPr/>
            </p:nvSpPr>
            <p:spPr bwMode="auto">
              <a:xfrm>
                <a:off x="8241593"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40" name="Freeform 515"/>
              <p:cNvSpPr>
                <a:spLocks/>
              </p:cNvSpPr>
              <p:nvPr/>
            </p:nvSpPr>
            <p:spPr bwMode="auto">
              <a:xfrm>
                <a:off x="8203376"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41" name="Freeform 516"/>
              <p:cNvSpPr>
                <a:spLocks/>
              </p:cNvSpPr>
              <p:nvPr/>
            </p:nvSpPr>
            <p:spPr bwMode="auto">
              <a:xfrm>
                <a:off x="8184267"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42" name="Freeform 517"/>
              <p:cNvSpPr>
                <a:spLocks/>
              </p:cNvSpPr>
              <p:nvPr/>
            </p:nvSpPr>
            <p:spPr bwMode="auto">
              <a:xfrm>
                <a:off x="8184267"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43" name="Freeform 518"/>
              <p:cNvSpPr>
                <a:spLocks/>
              </p:cNvSpPr>
              <p:nvPr/>
            </p:nvSpPr>
            <p:spPr bwMode="auto">
              <a:xfrm>
                <a:off x="8174712"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44" name="Freeform 519"/>
              <p:cNvSpPr>
                <a:spLocks/>
              </p:cNvSpPr>
              <p:nvPr/>
            </p:nvSpPr>
            <p:spPr bwMode="auto">
              <a:xfrm>
                <a:off x="8165159"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45" name="Freeform 520"/>
              <p:cNvSpPr>
                <a:spLocks/>
              </p:cNvSpPr>
              <p:nvPr/>
            </p:nvSpPr>
            <p:spPr bwMode="auto">
              <a:xfrm>
                <a:off x="8165159"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46" name="Freeform 521"/>
              <p:cNvSpPr>
                <a:spLocks/>
              </p:cNvSpPr>
              <p:nvPr/>
            </p:nvSpPr>
            <p:spPr bwMode="auto">
              <a:xfrm>
                <a:off x="8212931"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47" name="Freeform 522"/>
              <p:cNvSpPr>
                <a:spLocks/>
              </p:cNvSpPr>
              <p:nvPr/>
            </p:nvSpPr>
            <p:spPr bwMode="auto">
              <a:xfrm>
                <a:off x="8222485"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48" name="Freeform 523"/>
              <p:cNvSpPr>
                <a:spLocks/>
              </p:cNvSpPr>
              <p:nvPr/>
            </p:nvSpPr>
            <p:spPr bwMode="auto">
              <a:xfrm>
                <a:off x="841038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49" name="Freeform 524"/>
              <p:cNvSpPr>
                <a:spLocks/>
              </p:cNvSpPr>
              <p:nvPr/>
            </p:nvSpPr>
            <p:spPr bwMode="auto">
              <a:xfrm>
                <a:off x="881165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0" name="Freeform 525"/>
              <p:cNvSpPr>
                <a:spLocks/>
              </p:cNvSpPr>
              <p:nvPr/>
            </p:nvSpPr>
            <p:spPr bwMode="auto">
              <a:xfrm>
                <a:off x="9324397" y="9026702"/>
                <a:ext cx="130574"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1" name="Freeform 526"/>
              <p:cNvSpPr>
                <a:spLocks/>
              </p:cNvSpPr>
              <p:nvPr/>
            </p:nvSpPr>
            <p:spPr bwMode="auto">
              <a:xfrm>
                <a:off x="8560064" y="8163419"/>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2" name="Freeform 527"/>
              <p:cNvSpPr>
                <a:spLocks/>
              </p:cNvSpPr>
              <p:nvPr/>
            </p:nvSpPr>
            <p:spPr bwMode="auto">
              <a:xfrm>
                <a:off x="8034585"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3" name="Freeform 528"/>
              <p:cNvSpPr>
                <a:spLocks/>
              </p:cNvSpPr>
              <p:nvPr/>
            </p:nvSpPr>
            <p:spPr bwMode="auto">
              <a:xfrm>
                <a:off x="7747963" y="7940431"/>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4" name="Freeform 529"/>
              <p:cNvSpPr>
                <a:spLocks/>
              </p:cNvSpPr>
              <p:nvPr/>
            </p:nvSpPr>
            <p:spPr bwMode="auto">
              <a:xfrm>
                <a:off x="8034585"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5" name="Freeform 530"/>
              <p:cNvSpPr>
                <a:spLocks/>
              </p:cNvSpPr>
              <p:nvPr/>
            </p:nvSpPr>
            <p:spPr bwMode="auto">
              <a:xfrm>
                <a:off x="8270255"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6" name="Freeform 531"/>
              <p:cNvSpPr>
                <a:spLocks/>
              </p:cNvSpPr>
              <p:nvPr/>
            </p:nvSpPr>
            <p:spPr bwMode="auto">
              <a:xfrm>
                <a:off x="883076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7" name="Freeform 532"/>
              <p:cNvSpPr>
                <a:spLocks/>
              </p:cNvSpPr>
              <p:nvPr/>
            </p:nvSpPr>
            <p:spPr bwMode="auto">
              <a:xfrm>
                <a:off x="8856242"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8" name="Freeform 533"/>
              <p:cNvSpPr>
                <a:spLocks/>
              </p:cNvSpPr>
              <p:nvPr/>
            </p:nvSpPr>
            <p:spPr bwMode="auto">
              <a:xfrm>
                <a:off x="8671526"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59" name="Freeform 534"/>
              <p:cNvSpPr>
                <a:spLocks/>
              </p:cNvSpPr>
              <p:nvPr/>
            </p:nvSpPr>
            <p:spPr bwMode="auto">
              <a:xfrm>
                <a:off x="8700193" y="6481449"/>
                <a:ext cx="146495"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0" name="Freeform 535"/>
              <p:cNvSpPr>
                <a:spLocks/>
              </p:cNvSpPr>
              <p:nvPr/>
            </p:nvSpPr>
            <p:spPr bwMode="auto">
              <a:xfrm>
                <a:off x="893267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1" name="Freeform 536"/>
              <p:cNvSpPr>
                <a:spLocks/>
              </p:cNvSpPr>
              <p:nvPr/>
            </p:nvSpPr>
            <p:spPr bwMode="auto">
              <a:xfrm>
                <a:off x="917471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2" name="Freeform 537"/>
              <p:cNvSpPr>
                <a:spLocks/>
              </p:cNvSpPr>
              <p:nvPr/>
            </p:nvSpPr>
            <p:spPr bwMode="auto">
              <a:xfrm>
                <a:off x="8652423"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3" name="Freeform 538"/>
              <p:cNvSpPr>
                <a:spLocks/>
              </p:cNvSpPr>
              <p:nvPr/>
            </p:nvSpPr>
            <p:spPr bwMode="auto">
              <a:xfrm>
                <a:off x="8512296" y="5787002"/>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4" name="Freeform 539"/>
              <p:cNvSpPr>
                <a:spLocks/>
              </p:cNvSpPr>
              <p:nvPr/>
            </p:nvSpPr>
            <p:spPr bwMode="auto">
              <a:xfrm>
                <a:off x="7868981"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5" name="Freeform 540"/>
              <p:cNvSpPr>
                <a:spLocks/>
              </p:cNvSpPr>
              <p:nvPr/>
            </p:nvSpPr>
            <p:spPr bwMode="auto">
              <a:xfrm>
                <a:off x="7970890" y="6057775"/>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6" name="Freeform 541"/>
              <p:cNvSpPr>
                <a:spLocks/>
              </p:cNvSpPr>
              <p:nvPr/>
            </p:nvSpPr>
            <p:spPr bwMode="auto">
              <a:xfrm>
                <a:off x="7942229"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7" name="Freeform 542"/>
              <p:cNvSpPr>
                <a:spLocks/>
              </p:cNvSpPr>
              <p:nvPr/>
            </p:nvSpPr>
            <p:spPr bwMode="auto">
              <a:xfrm>
                <a:off x="7782993"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8" name="Freeform 543"/>
              <p:cNvSpPr>
                <a:spLocks/>
              </p:cNvSpPr>
              <p:nvPr/>
            </p:nvSpPr>
            <p:spPr bwMode="auto">
              <a:xfrm>
                <a:off x="8018661"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69" name="Freeform 544"/>
              <p:cNvSpPr>
                <a:spLocks/>
              </p:cNvSpPr>
              <p:nvPr/>
            </p:nvSpPr>
            <p:spPr bwMode="auto">
              <a:xfrm>
                <a:off x="7623756" y="5395179"/>
                <a:ext cx="318473"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0" name="Freeform 545"/>
              <p:cNvSpPr>
                <a:spLocks/>
              </p:cNvSpPr>
              <p:nvPr/>
            </p:nvSpPr>
            <p:spPr bwMode="auto">
              <a:xfrm>
                <a:off x="7747963"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1" name="Freeform 546"/>
              <p:cNvSpPr>
                <a:spLocks/>
              </p:cNvSpPr>
              <p:nvPr/>
            </p:nvSpPr>
            <p:spPr bwMode="auto">
              <a:xfrm>
                <a:off x="7728852" y="5385621"/>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2" name="Freeform 547"/>
              <p:cNvSpPr>
                <a:spLocks/>
              </p:cNvSpPr>
              <p:nvPr/>
            </p:nvSpPr>
            <p:spPr bwMode="auto">
              <a:xfrm>
                <a:off x="7642864"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3" name="Freeform 548"/>
              <p:cNvSpPr>
                <a:spLocks/>
              </p:cNvSpPr>
              <p:nvPr/>
            </p:nvSpPr>
            <p:spPr bwMode="auto">
              <a:xfrm>
                <a:off x="7502737" y="4719845"/>
                <a:ext cx="1343951"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4" name="Freeform 549"/>
              <p:cNvSpPr>
                <a:spLocks/>
              </p:cNvSpPr>
              <p:nvPr/>
            </p:nvSpPr>
            <p:spPr bwMode="auto">
              <a:xfrm>
                <a:off x="8372164"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5" name="Freeform 550"/>
              <p:cNvSpPr>
                <a:spLocks/>
              </p:cNvSpPr>
              <p:nvPr/>
            </p:nvSpPr>
            <p:spPr bwMode="auto">
              <a:xfrm>
                <a:off x="8203376"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6" name="Freeform 551"/>
              <p:cNvSpPr>
                <a:spLocks/>
              </p:cNvSpPr>
              <p:nvPr/>
            </p:nvSpPr>
            <p:spPr bwMode="auto">
              <a:xfrm>
                <a:off x="8091911"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7" name="Freeform 552"/>
              <p:cNvSpPr>
                <a:spLocks/>
              </p:cNvSpPr>
              <p:nvPr/>
            </p:nvSpPr>
            <p:spPr bwMode="auto">
              <a:xfrm>
                <a:off x="7989999"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8" name="Freeform 553"/>
              <p:cNvSpPr>
                <a:spLocks/>
              </p:cNvSpPr>
              <p:nvPr/>
            </p:nvSpPr>
            <p:spPr bwMode="auto">
              <a:xfrm>
                <a:off x="8082358"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79" name="Freeform 554"/>
              <p:cNvSpPr>
                <a:spLocks/>
              </p:cNvSpPr>
              <p:nvPr/>
            </p:nvSpPr>
            <p:spPr bwMode="auto">
              <a:xfrm>
                <a:off x="8028216"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0" name="Freeform 555"/>
              <p:cNvSpPr>
                <a:spLocks/>
              </p:cNvSpPr>
              <p:nvPr/>
            </p:nvSpPr>
            <p:spPr bwMode="auto">
              <a:xfrm>
                <a:off x="7913567" y="4738956"/>
                <a:ext cx="245223"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1" name="Freeform 556"/>
              <p:cNvSpPr>
                <a:spLocks/>
              </p:cNvSpPr>
              <p:nvPr/>
            </p:nvSpPr>
            <p:spPr bwMode="auto">
              <a:xfrm>
                <a:off x="5709742" y="6433669"/>
                <a:ext cx="270700"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2" name="Freeform 557"/>
              <p:cNvSpPr>
                <a:spLocks/>
              </p:cNvSpPr>
              <p:nvPr/>
            </p:nvSpPr>
            <p:spPr bwMode="auto">
              <a:xfrm>
                <a:off x="5496368"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3" name="Freeform 558"/>
              <p:cNvSpPr>
                <a:spLocks/>
              </p:cNvSpPr>
              <p:nvPr/>
            </p:nvSpPr>
            <p:spPr bwMode="auto">
              <a:xfrm>
                <a:off x="5505923"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4" name="Freeform 559"/>
              <p:cNvSpPr>
                <a:spLocks/>
              </p:cNvSpPr>
              <p:nvPr/>
            </p:nvSpPr>
            <p:spPr bwMode="auto">
              <a:xfrm>
                <a:off x="5458150"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5" name="Freeform 560"/>
              <p:cNvSpPr>
                <a:spLocks/>
              </p:cNvSpPr>
              <p:nvPr/>
            </p:nvSpPr>
            <p:spPr bwMode="auto">
              <a:xfrm>
                <a:off x="5432673"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6" name="Freeform 561"/>
              <p:cNvSpPr>
                <a:spLocks/>
              </p:cNvSpPr>
              <p:nvPr/>
            </p:nvSpPr>
            <p:spPr bwMode="auto">
              <a:xfrm>
                <a:off x="5375347"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7" name="Freeform 562"/>
              <p:cNvSpPr>
                <a:spLocks/>
              </p:cNvSpPr>
              <p:nvPr/>
            </p:nvSpPr>
            <p:spPr bwMode="auto">
              <a:xfrm>
                <a:off x="5337130"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8" name="Freeform 563"/>
              <p:cNvSpPr>
                <a:spLocks/>
              </p:cNvSpPr>
              <p:nvPr/>
            </p:nvSpPr>
            <p:spPr bwMode="auto">
              <a:xfrm>
                <a:off x="5404009"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89" name="Freeform 564"/>
              <p:cNvSpPr>
                <a:spLocks/>
              </p:cNvSpPr>
              <p:nvPr/>
            </p:nvSpPr>
            <p:spPr bwMode="auto">
              <a:xfrm>
                <a:off x="5384900"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0" name="Freeform 565"/>
              <p:cNvSpPr>
                <a:spLocks/>
              </p:cNvSpPr>
              <p:nvPr/>
            </p:nvSpPr>
            <p:spPr bwMode="auto">
              <a:xfrm>
                <a:off x="4486812"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1" name="Freeform 566"/>
              <p:cNvSpPr>
                <a:spLocks/>
              </p:cNvSpPr>
              <p:nvPr/>
            </p:nvSpPr>
            <p:spPr bwMode="auto">
              <a:xfrm>
                <a:off x="4534582"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2" name="Freeform 567"/>
              <p:cNvSpPr>
                <a:spLocks/>
              </p:cNvSpPr>
              <p:nvPr/>
            </p:nvSpPr>
            <p:spPr bwMode="auto">
              <a:xfrm>
                <a:off x="4002734"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3" name="Freeform 568"/>
              <p:cNvSpPr>
                <a:spLocks/>
              </p:cNvSpPr>
              <p:nvPr/>
            </p:nvSpPr>
            <p:spPr bwMode="auto">
              <a:xfrm>
                <a:off x="3891269"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4" name="Freeform 569"/>
              <p:cNvSpPr>
                <a:spLocks/>
              </p:cNvSpPr>
              <p:nvPr/>
            </p:nvSpPr>
            <p:spPr bwMode="auto">
              <a:xfrm>
                <a:off x="7066431" y="5076623"/>
                <a:ext cx="194268"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5" name="Freeform 570"/>
              <p:cNvSpPr>
                <a:spLocks/>
              </p:cNvSpPr>
              <p:nvPr/>
            </p:nvSpPr>
            <p:spPr bwMode="auto">
              <a:xfrm>
                <a:off x="6999554"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6" name="Freeform 571"/>
              <p:cNvSpPr>
                <a:spLocks/>
              </p:cNvSpPr>
              <p:nvPr/>
            </p:nvSpPr>
            <p:spPr bwMode="auto">
              <a:xfrm>
                <a:off x="6942228"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7" name="Freeform 572"/>
              <p:cNvSpPr>
                <a:spLocks/>
              </p:cNvSpPr>
              <p:nvPr/>
            </p:nvSpPr>
            <p:spPr bwMode="auto">
              <a:xfrm>
                <a:off x="6139678" y="4777183"/>
                <a:ext cx="859874"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8" name="Freeform 573"/>
              <p:cNvSpPr>
                <a:spLocks/>
              </p:cNvSpPr>
              <p:nvPr/>
            </p:nvSpPr>
            <p:spPr bwMode="auto">
              <a:xfrm>
                <a:off x="6709745" y="4738956"/>
                <a:ext cx="130574"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699" name="Freeform 574"/>
              <p:cNvSpPr>
                <a:spLocks/>
              </p:cNvSpPr>
              <p:nvPr/>
            </p:nvSpPr>
            <p:spPr bwMode="auto">
              <a:xfrm>
                <a:off x="6916751" y="4700729"/>
                <a:ext cx="296178"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0" name="Freeform 575"/>
              <p:cNvSpPr>
                <a:spLocks/>
              </p:cNvSpPr>
              <p:nvPr/>
            </p:nvSpPr>
            <p:spPr bwMode="auto">
              <a:xfrm>
                <a:off x="7232037"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1" name="Freeform 576"/>
              <p:cNvSpPr>
                <a:spLocks/>
              </p:cNvSpPr>
              <p:nvPr/>
            </p:nvSpPr>
            <p:spPr bwMode="auto">
              <a:xfrm>
                <a:off x="5833947" y="4675245"/>
                <a:ext cx="503186"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2" name="Freeform 577"/>
              <p:cNvSpPr>
                <a:spLocks/>
              </p:cNvSpPr>
              <p:nvPr/>
            </p:nvSpPr>
            <p:spPr bwMode="auto">
              <a:xfrm>
                <a:off x="6811655"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3" name="Freeform 578"/>
              <p:cNvSpPr>
                <a:spLocks/>
              </p:cNvSpPr>
              <p:nvPr/>
            </p:nvSpPr>
            <p:spPr bwMode="auto">
              <a:xfrm>
                <a:off x="6235221" y="4420403"/>
                <a:ext cx="560509"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4" name="Freeform 579"/>
              <p:cNvSpPr>
                <a:spLocks/>
              </p:cNvSpPr>
              <p:nvPr/>
            </p:nvSpPr>
            <p:spPr bwMode="auto">
              <a:xfrm>
                <a:off x="6139678"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5" name="Freeform 580"/>
              <p:cNvSpPr>
                <a:spLocks/>
              </p:cNvSpPr>
              <p:nvPr/>
            </p:nvSpPr>
            <p:spPr bwMode="auto">
              <a:xfrm>
                <a:off x="5974074" y="4385363"/>
                <a:ext cx="343950"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6" name="Freeform 581"/>
              <p:cNvSpPr>
                <a:spLocks/>
              </p:cNvSpPr>
              <p:nvPr/>
            </p:nvSpPr>
            <p:spPr bwMode="auto">
              <a:xfrm>
                <a:off x="6346686" y="4449069"/>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7" name="Freeform 582"/>
              <p:cNvSpPr>
                <a:spLocks/>
              </p:cNvSpPr>
              <p:nvPr/>
            </p:nvSpPr>
            <p:spPr bwMode="auto">
              <a:xfrm>
                <a:off x="6410381" y="4318467"/>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8" name="Freeform 583"/>
              <p:cNvSpPr>
                <a:spLocks/>
              </p:cNvSpPr>
              <p:nvPr/>
            </p:nvSpPr>
            <p:spPr bwMode="auto">
              <a:xfrm>
                <a:off x="6327577"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09" name="Freeform 584"/>
              <p:cNvSpPr>
                <a:spLocks/>
              </p:cNvSpPr>
              <p:nvPr/>
            </p:nvSpPr>
            <p:spPr bwMode="auto">
              <a:xfrm>
                <a:off x="6429489" y="4251568"/>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0" name="Freeform 585"/>
              <p:cNvSpPr>
                <a:spLocks/>
              </p:cNvSpPr>
              <p:nvPr/>
            </p:nvSpPr>
            <p:spPr bwMode="auto">
              <a:xfrm>
                <a:off x="6907195" y="4449069"/>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1" name="Freeform 586"/>
              <p:cNvSpPr>
                <a:spLocks/>
              </p:cNvSpPr>
              <p:nvPr/>
            </p:nvSpPr>
            <p:spPr bwMode="auto">
              <a:xfrm>
                <a:off x="6878534"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2" name="Freeform 587"/>
              <p:cNvSpPr>
                <a:spLocks/>
              </p:cNvSpPr>
              <p:nvPr/>
            </p:nvSpPr>
            <p:spPr bwMode="auto">
              <a:xfrm>
                <a:off x="6859425"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3" name="Freeform 588"/>
              <p:cNvSpPr>
                <a:spLocks/>
              </p:cNvSpPr>
              <p:nvPr/>
            </p:nvSpPr>
            <p:spPr bwMode="auto">
              <a:xfrm>
                <a:off x="6821208"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4" name="Freeform 589"/>
              <p:cNvSpPr>
                <a:spLocks/>
              </p:cNvSpPr>
              <p:nvPr/>
            </p:nvSpPr>
            <p:spPr bwMode="auto">
              <a:xfrm>
                <a:off x="6830763"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5" name="Freeform 590"/>
              <p:cNvSpPr>
                <a:spLocks/>
              </p:cNvSpPr>
              <p:nvPr/>
            </p:nvSpPr>
            <p:spPr bwMode="auto">
              <a:xfrm>
                <a:off x="6738407"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6" name="Freeform 591"/>
              <p:cNvSpPr>
                <a:spLocks/>
              </p:cNvSpPr>
              <p:nvPr/>
            </p:nvSpPr>
            <p:spPr bwMode="auto">
              <a:xfrm>
                <a:off x="6916751"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7" name="Freeform 592"/>
              <p:cNvSpPr>
                <a:spLocks/>
              </p:cNvSpPr>
              <p:nvPr/>
            </p:nvSpPr>
            <p:spPr bwMode="auto">
              <a:xfrm>
                <a:off x="6757513"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8" name="Freeform 593"/>
              <p:cNvSpPr>
                <a:spLocks/>
              </p:cNvSpPr>
              <p:nvPr/>
            </p:nvSpPr>
            <p:spPr bwMode="auto">
              <a:xfrm>
                <a:off x="7018660"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19" name="Freeform 594"/>
              <p:cNvSpPr>
                <a:spLocks/>
              </p:cNvSpPr>
              <p:nvPr/>
            </p:nvSpPr>
            <p:spPr bwMode="auto">
              <a:xfrm>
                <a:off x="7101463" y="4251568"/>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0" name="Freeform 595"/>
              <p:cNvSpPr>
                <a:spLocks/>
              </p:cNvSpPr>
              <p:nvPr/>
            </p:nvSpPr>
            <p:spPr bwMode="auto">
              <a:xfrm>
                <a:off x="7206560"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1" name="Freeform 596"/>
              <p:cNvSpPr>
                <a:spLocks/>
              </p:cNvSpPr>
              <p:nvPr/>
            </p:nvSpPr>
            <p:spPr bwMode="auto">
              <a:xfrm>
                <a:off x="7197007" y="4560566"/>
                <a:ext cx="156051"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2" name="Freeform 597"/>
              <p:cNvSpPr>
                <a:spLocks/>
              </p:cNvSpPr>
              <p:nvPr/>
            </p:nvSpPr>
            <p:spPr bwMode="auto">
              <a:xfrm>
                <a:off x="7270254"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3" name="Freeform 598"/>
              <p:cNvSpPr>
                <a:spLocks/>
              </p:cNvSpPr>
              <p:nvPr/>
            </p:nvSpPr>
            <p:spPr bwMode="auto">
              <a:xfrm>
                <a:off x="7439043"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4" name="Freeform 599"/>
              <p:cNvSpPr>
                <a:spLocks/>
              </p:cNvSpPr>
              <p:nvPr/>
            </p:nvSpPr>
            <p:spPr bwMode="auto">
              <a:xfrm>
                <a:off x="7483629" y="4449069"/>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5" name="Freeform 600"/>
              <p:cNvSpPr>
                <a:spLocks/>
              </p:cNvSpPr>
              <p:nvPr/>
            </p:nvSpPr>
            <p:spPr bwMode="auto">
              <a:xfrm>
                <a:off x="7177896" y="4420403"/>
                <a:ext cx="831212"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6" name="Freeform 601"/>
              <p:cNvSpPr>
                <a:spLocks/>
              </p:cNvSpPr>
              <p:nvPr/>
            </p:nvSpPr>
            <p:spPr bwMode="auto">
              <a:xfrm>
                <a:off x="7197007"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7" name="Freeform 602"/>
              <p:cNvSpPr>
                <a:spLocks/>
              </p:cNvSpPr>
              <p:nvPr/>
            </p:nvSpPr>
            <p:spPr bwMode="auto">
              <a:xfrm>
                <a:off x="7419934" y="3767367"/>
                <a:ext cx="1455416"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8" name="Freeform 604"/>
              <p:cNvSpPr>
                <a:spLocks/>
              </p:cNvSpPr>
              <p:nvPr/>
            </p:nvSpPr>
            <p:spPr bwMode="auto">
              <a:xfrm>
                <a:off x="8101466" y="4187857"/>
                <a:ext cx="130574"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29" name="Freeform 605"/>
              <p:cNvSpPr>
                <a:spLocks/>
              </p:cNvSpPr>
              <p:nvPr/>
            </p:nvSpPr>
            <p:spPr bwMode="auto">
              <a:xfrm>
                <a:off x="7738407"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0" name="Freeform 606"/>
              <p:cNvSpPr>
                <a:spLocks/>
              </p:cNvSpPr>
              <p:nvPr/>
            </p:nvSpPr>
            <p:spPr bwMode="auto">
              <a:xfrm>
                <a:off x="7980446"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1" name="Freeform 607"/>
              <p:cNvSpPr>
                <a:spLocks/>
              </p:cNvSpPr>
              <p:nvPr/>
            </p:nvSpPr>
            <p:spPr bwMode="auto">
              <a:xfrm>
                <a:off x="4805282"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2" name="Freeform 608"/>
              <p:cNvSpPr>
                <a:spLocks/>
              </p:cNvSpPr>
              <p:nvPr/>
            </p:nvSpPr>
            <p:spPr bwMode="auto">
              <a:xfrm>
                <a:off x="4872164"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3" name="Freeform 609"/>
              <p:cNvSpPr>
                <a:spLocks/>
              </p:cNvSpPr>
              <p:nvPr/>
            </p:nvSpPr>
            <p:spPr bwMode="auto">
              <a:xfrm>
                <a:off x="3919931"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4" name="Freeform 610"/>
              <p:cNvSpPr>
                <a:spLocks/>
              </p:cNvSpPr>
              <p:nvPr/>
            </p:nvSpPr>
            <p:spPr bwMode="auto">
              <a:xfrm>
                <a:off x="17661981"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5" name="Freeform 611"/>
              <p:cNvSpPr>
                <a:spLocks/>
              </p:cNvSpPr>
              <p:nvPr/>
            </p:nvSpPr>
            <p:spPr bwMode="auto">
              <a:xfrm>
                <a:off x="17540962"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6" name="Freeform 612"/>
              <p:cNvSpPr>
                <a:spLocks/>
              </p:cNvSpPr>
              <p:nvPr/>
            </p:nvSpPr>
            <p:spPr bwMode="auto">
              <a:xfrm>
                <a:off x="17961345"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7" name="Rectangle 613"/>
              <p:cNvSpPr>
                <a:spLocks noChangeArrowheads="1"/>
              </p:cNvSpPr>
              <p:nvPr/>
            </p:nvSpPr>
            <p:spPr bwMode="auto">
              <a:xfrm>
                <a:off x="12451788" y="5197675"/>
                <a:ext cx="3187" cy="3188"/>
              </a:xfrm>
              <a:prstGeom prst="rect">
                <a:avLst/>
              </a:pr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8" name="Freeform 614"/>
              <p:cNvSpPr>
                <a:spLocks/>
              </p:cNvSpPr>
              <p:nvPr/>
            </p:nvSpPr>
            <p:spPr bwMode="auto">
              <a:xfrm>
                <a:off x="9257516"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39" name="Freeform 615"/>
              <p:cNvSpPr>
                <a:spLocks/>
              </p:cNvSpPr>
              <p:nvPr/>
            </p:nvSpPr>
            <p:spPr bwMode="auto">
              <a:xfrm>
                <a:off x="7821211"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0" name="Freeform 616"/>
              <p:cNvSpPr>
                <a:spLocks/>
              </p:cNvSpPr>
              <p:nvPr/>
            </p:nvSpPr>
            <p:spPr bwMode="auto">
              <a:xfrm>
                <a:off x="8483629"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1" name="Freeform 617"/>
              <p:cNvSpPr>
                <a:spLocks/>
              </p:cNvSpPr>
              <p:nvPr/>
            </p:nvSpPr>
            <p:spPr bwMode="auto">
              <a:xfrm>
                <a:off x="8305288" y="11747159"/>
                <a:ext cx="280256"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2" name="Freeform 618"/>
              <p:cNvSpPr>
                <a:spLocks/>
              </p:cNvSpPr>
              <p:nvPr/>
            </p:nvSpPr>
            <p:spPr bwMode="auto">
              <a:xfrm>
                <a:off x="8260699"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3" name="Freeform 619"/>
              <p:cNvSpPr>
                <a:spLocks/>
              </p:cNvSpPr>
              <p:nvPr/>
            </p:nvSpPr>
            <p:spPr bwMode="auto">
              <a:xfrm>
                <a:off x="883076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4" name="Freeform 620"/>
              <p:cNvSpPr>
                <a:spLocks/>
              </p:cNvSpPr>
              <p:nvPr/>
            </p:nvSpPr>
            <p:spPr bwMode="auto">
              <a:xfrm>
                <a:off x="8986815" y="8752743"/>
                <a:ext cx="207006"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5" name="Freeform 621"/>
              <p:cNvSpPr>
                <a:spLocks/>
              </p:cNvSpPr>
              <p:nvPr/>
            </p:nvSpPr>
            <p:spPr bwMode="auto">
              <a:xfrm>
                <a:off x="9155606" y="8771859"/>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6" name="Freeform 622"/>
              <p:cNvSpPr>
                <a:spLocks/>
              </p:cNvSpPr>
              <p:nvPr/>
            </p:nvSpPr>
            <p:spPr bwMode="auto">
              <a:xfrm>
                <a:off x="7821211" y="8453303"/>
                <a:ext cx="754780"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7" name="Freeform 623"/>
              <p:cNvSpPr>
                <a:spLocks/>
              </p:cNvSpPr>
              <p:nvPr/>
            </p:nvSpPr>
            <p:spPr bwMode="auto">
              <a:xfrm>
                <a:off x="7923120" y="8978916"/>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8" name="Freeform 624"/>
              <p:cNvSpPr>
                <a:spLocks/>
              </p:cNvSpPr>
              <p:nvPr/>
            </p:nvSpPr>
            <p:spPr bwMode="auto">
              <a:xfrm>
                <a:off x="7894458" y="9036257"/>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49" name="Freeform 625"/>
              <p:cNvSpPr>
                <a:spLocks/>
              </p:cNvSpPr>
              <p:nvPr/>
            </p:nvSpPr>
            <p:spPr bwMode="auto">
              <a:xfrm>
                <a:off x="8158790" y="9867685"/>
                <a:ext cx="407643" cy="198459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0" name="Freeform 626"/>
              <p:cNvSpPr>
                <a:spLocks/>
              </p:cNvSpPr>
              <p:nvPr/>
            </p:nvSpPr>
            <p:spPr bwMode="auto">
              <a:xfrm>
                <a:off x="8435859" y="9485418"/>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1" name="Freeform 627"/>
              <p:cNvSpPr>
                <a:spLocks/>
              </p:cNvSpPr>
              <p:nvPr/>
            </p:nvSpPr>
            <p:spPr bwMode="auto">
              <a:xfrm>
                <a:off x="8773441" y="9950508"/>
                <a:ext cx="420383"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2" name="Freeform 628"/>
              <p:cNvSpPr>
                <a:spLocks noEditPoints="1"/>
              </p:cNvSpPr>
              <p:nvPr/>
            </p:nvSpPr>
            <p:spPr bwMode="auto">
              <a:xfrm>
                <a:off x="8241593" y="8800526"/>
                <a:ext cx="1856688"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3" name="Freeform 629"/>
              <p:cNvSpPr>
                <a:spLocks/>
              </p:cNvSpPr>
              <p:nvPr/>
            </p:nvSpPr>
            <p:spPr bwMode="auto">
              <a:xfrm>
                <a:off x="8961338" y="10485681"/>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4" name="Freeform 630"/>
              <p:cNvSpPr>
                <a:spLocks/>
              </p:cNvSpPr>
              <p:nvPr/>
            </p:nvSpPr>
            <p:spPr bwMode="auto">
              <a:xfrm>
                <a:off x="8241593" y="10074745"/>
                <a:ext cx="961783"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5" name="Freeform 631"/>
              <p:cNvSpPr>
                <a:spLocks/>
              </p:cNvSpPr>
              <p:nvPr/>
            </p:nvSpPr>
            <p:spPr bwMode="auto">
              <a:xfrm>
                <a:off x="7617387" y="8313140"/>
                <a:ext cx="203824"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6" name="Freeform 632"/>
              <p:cNvSpPr>
                <a:spLocks/>
              </p:cNvSpPr>
              <p:nvPr/>
            </p:nvSpPr>
            <p:spPr bwMode="auto">
              <a:xfrm>
                <a:off x="7681084"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7" name="Freeform 633"/>
              <p:cNvSpPr>
                <a:spLocks/>
              </p:cNvSpPr>
              <p:nvPr/>
            </p:nvSpPr>
            <p:spPr bwMode="auto">
              <a:xfrm>
                <a:off x="7502737" y="8360921"/>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8" name="Freeform 634"/>
              <p:cNvSpPr>
                <a:spLocks/>
              </p:cNvSpPr>
              <p:nvPr/>
            </p:nvSpPr>
            <p:spPr bwMode="auto">
              <a:xfrm>
                <a:off x="7391272" y="8192091"/>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59" name="Freeform 635"/>
              <p:cNvSpPr>
                <a:spLocks/>
              </p:cNvSpPr>
              <p:nvPr/>
            </p:nvSpPr>
            <p:spPr bwMode="auto">
              <a:xfrm>
                <a:off x="6254330" y="7453043"/>
                <a:ext cx="1398093"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0" name="Freeform 636"/>
              <p:cNvSpPr>
                <a:spLocks/>
              </p:cNvSpPr>
              <p:nvPr/>
            </p:nvSpPr>
            <p:spPr bwMode="auto">
              <a:xfrm>
                <a:off x="7531402" y="8287656"/>
                <a:ext cx="280256"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1" name="Freeform 637"/>
              <p:cNvSpPr>
                <a:spLocks/>
              </p:cNvSpPr>
              <p:nvPr/>
            </p:nvSpPr>
            <p:spPr bwMode="auto">
              <a:xfrm>
                <a:off x="7531402" y="8163419"/>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2" name="Freeform 638"/>
              <p:cNvSpPr>
                <a:spLocks/>
              </p:cNvSpPr>
              <p:nvPr/>
            </p:nvSpPr>
            <p:spPr bwMode="auto">
              <a:xfrm>
                <a:off x="8232035" y="8080592"/>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3" name="Freeform 639"/>
              <p:cNvSpPr>
                <a:spLocks/>
              </p:cNvSpPr>
              <p:nvPr/>
            </p:nvSpPr>
            <p:spPr bwMode="auto">
              <a:xfrm>
                <a:off x="8343503" y="8080592"/>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4" name="Freeform 640"/>
              <p:cNvSpPr>
                <a:spLocks/>
              </p:cNvSpPr>
              <p:nvPr/>
            </p:nvSpPr>
            <p:spPr bwMode="auto">
              <a:xfrm>
                <a:off x="3843499" y="4965129"/>
                <a:ext cx="1812106"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5" name="Freeform 641"/>
              <p:cNvSpPr>
                <a:spLocks/>
              </p:cNvSpPr>
              <p:nvPr/>
            </p:nvSpPr>
            <p:spPr bwMode="auto">
              <a:xfrm>
                <a:off x="5888086" y="6516489"/>
                <a:ext cx="2697455"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6" name="Freeform 642"/>
              <p:cNvSpPr>
                <a:spLocks noEditPoints="1"/>
              </p:cNvSpPr>
              <p:nvPr/>
            </p:nvSpPr>
            <p:spPr bwMode="auto">
              <a:xfrm>
                <a:off x="5133309" y="4907791"/>
                <a:ext cx="3984080"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7" name="Freeform 643"/>
              <p:cNvSpPr>
                <a:spLocks/>
              </p:cNvSpPr>
              <p:nvPr/>
            </p:nvSpPr>
            <p:spPr bwMode="auto">
              <a:xfrm>
                <a:off x="17343512"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8" name="Freeform 644"/>
              <p:cNvSpPr>
                <a:spLocks/>
              </p:cNvSpPr>
              <p:nvPr/>
            </p:nvSpPr>
            <p:spPr bwMode="auto">
              <a:xfrm>
                <a:off x="17419944"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69" name="Freeform 645"/>
              <p:cNvSpPr>
                <a:spLocks/>
              </p:cNvSpPr>
              <p:nvPr/>
            </p:nvSpPr>
            <p:spPr bwMode="auto">
              <a:xfrm>
                <a:off x="12273444"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70" name="Freeform 646"/>
              <p:cNvSpPr>
                <a:spLocks/>
              </p:cNvSpPr>
              <p:nvPr/>
            </p:nvSpPr>
            <p:spPr bwMode="auto">
              <a:xfrm>
                <a:off x="12142870" y="6545160"/>
                <a:ext cx="347132"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71" name="Freeform 647"/>
              <p:cNvSpPr>
                <a:spLocks/>
              </p:cNvSpPr>
              <p:nvPr/>
            </p:nvSpPr>
            <p:spPr bwMode="auto">
              <a:xfrm>
                <a:off x="12021850" y="6656654"/>
                <a:ext cx="531848"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72" name="Freeform 648"/>
              <p:cNvSpPr>
                <a:spLocks/>
              </p:cNvSpPr>
              <p:nvPr/>
            </p:nvSpPr>
            <p:spPr bwMode="auto">
              <a:xfrm>
                <a:off x="12330767"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73" name="Freeform 649"/>
              <p:cNvSpPr>
                <a:spLocks/>
              </p:cNvSpPr>
              <p:nvPr/>
            </p:nvSpPr>
            <p:spPr bwMode="auto">
              <a:xfrm>
                <a:off x="11470893" y="6414553"/>
                <a:ext cx="617835"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74" name="Freeform 650"/>
              <p:cNvSpPr>
                <a:spLocks/>
              </p:cNvSpPr>
              <p:nvPr/>
            </p:nvSpPr>
            <p:spPr bwMode="auto">
              <a:xfrm>
                <a:off x="11983632" y="6621615"/>
                <a:ext cx="207006"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75" name="Freeform 651"/>
              <p:cNvSpPr>
                <a:spLocks/>
              </p:cNvSpPr>
              <p:nvPr/>
            </p:nvSpPr>
            <p:spPr bwMode="auto">
              <a:xfrm>
                <a:off x="11808475" y="6395439"/>
                <a:ext cx="194268"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76" name="Freeform 652"/>
              <p:cNvSpPr>
                <a:spLocks/>
              </p:cNvSpPr>
              <p:nvPr/>
            </p:nvSpPr>
            <p:spPr bwMode="auto">
              <a:xfrm>
                <a:off x="11967711"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77" name="Freeform 653"/>
              <p:cNvSpPr>
                <a:spLocks/>
              </p:cNvSpPr>
              <p:nvPr/>
            </p:nvSpPr>
            <p:spPr bwMode="auto">
              <a:xfrm>
                <a:off x="11853061" y="6264832"/>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78" name="Freeform 654"/>
              <p:cNvSpPr>
                <a:spLocks/>
              </p:cNvSpPr>
              <p:nvPr/>
            </p:nvSpPr>
            <p:spPr bwMode="auto">
              <a:xfrm>
                <a:off x="12079173" y="5984503"/>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79" name="Freeform 655"/>
              <p:cNvSpPr>
                <a:spLocks/>
              </p:cNvSpPr>
              <p:nvPr/>
            </p:nvSpPr>
            <p:spPr bwMode="auto">
              <a:xfrm>
                <a:off x="11977264" y="6172454"/>
                <a:ext cx="417198"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0" name="Freeform 656"/>
              <p:cNvSpPr>
                <a:spLocks/>
              </p:cNvSpPr>
              <p:nvPr/>
            </p:nvSpPr>
            <p:spPr bwMode="auto">
              <a:xfrm>
                <a:off x="12712935" y="6322173"/>
                <a:ext cx="831212"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1" name="Freeform 657"/>
              <p:cNvSpPr>
                <a:spLocks/>
              </p:cNvSpPr>
              <p:nvPr/>
            </p:nvSpPr>
            <p:spPr bwMode="auto">
              <a:xfrm>
                <a:off x="12451788" y="6506933"/>
                <a:ext cx="280256"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2" name="Freeform 658"/>
              <p:cNvSpPr>
                <a:spLocks/>
              </p:cNvSpPr>
              <p:nvPr/>
            </p:nvSpPr>
            <p:spPr bwMode="auto">
              <a:xfrm>
                <a:off x="12760703" y="6086441"/>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3" name="Freeform 659"/>
              <p:cNvSpPr>
                <a:spLocks/>
              </p:cNvSpPr>
              <p:nvPr/>
            </p:nvSpPr>
            <p:spPr bwMode="auto">
              <a:xfrm>
                <a:off x="12658794" y="6067328"/>
                <a:ext cx="270700"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4" name="Freeform 660"/>
              <p:cNvSpPr>
                <a:spLocks/>
              </p:cNvSpPr>
              <p:nvPr/>
            </p:nvSpPr>
            <p:spPr bwMode="auto">
              <a:xfrm>
                <a:off x="12658794"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5" name="Freeform 661"/>
              <p:cNvSpPr>
                <a:spLocks/>
              </p:cNvSpPr>
              <p:nvPr/>
            </p:nvSpPr>
            <p:spPr bwMode="auto">
              <a:xfrm>
                <a:off x="12760703"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6" name="Freeform 662"/>
              <p:cNvSpPr>
                <a:spLocks/>
              </p:cNvSpPr>
              <p:nvPr/>
            </p:nvSpPr>
            <p:spPr bwMode="auto">
              <a:xfrm>
                <a:off x="12591917" y="6143782"/>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7" name="Freeform 663"/>
              <p:cNvSpPr>
                <a:spLocks/>
              </p:cNvSpPr>
              <p:nvPr/>
            </p:nvSpPr>
            <p:spPr bwMode="auto">
              <a:xfrm>
                <a:off x="12359429" y="6162893"/>
                <a:ext cx="445860"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8" name="Freeform 664"/>
              <p:cNvSpPr>
                <a:spLocks/>
              </p:cNvSpPr>
              <p:nvPr/>
            </p:nvSpPr>
            <p:spPr bwMode="auto">
              <a:xfrm>
                <a:off x="12630129" y="6573832"/>
                <a:ext cx="429938"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89" name="Freeform 665"/>
              <p:cNvSpPr>
                <a:spLocks/>
              </p:cNvSpPr>
              <p:nvPr/>
            </p:nvSpPr>
            <p:spPr bwMode="auto">
              <a:xfrm>
                <a:off x="12929494" y="6564274"/>
                <a:ext cx="156051"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0" name="Freeform 666"/>
              <p:cNvSpPr>
                <a:spLocks/>
              </p:cNvSpPr>
              <p:nvPr/>
            </p:nvSpPr>
            <p:spPr bwMode="auto">
              <a:xfrm>
                <a:off x="12993189"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1" name="Freeform 667"/>
              <p:cNvSpPr>
                <a:spLocks/>
              </p:cNvSpPr>
              <p:nvPr/>
            </p:nvSpPr>
            <p:spPr bwMode="auto">
              <a:xfrm>
                <a:off x="12712935"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2" name="Freeform 668"/>
              <p:cNvSpPr>
                <a:spLocks/>
              </p:cNvSpPr>
              <p:nvPr/>
            </p:nvSpPr>
            <p:spPr bwMode="auto">
              <a:xfrm>
                <a:off x="12423124" y="6771334"/>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3" name="Freeform 669"/>
              <p:cNvSpPr>
                <a:spLocks/>
              </p:cNvSpPr>
              <p:nvPr/>
            </p:nvSpPr>
            <p:spPr bwMode="auto">
              <a:xfrm>
                <a:off x="12544142" y="6704437"/>
                <a:ext cx="207006"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4" name="Freeform 670"/>
              <p:cNvSpPr>
                <a:spLocks/>
              </p:cNvSpPr>
              <p:nvPr/>
            </p:nvSpPr>
            <p:spPr bwMode="auto">
              <a:xfrm>
                <a:off x="12432679" y="6554719"/>
                <a:ext cx="328029"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5" name="Freeform 671"/>
              <p:cNvSpPr>
                <a:spLocks/>
              </p:cNvSpPr>
              <p:nvPr/>
            </p:nvSpPr>
            <p:spPr bwMode="auto">
              <a:xfrm>
                <a:off x="12620574"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6" name="Freeform 672"/>
              <p:cNvSpPr>
                <a:spLocks/>
              </p:cNvSpPr>
              <p:nvPr/>
            </p:nvSpPr>
            <p:spPr bwMode="auto">
              <a:xfrm>
                <a:off x="12881724"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7" name="Freeform 673"/>
              <p:cNvSpPr>
                <a:spLocks/>
              </p:cNvSpPr>
              <p:nvPr/>
            </p:nvSpPr>
            <p:spPr bwMode="auto">
              <a:xfrm>
                <a:off x="12582361" y="6911499"/>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8" name="Freeform 674"/>
              <p:cNvSpPr>
                <a:spLocks/>
              </p:cNvSpPr>
              <p:nvPr/>
            </p:nvSpPr>
            <p:spPr bwMode="auto">
              <a:xfrm>
                <a:off x="12630129" y="6930613"/>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799" name="Freeform 675"/>
              <p:cNvSpPr>
                <a:spLocks/>
              </p:cNvSpPr>
              <p:nvPr/>
            </p:nvSpPr>
            <p:spPr bwMode="auto">
              <a:xfrm>
                <a:off x="13655610" y="6984764"/>
                <a:ext cx="178346"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0" name="Freeform 676"/>
              <p:cNvSpPr>
                <a:spLocks/>
              </p:cNvSpPr>
              <p:nvPr/>
            </p:nvSpPr>
            <p:spPr bwMode="auto">
              <a:xfrm>
                <a:off x="13722489" y="7061218"/>
                <a:ext cx="923568"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1" name="Freeform 677"/>
              <p:cNvSpPr>
                <a:spLocks/>
              </p:cNvSpPr>
              <p:nvPr/>
            </p:nvSpPr>
            <p:spPr bwMode="auto">
              <a:xfrm>
                <a:off x="13741597"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2" name="Freeform 678"/>
              <p:cNvSpPr>
                <a:spLocks/>
              </p:cNvSpPr>
              <p:nvPr/>
            </p:nvSpPr>
            <p:spPr bwMode="auto">
              <a:xfrm>
                <a:off x="13525034" y="6844600"/>
                <a:ext cx="328029"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3" name="Freeform 679"/>
              <p:cNvSpPr>
                <a:spLocks/>
              </p:cNvSpPr>
              <p:nvPr/>
            </p:nvSpPr>
            <p:spPr bwMode="auto">
              <a:xfrm>
                <a:off x="13751153"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4" name="Freeform 680"/>
              <p:cNvSpPr>
                <a:spLocks/>
              </p:cNvSpPr>
              <p:nvPr/>
            </p:nvSpPr>
            <p:spPr bwMode="auto">
              <a:xfrm>
                <a:off x="13833954"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5" name="Freeform 681"/>
              <p:cNvSpPr>
                <a:spLocks/>
              </p:cNvSpPr>
              <p:nvPr/>
            </p:nvSpPr>
            <p:spPr bwMode="auto">
              <a:xfrm>
                <a:off x="13311662" y="7220495"/>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6" name="Freeform 682"/>
              <p:cNvSpPr>
                <a:spLocks/>
              </p:cNvSpPr>
              <p:nvPr/>
            </p:nvSpPr>
            <p:spPr bwMode="auto">
              <a:xfrm>
                <a:off x="13461341"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7" name="Freeform 683"/>
              <p:cNvSpPr>
                <a:spLocks/>
              </p:cNvSpPr>
              <p:nvPr/>
            </p:nvSpPr>
            <p:spPr bwMode="auto">
              <a:xfrm>
                <a:off x="12872168" y="6946541"/>
                <a:ext cx="885351"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8" name="Freeform 684"/>
              <p:cNvSpPr>
                <a:spLocks/>
              </p:cNvSpPr>
              <p:nvPr/>
            </p:nvSpPr>
            <p:spPr bwMode="auto">
              <a:xfrm>
                <a:off x="13273442" y="7481712"/>
                <a:ext cx="980892"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09" name="Freeform 685"/>
              <p:cNvSpPr>
                <a:spLocks/>
              </p:cNvSpPr>
              <p:nvPr/>
            </p:nvSpPr>
            <p:spPr bwMode="auto">
              <a:xfrm>
                <a:off x="13292551" y="7424369"/>
                <a:ext cx="194268"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0" name="Freeform 686"/>
              <p:cNvSpPr>
                <a:spLocks/>
              </p:cNvSpPr>
              <p:nvPr/>
            </p:nvSpPr>
            <p:spPr bwMode="auto">
              <a:xfrm>
                <a:off x="13302106"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1" name="Freeform 687"/>
              <p:cNvSpPr>
                <a:spLocks/>
              </p:cNvSpPr>
              <p:nvPr/>
            </p:nvSpPr>
            <p:spPr bwMode="auto">
              <a:xfrm>
                <a:off x="13292551"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2" name="Freeform 688"/>
              <p:cNvSpPr>
                <a:spLocks/>
              </p:cNvSpPr>
              <p:nvPr/>
            </p:nvSpPr>
            <p:spPr bwMode="auto">
              <a:xfrm>
                <a:off x="13254336" y="7424369"/>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3" name="Freeform 689"/>
              <p:cNvSpPr>
                <a:spLocks/>
              </p:cNvSpPr>
              <p:nvPr/>
            </p:nvSpPr>
            <p:spPr bwMode="auto">
              <a:xfrm>
                <a:off x="14028220"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4" name="Freeform 690"/>
              <p:cNvSpPr>
                <a:spLocks/>
              </p:cNvSpPr>
              <p:nvPr/>
            </p:nvSpPr>
            <p:spPr bwMode="auto">
              <a:xfrm>
                <a:off x="13646057" y="8137935"/>
                <a:ext cx="496815"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5" name="Freeform 691"/>
              <p:cNvSpPr>
                <a:spLocks/>
              </p:cNvSpPr>
              <p:nvPr/>
            </p:nvSpPr>
            <p:spPr bwMode="auto">
              <a:xfrm>
                <a:off x="14085545" y="7790708"/>
                <a:ext cx="382165"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6" name="Freeform 692"/>
              <p:cNvSpPr>
                <a:spLocks/>
              </p:cNvSpPr>
              <p:nvPr/>
            </p:nvSpPr>
            <p:spPr bwMode="auto">
              <a:xfrm>
                <a:off x="14897646" y="6892386"/>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7" name="Freeform 693"/>
              <p:cNvSpPr>
                <a:spLocks/>
              </p:cNvSpPr>
              <p:nvPr/>
            </p:nvSpPr>
            <p:spPr bwMode="auto">
              <a:xfrm>
                <a:off x="14273445" y="6752222"/>
                <a:ext cx="831212"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8" name="Freeform 694"/>
              <p:cNvSpPr>
                <a:spLocks/>
              </p:cNvSpPr>
              <p:nvPr/>
            </p:nvSpPr>
            <p:spPr bwMode="auto">
              <a:xfrm>
                <a:off x="14525037"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19" name="Freeform 695"/>
              <p:cNvSpPr>
                <a:spLocks/>
              </p:cNvSpPr>
              <p:nvPr/>
            </p:nvSpPr>
            <p:spPr bwMode="auto">
              <a:xfrm>
                <a:off x="14095099" y="6921055"/>
                <a:ext cx="681527"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0" name="Freeform 696"/>
              <p:cNvSpPr>
                <a:spLocks/>
              </p:cNvSpPr>
              <p:nvPr/>
            </p:nvSpPr>
            <p:spPr bwMode="auto">
              <a:xfrm>
                <a:off x="14814846" y="7013435"/>
                <a:ext cx="372610"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1" name="Freeform 697"/>
              <p:cNvSpPr>
                <a:spLocks/>
              </p:cNvSpPr>
              <p:nvPr/>
            </p:nvSpPr>
            <p:spPr bwMode="auto">
              <a:xfrm>
                <a:off x="14515484" y="7230053"/>
                <a:ext cx="773889"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2" name="Freeform 698"/>
              <p:cNvSpPr>
                <a:spLocks/>
              </p:cNvSpPr>
              <p:nvPr/>
            </p:nvSpPr>
            <p:spPr bwMode="auto">
              <a:xfrm>
                <a:off x="14477266" y="7144043"/>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3" name="Freeform 699"/>
              <p:cNvSpPr>
                <a:spLocks/>
              </p:cNvSpPr>
              <p:nvPr/>
            </p:nvSpPr>
            <p:spPr bwMode="auto">
              <a:xfrm>
                <a:off x="14413572" y="6742664"/>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4" name="Freeform 700"/>
              <p:cNvSpPr>
                <a:spLocks noEditPoints="1"/>
              </p:cNvSpPr>
              <p:nvPr/>
            </p:nvSpPr>
            <p:spPr bwMode="auto">
              <a:xfrm>
                <a:off x="13824398" y="6153340"/>
                <a:ext cx="1894907"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5" name="Freeform 701"/>
              <p:cNvSpPr>
                <a:spLocks/>
              </p:cNvSpPr>
              <p:nvPr/>
            </p:nvSpPr>
            <p:spPr bwMode="auto">
              <a:xfrm>
                <a:off x="14849878" y="7284206"/>
                <a:ext cx="1308918"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6" name="Freeform 702"/>
              <p:cNvSpPr>
                <a:spLocks/>
              </p:cNvSpPr>
              <p:nvPr/>
            </p:nvSpPr>
            <p:spPr bwMode="auto">
              <a:xfrm>
                <a:off x="15926311" y="7669658"/>
                <a:ext cx="382165"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7" name="Freeform 703"/>
              <p:cNvSpPr>
                <a:spLocks/>
              </p:cNvSpPr>
              <p:nvPr/>
            </p:nvSpPr>
            <p:spPr bwMode="auto">
              <a:xfrm>
                <a:off x="15747967"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8" name="Freeform 704"/>
              <p:cNvSpPr>
                <a:spLocks/>
              </p:cNvSpPr>
              <p:nvPr/>
            </p:nvSpPr>
            <p:spPr bwMode="auto">
              <a:xfrm>
                <a:off x="16149241" y="8071036"/>
                <a:ext cx="391721"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29" name="Freeform 705"/>
              <p:cNvSpPr>
                <a:spLocks/>
              </p:cNvSpPr>
              <p:nvPr/>
            </p:nvSpPr>
            <p:spPr bwMode="auto">
              <a:xfrm>
                <a:off x="16362618" y="7921315"/>
                <a:ext cx="356688"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0" name="Freeform 706"/>
              <p:cNvSpPr>
                <a:spLocks/>
              </p:cNvSpPr>
              <p:nvPr/>
            </p:nvSpPr>
            <p:spPr bwMode="auto">
              <a:xfrm>
                <a:off x="16279815" y="7978656"/>
                <a:ext cx="343950"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1" name="Freeform 707"/>
              <p:cNvSpPr>
                <a:spLocks/>
              </p:cNvSpPr>
              <p:nvPr/>
            </p:nvSpPr>
            <p:spPr bwMode="auto">
              <a:xfrm>
                <a:off x="17754337" y="9119079"/>
                <a:ext cx="420383"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2" name="Freeform 708"/>
              <p:cNvSpPr>
                <a:spLocks/>
              </p:cNvSpPr>
              <p:nvPr/>
            </p:nvSpPr>
            <p:spPr bwMode="auto">
              <a:xfrm>
                <a:off x="18165166" y="9176423"/>
                <a:ext cx="477708"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3" name="Freeform 709"/>
              <p:cNvSpPr>
                <a:spLocks/>
              </p:cNvSpPr>
              <p:nvPr/>
            </p:nvSpPr>
            <p:spPr bwMode="auto">
              <a:xfrm>
                <a:off x="16681089" y="8829198"/>
                <a:ext cx="477708"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4" name="Freeform 710"/>
              <p:cNvSpPr>
                <a:spLocks/>
              </p:cNvSpPr>
              <p:nvPr/>
            </p:nvSpPr>
            <p:spPr bwMode="auto">
              <a:xfrm>
                <a:off x="16709750" y="8717701"/>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5" name="Freeform 711"/>
              <p:cNvSpPr>
                <a:spLocks/>
              </p:cNvSpPr>
              <p:nvPr/>
            </p:nvSpPr>
            <p:spPr bwMode="auto">
              <a:xfrm>
                <a:off x="15776631"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6" name="Freeform 712"/>
              <p:cNvSpPr>
                <a:spLocks/>
              </p:cNvSpPr>
              <p:nvPr/>
            </p:nvSpPr>
            <p:spPr bwMode="auto">
              <a:xfrm>
                <a:off x="15410388" y="7574093"/>
                <a:ext cx="347132"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7" name="Freeform 713"/>
              <p:cNvSpPr>
                <a:spLocks/>
              </p:cNvSpPr>
              <p:nvPr/>
            </p:nvSpPr>
            <p:spPr bwMode="auto">
              <a:xfrm>
                <a:off x="16372171" y="8360921"/>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8" name="Freeform 714"/>
              <p:cNvSpPr>
                <a:spLocks/>
              </p:cNvSpPr>
              <p:nvPr/>
            </p:nvSpPr>
            <p:spPr bwMode="auto">
              <a:xfrm>
                <a:off x="16270259" y="8743185"/>
                <a:ext cx="207006"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39" name="Freeform 715"/>
              <p:cNvSpPr>
                <a:spLocks/>
              </p:cNvSpPr>
              <p:nvPr/>
            </p:nvSpPr>
            <p:spPr bwMode="auto">
              <a:xfrm>
                <a:off x="15104655" y="6264832"/>
                <a:ext cx="2799367" cy="1825318"/>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0" name="Freeform 716"/>
              <p:cNvSpPr>
                <a:spLocks/>
              </p:cNvSpPr>
              <p:nvPr/>
            </p:nvSpPr>
            <p:spPr bwMode="auto">
              <a:xfrm>
                <a:off x="15747967" y="6357215"/>
                <a:ext cx="1464969"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1" name="Freeform 717"/>
              <p:cNvSpPr>
                <a:spLocks/>
              </p:cNvSpPr>
              <p:nvPr/>
            </p:nvSpPr>
            <p:spPr bwMode="auto">
              <a:xfrm>
                <a:off x="12219302"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2" name="Freeform 718"/>
              <p:cNvSpPr>
                <a:spLocks/>
              </p:cNvSpPr>
              <p:nvPr/>
            </p:nvSpPr>
            <p:spPr bwMode="auto">
              <a:xfrm>
                <a:off x="12649240" y="5057512"/>
                <a:ext cx="503186"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3" name="Freeform 719"/>
              <p:cNvSpPr>
                <a:spLocks/>
              </p:cNvSpPr>
              <p:nvPr/>
            </p:nvSpPr>
            <p:spPr bwMode="auto">
              <a:xfrm>
                <a:off x="11929493" y="4965129"/>
                <a:ext cx="1194269"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4" name="Freeform 720"/>
              <p:cNvSpPr>
                <a:spLocks noEditPoints="1"/>
              </p:cNvSpPr>
              <p:nvPr/>
            </p:nvSpPr>
            <p:spPr bwMode="auto">
              <a:xfrm>
                <a:off x="12945416" y="4366247"/>
                <a:ext cx="7563702"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5" name="Freeform 721"/>
              <p:cNvSpPr>
                <a:spLocks/>
              </p:cNvSpPr>
              <p:nvPr/>
            </p:nvSpPr>
            <p:spPr bwMode="auto">
              <a:xfrm>
                <a:off x="18193828"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6" name="Freeform 722"/>
              <p:cNvSpPr>
                <a:spLocks/>
              </p:cNvSpPr>
              <p:nvPr/>
            </p:nvSpPr>
            <p:spPr bwMode="auto">
              <a:xfrm>
                <a:off x="18222490"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7" name="Freeform 723"/>
              <p:cNvSpPr>
                <a:spLocks/>
              </p:cNvSpPr>
              <p:nvPr/>
            </p:nvSpPr>
            <p:spPr bwMode="auto">
              <a:xfrm>
                <a:off x="17483637" y="7153601"/>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8" name="Freeform 724"/>
              <p:cNvSpPr>
                <a:spLocks/>
              </p:cNvSpPr>
              <p:nvPr/>
            </p:nvSpPr>
            <p:spPr bwMode="auto">
              <a:xfrm>
                <a:off x="17400836"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49" name="Freeform 725"/>
              <p:cNvSpPr>
                <a:spLocks/>
              </p:cNvSpPr>
              <p:nvPr/>
            </p:nvSpPr>
            <p:spPr bwMode="auto">
              <a:xfrm>
                <a:off x="11209749"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0" name="Freeform 726"/>
              <p:cNvSpPr>
                <a:spLocks/>
              </p:cNvSpPr>
              <p:nvPr/>
            </p:nvSpPr>
            <p:spPr bwMode="auto">
              <a:xfrm>
                <a:off x="11321211" y="6153340"/>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1" name="Freeform 727"/>
              <p:cNvSpPr>
                <a:spLocks/>
              </p:cNvSpPr>
              <p:nvPr/>
            </p:nvSpPr>
            <p:spPr bwMode="auto">
              <a:xfrm>
                <a:off x="11267072" y="6854158"/>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2" name="Freeform 728"/>
              <p:cNvSpPr>
                <a:spLocks/>
              </p:cNvSpPr>
              <p:nvPr/>
            </p:nvSpPr>
            <p:spPr bwMode="auto">
              <a:xfrm>
                <a:off x="11267072"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3" name="Freeform 729"/>
              <p:cNvSpPr>
                <a:spLocks/>
              </p:cNvSpPr>
              <p:nvPr/>
            </p:nvSpPr>
            <p:spPr bwMode="auto">
              <a:xfrm>
                <a:off x="13069621" y="9510902"/>
                <a:ext cx="493633"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4" name="Freeform 730"/>
              <p:cNvSpPr>
                <a:spLocks/>
              </p:cNvSpPr>
              <p:nvPr/>
            </p:nvSpPr>
            <p:spPr bwMode="auto">
              <a:xfrm>
                <a:off x="13181086" y="9485418"/>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5" name="Freeform 731"/>
              <p:cNvSpPr>
                <a:spLocks/>
              </p:cNvSpPr>
              <p:nvPr/>
            </p:nvSpPr>
            <p:spPr bwMode="auto">
              <a:xfrm>
                <a:off x="12674715" y="9418522"/>
                <a:ext cx="560509"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6" name="Freeform 732"/>
              <p:cNvSpPr>
                <a:spLocks/>
              </p:cNvSpPr>
              <p:nvPr/>
            </p:nvSpPr>
            <p:spPr bwMode="auto">
              <a:xfrm>
                <a:off x="12247966" y="9839014"/>
                <a:ext cx="595542"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7" name="Freeform 733"/>
              <p:cNvSpPr>
                <a:spLocks/>
              </p:cNvSpPr>
              <p:nvPr/>
            </p:nvSpPr>
            <p:spPr bwMode="auto">
              <a:xfrm>
                <a:off x="12263888" y="8781415"/>
                <a:ext cx="850321"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8" name="Freeform 734"/>
              <p:cNvSpPr>
                <a:spLocks/>
              </p:cNvSpPr>
              <p:nvPr/>
            </p:nvSpPr>
            <p:spPr bwMode="auto">
              <a:xfrm>
                <a:off x="12254333" y="9307030"/>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59" name="Freeform 735"/>
              <p:cNvSpPr>
                <a:spLocks/>
              </p:cNvSpPr>
              <p:nvPr/>
            </p:nvSpPr>
            <p:spPr bwMode="auto">
              <a:xfrm>
                <a:off x="12591915" y="9867685"/>
                <a:ext cx="429938"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0" name="Freeform 736"/>
              <p:cNvSpPr>
                <a:spLocks/>
              </p:cNvSpPr>
              <p:nvPr/>
            </p:nvSpPr>
            <p:spPr bwMode="auto">
              <a:xfrm>
                <a:off x="12824398" y="9775302"/>
                <a:ext cx="366243"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1" name="Freeform 737"/>
              <p:cNvSpPr>
                <a:spLocks/>
              </p:cNvSpPr>
              <p:nvPr/>
            </p:nvSpPr>
            <p:spPr bwMode="auto">
              <a:xfrm>
                <a:off x="13069621"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2" name="Freeform 738"/>
              <p:cNvSpPr>
                <a:spLocks noEditPoints="1"/>
              </p:cNvSpPr>
              <p:nvPr/>
            </p:nvSpPr>
            <p:spPr bwMode="auto">
              <a:xfrm>
                <a:off x="12442232" y="10090673"/>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3" name="Freeform 739"/>
              <p:cNvSpPr>
                <a:spLocks/>
              </p:cNvSpPr>
              <p:nvPr/>
            </p:nvSpPr>
            <p:spPr bwMode="auto">
              <a:xfrm>
                <a:off x="12919938" y="10399671"/>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4" name="Freeform 740"/>
              <p:cNvSpPr>
                <a:spLocks/>
              </p:cNvSpPr>
              <p:nvPr/>
            </p:nvSpPr>
            <p:spPr bwMode="auto">
              <a:xfrm>
                <a:off x="12263888" y="9240129"/>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5" name="Freeform 741"/>
              <p:cNvSpPr>
                <a:spLocks/>
              </p:cNvSpPr>
              <p:nvPr/>
            </p:nvSpPr>
            <p:spPr bwMode="auto">
              <a:xfrm>
                <a:off x="12219300" y="8857867"/>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6" name="Freeform 742"/>
              <p:cNvSpPr>
                <a:spLocks/>
              </p:cNvSpPr>
              <p:nvPr/>
            </p:nvSpPr>
            <p:spPr bwMode="auto">
              <a:xfrm>
                <a:off x="12359429" y="8520197"/>
                <a:ext cx="595542"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7" name="Freeform 743"/>
              <p:cNvSpPr>
                <a:spLocks/>
              </p:cNvSpPr>
              <p:nvPr/>
            </p:nvSpPr>
            <p:spPr bwMode="auto">
              <a:xfrm>
                <a:off x="11697008" y="7921315"/>
                <a:ext cx="1092359"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8" name="Freeform 744"/>
              <p:cNvSpPr>
                <a:spLocks/>
              </p:cNvSpPr>
              <p:nvPr/>
            </p:nvSpPr>
            <p:spPr bwMode="auto">
              <a:xfrm>
                <a:off x="12684268" y="7940429"/>
                <a:ext cx="767517" cy="946107"/>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69" name="Freeform 745"/>
              <p:cNvSpPr>
                <a:spLocks/>
              </p:cNvSpPr>
              <p:nvPr/>
            </p:nvSpPr>
            <p:spPr bwMode="auto">
              <a:xfrm>
                <a:off x="13356248" y="8182530"/>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0" name="Freeform 746"/>
              <p:cNvSpPr>
                <a:spLocks/>
              </p:cNvSpPr>
              <p:nvPr/>
            </p:nvSpPr>
            <p:spPr bwMode="auto">
              <a:xfrm>
                <a:off x="13200194" y="8313140"/>
                <a:ext cx="691083"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1" name="Freeform 747"/>
              <p:cNvSpPr>
                <a:spLocks/>
              </p:cNvSpPr>
              <p:nvPr/>
            </p:nvSpPr>
            <p:spPr bwMode="auto">
              <a:xfrm>
                <a:off x="13235227" y="8481973"/>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2" name="Freeform 748"/>
              <p:cNvSpPr>
                <a:spLocks/>
              </p:cNvSpPr>
              <p:nvPr/>
            </p:nvSpPr>
            <p:spPr bwMode="auto">
              <a:xfrm>
                <a:off x="13601471"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3" name="Freeform 749"/>
              <p:cNvSpPr>
                <a:spLocks/>
              </p:cNvSpPr>
              <p:nvPr/>
            </p:nvSpPr>
            <p:spPr bwMode="auto">
              <a:xfrm>
                <a:off x="13040961" y="8848311"/>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4" name="Freeform 750"/>
              <p:cNvSpPr>
                <a:spLocks/>
              </p:cNvSpPr>
              <p:nvPr/>
            </p:nvSpPr>
            <p:spPr bwMode="auto">
              <a:xfrm>
                <a:off x="13012297" y="9147751"/>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5" name="Freeform 751"/>
              <p:cNvSpPr>
                <a:spLocks/>
              </p:cNvSpPr>
              <p:nvPr/>
            </p:nvSpPr>
            <p:spPr bwMode="auto">
              <a:xfrm>
                <a:off x="13012297" y="9090413"/>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6" name="Freeform 752"/>
              <p:cNvSpPr>
                <a:spLocks/>
              </p:cNvSpPr>
              <p:nvPr/>
            </p:nvSpPr>
            <p:spPr bwMode="auto">
              <a:xfrm>
                <a:off x="13031406" y="9061741"/>
                <a:ext cx="503186"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7" name="Freeform 753"/>
              <p:cNvSpPr>
                <a:spLocks/>
              </p:cNvSpPr>
              <p:nvPr/>
            </p:nvSpPr>
            <p:spPr bwMode="auto">
              <a:xfrm>
                <a:off x="12117393"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8" name="Freeform 754"/>
              <p:cNvSpPr>
                <a:spLocks/>
              </p:cNvSpPr>
              <p:nvPr/>
            </p:nvSpPr>
            <p:spPr bwMode="auto">
              <a:xfrm>
                <a:off x="12133315"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79" name="Freeform 755"/>
              <p:cNvSpPr>
                <a:spLocks/>
              </p:cNvSpPr>
              <p:nvPr/>
            </p:nvSpPr>
            <p:spPr bwMode="auto">
              <a:xfrm>
                <a:off x="12098282" y="8427819"/>
                <a:ext cx="343950"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80" name="Freeform 756"/>
              <p:cNvSpPr>
                <a:spLocks/>
              </p:cNvSpPr>
              <p:nvPr/>
            </p:nvSpPr>
            <p:spPr bwMode="auto">
              <a:xfrm>
                <a:off x="11732043" y="8453303"/>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81" name="Freeform 757"/>
              <p:cNvSpPr>
                <a:spLocks/>
              </p:cNvSpPr>
              <p:nvPr/>
            </p:nvSpPr>
            <p:spPr bwMode="auto">
              <a:xfrm>
                <a:off x="11827584"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82" name="Freeform 758"/>
              <p:cNvSpPr>
                <a:spLocks/>
              </p:cNvSpPr>
              <p:nvPr/>
            </p:nvSpPr>
            <p:spPr bwMode="auto">
              <a:xfrm>
                <a:off x="11432679" y="8322691"/>
                <a:ext cx="394905"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83" name="Freeform 759"/>
              <p:cNvSpPr>
                <a:spLocks/>
              </p:cNvSpPr>
              <p:nvPr/>
            </p:nvSpPr>
            <p:spPr bwMode="auto">
              <a:xfrm>
                <a:off x="11697010" y="8529753"/>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84" name="Freeform 760"/>
              <p:cNvSpPr>
                <a:spLocks/>
              </p:cNvSpPr>
              <p:nvPr/>
            </p:nvSpPr>
            <p:spPr bwMode="auto">
              <a:xfrm>
                <a:off x="11295734" y="8539311"/>
                <a:ext cx="296178"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85" name="Freeform 761"/>
              <p:cNvSpPr>
                <a:spLocks/>
              </p:cNvSpPr>
              <p:nvPr/>
            </p:nvSpPr>
            <p:spPr bwMode="auto">
              <a:xfrm>
                <a:off x="11547328" y="8529753"/>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86" name="Freeform 762"/>
              <p:cNvSpPr>
                <a:spLocks/>
              </p:cNvSpPr>
              <p:nvPr/>
            </p:nvSpPr>
            <p:spPr bwMode="auto">
              <a:xfrm>
                <a:off x="11079175" y="8558422"/>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87" name="Freeform 763"/>
              <p:cNvSpPr>
                <a:spLocks/>
              </p:cNvSpPr>
              <p:nvPr/>
            </p:nvSpPr>
            <p:spPr bwMode="auto">
              <a:xfrm>
                <a:off x="11161976" y="8631691"/>
                <a:ext cx="207006"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88" name="Freeform 764"/>
              <p:cNvSpPr>
                <a:spLocks/>
              </p:cNvSpPr>
              <p:nvPr/>
            </p:nvSpPr>
            <p:spPr bwMode="auto">
              <a:xfrm>
                <a:off x="11015478" y="8443745"/>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89" name="Freeform 765"/>
              <p:cNvSpPr>
                <a:spLocks/>
              </p:cNvSpPr>
              <p:nvPr/>
            </p:nvSpPr>
            <p:spPr bwMode="auto">
              <a:xfrm>
                <a:off x="10929493" y="8453303"/>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90" name="Freeform 766"/>
              <p:cNvSpPr>
                <a:spLocks/>
              </p:cNvSpPr>
              <p:nvPr/>
            </p:nvSpPr>
            <p:spPr bwMode="auto">
              <a:xfrm>
                <a:off x="10919937"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91" name="Freeform 767"/>
              <p:cNvSpPr>
                <a:spLocks/>
              </p:cNvSpPr>
              <p:nvPr/>
            </p:nvSpPr>
            <p:spPr bwMode="auto">
              <a:xfrm>
                <a:off x="10900829" y="7733369"/>
                <a:ext cx="560509"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92" name="Freeform 768"/>
              <p:cNvSpPr>
                <a:spLocks/>
              </p:cNvSpPr>
              <p:nvPr/>
            </p:nvSpPr>
            <p:spPr bwMode="auto">
              <a:xfrm>
                <a:off x="10900829" y="8258982"/>
                <a:ext cx="270700"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93" name="Freeform 769"/>
              <p:cNvSpPr>
                <a:spLocks/>
              </p:cNvSpPr>
              <p:nvPr/>
            </p:nvSpPr>
            <p:spPr bwMode="auto">
              <a:xfrm>
                <a:off x="11136499" y="7838490"/>
                <a:ext cx="783439"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94" name="Freeform 770"/>
              <p:cNvSpPr>
                <a:spLocks/>
              </p:cNvSpPr>
              <p:nvPr/>
            </p:nvSpPr>
            <p:spPr bwMode="auto">
              <a:xfrm>
                <a:off x="12814845"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95" name="Freeform 771"/>
              <p:cNvSpPr>
                <a:spLocks/>
              </p:cNvSpPr>
              <p:nvPr/>
            </p:nvSpPr>
            <p:spPr bwMode="auto">
              <a:xfrm>
                <a:off x="12050511"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96" name="Freeform 772"/>
              <p:cNvSpPr>
                <a:spLocks/>
              </p:cNvSpPr>
              <p:nvPr/>
            </p:nvSpPr>
            <p:spPr bwMode="auto">
              <a:xfrm>
                <a:off x="12133317" y="7424369"/>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97" name="Freeform 773"/>
              <p:cNvSpPr>
                <a:spLocks/>
              </p:cNvSpPr>
              <p:nvPr/>
            </p:nvSpPr>
            <p:spPr bwMode="auto">
              <a:xfrm>
                <a:off x="10910384" y="7714256"/>
                <a:ext cx="391721"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98" name="Freeform 774"/>
              <p:cNvSpPr>
                <a:spLocks/>
              </p:cNvSpPr>
              <p:nvPr/>
            </p:nvSpPr>
            <p:spPr bwMode="auto">
              <a:xfrm>
                <a:off x="11098281" y="7265092"/>
                <a:ext cx="560509"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899" name="Freeform 775"/>
              <p:cNvSpPr>
                <a:spLocks/>
              </p:cNvSpPr>
              <p:nvPr/>
            </p:nvSpPr>
            <p:spPr bwMode="auto">
              <a:xfrm>
                <a:off x="11295736" y="7220495"/>
                <a:ext cx="968154"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0" name="Freeform 776"/>
              <p:cNvSpPr>
                <a:spLocks/>
              </p:cNvSpPr>
              <p:nvPr/>
            </p:nvSpPr>
            <p:spPr bwMode="auto">
              <a:xfrm>
                <a:off x="8295732" y="3719582"/>
                <a:ext cx="2850322"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1" name="Freeform 777"/>
              <p:cNvSpPr>
                <a:spLocks/>
              </p:cNvSpPr>
              <p:nvPr/>
            </p:nvSpPr>
            <p:spPr bwMode="auto">
              <a:xfrm>
                <a:off x="9136497"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2" name="Freeform 778"/>
              <p:cNvSpPr>
                <a:spLocks/>
              </p:cNvSpPr>
              <p:nvPr/>
            </p:nvSpPr>
            <p:spPr bwMode="auto">
              <a:xfrm>
                <a:off x="9184270" y="4965129"/>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3" name="Freeform 779"/>
              <p:cNvSpPr>
                <a:spLocks/>
              </p:cNvSpPr>
              <p:nvPr/>
            </p:nvSpPr>
            <p:spPr bwMode="auto">
              <a:xfrm>
                <a:off x="9212932" y="3859745"/>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4" name="Freeform 780"/>
              <p:cNvSpPr>
                <a:spLocks/>
              </p:cNvSpPr>
              <p:nvPr/>
            </p:nvSpPr>
            <p:spPr bwMode="auto">
              <a:xfrm>
                <a:off x="9528218" y="3776918"/>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5" name="Freeform 782"/>
              <p:cNvSpPr>
                <a:spLocks/>
              </p:cNvSpPr>
              <p:nvPr/>
            </p:nvSpPr>
            <p:spPr bwMode="auto">
              <a:xfrm>
                <a:off x="10735225" y="3897972"/>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6" name="Freeform 783"/>
              <p:cNvSpPr>
                <a:spLocks/>
              </p:cNvSpPr>
              <p:nvPr/>
            </p:nvSpPr>
            <p:spPr bwMode="auto">
              <a:xfrm>
                <a:off x="10808475" y="3936197"/>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7" name="Freeform 784"/>
              <p:cNvSpPr>
                <a:spLocks/>
              </p:cNvSpPr>
              <p:nvPr/>
            </p:nvSpPr>
            <p:spPr bwMode="auto">
              <a:xfrm>
                <a:off x="10808475"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8" name="Freeform 785"/>
              <p:cNvSpPr>
                <a:spLocks/>
              </p:cNvSpPr>
              <p:nvPr/>
            </p:nvSpPr>
            <p:spPr bwMode="auto">
              <a:xfrm>
                <a:off x="10827583" y="4589232"/>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09" name="Freeform 786"/>
              <p:cNvSpPr>
                <a:spLocks/>
              </p:cNvSpPr>
              <p:nvPr/>
            </p:nvSpPr>
            <p:spPr bwMode="auto">
              <a:xfrm>
                <a:off x="10566434" y="4796294"/>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0" name="Freeform 787"/>
              <p:cNvSpPr>
                <a:spLocks/>
              </p:cNvSpPr>
              <p:nvPr/>
            </p:nvSpPr>
            <p:spPr bwMode="auto">
              <a:xfrm>
                <a:off x="10537774" y="4777183"/>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1" name="Freeform 788"/>
              <p:cNvSpPr>
                <a:spLocks/>
              </p:cNvSpPr>
              <p:nvPr/>
            </p:nvSpPr>
            <p:spPr bwMode="auto">
              <a:xfrm>
                <a:off x="10407201" y="4974685"/>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2" name="Freeform 789"/>
              <p:cNvSpPr>
                <a:spLocks/>
              </p:cNvSpPr>
              <p:nvPr/>
            </p:nvSpPr>
            <p:spPr bwMode="auto">
              <a:xfrm>
                <a:off x="9305288" y="5067067"/>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3" name="Freeform 790"/>
              <p:cNvSpPr>
                <a:spLocks/>
              </p:cNvSpPr>
              <p:nvPr/>
            </p:nvSpPr>
            <p:spPr bwMode="auto">
              <a:xfrm>
                <a:off x="9222485" y="4946016"/>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4" name="Freeform 791"/>
              <p:cNvSpPr>
                <a:spLocks/>
              </p:cNvSpPr>
              <p:nvPr/>
            </p:nvSpPr>
            <p:spPr bwMode="auto">
              <a:xfrm>
                <a:off x="10865798" y="4347133"/>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5" name="Freeform 792"/>
              <p:cNvSpPr>
                <a:spLocks/>
              </p:cNvSpPr>
              <p:nvPr/>
            </p:nvSpPr>
            <p:spPr bwMode="auto">
              <a:xfrm>
                <a:off x="10789366"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6" name="Freeform 793"/>
              <p:cNvSpPr>
                <a:spLocks/>
              </p:cNvSpPr>
              <p:nvPr/>
            </p:nvSpPr>
            <p:spPr bwMode="auto">
              <a:xfrm>
                <a:off x="10865798" y="4206968"/>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7" name="Freeform 794"/>
              <p:cNvSpPr>
                <a:spLocks/>
              </p:cNvSpPr>
              <p:nvPr/>
            </p:nvSpPr>
            <p:spPr bwMode="auto">
              <a:xfrm>
                <a:off x="8314841" y="4394916"/>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8" name="Freeform 795"/>
              <p:cNvSpPr>
                <a:spLocks/>
              </p:cNvSpPr>
              <p:nvPr/>
            </p:nvSpPr>
            <p:spPr bwMode="auto">
              <a:xfrm>
                <a:off x="8372164" y="4394916"/>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19" name="Freeform 796"/>
              <p:cNvSpPr>
                <a:spLocks/>
              </p:cNvSpPr>
              <p:nvPr/>
            </p:nvSpPr>
            <p:spPr bwMode="auto">
              <a:xfrm>
                <a:off x="9445417" y="3802407"/>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sp>
            <p:nvSpPr>
              <p:cNvPr id="920" name="Freeform 797"/>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Open Sans Light" charset="0"/>
                </a:endParaRPr>
              </a:p>
            </p:txBody>
          </p:sp>
        </p:grpSp>
        <p:sp>
          <p:nvSpPr>
            <p:cNvPr id="923" name="Oval 922"/>
            <p:cNvSpPr/>
            <p:nvPr/>
          </p:nvSpPr>
          <p:spPr>
            <a:xfrm>
              <a:off x="6439165" y="6101539"/>
              <a:ext cx="301165" cy="3011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Oval 923"/>
            <p:cNvSpPr/>
            <p:nvPr/>
          </p:nvSpPr>
          <p:spPr>
            <a:xfrm>
              <a:off x="6879487" y="7402410"/>
              <a:ext cx="301165" cy="3011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Oval 924"/>
            <p:cNvSpPr/>
            <p:nvPr/>
          </p:nvSpPr>
          <p:spPr>
            <a:xfrm>
              <a:off x="6825469" y="8174796"/>
              <a:ext cx="301165" cy="3011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Oval 925"/>
            <p:cNvSpPr/>
            <p:nvPr/>
          </p:nvSpPr>
          <p:spPr>
            <a:xfrm>
              <a:off x="9041166" y="9755429"/>
              <a:ext cx="301165" cy="3011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Oval 926"/>
            <p:cNvSpPr/>
            <p:nvPr/>
          </p:nvSpPr>
          <p:spPr>
            <a:xfrm>
              <a:off x="11520110" y="8190216"/>
              <a:ext cx="301165" cy="3011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Oval 927"/>
            <p:cNvSpPr/>
            <p:nvPr/>
          </p:nvSpPr>
          <p:spPr>
            <a:xfrm>
              <a:off x="12540181" y="6800218"/>
              <a:ext cx="301165" cy="3011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Oval 928"/>
            <p:cNvSpPr/>
            <p:nvPr/>
          </p:nvSpPr>
          <p:spPr>
            <a:xfrm>
              <a:off x="15917764" y="7697332"/>
              <a:ext cx="301165" cy="3011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0" name="Oval 929"/>
            <p:cNvSpPr/>
            <p:nvPr/>
          </p:nvSpPr>
          <p:spPr>
            <a:xfrm>
              <a:off x="16568672" y="5357712"/>
              <a:ext cx="301165" cy="3011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Oval 930"/>
            <p:cNvSpPr/>
            <p:nvPr/>
          </p:nvSpPr>
          <p:spPr>
            <a:xfrm>
              <a:off x="18056684" y="10614900"/>
              <a:ext cx="301165" cy="3011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3" name="Group 932"/>
          <p:cNvGrpSpPr/>
          <p:nvPr/>
        </p:nvGrpSpPr>
        <p:grpSpPr>
          <a:xfrm>
            <a:off x="22713283" y="12877800"/>
            <a:ext cx="838200" cy="838200"/>
            <a:chOff x="22713283" y="12877800"/>
            <a:chExt cx="838200" cy="838200"/>
          </a:xfrm>
        </p:grpSpPr>
        <p:sp>
          <p:nvSpPr>
            <p:cNvPr id="934" name="Rectangle 933"/>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Tree>
    <p:extLst>
      <p:ext uri="{BB962C8B-B14F-4D97-AF65-F5344CB8AC3E}">
        <p14:creationId xmlns:p14="http://schemas.microsoft.com/office/powerpoint/2010/main" val="18310914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 y="0"/>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916142" y="3200400"/>
            <a:ext cx="18545364" cy="731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3753711" y="4818980"/>
            <a:ext cx="16870228" cy="4078039"/>
            <a:chOff x="3753711" y="5006933"/>
            <a:chExt cx="16870228" cy="4078039"/>
          </a:xfrm>
        </p:grpSpPr>
        <p:sp>
          <p:nvSpPr>
            <p:cNvPr id="11" name="TextBox 10"/>
            <p:cNvSpPr txBox="1"/>
            <p:nvPr/>
          </p:nvSpPr>
          <p:spPr>
            <a:xfrm>
              <a:off x="3753711" y="5006933"/>
              <a:ext cx="16870228" cy="2754600"/>
            </a:xfrm>
            <a:prstGeom prst="rect">
              <a:avLst/>
            </a:prstGeom>
            <a:noFill/>
          </p:spPr>
          <p:txBody>
            <a:bodyPr wrap="square" rtlCol="0">
              <a:spAutoFit/>
            </a:bodyPr>
            <a:lstStyle/>
            <a:p>
              <a:pPr algn="ctr"/>
              <a:r>
                <a:rPr lang="en-US" sz="17300" dirty="0" smtClean="0">
                  <a:solidFill>
                    <a:schemeClr val="bg1"/>
                  </a:solidFill>
                  <a:latin typeface="Playfair Display" charset="0"/>
                  <a:ea typeface="Playfair Display" charset="0"/>
                  <a:cs typeface="Playfair Display" charset="0"/>
                </a:rPr>
                <a:t>2,895,730.00</a:t>
              </a:r>
              <a:endParaRPr lang="en-US" sz="17300" dirty="0">
                <a:solidFill>
                  <a:schemeClr val="bg1"/>
                </a:solidFill>
                <a:latin typeface="Playfair Display" charset="0"/>
                <a:ea typeface="Playfair Display" charset="0"/>
                <a:cs typeface="Playfair Display" charset="0"/>
              </a:endParaRPr>
            </a:p>
          </p:txBody>
        </p:sp>
        <p:sp>
          <p:nvSpPr>
            <p:cNvPr id="16" name="TextBox 15"/>
            <p:cNvSpPr txBox="1"/>
            <p:nvPr/>
          </p:nvSpPr>
          <p:spPr>
            <a:xfrm>
              <a:off x="7232650" y="7761533"/>
              <a:ext cx="9912350" cy="1323439"/>
            </a:xfrm>
            <a:prstGeom prst="rect">
              <a:avLst/>
            </a:prstGeom>
            <a:noFill/>
          </p:spPr>
          <p:txBody>
            <a:bodyPr wrap="square" rtlCol="0">
              <a:spAutoFit/>
            </a:bodyPr>
            <a:lstStyle/>
            <a:p>
              <a:pPr algn="ctr"/>
              <a:r>
                <a:rPr lang="en-US" sz="8000" dirty="0" smtClean="0">
                  <a:solidFill>
                    <a:schemeClr val="bg1"/>
                  </a:solidFill>
                  <a:latin typeface="Lato" charset="0"/>
                  <a:ea typeface="Lato" charset="0"/>
                  <a:cs typeface="Lato" charset="0"/>
                </a:rPr>
                <a:t>That’s a </a:t>
              </a:r>
              <a:r>
                <a:rPr lang="en-US" sz="8000" smtClean="0">
                  <a:solidFill>
                    <a:schemeClr val="bg1"/>
                  </a:solidFill>
                  <a:latin typeface="Lato" charset="0"/>
                  <a:ea typeface="Lato" charset="0"/>
                  <a:cs typeface="Lato" charset="0"/>
                </a:rPr>
                <a:t>big number</a:t>
              </a:r>
              <a:endParaRPr lang="en-US" sz="17300" dirty="0">
                <a:solidFill>
                  <a:schemeClr val="bg1"/>
                </a:solidFill>
                <a:latin typeface="Lato" charset="0"/>
                <a:ea typeface="Lato" charset="0"/>
                <a:cs typeface="Lato" charset="0"/>
              </a:endParaRPr>
            </a:p>
          </p:txBody>
        </p:sp>
      </p:grpSp>
      <p:grpSp>
        <p:nvGrpSpPr>
          <p:cNvPr id="9" name="Group 8"/>
          <p:cNvGrpSpPr/>
          <p:nvPr/>
        </p:nvGrpSpPr>
        <p:grpSpPr>
          <a:xfrm>
            <a:off x="22713283" y="12877800"/>
            <a:ext cx="838200" cy="838200"/>
            <a:chOff x="22713283" y="12877800"/>
            <a:chExt cx="838200" cy="838200"/>
          </a:xfrm>
        </p:grpSpPr>
        <p:sp>
          <p:nvSpPr>
            <p:cNvPr id="10" name="Rectangle 9"/>
            <p:cNvSpPr/>
            <p:nvPr/>
          </p:nvSpPr>
          <p:spPr>
            <a:xfrm>
              <a:off x="22713283" y="12877800"/>
              <a:ext cx="8382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Tree>
    <p:extLst>
      <p:ext uri="{BB962C8B-B14F-4D97-AF65-F5344CB8AC3E}">
        <p14:creationId xmlns:p14="http://schemas.microsoft.com/office/powerpoint/2010/main" val="1319332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 y="3149600"/>
            <a:ext cx="24377650" cy="741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22713283" y="12877800"/>
            <a:ext cx="838200" cy="838200"/>
            <a:chOff x="22713283" y="12877800"/>
            <a:chExt cx="838200" cy="838200"/>
          </a:xfrm>
        </p:grpSpPr>
        <p:sp>
          <p:nvSpPr>
            <p:cNvPr id="10" name="Rectangle 9"/>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5" name="Rectangle 4"/>
          <p:cNvSpPr/>
          <p:nvPr/>
        </p:nvSpPr>
        <p:spPr>
          <a:xfrm>
            <a:off x="835024" y="4114800"/>
            <a:ext cx="7101547" cy="54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856564" y="4114800"/>
            <a:ext cx="6693828" cy="54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470385" y="4114800"/>
            <a:ext cx="7081098" cy="54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9310028" y="5289625"/>
            <a:ext cx="5786900" cy="3186265"/>
            <a:chOff x="9310028" y="5289625"/>
            <a:chExt cx="5786900" cy="3186265"/>
          </a:xfrm>
        </p:grpSpPr>
        <p:sp>
          <p:nvSpPr>
            <p:cNvPr id="17" name="TextBox 16"/>
            <p:cNvSpPr txBox="1"/>
            <p:nvPr/>
          </p:nvSpPr>
          <p:spPr>
            <a:xfrm>
              <a:off x="9310028" y="5289625"/>
              <a:ext cx="5786900" cy="1569660"/>
            </a:xfrm>
            <a:prstGeom prst="rect">
              <a:avLst/>
            </a:prstGeom>
            <a:noFill/>
          </p:spPr>
          <p:txBody>
            <a:bodyPr wrap="square" rtlCol="0">
              <a:spAutoFit/>
            </a:bodyPr>
            <a:lstStyle/>
            <a:p>
              <a:pPr algn="ctr"/>
              <a:r>
                <a:rPr lang="en-US" sz="9600" dirty="0" smtClean="0">
                  <a:solidFill>
                    <a:schemeClr val="bg1"/>
                  </a:solidFill>
                  <a:latin typeface="Playfair Display" charset="0"/>
                  <a:ea typeface="Playfair Display" charset="0"/>
                  <a:cs typeface="Playfair Display" charset="0"/>
                </a:rPr>
                <a:t>7,845,958</a:t>
              </a:r>
              <a:endParaRPr lang="en-US" sz="9600" dirty="0">
                <a:solidFill>
                  <a:schemeClr val="bg1"/>
                </a:solidFill>
                <a:latin typeface="Playfair Display" charset="0"/>
                <a:ea typeface="Playfair Display" charset="0"/>
                <a:cs typeface="Playfair Display" charset="0"/>
              </a:endParaRPr>
            </a:p>
          </p:txBody>
        </p:sp>
        <p:sp>
          <p:nvSpPr>
            <p:cNvPr id="24" name="TextBox 23"/>
            <p:cNvSpPr txBox="1"/>
            <p:nvPr/>
          </p:nvSpPr>
          <p:spPr>
            <a:xfrm>
              <a:off x="9747250" y="6906230"/>
              <a:ext cx="4883150" cy="1569660"/>
            </a:xfrm>
            <a:prstGeom prst="rect">
              <a:avLst/>
            </a:prstGeom>
            <a:noFill/>
          </p:spPr>
          <p:txBody>
            <a:bodyPr wrap="square" rtlCol="0">
              <a:spAutoFit/>
            </a:bodyPr>
            <a:lstStyle/>
            <a:p>
              <a:pPr algn="ctr"/>
              <a:r>
                <a:rPr lang="en-US" sz="4800" dirty="0" smtClean="0">
                  <a:solidFill>
                    <a:schemeClr val="bg1"/>
                  </a:solidFill>
                  <a:latin typeface="Lato" charset="0"/>
                  <a:ea typeface="Lato" charset="0"/>
                  <a:cs typeface="Lato" charset="0"/>
                </a:rPr>
                <a:t>That’s a big number</a:t>
              </a:r>
              <a:endParaRPr lang="en-US" sz="8800" dirty="0">
                <a:solidFill>
                  <a:schemeClr val="bg1"/>
                </a:solidFill>
                <a:latin typeface="Lato" charset="0"/>
                <a:ea typeface="Lato" charset="0"/>
                <a:cs typeface="Lato" charset="0"/>
              </a:endParaRPr>
            </a:p>
          </p:txBody>
        </p:sp>
      </p:grpSp>
      <p:grpSp>
        <p:nvGrpSpPr>
          <p:cNvPr id="25" name="Group 24"/>
          <p:cNvGrpSpPr/>
          <p:nvPr/>
        </p:nvGrpSpPr>
        <p:grpSpPr>
          <a:xfrm>
            <a:off x="17311119" y="5289625"/>
            <a:ext cx="5786900" cy="3186265"/>
            <a:chOff x="9310028" y="5289625"/>
            <a:chExt cx="5786900" cy="3186265"/>
          </a:xfrm>
        </p:grpSpPr>
        <p:sp>
          <p:nvSpPr>
            <p:cNvPr id="26" name="TextBox 25"/>
            <p:cNvSpPr txBox="1"/>
            <p:nvPr/>
          </p:nvSpPr>
          <p:spPr>
            <a:xfrm>
              <a:off x="9310028" y="5289625"/>
              <a:ext cx="5786900" cy="1569660"/>
            </a:xfrm>
            <a:prstGeom prst="rect">
              <a:avLst/>
            </a:prstGeom>
            <a:noFill/>
          </p:spPr>
          <p:txBody>
            <a:bodyPr wrap="square" rtlCol="0">
              <a:spAutoFit/>
            </a:bodyPr>
            <a:lstStyle/>
            <a:p>
              <a:pPr algn="ctr"/>
              <a:r>
                <a:rPr lang="en-US" sz="9600" dirty="0" smtClean="0">
                  <a:solidFill>
                    <a:schemeClr val="bg1"/>
                  </a:solidFill>
                  <a:latin typeface="Playfair Display" charset="0"/>
                  <a:ea typeface="Playfair Display" charset="0"/>
                  <a:cs typeface="Playfair Display" charset="0"/>
                </a:rPr>
                <a:t>80%</a:t>
              </a:r>
              <a:endParaRPr lang="en-US" sz="9600" dirty="0">
                <a:solidFill>
                  <a:schemeClr val="bg1"/>
                </a:solidFill>
                <a:latin typeface="Playfair Display" charset="0"/>
                <a:ea typeface="Playfair Display" charset="0"/>
                <a:cs typeface="Playfair Display" charset="0"/>
              </a:endParaRPr>
            </a:p>
          </p:txBody>
        </p:sp>
        <p:sp>
          <p:nvSpPr>
            <p:cNvPr id="27" name="TextBox 26"/>
            <p:cNvSpPr txBox="1"/>
            <p:nvPr/>
          </p:nvSpPr>
          <p:spPr>
            <a:xfrm>
              <a:off x="9747250" y="6906230"/>
              <a:ext cx="4883150" cy="1569660"/>
            </a:xfrm>
            <a:prstGeom prst="rect">
              <a:avLst/>
            </a:prstGeom>
            <a:noFill/>
          </p:spPr>
          <p:txBody>
            <a:bodyPr wrap="square" rtlCol="0">
              <a:spAutoFit/>
            </a:bodyPr>
            <a:lstStyle/>
            <a:p>
              <a:pPr algn="ctr"/>
              <a:r>
                <a:rPr lang="en-US" sz="4800" dirty="0" smtClean="0">
                  <a:solidFill>
                    <a:schemeClr val="bg1"/>
                  </a:solidFill>
                  <a:latin typeface="Lato" charset="0"/>
                  <a:ea typeface="Lato" charset="0"/>
                  <a:cs typeface="Lato" charset="0"/>
                </a:rPr>
                <a:t>That’s a big number</a:t>
              </a:r>
              <a:endParaRPr lang="en-US" sz="8800" dirty="0">
                <a:solidFill>
                  <a:schemeClr val="bg1"/>
                </a:solidFill>
                <a:latin typeface="Lato" charset="0"/>
                <a:ea typeface="Lato" charset="0"/>
                <a:cs typeface="Lato" charset="0"/>
              </a:endParaRPr>
            </a:p>
          </p:txBody>
        </p:sp>
      </p:grpSp>
      <p:grpSp>
        <p:nvGrpSpPr>
          <p:cNvPr id="28" name="Group 27"/>
          <p:cNvGrpSpPr/>
          <p:nvPr/>
        </p:nvGrpSpPr>
        <p:grpSpPr>
          <a:xfrm>
            <a:off x="1288489" y="5289625"/>
            <a:ext cx="5786900" cy="3186265"/>
            <a:chOff x="9310028" y="5289625"/>
            <a:chExt cx="5786900" cy="3186265"/>
          </a:xfrm>
        </p:grpSpPr>
        <p:sp>
          <p:nvSpPr>
            <p:cNvPr id="29" name="TextBox 28"/>
            <p:cNvSpPr txBox="1"/>
            <p:nvPr/>
          </p:nvSpPr>
          <p:spPr>
            <a:xfrm>
              <a:off x="9310028" y="5289625"/>
              <a:ext cx="5786900" cy="1569660"/>
            </a:xfrm>
            <a:prstGeom prst="rect">
              <a:avLst/>
            </a:prstGeom>
            <a:noFill/>
          </p:spPr>
          <p:txBody>
            <a:bodyPr wrap="square" rtlCol="0">
              <a:spAutoFit/>
            </a:bodyPr>
            <a:lstStyle/>
            <a:p>
              <a:pPr algn="ctr"/>
              <a:r>
                <a:rPr lang="en-US" sz="9600" dirty="0" smtClean="0">
                  <a:solidFill>
                    <a:schemeClr val="bg1"/>
                  </a:solidFill>
                  <a:latin typeface="Playfair Display" charset="0"/>
                  <a:ea typeface="Playfair Display" charset="0"/>
                  <a:cs typeface="Playfair Display" charset="0"/>
                </a:rPr>
                <a:t>285,637</a:t>
              </a:r>
              <a:endParaRPr lang="en-US" sz="9600" dirty="0">
                <a:solidFill>
                  <a:schemeClr val="bg1"/>
                </a:solidFill>
                <a:latin typeface="Playfair Display" charset="0"/>
                <a:ea typeface="Playfair Display" charset="0"/>
                <a:cs typeface="Playfair Display" charset="0"/>
              </a:endParaRPr>
            </a:p>
          </p:txBody>
        </p:sp>
        <p:sp>
          <p:nvSpPr>
            <p:cNvPr id="30" name="TextBox 29"/>
            <p:cNvSpPr txBox="1"/>
            <p:nvPr/>
          </p:nvSpPr>
          <p:spPr>
            <a:xfrm>
              <a:off x="9747250" y="6906230"/>
              <a:ext cx="4883150" cy="1569660"/>
            </a:xfrm>
            <a:prstGeom prst="rect">
              <a:avLst/>
            </a:prstGeom>
            <a:noFill/>
          </p:spPr>
          <p:txBody>
            <a:bodyPr wrap="square" rtlCol="0">
              <a:spAutoFit/>
            </a:bodyPr>
            <a:lstStyle/>
            <a:p>
              <a:pPr algn="ctr"/>
              <a:r>
                <a:rPr lang="en-US" sz="4800" dirty="0" smtClean="0">
                  <a:solidFill>
                    <a:schemeClr val="bg1"/>
                  </a:solidFill>
                  <a:latin typeface="Lato" charset="0"/>
                  <a:ea typeface="Lato" charset="0"/>
                  <a:cs typeface="Lato" charset="0"/>
                </a:rPr>
                <a:t>That’s a big number</a:t>
              </a:r>
              <a:endParaRPr lang="en-US" sz="8800" dirty="0">
                <a:solidFill>
                  <a:schemeClr val="bg1"/>
                </a:solidFill>
                <a:latin typeface="Lato" charset="0"/>
                <a:ea typeface="Lato" charset="0"/>
                <a:cs typeface="Lato" charset="0"/>
              </a:endParaRPr>
            </a:p>
          </p:txBody>
        </p:sp>
      </p:grpSp>
    </p:spTree>
    <p:extLst>
      <p:ext uri="{BB962C8B-B14F-4D97-AF65-F5344CB8AC3E}">
        <p14:creationId xmlns:p14="http://schemas.microsoft.com/office/powerpoint/2010/main" val="5729822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flipH="1">
            <a:off x="-5" y="1"/>
            <a:ext cx="24377653" cy="579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flipH="1">
            <a:off x="12188821" y="1"/>
            <a:ext cx="12188825" cy="5796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10575097"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Our process is easy</a:t>
            </a:r>
            <a:endParaRPr lang="en-US" sz="4800" dirty="0">
              <a:solidFill>
                <a:schemeClr val="bg1"/>
              </a:solidFill>
              <a:latin typeface="Playfair Display" charset="0"/>
              <a:ea typeface="Playfair Display" charset="0"/>
              <a:cs typeface="Playfair Display" charset="0"/>
            </a:endParaRP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19" name="TextBox 18"/>
          <p:cNvSpPr txBox="1"/>
          <p:nvPr/>
        </p:nvSpPr>
        <p:spPr>
          <a:xfrm>
            <a:off x="2187491" y="5150661"/>
            <a:ext cx="7133292" cy="646331"/>
          </a:xfrm>
          <a:prstGeom prst="rect">
            <a:avLst/>
          </a:prstGeom>
          <a:noFill/>
        </p:spPr>
        <p:txBody>
          <a:bodyPr wrap="square" rtlCol="0">
            <a:spAutoFit/>
          </a:bodyPr>
          <a:lstStyle/>
          <a:p>
            <a:r>
              <a:rPr lang="en-US" dirty="0" smtClean="0">
                <a:solidFill>
                  <a:schemeClr val="accent1"/>
                </a:solidFill>
                <a:latin typeface="Playfair Display" charset="0"/>
                <a:ea typeface="Playfair Display" charset="0"/>
                <a:cs typeface="Playfair Display" charset="0"/>
              </a:rPr>
              <a:t>Title One</a:t>
            </a:r>
            <a:endParaRPr lang="en-US" dirty="0">
              <a:solidFill>
                <a:schemeClr val="accent1"/>
              </a:solidFill>
              <a:latin typeface="Playfair Display" charset="0"/>
              <a:ea typeface="Playfair Display" charset="0"/>
              <a:cs typeface="Playfair Display" charset="0"/>
            </a:endParaRPr>
          </a:p>
        </p:txBody>
      </p:sp>
      <p:sp>
        <p:nvSpPr>
          <p:cNvPr id="27" name="Rectangle 26"/>
          <p:cNvSpPr/>
          <p:nvPr/>
        </p:nvSpPr>
        <p:spPr>
          <a:xfrm>
            <a:off x="-4" y="2947611"/>
            <a:ext cx="11257424"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sp>
        <p:nvSpPr>
          <p:cNvPr id="28" name="TextBox 27"/>
          <p:cNvSpPr txBox="1"/>
          <p:nvPr/>
        </p:nvSpPr>
        <p:spPr>
          <a:xfrm>
            <a:off x="14278161" y="1665953"/>
            <a:ext cx="8010146" cy="2123658"/>
          </a:xfrm>
          <a:prstGeom prst="rect">
            <a:avLst/>
          </a:prstGeom>
          <a:noFill/>
        </p:spPr>
        <p:txBody>
          <a:bodyPr wrap="square" rtlCol="0">
            <a:spAutoFit/>
          </a:bodyPr>
          <a:lstStyle/>
          <a:p>
            <a:r>
              <a:rPr lang="en-US" sz="4400" dirty="0">
                <a:solidFill>
                  <a:schemeClr val="bg1"/>
                </a:solidFill>
                <a:latin typeface="Lato" charset="0"/>
                <a:ea typeface="Lato" charset="0"/>
                <a:cs typeface="Lato" charset="0"/>
              </a:rPr>
              <a:t>U</a:t>
            </a:r>
            <a:r>
              <a:rPr lang="en-US" sz="4400" dirty="0" smtClean="0">
                <a:solidFill>
                  <a:schemeClr val="bg1"/>
                </a:solidFill>
                <a:latin typeface="Lato" charset="0"/>
                <a:ea typeface="Lato" charset="0"/>
                <a:cs typeface="Lato" charset="0"/>
              </a:rPr>
              <a:t>nsuccessful </a:t>
            </a:r>
            <a:r>
              <a:rPr lang="en-US" sz="4400" dirty="0">
                <a:solidFill>
                  <a:schemeClr val="bg1"/>
                </a:solidFill>
                <a:latin typeface="Lato" charset="0"/>
                <a:ea typeface="Lato" charset="0"/>
                <a:cs typeface="Lato" charset="0"/>
              </a:rPr>
              <a:t>people are not willing to </a:t>
            </a:r>
            <a:r>
              <a:rPr lang="en-US" sz="4400" dirty="0" smtClean="0">
                <a:solidFill>
                  <a:schemeClr val="bg1"/>
                </a:solidFill>
                <a:latin typeface="Lato" charset="0"/>
                <a:ea typeface="Lato" charset="0"/>
                <a:cs typeface="Lato" charset="0"/>
              </a:rPr>
              <a:t>do. Don't </a:t>
            </a:r>
            <a:r>
              <a:rPr lang="en-US" sz="4400" dirty="0">
                <a:solidFill>
                  <a:schemeClr val="bg1"/>
                </a:solidFill>
                <a:latin typeface="Lato" charset="0"/>
                <a:ea typeface="Lato" charset="0"/>
                <a:cs typeface="Lato" charset="0"/>
              </a:rPr>
              <a:t>wish it were easier; wish you were better</a:t>
            </a:r>
            <a:r>
              <a:rPr lang="en-US" sz="4400" dirty="0" smtClean="0">
                <a:solidFill>
                  <a:schemeClr val="bg1"/>
                </a:solidFill>
                <a:latin typeface="Lato" charset="0"/>
                <a:ea typeface="Lato" charset="0"/>
                <a:cs typeface="Lato" charset="0"/>
              </a:rPr>
              <a:t>.</a:t>
            </a:r>
            <a:endParaRPr lang="en-US" sz="8000" dirty="0">
              <a:solidFill>
                <a:schemeClr val="bg1"/>
              </a:solidFill>
              <a:latin typeface="Lato" charset="0"/>
              <a:ea typeface="Lato" charset="0"/>
              <a:cs typeface="Lato" charset="0"/>
            </a:endParaRPr>
          </a:p>
        </p:txBody>
      </p:sp>
      <p:grpSp>
        <p:nvGrpSpPr>
          <p:cNvPr id="7" name="Group 6"/>
          <p:cNvGrpSpPr/>
          <p:nvPr/>
        </p:nvGrpSpPr>
        <p:grpSpPr>
          <a:xfrm>
            <a:off x="4457603" y="8744603"/>
            <a:ext cx="15462444" cy="1617239"/>
            <a:chOff x="3209619" y="8520582"/>
            <a:chExt cx="15462444" cy="1617239"/>
          </a:xfrm>
        </p:grpSpPr>
        <p:sp>
          <p:nvSpPr>
            <p:cNvPr id="6" name="Right Arrow 5"/>
            <p:cNvSpPr/>
            <p:nvPr/>
          </p:nvSpPr>
          <p:spPr>
            <a:xfrm>
              <a:off x="6343448" y="8766221"/>
              <a:ext cx="2489200" cy="137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09619" y="8520582"/>
              <a:ext cx="2544518" cy="1569660"/>
            </a:xfrm>
            <a:prstGeom prst="rect">
              <a:avLst/>
            </a:prstGeom>
            <a:noFill/>
          </p:spPr>
          <p:txBody>
            <a:bodyPr wrap="square" rtlCol="0">
              <a:spAutoFit/>
            </a:bodyPr>
            <a:lstStyle/>
            <a:p>
              <a:pPr algn="ctr"/>
              <a:r>
                <a:rPr lang="en-US" sz="9600" dirty="0" smtClean="0">
                  <a:solidFill>
                    <a:schemeClr val="accent1"/>
                  </a:solidFill>
                  <a:latin typeface="Playfair Display" charset="0"/>
                  <a:ea typeface="Playfair Display" charset="0"/>
                  <a:cs typeface="Playfair Display" charset="0"/>
                </a:rPr>
                <a:t>One</a:t>
              </a:r>
              <a:endParaRPr lang="en-US" sz="9600" dirty="0">
                <a:solidFill>
                  <a:schemeClr val="accent1"/>
                </a:solidFill>
                <a:latin typeface="Playfair Display" charset="0"/>
                <a:ea typeface="Playfair Display" charset="0"/>
                <a:cs typeface="Playfair Display" charset="0"/>
              </a:endParaRPr>
            </a:p>
          </p:txBody>
        </p:sp>
        <p:sp>
          <p:nvSpPr>
            <p:cNvPr id="35" name="TextBox 34"/>
            <p:cNvSpPr txBox="1"/>
            <p:nvPr/>
          </p:nvSpPr>
          <p:spPr>
            <a:xfrm>
              <a:off x="9421959" y="8520582"/>
              <a:ext cx="2584878" cy="1569660"/>
            </a:xfrm>
            <a:prstGeom prst="rect">
              <a:avLst/>
            </a:prstGeom>
            <a:noFill/>
          </p:spPr>
          <p:txBody>
            <a:bodyPr wrap="square" rtlCol="0">
              <a:spAutoFit/>
            </a:bodyPr>
            <a:lstStyle/>
            <a:p>
              <a:pPr algn="ctr"/>
              <a:r>
                <a:rPr lang="en-US" sz="9600" dirty="0" smtClean="0">
                  <a:solidFill>
                    <a:schemeClr val="accent1"/>
                  </a:solidFill>
                  <a:latin typeface="Playfair Display" charset="0"/>
                  <a:ea typeface="Playfair Display" charset="0"/>
                  <a:cs typeface="Playfair Display" charset="0"/>
                </a:rPr>
                <a:t>Two</a:t>
              </a:r>
              <a:endParaRPr lang="en-US" sz="9600" dirty="0">
                <a:solidFill>
                  <a:schemeClr val="accent1"/>
                </a:solidFill>
                <a:latin typeface="Playfair Display" charset="0"/>
                <a:ea typeface="Playfair Display" charset="0"/>
                <a:cs typeface="Playfair Display" charset="0"/>
              </a:endParaRPr>
            </a:p>
          </p:txBody>
        </p:sp>
        <p:sp>
          <p:nvSpPr>
            <p:cNvPr id="36" name="Right Arrow 35"/>
            <p:cNvSpPr/>
            <p:nvPr/>
          </p:nvSpPr>
          <p:spPr>
            <a:xfrm>
              <a:off x="12596148" y="8766221"/>
              <a:ext cx="2489200" cy="137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674659" y="8520582"/>
              <a:ext cx="2997404" cy="1569660"/>
            </a:xfrm>
            <a:prstGeom prst="rect">
              <a:avLst/>
            </a:prstGeom>
            <a:noFill/>
          </p:spPr>
          <p:txBody>
            <a:bodyPr wrap="square" rtlCol="0">
              <a:spAutoFit/>
            </a:bodyPr>
            <a:lstStyle/>
            <a:p>
              <a:pPr algn="ctr"/>
              <a:r>
                <a:rPr lang="en-US" sz="9600" smtClean="0">
                  <a:solidFill>
                    <a:schemeClr val="accent1"/>
                  </a:solidFill>
                  <a:latin typeface="Playfair Display" charset="0"/>
                  <a:ea typeface="Playfair Display" charset="0"/>
                  <a:cs typeface="Playfair Display" charset="0"/>
                </a:rPr>
                <a:t>Tree</a:t>
              </a:r>
              <a:endParaRPr lang="en-US" sz="9600" dirty="0">
                <a:solidFill>
                  <a:schemeClr val="accent1"/>
                </a:solidFill>
                <a:latin typeface="Playfair Display" charset="0"/>
                <a:ea typeface="Playfair Display" charset="0"/>
                <a:cs typeface="Playfair Display" charset="0"/>
              </a:endParaRPr>
            </a:p>
          </p:txBody>
        </p:sp>
      </p:grpSp>
    </p:spTree>
    <p:extLst>
      <p:ext uri="{BB962C8B-B14F-4D97-AF65-F5344CB8AC3E}">
        <p14:creationId xmlns:p14="http://schemas.microsoft.com/office/powerpoint/2010/main" val="1378804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6791709" y="0"/>
            <a:ext cx="7585942"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flipH="1">
            <a:off x="0" y="1"/>
            <a:ext cx="16791709" cy="13715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8662266"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Background</a:t>
            </a:r>
            <a:endParaRPr lang="en-US" sz="4800" dirty="0">
              <a:solidFill>
                <a:schemeClr val="bg1"/>
              </a:solidFill>
              <a:latin typeface="Playfair Display" charset="0"/>
              <a:ea typeface="Playfair Display" charset="0"/>
              <a:cs typeface="Playfair Display" charset="0"/>
            </a:endParaRPr>
          </a:p>
        </p:txBody>
      </p:sp>
      <p:grpSp>
        <p:nvGrpSpPr>
          <p:cNvPr id="3" name="Group 2"/>
          <p:cNvGrpSpPr/>
          <p:nvPr/>
        </p:nvGrpSpPr>
        <p:grpSpPr>
          <a:xfrm>
            <a:off x="751897" y="4694074"/>
            <a:ext cx="13811597" cy="11172289"/>
            <a:chOff x="751897" y="4484466"/>
            <a:chExt cx="13811597" cy="11172289"/>
          </a:xfrm>
        </p:grpSpPr>
        <p:sp>
          <p:nvSpPr>
            <p:cNvPr id="12" name="Subtitle 2"/>
            <p:cNvSpPr txBox="1">
              <a:spLocks/>
            </p:cNvSpPr>
            <p:nvPr/>
          </p:nvSpPr>
          <p:spPr>
            <a:xfrm>
              <a:off x="751897" y="8196775"/>
              <a:ext cx="12839411" cy="70527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smtClean="0">
                  <a:solidFill>
                    <a:schemeClr val="bg1"/>
                  </a:solidFill>
                  <a:latin typeface="Lato" charset="0"/>
                  <a:ea typeface="Lato" charset="0"/>
                  <a:cs typeface="Lato" charset="0"/>
                </a:rPr>
                <a:t> </a:t>
              </a:r>
            </a:p>
          </p:txBody>
        </p:sp>
        <p:sp>
          <p:nvSpPr>
            <p:cNvPr id="15" name="Rectangle 14"/>
            <p:cNvSpPr/>
            <p:nvPr/>
          </p:nvSpPr>
          <p:spPr>
            <a:xfrm>
              <a:off x="855807" y="4484466"/>
              <a:ext cx="13707687" cy="11172289"/>
            </a:xfrm>
            <a:prstGeom prst="rect">
              <a:avLst/>
            </a:prstGeom>
          </p:spPr>
          <p:txBody>
            <a:bodyPr wrap="square">
              <a:spAutoFit/>
            </a:bodyPr>
            <a:lstStyle/>
            <a:p>
              <a:pPr marL="685800" indent="-685800">
                <a:buFont typeface="Arial" charset="0"/>
                <a:buChar char="•"/>
              </a:pPr>
              <a:r>
                <a:rPr lang="en-US" sz="4000" dirty="0" smtClean="0">
                  <a:solidFill>
                    <a:schemeClr val="bg1"/>
                  </a:solidFill>
                  <a:latin typeface="Lato" charset="0"/>
                  <a:ea typeface="Lato" charset="0"/>
                  <a:cs typeface="Lato" charset="0"/>
                </a:rPr>
                <a:t>Initial thoughts</a:t>
              </a:r>
            </a:p>
            <a:p>
              <a:pPr marL="1600017" lvl="1" indent="-685800">
                <a:buFont typeface="Arial" charset="0"/>
                <a:buChar char="•"/>
              </a:pPr>
              <a:r>
                <a:rPr lang="en-US" sz="4000" dirty="0">
                  <a:solidFill>
                    <a:schemeClr val="bg1"/>
                  </a:solidFill>
                  <a:latin typeface="Lato" charset="0"/>
                  <a:ea typeface="Lato" charset="0"/>
                  <a:cs typeface="Lato" charset="0"/>
                </a:rPr>
                <a:t>How would a human approach this task?</a:t>
              </a:r>
            </a:p>
            <a:p>
              <a:pPr marL="1600017" lvl="1" indent="-685800">
                <a:buFont typeface="Arial" charset="0"/>
                <a:buChar char="•"/>
              </a:pPr>
              <a:r>
                <a:rPr lang="en-US" sz="4000" dirty="0">
                  <a:solidFill>
                    <a:schemeClr val="bg1"/>
                  </a:solidFill>
                  <a:latin typeface="Lato" charset="0"/>
                  <a:ea typeface="Lato" charset="0"/>
                  <a:cs typeface="Lato" charset="0"/>
                </a:rPr>
                <a:t>Misspellings</a:t>
              </a:r>
            </a:p>
            <a:p>
              <a:pPr marL="2514234" lvl="2" indent="-685800">
                <a:buFont typeface="Arial" charset="0"/>
                <a:buChar char="•"/>
              </a:pPr>
              <a:r>
                <a:rPr lang="en-US" sz="4000" dirty="0">
                  <a:solidFill>
                    <a:schemeClr val="bg1"/>
                  </a:solidFill>
                  <a:latin typeface="Lato" charset="0"/>
                  <a:ea typeface="Lato" charset="0"/>
                  <a:cs typeface="Lato" charset="0"/>
                </a:rPr>
                <a:t>Specific to each </a:t>
              </a:r>
              <a:r>
                <a:rPr lang="en-US" sz="4000" dirty="0" smtClean="0">
                  <a:solidFill>
                    <a:schemeClr val="bg1"/>
                  </a:solidFill>
                  <a:latin typeface="Lato" charset="0"/>
                  <a:ea typeface="Lato" charset="0"/>
                  <a:cs typeface="Lato" charset="0"/>
                </a:rPr>
                <a:t>language</a:t>
              </a:r>
            </a:p>
            <a:p>
              <a:pPr marL="2514234" lvl="2" indent="-685800">
                <a:buFont typeface="Arial" charset="0"/>
                <a:buChar char="•"/>
              </a:pPr>
              <a:r>
                <a:rPr lang="en-US" sz="4000" dirty="0" smtClean="0">
                  <a:solidFill>
                    <a:schemeClr val="bg1"/>
                  </a:solidFill>
                  <a:latin typeface="Lato" charset="0"/>
                  <a:ea typeface="Lato" charset="0"/>
                  <a:cs typeface="Lato" charset="0"/>
                </a:rPr>
                <a:t>Words? Characters?</a:t>
              </a:r>
            </a:p>
            <a:p>
              <a:pPr marL="685800" indent="-685800">
                <a:buFont typeface="Arial" charset="0"/>
                <a:buChar char="•"/>
              </a:pPr>
              <a:r>
                <a:rPr lang="en-US" sz="4000" dirty="0" smtClean="0">
                  <a:solidFill>
                    <a:schemeClr val="bg1"/>
                  </a:solidFill>
                  <a:latin typeface="Lato" charset="0"/>
                  <a:ea typeface="Lato" charset="0"/>
                  <a:cs typeface="Lato" charset="0"/>
                </a:rPr>
                <a:t>Character embedding motivation</a:t>
              </a:r>
            </a:p>
            <a:p>
              <a:pPr marL="1600017" lvl="1" indent="-685800">
                <a:buFont typeface="Arial" charset="0"/>
                <a:buChar char="•"/>
              </a:pPr>
              <a:r>
                <a:rPr lang="en-US" sz="4000" dirty="0" smtClean="0">
                  <a:solidFill>
                    <a:schemeClr val="bg1"/>
                  </a:solidFill>
                  <a:latin typeface="Lato" charset="0"/>
                  <a:ea typeface="Lato" charset="0"/>
                  <a:cs typeface="Lato" charset="0"/>
                </a:rPr>
                <a:t>NLI Shared Task</a:t>
              </a:r>
            </a:p>
            <a:p>
              <a:pPr marL="2514234" lvl="2" indent="-685800">
                <a:buFont typeface="Arial" charset="0"/>
                <a:buChar char="•"/>
              </a:pPr>
              <a:r>
                <a:rPr lang="en-US" sz="4000" dirty="0" smtClean="0">
                  <a:solidFill>
                    <a:schemeClr val="bg1"/>
                  </a:solidFill>
                  <a:latin typeface="Lato" charset="0"/>
                  <a:ea typeface="Lato" charset="0"/>
                  <a:cs typeface="Lato" charset="0"/>
                </a:rPr>
                <a:t>Groningen (3</a:t>
              </a:r>
              <a:r>
                <a:rPr lang="en-US" sz="4000" baseline="30000" dirty="0" smtClean="0">
                  <a:solidFill>
                    <a:schemeClr val="bg1"/>
                  </a:solidFill>
                  <a:latin typeface="Lato" charset="0"/>
                  <a:ea typeface="Lato" charset="0"/>
                  <a:cs typeface="Lato" charset="0"/>
                </a:rPr>
                <a:t>rd</a:t>
              </a:r>
              <a:r>
                <a:rPr lang="en-US" sz="4000" dirty="0" smtClean="0">
                  <a:solidFill>
                    <a:schemeClr val="bg1"/>
                  </a:solidFill>
                  <a:latin typeface="Lato" charset="0"/>
                  <a:ea typeface="Lato" charset="0"/>
                  <a:cs typeface="Lato" charset="0"/>
                </a:rPr>
                <a:t> place, 1-9 character n-grams)</a:t>
              </a:r>
            </a:p>
            <a:p>
              <a:pPr marL="1600017" lvl="1" indent="-685800">
                <a:buFont typeface="Arial" charset="0"/>
                <a:buChar char="•"/>
              </a:pPr>
              <a:r>
                <a:rPr lang="en-US" sz="4000" dirty="0" smtClean="0">
                  <a:solidFill>
                    <a:schemeClr val="bg1"/>
                  </a:solidFill>
                  <a:latin typeface="Lato" charset="0"/>
                  <a:ea typeface="Lato" charset="0"/>
                  <a:cs typeface="Lato" charset="0"/>
                </a:rPr>
                <a:t>Google Brain 2016</a:t>
              </a:r>
            </a:p>
            <a:p>
              <a:pPr marL="2514234" lvl="2" indent="-685800">
                <a:buFont typeface="Arial" charset="0"/>
                <a:buChar char="•"/>
              </a:pPr>
              <a:r>
                <a:rPr lang="en-US" sz="4000" dirty="0" smtClean="0">
                  <a:solidFill>
                    <a:schemeClr val="bg1"/>
                  </a:solidFill>
                  <a:latin typeface="Lato" charset="0"/>
                  <a:ea typeface="Lato" charset="0"/>
                  <a:cs typeface="Lato" charset="0"/>
                </a:rPr>
                <a:t>Evaluated on 1B Word benchmark</a:t>
              </a:r>
            </a:p>
            <a:p>
              <a:pPr marL="2514234" lvl="2" indent="-685800">
                <a:buFont typeface="Arial" charset="0"/>
                <a:buChar char="•"/>
              </a:pPr>
              <a:r>
                <a:rPr lang="en-US" sz="4000" dirty="0" smtClean="0">
                  <a:solidFill>
                    <a:schemeClr val="bg1"/>
                  </a:solidFill>
                  <a:latin typeface="Lato" charset="0"/>
                  <a:ea typeface="Lato" charset="0"/>
                  <a:cs typeface="Lato" charset="0"/>
                </a:rPr>
                <a:t>Outperformed state of the art word embedding technologies </a:t>
              </a:r>
            </a:p>
            <a:p>
              <a:pPr marL="2514234" lvl="2" indent="-685800">
                <a:buFont typeface="Arial" charset="0"/>
                <a:buChar char="•"/>
              </a:pPr>
              <a:r>
                <a:rPr lang="en-US" sz="4000" dirty="0" smtClean="0">
                  <a:solidFill>
                    <a:schemeClr val="bg1"/>
                  </a:solidFill>
                  <a:latin typeface="Lato" charset="0"/>
                  <a:ea typeface="Lato" charset="0"/>
                  <a:cs typeface="Lato" charset="0"/>
                </a:rPr>
                <a:t>Capture complex aspects of language</a:t>
              </a:r>
            </a:p>
            <a:p>
              <a:pPr marL="1600017" lvl="1" indent="-685800">
                <a:buFont typeface="Arial" charset="0"/>
                <a:buChar char="•"/>
              </a:pPr>
              <a:endParaRPr lang="en-US" sz="4000" dirty="0" smtClean="0">
                <a:solidFill>
                  <a:schemeClr val="bg1"/>
                </a:solidFill>
                <a:latin typeface="Lato" charset="0"/>
                <a:ea typeface="Lato" charset="0"/>
                <a:cs typeface="Lato" charset="0"/>
              </a:endParaRPr>
            </a:p>
            <a:p>
              <a:pPr marL="1600017" lvl="1" indent="-685800">
                <a:buFont typeface="Arial" charset="0"/>
                <a:buChar char="•"/>
              </a:pPr>
              <a:endParaRPr lang="en-US" sz="4000" dirty="0">
                <a:solidFill>
                  <a:schemeClr val="bg1"/>
                </a:solidFill>
                <a:latin typeface="Lato" charset="0"/>
                <a:ea typeface="Lato" charset="0"/>
                <a:cs typeface="Lato" charset="0"/>
              </a:endParaRPr>
            </a:p>
            <a:p>
              <a:pPr marL="685800" indent="-685800">
                <a:buFont typeface="Arial" charset="0"/>
                <a:buChar char="•"/>
              </a:pPr>
              <a:endParaRPr lang="en-US" sz="4000" dirty="0" smtClean="0">
                <a:solidFill>
                  <a:schemeClr val="bg1"/>
                </a:solidFill>
                <a:latin typeface="Lato" charset="0"/>
                <a:ea typeface="Lato" charset="0"/>
                <a:cs typeface="Lato" charset="0"/>
              </a:endParaRPr>
            </a:p>
            <a:p>
              <a:pPr marL="2514234" lvl="2" indent="-685800">
                <a:buFont typeface="Arial" charset="0"/>
                <a:buChar char="•"/>
              </a:pPr>
              <a:endParaRPr lang="en-US" sz="4000" dirty="0" smtClean="0">
                <a:solidFill>
                  <a:schemeClr val="bg1"/>
                </a:solidFill>
                <a:latin typeface="Lato" charset="0"/>
                <a:ea typeface="Lato" charset="0"/>
                <a:cs typeface="Lato" charset="0"/>
              </a:endParaRPr>
            </a:p>
            <a:p>
              <a:pPr marL="1600017" lvl="1" indent="-685800">
                <a:buFont typeface="Arial" charset="0"/>
                <a:buChar char="•"/>
              </a:pPr>
              <a:endParaRPr lang="en-US" sz="4000" dirty="0" smtClean="0">
                <a:solidFill>
                  <a:schemeClr val="bg1"/>
                </a:solidFill>
                <a:latin typeface="Lato" charset="0"/>
                <a:ea typeface="Lato" charset="0"/>
                <a:cs typeface="Lato" charset="0"/>
              </a:endParaRPr>
            </a:p>
          </p:txBody>
        </p:sp>
      </p:grpSp>
      <p:sp>
        <p:nvSpPr>
          <p:cNvPr id="16" name="Rectangle 15"/>
          <p:cNvSpPr/>
          <p:nvPr/>
        </p:nvSpPr>
        <p:spPr>
          <a:xfrm>
            <a:off x="-3" y="2947610"/>
            <a:ext cx="6546275" cy="11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Tree>
    <p:extLst>
      <p:ext uri="{BB962C8B-B14F-4D97-AF65-F5344CB8AC3E}">
        <p14:creationId xmlns:p14="http://schemas.microsoft.com/office/powerpoint/2010/main" val="754460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3" y="0"/>
            <a:ext cx="24377654"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flipH="1">
            <a:off x="-2" y="0"/>
            <a:ext cx="19151602" cy="13715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7407940"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Bulleted List Sample</a:t>
            </a:r>
            <a:endParaRPr lang="en-US" sz="4800" dirty="0">
              <a:solidFill>
                <a:schemeClr val="bg1"/>
              </a:solidFill>
              <a:latin typeface="Playfair Display" charset="0"/>
              <a:ea typeface="Playfair Display" charset="0"/>
              <a:cs typeface="Playfair Display" charset="0"/>
            </a:endParaRP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grpSp>
        <p:nvGrpSpPr>
          <p:cNvPr id="9" name="Group 8"/>
          <p:cNvGrpSpPr/>
          <p:nvPr/>
        </p:nvGrpSpPr>
        <p:grpSpPr>
          <a:xfrm>
            <a:off x="944559" y="5116650"/>
            <a:ext cx="16581441" cy="6348981"/>
            <a:chOff x="944559" y="4323869"/>
            <a:chExt cx="16581441" cy="6348981"/>
          </a:xfrm>
        </p:grpSpPr>
        <p:sp>
          <p:nvSpPr>
            <p:cNvPr id="22" name="TextBox 21"/>
            <p:cNvSpPr txBox="1"/>
            <p:nvPr/>
          </p:nvSpPr>
          <p:spPr>
            <a:xfrm>
              <a:off x="1697685" y="4323869"/>
              <a:ext cx="5412542" cy="584775"/>
            </a:xfrm>
            <a:prstGeom prst="rect">
              <a:avLst/>
            </a:prstGeom>
            <a:noFill/>
          </p:spPr>
          <p:txBody>
            <a:bodyPr wrap="square" rtlCol="0">
              <a:spAutoFit/>
            </a:bodyPr>
            <a:lstStyle/>
            <a:p>
              <a:r>
                <a:rPr lang="en-US" sz="3200" dirty="0" smtClean="0">
                  <a:solidFill>
                    <a:schemeClr val="bg1"/>
                  </a:solidFill>
                  <a:latin typeface="Playfair Display" charset="0"/>
                  <a:ea typeface="Playfair Display" charset="0"/>
                  <a:cs typeface="Playfair Display" charset="0"/>
                </a:rPr>
                <a:t>The Problem</a:t>
              </a:r>
              <a:endParaRPr lang="en-US" sz="3200" dirty="0">
                <a:solidFill>
                  <a:schemeClr val="bg1"/>
                </a:solidFill>
                <a:latin typeface="Playfair Display" charset="0"/>
                <a:ea typeface="Playfair Display" charset="0"/>
                <a:cs typeface="Playfair Display" charset="0"/>
              </a:endParaRPr>
            </a:p>
          </p:txBody>
        </p:sp>
        <p:sp>
          <p:nvSpPr>
            <p:cNvPr id="23" name="TextBox 22"/>
            <p:cNvSpPr txBox="1"/>
            <p:nvPr/>
          </p:nvSpPr>
          <p:spPr>
            <a:xfrm>
              <a:off x="1697684" y="4893253"/>
              <a:ext cx="15828316" cy="1200329"/>
            </a:xfrm>
            <a:prstGeom prst="rect">
              <a:avLst/>
            </a:prstGeom>
            <a:noFill/>
          </p:spPr>
          <p:txBody>
            <a:bodyPr wrap="square" rtlCol="0">
              <a:spAutoFit/>
            </a:bodyPr>
            <a:lstStyle/>
            <a:p>
              <a:r>
                <a:rPr lang="en-US" sz="2400" dirty="0">
                  <a:solidFill>
                    <a:schemeClr val="bg1"/>
                  </a:solidFill>
                  <a:latin typeface="Lato" charset="0"/>
                  <a:ea typeface="Lato" charset="0"/>
                  <a:cs typeface="Lato" charset="0"/>
                </a:rPr>
                <a:t>Some fifty years ago there was a curious case of whale trover litigated. Likewise a fish is technically fast when it bears a waif</a:t>
              </a:r>
              <a:r>
                <a:rPr lang="en-US" sz="2400" dirty="0" smtClean="0">
                  <a:solidFill>
                    <a:schemeClr val="bg1"/>
                  </a:solidFill>
                  <a:latin typeface="Lato" charset="0"/>
                  <a:ea typeface="Lato" charset="0"/>
                  <a:cs typeface="Lato" charset="0"/>
                </a:rPr>
                <a:t>. </a:t>
              </a:r>
              <a:r>
                <a:rPr lang="en-US" sz="2400" dirty="0">
                  <a:solidFill>
                    <a:schemeClr val="bg1"/>
                  </a:solidFill>
                  <a:latin typeface="Lato" charset="0"/>
                  <a:ea typeface="Lato" charset="0"/>
                  <a:cs typeface="Lato" charset="0"/>
                </a:rPr>
                <a:t>These are scientific commentaries; but the commentaries of the whale men themselves sometimes consist in hard words and harder knocks—the Coke-upon-Littleton of the fist. </a:t>
              </a:r>
            </a:p>
          </p:txBody>
        </p:sp>
        <p:sp>
          <p:nvSpPr>
            <p:cNvPr id="24" name="TextBox 23"/>
            <p:cNvSpPr txBox="1"/>
            <p:nvPr/>
          </p:nvSpPr>
          <p:spPr>
            <a:xfrm>
              <a:off x="1697685" y="6613503"/>
              <a:ext cx="5412542" cy="584775"/>
            </a:xfrm>
            <a:prstGeom prst="rect">
              <a:avLst/>
            </a:prstGeom>
            <a:noFill/>
          </p:spPr>
          <p:txBody>
            <a:bodyPr wrap="square" rtlCol="0">
              <a:spAutoFit/>
            </a:bodyPr>
            <a:lstStyle/>
            <a:p>
              <a:r>
                <a:rPr lang="en-US" sz="3200" dirty="0" smtClean="0">
                  <a:solidFill>
                    <a:schemeClr val="bg1"/>
                  </a:solidFill>
                  <a:latin typeface="Playfair Display" charset="0"/>
                  <a:ea typeface="Playfair Display" charset="0"/>
                  <a:cs typeface="Playfair Display" charset="0"/>
                </a:rPr>
                <a:t>The Solution</a:t>
              </a:r>
              <a:endParaRPr lang="en-US" sz="3200" dirty="0">
                <a:solidFill>
                  <a:schemeClr val="bg1"/>
                </a:solidFill>
                <a:latin typeface="Playfair Display" charset="0"/>
                <a:ea typeface="Playfair Display" charset="0"/>
                <a:cs typeface="Playfair Display" charset="0"/>
              </a:endParaRPr>
            </a:p>
          </p:txBody>
        </p:sp>
        <p:sp>
          <p:nvSpPr>
            <p:cNvPr id="25" name="TextBox 24"/>
            <p:cNvSpPr txBox="1"/>
            <p:nvPr/>
          </p:nvSpPr>
          <p:spPr>
            <a:xfrm>
              <a:off x="1697684" y="7182887"/>
              <a:ext cx="15167916" cy="1200329"/>
            </a:xfrm>
            <a:prstGeom prst="rect">
              <a:avLst/>
            </a:prstGeom>
            <a:noFill/>
          </p:spPr>
          <p:txBody>
            <a:bodyPr wrap="square" rtlCol="0">
              <a:spAutoFit/>
            </a:bodyPr>
            <a:lstStyle/>
            <a:p>
              <a:r>
                <a:rPr lang="en-US" sz="2400" dirty="0">
                  <a:solidFill>
                    <a:schemeClr val="bg1"/>
                  </a:solidFill>
                  <a:latin typeface="Lato" charset="0"/>
                  <a:ea typeface="Lato" charset="0"/>
                  <a:cs typeface="Lato" charset="0"/>
                </a:rPr>
                <a:t>Some fifty years ago there was a curious case of whale trover litigated. Likewise a fish is technically fast when it bears a waif. These are scientific commentaries; but the commentaries of the whale men themselves sometimes consist in hard words and harder knocks—the Coke-upon-Littleton of the fist. </a:t>
              </a:r>
            </a:p>
          </p:txBody>
        </p:sp>
        <p:sp>
          <p:nvSpPr>
            <p:cNvPr id="26" name="TextBox 25"/>
            <p:cNvSpPr txBox="1"/>
            <p:nvPr/>
          </p:nvSpPr>
          <p:spPr>
            <a:xfrm>
              <a:off x="1697685" y="8903137"/>
              <a:ext cx="5412542" cy="584775"/>
            </a:xfrm>
            <a:prstGeom prst="rect">
              <a:avLst/>
            </a:prstGeom>
            <a:noFill/>
          </p:spPr>
          <p:txBody>
            <a:bodyPr wrap="square" rtlCol="0">
              <a:spAutoFit/>
            </a:bodyPr>
            <a:lstStyle/>
            <a:p>
              <a:r>
                <a:rPr lang="en-US" sz="3200" dirty="0" smtClean="0">
                  <a:solidFill>
                    <a:schemeClr val="bg1"/>
                  </a:solidFill>
                  <a:latin typeface="Playfair Display" charset="0"/>
                  <a:ea typeface="Playfair Display" charset="0"/>
                  <a:cs typeface="Playfair Display" charset="0"/>
                </a:rPr>
                <a:t>Service</a:t>
              </a:r>
              <a:endParaRPr lang="en-US" sz="3200" dirty="0">
                <a:solidFill>
                  <a:schemeClr val="bg1"/>
                </a:solidFill>
                <a:latin typeface="Playfair Display" charset="0"/>
                <a:ea typeface="Playfair Display" charset="0"/>
                <a:cs typeface="Playfair Display" charset="0"/>
              </a:endParaRPr>
            </a:p>
          </p:txBody>
        </p:sp>
        <p:sp>
          <p:nvSpPr>
            <p:cNvPr id="27" name="TextBox 26"/>
            <p:cNvSpPr txBox="1"/>
            <p:nvPr/>
          </p:nvSpPr>
          <p:spPr>
            <a:xfrm>
              <a:off x="1697684" y="9472521"/>
              <a:ext cx="15167916" cy="1200329"/>
            </a:xfrm>
            <a:prstGeom prst="rect">
              <a:avLst/>
            </a:prstGeom>
            <a:noFill/>
          </p:spPr>
          <p:txBody>
            <a:bodyPr wrap="square" rtlCol="0">
              <a:spAutoFit/>
            </a:bodyPr>
            <a:lstStyle/>
            <a:p>
              <a:r>
                <a:rPr lang="en-US" sz="2400">
                  <a:solidFill>
                    <a:schemeClr val="bg1"/>
                  </a:solidFill>
                  <a:latin typeface="Lato" charset="0"/>
                  <a:ea typeface="Lato" charset="0"/>
                  <a:cs typeface="Lato" charset="0"/>
                </a:rPr>
                <a:t>Some fifty years ago there was a curious case of whale trover litigated. </a:t>
              </a:r>
              <a:r>
                <a:rPr lang="en-US" sz="2400" dirty="0">
                  <a:solidFill>
                    <a:schemeClr val="bg1"/>
                  </a:solidFill>
                  <a:latin typeface="Lato" charset="0"/>
                  <a:ea typeface="Lato" charset="0"/>
                  <a:cs typeface="Lato" charset="0"/>
                </a:rPr>
                <a:t>Likewise a fish is technically fast when it bears a waif. These are scientific commentaries; but the commentaries of the whale men themselves sometimes consist in hard words and harder knocks—the Coke-upon-Littleton of the fist. </a:t>
              </a:r>
            </a:p>
          </p:txBody>
        </p:sp>
        <p:sp>
          <p:nvSpPr>
            <p:cNvPr id="4" name="Rectangle 3"/>
            <p:cNvSpPr/>
            <p:nvPr/>
          </p:nvSpPr>
          <p:spPr>
            <a:xfrm>
              <a:off x="944559" y="4452300"/>
              <a:ext cx="327911" cy="32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944559" y="6741934"/>
              <a:ext cx="327911" cy="32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44559" y="9031568"/>
              <a:ext cx="327911" cy="32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p:cNvSpPr/>
          <p:nvPr/>
        </p:nvSpPr>
        <p:spPr>
          <a:xfrm>
            <a:off x="-4" y="2947610"/>
            <a:ext cx="8141369" cy="11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Tree>
    <p:extLst>
      <p:ext uri="{BB962C8B-B14F-4D97-AF65-F5344CB8AC3E}">
        <p14:creationId xmlns:p14="http://schemas.microsoft.com/office/powerpoint/2010/main" val="1430794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 y="0"/>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14919549" y="3144837"/>
            <a:ext cx="5904320" cy="9235440"/>
            <a:chOff x="11177433" y="1757552"/>
            <a:chExt cx="6521544" cy="10200896"/>
          </a:xfrm>
        </p:grpSpPr>
        <p:pic>
          <p:nvPicPr>
            <p:cNvPr id="14" name="Picture 13" descr="iPhone6_mockup_front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7433" y="1757552"/>
              <a:ext cx="6521544" cy="10200896"/>
            </a:xfrm>
            <a:prstGeom prst="rect">
              <a:avLst/>
            </a:prstGeom>
          </p:spPr>
        </p:pic>
        <p:sp>
          <p:nvSpPr>
            <p:cNvPr id="15" name="Rectangle 14"/>
            <p:cNvSpPr/>
            <p:nvPr/>
          </p:nvSpPr>
          <p:spPr>
            <a:xfrm>
              <a:off x="12425065" y="3332480"/>
              <a:ext cx="3956200" cy="70124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grpSp>
        <p:nvGrpSpPr>
          <p:cNvPr id="2" name="Group 1"/>
          <p:cNvGrpSpPr/>
          <p:nvPr/>
        </p:nvGrpSpPr>
        <p:grpSpPr>
          <a:xfrm>
            <a:off x="835025" y="5398314"/>
            <a:ext cx="10530742" cy="4728486"/>
            <a:chOff x="12188825" y="5765604"/>
            <a:chExt cx="10530742" cy="4728486"/>
          </a:xfrm>
        </p:grpSpPr>
        <p:sp>
          <p:nvSpPr>
            <p:cNvPr id="16" name="TextBox 15"/>
            <p:cNvSpPr txBox="1"/>
            <p:nvPr/>
          </p:nvSpPr>
          <p:spPr>
            <a:xfrm>
              <a:off x="12259165" y="5765604"/>
              <a:ext cx="7133292" cy="1200329"/>
            </a:xfrm>
            <a:prstGeom prst="rect">
              <a:avLst/>
            </a:prstGeom>
            <a:noFill/>
          </p:spPr>
          <p:txBody>
            <a:bodyPr wrap="square" rtlCol="0">
              <a:spAutoFit/>
            </a:bodyPr>
            <a:lstStyle/>
            <a:p>
              <a:r>
                <a:rPr lang="en-US" sz="7200" dirty="0" smtClean="0">
                  <a:solidFill>
                    <a:schemeClr val="accent2"/>
                  </a:solidFill>
                  <a:latin typeface="Playfair Display" charset="0"/>
                  <a:ea typeface="Playfair Display" charset="0"/>
                  <a:cs typeface="Playfair Display" charset="0"/>
                </a:rPr>
                <a:t>iPhone</a:t>
              </a:r>
              <a:endParaRPr lang="en-US" sz="7200" dirty="0">
                <a:solidFill>
                  <a:schemeClr val="accent2"/>
                </a:solidFill>
                <a:latin typeface="Playfair Display" charset="0"/>
                <a:ea typeface="Playfair Display" charset="0"/>
                <a:cs typeface="Playfair Display" charset="0"/>
              </a:endParaRPr>
            </a:p>
          </p:txBody>
        </p:sp>
        <p:sp>
          <p:nvSpPr>
            <p:cNvPr id="25" name="Subtitle 2"/>
            <p:cNvSpPr txBox="1">
              <a:spLocks/>
            </p:cNvSpPr>
            <p:nvPr/>
          </p:nvSpPr>
          <p:spPr>
            <a:xfrm>
              <a:off x="12188825" y="6965933"/>
              <a:ext cx="10530742" cy="35281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a:solidFill>
                    <a:schemeClr val="bg1"/>
                  </a:solidFill>
                  <a:latin typeface="Lato" charset="0"/>
                  <a:ea typeface="Lato" charset="0"/>
                  <a:cs typeface="Lato" charset="0"/>
                </a:rPr>
                <a:t>Refers to a good or service being offered by a company. Ideally, a product should meet a certain consumer demand, or it should be so compelling that consumers believe they need it. To be successful, marketers should understand the life cycle of a product, and business executives should have a plan for dealing with products at every stage of their life cycles</a:t>
              </a:r>
              <a:r>
                <a:rPr lang="en-US" dirty="0" smtClean="0">
                  <a:solidFill>
                    <a:schemeClr val="bg1"/>
                  </a:solidFill>
                  <a:latin typeface="Lato" charset="0"/>
                  <a:ea typeface="Lato" charset="0"/>
                  <a:cs typeface="Lato" charset="0"/>
                </a:rPr>
                <a:t>. </a:t>
              </a:r>
              <a:r>
                <a:rPr lang="en-US" dirty="0">
                  <a:solidFill>
                    <a:schemeClr val="bg1"/>
                  </a:solidFill>
                  <a:latin typeface="Lato" charset="0"/>
                  <a:ea typeface="Lato" charset="0"/>
                  <a:cs typeface="Lato" charset="0"/>
                </a:rPr>
                <a:t>Some fifty years ago there was a curious case of whale-trover litigated in </a:t>
              </a:r>
              <a:r>
                <a:rPr lang="en-US" dirty="0" smtClean="0">
                  <a:solidFill>
                    <a:schemeClr val="bg1"/>
                  </a:solidFill>
                  <a:latin typeface="Lato" charset="0"/>
                  <a:ea typeface="Lato" charset="0"/>
                  <a:cs typeface="Lato" charset="0"/>
                </a:rPr>
                <a:t>England.</a:t>
              </a:r>
              <a:endParaRPr lang="en-US" dirty="0">
                <a:solidFill>
                  <a:schemeClr val="bg1"/>
                </a:solidFill>
                <a:latin typeface="Lato" charset="0"/>
                <a:ea typeface="Lato" charset="0"/>
                <a:cs typeface="Lato" charset="0"/>
              </a:endParaRPr>
            </a:p>
          </p:txBody>
        </p:sp>
      </p:grpSp>
      <p:sp>
        <p:nvSpPr>
          <p:cNvPr id="17" name="TextBox 16"/>
          <p:cNvSpPr txBox="1"/>
          <p:nvPr/>
        </p:nvSpPr>
        <p:spPr>
          <a:xfrm>
            <a:off x="835025" y="1665953"/>
            <a:ext cx="7407940"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iPhone Project</a:t>
            </a:r>
            <a:endParaRPr lang="en-US" sz="4800" dirty="0">
              <a:solidFill>
                <a:schemeClr val="bg1"/>
              </a:solidFill>
              <a:latin typeface="Playfair Display" charset="0"/>
              <a:ea typeface="Playfair Display" charset="0"/>
              <a:cs typeface="Playfair Display" charset="0"/>
            </a:endParaRPr>
          </a:p>
        </p:txBody>
      </p:sp>
      <p:sp>
        <p:nvSpPr>
          <p:cNvPr id="21" name="Rectangle 20"/>
          <p:cNvSpPr/>
          <p:nvPr/>
        </p:nvSpPr>
        <p:spPr>
          <a:xfrm>
            <a:off x="0" y="2947610"/>
            <a:ext cx="4905709" cy="11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0" name="Picture Placeholder 9"/>
          <p:cNvSpPr>
            <a:spLocks noGrp="1"/>
          </p:cNvSpPr>
          <p:nvPr>
            <p:ph type="pic" sz="quarter" idx="10"/>
          </p:nvPr>
        </p:nvSpPr>
        <p:spPr/>
      </p:sp>
    </p:spTree>
    <p:extLst>
      <p:ext uri="{BB962C8B-B14F-4D97-AF65-F5344CB8AC3E}">
        <p14:creationId xmlns:p14="http://schemas.microsoft.com/office/powerpoint/2010/main" val="1225893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 y="0"/>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835025" y="5398314"/>
            <a:ext cx="10530742" cy="4728486"/>
            <a:chOff x="12188825" y="5765604"/>
            <a:chExt cx="10530742" cy="4728486"/>
          </a:xfrm>
        </p:grpSpPr>
        <p:sp>
          <p:nvSpPr>
            <p:cNvPr id="16" name="TextBox 15"/>
            <p:cNvSpPr txBox="1"/>
            <p:nvPr/>
          </p:nvSpPr>
          <p:spPr>
            <a:xfrm>
              <a:off x="12259165" y="5765604"/>
              <a:ext cx="7133292" cy="1200329"/>
            </a:xfrm>
            <a:prstGeom prst="rect">
              <a:avLst/>
            </a:prstGeom>
            <a:noFill/>
          </p:spPr>
          <p:txBody>
            <a:bodyPr wrap="square" rtlCol="0">
              <a:spAutoFit/>
            </a:bodyPr>
            <a:lstStyle/>
            <a:p>
              <a:r>
                <a:rPr lang="en-US" sz="7200" dirty="0" smtClean="0">
                  <a:solidFill>
                    <a:schemeClr val="accent2"/>
                  </a:solidFill>
                  <a:latin typeface="Playfair Display" charset="0"/>
                  <a:ea typeface="Playfair Display" charset="0"/>
                  <a:cs typeface="Playfair Display" charset="0"/>
                </a:rPr>
                <a:t>iPad</a:t>
              </a:r>
              <a:endParaRPr lang="en-US" sz="7200" dirty="0">
                <a:solidFill>
                  <a:schemeClr val="accent2"/>
                </a:solidFill>
                <a:latin typeface="Playfair Display" charset="0"/>
                <a:ea typeface="Playfair Display" charset="0"/>
                <a:cs typeface="Playfair Display" charset="0"/>
              </a:endParaRPr>
            </a:p>
          </p:txBody>
        </p:sp>
        <p:sp>
          <p:nvSpPr>
            <p:cNvPr id="25" name="Subtitle 2"/>
            <p:cNvSpPr txBox="1">
              <a:spLocks/>
            </p:cNvSpPr>
            <p:nvPr/>
          </p:nvSpPr>
          <p:spPr>
            <a:xfrm>
              <a:off x="12188825" y="6965933"/>
              <a:ext cx="10530742" cy="35281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a:solidFill>
                    <a:schemeClr val="bg1"/>
                  </a:solidFill>
                  <a:latin typeface="Lato" charset="0"/>
                  <a:ea typeface="Lato" charset="0"/>
                  <a:cs typeface="Lato" charset="0"/>
                </a:rPr>
                <a:t>Refers to a good or service being offered by a company. Ideally, a product should meet a certain consumer demand, or it should be so compelling that consumers believe they need it. To be successful, marketers should understand the life cycle of a product, and business executives should have a plan for dealing with products at every stage of their life cycles</a:t>
              </a:r>
              <a:r>
                <a:rPr lang="en-US" dirty="0" smtClean="0">
                  <a:solidFill>
                    <a:schemeClr val="bg1"/>
                  </a:solidFill>
                  <a:latin typeface="Lato" charset="0"/>
                  <a:ea typeface="Lato" charset="0"/>
                  <a:cs typeface="Lato" charset="0"/>
                </a:rPr>
                <a:t>. </a:t>
              </a:r>
              <a:r>
                <a:rPr lang="en-US" dirty="0">
                  <a:solidFill>
                    <a:schemeClr val="bg1"/>
                  </a:solidFill>
                  <a:latin typeface="Lato" charset="0"/>
                  <a:ea typeface="Lato" charset="0"/>
                  <a:cs typeface="Lato" charset="0"/>
                </a:rPr>
                <a:t>Some fifty years ago there was a curious case of whale-trover litigated in </a:t>
              </a:r>
              <a:r>
                <a:rPr lang="en-US" dirty="0" smtClean="0">
                  <a:solidFill>
                    <a:schemeClr val="bg1"/>
                  </a:solidFill>
                  <a:latin typeface="Lato" charset="0"/>
                  <a:ea typeface="Lato" charset="0"/>
                  <a:cs typeface="Lato" charset="0"/>
                </a:rPr>
                <a:t>England.</a:t>
              </a:r>
              <a:endParaRPr lang="en-US" dirty="0">
                <a:solidFill>
                  <a:schemeClr val="bg1"/>
                </a:solidFill>
                <a:latin typeface="Lato" charset="0"/>
                <a:ea typeface="Lato" charset="0"/>
                <a:cs typeface="Lato" charset="0"/>
              </a:endParaRPr>
            </a:p>
          </p:txBody>
        </p:sp>
      </p:grpSp>
      <p:sp>
        <p:nvSpPr>
          <p:cNvPr id="17" name="TextBox 16"/>
          <p:cNvSpPr txBox="1"/>
          <p:nvPr/>
        </p:nvSpPr>
        <p:spPr>
          <a:xfrm>
            <a:off x="835025" y="1665953"/>
            <a:ext cx="7407940"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iPad Project</a:t>
            </a:r>
            <a:endParaRPr lang="en-US" sz="4800" dirty="0">
              <a:solidFill>
                <a:schemeClr val="bg1"/>
              </a:solidFill>
              <a:latin typeface="Playfair Display" charset="0"/>
              <a:ea typeface="Playfair Display" charset="0"/>
              <a:cs typeface="Playfair Display" charset="0"/>
            </a:endParaRPr>
          </a:p>
        </p:txBody>
      </p:sp>
      <p:sp>
        <p:nvSpPr>
          <p:cNvPr id="11" name="Rectangle 10"/>
          <p:cNvSpPr/>
          <p:nvPr/>
        </p:nvSpPr>
        <p:spPr>
          <a:xfrm>
            <a:off x="0" y="2947610"/>
            <a:ext cx="4245309" cy="11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2" name="Group 11"/>
          <p:cNvGrpSpPr/>
          <p:nvPr/>
        </p:nvGrpSpPr>
        <p:grpSpPr>
          <a:xfrm>
            <a:off x="15107248" y="3694176"/>
            <a:ext cx="5528922" cy="8190630"/>
            <a:chOff x="2816995" y="4959280"/>
            <a:chExt cx="5311384" cy="7868364"/>
          </a:xfrm>
        </p:grpSpPr>
        <p:grpSp>
          <p:nvGrpSpPr>
            <p:cNvPr id="18" name="Group 1102"/>
            <p:cNvGrpSpPr/>
            <p:nvPr/>
          </p:nvGrpSpPr>
          <p:grpSpPr>
            <a:xfrm>
              <a:off x="2816995" y="4959280"/>
              <a:ext cx="5311384" cy="7868364"/>
              <a:chOff x="0" y="0"/>
              <a:chExt cx="6591304" cy="9765730"/>
            </a:xfrm>
          </p:grpSpPr>
          <p:pic>
            <p:nvPicPr>
              <p:cNvPr id="20"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22"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876182">
                  <a:defRPr sz="4000">
                    <a:solidFill>
                      <a:srgbClr val="FFFFFF"/>
                    </a:solidFill>
                    <a:effectLst>
                      <a:outerShdw blurRad="38100" dist="12700" dir="5400000" rotWithShape="0">
                        <a:srgbClr val="000000">
                          <a:alpha val="50000"/>
                        </a:srgbClr>
                      </a:outerShdw>
                    </a:effectLst>
                  </a:defRPr>
                </a:pPr>
                <a:endParaRPr sz="5998" dirty="0">
                  <a:latin typeface="Calibri Light"/>
                </a:endParaRPr>
              </a:p>
            </p:txBody>
          </p:sp>
        </p:grpSp>
        <p:sp>
          <p:nvSpPr>
            <p:cNvPr id="19" name="Rectangle 18"/>
            <p:cNvSpPr/>
            <p:nvPr/>
          </p:nvSpPr>
          <p:spPr>
            <a:xfrm>
              <a:off x="3069588" y="5693761"/>
              <a:ext cx="4817634" cy="63959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sp>
        <p:nvSpPr>
          <p:cNvPr id="10" name="Picture Placeholder 9"/>
          <p:cNvSpPr>
            <a:spLocks noGrp="1"/>
          </p:cNvSpPr>
          <p:nvPr>
            <p:ph type="pic" sz="quarter" idx="10"/>
          </p:nvPr>
        </p:nvSpPr>
        <p:spPr/>
      </p:sp>
    </p:spTree>
    <p:extLst>
      <p:ext uri="{BB962C8B-B14F-4D97-AF65-F5344CB8AC3E}">
        <p14:creationId xmlns:p14="http://schemas.microsoft.com/office/powerpoint/2010/main" val="1732233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 y="0"/>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835025" y="5398314"/>
            <a:ext cx="10530742" cy="4728486"/>
            <a:chOff x="12188825" y="5765604"/>
            <a:chExt cx="10530742" cy="4728486"/>
          </a:xfrm>
        </p:grpSpPr>
        <p:sp>
          <p:nvSpPr>
            <p:cNvPr id="16" name="TextBox 15"/>
            <p:cNvSpPr txBox="1"/>
            <p:nvPr/>
          </p:nvSpPr>
          <p:spPr>
            <a:xfrm>
              <a:off x="12259165" y="5765604"/>
              <a:ext cx="7133292" cy="1200329"/>
            </a:xfrm>
            <a:prstGeom prst="rect">
              <a:avLst/>
            </a:prstGeom>
            <a:noFill/>
          </p:spPr>
          <p:txBody>
            <a:bodyPr wrap="square" rtlCol="0">
              <a:spAutoFit/>
            </a:bodyPr>
            <a:lstStyle/>
            <a:p>
              <a:r>
                <a:rPr lang="en-US" sz="7200" dirty="0" smtClean="0">
                  <a:solidFill>
                    <a:schemeClr val="accent2"/>
                  </a:solidFill>
                  <a:latin typeface="Playfair Display" charset="0"/>
                  <a:ea typeface="Playfair Display" charset="0"/>
                  <a:cs typeface="Playfair Display" charset="0"/>
                </a:rPr>
                <a:t>MacBook</a:t>
              </a:r>
              <a:endParaRPr lang="en-US" sz="7200" dirty="0">
                <a:solidFill>
                  <a:schemeClr val="accent2"/>
                </a:solidFill>
                <a:latin typeface="Playfair Display" charset="0"/>
                <a:ea typeface="Playfair Display" charset="0"/>
                <a:cs typeface="Playfair Display" charset="0"/>
              </a:endParaRPr>
            </a:p>
          </p:txBody>
        </p:sp>
        <p:sp>
          <p:nvSpPr>
            <p:cNvPr id="25" name="Subtitle 2"/>
            <p:cNvSpPr txBox="1">
              <a:spLocks/>
            </p:cNvSpPr>
            <p:nvPr/>
          </p:nvSpPr>
          <p:spPr>
            <a:xfrm>
              <a:off x="12188825" y="6965933"/>
              <a:ext cx="10530742" cy="35281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a:solidFill>
                    <a:schemeClr val="bg1"/>
                  </a:solidFill>
                  <a:latin typeface="Lato" charset="0"/>
                  <a:ea typeface="Lato" charset="0"/>
                  <a:cs typeface="Lato" charset="0"/>
                </a:rPr>
                <a:t>Refers to a good or service being offered by a company. Ideally, a product should meet a certain consumer demand, or it should be so compelling that consumers believe they need it. To be successful, marketers should understand the life cycle of a product, and business executives should have a plan for dealing with products at every stage of their life cycles</a:t>
              </a:r>
              <a:r>
                <a:rPr lang="en-US" dirty="0" smtClean="0">
                  <a:solidFill>
                    <a:schemeClr val="bg1"/>
                  </a:solidFill>
                  <a:latin typeface="Lato" charset="0"/>
                  <a:ea typeface="Lato" charset="0"/>
                  <a:cs typeface="Lato" charset="0"/>
                </a:rPr>
                <a:t>. </a:t>
              </a:r>
              <a:r>
                <a:rPr lang="en-US" dirty="0">
                  <a:solidFill>
                    <a:schemeClr val="bg1"/>
                  </a:solidFill>
                  <a:latin typeface="Lato" charset="0"/>
                  <a:ea typeface="Lato" charset="0"/>
                  <a:cs typeface="Lato" charset="0"/>
                </a:rPr>
                <a:t>Some fifty years ago there was a curious case of whale-trover litigated in </a:t>
              </a:r>
              <a:r>
                <a:rPr lang="en-US" dirty="0" smtClean="0">
                  <a:solidFill>
                    <a:schemeClr val="bg1"/>
                  </a:solidFill>
                  <a:latin typeface="Lato" charset="0"/>
                  <a:ea typeface="Lato" charset="0"/>
                  <a:cs typeface="Lato" charset="0"/>
                </a:rPr>
                <a:t>England.</a:t>
              </a:r>
              <a:endParaRPr lang="en-US" dirty="0">
                <a:solidFill>
                  <a:schemeClr val="bg1"/>
                </a:solidFill>
                <a:latin typeface="Lato" charset="0"/>
                <a:ea typeface="Lato" charset="0"/>
                <a:cs typeface="Lato" charset="0"/>
              </a:endParaRPr>
            </a:p>
          </p:txBody>
        </p:sp>
      </p:grpSp>
      <p:sp>
        <p:nvSpPr>
          <p:cNvPr id="17" name="TextBox 16"/>
          <p:cNvSpPr txBox="1"/>
          <p:nvPr/>
        </p:nvSpPr>
        <p:spPr>
          <a:xfrm>
            <a:off x="835025" y="1665953"/>
            <a:ext cx="7407940"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MacBook</a:t>
            </a:r>
            <a:endParaRPr lang="en-US" sz="4800" dirty="0">
              <a:solidFill>
                <a:schemeClr val="bg1"/>
              </a:solidFill>
              <a:latin typeface="Playfair Display" charset="0"/>
              <a:ea typeface="Playfair Display" charset="0"/>
              <a:cs typeface="Playfair Display" charset="0"/>
            </a:endParaRPr>
          </a:p>
        </p:txBody>
      </p:sp>
      <p:sp>
        <p:nvSpPr>
          <p:cNvPr id="13" name="Rectangle 12"/>
          <p:cNvSpPr/>
          <p:nvPr/>
        </p:nvSpPr>
        <p:spPr>
          <a:xfrm>
            <a:off x="0" y="2947610"/>
            <a:ext cx="3508709"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4" name="Group 13"/>
          <p:cNvGrpSpPr/>
          <p:nvPr/>
        </p:nvGrpSpPr>
        <p:grpSpPr>
          <a:xfrm>
            <a:off x="9254836" y="2671769"/>
            <a:ext cx="13597785" cy="7962145"/>
            <a:chOff x="3158744" y="2595880"/>
            <a:chExt cx="5375656" cy="3147700"/>
          </a:xfrm>
        </p:grpSpPr>
        <p:pic>
          <p:nvPicPr>
            <p:cNvPr id="15" name="Picture 14" descr="New Macbook Sil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744" y="2595880"/>
              <a:ext cx="5375656" cy="3147700"/>
            </a:xfrm>
            <a:prstGeom prst="rect">
              <a:avLst/>
            </a:prstGeom>
          </p:spPr>
        </p:pic>
        <p:sp>
          <p:nvSpPr>
            <p:cNvPr id="21" name="Rectangle 20"/>
            <p:cNvSpPr/>
            <p:nvPr/>
          </p:nvSpPr>
          <p:spPr>
            <a:xfrm>
              <a:off x="3764844" y="2841171"/>
              <a:ext cx="4112059" cy="2586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sp>
        <p:nvSpPr>
          <p:cNvPr id="18" name="Picture Placeholder 17"/>
          <p:cNvSpPr>
            <a:spLocks noGrp="1"/>
          </p:cNvSpPr>
          <p:nvPr>
            <p:ph type="pic" sz="quarter" idx="10"/>
          </p:nvPr>
        </p:nvSpPr>
        <p:spPr>
          <a:xfrm>
            <a:off x="10787973" y="3217249"/>
            <a:ext cx="10401502" cy="6617433"/>
          </a:xfrm>
        </p:spPr>
      </p:sp>
    </p:spTree>
    <p:extLst>
      <p:ext uri="{BB962C8B-B14F-4D97-AF65-F5344CB8AC3E}">
        <p14:creationId xmlns:p14="http://schemas.microsoft.com/office/powerpoint/2010/main" val="5931005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1" y="0"/>
            <a:ext cx="2437765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835025" y="5398314"/>
            <a:ext cx="10530742" cy="4728486"/>
            <a:chOff x="12188825" y="5765604"/>
            <a:chExt cx="10530742" cy="4728486"/>
          </a:xfrm>
        </p:grpSpPr>
        <p:sp>
          <p:nvSpPr>
            <p:cNvPr id="16" name="TextBox 15"/>
            <p:cNvSpPr txBox="1"/>
            <p:nvPr/>
          </p:nvSpPr>
          <p:spPr>
            <a:xfrm>
              <a:off x="12259165" y="5765604"/>
              <a:ext cx="7133292" cy="1200329"/>
            </a:xfrm>
            <a:prstGeom prst="rect">
              <a:avLst/>
            </a:prstGeom>
            <a:noFill/>
          </p:spPr>
          <p:txBody>
            <a:bodyPr wrap="square" rtlCol="0">
              <a:spAutoFit/>
            </a:bodyPr>
            <a:lstStyle/>
            <a:p>
              <a:r>
                <a:rPr lang="en-US" sz="7200" dirty="0" smtClean="0">
                  <a:solidFill>
                    <a:schemeClr val="accent2"/>
                  </a:solidFill>
                  <a:latin typeface="Playfair Display" charset="0"/>
                  <a:ea typeface="Playfair Display" charset="0"/>
                  <a:cs typeface="Playfair Display" charset="0"/>
                </a:rPr>
                <a:t>MacBook</a:t>
              </a:r>
              <a:endParaRPr lang="en-US" sz="7200" dirty="0">
                <a:solidFill>
                  <a:schemeClr val="accent2"/>
                </a:solidFill>
                <a:latin typeface="Playfair Display" charset="0"/>
                <a:ea typeface="Playfair Display" charset="0"/>
                <a:cs typeface="Playfair Display" charset="0"/>
              </a:endParaRPr>
            </a:p>
          </p:txBody>
        </p:sp>
        <p:sp>
          <p:nvSpPr>
            <p:cNvPr id="25" name="Subtitle 2"/>
            <p:cNvSpPr txBox="1">
              <a:spLocks/>
            </p:cNvSpPr>
            <p:nvPr/>
          </p:nvSpPr>
          <p:spPr>
            <a:xfrm>
              <a:off x="12188825" y="6965933"/>
              <a:ext cx="10530742" cy="35281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dirty="0">
                  <a:solidFill>
                    <a:schemeClr val="bg1"/>
                  </a:solidFill>
                  <a:latin typeface="Lato" charset="0"/>
                  <a:ea typeface="Lato" charset="0"/>
                  <a:cs typeface="Lato" charset="0"/>
                </a:rPr>
                <a:t>Refers to a good or service being offered by a company. Ideally, a product should meet a certain consumer demand, or it should be so compelling that consumers believe they need it. To be successful, marketers should understand the life cycle of a product, and business executives should have a plan for dealing with products at every stage of their life cycles</a:t>
              </a:r>
              <a:r>
                <a:rPr lang="en-US" dirty="0" smtClean="0">
                  <a:solidFill>
                    <a:schemeClr val="bg1"/>
                  </a:solidFill>
                  <a:latin typeface="Lato" charset="0"/>
                  <a:ea typeface="Lato" charset="0"/>
                  <a:cs typeface="Lato" charset="0"/>
                </a:rPr>
                <a:t>. </a:t>
              </a:r>
              <a:r>
                <a:rPr lang="en-US" dirty="0">
                  <a:solidFill>
                    <a:schemeClr val="bg1"/>
                  </a:solidFill>
                  <a:latin typeface="Lato" charset="0"/>
                  <a:ea typeface="Lato" charset="0"/>
                  <a:cs typeface="Lato" charset="0"/>
                </a:rPr>
                <a:t>Some fifty years ago there was a curious case of whale-trover litigated in </a:t>
              </a:r>
              <a:r>
                <a:rPr lang="en-US" dirty="0" smtClean="0">
                  <a:solidFill>
                    <a:schemeClr val="bg1"/>
                  </a:solidFill>
                  <a:latin typeface="Lato" charset="0"/>
                  <a:ea typeface="Lato" charset="0"/>
                  <a:cs typeface="Lato" charset="0"/>
                </a:rPr>
                <a:t>England.</a:t>
              </a:r>
              <a:endParaRPr lang="en-US" dirty="0">
                <a:solidFill>
                  <a:schemeClr val="bg1"/>
                </a:solidFill>
                <a:latin typeface="Lato" charset="0"/>
                <a:ea typeface="Lato" charset="0"/>
                <a:cs typeface="Lato" charset="0"/>
              </a:endParaRPr>
            </a:p>
          </p:txBody>
        </p:sp>
      </p:grpSp>
      <p:sp>
        <p:nvSpPr>
          <p:cNvPr id="17" name="TextBox 16"/>
          <p:cNvSpPr txBox="1"/>
          <p:nvPr/>
        </p:nvSpPr>
        <p:spPr>
          <a:xfrm>
            <a:off x="835025" y="1665953"/>
            <a:ext cx="7407940"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MacBook</a:t>
            </a:r>
            <a:endParaRPr lang="en-US" sz="4800" dirty="0">
              <a:solidFill>
                <a:schemeClr val="bg1"/>
              </a:solidFill>
              <a:latin typeface="Playfair Display" charset="0"/>
              <a:ea typeface="Playfair Display" charset="0"/>
              <a:cs typeface="Playfair Display" charset="0"/>
            </a:endParaRPr>
          </a:p>
        </p:txBody>
      </p:sp>
      <p:sp>
        <p:nvSpPr>
          <p:cNvPr id="13" name="Rectangle 12"/>
          <p:cNvSpPr/>
          <p:nvPr/>
        </p:nvSpPr>
        <p:spPr>
          <a:xfrm>
            <a:off x="0" y="2947610"/>
            <a:ext cx="3508709"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14" name="Group 13"/>
          <p:cNvGrpSpPr/>
          <p:nvPr/>
        </p:nvGrpSpPr>
        <p:grpSpPr>
          <a:xfrm>
            <a:off x="12807670" y="4680478"/>
            <a:ext cx="10072660" cy="5898018"/>
            <a:chOff x="3158744" y="2595880"/>
            <a:chExt cx="5375656" cy="3147700"/>
          </a:xfrm>
        </p:grpSpPr>
        <p:pic>
          <p:nvPicPr>
            <p:cNvPr id="15" name="Picture 14" descr="New Macbook Sil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744" y="2595880"/>
              <a:ext cx="5375656" cy="3147700"/>
            </a:xfrm>
            <a:prstGeom prst="rect">
              <a:avLst/>
            </a:prstGeom>
          </p:spPr>
        </p:pic>
        <p:sp>
          <p:nvSpPr>
            <p:cNvPr id="21" name="Rectangle 20"/>
            <p:cNvSpPr/>
            <p:nvPr/>
          </p:nvSpPr>
          <p:spPr>
            <a:xfrm>
              <a:off x="3764844" y="2841171"/>
              <a:ext cx="4112059" cy="25864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grpSp>
      <p:sp>
        <p:nvSpPr>
          <p:cNvPr id="18" name="Picture Placeholder 17"/>
          <p:cNvSpPr>
            <a:spLocks noGrp="1"/>
          </p:cNvSpPr>
          <p:nvPr>
            <p:ph type="pic" sz="quarter" idx="10"/>
          </p:nvPr>
        </p:nvSpPr>
        <p:spPr/>
      </p:sp>
    </p:spTree>
    <p:extLst>
      <p:ext uri="{BB962C8B-B14F-4D97-AF65-F5344CB8AC3E}">
        <p14:creationId xmlns:p14="http://schemas.microsoft.com/office/powerpoint/2010/main" val="4837046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extBox 23"/>
          <p:cNvSpPr txBox="1"/>
          <p:nvPr/>
        </p:nvSpPr>
        <p:spPr>
          <a:xfrm>
            <a:off x="9938079" y="2013710"/>
            <a:ext cx="4495140" cy="584775"/>
          </a:xfrm>
          <a:prstGeom prst="rect">
            <a:avLst/>
          </a:prstGeom>
          <a:noFill/>
        </p:spPr>
        <p:txBody>
          <a:bodyPr wrap="none" rtlCol="0">
            <a:spAutoFit/>
          </a:bodyPr>
          <a:lstStyle/>
          <a:p>
            <a:pPr algn="ctr"/>
            <a:r>
              <a:rPr lang="en-US" sz="3200" dirty="0" smtClean="0">
                <a:latin typeface="Lato" charset="0"/>
                <a:ea typeface="Lato" charset="0"/>
                <a:cs typeface="Lato" charset="0"/>
              </a:rPr>
              <a:t>Write here a line of text</a:t>
            </a:r>
            <a:endParaRPr lang="en-US" sz="3200" dirty="0">
              <a:latin typeface="Lato" charset="0"/>
              <a:ea typeface="Lato" charset="0"/>
              <a:cs typeface="Lato" charset="0"/>
            </a:endParaRPr>
          </a:p>
        </p:txBody>
      </p:sp>
      <p:sp>
        <p:nvSpPr>
          <p:cNvPr id="25" name="TextBox 24"/>
          <p:cNvSpPr txBox="1"/>
          <p:nvPr/>
        </p:nvSpPr>
        <p:spPr>
          <a:xfrm>
            <a:off x="9089647" y="1156920"/>
            <a:ext cx="6359433" cy="830997"/>
          </a:xfrm>
          <a:prstGeom prst="rect">
            <a:avLst/>
          </a:prstGeom>
          <a:noFill/>
        </p:spPr>
        <p:txBody>
          <a:bodyPr wrap="none" rtlCol="0">
            <a:spAutoFit/>
          </a:bodyPr>
          <a:lstStyle/>
          <a:p>
            <a:pPr algn="ctr"/>
            <a:r>
              <a:rPr lang="en-US" sz="4800" b="1" dirty="0" smtClean="0">
                <a:solidFill>
                  <a:schemeClr val="tx2"/>
                </a:solidFill>
                <a:latin typeface="Lato" charset="0"/>
                <a:ea typeface="Lato" charset="0"/>
                <a:cs typeface="Lato" charset="0"/>
              </a:rPr>
              <a:t>A BIT OF OUR STORY</a:t>
            </a:r>
            <a:endParaRPr lang="en-US" sz="4800" b="1" dirty="0">
              <a:solidFill>
                <a:schemeClr val="tx2"/>
              </a:solidFill>
              <a:latin typeface="Lato" charset="0"/>
              <a:ea typeface="Lato" charset="0"/>
              <a:cs typeface="Lato" charset="0"/>
            </a:endParaRPr>
          </a:p>
        </p:txBody>
      </p:sp>
      <p:sp>
        <p:nvSpPr>
          <p:cNvPr id="26" name="TextBox 25"/>
          <p:cNvSpPr txBox="1"/>
          <p:nvPr/>
        </p:nvSpPr>
        <p:spPr>
          <a:xfrm>
            <a:off x="1603375" y="3054073"/>
            <a:ext cx="21329650" cy="7913192"/>
          </a:xfrm>
          <a:prstGeom prst="rect">
            <a:avLst/>
          </a:prstGeom>
          <a:noFill/>
        </p:spPr>
        <p:txBody>
          <a:bodyPr wrap="square" rtlCol="0">
            <a:spAutoFit/>
          </a:bodyPr>
          <a:lstStyle/>
          <a:p>
            <a:pPr algn="just">
              <a:lnSpc>
                <a:spcPts val="4080"/>
              </a:lnSpc>
            </a:pPr>
            <a:r>
              <a:rPr lang="en-US" sz="2400" dirty="0">
                <a:latin typeface="Lato" charset="0"/>
                <a:ea typeface="Lato" charset="0"/>
                <a:cs typeface="Lato" charset="0"/>
              </a:rPr>
              <a:t>But what plays the mischief with this masterly code is the admirable brevity of it, which necessitates a vast volume of commentaries to expound it</a:t>
            </a:r>
            <a:r>
              <a:rPr lang="en-US" sz="2400" dirty="0" smtClean="0">
                <a:latin typeface="Lato" charset="0"/>
                <a:ea typeface="Lato" charset="0"/>
                <a:cs typeface="Lato" charset="0"/>
              </a:rPr>
              <a:t>. </a:t>
            </a:r>
            <a:r>
              <a:rPr lang="en-US" sz="2400" dirty="0">
                <a:latin typeface="Lato" charset="0"/>
                <a:ea typeface="Lato" charset="0"/>
                <a:cs typeface="Lato" charset="0"/>
              </a:rPr>
              <a:t>First: What is a Fast-Fish? Alive or dead a fish is technically fast, when it is connected with an occupied ship or boat, by any medium at all controllable by the occupant or occupants,—a mast, an oar, a nine-inch </a:t>
            </a:r>
            <a:r>
              <a:rPr lang="en-US" sz="2400" dirty="0" smtClean="0">
                <a:latin typeface="Lato" charset="0"/>
                <a:ea typeface="Lato" charset="0"/>
                <a:cs typeface="Lato" charset="0"/>
              </a:rPr>
              <a:t>cable</a:t>
            </a:r>
            <a:r>
              <a:rPr lang="en-US" sz="2400" dirty="0">
                <a:latin typeface="Lato" charset="0"/>
                <a:ea typeface="Lato" charset="0"/>
                <a:cs typeface="Lato" charset="0"/>
              </a:rPr>
              <a:t>.</a:t>
            </a:r>
            <a:endParaRPr lang="en-US" sz="2400" dirty="0" smtClean="0">
              <a:latin typeface="Lato" charset="0"/>
              <a:ea typeface="Lato" charset="0"/>
              <a:cs typeface="Lato" charset="0"/>
            </a:endParaRPr>
          </a:p>
          <a:p>
            <a:pPr algn="just">
              <a:lnSpc>
                <a:spcPts val="4080"/>
              </a:lnSpc>
            </a:pPr>
            <a:endParaRPr lang="en-US" sz="2400" dirty="0">
              <a:latin typeface="Lato" charset="0"/>
              <a:ea typeface="Lato" charset="0"/>
              <a:cs typeface="Lato" charset="0"/>
            </a:endParaRPr>
          </a:p>
          <a:p>
            <a:pPr algn="just">
              <a:lnSpc>
                <a:spcPts val="4080"/>
              </a:lnSpc>
            </a:pPr>
            <a:r>
              <a:rPr lang="en-US" sz="2400" dirty="0" smtClean="0">
                <a:latin typeface="Lato" charset="0"/>
                <a:ea typeface="Lato" charset="0"/>
                <a:cs typeface="Lato" charset="0"/>
              </a:rPr>
              <a:t>A </a:t>
            </a:r>
            <a:r>
              <a:rPr lang="en-US" sz="2400" dirty="0">
                <a:latin typeface="Lato" charset="0"/>
                <a:ea typeface="Lato" charset="0"/>
                <a:cs typeface="Lato" charset="0"/>
              </a:rPr>
              <a:t>telegraph wire, or a strand of cobweb, it is all the same. Likewise a fish is technically fast when it bears a waif, or any other </a:t>
            </a:r>
            <a:r>
              <a:rPr lang="en-US" sz="2400" dirty="0" smtClean="0">
                <a:latin typeface="Lato" charset="0"/>
                <a:ea typeface="Lato" charset="0"/>
                <a:cs typeface="Lato" charset="0"/>
              </a:rPr>
              <a:t>recognized </a:t>
            </a:r>
            <a:r>
              <a:rPr lang="en-US" sz="2400" dirty="0">
                <a:latin typeface="Lato" charset="0"/>
                <a:ea typeface="Lato" charset="0"/>
                <a:cs typeface="Lato" charset="0"/>
              </a:rPr>
              <a:t>symbol of possession; so long as the party </a:t>
            </a:r>
            <a:r>
              <a:rPr lang="en-US" sz="2400" dirty="0" smtClean="0">
                <a:latin typeface="Lato" charset="0"/>
                <a:ea typeface="Lato" charset="0"/>
                <a:cs typeface="Lato" charset="0"/>
              </a:rPr>
              <a:t>waiting </a:t>
            </a:r>
            <a:r>
              <a:rPr lang="en-US" sz="2400" dirty="0">
                <a:latin typeface="Lato" charset="0"/>
                <a:ea typeface="Lato" charset="0"/>
                <a:cs typeface="Lato" charset="0"/>
              </a:rPr>
              <a:t>it plainly evince their ability at any time to take it alongside, as well as their intention so to do</a:t>
            </a:r>
            <a:r>
              <a:rPr lang="en-US" sz="2400" dirty="0" smtClean="0">
                <a:latin typeface="Lato" charset="0"/>
                <a:ea typeface="Lato" charset="0"/>
                <a:cs typeface="Lato" charset="0"/>
              </a:rPr>
              <a:t>.</a:t>
            </a:r>
          </a:p>
          <a:p>
            <a:pPr algn="just">
              <a:lnSpc>
                <a:spcPts val="4080"/>
              </a:lnSpc>
            </a:pPr>
            <a:endParaRPr lang="en-US" sz="2400" dirty="0">
              <a:latin typeface="Lato" charset="0"/>
              <a:ea typeface="Lato" charset="0"/>
              <a:cs typeface="Lato" charset="0"/>
            </a:endParaRPr>
          </a:p>
          <a:p>
            <a:pPr algn="just">
              <a:lnSpc>
                <a:spcPts val="4080"/>
              </a:lnSpc>
            </a:pPr>
            <a:r>
              <a:rPr lang="en-US" sz="2400" dirty="0" smtClean="0">
                <a:latin typeface="Lato" charset="0"/>
                <a:ea typeface="Lato" charset="0"/>
                <a:cs typeface="Lato" charset="0"/>
              </a:rPr>
              <a:t>These </a:t>
            </a:r>
            <a:r>
              <a:rPr lang="en-US" sz="2400" dirty="0">
                <a:latin typeface="Lato" charset="0"/>
                <a:ea typeface="Lato" charset="0"/>
                <a:cs typeface="Lato" charset="0"/>
              </a:rPr>
              <a:t>are scientific commentaries; but the commentaries of the </a:t>
            </a:r>
            <a:r>
              <a:rPr lang="en-US" sz="2400" dirty="0" smtClean="0">
                <a:latin typeface="Lato" charset="0"/>
                <a:ea typeface="Lato" charset="0"/>
                <a:cs typeface="Lato" charset="0"/>
              </a:rPr>
              <a:t>whale men </a:t>
            </a:r>
            <a:r>
              <a:rPr lang="en-US" sz="2400" dirty="0">
                <a:latin typeface="Lato" charset="0"/>
                <a:ea typeface="Lato" charset="0"/>
                <a:cs typeface="Lato" charset="0"/>
              </a:rPr>
              <a:t>themselves sometimes consist in hard words and harder knocks—the Coke-upon-Littleton of the fist. True, among the more upright and </a:t>
            </a:r>
            <a:r>
              <a:rPr lang="en-US" sz="2400" dirty="0" smtClean="0">
                <a:latin typeface="Lato" charset="0"/>
                <a:ea typeface="Lato" charset="0"/>
                <a:cs typeface="Lato" charset="0"/>
              </a:rPr>
              <a:t>honorable whale men </a:t>
            </a:r>
            <a:r>
              <a:rPr lang="en-US" sz="2400" dirty="0">
                <a:latin typeface="Lato" charset="0"/>
                <a:ea typeface="Lato" charset="0"/>
                <a:cs typeface="Lato" charset="0"/>
              </a:rPr>
              <a:t>allowances are always made for peculiar cases, where it would be an outrageous moral injustice for one party to claim possession of a whale previously chased or killed by another party. But others are by no means so scrupulous</a:t>
            </a:r>
            <a:r>
              <a:rPr lang="en-US" sz="2400" dirty="0" smtClean="0">
                <a:latin typeface="Lato" charset="0"/>
                <a:ea typeface="Lato" charset="0"/>
                <a:cs typeface="Lato" charset="0"/>
              </a:rPr>
              <a:t>.</a:t>
            </a:r>
          </a:p>
          <a:p>
            <a:pPr algn="just">
              <a:lnSpc>
                <a:spcPts val="4080"/>
              </a:lnSpc>
            </a:pPr>
            <a:endParaRPr lang="en-US" sz="2400" dirty="0">
              <a:latin typeface="Lato" charset="0"/>
              <a:ea typeface="Lato" charset="0"/>
              <a:cs typeface="Lato" charset="0"/>
            </a:endParaRPr>
          </a:p>
          <a:p>
            <a:pPr algn="just">
              <a:lnSpc>
                <a:spcPts val="4080"/>
              </a:lnSpc>
            </a:pPr>
            <a:r>
              <a:rPr lang="en-US" sz="2400" dirty="0" smtClean="0">
                <a:latin typeface="Lato" charset="0"/>
                <a:ea typeface="Lato" charset="0"/>
                <a:cs typeface="Lato" charset="0"/>
              </a:rPr>
              <a:t>Some </a:t>
            </a:r>
            <a:r>
              <a:rPr lang="en-US" sz="2400" dirty="0">
                <a:latin typeface="Lato" charset="0"/>
                <a:ea typeface="Lato" charset="0"/>
                <a:cs typeface="Lato" charset="0"/>
              </a:rPr>
              <a:t>fifty years ago there was a curious case of whale-trover litigated in England, wherein the plaintiffs set forth that after a hard chase of a whale in the Northern seas; and when indeed they (the plaintiffs) had succeeded in harpooning the fish; they were at last, through peril of their lives, obliged to forsake not only their lines, but their boat itself. Ultimately the defendants (the crew of another ship) came up with the whale, struck, killed, seized, and finally appropriated it before the very eyes of </a:t>
            </a:r>
            <a:r>
              <a:rPr lang="en-US" sz="2400" dirty="0" smtClean="0">
                <a:latin typeface="Lato" charset="0"/>
                <a:ea typeface="Lato" charset="0"/>
                <a:cs typeface="Lato" charset="0"/>
              </a:rPr>
              <a:t>the</a:t>
            </a:r>
            <a:endParaRPr lang="en-US" sz="2400" dirty="0">
              <a:latin typeface="Lato" charset="0"/>
              <a:ea typeface="Lato" charset="0"/>
              <a:cs typeface="Lato" charset="0"/>
            </a:endParaRPr>
          </a:p>
        </p:txBody>
      </p:sp>
    </p:spTree>
    <p:extLst>
      <p:ext uri="{BB962C8B-B14F-4D97-AF65-F5344CB8AC3E}">
        <p14:creationId xmlns:p14="http://schemas.microsoft.com/office/powerpoint/2010/main" val="7298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5" name="Shape 2525"/>
          <p:cNvSpPr/>
          <p:nvPr/>
        </p:nvSpPr>
        <p:spPr>
          <a:xfrm>
            <a:off x="1758542"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6" name="Shape 2526"/>
          <p:cNvSpPr/>
          <p:nvPr/>
        </p:nvSpPr>
        <p:spPr>
          <a:xfrm>
            <a:off x="2825064"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7" name="Shape 2527"/>
          <p:cNvSpPr/>
          <p:nvPr/>
        </p:nvSpPr>
        <p:spPr>
          <a:xfrm>
            <a:off x="3891586" y="409599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8" name="Shape 2528"/>
          <p:cNvSpPr/>
          <p:nvPr/>
        </p:nvSpPr>
        <p:spPr>
          <a:xfrm>
            <a:off x="5034288" y="4121401"/>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29" name="Shape 2529"/>
          <p:cNvSpPr/>
          <p:nvPr/>
        </p:nvSpPr>
        <p:spPr>
          <a:xfrm>
            <a:off x="6100810" y="4095990"/>
            <a:ext cx="406295" cy="558655"/>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0" name="Shape 2530"/>
          <p:cNvSpPr/>
          <p:nvPr/>
        </p:nvSpPr>
        <p:spPr>
          <a:xfrm>
            <a:off x="7141939" y="4095989"/>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1" name="Shape 2531"/>
          <p:cNvSpPr/>
          <p:nvPr/>
        </p:nvSpPr>
        <p:spPr>
          <a:xfrm>
            <a:off x="8208461"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2" name="Shape 2532"/>
          <p:cNvSpPr/>
          <p:nvPr/>
        </p:nvSpPr>
        <p:spPr>
          <a:xfrm>
            <a:off x="9274983"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3" name="Shape 2533"/>
          <p:cNvSpPr/>
          <p:nvPr/>
        </p:nvSpPr>
        <p:spPr>
          <a:xfrm>
            <a:off x="10341506" y="4095990"/>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4" name="Shape 2534"/>
          <p:cNvSpPr/>
          <p:nvPr/>
        </p:nvSpPr>
        <p:spPr>
          <a:xfrm>
            <a:off x="11408028" y="4095989"/>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5" name="Shape 2535"/>
          <p:cNvSpPr/>
          <p:nvPr/>
        </p:nvSpPr>
        <p:spPr>
          <a:xfrm>
            <a:off x="1809328" y="5162512"/>
            <a:ext cx="457082" cy="558674"/>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6" name="Shape 2536"/>
          <p:cNvSpPr/>
          <p:nvPr/>
        </p:nvSpPr>
        <p:spPr>
          <a:xfrm>
            <a:off x="2825064"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7" name="Shape 2537"/>
          <p:cNvSpPr/>
          <p:nvPr/>
        </p:nvSpPr>
        <p:spPr>
          <a:xfrm>
            <a:off x="3942373" y="5162512"/>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8" name="Shape 2538"/>
          <p:cNvSpPr/>
          <p:nvPr/>
        </p:nvSpPr>
        <p:spPr>
          <a:xfrm>
            <a:off x="5008895" y="5162512"/>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39" name="Shape 2539"/>
          <p:cNvSpPr/>
          <p:nvPr/>
        </p:nvSpPr>
        <p:spPr>
          <a:xfrm>
            <a:off x="6024630" y="5251389"/>
            <a:ext cx="558655"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0" name="Shape 2540"/>
          <p:cNvSpPr/>
          <p:nvPr/>
        </p:nvSpPr>
        <p:spPr>
          <a:xfrm>
            <a:off x="7091153"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1" name="Shape 2541"/>
          <p:cNvSpPr/>
          <p:nvPr/>
        </p:nvSpPr>
        <p:spPr>
          <a:xfrm>
            <a:off x="8208461" y="5213299"/>
            <a:ext cx="457082" cy="457082"/>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2" name="Shape 2542"/>
          <p:cNvSpPr/>
          <p:nvPr/>
        </p:nvSpPr>
        <p:spPr>
          <a:xfrm>
            <a:off x="9224197"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3" name="Shape 2543"/>
          <p:cNvSpPr/>
          <p:nvPr/>
        </p:nvSpPr>
        <p:spPr>
          <a:xfrm>
            <a:off x="10290719"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4" name="Shape 2544"/>
          <p:cNvSpPr/>
          <p:nvPr/>
        </p:nvSpPr>
        <p:spPr>
          <a:xfrm>
            <a:off x="11357241" y="5162512"/>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5" name="Shape 2545"/>
          <p:cNvSpPr/>
          <p:nvPr/>
        </p:nvSpPr>
        <p:spPr>
          <a:xfrm>
            <a:off x="1758542"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6" name="Shape 2546"/>
          <p:cNvSpPr/>
          <p:nvPr/>
        </p:nvSpPr>
        <p:spPr>
          <a:xfrm>
            <a:off x="2825064" y="6279821"/>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7" name="Shape 2547"/>
          <p:cNvSpPr/>
          <p:nvPr/>
        </p:nvSpPr>
        <p:spPr>
          <a:xfrm>
            <a:off x="3891586"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8" name="Shape 2548"/>
          <p:cNvSpPr/>
          <p:nvPr/>
        </p:nvSpPr>
        <p:spPr>
          <a:xfrm>
            <a:off x="4958108" y="6444878"/>
            <a:ext cx="558655" cy="126968"/>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49" name="Shape 2549"/>
          <p:cNvSpPr/>
          <p:nvPr/>
        </p:nvSpPr>
        <p:spPr>
          <a:xfrm>
            <a:off x="6024630"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0" name="Shape 2550"/>
          <p:cNvSpPr/>
          <p:nvPr/>
        </p:nvSpPr>
        <p:spPr>
          <a:xfrm>
            <a:off x="7091153"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1" name="Shape 2551"/>
          <p:cNvSpPr/>
          <p:nvPr/>
        </p:nvSpPr>
        <p:spPr>
          <a:xfrm>
            <a:off x="8157675" y="622903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2" name="Shape 2552"/>
          <p:cNvSpPr/>
          <p:nvPr/>
        </p:nvSpPr>
        <p:spPr>
          <a:xfrm>
            <a:off x="9224197"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3" name="Shape 2553"/>
          <p:cNvSpPr/>
          <p:nvPr/>
        </p:nvSpPr>
        <p:spPr>
          <a:xfrm>
            <a:off x="10290719"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4" name="Shape 2554"/>
          <p:cNvSpPr/>
          <p:nvPr/>
        </p:nvSpPr>
        <p:spPr>
          <a:xfrm>
            <a:off x="11357241" y="6254427"/>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5" name="Shape 2555"/>
          <p:cNvSpPr/>
          <p:nvPr/>
        </p:nvSpPr>
        <p:spPr>
          <a:xfrm>
            <a:off x="1758542"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6" name="Shape 2556"/>
          <p:cNvSpPr/>
          <p:nvPr/>
        </p:nvSpPr>
        <p:spPr>
          <a:xfrm>
            <a:off x="2825064"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7" name="Shape 2557"/>
          <p:cNvSpPr/>
          <p:nvPr/>
        </p:nvSpPr>
        <p:spPr>
          <a:xfrm>
            <a:off x="3891586"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8" name="Shape 2558"/>
          <p:cNvSpPr/>
          <p:nvPr/>
        </p:nvSpPr>
        <p:spPr>
          <a:xfrm>
            <a:off x="4958108"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59" name="Shape 2559"/>
          <p:cNvSpPr/>
          <p:nvPr/>
        </p:nvSpPr>
        <p:spPr>
          <a:xfrm>
            <a:off x="6024630" y="7346343"/>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0" name="Shape 2560"/>
          <p:cNvSpPr/>
          <p:nvPr/>
        </p:nvSpPr>
        <p:spPr>
          <a:xfrm>
            <a:off x="7091153"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1" name="Shape 2561"/>
          <p:cNvSpPr/>
          <p:nvPr/>
        </p:nvSpPr>
        <p:spPr>
          <a:xfrm>
            <a:off x="8157675" y="7346343"/>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2" name="Shape 2562"/>
          <p:cNvSpPr/>
          <p:nvPr/>
        </p:nvSpPr>
        <p:spPr>
          <a:xfrm>
            <a:off x="9224197"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3" name="Shape 2563"/>
          <p:cNvSpPr/>
          <p:nvPr/>
        </p:nvSpPr>
        <p:spPr>
          <a:xfrm>
            <a:off x="10290719"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4" name="Shape 2564"/>
          <p:cNvSpPr/>
          <p:nvPr/>
        </p:nvSpPr>
        <p:spPr>
          <a:xfrm>
            <a:off x="11357241" y="729555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5" name="Shape 2565"/>
          <p:cNvSpPr/>
          <p:nvPr/>
        </p:nvSpPr>
        <p:spPr>
          <a:xfrm>
            <a:off x="1758542" y="8412865"/>
            <a:ext cx="558655" cy="457095"/>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6" name="Shape 2566"/>
          <p:cNvSpPr/>
          <p:nvPr/>
        </p:nvSpPr>
        <p:spPr>
          <a:xfrm>
            <a:off x="2825064" y="8412865"/>
            <a:ext cx="558655" cy="457101"/>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7" name="Shape 2567"/>
          <p:cNvSpPr/>
          <p:nvPr/>
        </p:nvSpPr>
        <p:spPr>
          <a:xfrm>
            <a:off x="3891586" y="8362078"/>
            <a:ext cx="558655" cy="55867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8" name="Shape 2568"/>
          <p:cNvSpPr/>
          <p:nvPr/>
        </p:nvSpPr>
        <p:spPr>
          <a:xfrm>
            <a:off x="4958108" y="8362078"/>
            <a:ext cx="558655" cy="558674"/>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69" name="Shape 2569"/>
          <p:cNvSpPr/>
          <p:nvPr/>
        </p:nvSpPr>
        <p:spPr>
          <a:xfrm>
            <a:off x="6024630" y="8362078"/>
            <a:ext cx="558655" cy="558668"/>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0" name="Shape 2570"/>
          <p:cNvSpPr/>
          <p:nvPr/>
        </p:nvSpPr>
        <p:spPr>
          <a:xfrm>
            <a:off x="7091153" y="8374775"/>
            <a:ext cx="558655" cy="545962"/>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1" name="Shape 2571"/>
          <p:cNvSpPr/>
          <p:nvPr/>
        </p:nvSpPr>
        <p:spPr>
          <a:xfrm>
            <a:off x="8157675"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2" name="Shape 2572"/>
          <p:cNvSpPr/>
          <p:nvPr/>
        </p:nvSpPr>
        <p:spPr>
          <a:xfrm>
            <a:off x="9224197"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3" name="Shape 2573"/>
          <p:cNvSpPr/>
          <p:nvPr/>
        </p:nvSpPr>
        <p:spPr>
          <a:xfrm>
            <a:off x="10290719" y="836207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4" name="Shape 2574"/>
          <p:cNvSpPr/>
          <p:nvPr/>
        </p:nvSpPr>
        <p:spPr>
          <a:xfrm>
            <a:off x="11382634" y="8362079"/>
            <a:ext cx="507869"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5" name="Shape 2575"/>
          <p:cNvSpPr/>
          <p:nvPr/>
        </p:nvSpPr>
        <p:spPr>
          <a:xfrm>
            <a:off x="1758542"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6" name="Shape 2576"/>
          <p:cNvSpPr/>
          <p:nvPr/>
        </p:nvSpPr>
        <p:spPr>
          <a:xfrm>
            <a:off x="2825064"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7" name="Shape 2577"/>
          <p:cNvSpPr/>
          <p:nvPr/>
        </p:nvSpPr>
        <p:spPr>
          <a:xfrm>
            <a:off x="3916979" y="9428601"/>
            <a:ext cx="507869" cy="558655"/>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8" name="Shape 2578"/>
          <p:cNvSpPr/>
          <p:nvPr/>
        </p:nvSpPr>
        <p:spPr>
          <a:xfrm>
            <a:off x="5059682" y="9428601"/>
            <a:ext cx="355508" cy="558655"/>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79" name="Shape 2579"/>
          <p:cNvSpPr/>
          <p:nvPr/>
        </p:nvSpPr>
        <p:spPr>
          <a:xfrm>
            <a:off x="6024630"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0" name="Shape 2580"/>
          <p:cNvSpPr/>
          <p:nvPr/>
        </p:nvSpPr>
        <p:spPr>
          <a:xfrm>
            <a:off x="7091153"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1" name="Shape 2581"/>
          <p:cNvSpPr/>
          <p:nvPr/>
        </p:nvSpPr>
        <p:spPr>
          <a:xfrm>
            <a:off x="8157675"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2" name="Shape 2582"/>
          <p:cNvSpPr/>
          <p:nvPr/>
        </p:nvSpPr>
        <p:spPr>
          <a:xfrm>
            <a:off x="9224197"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3" name="Shape 2583"/>
          <p:cNvSpPr/>
          <p:nvPr/>
        </p:nvSpPr>
        <p:spPr>
          <a:xfrm>
            <a:off x="10290719"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4" name="Shape 2584"/>
          <p:cNvSpPr/>
          <p:nvPr/>
        </p:nvSpPr>
        <p:spPr>
          <a:xfrm>
            <a:off x="11357241" y="942860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5" name="Shape 2585"/>
          <p:cNvSpPr/>
          <p:nvPr/>
        </p:nvSpPr>
        <p:spPr>
          <a:xfrm>
            <a:off x="12550730" y="4096009"/>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6" name="Shape 2586"/>
          <p:cNvSpPr/>
          <p:nvPr/>
        </p:nvSpPr>
        <p:spPr>
          <a:xfrm>
            <a:off x="13617252" y="4096009"/>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7" name="Shape 2587"/>
          <p:cNvSpPr/>
          <p:nvPr/>
        </p:nvSpPr>
        <p:spPr>
          <a:xfrm>
            <a:off x="14632988"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8" name="Shape 2588"/>
          <p:cNvSpPr/>
          <p:nvPr/>
        </p:nvSpPr>
        <p:spPr>
          <a:xfrm>
            <a:off x="15699510" y="4121401"/>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89" name="Shape 2589"/>
          <p:cNvSpPr/>
          <p:nvPr/>
        </p:nvSpPr>
        <p:spPr>
          <a:xfrm>
            <a:off x="16766032" y="4121401"/>
            <a:ext cx="558655" cy="507888"/>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0" name="Shape 2590"/>
          <p:cNvSpPr/>
          <p:nvPr/>
        </p:nvSpPr>
        <p:spPr>
          <a:xfrm>
            <a:off x="17832555"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1" name="Shape 2591"/>
          <p:cNvSpPr/>
          <p:nvPr/>
        </p:nvSpPr>
        <p:spPr>
          <a:xfrm>
            <a:off x="18899077"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2" name="Shape 2592"/>
          <p:cNvSpPr/>
          <p:nvPr/>
        </p:nvSpPr>
        <p:spPr>
          <a:xfrm>
            <a:off x="19965599"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3" name="Shape 2593"/>
          <p:cNvSpPr/>
          <p:nvPr/>
        </p:nvSpPr>
        <p:spPr>
          <a:xfrm>
            <a:off x="21032121" y="40960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4" name="Shape 2594"/>
          <p:cNvSpPr/>
          <p:nvPr/>
        </p:nvSpPr>
        <p:spPr>
          <a:xfrm>
            <a:off x="22098643" y="4146795"/>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5" name="Shape 2595"/>
          <p:cNvSpPr/>
          <p:nvPr/>
        </p:nvSpPr>
        <p:spPr>
          <a:xfrm>
            <a:off x="12499944" y="5187924"/>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6" name="Shape 2596"/>
          <p:cNvSpPr/>
          <p:nvPr/>
        </p:nvSpPr>
        <p:spPr>
          <a:xfrm>
            <a:off x="13566466" y="5238711"/>
            <a:ext cx="558655" cy="406295"/>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7" name="Shape 2597"/>
          <p:cNvSpPr/>
          <p:nvPr/>
        </p:nvSpPr>
        <p:spPr>
          <a:xfrm>
            <a:off x="14632988"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8" name="Shape 2598"/>
          <p:cNvSpPr/>
          <p:nvPr/>
        </p:nvSpPr>
        <p:spPr>
          <a:xfrm>
            <a:off x="15699510"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599" name="Shape 2599"/>
          <p:cNvSpPr/>
          <p:nvPr/>
        </p:nvSpPr>
        <p:spPr>
          <a:xfrm>
            <a:off x="16766032"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0" name="Shape 2600"/>
          <p:cNvSpPr/>
          <p:nvPr/>
        </p:nvSpPr>
        <p:spPr>
          <a:xfrm>
            <a:off x="17832555"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1" name="Shape 2601"/>
          <p:cNvSpPr/>
          <p:nvPr/>
        </p:nvSpPr>
        <p:spPr>
          <a:xfrm>
            <a:off x="18899077" y="5162531"/>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2" name="Shape 2602"/>
          <p:cNvSpPr/>
          <p:nvPr/>
        </p:nvSpPr>
        <p:spPr>
          <a:xfrm>
            <a:off x="19965599"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3" name="Shape 2603"/>
          <p:cNvSpPr/>
          <p:nvPr/>
        </p:nvSpPr>
        <p:spPr>
          <a:xfrm>
            <a:off x="21032121" y="5187924"/>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4" name="Shape 2604"/>
          <p:cNvSpPr/>
          <p:nvPr/>
        </p:nvSpPr>
        <p:spPr>
          <a:xfrm>
            <a:off x="22098643" y="5213318"/>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5" name="Shape 2605"/>
          <p:cNvSpPr/>
          <p:nvPr/>
        </p:nvSpPr>
        <p:spPr>
          <a:xfrm>
            <a:off x="12499943" y="6229053"/>
            <a:ext cx="558920" cy="558905"/>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6" name="Shape 2606"/>
          <p:cNvSpPr/>
          <p:nvPr/>
        </p:nvSpPr>
        <p:spPr>
          <a:xfrm>
            <a:off x="13566466"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7" name="Shape 2607"/>
          <p:cNvSpPr/>
          <p:nvPr/>
        </p:nvSpPr>
        <p:spPr>
          <a:xfrm>
            <a:off x="14632988" y="6279839"/>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8" name="Shape 2608"/>
          <p:cNvSpPr/>
          <p:nvPr/>
        </p:nvSpPr>
        <p:spPr>
          <a:xfrm>
            <a:off x="15699510" y="6279840"/>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09" name="Shape 2609"/>
          <p:cNvSpPr/>
          <p:nvPr/>
        </p:nvSpPr>
        <p:spPr>
          <a:xfrm>
            <a:off x="16766032" y="6279840"/>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0" name="Shape 2610"/>
          <p:cNvSpPr/>
          <p:nvPr/>
        </p:nvSpPr>
        <p:spPr>
          <a:xfrm>
            <a:off x="17832555" y="6279839"/>
            <a:ext cx="558655" cy="457069"/>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1" name="Shape 2611"/>
          <p:cNvSpPr/>
          <p:nvPr/>
        </p:nvSpPr>
        <p:spPr>
          <a:xfrm>
            <a:off x="18899077" y="6254446"/>
            <a:ext cx="558655" cy="507869"/>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2" name="Shape 2612"/>
          <p:cNvSpPr/>
          <p:nvPr/>
        </p:nvSpPr>
        <p:spPr>
          <a:xfrm>
            <a:off x="19965599" y="6279839"/>
            <a:ext cx="558655" cy="457063"/>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3" name="Shape 2613"/>
          <p:cNvSpPr/>
          <p:nvPr/>
        </p:nvSpPr>
        <p:spPr>
          <a:xfrm>
            <a:off x="21032121"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4" name="Shape 2614"/>
          <p:cNvSpPr/>
          <p:nvPr/>
        </p:nvSpPr>
        <p:spPr>
          <a:xfrm>
            <a:off x="22098643" y="622905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5" name="Shape 2615"/>
          <p:cNvSpPr/>
          <p:nvPr/>
        </p:nvSpPr>
        <p:spPr>
          <a:xfrm>
            <a:off x="12499944"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6" name="Shape 2616"/>
          <p:cNvSpPr/>
          <p:nvPr/>
        </p:nvSpPr>
        <p:spPr>
          <a:xfrm>
            <a:off x="13566466" y="7320968"/>
            <a:ext cx="558655" cy="507994"/>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7" name="Shape 2617"/>
          <p:cNvSpPr/>
          <p:nvPr/>
        </p:nvSpPr>
        <p:spPr>
          <a:xfrm>
            <a:off x="14632988" y="7346362"/>
            <a:ext cx="558655" cy="457132"/>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8" name="Shape 2618"/>
          <p:cNvSpPr/>
          <p:nvPr/>
        </p:nvSpPr>
        <p:spPr>
          <a:xfrm>
            <a:off x="15699510" y="7295576"/>
            <a:ext cx="558602" cy="55868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19" name="Shape 2619"/>
          <p:cNvSpPr/>
          <p:nvPr/>
        </p:nvSpPr>
        <p:spPr>
          <a:xfrm>
            <a:off x="16766032" y="7295576"/>
            <a:ext cx="558655" cy="558651"/>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0" name="Shape 2620"/>
          <p:cNvSpPr/>
          <p:nvPr/>
        </p:nvSpPr>
        <p:spPr>
          <a:xfrm>
            <a:off x="17832555" y="7320968"/>
            <a:ext cx="558655" cy="50806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1" name="Shape 2621"/>
          <p:cNvSpPr/>
          <p:nvPr/>
        </p:nvSpPr>
        <p:spPr>
          <a:xfrm>
            <a:off x="18899077" y="7397149"/>
            <a:ext cx="558655" cy="355508"/>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2" name="Shape 2622"/>
          <p:cNvSpPr/>
          <p:nvPr/>
        </p:nvSpPr>
        <p:spPr>
          <a:xfrm>
            <a:off x="19965599"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3" name="Shape 2623"/>
          <p:cNvSpPr/>
          <p:nvPr/>
        </p:nvSpPr>
        <p:spPr>
          <a:xfrm>
            <a:off x="21032121"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4" name="Shape 2624"/>
          <p:cNvSpPr/>
          <p:nvPr/>
        </p:nvSpPr>
        <p:spPr>
          <a:xfrm>
            <a:off x="22098643" y="729557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5" name="Shape 2625"/>
          <p:cNvSpPr/>
          <p:nvPr/>
        </p:nvSpPr>
        <p:spPr>
          <a:xfrm>
            <a:off x="12499944" y="8412884"/>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6" name="Shape 2626"/>
          <p:cNvSpPr/>
          <p:nvPr/>
        </p:nvSpPr>
        <p:spPr>
          <a:xfrm>
            <a:off x="13617252" y="8362098"/>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7" name="Shape 2627"/>
          <p:cNvSpPr/>
          <p:nvPr/>
        </p:nvSpPr>
        <p:spPr>
          <a:xfrm>
            <a:off x="14721865" y="8362098"/>
            <a:ext cx="380902" cy="558655"/>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8" name="Shape 2628"/>
          <p:cNvSpPr/>
          <p:nvPr/>
        </p:nvSpPr>
        <p:spPr>
          <a:xfrm>
            <a:off x="15699510"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29" name="Shape 2629"/>
          <p:cNvSpPr/>
          <p:nvPr/>
        </p:nvSpPr>
        <p:spPr>
          <a:xfrm>
            <a:off x="16766032" y="8362098"/>
            <a:ext cx="558810" cy="558655"/>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0" name="Shape 2630"/>
          <p:cNvSpPr/>
          <p:nvPr/>
        </p:nvSpPr>
        <p:spPr>
          <a:xfrm>
            <a:off x="17959521" y="8362098"/>
            <a:ext cx="304735" cy="558655"/>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1" name="Shape 2631"/>
          <p:cNvSpPr/>
          <p:nvPr/>
        </p:nvSpPr>
        <p:spPr>
          <a:xfrm>
            <a:off x="18899077" y="8412884"/>
            <a:ext cx="558655" cy="457082"/>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2" name="Shape 2632"/>
          <p:cNvSpPr/>
          <p:nvPr/>
        </p:nvSpPr>
        <p:spPr>
          <a:xfrm>
            <a:off x="20016386" y="8362098"/>
            <a:ext cx="457082" cy="558655"/>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3" name="Shape 2633"/>
          <p:cNvSpPr/>
          <p:nvPr/>
        </p:nvSpPr>
        <p:spPr>
          <a:xfrm>
            <a:off x="21032121"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634" name="Shape 2634"/>
          <p:cNvSpPr/>
          <p:nvPr/>
        </p:nvSpPr>
        <p:spPr>
          <a:xfrm>
            <a:off x="22098643" y="836209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1" name="Shape 2707"/>
          <p:cNvSpPr/>
          <p:nvPr/>
        </p:nvSpPr>
        <p:spPr>
          <a:xfrm>
            <a:off x="11183131" y="2641000"/>
            <a:ext cx="2055991" cy="630922"/>
          </a:xfrm>
          <a:prstGeom prst="rect">
            <a:avLst/>
          </a:prstGeom>
          <a:noFill/>
          <a:ln w="12700">
            <a:miter lim="400000"/>
          </a:ln>
          <a:extLst>
            <a:ext uri="{C572A759-6A51-4108-AA02-DFA0A04FC94B}">
              <ma14:wrappingTextBoxFlag xmlns:ma14="http://schemas.microsoft.com/office/mac/drawingml/2011/main" val="1"/>
            </a:ext>
          </a:extLst>
        </p:spPr>
        <p:txBody>
          <a:bodyPr wrap="none" lIns="38090" tIns="38090" rIns="38090" bIns="38090" anchor="ctr">
            <a:spAutoFit/>
          </a:bodyPr>
          <a:lstStyle>
            <a:lvl1pPr algn="l">
              <a:defRPr sz="3000" b="1" cap="none" spc="-90">
                <a:solidFill>
                  <a:srgbClr val="1C1D21"/>
                </a:solidFill>
                <a:latin typeface="+mj-lt"/>
                <a:ea typeface="+mj-ea"/>
                <a:cs typeface="+mj-cs"/>
                <a:sym typeface="Karla"/>
              </a:defRPr>
            </a:lvl1pPr>
          </a:lstStyle>
          <a:p>
            <a:pPr algn="ctr"/>
            <a:r>
              <a:rPr lang="en-US" sz="3600" b="0" dirty="0" smtClean="0">
                <a:solidFill>
                  <a:schemeClr val="tx1"/>
                </a:solidFill>
                <a:latin typeface="Lato Regular" charset="0"/>
              </a:rPr>
              <a:t>GENERAL</a:t>
            </a:r>
            <a:endParaRPr sz="3600" b="0" dirty="0">
              <a:solidFill>
                <a:schemeClr val="tx1"/>
              </a:solidFill>
              <a:latin typeface="Lato Regular" charset="0"/>
            </a:endParaRPr>
          </a:p>
        </p:txBody>
      </p:sp>
    </p:spTree>
    <p:extLst>
      <p:ext uri="{BB962C8B-B14F-4D97-AF65-F5344CB8AC3E}">
        <p14:creationId xmlns:p14="http://schemas.microsoft.com/office/powerpoint/2010/main" val="5862353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 y="0"/>
            <a:ext cx="24377654"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flipH="1">
            <a:off x="-10" y="1"/>
            <a:ext cx="16662409" cy="13715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5025" y="1665953"/>
            <a:ext cx="6767046"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Background</a:t>
            </a:r>
            <a:endParaRPr lang="en-US" sz="4800" dirty="0">
              <a:solidFill>
                <a:schemeClr val="bg1"/>
              </a:solidFill>
              <a:latin typeface="Playfair Display" charset="0"/>
              <a:ea typeface="Playfair Display" charset="0"/>
              <a:cs typeface="Playfair Display" charset="0"/>
            </a:endParaRP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13" name="Rectangle 12"/>
          <p:cNvSpPr/>
          <p:nvPr/>
        </p:nvSpPr>
        <p:spPr>
          <a:xfrm>
            <a:off x="-3" y="2947611"/>
            <a:ext cx="6187687"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9" name="Group 8"/>
          <p:cNvGrpSpPr/>
          <p:nvPr/>
        </p:nvGrpSpPr>
        <p:grpSpPr>
          <a:xfrm>
            <a:off x="944559" y="5116650"/>
            <a:ext cx="10375712" cy="5610317"/>
            <a:chOff x="944559" y="4323869"/>
            <a:chExt cx="10375712" cy="5610317"/>
          </a:xfrm>
        </p:grpSpPr>
        <p:sp>
          <p:nvSpPr>
            <p:cNvPr id="22" name="TextBox 21"/>
            <p:cNvSpPr txBox="1"/>
            <p:nvPr/>
          </p:nvSpPr>
          <p:spPr>
            <a:xfrm>
              <a:off x="1697685" y="4323869"/>
              <a:ext cx="5412542" cy="584775"/>
            </a:xfrm>
            <a:prstGeom prst="rect">
              <a:avLst/>
            </a:prstGeom>
            <a:noFill/>
          </p:spPr>
          <p:txBody>
            <a:bodyPr wrap="square" rtlCol="0">
              <a:spAutoFit/>
            </a:bodyPr>
            <a:lstStyle/>
            <a:p>
              <a:r>
                <a:rPr lang="en-US" sz="3200" dirty="0" smtClean="0">
                  <a:solidFill>
                    <a:schemeClr val="bg1"/>
                  </a:solidFill>
                  <a:latin typeface="Playfair Display" charset="0"/>
                  <a:ea typeface="Playfair Display" charset="0"/>
                  <a:cs typeface="Playfair Display" charset="0"/>
                </a:rPr>
                <a:t>Initial Thoughts</a:t>
              </a:r>
              <a:endParaRPr lang="en-US" sz="3200" dirty="0">
                <a:solidFill>
                  <a:schemeClr val="bg1"/>
                </a:solidFill>
                <a:latin typeface="Playfair Display" charset="0"/>
                <a:ea typeface="Playfair Display" charset="0"/>
                <a:cs typeface="Playfair Display" charset="0"/>
              </a:endParaRPr>
            </a:p>
          </p:txBody>
        </p:sp>
        <p:sp>
          <p:nvSpPr>
            <p:cNvPr id="23" name="TextBox 22"/>
            <p:cNvSpPr txBox="1"/>
            <p:nvPr/>
          </p:nvSpPr>
          <p:spPr>
            <a:xfrm>
              <a:off x="1697684" y="4893253"/>
              <a:ext cx="9622587" cy="1200329"/>
            </a:xfrm>
            <a:prstGeom prst="rect">
              <a:avLst/>
            </a:prstGeom>
            <a:noFill/>
          </p:spPr>
          <p:txBody>
            <a:bodyPr wrap="square" rtlCol="0">
              <a:spAutoFit/>
            </a:bodyPr>
            <a:lstStyle/>
            <a:p>
              <a:r>
                <a:rPr lang="en-US" sz="2400" dirty="0">
                  <a:solidFill>
                    <a:schemeClr val="bg1"/>
                  </a:solidFill>
                  <a:latin typeface="Lato" charset="0"/>
                  <a:ea typeface="Lato" charset="0"/>
                  <a:cs typeface="Lato" charset="0"/>
                </a:rPr>
                <a:t>How would a human approach this task</a:t>
              </a:r>
              <a:r>
                <a:rPr lang="en-US" sz="2400" dirty="0" smtClean="0">
                  <a:solidFill>
                    <a:schemeClr val="bg1"/>
                  </a:solidFill>
                  <a:latin typeface="Lato" charset="0"/>
                  <a:ea typeface="Lato" charset="0"/>
                  <a:cs typeface="Lato" charset="0"/>
                </a:rPr>
                <a:t>?</a:t>
              </a:r>
            </a:p>
            <a:p>
              <a:pPr marL="0" lvl="2"/>
              <a:r>
                <a:rPr lang="en-US" sz="2400" dirty="0" smtClean="0">
                  <a:solidFill>
                    <a:schemeClr val="bg1"/>
                  </a:solidFill>
                  <a:latin typeface="Lato" charset="0"/>
                  <a:ea typeface="Lato" charset="0"/>
                  <a:cs typeface="Lato" charset="0"/>
                </a:rPr>
                <a:t>Misspellings</a:t>
              </a:r>
              <a:r>
                <a:rPr lang="en-US" sz="2400" dirty="0">
                  <a:solidFill>
                    <a:schemeClr val="bg1"/>
                  </a:solidFill>
                  <a:latin typeface="Lato" charset="0"/>
                  <a:ea typeface="Lato" charset="0"/>
                  <a:cs typeface="Lato" charset="0"/>
                </a:rPr>
                <a:t>: Specific to each </a:t>
              </a:r>
              <a:r>
                <a:rPr lang="en-US" sz="2400" dirty="0" smtClean="0">
                  <a:solidFill>
                    <a:schemeClr val="bg1"/>
                  </a:solidFill>
                  <a:latin typeface="Lato" charset="0"/>
                  <a:ea typeface="Lato" charset="0"/>
                  <a:cs typeface="Lato" charset="0"/>
                </a:rPr>
                <a:t>language? </a:t>
              </a:r>
              <a:r>
                <a:rPr lang="en-US" sz="2400" dirty="0">
                  <a:solidFill>
                    <a:schemeClr val="bg1"/>
                  </a:solidFill>
                  <a:latin typeface="Lato" charset="0"/>
                  <a:ea typeface="Lato" charset="0"/>
                  <a:cs typeface="Lato" charset="0"/>
                </a:rPr>
                <a:t>Words? Characters</a:t>
              </a:r>
              <a:r>
                <a:rPr lang="en-US" sz="2400" dirty="0" smtClean="0">
                  <a:solidFill>
                    <a:schemeClr val="bg1"/>
                  </a:solidFill>
                  <a:latin typeface="Lato" charset="0"/>
                  <a:ea typeface="Lato" charset="0"/>
                  <a:cs typeface="Lato" charset="0"/>
                </a:rPr>
                <a:t>? </a:t>
              </a:r>
              <a:endParaRPr lang="en-US" sz="2400" dirty="0">
                <a:solidFill>
                  <a:schemeClr val="bg1"/>
                </a:solidFill>
                <a:latin typeface="Lato" charset="0"/>
                <a:ea typeface="Lato" charset="0"/>
                <a:cs typeface="Lato" charset="0"/>
              </a:endParaRPr>
            </a:p>
            <a:p>
              <a:pPr marL="0" lvl="2"/>
              <a:endParaRPr lang="en-US" sz="2400" dirty="0">
                <a:solidFill>
                  <a:schemeClr val="bg1"/>
                </a:solidFill>
                <a:latin typeface="Lato" charset="0"/>
                <a:ea typeface="Lato" charset="0"/>
                <a:cs typeface="Lato" charset="0"/>
              </a:endParaRPr>
            </a:p>
          </p:txBody>
        </p:sp>
        <p:sp>
          <p:nvSpPr>
            <p:cNvPr id="24" name="TextBox 23"/>
            <p:cNvSpPr txBox="1"/>
            <p:nvPr/>
          </p:nvSpPr>
          <p:spPr>
            <a:xfrm>
              <a:off x="1697684" y="6613503"/>
              <a:ext cx="6620815" cy="584775"/>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Character </a:t>
              </a:r>
              <a:r>
                <a:rPr lang="en-US" sz="3200" dirty="0" smtClean="0">
                  <a:solidFill>
                    <a:schemeClr val="bg1"/>
                  </a:solidFill>
                  <a:latin typeface="Playfair Display" charset="0"/>
                  <a:ea typeface="Playfair Display" charset="0"/>
                  <a:cs typeface="Playfair Display" charset="0"/>
                </a:rPr>
                <a:t>Embedding Motivation</a:t>
              </a:r>
              <a:endParaRPr lang="en-US" sz="3200" dirty="0">
                <a:solidFill>
                  <a:schemeClr val="bg1"/>
                </a:solidFill>
                <a:latin typeface="Playfair Display" charset="0"/>
                <a:ea typeface="Playfair Display" charset="0"/>
                <a:cs typeface="Playfair Display" charset="0"/>
              </a:endParaRPr>
            </a:p>
          </p:txBody>
        </p:sp>
        <p:sp>
          <p:nvSpPr>
            <p:cNvPr id="25" name="TextBox 24"/>
            <p:cNvSpPr txBox="1"/>
            <p:nvPr/>
          </p:nvSpPr>
          <p:spPr>
            <a:xfrm>
              <a:off x="1697684" y="7182887"/>
              <a:ext cx="9622587" cy="2677656"/>
            </a:xfrm>
            <a:prstGeom prst="rect">
              <a:avLst/>
            </a:prstGeom>
            <a:noFill/>
          </p:spPr>
          <p:txBody>
            <a:bodyPr wrap="square" rtlCol="0">
              <a:spAutoFit/>
            </a:bodyPr>
            <a:lstStyle/>
            <a:p>
              <a:pPr marL="0" lvl="2"/>
              <a:r>
                <a:rPr lang="en-US" sz="2400" dirty="0">
                  <a:solidFill>
                    <a:schemeClr val="bg1"/>
                  </a:solidFill>
                  <a:latin typeface="Lato" charset="0"/>
                  <a:ea typeface="Lato" charset="0"/>
                  <a:cs typeface="Lato" charset="0"/>
                </a:rPr>
                <a:t>NLI Shared </a:t>
              </a:r>
              <a:r>
                <a:rPr lang="en-US" sz="2400" dirty="0" smtClean="0">
                  <a:solidFill>
                    <a:schemeClr val="bg1"/>
                  </a:solidFill>
                  <a:latin typeface="Lato" charset="0"/>
                  <a:ea typeface="Lato" charset="0"/>
                  <a:cs typeface="Lato" charset="0"/>
                </a:rPr>
                <a:t>Task</a:t>
              </a:r>
              <a:r>
                <a:rPr lang="en-US" sz="2400" dirty="0">
                  <a:solidFill>
                    <a:schemeClr val="bg1"/>
                  </a:solidFill>
                  <a:latin typeface="Lato" charset="0"/>
                  <a:ea typeface="Lato" charset="0"/>
                  <a:cs typeface="Lato" charset="0"/>
                </a:rPr>
                <a:t>: Groningen (3rd place, 1-9 character n-grams)</a:t>
              </a:r>
            </a:p>
            <a:p>
              <a:pPr marL="0" lvl="2"/>
              <a:r>
                <a:rPr lang="en-US" sz="2400" dirty="0">
                  <a:solidFill>
                    <a:schemeClr val="bg1"/>
                  </a:solidFill>
                  <a:latin typeface="Lato" charset="0"/>
                  <a:ea typeface="Lato" charset="0"/>
                  <a:cs typeface="Lato" charset="0"/>
                </a:rPr>
                <a:t>Google Brain </a:t>
              </a:r>
              <a:r>
                <a:rPr lang="en-US" sz="2400" dirty="0" smtClean="0">
                  <a:solidFill>
                    <a:schemeClr val="bg1"/>
                  </a:solidFill>
                  <a:latin typeface="Lato" charset="0"/>
                  <a:ea typeface="Lato" charset="0"/>
                  <a:cs typeface="Lato" charset="0"/>
                </a:rPr>
                <a:t>2016:</a:t>
              </a:r>
              <a:endParaRPr lang="en-US" sz="2400" dirty="0">
                <a:solidFill>
                  <a:schemeClr val="bg1"/>
                </a:solidFill>
                <a:latin typeface="Lato" charset="0"/>
                <a:ea typeface="Lato" charset="0"/>
                <a:cs typeface="Lato" charset="0"/>
              </a:endParaRPr>
            </a:p>
            <a:p>
              <a:pPr marL="0" lvl="2"/>
              <a:r>
                <a:rPr lang="en-US" sz="2400" dirty="0" smtClean="0">
                  <a:solidFill>
                    <a:schemeClr val="bg1"/>
                  </a:solidFill>
                  <a:latin typeface="Lato" charset="0"/>
                  <a:ea typeface="Lato" charset="0"/>
                  <a:cs typeface="Lato" charset="0"/>
                </a:rPr>
                <a:t>        Evaluated </a:t>
              </a:r>
              <a:r>
                <a:rPr lang="en-US" sz="2400" dirty="0">
                  <a:solidFill>
                    <a:schemeClr val="bg1"/>
                  </a:solidFill>
                  <a:latin typeface="Lato" charset="0"/>
                  <a:ea typeface="Lato" charset="0"/>
                  <a:cs typeface="Lato" charset="0"/>
                </a:rPr>
                <a:t>on 1B Word benchmark</a:t>
              </a:r>
            </a:p>
            <a:p>
              <a:pPr marL="0" lvl="2"/>
              <a:r>
                <a:rPr lang="en-US" sz="2400" dirty="0" smtClean="0">
                  <a:solidFill>
                    <a:schemeClr val="bg1"/>
                  </a:solidFill>
                  <a:latin typeface="Lato" charset="0"/>
                  <a:ea typeface="Lato" charset="0"/>
                  <a:cs typeface="Lato" charset="0"/>
                </a:rPr>
                <a:t>        </a:t>
              </a:r>
              <a:r>
                <a:rPr lang="en-US" sz="2400" dirty="0">
                  <a:solidFill>
                    <a:schemeClr val="bg1"/>
                  </a:solidFill>
                  <a:latin typeface="Lato" charset="0"/>
                  <a:ea typeface="Lato" charset="0"/>
                  <a:cs typeface="Lato" charset="0"/>
                </a:rPr>
                <a:t>Outperformed state of the art word embedding </a:t>
              </a:r>
              <a:r>
                <a:rPr lang="en-US" sz="2400" dirty="0" smtClean="0">
                  <a:solidFill>
                    <a:schemeClr val="bg1"/>
                  </a:solidFill>
                  <a:latin typeface="Lato" charset="0"/>
                  <a:ea typeface="Lato" charset="0"/>
                  <a:cs typeface="Lato" charset="0"/>
                </a:rPr>
                <a:t>technologies</a:t>
              </a:r>
            </a:p>
            <a:p>
              <a:pPr marL="0" lvl="2"/>
              <a:r>
                <a:rPr lang="en-US" sz="2400" dirty="0" smtClean="0">
                  <a:solidFill>
                    <a:schemeClr val="bg1"/>
                  </a:solidFill>
                  <a:latin typeface="Lato" charset="0"/>
                  <a:ea typeface="Lato" charset="0"/>
                  <a:cs typeface="Lato" charset="0"/>
                </a:rPr>
                <a:t>        Capture </a:t>
              </a:r>
              <a:r>
                <a:rPr lang="en-US" sz="2400" dirty="0">
                  <a:solidFill>
                    <a:schemeClr val="bg1"/>
                  </a:solidFill>
                  <a:latin typeface="Lato" charset="0"/>
                  <a:ea typeface="Lato" charset="0"/>
                  <a:cs typeface="Lato" charset="0"/>
                </a:rPr>
                <a:t>complex aspects of language</a:t>
              </a:r>
            </a:p>
            <a:p>
              <a:pPr marL="0" lvl="2"/>
              <a:endParaRPr lang="en-US" sz="2400" dirty="0">
                <a:solidFill>
                  <a:schemeClr val="bg1"/>
                </a:solidFill>
                <a:latin typeface="Lato" charset="0"/>
                <a:ea typeface="Lato" charset="0"/>
                <a:cs typeface="Lato" charset="0"/>
              </a:endParaRPr>
            </a:p>
            <a:p>
              <a:pPr marL="0" lvl="2"/>
              <a:r>
                <a:rPr lang="en-US" sz="2400" dirty="0" smtClean="0">
                  <a:solidFill>
                    <a:schemeClr val="bg1"/>
                  </a:solidFill>
                  <a:latin typeface="Lato" charset="0"/>
                  <a:ea typeface="Lato" charset="0"/>
                  <a:cs typeface="Lato" charset="0"/>
                </a:rPr>
                <a:t>    	</a:t>
              </a:r>
              <a:endParaRPr lang="en-US" sz="2400" dirty="0">
                <a:solidFill>
                  <a:schemeClr val="bg1"/>
                </a:solidFill>
                <a:latin typeface="Lato" charset="0"/>
                <a:ea typeface="Lato" charset="0"/>
                <a:cs typeface="Lato" charset="0"/>
              </a:endParaRPr>
            </a:p>
          </p:txBody>
        </p:sp>
        <p:sp>
          <p:nvSpPr>
            <p:cNvPr id="27" name="TextBox 26"/>
            <p:cNvSpPr txBox="1"/>
            <p:nvPr/>
          </p:nvSpPr>
          <p:spPr>
            <a:xfrm>
              <a:off x="1697684" y="9472521"/>
              <a:ext cx="9622587" cy="461665"/>
            </a:xfrm>
            <a:prstGeom prst="rect">
              <a:avLst/>
            </a:prstGeom>
            <a:noFill/>
          </p:spPr>
          <p:txBody>
            <a:bodyPr wrap="square" rtlCol="0">
              <a:spAutoFit/>
            </a:bodyPr>
            <a:lstStyle/>
            <a:p>
              <a:endParaRPr lang="en-US" sz="2400" dirty="0">
                <a:solidFill>
                  <a:schemeClr val="bg1"/>
                </a:solidFill>
                <a:latin typeface="Lato" charset="0"/>
                <a:ea typeface="Lato" charset="0"/>
                <a:cs typeface="Lato" charset="0"/>
              </a:endParaRPr>
            </a:p>
          </p:txBody>
        </p:sp>
        <p:sp>
          <p:nvSpPr>
            <p:cNvPr id="4" name="Rectangle 3"/>
            <p:cNvSpPr/>
            <p:nvPr/>
          </p:nvSpPr>
          <p:spPr>
            <a:xfrm>
              <a:off x="944559" y="4452300"/>
              <a:ext cx="327911" cy="32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944559" y="6741934"/>
              <a:ext cx="327911" cy="32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748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1" y="0"/>
            <a:ext cx="24377650" cy="13715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38850" y="3749456"/>
            <a:ext cx="12299950" cy="3154710"/>
          </a:xfrm>
          <a:prstGeom prst="rect">
            <a:avLst/>
          </a:prstGeom>
          <a:noFill/>
        </p:spPr>
        <p:txBody>
          <a:bodyPr wrap="square" rtlCol="0">
            <a:spAutoFit/>
          </a:bodyPr>
          <a:lstStyle/>
          <a:p>
            <a:pPr algn="ctr"/>
            <a:r>
              <a:rPr lang="en-US" sz="19900" i="1" dirty="0" smtClean="0">
                <a:solidFill>
                  <a:schemeClr val="bg1"/>
                </a:solidFill>
                <a:latin typeface="Playfair Display" charset="0"/>
                <a:ea typeface="Playfair Display" charset="0"/>
                <a:cs typeface="Playfair Display" charset="0"/>
              </a:rPr>
              <a:t>Model</a:t>
            </a:r>
            <a:endParaRPr lang="en-US" sz="19900" i="1" dirty="0">
              <a:solidFill>
                <a:schemeClr val="bg1"/>
              </a:solidFill>
              <a:latin typeface="Playfair Display" charset="0"/>
              <a:ea typeface="Playfair Display" charset="0"/>
              <a:cs typeface="Playfair Display" charset="0"/>
            </a:endParaRPr>
          </a:p>
        </p:txBody>
      </p:sp>
      <p:grpSp>
        <p:nvGrpSpPr>
          <p:cNvPr id="19" name="Group 18"/>
          <p:cNvGrpSpPr/>
          <p:nvPr/>
        </p:nvGrpSpPr>
        <p:grpSpPr>
          <a:xfrm>
            <a:off x="22704425" y="12877800"/>
            <a:ext cx="838200" cy="838200"/>
            <a:chOff x="22713283" y="12877800"/>
            <a:chExt cx="838200" cy="838200"/>
          </a:xfrm>
        </p:grpSpPr>
        <p:sp>
          <p:nvSpPr>
            <p:cNvPr id="20" name="Rectangle 19"/>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smtClean="0">
                  <a:solidFill>
                    <a:schemeClr val="bg1"/>
                  </a:solidFill>
                  <a:latin typeface="Lato" charset="0"/>
                  <a:ea typeface="Lato" charset="0"/>
                  <a:cs typeface="Lato" charset="0"/>
                </a:rPr>
                <a:t>3</a:t>
              </a:r>
              <a:endParaRPr lang="en-US" dirty="0">
                <a:solidFill>
                  <a:schemeClr val="bg1"/>
                </a:solidFill>
                <a:latin typeface="Lato" charset="0"/>
                <a:ea typeface="Lato" charset="0"/>
                <a:cs typeface="Lato" charset="0"/>
              </a:endParaRPr>
            </a:p>
          </p:txBody>
        </p:sp>
      </p:grpSp>
    </p:spTree>
    <p:extLst>
      <p:ext uri="{BB962C8B-B14F-4D97-AF65-F5344CB8AC3E}">
        <p14:creationId xmlns:p14="http://schemas.microsoft.com/office/powerpoint/2010/main" val="82937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0" y="1"/>
            <a:ext cx="75859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charset="0"/>
              <a:buChar char="•"/>
            </a:pPr>
            <a:endParaRPr lang="en-US" sz="4000" dirty="0"/>
          </a:p>
          <a:p>
            <a:pPr marL="571500" indent="-571500">
              <a:buFont typeface="Arial" charset="0"/>
              <a:buChar char="•"/>
            </a:pPr>
            <a:endParaRPr lang="en-US" sz="4000" dirty="0" smtClean="0"/>
          </a:p>
          <a:p>
            <a:pPr marL="571500" indent="-571500">
              <a:buFont typeface="Arial" charset="0"/>
              <a:buChar char="•"/>
            </a:pPr>
            <a:endParaRPr lang="en-US" sz="4000" dirty="0"/>
          </a:p>
          <a:p>
            <a:pPr marL="571500" indent="-571500">
              <a:buFont typeface="Arial" charset="0"/>
              <a:buChar char="•"/>
            </a:pPr>
            <a:endParaRPr lang="en-US" sz="4000" dirty="0" smtClean="0"/>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20" name="Rectangle 19"/>
          <p:cNvSpPr/>
          <p:nvPr/>
        </p:nvSpPr>
        <p:spPr>
          <a:xfrm>
            <a:off x="0" y="2727010"/>
            <a:ext cx="6056626"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2196" y="349332"/>
            <a:ext cx="16155944" cy="12877800"/>
          </a:xfrm>
          <a:prstGeom prst="rect">
            <a:avLst/>
          </a:prstGeom>
        </p:spPr>
      </p:pic>
      <p:grpSp>
        <p:nvGrpSpPr>
          <p:cNvPr id="9" name="Group 8"/>
          <p:cNvGrpSpPr>
            <a:grpSpLocks/>
          </p:cNvGrpSpPr>
          <p:nvPr/>
        </p:nvGrpSpPr>
        <p:grpSpPr>
          <a:xfrm>
            <a:off x="299577" y="4325795"/>
            <a:ext cx="12237685" cy="4658259"/>
            <a:chOff x="-2107134" y="1359242"/>
            <a:chExt cx="13427405" cy="4759739"/>
          </a:xfrm>
        </p:grpSpPr>
        <p:sp>
          <p:nvSpPr>
            <p:cNvPr id="11" name="TextBox 10"/>
            <p:cNvSpPr txBox="1"/>
            <p:nvPr/>
          </p:nvSpPr>
          <p:spPr>
            <a:xfrm>
              <a:off x="-1450522" y="1359242"/>
              <a:ext cx="6586375" cy="1100685"/>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A </a:t>
              </a:r>
              <a:r>
                <a:rPr lang="en-US" sz="3200" dirty="0" smtClean="0">
                  <a:solidFill>
                    <a:schemeClr val="bg1"/>
                  </a:solidFill>
                  <a:latin typeface="Playfair Display" charset="0"/>
                  <a:ea typeface="Playfair Display" charset="0"/>
                  <a:cs typeface="Playfair Display" charset="0"/>
                </a:rPr>
                <a:t>Document </a:t>
              </a:r>
              <a:r>
                <a:rPr lang="en-US" sz="3200" dirty="0">
                  <a:solidFill>
                    <a:schemeClr val="bg1"/>
                  </a:solidFill>
                  <a:latin typeface="Playfair Display" charset="0"/>
                  <a:ea typeface="Playfair Display" charset="0"/>
                  <a:cs typeface="Playfair Display" charset="0"/>
                </a:rPr>
                <a:t>is </a:t>
              </a:r>
              <a:r>
                <a:rPr lang="en-US" sz="3200" dirty="0" smtClean="0">
                  <a:solidFill>
                    <a:schemeClr val="bg1"/>
                  </a:solidFill>
                  <a:latin typeface="Playfair Display" charset="0"/>
                  <a:ea typeface="Playfair Display" charset="0"/>
                  <a:cs typeface="Playfair Display" charset="0"/>
                </a:rPr>
                <a:t>Considered </a:t>
              </a:r>
              <a:r>
                <a:rPr lang="en-US" sz="3200" dirty="0">
                  <a:solidFill>
                    <a:schemeClr val="bg1"/>
                  </a:solidFill>
                  <a:latin typeface="Playfair Display" charset="0"/>
                  <a:ea typeface="Playfair Display" charset="0"/>
                  <a:cs typeface="Playfair Display" charset="0"/>
                </a:rPr>
                <a:t>a </a:t>
              </a:r>
              <a:r>
                <a:rPr lang="en-US" sz="3200" dirty="0" smtClean="0">
                  <a:solidFill>
                    <a:schemeClr val="bg1"/>
                  </a:solidFill>
                  <a:latin typeface="Playfair Display" charset="0"/>
                  <a:ea typeface="Playfair Display" charset="0"/>
                  <a:cs typeface="Playfair Display" charset="0"/>
                </a:rPr>
                <a:t>Sequence </a:t>
              </a:r>
              <a:r>
                <a:rPr lang="en-US" sz="3200" dirty="0">
                  <a:solidFill>
                    <a:schemeClr val="bg1"/>
                  </a:solidFill>
                  <a:latin typeface="Playfair Display" charset="0"/>
                  <a:ea typeface="Playfair Display" charset="0"/>
                  <a:cs typeface="Playfair Display" charset="0"/>
                </a:rPr>
                <a:t>of </a:t>
              </a:r>
              <a:r>
                <a:rPr lang="en-US" sz="3200" dirty="0" smtClean="0">
                  <a:solidFill>
                    <a:schemeClr val="bg1"/>
                  </a:solidFill>
                  <a:latin typeface="Playfair Display" charset="0"/>
                  <a:ea typeface="Playfair Display" charset="0"/>
                  <a:cs typeface="Playfair Display" charset="0"/>
                </a:rPr>
                <a:t>Sentences</a:t>
              </a:r>
              <a:endParaRPr lang="en-US" sz="3200" dirty="0">
                <a:solidFill>
                  <a:schemeClr val="bg1"/>
                </a:solidFill>
                <a:latin typeface="Playfair Display" charset="0"/>
                <a:ea typeface="Playfair Display" charset="0"/>
                <a:cs typeface="Playfair Display" charset="0"/>
              </a:endParaRPr>
            </a:p>
          </p:txBody>
        </p:sp>
        <p:sp>
          <p:nvSpPr>
            <p:cNvPr id="12" name="TextBox 11"/>
            <p:cNvSpPr txBox="1"/>
            <p:nvPr/>
          </p:nvSpPr>
          <p:spPr>
            <a:xfrm>
              <a:off x="1697684" y="4918652"/>
              <a:ext cx="9622587" cy="457200"/>
            </a:xfrm>
            <a:prstGeom prst="rect">
              <a:avLst/>
            </a:prstGeom>
            <a:noFill/>
          </p:spPr>
          <p:txBody>
            <a:bodyPr wrap="square" rtlCol="0">
              <a:spAutoFit/>
            </a:bodyPr>
            <a:lstStyle/>
            <a:p>
              <a:endParaRPr lang="en-US" sz="2400" dirty="0">
                <a:solidFill>
                  <a:schemeClr val="bg1"/>
                </a:solidFill>
                <a:latin typeface="Lato" charset="0"/>
                <a:ea typeface="Lato" charset="0"/>
                <a:cs typeface="Lato" charset="0"/>
              </a:endParaRPr>
            </a:p>
          </p:txBody>
        </p:sp>
        <p:sp>
          <p:nvSpPr>
            <p:cNvPr id="13" name="TextBox 12"/>
            <p:cNvSpPr txBox="1"/>
            <p:nvPr/>
          </p:nvSpPr>
          <p:spPr>
            <a:xfrm>
              <a:off x="-1450521" y="2895805"/>
              <a:ext cx="6030105" cy="1100685"/>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A </a:t>
              </a:r>
              <a:r>
                <a:rPr lang="en-US" sz="3200" dirty="0" smtClean="0">
                  <a:solidFill>
                    <a:schemeClr val="bg1"/>
                  </a:solidFill>
                  <a:latin typeface="Playfair Display" charset="0"/>
                  <a:ea typeface="Playfair Display" charset="0"/>
                  <a:cs typeface="Playfair Display" charset="0"/>
                </a:rPr>
                <a:t>Sentence </a:t>
              </a:r>
              <a:r>
                <a:rPr lang="en-US" sz="3200" dirty="0">
                  <a:solidFill>
                    <a:schemeClr val="bg1"/>
                  </a:solidFill>
                  <a:latin typeface="Playfair Display" charset="0"/>
                  <a:ea typeface="Playfair Display" charset="0"/>
                  <a:cs typeface="Playfair Display" charset="0"/>
                </a:rPr>
                <a:t>is </a:t>
              </a:r>
              <a:r>
                <a:rPr lang="en-US" sz="3200" dirty="0" smtClean="0">
                  <a:solidFill>
                    <a:schemeClr val="bg1"/>
                  </a:solidFill>
                  <a:latin typeface="Playfair Display" charset="0"/>
                  <a:ea typeface="Playfair Display" charset="0"/>
                  <a:cs typeface="Playfair Display" charset="0"/>
                </a:rPr>
                <a:t>Considered </a:t>
              </a:r>
              <a:r>
                <a:rPr lang="en-US" sz="3200" dirty="0">
                  <a:solidFill>
                    <a:schemeClr val="bg1"/>
                  </a:solidFill>
                  <a:latin typeface="Playfair Display" charset="0"/>
                  <a:ea typeface="Playfair Display" charset="0"/>
                  <a:cs typeface="Playfair Display" charset="0"/>
                </a:rPr>
                <a:t>a </a:t>
              </a:r>
              <a:r>
                <a:rPr lang="en-US" sz="3200" dirty="0" smtClean="0">
                  <a:solidFill>
                    <a:schemeClr val="bg1"/>
                  </a:solidFill>
                  <a:latin typeface="Playfair Display" charset="0"/>
                  <a:ea typeface="Playfair Display" charset="0"/>
                  <a:cs typeface="Playfair Display" charset="0"/>
                </a:rPr>
                <a:t>Sequence </a:t>
              </a:r>
              <a:r>
                <a:rPr lang="en-US" sz="3200" dirty="0">
                  <a:solidFill>
                    <a:schemeClr val="bg1"/>
                  </a:solidFill>
                  <a:latin typeface="Playfair Display" charset="0"/>
                  <a:ea typeface="Playfair Display" charset="0"/>
                  <a:cs typeface="Playfair Display" charset="0"/>
                </a:rPr>
                <a:t>of </a:t>
              </a:r>
              <a:r>
                <a:rPr lang="en-US" sz="3200" dirty="0" smtClean="0">
                  <a:solidFill>
                    <a:schemeClr val="bg1"/>
                  </a:solidFill>
                  <a:latin typeface="Playfair Display" charset="0"/>
                  <a:ea typeface="Playfair Display" charset="0"/>
                  <a:cs typeface="Playfair Display" charset="0"/>
                </a:rPr>
                <a:t>Characters</a:t>
              </a:r>
              <a:endParaRPr lang="en-US" sz="3200" dirty="0">
                <a:solidFill>
                  <a:schemeClr val="bg1"/>
                </a:solidFill>
                <a:latin typeface="Playfair Display" charset="0"/>
                <a:ea typeface="Playfair Display" charset="0"/>
                <a:cs typeface="Playfair Display" charset="0"/>
              </a:endParaRPr>
            </a:p>
          </p:txBody>
        </p:sp>
        <p:sp>
          <p:nvSpPr>
            <p:cNvPr id="14" name="TextBox 13"/>
            <p:cNvSpPr txBox="1"/>
            <p:nvPr/>
          </p:nvSpPr>
          <p:spPr>
            <a:xfrm>
              <a:off x="-1450522" y="4918652"/>
              <a:ext cx="9622587" cy="1200329"/>
            </a:xfrm>
            <a:prstGeom prst="rect">
              <a:avLst/>
            </a:prstGeom>
            <a:noFill/>
          </p:spPr>
          <p:txBody>
            <a:bodyPr wrap="square" rtlCol="0">
              <a:spAutoFit/>
            </a:bodyPr>
            <a:lstStyle/>
            <a:p>
              <a:r>
                <a:rPr lang="en-US" sz="2400" dirty="0">
                  <a:solidFill>
                    <a:schemeClr val="bg1"/>
                  </a:solidFill>
                  <a:latin typeface="Lato" charset="0"/>
                  <a:ea typeface="Lato" charset="0"/>
                  <a:cs typeface="Lato" charset="0"/>
                </a:rPr>
                <a:t>Character (Initial </a:t>
              </a:r>
              <a:r>
                <a:rPr lang="en-US" sz="2400" dirty="0" smtClean="0">
                  <a:solidFill>
                    <a:schemeClr val="bg1"/>
                  </a:solidFill>
                  <a:latin typeface="Lato" charset="0"/>
                  <a:ea typeface="Lato" charset="0"/>
                  <a:cs typeface="Lato" charset="0"/>
                </a:rPr>
                <a:t>Embedding </a:t>
              </a:r>
              <a:r>
                <a:rPr lang="en-US" sz="2400" dirty="0">
                  <a:solidFill>
                    <a:schemeClr val="bg1"/>
                  </a:solidFill>
                  <a:latin typeface="Lato" charset="0"/>
                  <a:ea typeface="Lato" charset="0"/>
                  <a:cs typeface="Lato" charset="0"/>
                </a:rPr>
                <a:t>Layer</a:t>
              </a:r>
              <a:r>
                <a:rPr lang="en-US" sz="2400" dirty="0" smtClean="0">
                  <a:solidFill>
                    <a:schemeClr val="bg1"/>
                  </a:solidFill>
                  <a:latin typeface="Lato" charset="0"/>
                  <a:ea typeface="Lato" charset="0"/>
                  <a:cs typeface="Lato" charset="0"/>
                </a:rPr>
                <a:t>)</a:t>
              </a:r>
            </a:p>
            <a:p>
              <a:r>
                <a:rPr lang="en-US" sz="2400" dirty="0">
                  <a:solidFill>
                    <a:schemeClr val="bg1"/>
                  </a:solidFill>
                  <a:latin typeface="Lato" charset="0"/>
                  <a:ea typeface="Lato" charset="0"/>
                  <a:cs typeface="Lato" charset="0"/>
                </a:rPr>
                <a:t>Sentence (Variant of Yoon Kim’s Conv. Architecture)</a:t>
              </a:r>
            </a:p>
            <a:p>
              <a:r>
                <a:rPr lang="en-US" sz="2400" dirty="0">
                  <a:solidFill>
                    <a:schemeClr val="bg1"/>
                  </a:solidFill>
                  <a:latin typeface="Lato" charset="0"/>
                  <a:ea typeface="Lato" charset="0"/>
                  <a:cs typeface="Lato" charset="0"/>
                </a:rPr>
                <a:t>Document (Bidirectional LSTM</a:t>
              </a:r>
              <a:r>
                <a:rPr lang="en-US" sz="2400" dirty="0" smtClean="0">
                  <a:solidFill>
                    <a:schemeClr val="bg1"/>
                  </a:solidFill>
                  <a:latin typeface="Lato" charset="0"/>
                  <a:ea typeface="Lato" charset="0"/>
                  <a:cs typeface="Lato" charset="0"/>
                </a:rPr>
                <a:t>)</a:t>
              </a:r>
            </a:p>
          </p:txBody>
        </p:sp>
        <p:sp>
          <p:nvSpPr>
            <p:cNvPr id="21" name="Rectangle 20"/>
            <p:cNvSpPr/>
            <p:nvPr/>
          </p:nvSpPr>
          <p:spPr>
            <a:xfrm>
              <a:off x="-2107133" y="1532550"/>
              <a:ext cx="327911" cy="32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07134" y="3030607"/>
              <a:ext cx="327911" cy="32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107134" y="4364709"/>
              <a:ext cx="327911" cy="32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p:cNvSpPr/>
          <p:nvPr/>
        </p:nvSpPr>
        <p:spPr>
          <a:xfrm>
            <a:off x="299577" y="9874744"/>
            <a:ext cx="298857" cy="32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99577" y="11537952"/>
            <a:ext cx="298857" cy="32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98011" y="9793532"/>
            <a:ext cx="6137787" cy="584775"/>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Classify </a:t>
            </a:r>
            <a:r>
              <a:rPr lang="en-US" sz="3200" dirty="0" smtClean="0">
                <a:solidFill>
                  <a:schemeClr val="bg1"/>
                </a:solidFill>
                <a:latin typeface="Playfair Display" charset="0"/>
                <a:ea typeface="Playfair Display" charset="0"/>
                <a:cs typeface="Playfair Display" charset="0"/>
              </a:rPr>
              <a:t>Based </a:t>
            </a:r>
            <a:r>
              <a:rPr lang="en-US" sz="3200" dirty="0">
                <a:solidFill>
                  <a:schemeClr val="bg1"/>
                </a:solidFill>
                <a:latin typeface="Playfair Display" charset="0"/>
                <a:ea typeface="Playfair Display" charset="0"/>
                <a:cs typeface="Playfair Display" charset="0"/>
              </a:rPr>
              <a:t>on </a:t>
            </a:r>
            <a:r>
              <a:rPr lang="en-US" sz="3200" dirty="0" smtClean="0">
                <a:solidFill>
                  <a:schemeClr val="bg1"/>
                </a:solidFill>
                <a:latin typeface="Playfair Display" charset="0"/>
                <a:ea typeface="Playfair Display" charset="0"/>
                <a:cs typeface="Playfair Display" charset="0"/>
              </a:rPr>
              <a:t>Final Doc </a:t>
            </a:r>
            <a:r>
              <a:rPr lang="en-US" sz="3200" dirty="0" err="1" smtClean="0">
                <a:solidFill>
                  <a:schemeClr val="bg1"/>
                </a:solidFill>
                <a:latin typeface="Playfair Display" charset="0"/>
                <a:ea typeface="Playfair Display" charset="0"/>
                <a:cs typeface="Playfair Display" charset="0"/>
              </a:rPr>
              <a:t>Repr</a:t>
            </a:r>
            <a:r>
              <a:rPr lang="en-US" sz="3200" dirty="0" smtClean="0">
                <a:solidFill>
                  <a:schemeClr val="bg1"/>
                </a:solidFill>
                <a:latin typeface="Playfair Display" charset="0"/>
                <a:ea typeface="Playfair Display" charset="0"/>
                <a:cs typeface="Playfair Display" charset="0"/>
              </a:rPr>
              <a:t>.</a:t>
            </a:r>
            <a:endParaRPr lang="en-US" sz="3200" dirty="0">
              <a:solidFill>
                <a:schemeClr val="bg1"/>
              </a:solidFill>
              <a:latin typeface="Playfair Display" charset="0"/>
              <a:ea typeface="Playfair Display" charset="0"/>
              <a:cs typeface="Playfair Display" charset="0"/>
            </a:endParaRPr>
          </a:p>
        </p:txBody>
      </p:sp>
      <p:sp>
        <p:nvSpPr>
          <p:cNvPr id="27" name="TextBox 26"/>
          <p:cNvSpPr txBox="1"/>
          <p:nvPr/>
        </p:nvSpPr>
        <p:spPr>
          <a:xfrm>
            <a:off x="898011" y="11407148"/>
            <a:ext cx="6137787" cy="1077218"/>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Dense Layers with </a:t>
            </a:r>
            <a:r>
              <a:rPr lang="en-US" sz="3200" dirty="0" err="1">
                <a:solidFill>
                  <a:schemeClr val="bg1"/>
                </a:solidFill>
                <a:latin typeface="Playfair Display" charset="0"/>
                <a:ea typeface="Playfair Display" charset="0"/>
                <a:cs typeface="Playfair Display" charset="0"/>
              </a:rPr>
              <a:t>Softmax</a:t>
            </a:r>
            <a:r>
              <a:rPr lang="en-US" sz="3200" dirty="0">
                <a:solidFill>
                  <a:schemeClr val="bg1"/>
                </a:solidFill>
                <a:latin typeface="Playfair Display" charset="0"/>
                <a:ea typeface="Playfair Display" charset="0"/>
                <a:cs typeface="Playfair Display" charset="0"/>
              </a:rPr>
              <a:t> O</a:t>
            </a:r>
            <a:r>
              <a:rPr lang="en-US" sz="3200" dirty="0" smtClean="0">
                <a:solidFill>
                  <a:schemeClr val="bg1"/>
                </a:solidFill>
                <a:latin typeface="Playfair Display" charset="0"/>
                <a:ea typeface="Playfair Display" charset="0"/>
                <a:cs typeface="Playfair Display" charset="0"/>
              </a:rPr>
              <a:t>utput </a:t>
            </a:r>
            <a:r>
              <a:rPr lang="en-US" sz="3200" dirty="0">
                <a:solidFill>
                  <a:schemeClr val="bg1"/>
                </a:solidFill>
                <a:latin typeface="Playfair Display" charset="0"/>
                <a:ea typeface="Playfair Display" charset="0"/>
                <a:cs typeface="Playfair Display" charset="0"/>
              </a:rPr>
              <a:t>for C</a:t>
            </a:r>
            <a:r>
              <a:rPr lang="en-US" sz="3200" dirty="0" smtClean="0">
                <a:solidFill>
                  <a:schemeClr val="bg1"/>
                </a:solidFill>
                <a:latin typeface="Playfair Display" charset="0"/>
                <a:ea typeface="Playfair Display" charset="0"/>
                <a:cs typeface="Playfair Display" charset="0"/>
              </a:rPr>
              <a:t>lass Probabilities</a:t>
            </a:r>
            <a:endParaRPr lang="en-US" sz="3200" dirty="0">
              <a:solidFill>
                <a:schemeClr val="bg1"/>
              </a:solidFill>
              <a:latin typeface="Playfair Display" charset="0"/>
              <a:ea typeface="Playfair Display" charset="0"/>
              <a:cs typeface="Playfair Display" charset="0"/>
            </a:endParaRPr>
          </a:p>
        </p:txBody>
      </p:sp>
      <p:sp>
        <p:nvSpPr>
          <p:cNvPr id="28" name="TextBox 27"/>
          <p:cNvSpPr txBox="1"/>
          <p:nvPr/>
        </p:nvSpPr>
        <p:spPr>
          <a:xfrm>
            <a:off x="898011" y="7100365"/>
            <a:ext cx="5495814" cy="584775"/>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Learn </a:t>
            </a:r>
            <a:r>
              <a:rPr lang="en-US" sz="3200" dirty="0" smtClean="0">
                <a:solidFill>
                  <a:schemeClr val="bg1"/>
                </a:solidFill>
                <a:latin typeface="Playfair Display" charset="0"/>
                <a:ea typeface="Playfair Display" charset="0"/>
                <a:cs typeface="Playfair Display" charset="0"/>
              </a:rPr>
              <a:t>Vector </a:t>
            </a:r>
            <a:r>
              <a:rPr lang="en-US" sz="3200" dirty="0" err="1" smtClean="0">
                <a:solidFill>
                  <a:schemeClr val="bg1"/>
                </a:solidFill>
                <a:latin typeface="Playfair Display" charset="0"/>
                <a:ea typeface="Playfair Display" charset="0"/>
                <a:cs typeface="Playfair Display" charset="0"/>
              </a:rPr>
              <a:t>Repr</a:t>
            </a:r>
            <a:r>
              <a:rPr lang="en-US" sz="3200" dirty="0" smtClean="0">
                <a:solidFill>
                  <a:schemeClr val="bg1"/>
                </a:solidFill>
                <a:latin typeface="Playfair Display" charset="0"/>
                <a:ea typeface="Playfair Display" charset="0"/>
                <a:cs typeface="Playfair Display" charset="0"/>
              </a:rPr>
              <a:t>. </a:t>
            </a:r>
            <a:r>
              <a:rPr lang="en-US" sz="3200" dirty="0">
                <a:solidFill>
                  <a:schemeClr val="bg1"/>
                </a:solidFill>
                <a:latin typeface="Playfair Display" charset="0"/>
                <a:ea typeface="Playfair Display" charset="0"/>
                <a:cs typeface="Playfair Display" charset="0"/>
              </a:rPr>
              <a:t>of </a:t>
            </a:r>
            <a:r>
              <a:rPr lang="en-US" sz="3200" dirty="0" smtClean="0">
                <a:solidFill>
                  <a:schemeClr val="bg1"/>
                </a:solidFill>
                <a:latin typeface="Playfair Display" charset="0"/>
                <a:ea typeface="Playfair Display" charset="0"/>
                <a:cs typeface="Playfair Display" charset="0"/>
              </a:rPr>
              <a:t>Each Unit </a:t>
            </a:r>
            <a:endParaRPr lang="en-US" sz="3200" dirty="0">
              <a:solidFill>
                <a:schemeClr val="bg1"/>
              </a:solidFill>
              <a:latin typeface="Playfair Display" charset="0"/>
              <a:ea typeface="Playfair Display" charset="0"/>
              <a:cs typeface="Playfair Display" charset="0"/>
            </a:endParaRPr>
          </a:p>
        </p:txBody>
      </p:sp>
      <p:sp>
        <p:nvSpPr>
          <p:cNvPr id="29" name="TextBox 28"/>
          <p:cNvSpPr txBox="1"/>
          <p:nvPr/>
        </p:nvSpPr>
        <p:spPr>
          <a:xfrm>
            <a:off x="598434" y="1395836"/>
            <a:ext cx="6302375"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Model Overview</a:t>
            </a:r>
            <a:endParaRPr lang="en-US" sz="4800" dirty="0">
              <a:solidFill>
                <a:schemeClr val="bg1"/>
              </a:solidFill>
              <a:latin typeface="Playfair Display" charset="0"/>
              <a:ea typeface="Playfair Display" charset="0"/>
              <a:cs typeface="Playfair Display" charset="0"/>
            </a:endParaRPr>
          </a:p>
        </p:txBody>
      </p:sp>
    </p:spTree>
    <p:extLst>
      <p:ext uri="{BB962C8B-B14F-4D97-AF65-F5344CB8AC3E}">
        <p14:creationId xmlns:p14="http://schemas.microsoft.com/office/powerpoint/2010/main" val="2110990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flipH="1">
            <a:off x="-11313" y="1"/>
            <a:ext cx="75859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charset="0"/>
              <a:buChar char="•"/>
            </a:pPr>
            <a:endParaRPr lang="en-US" sz="4000" dirty="0"/>
          </a:p>
          <a:p>
            <a:pPr marL="571500" indent="-571500">
              <a:buFont typeface="Arial" charset="0"/>
              <a:buChar char="•"/>
            </a:pPr>
            <a:endParaRPr lang="en-US" sz="4000" dirty="0" smtClean="0"/>
          </a:p>
          <a:p>
            <a:pPr marL="571500" indent="-571500">
              <a:buFont typeface="Arial" charset="0"/>
              <a:buChar char="•"/>
            </a:pPr>
            <a:endParaRPr lang="en-US" sz="4000" dirty="0"/>
          </a:p>
          <a:p>
            <a:endParaRPr lang="en-US" sz="4000" dirty="0" smtClean="0"/>
          </a:p>
          <a:p>
            <a:pPr marL="571500" indent="-571500">
              <a:buFont typeface="Arial" charset="0"/>
              <a:buChar char="•"/>
            </a:pPr>
            <a:r>
              <a:rPr lang="en-US" sz="4000" dirty="0" smtClean="0"/>
              <a:t>A </a:t>
            </a:r>
            <a:r>
              <a:rPr lang="en-US" sz="4000" dirty="0"/>
              <a:t>document is considered a sequence of sentences</a:t>
            </a:r>
          </a:p>
          <a:p>
            <a:pPr marL="571500" indent="-571500">
              <a:buFont typeface="Arial" charset="0"/>
              <a:buChar char="•"/>
            </a:pPr>
            <a:r>
              <a:rPr lang="en-US" sz="4000" dirty="0"/>
              <a:t>A sentence is considered a sequence of characters</a:t>
            </a:r>
          </a:p>
          <a:p>
            <a:pPr marL="571500" indent="-571500">
              <a:buFont typeface="Arial" charset="0"/>
              <a:buChar char="•"/>
            </a:pPr>
            <a:r>
              <a:rPr lang="en-US" sz="4000" dirty="0"/>
              <a:t>Learn vector representations of each unit </a:t>
            </a:r>
          </a:p>
          <a:p>
            <a:pPr marL="1485717" lvl="1" indent="-571500">
              <a:buFont typeface="Arial" charset="0"/>
              <a:buChar char="•"/>
            </a:pPr>
            <a:r>
              <a:rPr lang="en-US" sz="4000" dirty="0"/>
              <a:t>Character (Initial embedding Layer)</a:t>
            </a:r>
          </a:p>
          <a:p>
            <a:pPr marL="1485717" lvl="1" indent="-571500">
              <a:buFont typeface="Arial" charset="0"/>
              <a:buChar char="•"/>
            </a:pPr>
            <a:r>
              <a:rPr lang="en-US" sz="4000" dirty="0"/>
              <a:t>Sentence (Variant of Yoon Kim’s Conv. Architecture)</a:t>
            </a:r>
          </a:p>
          <a:p>
            <a:pPr marL="1485717" lvl="1" indent="-571500">
              <a:buFont typeface="Arial" charset="0"/>
              <a:buChar char="•"/>
            </a:pPr>
            <a:r>
              <a:rPr lang="en-US" sz="4000" dirty="0"/>
              <a:t>Document (Bidirectional LSTM)</a:t>
            </a:r>
          </a:p>
          <a:p>
            <a:pPr marL="571500" indent="-571500">
              <a:buFont typeface="Arial" charset="0"/>
              <a:buChar char="•"/>
            </a:pPr>
            <a:r>
              <a:rPr lang="en-US" sz="4000" dirty="0"/>
              <a:t>Classify based on final document representation</a:t>
            </a:r>
          </a:p>
          <a:p>
            <a:pPr marL="571500" indent="-571500">
              <a:buFont typeface="Arial" charset="0"/>
              <a:buChar char="•"/>
            </a:pPr>
            <a:r>
              <a:rPr lang="en-US" sz="4000" dirty="0"/>
              <a:t>Dense Layers with </a:t>
            </a:r>
            <a:r>
              <a:rPr lang="en-US" sz="4000" dirty="0" err="1"/>
              <a:t>Softmax</a:t>
            </a:r>
            <a:r>
              <a:rPr lang="en-US" sz="4000" dirty="0"/>
              <a:t> output for class probabilities</a:t>
            </a:r>
          </a:p>
          <a:p>
            <a:pPr marL="571500" indent="-571500">
              <a:buFont typeface="Arial" charset="0"/>
              <a:buChar char="•"/>
            </a:pPr>
            <a:endParaRPr lang="en-US" sz="4000" dirty="0" smtClean="0"/>
          </a:p>
        </p:txBody>
      </p:sp>
      <p:sp>
        <p:nvSpPr>
          <p:cNvPr id="10" name="TextBox 9"/>
          <p:cNvSpPr txBox="1"/>
          <p:nvPr/>
        </p:nvSpPr>
        <p:spPr>
          <a:xfrm>
            <a:off x="630473" y="1157350"/>
            <a:ext cx="6302375" cy="1569660"/>
          </a:xfrm>
          <a:prstGeom prst="rect">
            <a:avLst/>
          </a:prstGeom>
          <a:noFill/>
        </p:spPr>
        <p:txBody>
          <a:bodyPr wrap="square" rtlCol="0">
            <a:spAutoFit/>
          </a:bodyPr>
          <a:lstStyle/>
          <a:p>
            <a:endParaRPr lang="en-US" sz="4800" dirty="0" smtClean="0">
              <a:solidFill>
                <a:schemeClr val="bg1"/>
              </a:solidFill>
              <a:latin typeface="Playfair Display" charset="0"/>
              <a:ea typeface="Playfair Display" charset="0"/>
              <a:cs typeface="Playfair Display" charset="0"/>
            </a:endParaRPr>
          </a:p>
          <a:p>
            <a:r>
              <a:rPr lang="en-US" sz="4800" dirty="0" smtClean="0">
                <a:solidFill>
                  <a:schemeClr val="bg1"/>
                </a:solidFill>
                <a:latin typeface="Playfair Display" charset="0"/>
                <a:ea typeface="Playfair Display" charset="0"/>
                <a:cs typeface="Playfair Display" charset="0"/>
              </a:rPr>
              <a:t>Model Overview</a:t>
            </a:r>
            <a:endParaRPr lang="en-US" sz="4800" dirty="0">
              <a:solidFill>
                <a:schemeClr val="bg1"/>
              </a:solidFill>
              <a:latin typeface="Playfair Display" charset="0"/>
              <a:ea typeface="Playfair Display" charset="0"/>
              <a:cs typeface="Playfair Display" charset="0"/>
            </a:endParaRP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20" name="Rectangle 19"/>
          <p:cNvSpPr/>
          <p:nvPr/>
        </p:nvSpPr>
        <p:spPr>
          <a:xfrm>
            <a:off x="0" y="2727010"/>
            <a:ext cx="6056626"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2196" y="349332"/>
            <a:ext cx="16155944" cy="12877800"/>
          </a:xfrm>
          <a:prstGeom prst="rect">
            <a:avLst/>
          </a:prstGeom>
        </p:spPr>
      </p:pic>
    </p:spTree>
    <p:extLst>
      <p:ext uri="{BB962C8B-B14F-4D97-AF65-F5344CB8AC3E}">
        <p14:creationId xmlns:p14="http://schemas.microsoft.com/office/powerpoint/2010/main" val="1823397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0" y="0"/>
            <a:ext cx="75859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charset="0"/>
              <a:buChar char="•"/>
            </a:pPr>
            <a:endParaRPr lang="en-US" sz="4000" dirty="0" smtClean="0"/>
          </a:p>
          <a:p>
            <a:pPr marL="571500" indent="-571500">
              <a:buFont typeface="Arial" charset="0"/>
              <a:buChar char="•"/>
            </a:pPr>
            <a:endParaRPr lang="en-US" sz="4000" dirty="0"/>
          </a:p>
          <a:p>
            <a:pPr marL="571500" indent="-571500">
              <a:buFont typeface="Arial" charset="0"/>
              <a:buChar char="•"/>
            </a:pPr>
            <a:endParaRPr lang="en-US" sz="4000" dirty="0" smtClean="0"/>
          </a:p>
          <a:p>
            <a:pPr marL="571500" indent="-571500">
              <a:buFont typeface="Arial" charset="0"/>
              <a:buChar char="•"/>
            </a:pPr>
            <a:endParaRPr lang="en-US" sz="4000" dirty="0"/>
          </a:p>
          <a:p>
            <a:pPr marL="571500" indent="-571500">
              <a:buFont typeface="Arial" charset="0"/>
              <a:buChar char="•"/>
            </a:pPr>
            <a:endParaRPr lang="en-US" sz="4000" dirty="0" smtClean="0"/>
          </a:p>
          <a:p>
            <a:pPr marL="571500" indent="-571500">
              <a:buFont typeface="Arial" charset="0"/>
              <a:buChar char="•"/>
            </a:pPr>
            <a:r>
              <a:rPr lang="en-US" sz="4000" dirty="0" smtClean="0"/>
              <a:t>Input </a:t>
            </a:r>
            <a:r>
              <a:rPr lang="en-US" sz="4000" dirty="0"/>
              <a:t>Learned Character Embedding</a:t>
            </a:r>
          </a:p>
          <a:p>
            <a:pPr marL="571500" indent="-571500">
              <a:buFont typeface="Arial" charset="0"/>
              <a:buChar char="•"/>
            </a:pPr>
            <a:r>
              <a:rPr lang="en-US" sz="4000" dirty="0"/>
              <a:t>1D Convolutions by 100 filters of varying sizes (2, 4, 5)</a:t>
            </a:r>
          </a:p>
          <a:p>
            <a:pPr marL="1485717" lvl="1" indent="-571500">
              <a:buFont typeface="Arial" charset="0"/>
              <a:buChar char="•"/>
            </a:pPr>
            <a:r>
              <a:rPr lang="en-US" sz="4000" dirty="0"/>
              <a:t>Capture short-sequences of characters and small words</a:t>
            </a:r>
          </a:p>
          <a:p>
            <a:pPr marL="1485717" lvl="1" indent="-571500">
              <a:buFont typeface="Arial" charset="0"/>
              <a:buChar char="•"/>
            </a:pPr>
            <a:r>
              <a:rPr lang="en-US" sz="4000" dirty="0"/>
              <a:t>Identify things like misspellings</a:t>
            </a:r>
          </a:p>
          <a:p>
            <a:pPr marL="571500" indent="-571500">
              <a:buFont typeface="Arial" charset="0"/>
              <a:buChar char="•"/>
            </a:pPr>
            <a:r>
              <a:rPr lang="en-US" sz="4000" dirty="0"/>
              <a:t>Max-Pooling Over-Time</a:t>
            </a:r>
          </a:p>
          <a:p>
            <a:pPr marL="1485717" lvl="1" indent="-571500">
              <a:buFont typeface="Arial" charset="0"/>
              <a:buChar char="•"/>
            </a:pPr>
            <a:r>
              <a:rPr lang="en-US" sz="4000" dirty="0"/>
              <a:t>Remember most important aspects</a:t>
            </a:r>
          </a:p>
          <a:p>
            <a:pPr marL="571500" indent="-571500">
              <a:buFont typeface="Arial" charset="0"/>
              <a:buChar char="•"/>
            </a:pPr>
            <a:r>
              <a:rPr lang="en-US" sz="4000" dirty="0"/>
              <a:t>Concatenate Values for Vector Representation</a:t>
            </a:r>
          </a:p>
        </p:txBody>
      </p:sp>
      <p:sp>
        <p:nvSpPr>
          <p:cNvPr id="10" name="TextBox 9"/>
          <p:cNvSpPr txBox="1"/>
          <p:nvPr/>
        </p:nvSpPr>
        <p:spPr>
          <a:xfrm>
            <a:off x="630472" y="2122229"/>
            <a:ext cx="6302375"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Sentence Representation</a:t>
            </a:r>
            <a:endParaRPr lang="en-US" sz="4800" dirty="0">
              <a:solidFill>
                <a:schemeClr val="bg1"/>
              </a:solidFill>
              <a:latin typeface="Playfair Display" charset="0"/>
              <a:ea typeface="Playfair Display" charset="0"/>
              <a:cs typeface="Playfair Display" charset="0"/>
            </a:endParaRP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20" name="Rectangle 19"/>
          <p:cNvSpPr/>
          <p:nvPr/>
        </p:nvSpPr>
        <p:spPr>
          <a:xfrm>
            <a:off x="-3" y="3691889"/>
            <a:ext cx="6056626"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pic>
        <p:nvPicPr>
          <p:cNvPr id="59" name="Picture 58"/>
          <p:cNvPicPr>
            <a:picLocks noChangeAspect="1"/>
          </p:cNvPicPr>
          <p:nvPr/>
        </p:nvPicPr>
        <p:blipFill rotWithShape="1">
          <a:blip r:embed="rId2">
            <a:extLst>
              <a:ext uri="{28A0092B-C50C-407E-A947-70E740481C1C}">
                <a14:useLocalDpi xmlns:a14="http://schemas.microsoft.com/office/drawing/2010/main" val="0"/>
              </a:ext>
            </a:extLst>
          </a:blip>
          <a:srcRect l="1" r="18610"/>
          <a:stretch/>
        </p:blipFill>
        <p:spPr>
          <a:xfrm>
            <a:off x="7809071" y="1665953"/>
            <a:ext cx="16550640" cy="10505256"/>
          </a:xfrm>
          <a:prstGeom prst="rect">
            <a:avLst/>
          </a:prstGeom>
        </p:spPr>
      </p:pic>
      <p:sp>
        <p:nvSpPr>
          <p:cNvPr id="9" name="Rectangle 8"/>
          <p:cNvSpPr/>
          <p:nvPr/>
        </p:nvSpPr>
        <p:spPr>
          <a:xfrm flipH="1">
            <a:off x="-3" y="0"/>
            <a:ext cx="75859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charset="0"/>
              <a:buChar char="•"/>
            </a:pPr>
            <a:endParaRPr lang="en-US" sz="4000" dirty="0" smtClean="0"/>
          </a:p>
          <a:p>
            <a:pPr marL="571500" indent="-571500">
              <a:buFont typeface="Arial" charset="0"/>
              <a:buChar char="•"/>
            </a:pPr>
            <a:endParaRPr lang="en-US" sz="4000" dirty="0" smtClean="0"/>
          </a:p>
          <a:p>
            <a:pPr marL="571500" indent="-571500">
              <a:buFont typeface="Arial" charset="0"/>
              <a:buChar char="•"/>
            </a:pPr>
            <a:endParaRPr lang="en-US" sz="4000" dirty="0" smtClean="0"/>
          </a:p>
          <a:p>
            <a:pPr marL="571500" indent="-571500">
              <a:buFont typeface="Arial" charset="0"/>
              <a:buChar char="•"/>
            </a:pPr>
            <a:endParaRPr lang="en-US" sz="4000" dirty="0" smtClean="0"/>
          </a:p>
        </p:txBody>
      </p:sp>
      <p:sp>
        <p:nvSpPr>
          <p:cNvPr id="11" name="TextBox 10"/>
          <p:cNvSpPr txBox="1"/>
          <p:nvPr/>
        </p:nvSpPr>
        <p:spPr>
          <a:xfrm>
            <a:off x="1293291" y="4109663"/>
            <a:ext cx="6002797" cy="1077218"/>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Input Learned Character Embedding</a:t>
            </a:r>
          </a:p>
        </p:txBody>
      </p:sp>
      <p:sp>
        <p:nvSpPr>
          <p:cNvPr id="12" name="Rectangle 11"/>
          <p:cNvSpPr/>
          <p:nvPr/>
        </p:nvSpPr>
        <p:spPr>
          <a:xfrm>
            <a:off x="694858" y="4279276"/>
            <a:ext cx="298857" cy="32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293291" y="5492612"/>
            <a:ext cx="6002797" cy="1077218"/>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1D Convolutions by 100 filters of varying sizes (2, 4, 5)</a:t>
            </a:r>
          </a:p>
        </p:txBody>
      </p:sp>
      <p:sp>
        <p:nvSpPr>
          <p:cNvPr id="14" name="Rectangle 13"/>
          <p:cNvSpPr/>
          <p:nvPr/>
        </p:nvSpPr>
        <p:spPr>
          <a:xfrm>
            <a:off x="694858" y="5662225"/>
            <a:ext cx="298857" cy="32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92362" y="6554536"/>
            <a:ext cx="5703942" cy="1200329"/>
          </a:xfrm>
          <a:prstGeom prst="rect">
            <a:avLst/>
          </a:prstGeom>
          <a:noFill/>
        </p:spPr>
        <p:txBody>
          <a:bodyPr wrap="square" rtlCol="0">
            <a:spAutoFit/>
          </a:bodyPr>
          <a:lstStyle/>
          <a:p>
            <a:r>
              <a:rPr lang="en-US" sz="2400" dirty="0">
                <a:solidFill>
                  <a:schemeClr val="bg1"/>
                </a:solidFill>
                <a:latin typeface="Lato" charset="0"/>
                <a:ea typeface="Lato" charset="0"/>
                <a:cs typeface="Lato" charset="0"/>
              </a:rPr>
              <a:t>Capture short-sequences of characters and small </a:t>
            </a:r>
            <a:r>
              <a:rPr lang="en-US" sz="2400" dirty="0" smtClean="0">
                <a:solidFill>
                  <a:schemeClr val="bg1"/>
                </a:solidFill>
                <a:latin typeface="Lato" charset="0"/>
                <a:ea typeface="Lato" charset="0"/>
                <a:cs typeface="Lato" charset="0"/>
              </a:rPr>
              <a:t>words</a:t>
            </a:r>
          </a:p>
          <a:p>
            <a:r>
              <a:rPr lang="en-US" sz="2400" dirty="0">
                <a:solidFill>
                  <a:schemeClr val="bg1"/>
                </a:solidFill>
                <a:latin typeface="Lato" charset="0"/>
                <a:ea typeface="Lato" charset="0"/>
                <a:cs typeface="Lato" charset="0"/>
              </a:rPr>
              <a:t>Identify things like </a:t>
            </a:r>
            <a:r>
              <a:rPr lang="en-US" sz="2400" dirty="0" smtClean="0">
                <a:solidFill>
                  <a:schemeClr val="bg1"/>
                </a:solidFill>
                <a:latin typeface="Lato" charset="0"/>
                <a:ea typeface="Lato" charset="0"/>
                <a:cs typeface="Lato" charset="0"/>
              </a:rPr>
              <a:t>misspellings</a:t>
            </a:r>
            <a:endParaRPr lang="en-US" sz="2400" dirty="0">
              <a:solidFill>
                <a:schemeClr val="bg1"/>
              </a:solidFill>
              <a:latin typeface="Lato" charset="0"/>
              <a:ea typeface="Lato" charset="0"/>
              <a:cs typeface="Lato" charset="0"/>
            </a:endParaRPr>
          </a:p>
        </p:txBody>
      </p:sp>
      <p:sp>
        <p:nvSpPr>
          <p:cNvPr id="16" name="TextBox 15"/>
          <p:cNvSpPr txBox="1"/>
          <p:nvPr/>
        </p:nvSpPr>
        <p:spPr>
          <a:xfrm>
            <a:off x="1283750" y="8056533"/>
            <a:ext cx="6002797" cy="584775"/>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Max-Pooling Over-Time</a:t>
            </a:r>
          </a:p>
        </p:txBody>
      </p:sp>
      <p:sp>
        <p:nvSpPr>
          <p:cNvPr id="19" name="Rectangle 18"/>
          <p:cNvSpPr/>
          <p:nvPr/>
        </p:nvSpPr>
        <p:spPr>
          <a:xfrm>
            <a:off x="694858" y="8252109"/>
            <a:ext cx="298857" cy="32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92362" y="8671506"/>
            <a:ext cx="4554127" cy="461665"/>
          </a:xfrm>
          <a:prstGeom prst="rect">
            <a:avLst/>
          </a:prstGeom>
          <a:noFill/>
        </p:spPr>
        <p:txBody>
          <a:bodyPr wrap="square" rtlCol="0">
            <a:spAutoFit/>
          </a:bodyPr>
          <a:lstStyle/>
          <a:p>
            <a:r>
              <a:rPr lang="en-US" sz="2400" dirty="0">
                <a:solidFill>
                  <a:schemeClr val="bg1"/>
                </a:solidFill>
                <a:latin typeface="Lato" charset="0"/>
                <a:ea typeface="Lato" charset="0"/>
                <a:cs typeface="Lato" charset="0"/>
              </a:rPr>
              <a:t>Remember most important </a:t>
            </a:r>
            <a:r>
              <a:rPr lang="en-US" sz="2400" dirty="0" smtClean="0">
                <a:solidFill>
                  <a:schemeClr val="bg1"/>
                </a:solidFill>
                <a:latin typeface="Lato" charset="0"/>
                <a:ea typeface="Lato" charset="0"/>
                <a:cs typeface="Lato" charset="0"/>
              </a:rPr>
              <a:t>aspects</a:t>
            </a:r>
            <a:endParaRPr lang="en-US" sz="2400" dirty="0">
              <a:solidFill>
                <a:schemeClr val="bg1"/>
              </a:solidFill>
              <a:latin typeface="Lato" charset="0"/>
              <a:ea typeface="Lato" charset="0"/>
              <a:cs typeface="Lato" charset="0"/>
            </a:endParaRPr>
          </a:p>
        </p:txBody>
      </p:sp>
      <p:sp>
        <p:nvSpPr>
          <p:cNvPr id="22" name="TextBox 21"/>
          <p:cNvSpPr txBox="1"/>
          <p:nvPr/>
        </p:nvSpPr>
        <p:spPr>
          <a:xfrm>
            <a:off x="1293291" y="9438787"/>
            <a:ext cx="6002797" cy="1077218"/>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Concatenate Values for Vector Representation</a:t>
            </a:r>
          </a:p>
        </p:txBody>
      </p:sp>
      <p:sp>
        <p:nvSpPr>
          <p:cNvPr id="23" name="Rectangle 22"/>
          <p:cNvSpPr/>
          <p:nvPr/>
        </p:nvSpPr>
        <p:spPr>
          <a:xfrm>
            <a:off x="694858" y="9587255"/>
            <a:ext cx="298857" cy="32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94360" y="1399032"/>
            <a:ext cx="6302375"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Sentence Representation</a:t>
            </a:r>
            <a:endParaRPr lang="en-US" sz="4800" dirty="0">
              <a:solidFill>
                <a:schemeClr val="bg1"/>
              </a:solidFill>
              <a:latin typeface="Playfair Display" charset="0"/>
              <a:ea typeface="Playfair Display" charset="0"/>
              <a:cs typeface="Playfair Display" charset="0"/>
            </a:endParaRPr>
          </a:p>
        </p:txBody>
      </p:sp>
      <p:sp>
        <p:nvSpPr>
          <p:cNvPr id="25" name="Rectangle 24"/>
          <p:cNvSpPr/>
          <p:nvPr/>
        </p:nvSpPr>
        <p:spPr>
          <a:xfrm>
            <a:off x="0" y="2724912"/>
            <a:ext cx="6056626"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spTree>
    <p:extLst>
      <p:ext uri="{BB962C8B-B14F-4D97-AF65-F5344CB8AC3E}">
        <p14:creationId xmlns:p14="http://schemas.microsoft.com/office/powerpoint/2010/main" val="1304946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0" y="1"/>
            <a:ext cx="75859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charset="0"/>
              <a:buChar char="•"/>
            </a:pPr>
            <a:endParaRPr lang="en-US" sz="4000" dirty="0" smtClean="0"/>
          </a:p>
          <a:p>
            <a:pPr marL="571500" indent="-571500">
              <a:buFont typeface="Arial" charset="0"/>
              <a:buChar char="•"/>
            </a:pPr>
            <a:endParaRPr lang="en-US" sz="4000" dirty="0"/>
          </a:p>
          <a:p>
            <a:pPr marL="571500" indent="-571500">
              <a:buFont typeface="Arial" charset="0"/>
              <a:buChar char="•"/>
            </a:pPr>
            <a:endParaRPr lang="en-US" sz="4000" dirty="0" smtClean="0"/>
          </a:p>
          <a:p>
            <a:pPr marL="571500" indent="-571500">
              <a:buFont typeface="Arial" charset="0"/>
              <a:buChar char="•"/>
            </a:pPr>
            <a:endParaRPr lang="en-US" sz="4000" dirty="0"/>
          </a:p>
          <a:p>
            <a:pPr marL="571500" indent="-571500">
              <a:buFont typeface="Arial" charset="0"/>
              <a:buChar char="•"/>
            </a:pPr>
            <a:endParaRPr lang="en-US" sz="4000" dirty="0" smtClean="0"/>
          </a:p>
          <a:p>
            <a:pPr marL="571500" indent="-571500">
              <a:buFont typeface="Arial" charset="0"/>
              <a:buChar char="•"/>
            </a:pPr>
            <a:r>
              <a:rPr lang="en-US" sz="4000" dirty="0" smtClean="0"/>
              <a:t>Input </a:t>
            </a:r>
            <a:r>
              <a:rPr lang="en-US" sz="4000" dirty="0"/>
              <a:t>Learned Sentence Representations</a:t>
            </a:r>
          </a:p>
          <a:p>
            <a:pPr marL="571500" indent="-571500">
              <a:buFont typeface="Arial" charset="0"/>
              <a:buChar char="•"/>
            </a:pPr>
            <a:r>
              <a:rPr lang="en-US" sz="4000" dirty="0"/>
              <a:t>LSTM over sequence of sentences for document representation</a:t>
            </a:r>
          </a:p>
          <a:p>
            <a:pPr marL="571500" indent="-571500">
              <a:buFont typeface="Arial" charset="0"/>
              <a:buChar char="•"/>
            </a:pPr>
            <a:r>
              <a:rPr lang="en-US" sz="4000" dirty="0"/>
              <a:t>Each cell receives information from previous cells and current input from sequence</a:t>
            </a:r>
          </a:p>
          <a:p>
            <a:pPr marL="1485717" lvl="1" indent="-571500">
              <a:buFont typeface="Arial" charset="0"/>
              <a:buChar char="•"/>
            </a:pPr>
            <a:r>
              <a:rPr lang="en-US" sz="4000" dirty="0"/>
              <a:t>Use of sigmoid layers to decide what old information should be forgotten and new information added</a:t>
            </a:r>
          </a:p>
          <a:p>
            <a:pPr marL="571500" indent="-571500">
              <a:buFont typeface="Arial" charset="0"/>
              <a:buChar char="•"/>
            </a:pPr>
            <a:r>
              <a:rPr lang="en-US" sz="4000" dirty="0"/>
              <a:t>Dense Layers with </a:t>
            </a:r>
            <a:r>
              <a:rPr lang="en-US" sz="4000" dirty="0" err="1"/>
              <a:t>Softmax</a:t>
            </a:r>
            <a:r>
              <a:rPr lang="en-US" sz="4000" dirty="0"/>
              <a:t> output for class probabilities </a:t>
            </a:r>
          </a:p>
          <a:p>
            <a:pPr marL="571500" indent="-571500">
              <a:buFont typeface="Arial" charset="0"/>
              <a:buChar char="•"/>
            </a:pPr>
            <a:r>
              <a:rPr lang="en-US" sz="4000" dirty="0"/>
              <a:t>Dropout throughout model for regularization</a:t>
            </a:r>
          </a:p>
        </p:txBody>
      </p:sp>
      <p:sp>
        <p:nvSpPr>
          <p:cNvPr id="10" name="TextBox 9"/>
          <p:cNvSpPr txBox="1"/>
          <p:nvPr/>
        </p:nvSpPr>
        <p:spPr>
          <a:xfrm>
            <a:off x="461284" y="2053349"/>
            <a:ext cx="6583127" cy="830997"/>
          </a:xfrm>
          <a:prstGeom prst="rect">
            <a:avLst/>
          </a:prstGeom>
          <a:noFill/>
        </p:spPr>
        <p:txBody>
          <a:bodyPr wrap="square" rtlCol="0">
            <a:spAutoFit/>
          </a:bodyPr>
          <a:lstStyle/>
          <a:p>
            <a:r>
              <a:rPr lang="en-US" sz="4800" dirty="0" smtClean="0">
                <a:solidFill>
                  <a:schemeClr val="bg1"/>
                </a:solidFill>
                <a:latin typeface="Playfair Display" charset="0"/>
                <a:ea typeface="Playfair Display" charset="0"/>
                <a:cs typeface="Playfair Display" charset="0"/>
              </a:rPr>
              <a:t>Document Representation</a:t>
            </a:r>
          </a:p>
        </p:txBody>
      </p:sp>
      <p:grpSp>
        <p:nvGrpSpPr>
          <p:cNvPr id="18" name="Group 17"/>
          <p:cNvGrpSpPr/>
          <p:nvPr/>
        </p:nvGrpSpPr>
        <p:grpSpPr>
          <a:xfrm>
            <a:off x="22713283" y="12877800"/>
            <a:ext cx="838200" cy="838200"/>
            <a:chOff x="22713283" y="12877800"/>
            <a:chExt cx="838200" cy="838200"/>
          </a:xfrm>
        </p:grpSpPr>
        <p:sp>
          <p:nvSpPr>
            <p:cNvPr id="5" name="Rectangle 4"/>
            <p:cNvSpPr/>
            <p:nvPr/>
          </p:nvSpPr>
          <p:spPr>
            <a:xfrm>
              <a:off x="22713283" y="1287780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2"/>
            <p:cNvSpPr txBox="1">
              <a:spLocks/>
            </p:cNvSpPr>
            <p:nvPr/>
          </p:nvSpPr>
          <p:spPr>
            <a:xfrm>
              <a:off x="22783885" y="12877800"/>
              <a:ext cx="696996" cy="69866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dirty="0">
                  <a:solidFill>
                    <a:schemeClr val="bg1"/>
                  </a:solidFill>
                  <a:latin typeface="Lato" charset="0"/>
                  <a:ea typeface="Lato" charset="0"/>
                  <a:cs typeface="Lato" charset="0"/>
                </a:rPr>
                <a:t>2</a:t>
              </a:r>
            </a:p>
          </p:txBody>
        </p:sp>
      </p:grpSp>
      <p:sp>
        <p:nvSpPr>
          <p:cNvPr id="20" name="Rectangle 19"/>
          <p:cNvSpPr/>
          <p:nvPr/>
        </p:nvSpPr>
        <p:spPr>
          <a:xfrm>
            <a:off x="223125" y="2884346"/>
            <a:ext cx="6056626"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0287" y="77573"/>
            <a:ext cx="9501283" cy="8432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6798" y="8713376"/>
            <a:ext cx="6604000" cy="46154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1793" y="8925035"/>
            <a:ext cx="6569088" cy="3060865"/>
          </a:xfrm>
          <a:prstGeom prst="rect">
            <a:avLst/>
          </a:prstGeom>
        </p:spPr>
      </p:pic>
      <p:sp>
        <p:nvSpPr>
          <p:cNvPr id="11" name="Rectangle 10"/>
          <p:cNvSpPr/>
          <p:nvPr/>
        </p:nvSpPr>
        <p:spPr>
          <a:xfrm flipH="1">
            <a:off x="0" y="1"/>
            <a:ext cx="7585946" cy="1371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charset="0"/>
              <a:buChar char="•"/>
            </a:pPr>
            <a:endParaRPr lang="en-US" sz="4000" dirty="0" smtClean="0"/>
          </a:p>
          <a:p>
            <a:pPr marL="571500" indent="-571500">
              <a:buFont typeface="Arial" charset="0"/>
              <a:buChar char="•"/>
            </a:pPr>
            <a:endParaRPr lang="en-US" sz="4000" dirty="0" smtClean="0"/>
          </a:p>
          <a:p>
            <a:pPr marL="571500" indent="-571500">
              <a:buFont typeface="Arial" charset="0"/>
              <a:buChar char="•"/>
            </a:pPr>
            <a:endParaRPr lang="en-US" sz="4000" dirty="0" smtClean="0"/>
          </a:p>
          <a:p>
            <a:pPr marL="571500" indent="-571500">
              <a:buFont typeface="Arial" charset="0"/>
              <a:buChar char="•"/>
            </a:pPr>
            <a:endParaRPr lang="en-US" sz="4000" dirty="0" smtClean="0"/>
          </a:p>
        </p:txBody>
      </p:sp>
      <p:sp>
        <p:nvSpPr>
          <p:cNvPr id="12" name="TextBox 11"/>
          <p:cNvSpPr txBox="1"/>
          <p:nvPr/>
        </p:nvSpPr>
        <p:spPr>
          <a:xfrm>
            <a:off x="1293294" y="4109664"/>
            <a:ext cx="6002797" cy="584775"/>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Input Learned Sentence </a:t>
            </a:r>
            <a:r>
              <a:rPr lang="en-US" sz="3200" dirty="0" err="1" smtClean="0">
                <a:solidFill>
                  <a:schemeClr val="bg1"/>
                </a:solidFill>
                <a:latin typeface="Playfair Display" charset="0"/>
                <a:ea typeface="Playfair Display" charset="0"/>
                <a:cs typeface="Playfair Display" charset="0"/>
              </a:rPr>
              <a:t>Repr</a:t>
            </a:r>
            <a:r>
              <a:rPr lang="en-US" sz="3200" dirty="0" smtClean="0">
                <a:solidFill>
                  <a:schemeClr val="bg1"/>
                </a:solidFill>
                <a:latin typeface="Playfair Display" charset="0"/>
                <a:ea typeface="Playfair Display" charset="0"/>
                <a:cs typeface="Playfair Display" charset="0"/>
              </a:rPr>
              <a:t>.</a:t>
            </a:r>
            <a:endParaRPr lang="en-US" sz="3200" dirty="0">
              <a:solidFill>
                <a:schemeClr val="bg1"/>
              </a:solidFill>
              <a:latin typeface="Playfair Display" charset="0"/>
              <a:ea typeface="Playfair Display" charset="0"/>
              <a:cs typeface="Playfair Display" charset="0"/>
            </a:endParaRPr>
          </a:p>
        </p:txBody>
      </p:sp>
      <p:sp>
        <p:nvSpPr>
          <p:cNvPr id="13" name="Rectangle 12"/>
          <p:cNvSpPr/>
          <p:nvPr/>
        </p:nvSpPr>
        <p:spPr>
          <a:xfrm>
            <a:off x="694861" y="4279277"/>
            <a:ext cx="298857" cy="32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06195" y="6358434"/>
            <a:ext cx="6002797" cy="1569660"/>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Each cell receives information from previous cells and current input from sequence</a:t>
            </a:r>
          </a:p>
        </p:txBody>
      </p:sp>
      <p:sp>
        <p:nvSpPr>
          <p:cNvPr id="15" name="Rectangle 14"/>
          <p:cNvSpPr/>
          <p:nvPr/>
        </p:nvSpPr>
        <p:spPr>
          <a:xfrm>
            <a:off x="694860" y="6583349"/>
            <a:ext cx="298857" cy="32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292365" y="8067448"/>
            <a:ext cx="5703942" cy="1200329"/>
          </a:xfrm>
          <a:prstGeom prst="rect">
            <a:avLst/>
          </a:prstGeom>
          <a:noFill/>
        </p:spPr>
        <p:txBody>
          <a:bodyPr wrap="square" rtlCol="0">
            <a:spAutoFit/>
          </a:bodyPr>
          <a:lstStyle/>
          <a:p>
            <a:r>
              <a:rPr lang="en-US" sz="2400" dirty="0">
                <a:solidFill>
                  <a:schemeClr val="bg1"/>
                </a:solidFill>
                <a:latin typeface="Lato" charset="0"/>
                <a:ea typeface="Lato" charset="0"/>
                <a:cs typeface="Lato" charset="0"/>
              </a:rPr>
              <a:t>Use of sigmoid layers to decide what old information should be forgotten and new information </a:t>
            </a:r>
            <a:r>
              <a:rPr lang="en-US" sz="2400" dirty="0" smtClean="0">
                <a:solidFill>
                  <a:schemeClr val="bg1"/>
                </a:solidFill>
                <a:latin typeface="Lato" charset="0"/>
                <a:ea typeface="Lato" charset="0"/>
                <a:cs typeface="Lato" charset="0"/>
              </a:rPr>
              <a:t>added</a:t>
            </a:r>
            <a:endParaRPr lang="en-US" sz="2400" dirty="0">
              <a:solidFill>
                <a:schemeClr val="bg1"/>
              </a:solidFill>
              <a:latin typeface="Lato" charset="0"/>
              <a:ea typeface="Lato" charset="0"/>
              <a:cs typeface="Lato" charset="0"/>
            </a:endParaRPr>
          </a:p>
        </p:txBody>
      </p:sp>
      <p:sp>
        <p:nvSpPr>
          <p:cNvPr id="19" name="TextBox 18"/>
          <p:cNvSpPr txBox="1"/>
          <p:nvPr/>
        </p:nvSpPr>
        <p:spPr>
          <a:xfrm>
            <a:off x="1292365" y="9553553"/>
            <a:ext cx="6002797" cy="1077218"/>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Dense Layers with </a:t>
            </a:r>
            <a:r>
              <a:rPr lang="en-US" sz="3200" dirty="0" err="1">
                <a:solidFill>
                  <a:schemeClr val="bg1"/>
                </a:solidFill>
                <a:latin typeface="Playfair Display" charset="0"/>
                <a:ea typeface="Playfair Display" charset="0"/>
                <a:cs typeface="Playfair Display" charset="0"/>
              </a:rPr>
              <a:t>Softmax</a:t>
            </a:r>
            <a:r>
              <a:rPr lang="en-US" sz="3200" dirty="0">
                <a:solidFill>
                  <a:schemeClr val="bg1"/>
                </a:solidFill>
                <a:latin typeface="Playfair Display" charset="0"/>
                <a:ea typeface="Playfair Display" charset="0"/>
                <a:cs typeface="Playfair Display" charset="0"/>
              </a:rPr>
              <a:t> output for class probabilities </a:t>
            </a:r>
          </a:p>
        </p:txBody>
      </p:sp>
      <p:sp>
        <p:nvSpPr>
          <p:cNvPr id="21" name="Rectangle 20"/>
          <p:cNvSpPr/>
          <p:nvPr/>
        </p:nvSpPr>
        <p:spPr>
          <a:xfrm>
            <a:off x="694859" y="9701372"/>
            <a:ext cx="298857" cy="32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3294" y="10951699"/>
            <a:ext cx="6002797" cy="1077218"/>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Dropout throughout model for </a:t>
            </a:r>
            <a:r>
              <a:rPr lang="en-US" sz="3200" dirty="0" smtClean="0">
                <a:solidFill>
                  <a:schemeClr val="bg1"/>
                </a:solidFill>
                <a:latin typeface="Playfair Display" charset="0"/>
                <a:ea typeface="Playfair Display" charset="0"/>
                <a:cs typeface="Playfair Display" charset="0"/>
              </a:rPr>
              <a:t>regularization</a:t>
            </a:r>
            <a:endParaRPr lang="en-US" sz="3200" dirty="0">
              <a:solidFill>
                <a:schemeClr val="bg1"/>
              </a:solidFill>
              <a:latin typeface="Playfair Display" charset="0"/>
              <a:ea typeface="Playfair Display" charset="0"/>
              <a:cs typeface="Playfair Display" charset="0"/>
            </a:endParaRPr>
          </a:p>
        </p:txBody>
      </p:sp>
      <p:sp>
        <p:nvSpPr>
          <p:cNvPr id="24" name="Rectangle 23"/>
          <p:cNvSpPr/>
          <p:nvPr/>
        </p:nvSpPr>
        <p:spPr>
          <a:xfrm>
            <a:off x="694861" y="11100167"/>
            <a:ext cx="298857" cy="32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94359" y="1399032"/>
            <a:ext cx="6571211" cy="830997"/>
          </a:xfrm>
          <a:prstGeom prst="rect">
            <a:avLst/>
          </a:prstGeom>
          <a:noFill/>
        </p:spPr>
        <p:txBody>
          <a:bodyPr wrap="square" rtlCol="0">
            <a:spAutoFit/>
          </a:bodyPr>
          <a:lstStyle/>
          <a:p>
            <a:r>
              <a:rPr lang="en-US" altLang="zh-CN" sz="4800" smtClean="0">
                <a:solidFill>
                  <a:schemeClr val="bg1"/>
                </a:solidFill>
                <a:latin typeface="Playfair Display" charset="0"/>
                <a:ea typeface="Playfair Display" charset="0"/>
                <a:cs typeface="Playfair Display" charset="0"/>
              </a:rPr>
              <a:t>Document </a:t>
            </a:r>
            <a:r>
              <a:rPr lang="en-US" sz="4800" smtClean="0">
                <a:solidFill>
                  <a:schemeClr val="bg1"/>
                </a:solidFill>
                <a:latin typeface="Playfair Display" charset="0"/>
                <a:ea typeface="Playfair Display" charset="0"/>
                <a:cs typeface="Playfair Display" charset="0"/>
              </a:rPr>
              <a:t>Representation</a:t>
            </a:r>
            <a:endParaRPr lang="en-US" sz="4800" dirty="0">
              <a:solidFill>
                <a:schemeClr val="bg1"/>
              </a:solidFill>
              <a:latin typeface="Playfair Display" charset="0"/>
              <a:ea typeface="Playfair Display" charset="0"/>
              <a:cs typeface="Playfair Display" charset="0"/>
            </a:endParaRPr>
          </a:p>
        </p:txBody>
      </p:sp>
      <p:sp>
        <p:nvSpPr>
          <p:cNvPr id="26" name="Rectangle 25"/>
          <p:cNvSpPr/>
          <p:nvPr/>
        </p:nvSpPr>
        <p:spPr>
          <a:xfrm>
            <a:off x="0" y="2724912"/>
            <a:ext cx="6056626" cy="112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accent1"/>
              </a:solidFill>
            </a:endParaRPr>
          </a:p>
        </p:txBody>
      </p:sp>
      <p:sp>
        <p:nvSpPr>
          <p:cNvPr id="27" name="TextBox 26"/>
          <p:cNvSpPr txBox="1"/>
          <p:nvPr/>
        </p:nvSpPr>
        <p:spPr>
          <a:xfrm>
            <a:off x="1293294" y="5025682"/>
            <a:ext cx="6002797" cy="1077218"/>
          </a:xfrm>
          <a:prstGeom prst="rect">
            <a:avLst/>
          </a:prstGeom>
          <a:noFill/>
        </p:spPr>
        <p:txBody>
          <a:bodyPr wrap="square" rtlCol="0">
            <a:spAutoFit/>
          </a:bodyPr>
          <a:lstStyle/>
          <a:p>
            <a:r>
              <a:rPr lang="en-US" sz="3200" dirty="0">
                <a:solidFill>
                  <a:schemeClr val="bg1"/>
                </a:solidFill>
                <a:latin typeface="Playfair Display" charset="0"/>
                <a:ea typeface="Playfair Display" charset="0"/>
                <a:cs typeface="Playfair Display" charset="0"/>
              </a:rPr>
              <a:t>LSTM over sequence of sentences for document representation</a:t>
            </a:r>
          </a:p>
        </p:txBody>
      </p:sp>
      <p:sp>
        <p:nvSpPr>
          <p:cNvPr id="28" name="Rectangle 27"/>
          <p:cNvSpPr/>
          <p:nvPr/>
        </p:nvSpPr>
        <p:spPr>
          <a:xfrm>
            <a:off x="694861" y="5195295"/>
            <a:ext cx="298857" cy="320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561721" y="12028917"/>
            <a:ext cx="7269231" cy="707886"/>
          </a:xfrm>
          <a:prstGeom prst="rect">
            <a:avLst/>
          </a:prstGeom>
        </p:spPr>
        <p:txBody>
          <a:bodyPr wrap="square">
            <a:spAutoFit/>
          </a:bodyPr>
          <a:lstStyle/>
          <a:p>
            <a:r>
              <a:rPr lang="en-US" sz="2000" dirty="0"/>
              <a:t>https://</a:t>
            </a:r>
            <a:r>
              <a:rPr lang="en-US" sz="2000" dirty="0" err="1"/>
              <a:t>jamesmccaffrey.wordpress.com</a:t>
            </a:r>
            <a:r>
              <a:rPr lang="en-US" sz="2000" dirty="0"/>
              <a:t>/2016/03/04/the-max-trick-when-computing-</a:t>
            </a:r>
            <a:r>
              <a:rPr lang="en-US" sz="2000" dirty="0" err="1"/>
              <a:t>softmax</a:t>
            </a:r>
            <a:r>
              <a:rPr lang="en-US" sz="2000" dirty="0"/>
              <a:t>/</a:t>
            </a:r>
          </a:p>
        </p:txBody>
      </p:sp>
      <p:sp>
        <p:nvSpPr>
          <p:cNvPr id="8" name="Rectangle 7"/>
          <p:cNvSpPr/>
          <p:nvPr/>
        </p:nvSpPr>
        <p:spPr>
          <a:xfrm>
            <a:off x="12188825" y="8363317"/>
            <a:ext cx="12188825" cy="400110"/>
          </a:xfrm>
          <a:prstGeom prst="rect">
            <a:avLst/>
          </a:prstGeom>
        </p:spPr>
        <p:txBody>
          <a:bodyPr>
            <a:spAutoFit/>
          </a:bodyPr>
          <a:lstStyle/>
          <a:p>
            <a:r>
              <a:rPr lang="en-US" sz="2000" dirty="0"/>
              <a:t>https://</a:t>
            </a:r>
            <a:r>
              <a:rPr lang="en-US" sz="2000" dirty="0" err="1"/>
              <a:t>medium.com</a:t>
            </a:r>
            <a:r>
              <a:rPr lang="en-US" sz="2000" dirty="0"/>
              <a:t>/</a:t>
            </a:r>
            <a:r>
              <a:rPr lang="en-US" sz="2000" dirty="0" err="1"/>
              <a:t>mlreview</a:t>
            </a:r>
            <a:r>
              <a:rPr lang="en-US" sz="2000" dirty="0"/>
              <a:t>/understanding-lstm-and-its-diagrams-37e2f46f1714</a:t>
            </a:r>
          </a:p>
        </p:txBody>
      </p:sp>
      <p:sp>
        <p:nvSpPr>
          <p:cNvPr id="9" name="Rectangle 8"/>
          <p:cNvSpPr/>
          <p:nvPr/>
        </p:nvSpPr>
        <p:spPr>
          <a:xfrm>
            <a:off x="9326508" y="13290364"/>
            <a:ext cx="10869828" cy="400110"/>
          </a:xfrm>
          <a:prstGeom prst="rect">
            <a:avLst/>
          </a:prstGeom>
        </p:spPr>
        <p:txBody>
          <a:bodyPr wrap="square">
            <a:spAutoFit/>
          </a:bodyPr>
          <a:lstStyle/>
          <a:p>
            <a:r>
              <a:rPr lang="en-US" sz="2000" dirty="0"/>
              <a:t>https://</a:t>
            </a:r>
            <a:r>
              <a:rPr lang="en-US" sz="2000" dirty="0" err="1"/>
              <a:t>developers.google.com</a:t>
            </a:r>
            <a:r>
              <a:rPr lang="en-US" sz="2000" dirty="0"/>
              <a:t>/machine-learning/crash-course/multi-class-neural-networks/</a:t>
            </a:r>
            <a:r>
              <a:rPr lang="en-US" sz="2000" dirty="0" err="1"/>
              <a:t>softmax</a:t>
            </a:r>
            <a:endParaRPr lang="en-US" sz="2000" dirty="0"/>
          </a:p>
        </p:txBody>
      </p:sp>
    </p:spTree>
    <p:extLst>
      <p:ext uri="{BB962C8B-B14F-4D97-AF65-F5344CB8AC3E}">
        <p14:creationId xmlns:p14="http://schemas.microsoft.com/office/powerpoint/2010/main" val="493371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6">
      <a:dk1>
        <a:srgbClr val="7F7F7F"/>
      </a:dk1>
      <a:lt1>
        <a:srgbClr val="FFFFFF"/>
      </a:lt1>
      <a:dk2>
        <a:srgbClr val="000000"/>
      </a:dk2>
      <a:lt2>
        <a:srgbClr val="FFFFFF"/>
      </a:lt2>
      <a:accent1>
        <a:srgbClr val="334366"/>
      </a:accent1>
      <a:accent2>
        <a:srgbClr val="BF994A"/>
      </a:accent2>
      <a:accent3>
        <a:srgbClr val="F3F6F6"/>
      </a:accent3>
      <a:accent4>
        <a:srgbClr val="363E48"/>
      </a:accent4>
      <a:accent5>
        <a:srgbClr val="FBFFFF"/>
      </a:accent5>
      <a:accent6>
        <a:srgbClr val="91969B"/>
      </a:accent6>
      <a:hlink>
        <a:srgbClr val="4B5050"/>
      </a:hlink>
      <a:folHlink>
        <a:srgbClr val="19BB9B"/>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33823</TotalTime>
  <Words>1845</Words>
  <Application>Microsoft Macintosh PowerPoint</Application>
  <PresentationFormat>Custom</PresentationFormat>
  <Paragraphs>303</Paragraphs>
  <Slides>36</Slides>
  <Notes>1</Notes>
  <HiddenSlides>22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Calibri</vt:lpstr>
      <vt:lpstr>Calibri Light</vt:lpstr>
      <vt:lpstr>Gill Sans</vt:lpstr>
      <vt:lpstr>Karla</vt:lpstr>
      <vt:lpstr>Lato</vt:lpstr>
      <vt:lpstr>Lato Regular</vt:lpstr>
      <vt:lpstr>Open Sans Light</vt:lpstr>
      <vt:lpstr>Playfair Display</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subject/>
  <dc:creator/>
  <cp:keywords/>
  <dc:description/>
  <cp:lastModifiedBy>Sicilia, Anthony B</cp:lastModifiedBy>
  <cp:revision>7484</cp:revision>
  <dcterms:created xsi:type="dcterms:W3CDTF">2014-11-12T21:47:38Z</dcterms:created>
  <dcterms:modified xsi:type="dcterms:W3CDTF">2018-12-06T17:01:09Z</dcterms:modified>
  <cp:category/>
</cp:coreProperties>
</file>