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 Pattern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53075" y="3182335"/>
            <a:ext cx="81231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Émile Fortin, Pierre-André Savard, Patrick Simard, Mathieu Guilm</a:t>
            </a:r>
            <a:r>
              <a:rPr lang="fr"/>
              <a:t>ette, Rafaël Côté et </a:t>
            </a:r>
            <a:r>
              <a:rPr lang="fr"/>
              <a:t>Nicholas</a:t>
            </a:r>
            <a:r>
              <a:rPr lang="fr"/>
              <a:t> Fillion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9850" y="13443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Permettre à un objet de changer son comportement lorsque son état interne est modifié. 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Permet de changer </a:t>
            </a: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le comportement de </a:t>
            </a: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l’objet sans changer l’interface qui accède à celui-ci.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Système qui est utilisé pendant </a:t>
            </a: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l'exécution</a:t>
            </a: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en réaction à des entrées.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3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</a:rPr>
              <a:t>Un </a:t>
            </a:r>
            <a:r>
              <a:rPr b="1" lang="fr">
                <a:solidFill>
                  <a:srgbClr val="444444"/>
                </a:solidFill>
              </a:rPr>
              <a:t>soldat </a:t>
            </a:r>
            <a:r>
              <a:rPr lang="fr">
                <a:solidFill>
                  <a:srgbClr val="444444"/>
                </a:solidFill>
              </a:rPr>
              <a:t>dans un jeu d’infiltration possède un </a:t>
            </a:r>
            <a:r>
              <a:rPr b="1" lang="fr">
                <a:solidFill>
                  <a:srgbClr val="444444"/>
                </a:solidFill>
              </a:rPr>
              <a:t>IA</a:t>
            </a:r>
            <a:endParaRPr>
              <a:solidFill>
                <a:srgbClr val="444444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</a:rPr>
              <a:t>L’</a:t>
            </a:r>
            <a:r>
              <a:rPr b="1" lang="fr">
                <a:solidFill>
                  <a:srgbClr val="444444"/>
                </a:solidFill>
              </a:rPr>
              <a:t>IA</a:t>
            </a:r>
            <a:r>
              <a:rPr lang="fr">
                <a:solidFill>
                  <a:srgbClr val="444444"/>
                </a:solidFill>
              </a:rPr>
              <a:t> est gérée par un </a:t>
            </a:r>
            <a:r>
              <a:rPr b="1" lang="fr">
                <a:solidFill>
                  <a:srgbClr val="444444"/>
                </a:solidFill>
              </a:rPr>
              <a:t>système à plusieurs états</a:t>
            </a:r>
            <a:endParaRPr b="1">
              <a:solidFill>
                <a:srgbClr val="444444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</a:rPr>
              <a:t>L’</a:t>
            </a:r>
            <a:r>
              <a:rPr b="1" lang="fr">
                <a:solidFill>
                  <a:srgbClr val="444444"/>
                </a:solidFill>
              </a:rPr>
              <a:t>IA</a:t>
            </a:r>
            <a:r>
              <a:rPr lang="fr">
                <a:solidFill>
                  <a:srgbClr val="444444"/>
                </a:solidFill>
              </a:rPr>
              <a:t> a un seul état actif à la fois, </a:t>
            </a:r>
            <a:r>
              <a:rPr lang="fr">
                <a:solidFill>
                  <a:srgbClr val="444444"/>
                </a:solidFill>
              </a:rPr>
              <a:t>représentant</a:t>
            </a:r>
            <a:r>
              <a:rPr lang="fr">
                <a:solidFill>
                  <a:srgbClr val="444444"/>
                </a:solidFill>
              </a:rPr>
              <a:t> son </a:t>
            </a:r>
            <a:r>
              <a:rPr b="1" lang="fr">
                <a:solidFill>
                  <a:srgbClr val="444444"/>
                </a:solidFill>
              </a:rPr>
              <a:t>comportement actif</a:t>
            </a:r>
            <a:endParaRPr>
              <a:solidFill>
                <a:srgbClr val="444444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44444"/>
                </a:solidFill>
              </a:rPr>
              <a:t>Exemples: </a:t>
            </a:r>
            <a:endParaRPr>
              <a:solidFill>
                <a:srgbClr val="444444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</a:rPr>
              <a:t>Un état de </a:t>
            </a:r>
            <a:r>
              <a:rPr b="1" lang="fr">
                <a:solidFill>
                  <a:srgbClr val="444444"/>
                </a:solidFill>
              </a:rPr>
              <a:t>recherche </a:t>
            </a:r>
            <a:r>
              <a:rPr lang="fr">
                <a:solidFill>
                  <a:srgbClr val="444444"/>
                </a:solidFill>
              </a:rPr>
              <a:t>lorsque le garde </a:t>
            </a:r>
            <a:r>
              <a:rPr lang="fr">
                <a:solidFill>
                  <a:srgbClr val="444444"/>
                </a:solidFill>
              </a:rPr>
              <a:t>aperçoit</a:t>
            </a:r>
            <a:r>
              <a:rPr lang="fr">
                <a:solidFill>
                  <a:srgbClr val="444444"/>
                </a:solidFill>
              </a:rPr>
              <a:t> le joueur.</a:t>
            </a:r>
            <a:endParaRPr>
              <a:solidFill>
                <a:srgbClr val="444444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</a:rPr>
              <a:t>Lorsqu’il perd le joueur de vu</a:t>
            </a:r>
            <a:r>
              <a:rPr lang="fr">
                <a:solidFill>
                  <a:srgbClr val="444444"/>
                </a:solidFill>
              </a:rPr>
              <a:t>e</a:t>
            </a:r>
            <a:r>
              <a:rPr lang="fr">
                <a:solidFill>
                  <a:srgbClr val="444444"/>
                </a:solidFill>
              </a:rPr>
              <a:t>, il passe de l’état </a:t>
            </a:r>
            <a:r>
              <a:rPr b="1" lang="fr">
                <a:solidFill>
                  <a:srgbClr val="444444"/>
                </a:solidFill>
              </a:rPr>
              <a:t>recherche </a:t>
            </a:r>
            <a:r>
              <a:rPr lang="fr">
                <a:solidFill>
                  <a:srgbClr val="444444"/>
                </a:solidFill>
              </a:rPr>
              <a:t>à </a:t>
            </a:r>
            <a:r>
              <a:rPr b="1" lang="fr">
                <a:solidFill>
                  <a:srgbClr val="444444"/>
                </a:solidFill>
              </a:rPr>
              <a:t>patrouille</a:t>
            </a:r>
            <a:endParaRPr b="1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Utilise le polymorphisme afin que chaque état puisse toujours appeler les mêmes fonctions.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Allège le code et le rend plus lisible.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Permet de gérer facilement les transitions entre différents états.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Permet de réagir aisément selon un état, sans passer par une tonne de conditions complexes.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Facilite grandement la maintenance et l'extension.</a:t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54325" y="20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code (Sans pattern)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69075" y="868275"/>
            <a:ext cx="39012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9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CeilingFanPullChain 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private int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currentState;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CeilingFanPullChain() 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currentState 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pull() 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(currentState ==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currentState 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System.out.println(</a:t>
            </a:r>
            <a:r>
              <a:rPr lang="fr" sz="9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"low speed"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(currentState ==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currentState 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System.out.println(</a:t>
            </a:r>
            <a:r>
              <a:rPr lang="fr" sz="9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"medium speed"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(currentState ==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currentState 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System.out.println(</a:t>
            </a:r>
            <a:r>
              <a:rPr lang="fr" sz="9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"high speed"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r>
              <a:rPr b="1"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currentState = </a:t>
            </a:r>
            <a:r>
              <a:rPr lang="fr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    System.out.println(</a:t>
            </a:r>
            <a:r>
              <a:rPr lang="fr" sz="9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"turning off"</a:t>
            </a: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9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rgbClr val="000000"/>
              </a:solidFill>
              <a:highlight>
                <a:srgbClr val="F6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674600" y="868275"/>
            <a:ext cx="39012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444444"/>
                </a:solidFill>
              </a:rPr>
              <a:t>public class</a:t>
            </a:r>
            <a:r>
              <a:rPr b="1" lang="fr" sz="900">
                <a:solidFill>
                  <a:srgbClr val="DD1144"/>
                </a:solidFill>
              </a:rPr>
              <a:t> StateDemo</a:t>
            </a:r>
            <a:r>
              <a:rPr lang="fr" sz="900">
                <a:solidFill>
                  <a:srgbClr val="444444"/>
                </a:solidFill>
              </a:rPr>
              <a:t> 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</a:t>
            </a:r>
            <a:r>
              <a:rPr b="1" lang="fr" sz="900">
                <a:solidFill>
                  <a:srgbClr val="444444"/>
                </a:solidFill>
              </a:rPr>
              <a:t>public static void </a:t>
            </a:r>
            <a:r>
              <a:rPr lang="fr" sz="900">
                <a:solidFill>
                  <a:srgbClr val="444444"/>
                </a:solidFill>
              </a:rPr>
              <a:t>main(</a:t>
            </a:r>
            <a:r>
              <a:rPr b="1" lang="fr" sz="900">
                <a:solidFill>
                  <a:srgbClr val="444444"/>
                </a:solidFill>
              </a:rPr>
              <a:t>String</a:t>
            </a:r>
            <a:r>
              <a:rPr lang="fr" sz="900">
                <a:solidFill>
                  <a:srgbClr val="444444"/>
                </a:solidFill>
              </a:rPr>
              <a:t>[] args) 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CeilingFanPullChain chain = </a:t>
            </a:r>
            <a:r>
              <a:rPr b="1" lang="fr" sz="900">
                <a:solidFill>
                  <a:srgbClr val="444444"/>
                </a:solidFill>
              </a:rPr>
              <a:t>new</a:t>
            </a:r>
            <a:r>
              <a:rPr lang="fr" sz="900">
                <a:solidFill>
                  <a:srgbClr val="444444"/>
                </a:solidFill>
              </a:rPr>
              <a:t> CeilingFanPullChain();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</a:t>
            </a:r>
            <a:r>
              <a:rPr b="1" lang="fr" sz="900">
                <a:solidFill>
                  <a:srgbClr val="444444"/>
                </a:solidFill>
              </a:rPr>
              <a:t>while</a:t>
            </a:r>
            <a:r>
              <a:rPr lang="fr" sz="900">
                <a:solidFill>
                  <a:srgbClr val="444444"/>
                </a:solidFill>
              </a:rPr>
              <a:t> (</a:t>
            </a:r>
            <a:r>
              <a:rPr b="1" lang="fr" sz="900">
                <a:solidFill>
                  <a:srgbClr val="444444"/>
                </a:solidFill>
              </a:rPr>
              <a:t>true</a:t>
            </a:r>
            <a:r>
              <a:rPr lang="fr" sz="900">
                <a:solidFill>
                  <a:srgbClr val="444444"/>
                </a:solidFill>
              </a:rPr>
              <a:t>) 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    System.out.print(</a:t>
            </a:r>
            <a:r>
              <a:rPr lang="fr" sz="900">
                <a:solidFill>
                  <a:srgbClr val="DD1144"/>
                </a:solidFill>
              </a:rPr>
              <a:t>"Press ENTER"</a:t>
            </a:r>
            <a:r>
              <a:rPr lang="fr" sz="900">
                <a:solidFill>
                  <a:srgbClr val="444444"/>
                </a:solidFill>
              </a:rPr>
              <a:t>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    getLine();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    chain.pull();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}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}</a:t>
            </a:r>
            <a:br>
              <a:rPr lang="fr" sz="900">
                <a:solidFill>
                  <a:srgbClr val="444444"/>
                </a:solidFill>
              </a:rPr>
            </a:b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</a:t>
            </a:r>
            <a:r>
              <a:rPr b="1" lang="fr" sz="900">
                <a:solidFill>
                  <a:srgbClr val="444444"/>
                </a:solidFill>
              </a:rPr>
              <a:t>static String</a:t>
            </a:r>
            <a:r>
              <a:rPr lang="fr" sz="900">
                <a:solidFill>
                  <a:srgbClr val="444444"/>
                </a:solidFill>
              </a:rPr>
              <a:t> getLine() 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BufferedReader in = </a:t>
            </a:r>
            <a:r>
              <a:rPr b="1" lang="fr" sz="900">
                <a:solidFill>
                  <a:srgbClr val="444444"/>
                </a:solidFill>
              </a:rPr>
              <a:t>new</a:t>
            </a:r>
            <a:r>
              <a:rPr lang="fr" sz="900">
                <a:solidFill>
                  <a:srgbClr val="444444"/>
                </a:solidFill>
              </a:rPr>
              <a:t> BufferedReader(</a:t>
            </a:r>
            <a:r>
              <a:rPr b="1" lang="fr" sz="900">
                <a:solidFill>
                  <a:srgbClr val="444444"/>
                </a:solidFill>
              </a:rPr>
              <a:t>new</a:t>
            </a:r>
            <a:r>
              <a:rPr lang="fr" sz="900">
                <a:solidFill>
                  <a:srgbClr val="444444"/>
                </a:solidFill>
              </a:rPr>
              <a:t> InputStreamReader(System.in));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</a:t>
            </a:r>
            <a:r>
              <a:rPr b="1" lang="fr" sz="900">
                <a:solidFill>
                  <a:srgbClr val="444444"/>
                </a:solidFill>
              </a:rPr>
              <a:t>String</a:t>
            </a:r>
            <a:r>
              <a:rPr lang="fr" sz="900">
                <a:solidFill>
                  <a:srgbClr val="444444"/>
                </a:solidFill>
              </a:rPr>
              <a:t> line = </a:t>
            </a:r>
            <a:r>
              <a:rPr b="1" lang="fr" sz="900">
                <a:solidFill>
                  <a:srgbClr val="444444"/>
                </a:solidFill>
              </a:rPr>
              <a:t>null</a:t>
            </a:r>
            <a:r>
              <a:rPr lang="fr" sz="900">
                <a:solidFill>
                  <a:srgbClr val="444444"/>
                </a:solidFill>
              </a:rPr>
              <a:t>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</a:t>
            </a:r>
            <a:r>
              <a:rPr b="1" lang="fr" sz="900">
                <a:solidFill>
                  <a:srgbClr val="444444"/>
                </a:solidFill>
              </a:rPr>
              <a:t>try </a:t>
            </a:r>
            <a:r>
              <a:rPr lang="fr" sz="900">
                <a:solidFill>
                  <a:srgbClr val="444444"/>
                </a:solidFill>
              </a:rPr>
              <a:t>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    line = in.readLine();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} </a:t>
            </a:r>
            <a:r>
              <a:rPr b="1" lang="fr" sz="900">
                <a:solidFill>
                  <a:srgbClr val="444444"/>
                </a:solidFill>
              </a:rPr>
              <a:t>catch</a:t>
            </a:r>
            <a:r>
              <a:rPr lang="fr" sz="900">
                <a:solidFill>
                  <a:srgbClr val="444444"/>
                </a:solidFill>
              </a:rPr>
              <a:t> (IOException ex) {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    ex.printStackTrace();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}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    </a:t>
            </a:r>
            <a:r>
              <a:rPr b="1" lang="fr" sz="900">
                <a:solidFill>
                  <a:srgbClr val="444444"/>
                </a:solidFill>
              </a:rPr>
              <a:t>return</a:t>
            </a:r>
            <a:r>
              <a:rPr lang="fr" sz="900">
                <a:solidFill>
                  <a:srgbClr val="444444"/>
                </a:solidFill>
              </a:rPr>
              <a:t> line;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    }</a:t>
            </a:r>
            <a:br>
              <a:rPr lang="fr" sz="900">
                <a:solidFill>
                  <a:srgbClr val="444444"/>
                </a:solidFill>
              </a:rPr>
            </a:br>
            <a:r>
              <a:rPr lang="fr" sz="900">
                <a:solidFill>
                  <a:srgbClr val="444444"/>
                </a:solidFill>
              </a:rPr>
              <a:t>}</a:t>
            </a:r>
            <a:endParaRPr sz="9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6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code (Avec Pattern)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76675" y="783300"/>
            <a:ext cx="25431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1" lang="fr" sz="8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pull(CeilingFanPullChain wrapper);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fr" sz="8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CeilingFanPullChain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State currentState;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CeilingFanPullChain() 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currentState =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Off();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set_state(State s) 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currentState = s;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pull() 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currentState.pull(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fr" sz="8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Off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State 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pull(CeilingFanPullChain wrapper) {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wrapper.set_state(</a:t>
            </a:r>
            <a:r>
              <a:rPr b="1"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Low());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    System.out.println(</a:t>
            </a:r>
            <a:r>
              <a:rPr lang="fr" sz="800">
                <a:solidFill>
                  <a:srgbClr val="DD1144"/>
                </a:solidFill>
                <a:latin typeface="Arial"/>
                <a:ea typeface="Arial"/>
                <a:cs typeface="Arial"/>
                <a:sym typeface="Arial"/>
              </a:rPr>
              <a:t>"low speed"</a:t>
            </a: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222150" y="932125"/>
            <a:ext cx="26997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44444"/>
                </a:solidFill>
              </a:rPr>
              <a:t>class </a:t>
            </a:r>
            <a:r>
              <a:rPr b="1" lang="fr" sz="800">
                <a:solidFill>
                  <a:srgbClr val="DD1144"/>
                </a:solidFill>
              </a:rPr>
              <a:t>Low </a:t>
            </a:r>
            <a:r>
              <a:rPr b="1" lang="fr" sz="800">
                <a:solidFill>
                  <a:srgbClr val="444444"/>
                </a:solidFill>
              </a:rPr>
              <a:t>implements </a:t>
            </a:r>
            <a:r>
              <a:rPr lang="fr" sz="800">
                <a:solidFill>
                  <a:srgbClr val="444444"/>
                </a:solidFill>
              </a:rPr>
              <a:t>State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</a:t>
            </a:r>
            <a:r>
              <a:rPr b="1" lang="fr" sz="800">
                <a:solidFill>
                  <a:srgbClr val="444444"/>
                </a:solidFill>
              </a:rPr>
              <a:t>public void </a:t>
            </a:r>
            <a:r>
              <a:rPr lang="fr" sz="800">
                <a:solidFill>
                  <a:srgbClr val="444444"/>
                </a:solidFill>
              </a:rPr>
              <a:t>pull(CeilingFanPullChain wrapper)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wrapper.set_state(</a:t>
            </a:r>
            <a:r>
              <a:rPr b="1" lang="fr" sz="800">
                <a:solidFill>
                  <a:srgbClr val="444444"/>
                </a:solidFill>
              </a:rPr>
              <a:t>new</a:t>
            </a:r>
            <a:r>
              <a:rPr lang="fr" sz="800">
                <a:solidFill>
                  <a:srgbClr val="444444"/>
                </a:solidFill>
              </a:rPr>
              <a:t> Medium());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System.out.println(</a:t>
            </a:r>
            <a:r>
              <a:rPr lang="fr" sz="800">
                <a:solidFill>
                  <a:srgbClr val="DD1144"/>
                </a:solidFill>
              </a:rPr>
              <a:t>"medium speed"</a:t>
            </a:r>
            <a:r>
              <a:rPr lang="fr" sz="800">
                <a:solidFill>
                  <a:srgbClr val="444444"/>
                </a:solidFill>
              </a:rPr>
              <a:t>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}</a:t>
            </a:r>
            <a:endParaRPr sz="800">
              <a:solidFill>
                <a:srgbClr val="444444"/>
              </a:solidFill>
            </a:endParaRP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44444"/>
              </a:solidFill>
            </a:endParaRP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44444"/>
                </a:solidFill>
              </a:rPr>
              <a:t>class </a:t>
            </a:r>
            <a:r>
              <a:rPr b="1" lang="fr" sz="800">
                <a:solidFill>
                  <a:srgbClr val="DD1144"/>
                </a:solidFill>
              </a:rPr>
              <a:t>Medium </a:t>
            </a:r>
            <a:r>
              <a:rPr b="1" lang="fr" sz="800">
                <a:solidFill>
                  <a:srgbClr val="444444"/>
                </a:solidFill>
              </a:rPr>
              <a:t>implements </a:t>
            </a:r>
            <a:r>
              <a:rPr lang="fr" sz="800">
                <a:solidFill>
                  <a:srgbClr val="444444"/>
                </a:solidFill>
              </a:rPr>
              <a:t>State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</a:t>
            </a:r>
            <a:r>
              <a:rPr b="1" lang="fr" sz="800">
                <a:solidFill>
                  <a:srgbClr val="444444"/>
                </a:solidFill>
              </a:rPr>
              <a:t>public void </a:t>
            </a:r>
            <a:r>
              <a:rPr lang="fr" sz="800">
                <a:solidFill>
                  <a:srgbClr val="444444"/>
                </a:solidFill>
              </a:rPr>
              <a:t>pull(CeilingFanPullChain wrapper)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wrapper.set_state(</a:t>
            </a:r>
            <a:r>
              <a:rPr b="1" lang="fr" sz="800">
                <a:solidFill>
                  <a:srgbClr val="444444"/>
                </a:solidFill>
              </a:rPr>
              <a:t>new</a:t>
            </a:r>
            <a:r>
              <a:rPr lang="fr" sz="800">
                <a:solidFill>
                  <a:srgbClr val="444444"/>
                </a:solidFill>
              </a:rPr>
              <a:t> High());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System.out.println(</a:t>
            </a:r>
            <a:r>
              <a:rPr lang="fr" sz="800">
                <a:solidFill>
                  <a:srgbClr val="DD1144"/>
                </a:solidFill>
              </a:rPr>
              <a:t>"high speed"</a:t>
            </a:r>
            <a:r>
              <a:rPr lang="fr" sz="800">
                <a:solidFill>
                  <a:srgbClr val="444444"/>
                </a:solidFill>
              </a:rPr>
              <a:t>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}</a:t>
            </a:r>
            <a:br>
              <a:rPr lang="fr" sz="800">
                <a:solidFill>
                  <a:srgbClr val="444444"/>
                </a:solidFill>
              </a:rPr>
            </a:br>
            <a:br>
              <a:rPr lang="fr" sz="800">
                <a:solidFill>
                  <a:srgbClr val="444444"/>
                </a:solidFill>
              </a:rPr>
            </a:br>
            <a:r>
              <a:rPr b="1" lang="fr" sz="800">
                <a:solidFill>
                  <a:srgbClr val="444444"/>
                </a:solidFill>
              </a:rPr>
              <a:t>class </a:t>
            </a:r>
            <a:r>
              <a:rPr b="1" lang="fr" sz="800">
                <a:solidFill>
                  <a:srgbClr val="DD1144"/>
                </a:solidFill>
              </a:rPr>
              <a:t>High </a:t>
            </a:r>
            <a:r>
              <a:rPr b="1" lang="fr" sz="800">
                <a:solidFill>
                  <a:srgbClr val="444444"/>
                </a:solidFill>
              </a:rPr>
              <a:t>implements</a:t>
            </a:r>
            <a:r>
              <a:rPr lang="fr" sz="800">
                <a:solidFill>
                  <a:srgbClr val="444444"/>
                </a:solidFill>
              </a:rPr>
              <a:t> State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</a:t>
            </a:r>
            <a:r>
              <a:rPr b="1" lang="fr" sz="800">
                <a:solidFill>
                  <a:srgbClr val="444444"/>
                </a:solidFill>
              </a:rPr>
              <a:t>public void </a:t>
            </a:r>
            <a:r>
              <a:rPr lang="fr" sz="800">
                <a:solidFill>
                  <a:srgbClr val="444444"/>
                </a:solidFill>
              </a:rPr>
              <a:t>pull(CeilingFanPullChain wrapper)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wrapper.set_state(</a:t>
            </a:r>
            <a:r>
              <a:rPr b="1" lang="fr" sz="800">
                <a:solidFill>
                  <a:srgbClr val="444444"/>
                </a:solidFill>
              </a:rPr>
              <a:t>new</a:t>
            </a:r>
            <a:r>
              <a:rPr lang="fr" sz="800">
                <a:solidFill>
                  <a:srgbClr val="444444"/>
                </a:solidFill>
              </a:rPr>
              <a:t> Off());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System.out.println(</a:t>
            </a:r>
            <a:r>
              <a:rPr lang="fr" sz="800">
                <a:solidFill>
                  <a:srgbClr val="DD1144"/>
                </a:solidFill>
              </a:rPr>
              <a:t>"turning off"</a:t>
            </a:r>
            <a:r>
              <a:rPr lang="fr" sz="800">
                <a:solidFill>
                  <a:srgbClr val="444444"/>
                </a:solidFill>
              </a:rPr>
              <a:t>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}</a:t>
            </a:r>
            <a:br>
              <a:rPr lang="fr" sz="700">
                <a:solidFill>
                  <a:srgbClr val="444444"/>
                </a:solidFill>
              </a:rPr>
            </a:br>
            <a:br>
              <a:rPr lang="fr" sz="700">
                <a:solidFill>
                  <a:srgbClr val="444444"/>
                </a:solidFill>
              </a:rPr>
            </a:br>
            <a:endParaRPr sz="700">
              <a:solidFill>
                <a:srgbClr val="444444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6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224225" y="932125"/>
            <a:ext cx="24378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44444"/>
                </a:solidFill>
              </a:rPr>
              <a:t>public class </a:t>
            </a:r>
            <a:r>
              <a:rPr b="1" lang="fr" sz="800">
                <a:solidFill>
                  <a:srgbClr val="DD1144"/>
                </a:solidFill>
              </a:rPr>
              <a:t>StateDemo </a:t>
            </a:r>
            <a:r>
              <a:rPr lang="fr" sz="800">
                <a:solidFill>
                  <a:srgbClr val="444444"/>
                </a:solidFill>
              </a:rPr>
              <a:t>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</a:t>
            </a:r>
            <a:r>
              <a:rPr b="1" lang="fr" sz="800">
                <a:solidFill>
                  <a:srgbClr val="444444"/>
                </a:solidFill>
              </a:rPr>
              <a:t>public static void </a:t>
            </a:r>
            <a:r>
              <a:rPr lang="fr" sz="800">
                <a:solidFill>
                  <a:srgbClr val="444444"/>
                </a:solidFill>
              </a:rPr>
              <a:t>main(</a:t>
            </a:r>
            <a:r>
              <a:rPr b="1" lang="fr" sz="800">
                <a:solidFill>
                  <a:srgbClr val="444444"/>
                </a:solidFill>
              </a:rPr>
              <a:t>String</a:t>
            </a:r>
            <a:r>
              <a:rPr lang="fr" sz="800">
                <a:solidFill>
                  <a:srgbClr val="444444"/>
                </a:solidFill>
              </a:rPr>
              <a:t>[] args)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CeilingFanPullChain chain = </a:t>
            </a:r>
            <a:r>
              <a:rPr b="1" lang="fr" sz="800">
                <a:solidFill>
                  <a:srgbClr val="444444"/>
                </a:solidFill>
              </a:rPr>
              <a:t>new </a:t>
            </a:r>
            <a:r>
              <a:rPr lang="fr" sz="800">
                <a:solidFill>
                  <a:srgbClr val="444444"/>
                </a:solidFill>
              </a:rPr>
              <a:t>CeilingFanPullChain();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</a:t>
            </a:r>
            <a:r>
              <a:rPr b="1" lang="fr" sz="800">
                <a:solidFill>
                  <a:srgbClr val="444444"/>
                </a:solidFill>
              </a:rPr>
              <a:t>while </a:t>
            </a:r>
            <a:r>
              <a:rPr lang="fr" sz="800">
                <a:solidFill>
                  <a:srgbClr val="444444"/>
                </a:solidFill>
              </a:rPr>
              <a:t>(</a:t>
            </a:r>
            <a:r>
              <a:rPr b="1" lang="fr" sz="800">
                <a:solidFill>
                  <a:srgbClr val="444444"/>
                </a:solidFill>
              </a:rPr>
              <a:t>true</a:t>
            </a:r>
            <a:r>
              <a:rPr lang="fr" sz="800">
                <a:solidFill>
                  <a:srgbClr val="444444"/>
                </a:solidFill>
              </a:rPr>
              <a:t>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    System.out.print(</a:t>
            </a:r>
            <a:r>
              <a:rPr lang="fr" sz="800">
                <a:solidFill>
                  <a:srgbClr val="DD1144"/>
                </a:solidFill>
              </a:rPr>
              <a:t>"Press ENTER"</a:t>
            </a:r>
            <a:r>
              <a:rPr lang="fr" sz="800">
                <a:solidFill>
                  <a:srgbClr val="444444"/>
                </a:solidFill>
              </a:rPr>
              <a:t>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    getLine();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    chain.pull();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}</a:t>
            </a:r>
            <a:endParaRPr sz="800">
              <a:solidFill>
                <a:srgbClr val="444444"/>
              </a:solidFill>
            </a:endParaRP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44444"/>
                </a:solidFill>
              </a:rPr>
              <a:t> </a:t>
            </a:r>
            <a:endParaRPr sz="800">
              <a:solidFill>
                <a:srgbClr val="444444"/>
              </a:solidFill>
            </a:endParaRPr>
          </a:p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44444"/>
                </a:solidFill>
              </a:rPr>
              <a:t>static String </a:t>
            </a:r>
            <a:r>
              <a:rPr lang="fr" sz="800">
                <a:solidFill>
                  <a:srgbClr val="444444"/>
                </a:solidFill>
              </a:rPr>
              <a:t>getLine()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BufferedReader in = </a:t>
            </a:r>
            <a:r>
              <a:rPr b="1" lang="fr" sz="800">
                <a:solidFill>
                  <a:srgbClr val="444444"/>
                </a:solidFill>
              </a:rPr>
              <a:t>new </a:t>
            </a:r>
            <a:r>
              <a:rPr lang="fr" sz="800">
                <a:solidFill>
                  <a:srgbClr val="444444"/>
                </a:solidFill>
              </a:rPr>
              <a:t>BufferedReader(</a:t>
            </a:r>
            <a:r>
              <a:rPr b="1" lang="fr" sz="800">
                <a:solidFill>
                  <a:srgbClr val="444444"/>
                </a:solidFill>
              </a:rPr>
              <a:t>new</a:t>
            </a:r>
            <a:r>
              <a:rPr lang="fr" sz="800">
                <a:solidFill>
                  <a:srgbClr val="444444"/>
                </a:solidFill>
              </a:rPr>
              <a:t> InputStreamReader(System.in));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</a:t>
            </a:r>
            <a:r>
              <a:rPr b="1" lang="fr" sz="800">
                <a:solidFill>
                  <a:srgbClr val="444444"/>
                </a:solidFill>
              </a:rPr>
              <a:t>String </a:t>
            </a:r>
            <a:r>
              <a:rPr lang="fr" sz="800">
                <a:solidFill>
                  <a:srgbClr val="444444"/>
                </a:solidFill>
              </a:rPr>
              <a:t>line = </a:t>
            </a:r>
            <a:r>
              <a:rPr b="1" lang="fr" sz="800">
                <a:solidFill>
                  <a:srgbClr val="444444"/>
                </a:solidFill>
              </a:rPr>
              <a:t>null</a:t>
            </a:r>
            <a:r>
              <a:rPr lang="fr" sz="800">
                <a:solidFill>
                  <a:srgbClr val="444444"/>
                </a:solidFill>
              </a:rPr>
              <a:t>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</a:t>
            </a:r>
            <a:r>
              <a:rPr b="1" lang="fr" sz="800">
                <a:solidFill>
                  <a:srgbClr val="444444"/>
                </a:solidFill>
              </a:rPr>
              <a:t>try </a:t>
            </a:r>
            <a:r>
              <a:rPr lang="fr" sz="800">
                <a:solidFill>
                  <a:srgbClr val="444444"/>
                </a:solidFill>
              </a:rPr>
              <a:t>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    line = in.readLine();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} </a:t>
            </a:r>
            <a:r>
              <a:rPr b="1" lang="fr" sz="800">
                <a:solidFill>
                  <a:srgbClr val="444444"/>
                </a:solidFill>
              </a:rPr>
              <a:t>catch </a:t>
            </a:r>
            <a:r>
              <a:rPr lang="fr" sz="800">
                <a:solidFill>
                  <a:srgbClr val="444444"/>
                </a:solidFill>
              </a:rPr>
              <a:t>(IOException ex) {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    ex.printStackTrace();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    </a:t>
            </a:r>
            <a:r>
              <a:rPr b="1" lang="fr" sz="800">
                <a:solidFill>
                  <a:srgbClr val="444444"/>
                </a:solidFill>
              </a:rPr>
              <a:t>return </a:t>
            </a:r>
            <a:r>
              <a:rPr lang="fr" sz="800">
                <a:solidFill>
                  <a:srgbClr val="444444"/>
                </a:solidFill>
              </a:rPr>
              <a:t>line;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    }</a:t>
            </a:r>
            <a:br>
              <a:rPr lang="fr" sz="800">
                <a:solidFill>
                  <a:srgbClr val="444444"/>
                </a:solidFill>
              </a:rPr>
            </a:br>
            <a:r>
              <a:rPr lang="fr" sz="800">
                <a:solidFill>
                  <a:srgbClr val="444444"/>
                </a:solidFill>
              </a:rPr>
              <a:t>}</a:t>
            </a:r>
            <a:br>
              <a:rPr lang="fr" sz="700">
                <a:solidFill>
                  <a:srgbClr val="444444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UML - Exemple Théorique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221" y="938675"/>
            <a:ext cx="5297575" cy="35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76175" y="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UML - Exemple Pratique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859"/>
            <a:ext cx="9143999" cy="455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