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5" name="Riwaj Kark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29T07:51:29.655">
    <p:pos x="6000" y="0"/>
    <p:text>Jackson</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10-29T07:53:37.464">
    <p:pos x="6000" y="0"/>
    <p:text>Anthony</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4-10-29T07:53:46.266">
    <p:pos x="6000" y="0"/>
    <p:text>Anthony</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4-10-29T09:08:39.077">
    <p:pos x="6000" y="0"/>
    <p:text>Anthony</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4-10-29T09:08:16.317">
    <p:pos x="6000" y="0"/>
    <p:text>Sima</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4-10-29T07:54:22.698">
    <p:pos x="6000" y="0"/>
    <p:text>Sima</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4-10-29T07:53:05.045">
    <p:pos x="6000" y="0"/>
    <p:text>Sima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0-29T07:51:39.381">
    <p:pos x="6000" y="0"/>
    <p:text>Jackson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0-29T07:51:52.835">
    <p:pos x="6000" y="0"/>
    <p:text>Jackson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0-29T07:52:02.431">
    <p:pos x="6000" y="0"/>
    <p:text>Jackson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10-29T07:49:46.936">
    <p:pos x="6000" y="0"/>
    <p:text>Riwas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10-29T07:50:04.737">
    <p:pos x="6000" y="0"/>
    <p:text>Riwas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0-29T07:50:36.810">
    <p:pos x="6000" y="0"/>
    <p:text>Riwas</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0-29T07:52:52.988">
    <p:pos x="6000" y="0"/>
    <p:text>Riwas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10-29T07:53:26.709">
    <p:pos x="6000" y="0"/>
    <p:text>Anthony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ee0e2ce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e0e2c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ee0e2ce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ee0e2ce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ee0e2ce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ee0e2ce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ee0e2ce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ee0e2ce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ee0e2ce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ee0e2ce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ee0e2ce3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ee0e2ce3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ee0e2ce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ee0e2ce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ee0e2ce3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ee0e2ce3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fb7d455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fb7d455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fb7d455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fb7d455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ee0e2ce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ee0e2ce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e0e2ce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ee0e2ce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ee0e2ce3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ee0e2ce3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ee0e2ce3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ee0e2ce3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ee0e2ce3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ee0e2ce3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ee0e2ce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ee0e2ce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ee0e2ce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ee0e2ce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4.xml"/><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5.xml"/><Relationship Id="rId4" Type="http://schemas.openxmlformats.org/officeDocument/2006/relationships/image" Target="../media/image14.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4 Machine Learning</a:t>
            </a:r>
            <a:endParaRPr b="1"/>
          </a:p>
        </p:txBody>
      </p:sp>
      <p:sp>
        <p:nvSpPr>
          <p:cNvPr id="129" name="Google Shape;129;p13"/>
          <p:cNvSpPr txBox="1"/>
          <p:nvPr>
            <p:ph idx="1" type="body"/>
          </p:nvPr>
        </p:nvSpPr>
        <p:spPr>
          <a:xfrm>
            <a:off x="551750" y="1896350"/>
            <a:ext cx="16188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Group members:</a:t>
            </a:r>
            <a:br>
              <a:rPr lang="en"/>
            </a:br>
            <a:endParaRPr/>
          </a:p>
          <a:p>
            <a:pPr indent="0" lvl="0" marL="0" rtl="0" algn="l">
              <a:spcBef>
                <a:spcPts val="1200"/>
              </a:spcBef>
              <a:spcAft>
                <a:spcPts val="1200"/>
              </a:spcAft>
              <a:buNone/>
            </a:pPr>
            <a:r>
              <a:rPr b="1" lang="en"/>
              <a:t>Riwas Karki</a:t>
            </a:r>
            <a:br>
              <a:rPr b="1" lang="en"/>
            </a:br>
            <a:r>
              <a:rPr b="1" lang="en"/>
              <a:t>Sima Moghadam</a:t>
            </a:r>
            <a:br>
              <a:rPr b="1" lang="en"/>
            </a:br>
            <a:r>
              <a:rPr b="1" lang="en"/>
              <a:t>Anthony Tran</a:t>
            </a:r>
            <a:br>
              <a:rPr b="1" lang="en"/>
            </a:br>
            <a:r>
              <a:rPr b="1" lang="en"/>
              <a:t>Jackson Sandler</a:t>
            </a:r>
            <a:endParaRPr b="1"/>
          </a:p>
        </p:txBody>
      </p:sp>
      <p:pic>
        <p:nvPicPr>
          <p:cNvPr id="130" name="Google Shape;130;p13"/>
          <p:cNvPicPr preferRelativeResize="0"/>
          <p:nvPr/>
        </p:nvPicPr>
        <p:blipFill>
          <a:blip r:embed="rId4">
            <a:alphaModFix/>
          </a:blip>
          <a:stretch>
            <a:fillRect/>
          </a:stretch>
        </p:blipFill>
        <p:spPr>
          <a:xfrm>
            <a:off x="2249450" y="1480725"/>
            <a:ext cx="6438520" cy="303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282775" y="283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Gradient Boosting</a:t>
            </a:r>
            <a:endParaRPr sz="1800"/>
          </a:p>
        </p:txBody>
      </p:sp>
      <p:pic>
        <p:nvPicPr>
          <p:cNvPr id="191" name="Google Shape;191;p22"/>
          <p:cNvPicPr preferRelativeResize="0"/>
          <p:nvPr/>
        </p:nvPicPr>
        <p:blipFill>
          <a:blip r:embed="rId4">
            <a:alphaModFix/>
          </a:blip>
          <a:stretch>
            <a:fillRect/>
          </a:stretch>
        </p:blipFill>
        <p:spPr>
          <a:xfrm>
            <a:off x="1173350" y="2670175"/>
            <a:ext cx="5724525" cy="1745850"/>
          </a:xfrm>
          <a:prstGeom prst="rect">
            <a:avLst/>
          </a:prstGeom>
          <a:noFill/>
          <a:ln>
            <a:noFill/>
          </a:ln>
        </p:spPr>
      </p:pic>
      <p:sp>
        <p:nvSpPr>
          <p:cNvPr id="192" name="Google Shape;192;p22"/>
          <p:cNvSpPr txBox="1"/>
          <p:nvPr/>
        </p:nvSpPr>
        <p:spPr>
          <a:xfrm>
            <a:off x="320113" y="1133875"/>
            <a:ext cx="8503800" cy="15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Better Fraud Precision</a:t>
            </a:r>
            <a:r>
              <a:rPr lang="en" sz="1100">
                <a:solidFill>
                  <a:schemeClr val="lt1"/>
                </a:solidFill>
              </a:rPr>
              <a:t>:</a:t>
            </a:r>
            <a:r>
              <a:rPr lang="en" sz="1100"/>
              <a:t> Precision for fraud improved to </a:t>
            </a:r>
            <a:r>
              <a:rPr b="1" lang="en" sz="1100"/>
              <a:t>0.62</a:t>
            </a:r>
            <a:r>
              <a:rPr lang="en" sz="1100"/>
              <a:t>, showing better identification of fraud cases.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chemeClr val="lt1"/>
                </a:solidFill>
                <a:highlight>
                  <a:schemeClr val="dk1"/>
                </a:highlight>
              </a:rPr>
              <a:t>Low Fraud Recall</a:t>
            </a:r>
            <a:r>
              <a:rPr lang="en" sz="1100">
                <a:solidFill>
                  <a:schemeClr val="lt1"/>
                </a:solidFill>
                <a:highlight>
                  <a:schemeClr val="dk1"/>
                </a:highlight>
              </a:rPr>
              <a:t>:</a:t>
            </a:r>
            <a:r>
              <a:rPr lang="en" sz="1100"/>
              <a:t> Recall remains low at </a:t>
            </a:r>
            <a:r>
              <a:rPr b="1" lang="en" sz="1100"/>
              <a:t>0.02</a:t>
            </a:r>
            <a:r>
              <a:rPr lang="en" sz="1100"/>
              <a:t>, meaning the model misses most fraud cases</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b="1" lang="en" sz="1100">
                <a:solidFill>
                  <a:schemeClr val="lt1"/>
                </a:solidFill>
              </a:rPr>
              <a:t>High Accuracy, Low Sensitivity</a:t>
            </a:r>
            <a:r>
              <a:rPr lang="en" sz="1100">
                <a:solidFill>
                  <a:schemeClr val="lt1"/>
                </a:solidFill>
              </a:rPr>
              <a:t>:</a:t>
            </a:r>
            <a:r>
              <a:rPr lang="en" sz="1100"/>
              <a:t> Overall accuracy is </a:t>
            </a:r>
            <a:r>
              <a:rPr b="1" lang="en" sz="1100"/>
              <a:t>99%</a:t>
            </a:r>
            <a:r>
              <a:rPr lang="en" sz="1100"/>
              <a:t>, but fraud detection remains weak with an F1-score of 0.04 for fraud.</a:t>
            </a:r>
            <a:endParaRPr sz="11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237550" y="244600"/>
            <a:ext cx="8650200" cy="4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Final Model (RF Classifier)</a:t>
            </a:r>
            <a:endParaRPr sz="1800"/>
          </a:p>
        </p:txBody>
      </p:sp>
      <p:pic>
        <p:nvPicPr>
          <p:cNvPr id="198" name="Google Shape;198;p23"/>
          <p:cNvPicPr preferRelativeResize="0"/>
          <p:nvPr/>
        </p:nvPicPr>
        <p:blipFill>
          <a:blip r:embed="rId4">
            <a:alphaModFix/>
          </a:blip>
          <a:stretch>
            <a:fillRect/>
          </a:stretch>
        </p:blipFill>
        <p:spPr>
          <a:xfrm>
            <a:off x="2422950" y="2571750"/>
            <a:ext cx="4279399" cy="1683425"/>
          </a:xfrm>
          <a:prstGeom prst="rect">
            <a:avLst/>
          </a:prstGeom>
          <a:noFill/>
          <a:ln>
            <a:noFill/>
          </a:ln>
        </p:spPr>
      </p:pic>
      <p:sp>
        <p:nvSpPr>
          <p:cNvPr id="199" name="Google Shape;199;p23"/>
          <p:cNvSpPr txBox="1"/>
          <p:nvPr/>
        </p:nvSpPr>
        <p:spPr>
          <a:xfrm>
            <a:off x="251450" y="640075"/>
            <a:ext cx="8650200" cy="24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200" name="Google Shape;200;p23"/>
          <p:cNvSpPr txBox="1"/>
          <p:nvPr/>
        </p:nvSpPr>
        <p:spPr>
          <a:xfrm>
            <a:off x="278900" y="640075"/>
            <a:ext cx="8586300" cy="16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Data Preparation</a:t>
            </a:r>
            <a:r>
              <a:rPr lang="en" sz="1100">
                <a:solidFill>
                  <a:schemeClr val="lt1"/>
                </a:solidFill>
              </a:rPr>
              <a:t>:</a:t>
            </a:r>
            <a:r>
              <a:rPr lang="en" sz="1100"/>
              <a:t> Loaded and explored data, applied </a:t>
            </a:r>
            <a:r>
              <a:rPr b="1" lang="en" sz="1100"/>
              <a:t>Undersampling</a:t>
            </a:r>
            <a:r>
              <a:rPr lang="en" sz="1100"/>
              <a:t> for class balance.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chemeClr val="lt1"/>
                </a:solidFill>
              </a:rPr>
              <a:t>Feature Engineering</a:t>
            </a:r>
            <a:r>
              <a:rPr lang="en" sz="1100"/>
              <a:t>: One-hot encoded categorical features; scaled numerical features and filtered out the unnecessary features.</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b="1" lang="en" sz="1100">
                <a:solidFill>
                  <a:schemeClr val="lt1"/>
                </a:solidFill>
              </a:rPr>
              <a:t>Model</a:t>
            </a:r>
            <a:r>
              <a:rPr lang="en" sz="1100">
                <a:solidFill>
                  <a:schemeClr val="lt1"/>
                </a:solidFill>
              </a:rPr>
              <a:t>:</a:t>
            </a:r>
            <a:r>
              <a:rPr lang="en" sz="1100"/>
              <a:t> Trained a balanced Random Forest classifier focused on fraud sensitivity.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chemeClr val="lt1"/>
                </a:solidFill>
              </a:rPr>
              <a:t>Results</a:t>
            </a:r>
            <a:r>
              <a:rPr lang="en" sz="1100">
                <a:solidFill>
                  <a:schemeClr val="lt1"/>
                </a:solidFill>
              </a:rPr>
              <a:t>:</a:t>
            </a:r>
            <a:r>
              <a:rPr lang="en" sz="1100"/>
              <a:t> Achieved </a:t>
            </a:r>
            <a:r>
              <a:rPr b="1" lang="en" sz="1100"/>
              <a:t>76%</a:t>
            </a:r>
            <a:r>
              <a:rPr lang="en" sz="1100"/>
              <a:t> precision, recall, and F1-score, indicating balanced performance across classes.</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254525" y="266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from all models </a:t>
            </a:r>
            <a:endParaRPr/>
          </a:p>
        </p:txBody>
      </p:sp>
      <p:sp>
        <p:nvSpPr>
          <p:cNvPr id="206" name="Google Shape;206;p24"/>
          <p:cNvSpPr txBox="1"/>
          <p:nvPr>
            <p:ph idx="1" type="body"/>
          </p:nvPr>
        </p:nvSpPr>
        <p:spPr>
          <a:xfrm>
            <a:off x="335200" y="890800"/>
            <a:ext cx="7505700" cy="2448000"/>
          </a:xfrm>
          <a:prstGeom prst="rect">
            <a:avLst/>
          </a:prstGeom>
        </p:spPr>
        <p:txBody>
          <a:bodyPr anchorCtr="0" anchor="t" bIns="91425" lIns="91425" spcFirstLastPara="1" rIns="91425" wrap="square" tIns="91425">
            <a:normAutofit fontScale="25000" lnSpcReduction="20000"/>
          </a:bodyPr>
          <a:lstStyle/>
          <a:p>
            <a:pPr indent="-307809" lvl="0" marL="457200" rtl="0" algn="l">
              <a:spcBef>
                <a:spcPts val="0"/>
              </a:spcBef>
              <a:spcAft>
                <a:spcPts val="0"/>
              </a:spcAft>
              <a:buSzPct val="100000"/>
              <a:buChar char="●"/>
            </a:pPr>
            <a:r>
              <a:rPr lang="en" sz="4989"/>
              <a:t>Although the random forest was the best model using SMOTE, there were downsides. </a:t>
            </a:r>
            <a:endParaRPr sz="4989"/>
          </a:p>
          <a:p>
            <a:pPr indent="0" lvl="0" marL="457200" rtl="0" algn="l">
              <a:spcBef>
                <a:spcPts val="1200"/>
              </a:spcBef>
              <a:spcAft>
                <a:spcPts val="0"/>
              </a:spcAft>
              <a:buNone/>
            </a:pPr>
            <a:r>
              <a:t/>
            </a:r>
            <a:endParaRPr sz="4989"/>
          </a:p>
          <a:p>
            <a:pPr indent="-307809" lvl="0" marL="457200" rtl="0" algn="l">
              <a:spcBef>
                <a:spcPts val="1200"/>
              </a:spcBef>
              <a:spcAft>
                <a:spcPts val="0"/>
              </a:spcAft>
              <a:buSzPct val="100000"/>
              <a:buChar char="●"/>
            </a:pPr>
            <a:r>
              <a:rPr lang="en" sz="4989"/>
              <a:t>By adding synthetic data to the learning process, it could lead to biased predictions.</a:t>
            </a:r>
            <a:endParaRPr sz="4989"/>
          </a:p>
          <a:p>
            <a:pPr indent="0" lvl="0" marL="457200" rtl="0" algn="l">
              <a:spcBef>
                <a:spcPts val="1200"/>
              </a:spcBef>
              <a:spcAft>
                <a:spcPts val="0"/>
              </a:spcAft>
              <a:buNone/>
            </a:pPr>
            <a:r>
              <a:t/>
            </a:r>
            <a:endParaRPr sz="4989"/>
          </a:p>
          <a:p>
            <a:pPr indent="-307809" lvl="0" marL="457200" rtl="0" algn="l">
              <a:spcBef>
                <a:spcPts val="1200"/>
              </a:spcBef>
              <a:spcAft>
                <a:spcPts val="0"/>
              </a:spcAft>
              <a:buSzPct val="100000"/>
              <a:buChar char="●"/>
            </a:pPr>
            <a:r>
              <a:rPr lang="en" sz="4989"/>
              <a:t>the Random Forest model performed the best out of all the models</a:t>
            </a:r>
            <a:endParaRPr sz="4989"/>
          </a:p>
          <a:p>
            <a:pPr indent="0" lvl="0" marL="457200" rtl="0" algn="l">
              <a:spcBef>
                <a:spcPts val="1200"/>
              </a:spcBef>
              <a:spcAft>
                <a:spcPts val="0"/>
              </a:spcAft>
              <a:buNone/>
            </a:pPr>
            <a:r>
              <a:t/>
            </a:r>
            <a:endParaRPr sz="4989"/>
          </a:p>
          <a:p>
            <a:pPr indent="-307809" lvl="0" marL="457200" rtl="0" algn="l">
              <a:spcBef>
                <a:spcPts val="1200"/>
              </a:spcBef>
              <a:spcAft>
                <a:spcPts val="0"/>
              </a:spcAft>
              <a:buSzPct val="100000"/>
              <a:buChar char="●"/>
            </a:pPr>
            <a:r>
              <a:rPr lang="en" sz="4989"/>
              <a:t>Linear Regression was the least accurate since it relies on a linear relationship</a:t>
            </a:r>
            <a:endParaRPr sz="4989"/>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07" name="Google Shape;207;p24"/>
          <p:cNvPicPr preferRelativeResize="0"/>
          <p:nvPr/>
        </p:nvPicPr>
        <p:blipFill>
          <a:blip r:embed="rId4">
            <a:alphaModFix/>
          </a:blip>
          <a:stretch>
            <a:fillRect/>
          </a:stretch>
        </p:blipFill>
        <p:spPr>
          <a:xfrm>
            <a:off x="196600" y="3491200"/>
            <a:ext cx="8737102" cy="12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520350" y="511463"/>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Areas for Improvement</a:t>
            </a:r>
            <a:endParaRPr/>
          </a:p>
        </p:txBody>
      </p:sp>
      <p:sp>
        <p:nvSpPr>
          <p:cNvPr id="213" name="Google Shape;213;p25"/>
          <p:cNvSpPr txBox="1"/>
          <p:nvPr>
            <p:ph idx="1" type="body"/>
          </p:nvPr>
        </p:nvSpPr>
        <p:spPr>
          <a:xfrm>
            <a:off x="296900" y="1070738"/>
            <a:ext cx="7505700" cy="3561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rPr>
              <a:t>K-Means SMOTE </a:t>
            </a:r>
            <a:r>
              <a:rPr lang="en">
                <a:solidFill>
                  <a:srgbClr val="000000"/>
                </a:solidFill>
              </a:rPr>
              <a:t>Could have been implemented and useful as it would be focused on clusters, producing synthetic samples more relevant to the model.  </a:t>
            </a:r>
            <a:endParaRPr>
              <a:solidFill>
                <a:srgbClr val="000000"/>
              </a:solidFill>
            </a:endParaRPr>
          </a:p>
          <a:p>
            <a:pPr indent="0" lvl="0" marL="457200" rtl="0" algn="l">
              <a:spcBef>
                <a:spcPts val="1200"/>
              </a:spcBef>
              <a:spcAft>
                <a:spcPts val="0"/>
              </a:spcAft>
              <a:buNone/>
            </a:pPr>
            <a:r>
              <a:rPr lang="en">
                <a:solidFill>
                  <a:schemeClr val="lt1"/>
                </a:solidFill>
              </a:rPr>
              <a:t>Neural Networks with Class Weights</a:t>
            </a:r>
            <a:r>
              <a:rPr lang="en">
                <a:solidFill>
                  <a:schemeClr val="lt1"/>
                </a:solidFill>
              </a:rPr>
              <a:t>  </a:t>
            </a:r>
            <a:r>
              <a:rPr lang="en">
                <a:solidFill>
                  <a:srgbClr val="000000"/>
                </a:solidFill>
              </a:rPr>
              <a:t>Allowing us users to assign different weights to different classes. Ensuring that the model pays more attention to the minority class which would have been very useful for us since we had trouble getting a high accuracy score for class 1.</a:t>
            </a:r>
            <a:endParaRPr>
              <a:solidFill>
                <a:srgbClr val="000000"/>
              </a:solidFill>
            </a:endParaRPr>
          </a:p>
          <a:p>
            <a:pPr indent="0" lvl="0" marL="457200" rtl="0" algn="l">
              <a:spcBef>
                <a:spcPts val="1200"/>
              </a:spcBef>
              <a:spcAft>
                <a:spcPts val="1200"/>
              </a:spcAft>
              <a:buNone/>
            </a:pPr>
            <a:r>
              <a:rPr lang="en">
                <a:solidFill>
                  <a:schemeClr val="lt1"/>
                </a:solidFill>
              </a:rPr>
              <a:t>SVM SMOTE </a:t>
            </a:r>
            <a:r>
              <a:rPr lang="en">
                <a:solidFill>
                  <a:srgbClr val="000000"/>
                </a:solidFill>
              </a:rPr>
              <a:t>By balancing the dataset with synthetic samples, the SVM can learn better decision boundaries for the minority class, leading to improved recall and F1 scores.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a:blip r:embed="rId4">
            <a:alphaModFix/>
          </a:blip>
          <a:stretch>
            <a:fillRect/>
          </a:stretch>
        </p:blipFill>
        <p:spPr>
          <a:xfrm>
            <a:off x="251450" y="2793500"/>
            <a:ext cx="4800625" cy="1979975"/>
          </a:xfrm>
          <a:prstGeom prst="rect">
            <a:avLst/>
          </a:prstGeom>
          <a:noFill/>
          <a:ln>
            <a:noFill/>
          </a:ln>
        </p:spPr>
      </p:pic>
      <p:pic>
        <p:nvPicPr>
          <p:cNvPr id="219" name="Google Shape;219;p26"/>
          <p:cNvPicPr preferRelativeResize="0"/>
          <p:nvPr/>
        </p:nvPicPr>
        <p:blipFill>
          <a:blip r:embed="rId5">
            <a:alphaModFix/>
          </a:blip>
          <a:stretch>
            <a:fillRect/>
          </a:stretch>
        </p:blipFill>
        <p:spPr>
          <a:xfrm>
            <a:off x="217238" y="765475"/>
            <a:ext cx="4800625" cy="1920625"/>
          </a:xfrm>
          <a:prstGeom prst="rect">
            <a:avLst/>
          </a:prstGeom>
          <a:noFill/>
          <a:ln>
            <a:noFill/>
          </a:ln>
        </p:spPr>
      </p:pic>
      <p:sp>
        <p:nvSpPr>
          <p:cNvPr id="220" name="Google Shape;220;p26"/>
          <p:cNvSpPr/>
          <p:nvPr/>
        </p:nvSpPr>
        <p:spPr>
          <a:xfrm>
            <a:off x="182888" y="2686100"/>
            <a:ext cx="4869300" cy="10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21" name="Google Shape;221;p26"/>
          <p:cNvPicPr preferRelativeResize="0"/>
          <p:nvPr/>
        </p:nvPicPr>
        <p:blipFill>
          <a:blip r:embed="rId6">
            <a:alphaModFix/>
          </a:blip>
          <a:stretch>
            <a:fillRect/>
          </a:stretch>
        </p:blipFill>
        <p:spPr>
          <a:xfrm>
            <a:off x="5670875" y="207650"/>
            <a:ext cx="3002200" cy="4725551"/>
          </a:xfrm>
          <a:prstGeom prst="rect">
            <a:avLst/>
          </a:prstGeom>
          <a:noFill/>
          <a:ln>
            <a:noFill/>
          </a:ln>
        </p:spPr>
      </p:pic>
      <p:sp>
        <p:nvSpPr>
          <p:cNvPr id="222" name="Google Shape;222;p26"/>
          <p:cNvSpPr txBox="1"/>
          <p:nvPr/>
        </p:nvSpPr>
        <p:spPr>
          <a:xfrm>
            <a:off x="224025" y="242325"/>
            <a:ext cx="5061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alibri"/>
                <a:ea typeface="Calibri"/>
                <a:cs typeface="Calibri"/>
                <a:sym typeface="Calibri"/>
              </a:rPr>
              <a:t>Flask API to serve the model.</a:t>
            </a:r>
            <a:endParaRPr b="1" sz="17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7"/>
          <p:cNvPicPr preferRelativeResize="0"/>
          <p:nvPr/>
        </p:nvPicPr>
        <p:blipFill>
          <a:blip r:embed="rId4">
            <a:alphaModFix/>
          </a:blip>
          <a:stretch>
            <a:fillRect/>
          </a:stretch>
        </p:blipFill>
        <p:spPr>
          <a:xfrm>
            <a:off x="216850" y="1133850"/>
            <a:ext cx="4807774" cy="3799350"/>
          </a:xfrm>
          <a:prstGeom prst="rect">
            <a:avLst/>
          </a:prstGeom>
          <a:noFill/>
          <a:ln>
            <a:noFill/>
          </a:ln>
        </p:spPr>
      </p:pic>
      <p:pic>
        <p:nvPicPr>
          <p:cNvPr id="228" name="Google Shape;228;p27"/>
          <p:cNvPicPr preferRelativeResize="0"/>
          <p:nvPr/>
        </p:nvPicPr>
        <p:blipFill>
          <a:blip r:embed="rId5">
            <a:alphaModFix/>
          </a:blip>
          <a:stretch>
            <a:fillRect/>
          </a:stretch>
        </p:blipFill>
        <p:spPr>
          <a:xfrm>
            <a:off x="5108450" y="1133850"/>
            <a:ext cx="3715500" cy="3327499"/>
          </a:xfrm>
          <a:prstGeom prst="rect">
            <a:avLst/>
          </a:prstGeom>
          <a:noFill/>
          <a:ln>
            <a:noFill/>
          </a:ln>
        </p:spPr>
      </p:pic>
      <p:sp>
        <p:nvSpPr>
          <p:cNvPr id="229" name="Google Shape;229;p27"/>
          <p:cNvSpPr txBox="1"/>
          <p:nvPr/>
        </p:nvSpPr>
        <p:spPr>
          <a:xfrm>
            <a:off x="621800" y="352050"/>
            <a:ext cx="8064900" cy="6858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libri"/>
                <a:ea typeface="Calibri"/>
                <a:cs typeface="Calibri"/>
                <a:sym typeface="Calibri"/>
              </a:rPr>
              <a:t>                                                </a:t>
            </a:r>
            <a:r>
              <a:rPr lang="en" sz="2100">
                <a:solidFill>
                  <a:schemeClr val="dk2"/>
                </a:solidFill>
                <a:latin typeface="Calibri"/>
                <a:ea typeface="Calibri"/>
                <a:cs typeface="Calibri"/>
                <a:sym typeface="Calibri"/>
              </a:rPr>
              <a:t>Key insights from a ML Model</a:t>
            </a:r>
            <a:endParaRPr sz="21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253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5" name="Google Shape;235;p28"/>
          <p:cNvSpPr txBox="1"/>
          <p:nvPr>
            <p:ph idx="1" type="body"/>
          </p:nvPr>
        </p:nvSpPr>
        <p:spPr>
          <a:xfrm>
            <a:off x="819150" y="802775"/>
            <a:ext cx="7505700" cy="345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b="1" sz="1005">
              <a:latin typeface="Arial"/>
              <a:ea typeface="Arial"/>
              <a:cs typeface="Arial"/>
              <a:sym typeface="Arial"/>
            </a:endParaRPr>
          </a:p>
          <a:p>
            <a:pPr indent="0" lvl="0" marL="0" rtl="0" algn="l">
              <a:lnSpc>
                <a:spcPct val="95000"/>
              </a:lnSpc>
              <a:spcBef>
                <a:spcPts val="1200"/>
              </a:spcBef>
              <a:spcAft>
                <a:spcPts val="0"/>
              </a:spcAft>
              <a:buNone/>
            </a:pPr>
            <a:br>
              <a:rPr b="1" lang="en" sz="835">
                <a:solidFill>
                  <a:srgbClr val="000000"/>
                </a:solidFill>
                <a:latin typeface="Arial"/>
                <a:ea typeface="Arial"/>
                <a:cs typeface="Arial"/>
                <a:sym typeface="Arial"/>
              </a:rPr>
            </a:br>
            <a:r>
              <a:rPr lang="en" sz="1035">
                <a:solidFill>
                  <a:srgbClr val="000000"/>
                </a:solidFill>
                <a:latin typeface="Arial"/>
                <a:ea typeface="Arial"/>
                <a:cs typeface="Arial"/>
                <a:sym typeface="Arial"/>
              </a:rPr>
              <a:t>Our machine learning model, mainly a Random Forest Classifier, detects fraud with high accuracy by focusing on balanced metrics for real-time transactions.</a:t>
            </a:r>
            <a:endParaRPr sz="1035">
              <a:solidFill>
                <a:srgbClr val="000000"/>
              </a:solidFill>
              <a:latin typeface="Arial"/>
              <a:ea typeface="Arial"/>
              <a:cs typeface="Arial"/>
              <a:sym typeface="Arial"/>
            </a:endParaRPr>
          </a:p>
          <a:p>
            <a:pPr indent="0" lvl="0" marL="0" rtl="0" algn="l">
              <a:lnSpc>
                <a:spcPct val="95000"/>
              </a:lnSpc>
              <a:spcBef>
                <a:spcPts val="1200"/>
              </a:spcBef>
              <a:spcAft>
                <a:spcPts val="0"/>
              </a:spcAft>
              <a:buNone/>
            </a:pPr>
            <a:br>
              <a:rPr lang="en" sz="1035">
                <a:solidFill>
                  <a:srgbClr val="000000"/>
                </a:solidFill>
                <a:highlight>
                  <a:schemeClr val="lt1"/>
                </a:highlight>
                <a:latin typeface="Arial"/>
                <a:ea typeface="Arial"/>
                <a:cs typeface="Arial"/>
                <a:sym typeface="Arial"/>
              </a:rPr>
            </a:br>
            <a:r>
              <a:rPr lang="en" sz="1035">
                <a:solidFill>
                  <a:srgbClr val="000000"/>
                </a:solidFill>
                <a:latin typeface="Arial"/>
                <a:ea typeface="Arial"/>
                <a:cs typeface="Arial"/>
                <a:sym typeface="Arial"/>
              </a:rPr>
              <a:t>By analyzing transaction patterns, our model supports financial teams in making informed, split-second decisions to prevent fraud.</a:t>
            </a:r>
            <a:endParaRPr sz="1035">
              <a:solidFill>
                <a:srgbClr val="000000"/>
              </a:solidFill>
              <a:latin typeface="Arial"/>
              <a:ea typeface="Arial"/>
              <a:cs typeface="Arial"/>
              <a:sym typeface="Arial"/>
            </a:endParaRPr>
          </a:p>
          <a:p>
            <a:pPr indent="0" lvl="0" marL="0" rtl="0" algn="l">
              <a:lnSpc>
                <a:spcPct val="95000"/>
              </a:lnSpc>
              <a:spcBef>
                <a:spcPts val="1200"/>
              </a:spcBef>
              <a:spcAft>
                <a:spcPts val="0"/>
              </a:spcAft>
              <a:buNone/>
            </a:pPr>
            <a:br>
              <a:rPr lang="en" sz="1035">
                <a:solidFill>
                  <a:schemeClr val="lt1"/>
                </a:solidFill>
                <a:latin typeface="Arial"/>
                <a:ea typeface="Arial"/>
                <a:cs typeface="Arial"/>
                <a:sym typeface="Arial"/>
              </a:rPr>
            </a:br>
            <a:r>
              <a:rPr lang="en" sz="1035">
                <a:solidFill>
                  <a:srgbClr val="000000"/>
                </a:solidFill>
                <a:latin typeface="Arial"/>
                <a:ea typeface="Arial"/>
                <a:cs typeface="Arial"/>
                <a:sym typeface="Arial"/>
              </a:rPr>
              <a:t>We built an interface with Flask, making the model deployable and accessible for financial institutions without complex integration.</a:t>
            </a:r>
            <a:endParaRPr sz="1035">
              <a:solidFill>
                <a:srgbClr val="000000"/>
              </a:solidFill>
              <a:latin typeface="Arial"/>
              <a:ea typeface="Arial"/>
              <a:cs typeface="Arial"/>
              <a:sym typeface="Arial"/>
            </a:endParaRPr>
          </a:p>
          <a:p>
            <a:pPr indent="0" lvl="0" marL="0" rtl="0" algn="l">
              <a:lnSpc>
                <a:spcPct val="95000"/>
              </a:lnSpc>
              <a:spcBef>
                <a:spcPts val="1200"/>
              </a:spcBef>
              <a:spcAft>
                <a:spcPts val="0"/>
              </a:spcAft>
              <a:buNone/>
            </a:pPr>
            <a:br>
              <a:rPr lang="en" sz="1035">
                <a:solidFill>
                  <a:srgbClr val="000000"/>
                </a:solidFill>
                <a:latin typeface="Arial"/>
                <a:ea typeface="Arial"/>
                <a:cs typeface="Arial"/>
                <a:sym typeface="Arial"/>
              </a:rPr>
            </a:br>
            <a:r>
              <a:rPr lang="en" sz="1035">
                <a:solidFill>
                  <a:srgbClr val="000000"/>
                </a:solidFill>
                <a:latin typeface="Arial"/>
                <a:ea typeface="Arial"/>
                <a:cs typeface="Arial"/>
                <a:sym typeface="Arial"/>
              </a:rPr>
              <a:t>With careful feature engineering—like scaling and encoding—the model maintains consistent accuracy across different transaction types.</a:t>
            </a:r>
            <a:endParaRPr sz="1035">
              <a:solidFill>
                <a:srgbClr val="000000"/>
              </a:solidFill>
              <a:latin typeface="Arial"/>
              <a:ea typeface="Arial"/>
              <a:cs typeface="Arial"/>
              <a:sym typeface="Arial"/>
            </a:endParaRPr>
          </a:p>
          <a:p>
            <a:pPr indent="0" lvl="0" marL="0" rtl="0" algn="l">
              <a:lnSpc>
                <a:spcPct val="95000"/>
              </a:lnSpc>
              <a:spcBef>
                <a:spcPts val="1200"/>
              </a:spcBef>
              <a:spcAft>
                <a:spcPts val="0"/>
              </a:spcAft>
              <a:buNone/>
            </a:pPr>
            <a:br>
              <a:rPr lang="en" sz="1035">
                <a:solidFill>
                  <a:srgbClr val="000000"/>
                </a:solidFill>
                <a:latin typeface="Arial"/>
                <a:ea typeface="Arial"/>
                <a:cs typeface="Arial"/>
                <a:sym typeface="Arial"/>
              </a:rPr>
            </a:br>
            <a:r>
              <a:rPr lang="en" sz="1035">
                <a:solidFill>
                  <a:srgbClr val="000000"/>
                </a:solidFill>
                <a:latin typeface="Arial"/>
                <a:ea typeface="Arial"/>
                <a:cs typeface="Arial"/>
                <a:sym typeface="Arial"/>
              </a:rPr>
              <a:t>I</a:t>
            </a:r>
            <a:r>
              <a:rPr lang="en" sz="1035">
                <a:solidFill>
                  <a:srgbClr val="000000"/>
                </a:solidFill>
                <a:latin typeface="Arial"/>
                <a:ea typeface="Arial"/>
                <a:cs typeface="Arial"/>
                <a:sym typeface="Arial"/>
              </a:rPr>
              <a:t>mprovements like K-Means SMOTE and neural networks could further boost detection rates, adapting our model to future fraud patterns.</a:t>
            </a:r>
            <a:endParaRPr sz="1035">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9"/>
          <p:cNvPicPr preferRelativeResize="0"/>
          <p:nvPr/>
        </p:nvPicPr>
        <p:blipFill>
          <a:blip r:embed="rId3">
            <a:alphaModFix/>
          </a:blip>
          <a:stretch>
            <a:fillRect/>
          </a:stretch>
        </p:blipFill>
        <p:spPr>
          <a:xfrm>
            <a:off x="1306063" y="413050"/>
            <a:ext cx="6531876" cy="419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0"/>
          <p:cNvPicPr preferRelativeResize="0"/>
          <p:nvPr/>
        </p:nvPicPr>
        <p:blipFill>
          <a:blip r:embed="rId3">
            <a:alphaModFix/>
          </a:blip>
          <a:stretch>
            <a:fillRect/>
          </a:stretch>
        </p:blipFill>
        <p:spPr>
          <a:xfrm>
            <a:off x="193550" y="193525"/>
            <a:ext cx="8734400" cy="473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859900" y="802250"/>
            <a:ext cx="7264200" cy="73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                          </a:t>
            </a:r>
            <a:r>
              <a:rPr b="1" lang="en" sz="1322">
                <a:solidFill>
                  <a:srgbClr val="000000"/>
                </a:solidFill>
                <a:latin typeface="Arial"/>
                <a:ea typeface="Arial"/>
                <a:cs typeface="Arial"/>
                <a:sym typeface="Arial"/>
              </a:rPr>
              <a:t>  </a:t>
            </a:r>
            <a:r>
              <a:rPr b="1" lang="en" sz="1655">
                <a:latin typeface="Arial"/>
                <a:ea typeface="Arial"/>
                <a:cs typeface="Arial"/>
                <a:sym typeface="Arial"/>
              </a:rPr>
              <a:t>Detecting Fraud in Financial Transactions with Machine Learning</a:t>
            </a:r>
            <a:endParaRPr b="1" sz="1655">
              <a:latin typeface="Arial"/>
              <a:ea typeface="Arial"/>
              <a:cs typeface="Arial"/>
              <a:sym typeface="Arial"/>
            </a:endParaRPr>
          </a:p>
          <a:p>
            <a:pPr indent="0" lvl="0" marL="0" rtl="0" algn="ctr">
              <a:spcBef>
                <a:spcPts val="0"/>
              </a:spcBef>
              <a:spcAft>
                <a:spcPts val="0"/>
              </a:spcAft>
              <a:buNone/>
            </a:pPr>
            <a:r>
              <a:t/>
            </a:r>
            <a:endParaRPr b="1" sz="1822">
              <a:latin typeface="Calibri"/>
              <a:ea typeface="Calibri"/>
              <a:cs typeface="Calibri"/>
              <a:sym typeface="Calibri"/>
            </a:endParaRPr>
          </a:p>
          <a:p>
            <a:pPr indent="0" lvl="0" marL="0" rtl="0" algn="ctr">
              <a:spcBef>
                <a:spcPts val="0"/>
              </a:spcBef>
              <a:spcAft>
                <a:spcPts val="0"/>
              </a:spcAft>
              <a:buNone/>
            </a:pPr>
            <a:r>
              <a:t/>
            </a:r>
            <a:endParaRPr sz="1600">
              <a:latin typeface="Calibri"/>
              <a:ea typeface="Calibri"/>
              <a:cs typeface="Calibri"/>
              <a:sym typeface="Calibri"/>
            </a:endParaRPr>
          </a:p>
        </p:txBody>
      </p:sp>
      <p:sp>
        <p:nvSpPr>
          <p:cNvPr id="136" name="Google Shape;136;p14"/>
          <p:cNvSpPr txBox="1"/>
          <p:nvPr>
            <p:ph idx="1" type="subTitle"/>
          </p:nvPr>
        </p:nvSpPr>
        <p:spPr>
          <a:xfrm>
            <a:off x="3141850" y="1423225"/>
            <a:ext cx="5485800" cy="37203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t/>
            </a:r>
            <a:endParaRPr b="1" sz="1525">
              <a:solidFill>
                <a:srgbClr val="000000"/>
              </a:solidFill>
              <a:latin typeface="Arial"/>
              <a:ea typeface="Arial"/>
              <a:cs typeface="Arial"/>
              <a:sym typeface="Arial"/>
            </a:endParaRPr>
          </a:p>
          <a:p>
            <a:pPr indent="0" lvl="0" marL="0" rtl="0" algn="l">
              <a:spcBef>
                <a:spcPts val="0"/>
              </a:spcBef>
              <a:spcAft>
                <a:spcPts val="0"/>
              </a:spcAft>
              <a:buNone/>
            </a:pPr>
            <a:r>
              <a:t/>
            </a:r>
            <a:endParaRPr b="1" sz="1525">
              <a:solidFill>
                <a:srgbClr val="000000"/>
              </a:solidFill>
              <a:latin typeface="Arial"/>
              <a:ea typeface="Arial"/>
              <a:cs typeface="Arial"/>
              <a:sym typeface="Arial"/>
            </a:endParaRPr>
          </a:p>
          <a:p>
            <a:pPr indent="0" lvl="0" marL="0" rtl="0" algn="l">
              <a:lnSpc>
                <a:spcPct val="125000"/>
              </a:lnSpc>
              <a:spcBef>
                <a:spcPts val="1800"/>
              </a:spcBef>
              <a:spcAft>
                <a:spcPts val="0"/>
              </a:spcAft>
              <a:buNone/>
            </a:pPr>
            <a:r>
              <a:rPr b="1" lang="en" sz="2718">
                <a:highlight>
                  <a:srgbClr val="FFFFFF"/>
                </a:highlight>
                <a:latin typeface="Roboto"/>
                <a:ea typeface="Roboto"/>
                <a:cs typeface="Roboto"/>
                <a:sym typeface="Roboto"/>
              </a:rPr>
              <a:t>        </a:t>
            </a:r>
            <a:r>
              <a:rPr b="1" lang="en" sz="2929">
                <a:highlight>
                  <a:srgbClr val="FFFFFF"/>
                </a:highlight>
                <a:latin typeface="Roboto"/>
                <a:ea typeface="Roboto"/>
                <a:cs typeface="Roboto"/>
                <a:sym typeface="Roboto"/>
              </a:rPr>
              <a:t>  Overview:</a:t>
            </a:r>
            <a:endParaRPr b="1" sz="2929">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rPr b="1" lang="en" sz="2305">
                <a:highlight>
                  <a:srgbClr val="FFFFFF"/>
                </a:highlight>
                <a:latin typeface="Roboto"/>
                <a:ea typeface="Roboto"/>
                <a:cs typeface="Roboto"/>
                <a:sym typeface="Roboto"/>
              </a:rPr>
              <a:t>Objective: </a:t>
            </a:r>
            <a:r>
              <a:rPr lang="en" sz="2305">
                <a:solidFill>
                  <a:srgbClr val="000000"/>
                </a:solidFill>
                <a:highlight>
                  <a:srgbClr val="FFFFFF"/>
                </a:highlight>
                <a:latin typeface="Roboto"/>
                <a:ea typeface="Roboto"/>
                <a:cs typeface="Roboto"/>
                <a:sym typeface="Roboto"/>
              </a:rPr>
              <a:t>Develop a machine learning model to detect fraudulent transactions efficiently.</a:t>
            </a:r>
            <a:endParaRPr sz="2305">
              <a:solidFill>
                <a:srgbClr val="000000"/>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2305">
              <a:solidFill>
                <a:srgbClr val="000000"/>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rPr b="1" lang="en" sz="2305">
                <a:highlight>
                  <a:srgbClr val="FFFFFF"/>
                </a:highlight>
                <a:latin typeface="Roboto"/>
                <a:ea typeface="Roboto"/>
                <a:cs typeface="Roboto"/>
                <a:sym typeface="Roboto"/>
              </a:rPr>
              <a:t>Significance: </a:t>
            </a:r>
            <a:r>
              <a:rPr lang="en" sz="2305">
                <a:solidFill>
                  <a:srgbClr val="000000"/>
                </a:solidFill>
                <a:highlight>
                  <a:srgbClr val="FFFFFF"/>
                </a:highlight>
                <a:latin typeface="Roboto"/>
                <a:ea typeface="Roboto"/>
                <a:cs typeface="Roboto"/>
                <a:sym typeface="Roboto"/>
              </a:rPr>
              <a:t>Protects financial institutions from fraud, ensuring customer trust and financial security.</a:t>
            </a:r>
            <a:endParaRPr sz="2305">
              <a:solidFill>
                <a:srgbClr val="000000"/>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2305">
              <a:solidFill>
                <a:srgbClr val="000000"/>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rPr b="1" lang="en" sz="2305">
                <a:highlight>
                  <a:srgbClr val="FFFFFF"/>
                </a:highlight>
                <a:latin typeface="Roboto"/>
                <a:ea typeface="Roboto"/>
                <a:cs typeface="Roboto"/>
                <a:sym typeface="Roboto"/>
              </a:rPr>
              <a:t>Integration: </a:t>
            </a:r>
            <a:r>
              <a:rPr lang="en" sz="2305">
                <a:solidFill>
                  <a:srgbClr val="000000"/>
                </a:solidFill>
                <a:highlight>
                  <a:srgbClr val="FFFFFF"/>
                </a:highlight>
                <a:latin typeface="Roboto"/>
                <a:ea typeface="Roboto"/>
                <a:cs typeface="Roboto"/>
                <a:sym typeface="Roboto"/>
              </a:rPr>
              <a:t>The model is accessible via a user-friendly web application, making it easy to implement for banking systems.</a:t>
            </a:r>
            <a:endParaRPr sz="2305">
              <a:solidFill>
                <a:srgbClr val="000000"/>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25">
              <a:solidFill>
                <a:srgbClr val="000000"/>
              </a:solidFill>
              <a:latin typeface="Arial"/>
              <a:ea typeface="Arial"/>
              <a:cs typeface="Arial"/>
              <a:sym typeface="Arial"/>
            </a:endParaRPr>
          </a:p>
          <a:p>
            <a:pPr indent="0" lvl="0" marL="0" rtl="0" algn="l">
              <a:spcBef>
                <a:spcPts val="0"/>
              </a:spcBef>
              <a:spcAft>
                <a:spcPts val="0"/>
              </a:spcAft>
              <a:buNone/>
            </a:pPr>
            <a:r>
              <a:t/>
            </a:r>
            <a:endParaRPr b="1" sz="1525">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p:txBody>
      </p:sp>
      <p:pic>
        <p:nvPicPr>
          <p:cNvPr id="137" name="Google Shape;137;p14"/>
          <p:cNvPicPr preferRelativeResize="0"/>
          <p:nvPr/>
        </p:nvPicPr>
        <p:blipFill>
          <a:blip r:embed="rId4">
            <a:alphaModFix/>
          </a:blip>
          <a:stretch>
            <a:fillRect/>
          </a:stretch>
        </p:blipFill>
        <p:spPr>
          <a:xfrm>
            <a:off x="902750" y="2072700"/>
            <a:ext cx="2102625" cy="121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748375" y="379250"/>
            <a:ext cx="7505700" cy="117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333"/>
              <a:t> </a:t>
            </a:r>
            <a:r>
              <a:rPr b="1" lang="en" sz="2648">
                <a:latin typeface="Arial"/>
                <a:ea typeface="Arial"/>
                <a:cs typeface="Arial"/>
                <a:sym typeface="Arial"/>
              </a:rPr>
              <a:t>Key Objectives of Our Fraud Detection Project</a:t>
            </a:r>
            <a:endParaRPr b="1" sz="2648">
              <a:latin typeface="Arial"/>
              <a:ea typeface="Arial"/>
              <a:cs typeface="Arial"/>
              <a:sym typeface="Arial"/>
            </a:endParaRPr>
          </a:p>
          <a:p>
            <a:pPr indent="0" lvl="0" marL="0" rtl="0" algn="l">
              <a:spcBef>
                <a:spcPts val="0"/>
              </a:spcBef>
              <a:spcAft>
                <a:spcPts val="0"/>
              </a:spcAft>
              <a:buNone/>
            </a:pPr>
            <a:r>
              <a:t/>
            </a:r>
            <a:endParaRPr sz="2777"/>
          </a:p>
        </p:txBody>
      </p:sp>
      <p:sp>
        <p:nvSpPr>
          <p:cNvPr id="143" name="Google Shape;143;p15"/>
          <p:cNvSpPr txBox="1"/>
          <p:nvPr>
            <p:ph idx="1" type="body"/>
          </p:nvPr>
        </p:nvSpPr>
        <p:spPr>
          <a:xfrm>
            <a:off x="1407775" y="849300"/>
            <a:ext cx="6783300" cy="3956100"/>
          </a:xfrm>
          <a:prstGeom prst="rect">
            <a:avLst/>
          </a:prstGeom>
        </p:spPr>
        <p:txBody>
          <a:bodyPr anchorCtr="0" anchor="t" bIns="91425" lIns="91425" spcFirstLastPara="1" rIns="91425" wrap="square" tIns="91425">
            <a:normAutofit fontScale="47500" lnSpcReduction="10000"/>
          </a:bodyPr>
          <a:lstStyle/>
          <a:p>
            <a:pPr indent="0" lvl="0" marL="0" rtl="0" algn="l">
              <a:lnSpc>
                <a:spcPct val="125000"/>
              </a:lnSpc>
              <a:spcBef>
                <a:spcPts val="1800"/>
              </a:spcBef>
              <a:spcAft>
                <a:spcPts val="0"/>
              </a:spcAft>
              <a:buNone/>
            </a:pPr>
            <a:r>
              <a:t/>
            </a:r>
            <a:endParaRPr b="1" sz="1650">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2077">
                <a:solidFill>
                  <a:schemeClr val="lt1"/>
                </a:solidFill>
                <a:highlight>
                  <a:srgbClr val="FFFFFF"/>
                </a:highlight>
                <a:latin typeface="Roboto"/>
                <a:ea typeface="Roboto"/>
                <a:cs typeface="Roboto"/>
                <a:sym typeface="Roboto"/>
              </a:rPr>
              <a:t>Model Development:</a:t>
            </a:r>
            <a:r>
              <a:rPr lang="en" sz="2077">
                <a:solidFill>
                  <a:srgbClr val="000000"/>
                </a:solidFill>
                <a:highlight>
                  <a:srgbClr val="FFFFFF"/>
                </a:highlight>
                <a:latin typeface="Roboto"/>
                <a:ea typeface="Roboto"/>
                <a:cs typeface="Roboto"/>
                <a:sym typeface="Roboto"/>
              </a:rPr>
              <a:t> Utilize advanced machine learning algorithms such as Random Forest and XGBoost to accurately identify fraudulent transactions.</a:t>
            </a:r>
            <a:endParaRPr sz="2077">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2077">
                <a:solidFill>
                  <a:schemeClr val="lt1"/>
                </a:solidFill>
                <a:highlight>
                  <a:srgbClr val="FFFFFF"/>
                </a:highlight>
                <a:latin typeface="Roboto"/>
                <a:ea typeface="Roboto"/>
                <a:cs typeface="Roboto"/>
                <a:sym typeface="Roboto"/>
              </a:rPr>
              <a:t>Web Application Deployment:</a:t>
            </a:r>
            <a:r>
              <a:rPr lang="en" sz="2077">
                <a:solidFill>
                  <a:srgbClr val="000000"/>
                </a:solidFill>
                <a:highlight>
                  <a:srgbClr val="FFFFFF"/>
                </a:highlight>
                <a:latin typeface="Roboto"/>
                <a:ea typeface="Roboto"/>
                <a:cs typeface="Roboto"/>
                <a:sym typeface="Roboto"/>
              </a:rPr>
              <a:t> Create a seamless interface using Flask, enabling real-time transaction analysis.</a:t>
            </a:r>
            <a:endParaRPr sz="2077">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lang="en" sz="2077">
                <a:solidFill>
                  <a:srgbClr val="000000"/>
                </a:solidFill>
                <a:highlight>
                  <a:srgbClr val="FFFFFF"/>
                </a:highlight>
                <a:latin typeface="Roboto"/>
                <a:ea typeface="Roboto"/>
                <a:cs typeface="Roboto"/>
                <a:sym typeface="Roboto"/>
              </a:rPr>
              <a:t>Real-Time Analysis: Ensure the system can rapidly process and provide fraud detection results on new transaction data.</a:t>
            </a:r>
            <a:endParaRPr sz="2077">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2077">
                <a:solidFill>
                  <a:schemeClr val="lt1"/>
                </a:solidFill>
                <a:highlight>
                  <a:srgbClr val="FFFFFF"/>
                </a:highlight>
                <a:latin typeface="Roboto"/>
                <a:ea typeface="Roboto"/>
                <a:cs typeface="Roboto"/>
                <a:sym typeface="Roboto"/>
              </a:rPr>
              <a:t>Evaluation Metrics:</a:t>
            </a:r>
            <a:r>
              <a:rPr lang="en" sz="2077">
                <a:solidFill>
                  <a:srgbClr val="000000"/>
                </a:solidFill>
                <a:highlight>
                  <a:srgbClr val="FFFFFF"/>
                </a:highlight>
                <a:latin typeface="Roboto"/>
                <a:ea typeface="Roboto"/>
                <a:cs typeface="Roboto"/>
                <a:sym typeface="Roboto"/>
              </a:rPr>
              <a:t> Achieve high accuracy, precision, and recall, minimizing false positives and negatives to ensure reliability.</a:t>
            </a:r>
            <a:endParaRPr sz="2077">
              <a:solidFill>
                <a:srgbClr val="000000"/>
              </a:solidFill>
              <a:highlight>
                <a:srgbClr val="FFFFFF"/>
              </a:highlight>
              <a:latin typeface="Roboto"/>
              <a:ea typeface="Roboto"/>
              <a:cs typeface="Roboto"/>
              <a:sym typeface="Roboto"/>
            </a:endParaRPr>
          </a:p>
          <a:p>
            <a:pPr indent="0" lvl="0" marL="0" rtl="0" algn="l">
              <a:lnSpc>
                <a:spcPct val="125000"/>
              </a:lnSpc>
              <a:spcBef>
                <a:spcPts val="1800"/>
              </a:spcBef>
              <a:spcAft>
                <a:spcPts val="0"/>
              </a:spcAft>
              <a:buNone/>
            </a:pPr>
            <a:r>
              <a:rPr b="1" lang="en" sz="2042">
                <a:solidFill>
                  <a:srgbClr val="000000"/>
                </a:solidFill>
                <a:highlight>
                  <a:srgbClr val="FFFFFF"/>
                </a:highlight>
                <a:latin typeface="Roboto"/>
                <a:ea typeface="Roboto"/>
                <a:cs typeface="Roboto"/>
                <a:sym typeface="Roboto"/>
              </a:rPr>
              <a:t>              </a:t>
            </a:r>
            <a:r>
              <a:rPr b="1" lang="en" sz="2252">
                <a:solidFill>
                  <a:schemeClr val="lt1"/>
                </a:solidFill>
                <a:highlight>
                  <a:srgbClr val="FFFFFF"/>
                </a:highlight>
                <a:latin typeface="Roboto"/>
                <a:ea typeface="Roboto"/>
                <a:cs typeface="Roboto"/>
                <a:sym typeface="Roboto"/>
              </a:rPr>
              <a:t> Expected Impact:</a:t>
            </a:r>
            <a:endParaRPr b="1" sz="2252">
              <a:solidFill>
                <a:schemeClr val="lt1"/>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955">
                <a:solidFill>
                  <a:schemeClr val="lt1"/>
                </a:solidFill>
                <a:highlight>
                  <a:srgbClr val="FFFFFF"/>
                </a:highlight>
                <a:latin typeface="Roboto"/>
                <a:ea typeface="Roboto"/>
                <a:cs typeface="Roboto"/>
                <a:sym typeface="Roboto"/>
              </a:rPr>
              <a:t>Fraud Reduction:</a:t>
            </a:r>
            <a:r>
              <a:rPr lang="en" sz="1955">
                <a:solidFill>
                  <a:srgbClr val="000000"/>
                </a:solidFill>
                <a:highlight>
                  <a:srgbClr val="FFFFFF"/>
                </a:highlight>
                <a:latin typeface="Roboto"/>
                <a:ea typeface="Roboto"/>
                <a:cs typeface="Roboto"/>
                <a:sym typeface="Roboto"/>
              </a:rPr>
              <a:t> Significantly lower instances of fraudulent transactions.</a:t>
            </a:r>
            <a:endParaRPr sz="1955">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955">
                <a:solidFill>
                  <a:schemeClr val="lt1"/>
                </a:solidFill>
                <a:highlight>
                  <a:srgbClr val="FFFFFF"/>
                </a:highlight>
                <a:latin typeface="Roboto"/>
                <a:ea typeface="Roboto"/>
                <a:cs typeface="Roboto"/>
                <a:sym typeface="Roboto"/>
              </a:rPr>
              <a:t>Enhanced Decision Support: </a:t>
            </a:r>
            <a:r>
              <a:rPr lang="en" sz="1955">
                <a:solidFill>
                  <a:srgbClr val="000000"/>
                </a:solidFill>
                <a:highlight>
                  <a:srgbClr val="FFFFFF"/>
                </a:highlight>
                <a:latin typeface="Roboto"/>
                <a:ea typeface="Roboto"/>
                <a:cs typeface="Roboto"/>
                <a:sym typeface="Roboto"/>
              </a:rPr>
              <a:t>Empower financial entities to make informed, instant decisions about transaction authenticity.</a:t>
            </a:r>
            <a:endParaRPr sz="1955">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955">
                <a:solidFill>
                  <a:schemeClr val="lt1"/>
                </a:solidFill>
                <a:highlight>
                  <a:srgbClr val="FFFFFF"/>
                </a:highlight>
                <a:latin typeface="Roboto"/>
                <a:ea typeface="Roboto"/>
                <a:cs typeface="Roboto"/>
                <a:sym typeface="Roboto"/>
              </a:rPr>
              <a:t>Customer Confidence: </a:t>
            </a:r>
            <a:r>
              <a:rPr lang="en" sz="1955">
                <a:solidFill>
                  <a:srgbClr val="000000"/>
                </a:solidFill>
                <a:highlight>
                  <a:srgbClr val="FFFFFF"/>
                </a:highlight>
                <a:latin typeface="Roboto"/>
                <a:ea typeface="Roboto"/>
                <a:cs typeface="Roboto"/>
                <a:sym typeface="Roboto"/>
              </a:rPr>
              <a:t>Boost trust in financial systems by providing robust fraud detection measures.</a:t>
            </a:r>
            <a:endParaRPr sz="1955">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b="1" sz="3065">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06675"/>
            <a:ext cx="7505700" cy="5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and feature engineering</a:t>
            </a:r>
            <a:endParaRPr/>
          </a:p>
        </p:txBody>
      </p:sp>
      <p:sp>
        <p:nvSpPr>
          <p:cNvPr id="149" name="Google Shape;149;p16"/>
          <p:cNvSpPr txBox="1"/>
          <p:nvPr>
            <p:ph idx="1" type="body"/>
          </p:nvPr>
        </p:nvSpPr>
        <p:spPr>
          <a:xfrm>
            <a:off x="711000" y="1086275"/>
            <a:ext cx="7722000" cy="3679800"/>
          </a:xfrm>
          <a:prstGeom prst="rect">
            <a:avLst/>
          </a:prstGeom>
        </p:spPr>
        <p:txBody>
          <a:bodyPr anchorCtr="0" anchor="t" bIns="91425" lIns="91425" spcFirstLastPara="1" rIns="91425" wrap="square" tIns="91425">
            <a:normAutofit fontScale="47500"/>
          </a:bodyPr>
          <a:lstStyle/>
          <a:p>
            <a:pPr indent="0" lvl="0" marL="0" rtl="0" algn="l">
              <a:lnSpc>
                <a:spcPct val="125000"/>
              </a:lnSpc>
              <a:spcBef>
                <a:spcPts val="1800"/>
              </a:spcBef>
              <a:spcAft>
                <a:spcPts val="0"/>
              </a:spcAft>
              <a:buNone/>
            </a:pPr>
            <a:r>
              <a:rPr b="1" lang="en" sz="3031">
                <a:solidFill>
                  <a:schemeClr val="lt1"/>
                </a:solidFill>
                <a:highlight>
                  <a:srgbClr val="FFFFFF"/>
                </a:highlight>
                <a:latin typeface="Roboto"/>
                <a:ea typeface="Roboto"/>
                <a:cs typeface="Roboto"/>
                <a:sym typeface="Roboto"/>
              </a:rPr>
              <a:t>Data Processing:</a:t>
            </a:r>
            <a:endParaRPr b="1" sz="3031">
              <a:solidFill>
                <a:schemeClr val="lt1"/>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3139">
                <a:solidFill>
                  <a:schemeClr val="lt1"/>
                </a:solidFill>
                <a:highlight>
                  <a:srgbClr val="FFFFFF"/>
                </a:highlight>
                <a:latin typeface="Roboto"/>
                <a:ea typeface="Roboto"/>
                <a:cs typeface="Roboto"/>
                <a:sym typeface="Roboto"/>
              </a:rPr>
              <a:t>Source:</a:t>
            </a:r>
            <a:r>
              <a:rPr lang="en" sz="3139">
                <a:solidFill>
                  <a:srgbClr val="000000"/>
                </a:solidFill>
                <a:highlight>
                  <a:srgbClr val="FFFFFF"/>
                </a:highlight>
                <a:latin typeface="Roboto"/>
                <a:ea typeface="Roboto"/>
                <a:cs typeface="Roboto"/>
                <a:sym typeface="Roboto"/>
              </a:rPr>
              <a:t> Kaggle dataset stored in AWS PostgreSQL.</a:t>
            </a:r>
            <a:endParaRPr sz="3139">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3139">
                <a:solidFill>
                  <a:schemeClr val="lt1"/>
                </a:solidFill>
                <a:highlight>
                  <a:srgbClr val="FFFFFF"/>
                </a:highlight>
                <a:latin typeface="Roboto"/>
                <a:ea typeface="Roboto"/>
                <a:cs typeface="Roboto"/>
                <a:sym typeface="Roboto"/>
              </a:rPr>
              <a:t>Secure Access:</a:t>
            </a:r>
            <a:r>
              <a:rPr lang="en" sz="3139">
                <a:solidFill>
                  <a:srgbClr val="000000"/>
                </a:solidFill>
                <a:highlight>
                  <a:srgbClr val="FFFFFF"/>
                </a:highlight>
                <a:latin typeface="Roboto"/>
                <a:ea typeface="Roboto"/>
                <a:cs typeface="Roboto"/>
                <a:sym typeface="Roboto"/>
              </a:rPr>
              <a:t> Connect securely using credentials.</a:t>
            </a:r>
            <a:endParaRPr sz="3139">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3139">
                <a:solidFill>
                  <a:schemeClr val="lt1"/>
                </a:solidFill>
                <a:highlight>
                  <a:srgbClr val="FFFFFF"/>
                </a:highlight>
                <a:latin typeface="Roboto"/>
                <a:ea typeface="Roboto"/>
                <a:cs typeface="Roboto"/>
                <a:sym typeface="Roboto"/>
              </a:rPr>
              <a:t>Cleansing:</a:t>
            </a:r>
            <a:r>
              <a:rPr lang="en" sz="3139">
                <a:solidFill>
                  <a:srgbClr val="000000"/>
                </a:solidFill>
                <a:highlight>
                  <a:srgbClr val="FFFFFF"/>
                </a:highlight>
                <a:latin typeface="Roboto"/>
                <a:ea typeface="Roboto"/>
                <a:cs typeface="Roboto"/>
                <a:sym typeface="Roboto"/>
              </a:rPr>
              <a:t> Fix missing or inconsistent data.</a:t>
            </a:r>
            <a:endParaRPr sz="3139">
              <a:solidFill>
                <a:srgbClr val="000000"/>
              </a:solidFill>
              <a:highlight>
                <a:srgbClr val="FFFFFF"/>
              </a:highlight>
              <a:latin typeface="Roboto"/>
              <a:ea typeface="Roboto"/>
              <a:cs typeface="Roboto"/>
              <a:sym typeface="Roboto"/>
            </a:endParaRPr>
          </a:p>
          <a:p>
            <a:pPr indent="0" lvl="0" marL="0" rtl="0" algn="l">
              <a:lnSpc>
                <a:spcPct val="125000"/>
              </a:lnSpc>
              <a:spcBef>
                <a:spcPts val="1800"/>
              </a:spcBef>
              <a:spcAft>
                <a:spcPts val="0"/>
              </a:spcAft>
              <a:buNone/>
            </a:pPr>
            <a:r>
              <a:rPr b="1" lang="en" sz="2839">
                <a:solidFill>
                  <a:schemeClr val="lt1"/>
                </a:solidFill>
                <a:highlight>
                  <a:srgbClr val="FFFFFF"/>
                </a:highlight>
                <a:latin typeface="Roboto"/>
                <a:ea typeface="Roboto"/>
                <a:cs typeface="Roboto"/>
                <a:sym typeface="Roboto"/>
              </a:rPr>
              <a:t>Feature Engineering:</a:t>
            </a:r>
            <a:endParaRPr b="1" sz="2839">
              <a:solidFill>
                <a:schemeClr val="lt1"/>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2789">
                <a:solidFill>
                  <a:schemeClr val="lt1"/>
                </a:solidFill>
                <a:highlight>
                  <a:srgbClr val="FFFFFF"/>
                </a:highlight>
                <a:latin typeface="Roboto"/>
                <a:ea typeface="Roboto"/>
                <a:cs typeface="Roboto"/>
                <a:sym typeface="Roboto"/>
              </a:rPr>
              <a:t>Normalization:</a:t>
            </a:r>
            <a:r>
              <a:rPr lang="en" sz="2789">
                <a:solidFill>
                  <a:srgbClr val="000000"/>
                </a:solidFill>
                <a:highlight>
                  <a:srgbClr val="FFFFFF"/>
                </a:highlight>
                <a:latin typeface="Roboto"/>
                <a:ea typeface="Roboto"/>
                <a:cs typeface="Roboto"/>
                <a:sym typeface="Roboto"/>
              </a:rPr>
              <a:t> Scale features for uniformity.</a:t>
            </a:r>
            <a:endParaRPr sz="2789">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2789">
                <a:solidFill>
                  <a:schemeClr val="lt1"/>
                </a:solidFill>
                <a:highlight>
                  <a:srgbClr val="FFFFFF"/>
                </a:highlight>
                <a:latin typeface="Roboto"/>
                <a:ea typeface="Roboto"/>
                <a:cs typeface="Roboto"/>
                <a:sym typeface="Roboto"/>
              </a:rPr>
              <a:t>Correlation Analysis: </a:t>
            </a:r>
            <a:r>
              <a:rPr lang="en" sz="2789">
                <a:solidFill>
                  <a:srgbClr val="000000"/>
                </a:solidFill>
                <a:highlight>
                  <a:srgbClr val="FFFFFF"/>
                </a:highlight>
                <a:latin typeface="Roboto"/>
                <a:ea typeface="Roboto"/>
                <a:cs typeface="Roboto"/>
                <a:sym typeface="Roboto"/>
              </a:rPr>
              <a:t>Use Seaborn to highlight key feature relationships with fraud.</a:t>
            </a:r>
            <a:endParaRPr sz="2789">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2789">
                <a:solidFill>
                  <a:srgbClr val="000000"/>
                </a:solidFill>
                <a:highlight>
                  <a:srgbClr val="FFFFFF"/>
                </a:highlight>
                <a:latin typeface="Roboto"/>
                <a:ea typeface="Roboto"/>
                <a:cs typeface="Roboto"/>
                <a:sym typeface="Roboto"/>
              </a:rPr>
              <a:t>    </a:t>
            </a:r>
            <a:r>
              <a:rPr b="1" lang="en" sz="2789">
                <a:solidFill>
                  <a:schemeClr val="lt1"/>
                </a:solidFill>
                <a:highlight>
                  <a:srgbClr val="FFFFFF"/>
                </a:highlight>
                <a:latin typeface="Roboto"/>
                <a:ea typeface="Roboto"/>
                <a:cs typeface="Roboto"/>
                <a:sym typeface="Roboto"/>
              </a:rPr>
              <a:t>       Encoding for Categorical Variable:</a:t>
            </a:r>
            <a:r>
              <a:rPr lang="en" sz="2789">
                <a:solidFill>
                  <a:srgbClr val="000000"/>
                </a:solidFill>
                <a:highlight>
                  <a:srgbClr val="FFFFFF"/>
                </a:highlight>
                <a:latin typeface="Roboto"/>
                <a:ea typeface="Roboto"/>
                <a:cs typeface="Roboto"/>
                <a:sym typeface="Roboto"/>
              </a:rPr>
              <a:t> conversion of categorical variables into numeric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237750" y="472750"/>
            <a:ext cx="3478800" cy="1689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500">
                <a:solidFill>
                  <a:schemeClr val="lt1"/>
                </a:solidFill>
                <a:latin typeface="Arial"/>
                <a:ea typeface="Arial"/>
                <a:cs typeface="Arial"/>
                <a:sym typeface="Arial"/>
              </a:rPr>
              <a:t>Problem: Bias Towards the Majority Class </a:t>
            </a:r>
            <a:endParaRPr sz="1500">
              <a:solidFill>
                <a:schemeClr val="lt1"/>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With such a significant imbalance, the model might prioritize correctly predicting the majority (non-fraud) class while largely ignoring the minority (fraud) class, leading to low recall for fraud detection.</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Solution might be undersampling/</a:t>
            </a:r>
            <a:r>
              <a:rPr lang="en" sz="1100">
                <a:solidFill>
                  <a:srgbClr val="000000"/>
                </a:solidFill>
                <a:latin typeface="Arial"/>
                <a:ea typeface="Arial"/>
                <a:cs typeface="Arial"/>
                <a:sym typeface="Arial"/>
              </a:rPr>
              <a:t>oversampling</a:t>
            </a:r>
            <a:r>
              <a:rPr lang="en" sz="1100">
                <a:solidFill>
                  <a:srgbClr val="000000"/>
                </a:solidFill>
                <a:latin typeface="Arial"/>
                <a:ea typeface="Arial"/>
                <a:cs typeface="Arial"/>
                <a:sym typeface="Arial"/>
              </a:rPr>
              <a:t> and using other methods to balance the class.</a:t>
            </a:r>
            <a:endParaRPr sz="1100">
              <a:solidFill>
                <a:srgbClr val="000000"/>
              </a:solidFill>
              <a:latin typeface="Arial"/>
              <a:ea typeface="Arial"/>
              <a:cs typeface="Arial"/>
              <a:sym typeface="Arial"/>
            </a:endParaRPr>
          </a:p>
        </p:txBody>
      </p:sp>
      <p:pic>
        <p:nvPicPr>
          <p:cNvPr id="155" name="Google Shape;155;p17"/>
          <p:cNvPicPr preferRelativeResize="0"/>
          <p:nvPr/>
        </p:nvPicPr>
        <p:blipFill>
          <a:blip r:embed="rId4">
            <a:alphaModFix/>
          </a:blip>
          <a:stretch>
            <a:fillRect/>
          </a:stretch>
        </p:blipFill>
        <p:spPr>
          <a:xfrm>
            <a:off x="3716675" y="612650"/>
            <a:ext cx="4956424" cy="404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8"/>
          <p:cNvPicPr preferRelativeResize="0"/>
          <p:nvPr/>
        </p:nvPicPr>
        <p:blipFill>
          <a:blip r:embed="rId4">
            <a:alphaModFix/>
          </a:blip>
          <a:stretch>
            <a:fillRect/>
          </a:stretch>
        </p:blipFill>
        <p:spPr>
          <a:xfrm>
            <a:off x="304800" y="304800"/>
            <a:ext cx="8560301" cy="4450075"/>
          </a:xfrm>
          <a:prstGeom prst="rect">
            <a:avLst/>
          </a:prstGeom>
          <a:noFill/>
          <a:ln>
            <a:noFill/>
          </a:ln>
        </p:spPr>
      </p:pic>
      <p:sp>
        <p:nvSpPr>
          <p:cNvPr id="163" name="Google Shape;163;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19"/>
          <p:cNvPicPr preferRelativeResize="0"/>
          <p:nvPr/>
        </p:nvPicPr>
        <p:blipFill>
          <a:blip r:embed="rId4">
            <a:alphaModFix/>
          </a:blip>
          <a:stretch>
            <a:fillRect/>
          </a:stretch>
        </p:blipFill>
        <p:spPr>
          <a:xfrm>
            <a:off x="402325" y="274313"/>
            <a:ext cx="8229601" cy="45948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86750"/>
            <a:ext cx="3080700" cy="56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55">
                <a:highlight>
                  <a:srgbClr val="FFFFFF"/>
                </a:highlight>
                <a:latin typeface="Arial"/>
                <a:ea typeface="Arial"/>
                <a:cs typeface="Arial"/>
                <a:sym typeface="Arial"/>
              </a:rPr>
              <a:t>RANDOM FOREST MODEL</a:t>
            </a:r>
            <a:endParaRPr sz="1855">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76" name="Google Shape;176;p20"/>
          <p:cNvSpPr txBox="1"/>
          <p:nvPr>
            <p:ph idx="1" type="body"/>
          </p:nvPr>
        </p:nvSpPr>
        <p:spPr>
          <a:xfrm>
            <a:off x="819150" y="1547975"/>
            <a:ext cx="7505700" cy="1588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solidFill>
                  <a:schemeClr val="lt1"/>
                </a:solidFill>
                <a:latin typeface="Arial"/>
                <a:ea typeface="Arial"/>
                <a:cs typeface="Arial"/>
                <a:sym typeface="Arial"/>
              </a:rPr>
              <a:t>Class Balancing</a:t>
            </a:r>
            <a:r>
              <a:rPr lang="en" sz="1200">
                <a:solidFill>
                  <a:srgbClr val="000000"/>
                </a:solidFill>
                <a:latin typeface="Arial"/>
                <a:ea typeface="Arial"/>
                <a:cs typeface="Arial"/>
                <a:sym typeface="Arial"/>
              </a:rPr>
              <a:t>: Undersampled the majority class to match the minority (fraud) class for a balanced dataset.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chemeClr val="lt1"/>
                </a:solidFill>
                <a:latin typeface="Arial"/>
                <a:ea typeface="Arial"/>
                <a:cs typeface="Arial"/>
                <a:sym typeface="Arial"/>
              </a:rPr>
              <a:t>Model Training and Evaluation</a:t>
            </a:r>
            <a:r>
              <a:rPr lang="en" sz="1200">
                <a:solidFill>
                  <a:srgbClr val="000000"/>
                </a:solidFill>
                <a:latin typeface="Arial"/>
                <a:ea typeface="Arial"/>
                <a:cs typeface="Arial"/>
                <a:sym typeface="Arial"/>
              </a:rPr>
              <a:t>: Trained a balanced Random Forest model and evaluated it using precision, recall, and F1-score metrics.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chemeClr val="lt1"/>
                </a:solidFill>
                <a:latin typeface="Arial"/>
                <a:ea typeface="Arial"/>
                <a:cs typeface="Arial"/>
                <a:sym typeface="Arial"/>
              </a:rPr>
              <a:t>Outcome</a:t>
            </a:r>
            <a:r>
              <a:rPr b="1" lang="en" sz="1200">
                <a:solidFill>
                  <a:srgbClr val="000000"/>
                </a:solidFill>
                <a:latin typeface="Arial"/>
                <a:ea typeface="Arial"/>
                <a:cs typeface="Arial"/>
                <a:sym typeface="Arial"/>
              </a:rPr>
              <a:t>:</a:t>
            </a:r>
            <a:r>
              <a:rPr lang="en" sz="1200">
                <a:solidFill>
                  <a:srgbClr val="000000"/>
                </a:solidFill>
                <a:latin typeface="Arial"/>
                <a:ea typeface="Arial"/>
                <a:cs typeface="Arial"/>
                <a:sym typeface="Arial"/>
              </a:rPr>
              <a:t> The Random Forest model showed improved sensitivity to fraud cases, balancing prediction accuracy across both classes</a:t>
            </a:r>
            <a:endParaRPr sz="1200">
              <a:solidFill>
                <a:srgbClr val="000000"/>
              </a:solidFill>
              <a:latin typeface="Arial"/>
              <a:ea typeface="Arial"/>
              <a:cs typeface="Arial"/>
              <a:sym typeface="Arial"/>
            </a:endParaRPr>
          </a:p>
        </p:txBody>
      </p:sp>
      <p:sp>
        <p:nvSpPr>
          <p:cNvPr id="177" name="Google Shape;177;p20"/>
          <p:cNvSpPr txBox="1"/>
          <p:nvPr/>
        </p:nvSpPr>
        <p:spPr>
          <a:xfrm>
            <a:off x="2720350" y="214750"/>
            <a:ext cx="34839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Calibri"/>
                <a:ea typeface="Calibri"/>
                <a:cs typeface="Calibri"/>
                <a:sym typeface="Calibri"/>
              </a:rPr>
              <a:t>MODEL OPTIMISATION</a:t>
            </a:r>
            <a:endParaRPr b="1" sz="2600">
              <a:solidFill>
                <a:schemeClr val="lt1"/>
              </a:solidFill>
              <a:latin typeface="Calibri"/>
              <a:ea typeface="Calibri"/>
              <a:cs typeface="Calibri"/>
              <a:sym typeface="Calibri"/>
            </a:endParaRPr>
          </a:p>
        </p:txBody>
      </p:sp>
      <p:pic>
        <p:nvPicPr>
          <p:cNvPr id="178" name="Google Shape;178;p20"/>
          <p:cNvPicPr preferRelativeResize="0"/>
          <p:nvPr/>
        </p:nvPicPr>
        <p:blipFill>
          <a:blip r:embed="rId4">
            <a:alphaModFix/>
          </a:blip>
          <a:stretch>
            <a:fillRect/>
          </a:stretch>
        </p:blipFill>
        <p:spPr>
          <a:xfrm>
            <a:off x="1897388" y="3232800"/>
            <a:ext cx="5349225" cy="158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37550" y="244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Linear Regression</a:t>
            </a:r>
            <a:endParaRPr sz="1800"/>
          </a:p>
          <a:p>
            <a:pPr indent="0" lvl="0" marL="0" rtl="0" algn="l">
              <a:spcBef>
                <a:spcPts val="0"/>
              </a:spcBef>
              <a:spcAft>
                <a:spcPts val="0"/>
              </a:spcAft>
              <a:buSzPts val="990"/>
              <a:buNone/>
            </a:pPr>
            <a:r>
              <a:t/>
            </a:r>
            <a:endParaRPr sz="2700"/>
          </a:p>
        </p:txBody>
      </p:sp>
      <p:sp>
        <p:nvSpPr>
          <p:cNvPr id="184" name="Google Shape;184;p21"/>
          <p:cNvSpPr txBox="1"/>
          <p:nvPr>
            <p:ph idx="1" type="body"/>
          </p:nvPr>
        </p:nvSpPr>
        <p:spPr>
          <a:xfrm>
            <a:off x="640850" y="810500"/>
            <a:ext cx="7505700" cy="17934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b="1" lang="en" sz="4871">
                <a:solidFill>
                  <a:schemeClr val="lt1"/>
                </a:solidFill>
                <a:latin typeface="Arial"/>
                <a:ea typeface="Arial"/>
                <a:cs typeface="Arial"/>
                <a:sym typeface="Arial"/>
              </a:rPr>
              <a:t>Model Limitation</a:t>
            </a:r>
            <a:r>
              <a:rPr lang="en" sz="4871">
                <a:solidFill>
                  <a:srgbClr val="000000"/>
                </a:solidFill>
                <a:latin typeface="Arial"/>
                <a:ea typeface="Arial"/>
                <a:cs typeface="Arial"/>
                <a:sym typeface="Arial"/>
              </a:rPr>
              <a:t>: Linear Regression struggled with classifying fraud cases, showing </a:t>
            </a:r>
            <a:r>
              <a:rPr b="1" lang="en" sz="4871">
                <a:solidFill>
                  <a:srgbClr val="000000"/>
                </a:solidFill>
                <a:latin typeface="Arial"/>
                <a:ea typeface="Arial"/>
                <a:cs typeface="Arial"/>
                <a:sym typeface="Arial"/>
              </a:rPr>
              <a:t>0.00 precision, recall, and F1-score</a:t>
            </a:r>
            <a:r>
              <a:rPr lang="en" sz="4871">
                <a:solidFill>
                  <a:srgbClr val="000000"/>
                </a:solidFill>
                <a:latin typeface="Arial"/>
                <a:ea typeface="Arial"/>
                <a:cs typeface="Arial"/>
                <a:sym typeface="Arial"/>
              </a:rPr>
              <a:t> for the fraud class.</a:t>
            </a:r>
            <a:endParaRPr sz="4871">
              <a:solidFill>
                <a:srgbClr val="000000"/>
              </a:solidFill>
              <a:latin typeface="Arial"/>
              <a:ea typeface="Arial"/>
              <a:cs typeface="Arial"/>
              <a:sym typeface="Arial"/>
            </a:endParaRPr>
          </a:p>
          <a:p>
            <a:pPr indent="0" lvl="0" marL="457200" rtl="0" algn="l">
              <a:spcBef>
                <a:spcPts val="1200"/>
              </a:spcBef>
              <a:spcAft>
                <a:spcPts val="0"/>
              </a:spcAft>
              <a:buNone/>
            </a:pPr>
            <a:r>
              <a:rPr b="1" lang="en" sz="4871">
                <a:solidFill>
                  <a:schemeClr val="lt1"/>
                </a:solidFill>
                <a:latin typeface="Arial"/>
                <a:ea typeface="Arial"/>
                <a:cs typeface="Arial"/>
                <a:sym typeface="Arial"/>
              </a:rPr>
              <a:t>High Accuracy but Misleading</a:t>
            </a:r>
            <a:r>
              <a:rPr lang="en" sz="4871">
                <a:solidFill>
                  <a:srgbClr val="000000"/>
                </a:solidFill>
                <a:latin typeface="Arial"/>
                <a:ea typeface="Arial"/>
                <a:cs typeface="Arial"/>
                <a:sym typeface="Arial"/>
              </a:rPr>
              <a:t>: Achieved </a:t>
            </a:r>
            <a:r>
              <a:rPr b="1" lang="en" sz="4871">
                <a:solidFill>
                  <a:srgbClr val="000000"/>
                </a:solidFill>
                <a:latin typeface="Arial"/>
                <a:ea typeface="Arial"/>
                <a:cs typeface="Arial"/>
                <a:sym typeface="Arial"/>
              </a:rPr>
              <a:t>99% accuracy</a:t>
            </a:r>
            <a:r>
              <a:rPr lang="en" sz="4871">
                <a:solidFill>
                  <a:srgbClr val="000000"/>
                </a:solidFill>
                <a:latin typeface="Arial"/>
                <a:ea typeface="Arial"/>
                <a:cs typeface="Arial"/>
                <a:sym typeface="Arial"/>
              </a:rPr>
              <a:t>; however, this metric is misleading due to severe misclassification of the minority class (fraud).</a:t>
            </a:r>
            <a:endParaRPr sz="4871">
              <a:solidFill>
                <a:srgbClr val="000000"/>
              </a:solidFill>
              <a:latin typeface="Arial"/>
              <a:ea typeface="Arial"/>
              <a:cs typeface="Arial"/>
              <a:sym typeface="Arial"/>
            </a:endParaRPr>
          </a:p>
          <a:p>
            <a:pPr indent="0" lvl="0" marL="457200" rtl="0" algn="l">
              <a:spcBef>
                <a:spcPts val="1200"/>
              </a:spcBef>
              <a:spcAft>
                <a:spcPts val="0"/>
              </a:spcAft>
              <a:buNone/>
            </a:pPr>
            <a:r>
              <a:rPr b="1" lang="en" sz="4871">
                <a:solidFill>
                  <a:schemeClr val="lt1"/>
                </a:solidFill>
                <a:latin typeface="Arial"/>
                <a:ea typeface="Arial"/>
                <a:cs typeface="Arial"/>
                <a:sym typeface="Arial"/>
              </a:rPr>
              <a:t>Imbalance Impact</a:t>
            </a:r>
            <a:r>
              <a:rPr lang="en" sz="4871">
                <a:solidFill>
                  <a:srgbClr val="000000"/>
                </a:solidFill>
                <a:latin typeface="Arial"/>
                <a:ea typeface="Arial"/>
                <a:cs typeface="Arial"/>
                <a:sym typeface="Arial"/>
              </a:rPr>
              <a:t>: The model heavily favored the majority class (non-fraud), failing to identify fraud cases accurately, as indicated by the skewed classification report.</a:t>
            </a:r>
            <a:endParaRPr sz="4871">
              <a:solidFill>
                <a:srgbClr val="000000"/>
              </a:solidFill>
              <a:latin typeface="Arial"/>
              <a:ea typeface="Arial"/>
              <a:cs typeface="Arial"/>
              <a:sym typeface="Arial"/>
            </a:endParaRPr>
          </a:p>
          <a:p>
            <a:pPr indent="0" lvl="0" marL="457200" rtl="0" algn="l">
              <a:spcBef>
                <a:spcPts val="1200"/>
              </a:spcBef>
              <a:spcAft>
                <a:spcPts val="1200"/>
              </a:spcAft>
              <a:buNone/>
            </a:pPr>
            <a:r>
              <a:t/>
            </a:r>
            <a:endParaRPr sz="1200"/>
          </a:p>
        </p:txBody>
      </p:sp>
      <p:pic>
        <p:nvPicPr>
          <p:cNvPr id="185" name="Google Shape;185;p21"/>
          <p:cNvPicPr preferRelativeResize="0"/>
          <p:nvPr/>
        </p:nvPicPr>
        <p:blipFill>
          <a:blip r:embed="rId4">
            <a:alphaModFix/>
          </a:blip>
          <a:stretch>
            <a:fillRect/>
          </a:stretch>
        </p:blipFill>
        <p:spPr>
          <a:xfrm>
            <a:off x="1472875" y="2603900"/>
            <a:ext cx="6029325" cy="179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