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3" r:id="rId1"/>
  </p:sldMasterIdLst>
  <p:notesMasterIdLst>
    <p:notesMasterId r:id="rId7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Shape 3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Shape 3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Shape 4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Shape 6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hape 64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Shape 6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Shape 65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Shape 6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Shape 6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Shape 6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Shape 7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Shape 7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Shape 7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Shape 7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Shape 7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Shape 7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Shape 7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Shape 7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Shape 7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Shape 7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Shape 7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Shape 7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Shape 7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Shape 7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Shape 7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Shape 7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Shape 79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Shape 7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Shape 79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Shape 8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Shape 80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Shape 8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Shape 81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Shape 8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Shape 8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Shape 8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Shape 8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Shape 88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Shape 8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Shape 89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Shape 8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Shape 90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Shape 9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Shape 9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Shape 9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Shape 94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Shape 9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Shape 9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Shape 9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Shape 99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Shape 9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Shape 100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Shape 10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Shape 1019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Shape 10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hape 103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Shape 10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Shape 10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Shape 10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Shape 10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Shape 1058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Shape 10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75" y="0"/>
            <a:ext cx="9144000" cy="3624900"/>
          </a:xfrm>
          <a:prstGeom prst="rect">
            <a:avLst/>
          </a:prstGeom>
          <a:solidFill>
            <a:srgbClr val="FFCBC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" name="Shape 11" descr="seal_Pit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61728" y="72001"/>
            <a:ext cx="1270573" cy="1283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Shape 12"/>
          <p:cNvGrpSpPr/>
          <p:nvPr/>
        </p:nvGrpSpPr>
        <p:grpSpPr>
          <a:xfrm>
            <a:off x="174175" y="131436"/>
            <a:ext cx="1508375" cy="874898"/>
            <a:chOff x="174175" y="436236"/>
            <a:chExt cx="1508375" cy="874898"/>
          </a:xfrm>
        </p:grpSpPr>
        <p:pic>
          <p:nvPicPr>
            <p:cNvPr id="13" name="Shape 13" descr="logo_CMU_horizontal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4175" y="436236"/>
              <a:ext cx="1502925" cy="135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Shape 14" descr="seal_AutonLab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9625" y="573339"/>
              <a:ext cx="1502925" cy="7377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174175" y="1355275"/>
            <a:ext cx="8658000" cy="2057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None/>
              <a:defRPr b="1">
                <a:solidFill>
                  <a:srgbClr val="B20000"/>
                </a:solidFill>
              </a:defRPr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16" name="Shape 16"/>
          <p:cNvSpPr txBox="1"/>
          <p:nvPr/>
        </p:nvSpPr>
        <p:spPr>
          <a:xfrm>
            <a:off x="1110350" y="5755825"/>
            <a:ext cx="4702500" cy="54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1414950" y="6466125"/>
            <a:ext cx="63942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000"/>
              <a:t>Copyright © 2017 Auton Lab. All rights reserved.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mpt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-75" y="0"/>
            <a:ext cx="9144000" cy="898200"/>
          </a:xfrm>
          <a:prstGeom prst="rect">
            <a:avLst/>
          </a:prstGeom>
          <a:solidFill>
            <a:srgbClr val="FFCBC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" name="Shape 20" descr="seal_Pit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152" y="6262213"/>
            <a:ext cx="543270" cy="54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Shape 21"/>
          <p:cNvGrpSpPr/>
          <p:nvPr/>
        </p:nvGrpSpPr>
        <p:grpSpPr>
          <a:xfrm>
            <a:off x="57631" y="6289492"/>
            <a:ext cx="1009103" cy="494142"/>
            <a:chOff x="174175" y="436236"/>
            <a:chExt cx="1508375" cy="874898"/>
          </a:xfrm>
        </p:grpSpPr>
        <p:pic>
          <p:nvPicPr>
            <p:cNvPr id="22" name="Shape 22" descr="logo_CMU_horizontal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4175" y="436236"/>
              <a:ext cx="1502925" cy="135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Shape 23" descr="seal_AutonLab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9625" y="573339"/>
              <a:ext cx="1502925" cy="7377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b="1">
                <a:solidFill>
                  <a:srgbClr val="B20000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1110350" y="5755825"/>
            <a:ext cx="4702500" cy="54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6" name="Shape 26"/>
          <p:cNvSpPr txBox="1"/>
          <p:nvPr/>
        </p:nvSpPr>
        <p:spPr>
          <a:xfrm>
            <a:off x="2514525" y="6343063"/>
            <a:ext cx="41148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000"/>
              <a:t>Copyright © 2017 Auton Lab. All rights reserved.</a:t>
            </a:r>
          </a:p>
        </p:txBody>
      </p:sp>
      <p:sp>
        <p:nvSpPr>
          <p:cNvPr id="27" name="Shape 27"/>
          <p:cNvSpPr txBox="1"/>
          <p:nvPr/>
        </p:nvSpPr>
        <p:spPr>
          <a:xfrm>
            <a:off x="1096750" y="6343075"/>
            <a:ext cx="11103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/>
              <a:t>3 October 2017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 i="1"/>
              <a:t>‹#›</a:t>
            </a:fld>
            <a:endParaRPr lang="fr" i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S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-75" y="0"/>
            <a:ext cx="9144000" cy="898200"/>
          </a:xfrm>
          <a:prstGeom prst="rect">
            <a:avLst/>
          </a:prstGeom>
          <a:solidFill>
            <a:srgbClr val="FFCBC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31" name="Shape 31" descr="seal_Pit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152" y="6262213"/>
            <a:ext cx="543270" cy="54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Shape 32"/>
          <p:cNvGrpSpPr/>
          <p:nvPr/>
        </p:nvGrpSpPr>
        <p:grpSpPr>
          <a:xfrm>
            <a:off x="57631" y="6289492"/>
            <a:ext cx="1009103" cy="494142"/>
            <a:chOff x="174175" y="436236"/>
            <a:chExt cx="1508375" cy="874898"/>
          </a:xfrm>
        </p:grpSpPr>
        <p:pic>
          <p:nvPicPr>
            <p:cNvPr id="33" name="Shape 33" descr="logo_CMU_horizontal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4175" y="436236"/>
              <a:ext cx="1502925" cy="135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34" descr="seal_AutonLab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9625" y="573339"/>
              <a:ext cx="1502925" cy="7377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b="1">
                <a:solidFill>
                  <a:srgbClr val="B20000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1110350" y="5755825"/>
            <a:ext cx="4702500" cy="54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/>
          <p:nvPr/>
        </p:nvSpPr>
        <p:spPr>
          <a:xfrm>
            <a:off x="2514525" y="6343063"/>
            <a:ext cx="41148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000"/>
              <a:t>Copyright © 2017 Auton Lab. All rights reserved.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1096750" y="6343075"/>
            <a:ext cx="11103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/>
              <a:t>3 October 2017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 i="1"/>
              <a:t>‹#›</a:t>
            </a:fld>
            <a:endParaRPr lang="fr" i="1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2"/>
          </p:nvPr>
        </p:nvSpPr>
        <p:spPr>
          <a:xfrm>
            <a:off x="4642750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ide by [Top | Bottom]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-75" y="0"/>
            <a:ext cx="9144000" cy="898200"/>
          </a:xfrm>
          <a:prstGeom prst="rect">
            <a:avLst/>
          </a:prstGeom>
          <a:solidFill>
            <a:srgbClr val="FFCBC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44" name="Shape 44" descr="seal_Pit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152" y="6262213"/>
            <a:ext cx="543270" cy="54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" name="Shape 45"/>
          <p:cNvGrpSpPr/>
          <p:nvPr/>
        </p:nvGrpSpPr>
        <p:grpSpPr>
          <a:xfrm>
            <a:off x="57631" y="6289492"/>
            <a:ext cx="1009103" cy="494142"/>
            <a:chOff x="174175" y="436236"/>
            <a:chExt cx="1508375" cy="874898"/>
          </a:xfrm>
        </p:grpSpPr>
        <p:pic>
          <p:nvPicPr>
            <p:cNvPr id="46" name="Shape 46" descr="logo_CMU_horizontal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4175" y="436236"/>
              <a:ext cx="1502925" cy="135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Shape 47" descr="seal_AutonLab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9625" y="573339"/>
              <a:ext cx="1502925" cy="7377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b="1">
                <a:solidFill>
                  <a:srgbClr val="B20000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/>
          <p:nvPr/>
        </p:nvSpPr>
        <p:spPr>
          <a:xfrm>
            <a:off x="1110350" y="5755825"/>
            <a:ext cx="4702500" cy="54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0" name="Shape 50"/>
          <p:cNvSpPr txBox="1"/>
          <p:nvPr/>
        </p:nvSpPr>
        <p:spPr>
          <a:xfrm>
            <a:off x="2514525" y="6343063"/>
            <a:ext cx="41148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000"/>
              <a:t>Copyright © 2017 Auton Lab. All rights reserved.</a:t>
            </a:r>
          </a:p>
        </p:txBody>
      </p:sp>
      <p:sp>
        <p:nvSpPr>
          <p:cNvPr id="51" name="Shape 51"/>
          <p:cNvSpPr txBox="1"/>
          <p:nvPr/>
        </p:nvSpPr>
        <p:spPr>
          <a:xfrm>
            <a:off x="1096750" y="6343075"/>
            <a:ext cx="11103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/>
              <a:t>3 October 2017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 i="1"/>
              <a:t>‹#›</a:t>
            </a:fld>
            <a:endParaRPr lang="fr" i="1"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42750" y="979725"/>
            <a:ext cx="4457700" cy="246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3"/>
          </p:nvPr>
        </p:nvSpPr>
        <p:spPr>
          <a:xfrm>
            <a:off x="4642750" y="3592275"/>
            <a:ext cx="4457700" cy="246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ust on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-75" y="0"/>
            <a:ext cx="9144000" cy="898200"/>
          </a:xfrm>
          <a:prstGeom prst="rect">
            <a:avLst/>
          </a:prstGeom>
          <a:solidFill>
            <a:srgbClr val="FFCBCB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8" name="Shape 58" descr="seal_Pit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44152" y="6262213"/>
            <a:ext cx="543270" cy="548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Shape 59"/>
          <p:cNvGrpSpPr/>
          <p:nvPr/>
        </p:nvGrpSpPr>
        <p:grpSpPr>
          <a:xfrm>
            <a:off x="57631" y="6289492"/>
            <a:ext cx="1009103" cy="494142"/>
            <a:chOff x="174175" y="436236"/>
            <a:chExt cx="1508375" cy="874898"/>
          </a:xfrm>
        </p:grpSpPr>
        <p:pic>
          <p:nvPicPr>
            <p:cNvPr id="60" name="Shape 60" descr="logo_CMU_horizontal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4175" y="436236"/>
              <a:ext cx="1502925" cy="135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Shape 61" descr="seal_AutonLab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9625" y="573339"/>
              <a:ext cx="1502925" cy="73779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 rtl="0">
              <a:spcBef>
                <a:spcPts val="0"/>
              </a:spcBef>
              <a:buNone/>
              <a:defRPr b="1">
                <a:solidFill>
                  <a:srgbClr val="B20000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1110350" y="5755825"/>
            <a:ext cx="4702500" cy="54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 txBox="1"/>
          <p:nvPr/>
        </p:nvSpPr>
        <p:spPr>
          <a:xfrm>
            <a:off x="2514525" y="6343063"/>
            <a:ext cx="41148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000"/>
              <a:t>Copyright © 2017 Auton Lab. All rights reserved.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1096750" y="6343075"/>
            <a:ext cx="11103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 i="1"/>
              <a:t>3 October 2017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 i="1"/>
              <a:t>‹#›</a:t>
            </a:fld>
            <a:endParaRPr lang="fr" i="1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8972700" cy="5082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●"/>
              <a:defRPr sz="18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●"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○"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■"/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fr" sz="1000">
                <a:solidFill>
                  <a:schemeClr val="dk2"/>
                </a:solidFill>
              </a:rPr>
              <a:t>‹#›</a:t>
            </a:fld>
            <a:endParaRPr lang="f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74175" y="1355275"/>
            <a:ext cx="8658000" cy="20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Learning Multi-granular Models of Physiology </a:t>
            </a:r>
          </a:p>
          <a:p>
            <a:pPr lvl="0">
              <a:spcBef>
                <a:spcPts val="0"/>
              </a:spcBef>
              <a:buNone/>
            </a:pPr>
            <a:r>
              <a:rPr lang="fr"/>
              <a:t>for Detection of Bleeding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248425" y="5189750"/>
            <a:ext cx="3402900" cy="110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fr" sz="1600" b="1"/>
              <a:t>Carnegie Mellon University</a:t>
            </a:r>
            <a:br>
              <a:rPr lang="fr" sz="1600"/>
            </a:br>
            <a:r>
              <a:rPr lang="fr" sz="1600"/>
              <a:t>Dr. Artur Dubrawski</a:t>
            </a:r>
          </a:p>
          <a:p>
            <a:pPr lvl="0" algn="l">
              <a:spcBef>
                <a:spcPts val="0"/>
              </a:spcBef>
              <a:buNone/>
            </a:pPr>
            <a:r>
              <a:rPr lang="fr" sz="1600"/>
              <a:t>Dr. Mathieu Guillame-Bert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5598125" y="5189750"/>
            <a:ext cx="3402900" cy="110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fr" sz="1600" b="1"/>
              <a:t>University of Pittsburgh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fr" sz="1600"/>
              <a:t>Dr. Michael Pinsky</a:t>
            </a:r>
          </a:p>
          <a:p>
            <a:pPr lvl="0" algn="r" rtl="0">
              <a:spcBef>
                <a:spcPts val="0"/>
              </a:spcBef>
              <a:buNone/>
            </a:pPr>
            <a:r>
              <a:rPr lang="fr" sz="1600">
                <a:solidFill>
                  <a:schemeClr val="dk1"/>
                </a:solidFill>
              </a:rPr>
              <a:t>Dr. Gilles Clermont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1990375" y="3817642"/>
            <a:ext cx="5025600" cy="1361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2200" b="1"/>
              <a:t>Anthony Wertz</a:t>
            </a:r>
            <a:br>
              <a:rPr lang="fr" sz="1500"/>
            </a:br>
            <a:r>
              <a:rPr lang="fr" sz="1600"/>
              <a:t>Research Analyst</a:t>
            </a:r>
            <a:br>
              <a:rPr lang="fr" sz="1600"/>
            </a:br>
            <a:r>
              <a:rPr lang="fr" sz="1600"/>
              <a:t>Auton Lab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" sz="1600"/>
              <a:t>Carnegie Mellon University</a:t>
            </a:r>
          </a:p>
          <a:p>
            <a:pPr lvl="0" algn="l" rtl="0">
              <a:spcBef>
                <a:spcPts val="0"/>
              </a:spcBef>
              <a:buNone/>
            </a:pPr>
            <a:endParaRPr sz="1500"/>
          </a:p>
          <a:p>
            <a:pPr lvl="0" algn="l" rtl="0">
              <a:spcBef>
                <a:spcPts val="0"/>
              </a:spcBef>
              <a:buNone/>
            </a:pPr>
            <a:endParaRPr sz="1500"/>
          </a:p>
          <a:p>
            <a:pPr lvl="0" algn="ctr" rtl="0">
              <a:spcBef>
                <a:spcPts val="0"/>
              </a:spcBef>
              <a:buNone/>
            </a:pPr>
            <a:r>
              <a:rPr lang="fr" sz="1600">
                <a:solidFill>
                  <a:schemeClr val="dk1"/>
                </a:solidFill>
              </a:rPr>
              <a:t>October 3rd, 2017</a:t>
            </a:r>
          </a:p>
          <a:p>
            <a:pPr lvl="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</a:endParaRPr>
          </a:p>
          <a:p>
            <a:pPr lvl="0" algn="ctr" rtl="0">
              <a:spcBef>
                <a:spcPts val="0"/>
              </a:spcBef>
              <a:buNone/>
            </a:pPr>
            <a:r>
              <a:rPr lang="fr" sz="1600">
                <a:solidFill>
                  <a:schemeClr val="dk1"/>
                </a:solidFill>
              </a:rPr>
              <a:t>Funded by: R01GM126811</a:t>
            </a:r>
          </a:p>
          <a:p>
            <a:pPr lvl="0" algn="ctr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Experimental Design</a:t>
            </a:r>
          </a:p>
        </p:txBody>
      </p:sp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10</a:t>
            </a:fld>
            <a:endParaRPr lang="fr"/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700"/>
              <a:t>Pigs</a:t>
            </a:r>
            <a:r>
              <a:rPr lang="fr" sz="1700">
                <a:solidFill>
                  <a:srgbClr val="000000"/>
                </a:solidFill>
              </a:rPr>
              <a:t> are anesthetized and connected to various sensors for data collection, including:</a:t>
            </a:r>
          </a:p>
          <a:p>
            <a:pPr marL="914400" lvl="1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700"/>
              <a:t>Vital sensor data (arterial, central venous, and pulmonary artery pressure, ECG, plethysmograph, SpO</a:t>
            </a:r>
            <a:r>
              <a:rPr lang="fr" sz="1700" baseline="-25000"/>
              <a:t>2</a:t>
            </a:r>
            <a:r>
              <a:rPr lang="fr" sz="1700"/>
              <a:t>) at 250Hz and </a:t>
            </a:r>
            <a:r>
              <a:rPr lang="fr" sz="1700">
                <a:solidFill>
                  <a:schemeClr val="dk1"/>
                </a:solidFill>
              </a:rPr>
              <a:t>SvO</a:t>
            </a:r>
            <a:r>
              <a:rPr lang="fr" sz="1700" baseline="-25000">
                <a:solidFill>
                  <a:schemeClr val="dk1"/>
                </a:solidFill>
              </a:rPr>
              <a:t>2</a:t>
            </a:r>
            <a:r>
              <a:rPr lang="fr" sz="1700"/>
              <a:t> once every two seconds.</a:t>
            </a:r>
          </a:p>
          <a:p>
            <a:pPr marL="914400" lvl="1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700">
                <a:solidFill>
                  <a:srgbClr val="000000"/>
                </a:solidFill>
              </a:rPr>
              <a:t>Beat-to-beat LiDCO data.</a:t>
            </a:r>
          </a:p>
          <a:p>
            <a:pPr marL="914400" lvl="1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700">
                <a:solidFill>
                  <a:srgbClr val="000000"/>
                </a:solidFill>
              </a:rPr>
              <a:t>Flotrac data every 20 seconds.</a:t>
            </a:r>
          </a:p>
        </p:txBody>
      </p:sp>
      <p:pic>
        <p:nvPicPr>
          <p:cNvPr id="165" name="Shape 165" descr="pig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713" y="979726"/>
            <a:ext cx="1487026" cy="178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Shape 166"/>
          <p:cNvCxnSpPr/>
          <p:nvPr/>
        </p:nvCxnSpPr>
        <p:spPr>
          <a:xfrm>
            <a:off x="6772026" y="2764326"/>
            <a:ext cx="0" cy="32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67" name="Shape 167" descr="lid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625" y="3027750"/>
            <a:ext cx="1151852" cy="9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 descr="vigileoflotra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7550" y="2893695"/>
            <a:ext cx="1151850" cy="12540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Shape 169"/>
          <p:cNvCxnSpPr/>
          <p:nvPr/>
        </p:nvCxnSpPr>
        <p:spPr>
          <a:xfrm flipH="1">
            <a:off x="5871975" y="2556475"/>
            <a:ext cx="288000" cy="3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0" name="Shape 170"/>
          <p:cNvCxnSpPr/>
          <p:nvPr/>
        </p:nvCxnSpPr>
        <p:spPr>
          <a:xfrm>
            <a:off x="7398950" y="2573925"/>
            <a:ext cx="410100" cy="19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4892275" y="2688125"/>
            <a:ext cx="865200" cy="30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LiDCO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8092675" y="2535725"/>
            <a:ext cx="865200" cy="30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Flotrac</a:t>
            </a:r>
          </a:p>
        </p:txBody>
      </p:sp>
      <p:pic>
        <p:nvPicPr>
          <p:cNvPr id="173" name="Shape 173" descr="vital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5100" y="3121851"/>
            <a:ext cx="167385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5832851" y="2840525"/>
            <a:ext cx="865200" cy="30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Vitals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Experimental Design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11</a:t>
            </a:fld>
            <a:endParaRPr lang="fr"/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Clr>
                <a:srgbClr val="B7B7B7"/>
              </a:buClr>
              <a:buSzPct val="100000"/>
            </a:pPr>
            <a:r>
              <a:rPr lang="fr" sz="1300">
                <a:solidFill>
                  <a:srgbClr val="B7B7B7"/>
                </a:solidFill>
              </a:rPr>
              <a:t>Pigs are anesthetized and connected to various sensors for data collection, including:</a:t>
            </a:r>
          </a:p>
          <a:p>
            <a:pPr marL="914400" lvl="1" indent="-311150" rtl="0">
              <a:spcBef>
                <a:spcPts val="0"/>
              </a:spcBef>
              <a:buClr>
                <a:srgbClr val="B7B7B7"/>
              </a:buClr>
              <a:buSzPct val="100000"/>
            </a:pPr>
            <a:r>
              <a:rPr lang="fr" sz="1300">
                <a:solidFill>
                  <a:srgbClr val="B7B7B7"/>
                </a:solidFill>
              </a:rPr>
              <a:t>Vital sensor data (arterial, central venous, and pulmonary artery pressure, ECG, plethysmograph, SpO</a:t>
            </a:r>
            <a:r>
              <a:rPr lang="fr" sz="1300" baseline="-25000">
                <a:solidFill>
                  <a:srgbClr val="B7B7B7"/>
                </a:solidFill>
              </a:rPr>
              <a:t>2</a:t>
            </a:r>
            <a:r>
              <a:rPr lang="fr" sz="1300">
                <a:solidFill>
                  <a:srgbClr val="B7B7B7"/>
                </a:solidFill>
              </a:rPr>
              <a:t>) at 250Hz and SvO</a:t>
            </a:r>
            <a:r>
              <a:rPr lang="fr" sz="1300" baseline="-25000">
                <a:solidFill>
                  <a:srgbClr val="B7B7B7"/>
                </a:solidFill>
              </a:rPr>
              <a:t>2</a:t>
            </a:r>
            <a:r>
              <a:rPr lang="fr" sz="1300">
                <a:solidFill>
                  <a:srgbClr val="B7B7B7"/>
                </a:solidFill>
              </a:rPr>
              <a:t> once every two seconds.</a:t>
            </a:r>
          </a:p>
          <a:p>
            <a:pPr marL="914400" lvl="1" indent="-311150" rtl="0">
              <a:spcBef>
                <a:spcPts val="0"/>
              </a:spcBef>
              <a:buClr>
                <a:srgbClr val="B7B7B7"/>
              </a:buClr>
              <a:buSzPct val="100000"/>
            </a:pPr>
            <a:r>
              <a:rPr lang="fr" sz="1300">
                <a:solidFill>
                  <a:srgbClr val="B7B7B7"/>
                </a:solidFill>
              </a:rPr>
              <a:t>Beat-to-beat LiDCO data.</a:t>
            </a:r>
          </a:p>
          <a:p>
            <a:pPr marL="914400" lvl="1" indent="-311150" rtl="0">
              <a:spcBef>
                <a:spcPts val="0"/>
              </a:spcBef>
              <a:buClr>
                <a:srgbClr val="B7B7B7"/>
              </a:buClr>
              <a:buSzPct val="100000"/>
            </a:pPr>
            <a:r>
              <a:rPr lang="fr" sz="1300">
                <a:solidFill>
                  <a:srgbClr val="B7B7B7"/>
                </a:solidFill>
              </a:rPr>
              <a:t>Flotrac data every 20 seconds.</a:t>
            </a:r>
          </a:p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700">
                <a:solidFill>
                  <a:srgbClr val="000000"/>
                </a:solidFill>
              </a:rPr>
              <a:t>They are left to rest for 30 minutes while baseline data is collected.</a:t>
            </a:r>
          </a:p>
        </p:txBody>
      </p:sp>
      <p:pic>
        <p:nvPicPr>
          <p:cNvPr id="182" name="Shape 182" descr="pig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713" y="979726"/>
            <a:ext cx="1487026" cy="178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Shape 183"/>
          <p:cNvCxnSpPr/>
          <p:nvPr/>
        </p:nvCxnSpPr>
        <p:spPr>
          <a:xfrm>
            <a:off x="6772026" y="2764326"/>
            <a:ext cx="0" cy="32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84" name="Shape 184" descr="lid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625" y="3027750"/>
            <a:ext cx="1151852" cy="9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Shape 185" descr="vigileoflotra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7550" y="2893695"/>
            <a:ext cx="1151850" cy="12540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Shape 186"/>
          <p:cNvCxnSpPr/>
          <p:nvPr/>
        </p:nvCxnSpPr>
        <p:spPr>
          <a:xfrm flipH="1">
            <a:off x="5871975" y="2556475"/>
            <a:ext cx="288000" cy="3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7" name="Shape 187"/>
          <p:cNvCxnSpPr/>
          <p:nvPr/>
        </p:nvCxnSpPr>
        <p:spPr>
          <a:xfrm>
            <a:off x="7398950" y="2573925"/>
            <a:ext cx="410100" cy="19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8" name="Shape 188"/>
          <p:cNvSpPr txBox="1"/>
          <p:nvPr/>
        </p:nvSpPr>
        <p:spPr>
          <a:xfrm>
            <a:off x="4892275" y="2688125"/>
            <a:ext cx="865200" cy="30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LiDCO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8092675" y="2535725"/>
            <a:ext cx="865200" cy="30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Flotrac</a:t>
            </a:r>
          </a:p>
        </p:txBody>
      </p:sp>
      <p:pic>
        <p:nvPicPr>
          <p:cNvPr id="190" name="Shape 190" descr="vital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5100" y="3121851"/>
            <a:ext cx="167385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Shape 191"/>
          <p:cNvSpPr txBox="1"/>
          <p:nvPr/>
        </p:nvSpPr>
        <p:spPr>
          <a:xfrm>
            <a:off x="5832851" y="2840525"/>
            <a:ext cx="865200" cy="30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Vitals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Experimental Design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12</a:t>
            </a:fld>
            <a:endParaRPr lang="fr"/>
          </a:p>
        </p:txBody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Clr>
                <a:srgbClr val="B7B7B7"/>
              </a:buClr>
              <a:buSzPct val="100000"/>
            </a:pPr>
            <a:r>
              <a:rPr lang="fr" sz="1300">
                <a:solidFill>
                  <a:srgbClr val="B7B7B7"/>
                </a:solidFill>
              </a:rPr>
              <a:t>Pigs are anesthetized and connected to various sensors for data collection, including:</a:t>
            </a:r>
          </a:p>
          <a:p>
            <a:pPr marL="914400" lvl="1" indent="-311150" rtl="0">
              <a:spcBef>
                <a:spcPts val="0"/>
              </a:spcBef>
              <a:buClr>
                <a:srgbClr val="B7B7B7"/>
              </a:buClr>
              <a:buSzPct val="100000"/>
            </a:pPr>
            <a:r>
              <a:rPr lang="fr" sz="1300">
                <a:solidFill>
                  <a:srgbClr val="B7B7B7"/>
                </a:solidFill>
              </a:rPr>
              <a:t>Vital sensor data (arterial, central venous, and pulmonary artery pressure, ECG, plethysmograph, SpO</a:t>
            </a:r>
            <a:r>
              <a:rPr lang="fr" sz="1300" baseline="-25000">
                <a:solidFill>
                  <a:srgbClr val="B7B7B7"/>
                </a:solidFill>
              </a:rPr>
              <a:t>2</a:t>
            </a:r>
            <a:r>
              <a:rPr lang="fr" sz="1300">
                <a:solidFill>
                  <a:srgbClr val="B7B7B7"/>
                </a:solidFill>
              </a:rPr>
              <a:t>) at 250Hz and SvO</a:t>
            </a:r>
            <a:r>
              <a:rPr lang="fr" sz="1300" baseline="-25000">
                <a:solidFill>
                  <a:srgbClr val="B7B7B7"/>
                </a:solidFill>
              </a:rPr>
              <a:t>2</a:t>
            </a:r>
            <a:r>
              <a:rPr lang="fr" sz="1300">
                <a:solidFill>
                  <a:srgbClr val="B7B7B7"/>
                </a:solidFill>
              </a:rPr>
              <a:t> once every two seconds.</a:t>
            </a:r>
          </a:p>
          <a:p>
            <a:pPr marL="914400" lvl="1" indent="-311150" rtl="0">
              <a:spcBef>
                <a:spcPts val="0"/>
              </a:spcBef>
              <a:buClr>
                <a:srgbClr val="B7B7B7"/>
              </a:buClr>
              <a:buSzPct val="100000"/>
            </a:pPr>
            <a:r>
              <a:rPr lang="fr" sz="1300">
                <a:solidFill>
                  <a:srgbClr val="B7B7B7"/>
                </a:solidFill>
              </a:rPr>
              <a:t>Beat-to-beat LiDCO data.</a:t>
            </a:r>
          </a:p>
          <a:p>
            <a:pPr marL="914400" lvl="1" indent="-311150" rtl="0">
              <a:spcBef>
                <a:spcPts val="0"/>
              </a:spcBef>
              <a:buClr>
                <a:srgbClr val="B7B7B7"/>
              </a:buClr>
              <a:buSzPct val="100000"/>
            </a:pPr>
            <a:r>
              <a:rPr lang="fr" sz="1300">
                <a:solidFill>
                  <a:srgbClr val="B7B7B7"/>
                </a:solidFill>
              </a:rPr>
              <a:t>Flotrac data every 20 seconds.</a:t>
            </a:r>
          </a:p>
          <a:p>
            <a:pPr marL="457200" lvl="0" indent="-311150" rtl="0">
              <a:spcBef>
                <a:spcPts val="0"/>
              </a:spcBef>
              <a:buClr>
                <a:srgbClr val="B7B7B7"/>
              </a:buClr>
              <a:buSzPct val="100000"/>
            </a:pPr>
            <a:r>
              <a:rPr lang="fr" sz="1300">
                <a:solidFill>
                  <a:srgbClr val="B7B7B7"/>
                </a:solidFill>
              </a:rPr>
              <a:t>They are left to rest for 30 minutes while baseline data is collected.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fr"/>
              <a:t>The pigs</a:t>
            </a:r>
            <a:r>
              <a:rPr lang="fr">
                <a:solidFill>
                  <a:srgbClr val="000000"/>
                </a:solidFill>
              </a:rPr>
              <a:t> are then bled at a constant rate, either</a:t>
            </a:r>
            <a:r>
              <a:rPr lang="fr"/>
              <a:t>: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fr">
                <a:solidFill>
                  <a:srgbClr val="000000"/>
                </a:solidFill>
              </a:rPr>
              <a:t>5mL/min until mean arterial pressure drops below 40mmHg, or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fr">
                <a:solidFill>
                  <a:srgbClr val="000000"/>
                </a:solidFill>
              </a:rPr>
              <a:t>20mL/min until mean arterial pressure drops </a:t>
            </a:r>
            <a:r>
              <a:rPr lang="fr"/>
              <a:t>below</a:t>
            </a:r>
            <a:r>
              <a:rPr lang="fr">
                <a:solidFill>
                  <a:srgbClr val="000000"/>
                </a:solidFill>
              </a:rPr>
              <a:t> 30mmHg.</a:t>
            </a:r>
          </a:p>
        </p:txBody>
      </p:sp>
      <p:pic>
        <p:nvPicPr>
          <p:cNvPr id="199" name="Shape 199" descr="pig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713" y="979726"/>
            <a:ext cx="1487026" cy="178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Shape 200"/>
          <p:cNvCxnSpPr/>
          <p:nvPr/>
        </p:nvCxnSpPr>
        <p:spPr>
          <a:xfrm>
            <a:off x="6772026" y="2764326"/>
            <a:ext cx="0" cy="32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01" name="Shape 201" descr="lid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625" y="3027750"/>
            <a:ext cx="1151852" cy="9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 descr="vigileoflotra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7550" y="2893695"/>
            <a:ext cx="1151850" cy="12540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Shape 203"/>
          <p:cNvCxnSpPr/>
          <p:nvPr/>
        </p:nvCxnSpPr>
        <p:spPr>
          <a:xfrm flipH="1">
            <a:off x="5871975" y="2556475"/>
            <a:ext cx="288000" cy="3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4" name="Shape 204"/>
          <p:cNvCxnSpPr/>
          <p:nvPr/>
        </p:nvCxnSpPr>
        <p:spPr>
          <a:xfrm>
            <a:off x="7398950" y="2573925"/>
            <a:ext cx="410100" cy="19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 txBox="1"/>
          <p:nvPr/>
        </p:nvSpPr>
        <p:spPr>
          <a:xfrm>
            <a:off x="4892275" y="2688125"/>
            <a:ext cx="865200" cy="30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LiDCO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8092675" y="2535725"/>
            <a:ext cx="865200" cy="30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Flotrac</a:t>
            </a:r>
          </a:p>
        </p:txBody>
      </p:sp>
      <p:pic>
        <p:nvPicPr>
          <p:cNvPr id="207" name="Shape 207" descr="vital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5100" y="3121851"/>
            <a:ext cx="167385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/>
        </p:nvSpPr>
        <p:spPr>
          <a:xfrm>
            <a:off x="5832851" y="2840525"/>
            <a:ext cx="865200" cy="30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Vitals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x="6196025" y="4667975"/>
            <a:ext cx="11520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Bleed starts</a:t>
            </a:r>
          </a:p>
        </p:txBody>
      </p:sp>
      <p:cxnSp>
        <p:nvCxnSpPr>
          <p:cNvPr id="210" name="Shape 210"/>
          <p:cNvCxnSpPr/>
          <p:nvPr/>
        </p:nvCxnSpPr>
        <p:spPr>
          <a:xfrm>
            <a:off x="6788200" y="4301525"/>
            <a:ext cx="0" cy="410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1" name="Shape 211"/>
          <p:cNvSpPr/>
          <p:nvPr/>
        </p:nvSpPr>
        <p:spPr>
          <a:xfrm>
            <a:off x="5348550" y="5296200"/>
            <a:ext cx="1152000" cy="3870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5mL/min</a:t>
            </a:r>
          </a:p>
        </p:txBody>
      </p:sp>
      <p:sp>
        <p:nvSpPr>
          <p:cNvPr id="212" name="Shape 212"/>
          <p:cNvSpPr/>
          <p:nvPr/>
        </p:nvSpPr>
        <p:spPr>
          <a:xfrm>
            <a:off x="7101150" y="5296200"/>
            <a:ext cx="1152000" cy="3870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20mL/min</a:t>
            </a:r>
          </a:p>
        </p:txBody>
      </p:sp>
      <p:cxnSp>
        <p:nvCxnSpPr>
          <p:cNvPr id="213" name="Shape 213"/>
          <p:cNvCxnSpPr/>
          <p:nvPr/>
        </p:nvCxnSpPr>
        <p:spPr>
          <a:xfrm flipH="1">
            <a:off x="6229876" y="4990800"/>
            <a:ext cx="549600" cy="20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4" name="Shape 214"/>
          <p:cNvCxnSpPr/>
          <p:nvPr/>
        </p:nvCxnSpPr>
        <p:spPr>
          <a:xfrm>
            <a:off x="6779476" y="4990800"/>
            <a:ext cx="576000" cy="19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Computational Experimental Design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13</a:t>
            </a:fld>
            <a:endParaRPr lang="fr"/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700">
                <a:solidFill>
                  <a:srgbClr val="000000"/>
                </a:solidFill>
              </a:rPr>
              <a:t>The data is </a:t>
            </a:r>
            <a:r>
              <a:rPr lang="fr" sz="1700">
                <a:solidFill>
                  <a:srgbClr val="1155CC"/>
                </a:solidFill>
              </a:rPr>
              <a:t>featurized</a:t>
            </a:r>
            <a:r>
              <a:rPr lang="fr" sz="1700">
                <a:solidFill>
                  <a:srgbClr val="000000"/>
                </a:solidFill>
              </a:rPr>
              <a:t> and those features are split into different (though not mutually exclusive) groups.</a:t>
            </a:r>
          </a:p>
        </p:txBody>
      </p:sp>
      <p:sp>
        <p:nvSpPr>
          <p:cNvPr id="222" name="Shape 222"/>
          <p:cNvSpPr txBox="1"/>
          <p:nvPr/>
        </p:nvSpPr>
        <p:spPr>
          <a:xfrm>
            <a:off x="551825" y="1913150"/>
            <a:ext cx="3254400" cy="48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1500">
                <a:solidFill>
                  <a:srgbClr val="1155CC"/>
                </a:solidFill>
              </a:rPr>
              <a:t>(Featurization and the groups will be discussed soon.)</a:t>
            </a:r>
          </a:p>
        </p:txBody>
      </p:sp>
      <p:pic>
        <p:nvPicPr>
          <p:cNvPr id="223" name="Shape 223" descr="vita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025" y="1053976"/>
            <a:ext cx="167385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Shape 224"/>
          <p:cNvSpPr/>
          <p:nvPr/>
        </p:nvSpPr>
        <p:spPr>
          <a:xfrm>
            <a:off x="4554550" y="1410400"/>
            <a:ext cx="1673700" cy="3870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25" name="Shape 225"/>
          <p:cNvCxnSpPr>
            <a:stCxn id="224" idx="3"/>
          </p:cNvCxnSpPr>
          <p:nvPr/>
        </p:nvCxnSpPr>
        <p:spPr>
          <a:xfrm>
            <a:off x="6228250" y="1603900"/>
            <a:ext cx="3156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26" name="Shape 226" descr="vitals_featuriz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850" y="990763"/>
            <a:ext cx="1903950" cy="12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Computational Experimental Design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14</a:t>
            </a:fld>
            <a:endParaRPr lang="fr"/>
          </a:p>
        </p:txBody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Clr>
                <a:srgbClr val="B7B7B7"/>
              </a:buClr>
              <a:buSzPct val="100000"/>
            </a:pPr>
            <a:r>
              <a:rPr lang="fr" sz="1300">
                <a:solidFill>
                  <a:srgbClr val="B7B7B7"/>
                </a:solidFill>
              </a:rPr>
              <a:t>The data is featurized and those features are split into different (though not mutually exclusive) groups.</a:t>
            </a:r>
          </a:p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700">
                <a:solidFill>
                  <a:srgbClr val="000000"/>
                </a:solidFill>
              </a:rPr>
              <a:t>Those feature sets are used to </a:t>
            </a:r>
            <a:r>
              <a:rPr lang="fr" sz="1700"/>
              <a:t>validate</a:t>
            </a:r>
            <a:r>
              <a:rPr lang="fr" sz="1700">
                <a:solidFill>
                  <a:srgbClr val="000000"/>
                </a:solidFill>
              </a:rPr>
              <a:t> </a:t>
            </a:r>
            <a:r>
              <a:rPr lang="fr" sz="1700">
                <a:solidFill>
                  <a:srgbClr val="1155CC"/>
                </a:solidFill>
              </a:rPr>
              <a:t>random forest</a:t>
            </a:r>
            <a:r>
              <a:rPr lang="fr" sz="1700">
                <a:solidFill>
                  <a:srgbClr val="000000"/>
                </a:solidFill>
              </a:rPr>
              <a:t> models t</a:t>
            </a:r>
            <a:r>
              <a:rPr lang="fr" sz="1700"/>
              <a:t>hat</a:t>
            </a:r>
            <a:r>
              <a:rPr lang="fr" sz="1700">
                <a:solidFill>
                  <a:srgbClr val="000000"/>
                </a:solidFill>
              </a:rPr>
              <a:t> </a:t>
            </a:r>
            <a:r>
              <a:rPr lang="fr" sz="1700"/>
              <a:t>classify</a:t>
            </a:r>
            <a:r>
              <a:rPr lang="fr" sz="1700">
                <a:solidFill>
                  <a:srgbClr val="000000"/>
                </a:solidFill>
              </a:rPr>
              <a:t> </a:t>
            </a:r>
            <a:r>
              <a:rPr lang="fr" sz="1700"/>
              <a:t>a pig as</a:t>
            </a:r>
            <a:r>
              <a:rPr lang="fr" sz="1700">
                <a:solidFill>
                  <a:srgbClr val="000000"/>
                </a:solidFill>
              </a:rPr>
              <a:t> bleeding or not in a </a:t>
            </a:r>
            <a:r>
              <a:rPr lang="fr" sz="1700">
                <a:solidFill>
                  <a:srgbClr val="1155CC"/>
                </a:solidFill>
              </a:rPr>
              <a:t>leave - one - pig - out cross validation</a:t>
            </a:r>
            <a:r>
              <a:rPr lang="fr" sz="1700">
                <a:solidFill>
                  <a:srgbClr val="000000"/>
                </a:solidFill>
              </a:rPr>
              <a:t> framework.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687325" y="3255124"/>
            <a:ext cx="3622800" cy="403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>
                <a:solidFill>
                  <a:srgbClr val="1155CC"/>
                </a:solidFill>
              </a:rPr>
              <a:t>(These will also be discussed briefly.)</a:t>
            </a:r>
          </a:p>
        </p:txBody>
      </p:sp>
      <p:pic>
        <p:nvPicPr>
          <p:cNvPr id="235" name="Shape 235" descr="vita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025" y="1053976"/>
            <a:ext cx="167385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/>
          <p:nvPr/>
        </p:nvSpPr>
        <p:spPr>
          <a:xfrm>
            <a:off x="4554550" y="1410400"/>
            <a:ext cx="1673700" cy="3870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7" name="Shape 237"/>
          <p:cNvCxnSpPr>
            <a:stCxn id="236" idx="3"/>
          </p:cNvCxnSpPr>
          <p:nvPr/>
        </p:nvCxnSpPr>
        <p:spPr>
          <a:xfrm>
            <a:off x="6228250" y="1603900"/>
            <a:ext cx="3156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38" name="Shape 238" descr="vitals_featuriz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850" y="990763"/>
            <a:ext cx="1903950" cy="1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 descr="pig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9450" y="2764038"/>
            <a:ext cx="675286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 descr="pig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625" y="2935888"/>
            <a:ext cx="675286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Shape 241" descr="pig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2775" y="2935888"/>
            <a:ext cx="675286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Shape 242" descr="pig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4425" y="3131913"/>
            <a:ext cx="675286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Shape 243" descr="pig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7300" y="3288388"/>
            <a:ext cx="675286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 descr="pig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6100" y="3353613"/>
            <a:ext cx="675286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Shape 245" descr="pig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9450" y="3567013"/>
            <a:ext cx="675286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 descr="pig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2200" y="3131925"/>
            <a:ext cx="675286" cy="7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 txBox="1"/>
          <p:nvPr/>
        </p:nvSpPr>
        <p:spPr>
          <a:xfrm>
            <a:off x="4898963" y="2382013"/>
            <a:ext cx="12462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/>
              <a:t>Training Set</a:t>
            </a:r>
          </a:p>
        </p:txBody>
      </p:sp>
      <p:sp>
        <p:nvSpPr>
          <p:cNvPr id="248" name="Shape 248"/>
          <p:cNvSpPr txBox="1"/>
          <p:nvPr/>
        </p:nvSpPr>
        <p:spPr>
          <a:xfrm>
            <a:off x="6954550" y="2377899"/>
            <a:ext cx="12462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Testing Set</a:t>
            </a:r>
          </a:p>
        </p:txBody>
      </p:sp>
      <p:sp>
        <p:nvSpPr>
          <p:cNvPr id="249" name="Shape 249"/>
          <p:cNvSpPr/>
          <p:nvPr/>
        </p:nvSpPr>
        <p:spPr>
          <a:xfrm>
            <a:off x="4531175" y="988450"/>
            <a:ext cx="4557300" cy="1389600"/>
          </a:xfrm>
          <a:prstGeom prst="rect">
            <a:avLst/>
          </a:prstGeom>
          <a:solidFill>
            <a:srgbClr val="FFFFFF">
              <a:alpha val="7577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Computational Experimental Design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15</a:t>
            </a:fld>
            <a:endParaRPr lang="fr"/>
          </a:p>
        </p:txBody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Clr>
                <a:srgbClr val="B7B7B7"/>
              </a:buClr>
              <a:buSzPct val="100000"/>
            </a:pPr>
            <a:r>
              <a:rPr lang="fr" sz="1300">
                <a:solidFill>
                  <a:srgbClr val="B7B7B7"/>
                </a:solidFill>
              </a:rPr>
              <a:t>The data is featurized and those features are split into different (though not mutually exclusive) groups.</a:t>
            </a:r>
          </a:p>
          <a:p>
            <a:pPr marL="457200" lvl="0" indent="-311150" rtl="0">
              <a:spcBef>
                <a:spcPts val="0"/>
              </a:spcBef>
              <a:buClr>
                <a:srgbClr val="B7B7B7"/>
              </a:buClr>
              <a:buSzPct val="100000"/>
            </a:pPr>
            <a:r>
              <a:rPr lang="fr" sz="1300">
                <a:solidFill>
                  <a:srgbClr val="B7B7B7"/>
                </a:solidFill>
              </a:rPr>
              <a:t>Those feature sets are used to validate random forest models that classify a pig as bleeding or not in a leave-one-pig-out cross validation framework.</a:t>
            </a:r>
          </a:p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700">
                <a:solidFill>
                  <a:srgbClr val="000000"/>
                </a:solidFill>
              </a:rPr>
              <a:t>The detection results are evaluated by means of </a:t>
            </a:r>
            <a:r>
              <a:rPr lang="fr" sz="1700">
                <a:solidFill>
                  <a:srgbClr val="1155CC"/>
                </a:solidFill>
              </a:rPr>
              <a:t>Receiver Operator Characteristic (ROC)</a:t>
            </a:r>
            <a:r>
              <a:rPr lang="fr" sz="1700">
                <a:solidFill>
                  <a:srgbClr val="000000"/>
                </a:solidFill>
              </a:rPr>
              <a:t> and </a:t>
            </a:r>
            <a:r>
              <a:rPr lang="fr" sz="1700">
                <a:solidFill>
                  <a:srgbClr val="1155CC"/>
                </a:solidFill>
              </a:rPr>
              <a:t>Activity Monitoring Operator Characteristic (AMOC)</a:t>
            </a:r>
            <a:r>
              <a:rPr lang="fr" sz="1700">
                <a:solidFill>
                  <a:srgbClr val="000000"/>
                </a:solidFill>
              </a:rPr>
              <a:t> curves.</a:t>
            </a:r>
          </a:p>
        </p:txBody>
      </p:sp>
      <p:pic>
        <p:nvPicPr>
          <p:cNvPr id="257" name="Shape 257" descr="vita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025" y="1053976"/>
            <a:ext cx="167385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Shape 258"/>
          <p:cNvSpPr/>
          <p:nvPr/>
        </p:nvSpPr>
        <p:spPr>
          <a:xfrm>
            <a:off x="4554550" y="1410400"/>
            <a:ext cx="1673700" cy="3870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59" name="Shape 259"/>
          <p:cNvCxnSpPr>
            <a:stCxn id="258" idx="3"/>
          </p:cNvCxnSpPr>
          <p:nvPr/>
        </p:nvCxnSpPr>
        <p:spPr>
          <a:xfrm>
            <a:off x="6228250" y="1603900"/>
            <a:ext cx="3156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60" name="Shape 260" descr="vitals_featuriz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850" y="990763"/>
            <a:ext cx="1903950" cy="122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Shape 261" descr="pig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9450" y="2764038"/>
            <a:ext cx="675286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 descr="pig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9625" y="2935888"/>
            <a:ext cx="675286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 descr="pig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2775" y="2935888"/>
            <a:ext cx="675286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 descr="pig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4425" y="3131913"/>
            <a:ext cx="675286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 descr="pig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7300" y="3288388"/>
            <a:ext cx="675286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 descr="pig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6100" y="3353613"/>
            <a:ext cx="675286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 descr="pig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9450" y="3567013"/>
            <a:ext cx="675286" cy="7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Shape 268" descr="pig_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2200" y="3131925"/>
            <a:ext cx="675286" cy="7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Shape 269"/>
          <p:cNvSpPr txBox="1"/>
          <p:nvPr/>
        </p:nvSpPr>
        <p:spPr>
          <a:xfrm>
            <a:off x="4898963" y="2382013"/>
            <a:ext cx="12462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Training Set</a:t>
            </a:r>
          </a:p>
        </p:txBody>
      </p:sp>
      <p:sp>
        <p:nvSpPr>
          <p:cNvPr id="270" name="Shape 270"/>
          <p:cNvSpPr txBox="1"/>
          <p:nvPr/>
        </p:nvSpPr>
        <p:spPr>
          <a:xfrm>
            <a:off x="6954550" y="2377899"/>
            <a:ext cx="12462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Testing Set</a:t>
            </a:r>
          </a:p>
        </p:txBody>
      </p:sp>
      <p:pic>
        <p:nvPicPr>
          <p:cNvPr id="271" name="Shape 271" descr="roc_s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98963" y="4855153"/>
            <a:ext cx="1246200" cy="1102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 descr="amoc_ss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3950" y="4757200"/>
            <a:ext cx="1567410" cy="12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4898963" y="4515613"/>
            <a:ext cx="12462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ROC</a:t>
            </a:r>
          </a:p>
        </p:txBody>
      </p:sp>
      <p:sp>
        <p:nvSpPr>
          <p:cNvPr id="274" name="Shape 274"/>
          <p:cNvSpPr txBox="1"/>
          <p:nvPr/>
        </p:nvSpPr>
        <p:spPr>
          <a:xfrm>
            <a:off x="6954550" y="4511499"/>
            <a:ext cx="12462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AMOC</a:t>
            </a:r>
          </a:p>
        </p:txBody>
      </p:sp>
      <p:sp>
        <p:nvSpPr>
          <p:cNvPr id="275" name="Shape 275"/>
          <p:cNvSpPr/>
          <p:nvPr/>
        </p:nvSpPr>
        <p:spPr>
          <a:xfrm>
            <a:off x="4531175" y="988450"/>
            <a:ext cx="4557300" cy="3446400"/>
          </a:xfrm>
          <a:prstGeom prst="rect">
            <a:avLst/>
          </a:prstGeom>
          <a:solidFill>
            <a:srgbClr val="FFFFFF">
              <a:alpha val="7577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6" name="Shape 276"/>
          <p:cNvSpPr txBox="1"/>
          <p:nvPr/>
        </p:nvSpPr>
        <p:spPr>
          <a:xfrm>
            <a:off x="257100" y="4487141"/>
            <a:ext cx="4663800" cy="48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1500">
                <a:solidFill>
                  <a:srgbClr val="1155CC"/>
                </a:solidFill>
              </a:rPr>
              <a:t>(These will be described in a bit more detail since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" sz="1500">
                <a:solidFill>
                  <a:srgbClr val="1155CC"/>
                </a:solidFill>
              </a:rPr>
              <a:t>they’re necessary to understand the results.)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Featurizations and Groups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16</a:t>
            </a:fld>
            <a:endParaRPr lang="fr"/>
          </a:p>
        </p:txBody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2100" dirty="0">
                <a:solidFill>
                  <a:srgbClr val="000000"/>
                </a:solidFill>
              </a:rPr>
              <a:t>A featurization is, simply put, a transformation of the original input data.</a:t>
            </a:r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700" dirty="0"/>
              <a:t>E</a:t>
            </a:r>
            <a:r>
              <a:rPr lang="fr" sz="1700" dirty="0">
                <a:solidFill>
                  <a:srgbClr val="000000"/>
                </a:solidFill>
              </a:rPr>
              <a:t>.g. given a time series of blood pressures the mean is computed every five minutes.</a:t>
            </a:r>
          </a:p>
        </p:txBody>
      </p:sp>
      <p:pic>
        <p:nvPicPr>
          <p:cNvPr id="284" name="Shape 284" descr="vita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025" y="1053976"/>
            <a:ext cx="167385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/>
          <p:nvPr/>
        </p:nvSpPr>
        <p:spPr>
          <a:xfrm>
            <a:off x="4554550" y="1410400"/>
            <a:ext cx="1673700" cy="3870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86" name="Shape 286"/>
          <p:cNvCxnSpPr>
            <a:stCxn id="285" idx="3"/>
          </p:cNvCxnSpPr>
          <p:nvPr/>
        </p:nvCxnSpPr>
        <p:spPr>
          <a:xfrm>
            <a:off x="6228250" y="1603900"/>
            <a:ext cx="3156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87" name="Shape 287" descr="vitals_featuriz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850" y="990763"/>
            <a:ext cx="1903950" cy="12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Featurizations and Groups</a:t>
            </a:r>
          </a:p>
        </p:txBody>
      </p:sp>
      <p:sp>
        <p:nvSpPr>
          <p:cNvPr id="293" name="Shape 293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17</a:t>
            </a:fld>
            <a:endParaRPr lang="fr"/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A featurization is, simply put, a transformation of the original input data.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E.g. given a time series of blood pressures the mean is computed every five minutes.</a:t>
            </a: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2100" dirty="0">
                <a:solidFill>
                  <a:srgbClr val="000000"/>
                </a:solidFill>
              </a:rPr>
              <a:t>We are especially interested in time series featurizations since these are directly impacted by data granularity.</a:t>
            </a:r>
          </a:p>
        </p:txBody>
      </p:sp>
      <p:pic>
        <p:nvPicPr>
          <p:cNvPr id="295" name="Shape 295" descr="vita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025" y="1053976"/>
            <a:ext cx="167385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/>
          <p:nvPr/>
        </p:nvSpPr>
        <p:spPr>
          <a:xfrm>
            <a:off x="4554550" y="1410400"/>
            <a:ext cx="1673700" cy="3870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97" name="Shape 297"/>
          <p:cNvCxnSpPr>
            <a:stCxn id="296" idx="3"/>
          </p:cNvCxnSpPr>
          <p:nvPr/>
        </p:nvCxnSpPr>
        <p:spPr>
          <a:xfrm>
            <a:off x="6228250" y="1603900"/>
            <a:ext cx="3156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298" name="Shape 298" descr="vitals_featuriz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850" y="990763"/>
            <a:ext cx="1903950" cy="12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Featurizations and Groups</a:t>
            </a:r>
          </a:p>
        </p:txBody>
      </p:sp>
      <p:sp>
        <p:nvSpPr>
          <p:cNvPr id="304" name="Shape 304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18</a:t>
            </a:fld>
            <a:endParaRPr lang="fr"/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A featurization is, simply put, a transformation of the original input data.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E.g. given a time series of blood pressures the mean is computed every five minutes.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We are especially interested in time series featurizations since these are directly impacted by data granularity.</a:t>
            </a: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2100" dirty="0">
                <a:solidFill>
                  <a:srgbClr val="000000"/>
                </a:solidFill>
              </a:rPr>
              <a:t>To assess the impact of data granularity we grouped the featurizations in four blocks:</a:t>
            </a:r>
          </a:p>
        </p:txBody>
      </p:sp>
      <p:pic>
        <p:nvPicPr>
          <p:cNvPr id="306" name="Shape 306" descr="vita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025" y="1053976"/>
            <a:ext cx="167385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/>
          <p:nvPr/>
        </p:nvSpPr>
        <p:spPr>
          <a:xfrm>
            <a:off x="4554550" y="1410400"/>
            <a:ext cx="1673700" cy="3870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08" name="Shape 308"/>
          <p:cNvCxnSpPr>
            <a:stCxn id="307" idx="3"/>
          </p:cNvCxnSpPr>
          <p:nvPr/>
        </p:nvCxnSpPr>
        <p:spPr>
          <a:xfrm>
            <a:off x="6228250" y="1603900"/>
            <a:ext cx="3156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09" name="Shape 309" descr="vitals_featuriz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850" y="990763"/>
            <a:ext cx="1903950" cy="12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Featurizations and Groups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19</a:t>
            </a:fld>
            <a:endParaRPr lang="fr"/>
          </a:p>
        </p:txBody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A featurization is, simply put, a transformation of the original input data.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E.g. given a time series of blood pressures the mean is computed every five minutes.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We are especially interested in time series featurizations since these are directly impacted by data granularity.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fr" dirty="0">
                <a:solidFill>
                  <a:srgbClr val="000000"/>
                </a:solidFill>
              </a:rPr>
              <a:t>To assess the impact of data granularity we grouped the featurizations in four blocks:</a:t>
            </a:r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69138"/>
              </a:buClr>
              <a:buSzPct val="100000"/>
            </a:pPr>
            <a:r>
              <a:rPr lang="fr" sz="1700" dirty="0">
                <a:solidFill>
                  <a:srgbClr val="E69138"/>
                </a:solidFill>
              </a:rPr>
              <a:t>Low Frequency (LF)</a:t>
            </a:r>
          </a:p>
        </p:txBody>
      </p:sp>
      <p:sp>
        <p:nvSpPr>
          <p:cNvPr id="317" name="Shape 317"/>
          <p:cNvSpPr/>
          <p:nvPr/>
        </p:nvSpPr>
        <p:spPr>
          <a:xfrm>
            <a:off x="5058275" y="4715675"/>
            <a:ext cx="3467400" cy="1017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 txBox="1"/>
          <p:nvPr/>
        </p:nvSpPr>
        <p:spPr>
          <a:xfrm>
            <a:off x="5069325" y="4727300"/>
            <a:ext cx="3406500" cy="9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Low Frequency (LF) - 7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000"/>
              <a:t>Instantaneous vital data only. Assuming a low frequency of data collection (around one observation every two minutes) useful time featurizations are not possible without incurring very long detection latencies.</a:t>
            </a:r>
          </a:p>
        </p:txBody>
      </p:sp>
      <p:pic>
        <p:nvPicPr>
          <p:cNvPr id="319" name="Shape 319" descr="vita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025" y="1053976"/>
            <a:ext cx="167385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Shape 320"/>
          <p:cNvSpPr/>
          <p:nvPr/>
        </p:nvSpPr>
        <p:spPr>
          <a:xfrm>
            <a:off x="4554550" y="1410400"/>
            <a:ext cx="1673700" cy="3870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21" name="Shape 321"/>
          <p:cNvCxnSpPr>
            <a:stCxn id="320" idx="3"/>
          </p:cNvCxnSpPr>
          <p:nvPr/>
        </p:nvCxnSpPr>
        <p:spPr>
          <a:xfrm>
            <a:off x="6228250" y="1603900"/>
            <a:ext cx="3156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22" name="Shape 322" descr="vitals_featuriz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850" y="990763"/>
            <a:ext cx="1903950" cy="12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Questions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3716925" y="979725"/>
            <a:ext cx="53292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fr" sz="2100" dirty="0"/>
              <a:t>Given observations of a patient’s vitals can we determine whether or not the patient is bleeding?</a:t>
            </a:r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2</a:t>
            </a:fld>
            <a:endParaRPr lang="fr"/>
          </a:p>
        </p:txBody>
      </p:sp>
      <p:pic>
        <p:nvPicPr>
          <p:cNvPr id="83" name="Shape 83" descr="Patient_Fema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450" y="1821250"/>
            <a:ext cx="1781100" cy="31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/>
          <p:nvPr/>
        </p:nvSpPr>
        <p:spPr>
          <a:xfrm rot="9107436">
            <a:off x="1126511" y="2825225"/>
            <a:ext cx="649890" cy="513938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Featurizations and Groups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20</a:t>
            </a:fld>
            <a:endParaRPr lang="fr"/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A featurization is, simply put, a transformation of the original input data.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E.g. given a time series of blood pressures the mean is computed every five minutes.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We are especially interested in time series featurizations since these are directly impacted by data granularity.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fr" dirty="0">
                <a:solidFill>
                  <a:srgbClr val="000000"/>
                </a:solidFill>
              </a:rPr>
              <a:t>To assess the impact of data granularity we grouped the featurizations in four blocks: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69138"/>
              </a:buClr>
            </a:pPr>
            <a:r>
              <a:rPr lang="fr" dirty="0">
                <a:solidFill>
                  <a:srgbClr val="E69138"/>
                </a:solidFill>
              </a:rPr>
              <a:t>Low Frequency (LF)</a:t>
            </a:r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C78D8"/>
              </a:buClr>
              <a:buSzPct val="100000"/>
            </a:pPr>
            <a:r>
              <a:rPr lang="fr" sz="1700" dirty="0">
                <a:solidFill>
                  <a:srgbClr val="3C78D8"/>
                </a:solidFill>
              </a:rPr>
              <a:t>Beat-to-Beat (B2B)</a:t>
            </a:r>
          </a:p>
        </p:txBody>
      </p:sp>
      <p:sp>
        <p:nvSpPr>
          <p:cNvPr id="330" name="Shape 330"/>
          <p:cNvSpPr/>
          <p:nvPr/>
        </p:nvSpPr>
        <p:spPr>
          <a:xfrm>
            <a:off x="5058275" y="4715675"/>
            <a:ext cx="3467400" cy="1017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1" name="Shape 331"/>
          <p:cNvSpPr/>
          <p:nvPr/>
        </p:nvSpPr>
        <p:spPr>
          <a:xfrm>
            <a:off x="5058275" y="3587800"/>
            <a:ext cx="3467400" cy="1017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 txBox="1"/>
          <p:nvPr/>
        </p:nvSpPr>
        <p:spPr>
          <a:xfrm>
            <a:off x="5069325" y="3599424"/>
            <a:ext cx="3406500" cy="9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Beat-to-Beat (B2B) - 158 Features</a:t>
            </a:r>
            <a:br>
              <a:rPr lang="fr"/>
            </a:br>
            <a:r>
              <a:rPr lang="fr" sz="1000"/>
              <a:t>Data from LiDCO device every heart beat, and data from Flotrac device every 20 seconds. Flotrac featurizations include additional features provided by Flotrac group that are not ordinarily available.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5069325" y="4727300"/>
            <a:ext cx="3406500" cy="9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Low Frequency (LF)</a:t>
            </a:r>
            <a:r>
              <a:rPr lang="fr">
                <a:solidFill>
                  <a:schemeClr val="dk1"/>
                </a:solidFill>
              </a:rPr>
              <a:t> - 7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000"/>
              <a:t>Instantaneous vital data only. Assuming a low frequency of data collection (around one observation every two minutes) useful time featurizations are not possible without incurring very long detection latencies.</a:t>
            </a:r>
          </a:p>
        </p:txBody>
      </p:sp>
      <p:pic>
        <p:nvPicPr>
          <p:cNvPr id="334" name="Shape 334" descr="vita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025" y="1053976"/>
            <a:ext cx="167385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Shape 335"/>
          <p:cNvSpPr/>
          <p:nvPr/>
        </p:nvSpPr>
        <p:spPr>
          <a:xfrm>
            <a:off x="4554550" y="1410400"/>
            <a:ext cx="1673700" cy="3870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36" name="Shape 336"/>
          <p:cNvCxnSpPr>
            <a:stCxn id="335" idx="3"/>
          </p:cNvCxnSpPr>
          <p:nvPr/>
        </p:nvCxnSpPr>
        <p:spPr>
          <a:xfrm>
            <a:off x="6228250" y="1603900"/>
            <a:ext cx="3156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37" name="Shape 337" descr="vitals_featuriz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850" y="990763"/>
            <a:ext cx="1903950" cy="12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Featurizations and Groups</a:t>
            </a:r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21</a:t>
            </a:fld>
            <a:endParaRPr lang="fr"/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A featurization is, simply put, a transformation of the original input data.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E.g. given a time series of blood pressures the mean is computed every five minutes.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We are especially interested in time series featurizations since these are directly impacted by data granularity.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fr" dirty="0">
                <a:solidFill>
                  <a:srgbClr val="000000"/>
                </a:solidFill>
              </a:rPr>
              <a:t>To assess the impact of data granularity we grouped the featurizations in four blocks: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69138"/>
              </a:buClr>
            </a:pPr>
            <a:r>
              <a:rPr lang="fr" dirty="0">
                <a:solidFill>
                  <a:srgbClr val="E69138"/>
                </a:solidFill>
              </a:rPr>
              <a:t>Low Frequency (LF)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C78D8"/>
              </a:buClr>
            </a:pPr>
            <a:r>
              <a:rPr lang="fr" dirty="0">
                <a:solidFill>
                  <a:srgbClr val="3C78D8"/>
                </a:solidFill>
              </a:rPr>
              <a:t>Beat-to-Beat (B2B)</a:t>
            </a:r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AA84F"/>
              </a:buClr>
              <a:buSzPct val="100000"/>
            </a:pPr>
            <a:r>
              <a:rPr lang="fr" sz="1700" dirty="0">
                <a:solidFill>
                  <a:srgbClr val="6AA84F"/>
                </a:solidFill>
              </a:rPr>
              <a:t>Beat-to-Beat + Low Frequency (B2B+LF)</a:t>
            </a:r>
          </a:p>
        </p:txBody>
      </p:sp>
      <p:sp>
        <p:nvSpPr>
          <p:cNvPr id="345" name="Shape 345"/>
          <p:cNvSpPr/>
          <p:nvPr/>
        </p:nvSpPr>
        <p:spPr>
          <a:xfrm>
            <a:off x="4938450" y="3185850"/>
            <a:ext cx="3708300" cy="2678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5058275" y="4715675"/>
            <a:ext cx="3467400" cy="1017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5058275" y="3587800"/>
            <a:ext cx="3467400" cy="1017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8" name="Shape 348"/>
          <p:cNvSpPr txBox="1"/>
          <p:nvPr/>
        </p:nvSpPr>
        <p:spPr>
          <a:xfrm>
            <a:off x="4943100" y="3177125"/>
            <a:ext cx="37083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Beat-to-Beat + Low Frequency (B2B+LF)</a:t>
            </a:r>
          </a:p>
        </p:txBody>
      </p:sp>
      <p:sp>
        <p:nvSpPr>
          <p:cNvPr id="349" name="Shape 349"/>
          <p:cNvSpPr txBox="1"/>
          <p:nvPr/>
        </p:nvSpPr>
        <p:spPr>
          <a:xfrm>
            <a:off x="5069325" y="3599424"/>
            <a:ext cx="3406500" cy="9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Beat-to-Beat (B2B)</a:t>
            </a:r>
            <a:r>
              <a:rPr lang="fr">
                <a:solidFill>
                  <a:schemeClr val="dk1"/>
                </a:solidFill>
              </a:rPr>
              <a:t> - 158 Features</a:t>
            </a:r>
            <a:br>
              <a:rPr lang="fr"/>
            </a:br>
            <a:r>
              <a:rPr lang="fr" sz="1000"/>
              <a:t>Data from LiDCO device every heart beat, and data from Flotrac device every 20 seconds. Flotrac featurizations include additional features provided by Flotrac group that are not ordinarily available.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5069325" y="4727300"/>
            <a:ext cx="3406500" cy="9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Low Frequency (LF)</a:t>
            </a:r>
            <a:r>
              <a:rPr lang="fr">
                <a:solidFill>
                  <a:schemeClr val="dk1"/>
                </a:solidFill>
              </a:rPr>
              <a:t> - 7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000"/>
              <a:t>Instantaneous vital data only. Assuming a low frequency of data collection (around one observation every two minutes) useful time featurizations are not possible without incurring very long detection latencies.</a:t>
            </a:r>
          </a:p>
        </p:txBody>
      </p:sp>
      <p:pic>
        <p:nvPicPr>
          <p:cNvPr id="351" name="Shape 351" descr="vita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025" y="1053976"/>
            <a:ext cx="167385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/>
          <p:nvPr/>
        </p:nvSpPr>
        <p:spPr>
          <a:xfrm>
            <a:off x="4554550" y="1410400"/>
            <a:ext cx="1673700" cy="3870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53" name="Shape 353"/>
          <p:cNvCxnSpPr>
            <a:stCxn id="352" idx="3"/>
          </p:cNvCxnSpPr>
          <p:nvPr/>
        </p:nvCxnSpPr>
        <p:spPr>
          <a:xfrm>
            <a:off x="6228250" y="1603900"/>
            <a:ext cx="3156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54" name="Shape 354" descr="vitals_featuriz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850" y="990763"/>
            <a:ext cx="1903950" cy="12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Featurizations and Groups</a:t>
            </a:r>
          </a:p>
        </p:txBody>
      </p:sp>
      <p:sp>
        <p:nvSpPr>
          <p:cNvPr id="360" name="Shape 360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22</a:t>
            </a:fld>
            <a:endParaRPr lang="fr"/>
          </a:p>
        </p:txBody>
      </p:sp>
      <p:sp>
        <p:nvSpPr>
          <p:cNvPr id="361" name="Shape 361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A featurization is, simply put, a transformation of the original input data.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E.g. given a time series of blood pressures the mean is computed every five minutes.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We are especially interested in time series featurizations since these are directly impacted by data granularity.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fr" dirty="0">
                <a:solidFill>
                  <a:srgbClr val="000000"/>
                </a:solidFill>
              </a:rPr>
              <a:t>To assess the impact of data granularity we grouped the featurizations in four blocks: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69138"/>
              </a:buClr>
            </a:pPr>
            <a:r>
              <a:rPr lang="fr" dirty="0">
                <a:solidFill>
                  <a:srgbClr val="E69138"/>
                </a:solidFill>
              </a:rPr>
              <a:t>Low Frequency (LF)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C78D8"/>
              </a:buClr>
            </a:pPr>
            <a:r>
              <a:rPr lang="fr" dirty="0">
                <a:solidFill>
                  <a:srgbClr val="3C78D8"/>
                </a:solidFill>
              </a:rPr>
              <a:t>Beat-to-Beat (B2B)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6AA84F"/>
              </a:buClr>
            </a:pPr>
            <a:r>
              <a:rPr lang="fr" dirty="0">
                <a:solidFill>
                  <a:srgbClr val="6AA84F"/>
                </a:solidFill>
              </a:rPr>
              <a:t>Beat-to-Beat + Low Frequency (B2B+LF)</a:t>
            </a:r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C0000"/>
              </a:buClr>
              <a:buSzPct val="100000"/>
            </a:pPr>
            <a:r>
              <a:rPr lang="fr" sz="1700" dirty="0">
                <a:solidFill>
                  <a:srgbClr val="CC0000"/>
                </a:solidFill>
              </a:rPr>
              <a:t>High Frequency</a:t>
            </a:r>
          </a:p>
        </p:txBody>
      </p:sp>
      <p:sp>
        <p:nvSpPr>
          <p:cNvPr id="362" name="Shape 362"/>
          <p:cNvSpPr/>
          <p:nvPr/>
        </p:nvSpPr>
        <p:spPr>
          <a:xfrm>
            <a:off x="4798850" y="2514025"/>
            <a:ext cx="3961200" cy="34902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4938450" y="3185850"/>
            <a:ext cx="3708300" cy="2678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4" name="Shape 364"/>
          <p:cNvSpPr/>
          <p:nvPr/>
        </p:nvSpPr>
        <p:spPr>
          <a:xfrm>
            <a:off x="5058275" y="4715675"/>
            <a:ext cx="3467400" cy="1017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5" name="Shape 365"/>
          <p:cNvSpPr/>
          <p:nvPr/>
        </p:nvSpPr>
        <p:spPr>
          <a:xfrm>
            <a:off x="5058275" y="3587800"/>
            <a:ext cx="3467400" cy="1017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 txBox="1"/>
          <p:nvPr/>
        </p:nvSpPr>
        <p:spPr>
          <a:xfrm>
            <a:off x="4799425" y="2517500"/>
            <a:ext cx="3961200" cy="58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High Frequency (HF) - 323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000"/>
              <a:t>Includes various featurizations of vital waveforms along with featurizations of B2B data.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4943100" y="3177125"/>
            <a:ext cx="37083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Beat-to-Beat + Low Frequency (B2B+LF)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5069325" y="3599424"/>
            <a:ext cx="3406500" cy="9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Beat-to-Beat (B2B)</a:t>
            </a:r>
            <a:r>
              <a:rPr lang="fr">
                <a:solidFill>
                  <a:schemeClr val="dk1"/>
                </a:solidFill>
              </a:rPr>
              <a:t> - 158 Features</a:t>
            </a:r>
            <a:br>
              <a:rPr lang="fr"/>
            </a:br>
            <a:r>
              <a:rPr lang="fr" sz="1000"/>
              <a:t>Data from LiDCO device every heart beat, and data from Flotrac device every 20 seconds. Flotrac featurizations include additional features provided by Flotrac group that are not ordinarily available.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5069325" y="4727300"/>
            <a:ext cx="3406500" cy="9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Low Frequency (LF)</a:t>
            </a:r>
            <a:r>
              <a:rPr lang="fr">
                <a:solidFill>
                  <a:schemeClr val="dk1"/>
                </a:solidFill>
              </a:rPr>
              <a:t> - 7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000"/>
              <a:t>Instantaneous vital data only. Assuming a low frequency of data collection (around one observation every two minutes) useful time featurizations are not possible without incurring very long detection latencies.</a:t>
            </a:r>
          </a:p>
        </p:txBody>
      </p:sp>
      <p:pic>
        <p:nvPicPr>
          <p:cNvPr id="370" name="Shape 370" descr="vita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025" y="1053976"/>
            <a:ext cx="167385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/>
          <p:nvPr/>
        </p:nvSpPr>
        <p:spPr>
          <a:xfrm>
            <a:off x="4554550" y="1410400"/>
            <a:ext cx="1673700" cy="3870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2" name="Shape 372"/>
          <p:cNvCxnSpPr>
            <a:stCxn id="371" idx="3"/>
          </p:cNvCxnSpPr>
          <p:nvPr/>
        </p:nvCxnSpPr>
        <p:spPr>
          <a:xfrm>
            <a:off x="6228250" y="1603900"/>
            <a:ext cx="3156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73" name="Shape 373" descr="vitals_featuriz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850" y="990763"/>
            <a:ext cx="1903950" cy="12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Featurizations and Groups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23</a:t>
            </a:fld>
            <a:endParaRPr lang="fr"/>
          </a:p>
        </p:txBody>
      </p:sp>
      <p:sp>
        <p:nvSpPr>
          <p:cNvPr id="380" name="Shape 380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600" dirty="0">
                <a:solidFill>
                  <a:srgbClr val="B7B7B7"/>
                </a:solidFill>
              </a:rPr>
              <a:t>A featurization is, simply put, a transformation of the original input data.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E.g. given a time series of blood pressures the mean is computed every five minutes.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600" dirty="0">
                <a:solidFill>
                  <a:srgbClr val="B7B7B7"/>
                </a:solidFill>
              </a:rPr>
              <a:t>We are especially interested in time series featurizations since these are directly impacted by data granularity.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600" dirty="0">
                <a:solidFill>
                  <a:srgbClr val="B7B7B7"/>
                </a:solidFill>
              </a:rPr>
              <a:t>To assess the impact of data granularity we grouped the featurizations in four blocks: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Low Frequency (LF)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Beat-to-Beat (B2B)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Beat-to-Beat + Low Frequency (B2B+LF)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High Frequency</a:t>
            </a:r>
          </a:p>
          <a:p>
            <a: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900" dirty="0">
                <a:solidFill>
                  <a:srgbClr val="000000"/>
                </a:solidFill>
              </a:rPr>
              <a:t>We also compare models with and without baseline normalization.</a:t>
            </a:r>
          </a:p>
        </p:txBody>
      </p:sp>
      <p:sp>
        <p:nvSpPr>
          <p:cNvPr id="381" name="Shape 381"/>
          <p:cNvSpPr/>
          <p:nvPr/>
        </p:nvSpPr>
        <p:spPr>
          <a:xfrm>
            <a:off x="4798850" y="2514025"/>
            <a:ext cx="3961200" cy="34902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4938450" y="3185850"/>
            <a:ext cx="3708300" cy="2678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5058275" y="4715675"/>
            <a:ext cx="3467400" cy="1017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5058275" y="3587800"/>
            <a:ext cx="3467400" cy="10179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5" name="Shape 385"/>
          <p:cNvSpPr txBox="1"/>
          <p:nvPr/>
        </p:nvSpPr>
        <p:spPr>
          <a:xfrm>
            <a:off x="4799425" y="2517500"/>
            <a:ext cx="3961200" cy="58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High Frequency (HF) - </a:t>
            </a:r>
            <a:r>
              <a:rPr lang="fr" strike="sngStrike">
                <a:solidFill>
                  <a:schemeClr val="dk1"/>
                </a:solidFill>
              </a:rPr>
              <a:t>323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lang="fr" b="1">
                <a:solidFill>
                  <a:srgbClr val="FF0000"/>
                </a:solidFill>
              </a:rPr>
              <a:t>639</a:t>
            </a:r>
            <a:r>
              <a:rPr lang="fr">
                <a:solidFill>
                  <a:schemeClr val="dk1"/>
                </a:solidFill>
              </a:rPr>
              <a:t>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000">
                <a:solidFill>
                  <a:schemeClr val="dk1"/>
                </a:solidFill>
              </a:rPr>
              <a:t>Includes various featurizations of vital waveforms along with featurizations of B2B data.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4943100" y="3177125"/>
            <a:ext cx="37083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Beat-to-Beat + Low Frequency (B2B+LF)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5069325" y="3599424"/>
            <a:ext cx="3406500" cy="9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Beat-to-Beat (B2B)</a:t>
            </a:r>
            <a:r>
              <a:rPr lang="fr">
                <a:solidFill>
                  <a:schemeClr val="dk1"/>
                </a:solidFill>
              </a:rPr>
              <a:t> - </a:t>
            </a:r>
            <a:r>
              <a:rPr lang="fr" strike="sngStrike">
                <a:solidFill>
                  <a:schemeClr val="dk1"/>
                </a:solidFill>
              </a:rPr>
              <a:t>158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lang="fr" b="1">
                <a:solidFill>
                  <a:srgbClr val="0000FF"/>
                </a:solidFill>
              </a:rPr>
              <a:t>312</a:t>
            </a:r>
            <a:r>
              <a:rPr lang="fr">
                <a:solidFill>
                  <a:schemeClr val="dk1"/>
                </a:solidFill>
              </a:rPr>
              <a:t> Features</a:t>
            </a:r>
            <a:br>
              <a:rPr lang="fr"/>
            </a:br>
            <a:r>
              <a:rPr lang="fr" sz="1000"/>
              <a:t>Data from LiDCO device every heart beat, and data from Flotrac device every 20 seconds. Flotrac featurizations include additional features provided by Flotrac group that are not ordinarily available.</a:t>
            </a:r>
          </a:p>
        </p:txBody>
      </p:sp>
      <p:sp>
        <p:nvSpPr>
          <p:cNvPr id="388" name="Shape 388"/>
          <p:cNvSpPr txBox="1"/>
          <p:nvPr/>
        </p:nvSpPr>
        <p:spPr>
          <a:xfrm>
            <a:off x="5069325" y="4727300"/>
            <a:ext cx="3406500" cy="917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Low Frequency (LF)</a:t>
            </a:r>
            <a:r>
              <a:rPr lang="fr">
                <a:solidFill>
                  <a:schemeClr val="dk1"/>
                </a:solidFill>
              </a:rPr>
              <a:t> - </a:t>
            </a:r>
            <a:r>
              <a:rPr lang="fr" strike="sngStrike">
                <a:solidFill>
                  <a:schemeClr val="dk1"/>
                </a:solidFill>
              </a:rPr>
              <a:t>7</a:t>
            </a:r>
            <a:r>
              <a:rPr lang="fr">
                <a:solidFill>
                  <a:schemeClr val="dk1"/>
                </a:solidFill>
              </a:rPr>
              <a:t> </a:t>
            </a:r>
            <a:r>
              <a:rPr lang="fr" b="1">
                <a:solidFill>
                  <a:srgbClr val="B45F06"/>
                </a:solidFill>
              </a:rPr>
              <a:t>14</a:t>
            </a:r>
            <a:r>
              <a:rPr lang="fr">
                <a:solidFill>
                  <a:schemeClr val="dk1"/>
                </a:solidFill>
              </a:rPr>
              <a:t> Features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000"/>
              <a:t>Instantaneous vital data only. Assuming a low frequency of data collection (around one observation every two minutes) useful time featurizations are not possible without incurring very long detection latencies.</a:t>
            </a:r>
          </a:p>
        </p:txBody>
      </p:sp>
      <p:pic>
        <p:nvPicPr>
          <p:cNvPr id="389" name="Shape 389" descr="vita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6025" y="1053976"/>
            <a:ext cx="167385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Shape 390"/>
          <p:cNvSpPr/>
          <p:nvPr/>
        </p:nvSpPr>
        <p:spPr>
          <a:xfrm>
            <a:off x="4554550" y="1410400"/>
            <a:ext cx="1673700" cy="387000"/>
          </a:xfrm>
          <a:prstGeom prst="rect">
            <a:avLst/>
          </a:pr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91" name="Shape 391"/>
          <p:cNvCxnSpPr>
            <a:stCxn id="390" idx="3"/>
          </p:cNvCxnSpPr>
          <p:nvPr/>
        </p:nvCxnSpPr>
        <p:spPr>
          <a:xfrm>
            <a:off x="6228250" y="1603900"/>
            <a:ext cx="315600" cy="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392" name="Shape 392" descr="vitals_featuriz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850" y="990763"/>
            <a:ext cx="1903950" cy="122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Individual Baseline Normalization</a:t>
            </a:r>
          </a:p>
        </p:txBody>
      </p:sp>
      <p:sp>
        <p:nvSpPr>
          <p:cNvPr id="398" name="Shape 398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24</a:t>
            </a:fld>
            <a:endParaRPr lang="fr"/>
          </a:p>
        </p:txBody>
      </p:sp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2000">
                <a:solidFill>
                  <a:srgbClr val="000000"/>
                </a:solidFill>
              </a:rPr>
              <a:t>Patients can be very different </a:t>
            </a:r>
            <a:r>
              <a:rPr lang="fr" sz="2000"/>
              <a:t>when</a:t>
            </a:r>
            <a:r>
              <a:rPr lang="fr" sz="2000">
                <a:solidFill>
                  <a:srgbClr val="000000"/>
                </a:solidFill>
              </a:rPr>
              <a:t> </a:t>
            </a:r>
            <a:r>
              <a:rPr lang="fr" sz="2000">
                <a:solidFill>
                  <a:srgbClr val="0000FF"/>
                </a:solidFill>
              </a:rPr>
              <a:t>stable</a:t>
            </a:r>
            <a:r>
              <a:rPr lang="fr" sz="200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00" name="Shape 400" descr="1.norm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Shape 401"/>
          <p:cNvSpPr txBox="1"/>
          <p:nvPr/>
        </p:nvSpPr>
        <p:spPr>
          <a:xfrm>
            <a:off x="4970179" y="3643050"/>
            <a:ext cx="1972200" cy="26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800">
                <a:solidFill>
                  <a:srgbClr val="1155CC"/>
                </a:solidFill>
              </a:rPr>
              <a:t>Stable before event.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6942450" y="3643050"/>
            <a:ext cx="2013000" cy="60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700">
                <a:solidFill>
                  <a:srgbClr val="FF0000"/>
                </a:solidFill>
              </a:rPr>
              <a:t>After t=0 something</a:t>
            </a:r>
          </a:p>
          <a:p>
            <a:pPr lvl="0">
              <a:spcBef>
                <a:spcPts val="0"/>
              </a:spcBef>
              <a:buNone/>
            </a:pPr>
            <a:r>
              <a:rPr lang="fr" sz="1700">
                <a:solidFill>
                  <a:srgbClr val="FF0000"/>
                </a:solidFill>
              </a:rPr>
              <a:t>interesting starts to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700">
                <a:solidFill>
                  <a:srgbClr val="FF0000"/>
                </a:solidFill>
              </a:rPr>
              <a:t>happen to the signals.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Individual Baseline Normalization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25</a:t>
            </a:fld>
            <a:endParaRPr lang="fr"/>
          </a:p>
        </p:txBody>
      </p:sp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600" dirty="0">
                <a:solidFill>
                  <a:srgbClr val="B7B7B7"/>
                </a:solidFill>
              </a:rPr>
              <a:t>Patients can be very different when stable.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2000" dirty="0"/>
              <a:t>What threshold yields fast detection </a:t>
            </a:r>
            <a:r>
              <a:rPr lang="fr" sz="2000" dirty="0">
                <a:solidFill>
                  <a:schemeClr val="dk1"/>
                </a:solidFill>
              </a:rPr>
              <a:t>of event at </a:t>
            </a:r>
            <a:r>
              <a:rPr lang="fr" sz="2000" dirty="0">
                <a:solidFill>
                  <a:srgbClr val="FF0000"/>
                </a:solidFill>
              </a:rPr>
              <a:t>t=0</a:t>
            </a:r>
            <a:r>
              <a:rPr lang="fr" sz="2000" dirty="0">
                <a:solidFill>
                  <a:schemeClr val="dk1"/>
                </a:solidFill>
              </a:rPr>
              <a:t> </a:t>
            </a:r>
            <a:r>
              <a:rPr lang="fr" sz="2000" dirty="0"/>
              <a:t>and few false alarms</a:t>
            </a:r>
            <a:r>
              <a:rPr lang="fr" sz="2000" dirty="0">
                <a:solidFill>
                  <a:srgbClr val="000000"/>
                </a:solidFill>
              </a:rPr>
              <a:t> for all patients?</a:t>
            </a:r>
          </a:p>
        </p:txBody>
      </p:sp>
      <p:pic>
        <p:nvPicPr>
          <p:cNvPr id="410" name="Shape 410" descr="1.norm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 txBox="1"/>
          <p:nvPr/>
        </p:nvSpPr>
        <p:spPr>
          <a:xfrm>
            <a:off x="4970179" y="3643050"/>
            <a:ext cx="1972200" cy="26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800">
                <a:solidFill>
                  <a:srgbClr val="1155CC"/>
                </a:solidFill>
              </a:rPr>
              <a:t>Stable before event.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6942450" y="3643050"/>
            <a:ext cx="2013000" cy="604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700">
                <a:solidFill>
                  <a:srgbClr val="FF0000"/>
                </a:solidFill>
              </a:rPr>
              <a:t>After t=0 something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700">
                <a:solidFill>
                  <a:srgbClr val="FF0000"/>
                </a:solidFill>
              </a:rPr>
              <a:t>interesting starts to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700">
                <a:solidFill>
                  <a:srgbClr val="FF0000"/>
                </a:solidFill>
              </a:rPr>
              <a:t>happen to the signals.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Individual Baseline Normalization</a:t>
            </a:r>
          </a:p>
        </p:txBody>
      </p:sp>
      <p:sp>
        <p:nvSpPr>
          <p:cNvPr id="418" name="Shape 418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26</a:t>
            </a:fld>
            <a:endParaRPr lang="fr"/>
          </a:p>
        </p:txBody>
      </p:sp>
      <p:sp>
        <p:nvSpPr>
          <p:cNvPr id="419" name="Shape 419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600" dirty="0">
                <a:solidFill>
                  <a:srgbClr val="B7B7B7"/>
                </a:solidFill>
              </a:rPr>
              <a:t>Patients can be very different when stable.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600" dirty="0">
                <a:solidFill>
                  <a:srgbClr val="B7B7B7"/>
                </a:solidFill>
              </a:rPr>
              <a:t>What threshold yields fast detection of event at t=0 and few false alarms for all patients?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fr" sz="2000" dirty="0"/>
              <a:t>Assume some regularity in the baseline period: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fr" sz="2000" dirty="0"/>
              <a:t>Center on the mean.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fr" sz="2000" dirty="0"/>
              <a:t>Scale by its standard deviation.</a:t>
            </a:r>
          </a:p>
        </p:txBody>
      </p:sp>
      <p:pic>
        <p:nvPicPr>
          <p:cNvPr id="420" name="Shape 420" descr="1.norm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Individual Baseline Normalization</a:t>
            </a:r>
          </a:p>
        </p:txBody>
      </p:sp>
      <p:sp>
        <p:nvSpPr>
          <p:cNvPr id="426" name="Shape 426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27</a:t>
            </a:fld>
            <a:endParaRPr lang="fr"/>
          </a:p>
        </p:txBody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600" dirty="0">
                <a:solidFill>
                  <a:srgbClr val="B7B7B7"/>
                </a:solidFill>
              </a:rPr>
              <a:t>Patients can be very different when stable.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600" dirty="0">
                <a:solidFill>
                  <a:srgbClr val="B7B7B7"/>
                </a:solidFill>
              </a:rPr>
              <a:t>What threshold yields fast detection of event at t=0 and few false alarms for all patients?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</a:pPr>
            <a:r>
              <a:rPr lang="fr" sz="2000" dirty="0">
                <a:solidFill>
                  <a:schemeClr val="dk1"/>
                </a:solidFill>
              </a:rPr>
              <a:t>Assume some regularity in the baseline period: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</a:pPr>
            <a:r>
              <a:rPr lang="fr" sz="1800" dirty="0">
                <a:solidFill>
                  <a:schemeClr val="dk1"/>
                </a:solidFill>
              </a:rPr>
              <a:t>Center on the mean.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ct val="100000"/>
            </a:pPr>
            <a:r>
              <a:rPr lang="fr" sz="1800" dirty="0">
                <a:solidFill>
                  <a:schemeClr val="dk1"/>
                </a:solidFill>
              </a:rPr>
              <a:t>Scale by its standard deviation.</a:t>
            </a:r>
          </a:p>
          <a:p>
            <a:pPr marL="914400" lvl="1" indent="-355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fr" sz="2000" dirty="0"/>
              <a:t>Now we can find a </a:t>
            </a:r>
            <a:r>
              <a:rPr lang="fr" sz="2000" dirty="0">
                <a:solidFill>
                  <a:srgbClr val="0000FF"/>
                </a:solidFill>
              </a:rPr>
              <a:t>threshold</a:t>
            </a:r>
            <a:r>
              <a:rPr lang="fr" sz="2000" dirty="0"/>
              <a:t> for this data the yields </a:t>
            </a:r>
            <a:r>
              <a:rPr lang="fr" sz="2000" dirty="0">
                <a:solidFill>
                  <a:schemeClr val="dk1"/>
                </a:solidFill>
              </a:rPr>
              <a:t>fast detections and </a:t>
            </a:r>
            <a:r>
              <a:rPr lang="fr" sz="2000" dirty="0"/>
              <a:t>few false positives.</a:t>
            </a:r>
          </a:p>
        </p:txBody>
      </p:sp>
      <p:pic>
        <p:nvPicPr>
          <p:cNvPr id="428" name="Shape 428" descr="3.with_th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Individual Baseline Normalization</a:t>
            </a:r>
          </a:p>
        </p:txBody>
      </p:sp>
      <p:sp>
        <p:nvSpPr>
          <p:cNvPr id="434" name="Shape 434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28</a:t>
            </a:fld>
            <a:endParaRPr lang="fr"/>
          </a:p>
        </p:txBody>
      </p:sp>
      <p:sp>
        <p:nvSpPr>
          <p:cNvPr id="435" name="Shape 435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600" dirty="0">
                <a:solidFill>
                  <a:srgbClr val="B7B7B7"/>
                </a:solidFill>
              </a:rPr>
              <a:t>Patients can be very different when stable.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600" dirty="0">
                <a:solidFill>
                  <a:srgbClr val="B7B7B7"/>
                </a:solidFill>
              </a:rPr>
              <a:t>What threshold yields fast detection of event at t=0 and few false alarms for all patients?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600" dirty="0">
                <a:solidFill>
                  <a:srgbClr val="B7B7B7"/>
                </a:solidFill>
              </a:rPr>
              <a:t>Assume some regularity in the baseline period: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Center on the mean.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Scale by its standard deviation.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Now we can find a threshold for this data the yields fast detections and few false positives.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fr" sz="2000" dirty="0"/>
              <a:t>For this to work we need to collect data when we know the patient is stable.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</a:pPr>
            <a:r>
              <a:rPr lang="fr" sz="1600" dirty="0">
                <a:solidFill>
                  <a:srgbClr val="FF0000"/>
                </a:solidFill>
              </a:rPr>
              <a:t>Not available for every patient.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8761D"/>
              </a:buClr>
              <a:buSzPct val="100000"/>
            </a:pPr>
            <a:r>
              <a:rPr lang="fr" sz="1600" dirty="0">
                <a:solidFill>
                  <a:srgbClr val="38761D"/>
                </a:solidFill>
              </a:rPr>
              <a:t>But can be captured for patients prior to, for example, surgery.</a:t>
            </a:r>
          </a:p>
        </p:txBody>
      </p:sp>
      <p:pic>
        <p:nvPicPr>
          <p:cNvPr id="436" name="Shape 436" descr="3.with_th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Evaluation Methodology</a:t>
            </a:r>
          </a:p>
        </p:txBody>
      </p:sp>
      <p:sp>
        <p:nvSpPr>
          <p:cNvPr id="442" name="Shape 442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29</a:t>
            </a:fld>
            <a:endParaRPr lang="fr"/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fr" sz="2100" dirty="0"/>
              <a:t>Separate models are trained  for combinations of</a:t>
            </a:r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45F06"/>
              </a:buClr>
              <a:buSzPct val="100000"/>
            </a:pPr>
            <a:r>
              <a:rPr lang="fr" sz="1700" dirty="0">
                <a:solidFill>
                  <a:srgbClr val="B45F06"/>
                </a:solidFill>
              </a:rPr>
              <a:t>5mL/min (n=14) or 20mL/min (n=46)</a:t>
            </a:r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8761D"/>
              </a:buClr>
              <a:buSzPct val="100000"/>
            </a:pPr>
            <a:r>
              <a:rPr lang="fr" sz="1700" dirty="0">
                <a:solidFill>
                  <a:srgbClr val="38761D"/>
                </a:solidFill>
              </a:rPr>
              <a:t>LF, B2B, B2B+LF, HF</a:t>
            </a:r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155CC"/>
              </a:buClr>
              <a:buSzPct val="100000"/>
            </a:pPr>
            <a:r>
              <a:rPr lang="fr" sz="1700" dirty="0">
                <a:solidFill>
                  <a:srgbClr val="1155CC"/>
                </a:solidFill>
              </a:rPr>
              <a:t>No normalization or Individual baseline normalized</a:t>
            </a:r>
          </a:p>
          <a:p>
            <a:pPr marL="914400" lvl="1" indent="-3365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fr" sz="1700" dirty="0"/>
              <a:t>16 different models in total.</a:t>
            </a:r>
          </a:p>
        </p:txBody>
      </p:sp>
      <p:grpSp>
        <p:nvGrpSpPr>
          <p:cNvPr id="444" name="Shape 444"/>
          <p:cNvGrpSpPr/>
          <p:nvPr/>
        </p:nvGrpSpPr>
        <p:grpSpPr>
          <a:xfrm>
            <a:off x="4594950" y="1066025"/>
            <a:ext cx="4335300" cy="957000"/>
            <a:chOff x="4594950" y="1066025"/>
            <a:chExt cx="4335300" cy="957000"/>
          </a:xfrm>
        </p:grpSpPr>
        <p:sp>
          <p:nvSpPr>
            <p:cNvPr id="445" name="Shape 445"/>
            <p:cNvSpPr/>
            <p:nvPr/>
          </p:nvSpPr>
          <p:spPr>
            <a:xfrm>
              <a:off x="4594950" y="10660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FF2CC"/>
            </a:solidFill>
            <a:ln w="1905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B45F06"/>
                  </a:solidFill>
                </a:rPr>
                <a:t>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5585550" y="10660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C9DAF8"/>
            </a:solidFill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1155CC"/>
                  </a:solidFill>
                </a:rPr>
                <a:t>B2B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6576150" y="10660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D9EAD3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38761D"/>
                  </a:solidFill>
                </a:rPr>
                <a:t>B2B+LF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7566750" y="10660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4CCCC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990000"/>
                  </a:solidFill>
                </a:rPr>
                <a:t>HF Model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4747350" y="12184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FF2CC"/>
            </a:solidFill>
            <a:ln w="1905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B45F06"/>
                  </a:solidFill>
                </a:rPr>
                <a:t>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50" name="Shape 450"/>
            <p:cNvSpPr/>
            <p:nvPr/>
          </p:nvSpPr>
          <p:spPr>
            <a:xfrm>
              <a:off x="5737950" y="12184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C9DAF8"/>
            </a:solidFill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1155CC"/>
                  </a:solidFill>
                </a:rPr>
                <a:t>B2B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51" name="Shape 451"/>
            <p:cNvSpPr/>
            <p:nvPr/>
          </p:nvSpPr>
          <p:spPr>
            <a:xfrm>
              <a:off x="6728550" y="12184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D9EAD3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38761D"/>
                  </a:solidFill>
                </a:rPr>
                <a:t>B2B+LF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52" name="Shape 452"/>
            <p:cNvSpPr/>
            <p:nvPr/>
          </p:nvSpPr>
          <p:spPr>
            <a:xfrm>
              <a:off x="7719150" y="12184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4CCCC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990000"/>
                  </a:solidFill>
                </a:rPr>
                <a:t>HF Model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53" name="Shape 453"/>
            <p:cNvSpPr/>
            <p:nvPr/>
          </p:nvSpPr>
          <p:spPr>
            <a:xfrm>
              <a:off x="4899750" y="13708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FF2CC"/>
            </a:solidFill>
            <a:ln w="1905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B45F06"/>
                  </a:solidFill>
                </a:rPr>
                <a:t>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54" name="Shape 454"/>
            <p:cNvSpPr/>
            <p:nvPr/>
          </p:nvSpPr>
          <p:spPr>
            <a:xfrm>
              <a:off x="5890350" y="13708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C9DAF8"/>
            </a:solidFill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1155CC"/>
                  </a:solidFill>
                </a:rPr>
                <a:t>B2B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55" name="Shape 455"/>
            <p:cNvSpPr/>
            <p:nvPr/>
          </p:nvSpPr>
          <p:spPr>
            <a:xfrm>
              <a:off x="6880950" y="13708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D9EAD3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38761D"/>
                  </a:solidFill>
                </a:rPr>
                <a:t>B2B+LF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56" name="Shape 456"/>
            <p:cNvSpPr/>
            <p:nvPr/>
          </p:nvSpPr>
          <p:spPr>
            <a:xfrm>
              <a:off x="7871550" y="13708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4CCCC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990000"/>
                  </a:solidFill>
                </a:rPr>
                <a:t>HF Model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57" name="Shape 457"/>
            <p:cNvSpPr/>
            <p:nvPr/>
          </p:nvSpPr>
          <p:spPr>
            <a:xfrm>
              <a:off x="5052150" y="15232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FF2CC"/>
            </a:solidFill>
            <a:ln w="1905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B45F06"/>
                  </a:solidFill>
                </a:rPr>
                <a:t>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Normalized</a:t>
              </a:r>
            </a:p>
          </p:txBody>
        </p:sp>
        <p:sp>
          <p:nvSpPr>
            <p:cNvPr id="458" name="Shape 458"/>
            <p:cNvSpPr/>
            <p:nvPr/>
          </p:nvSpPr>
          <p:spPr>
            <a:xfrm>
              <a:off x="6042750" y="15232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C9DAF8"/>
            </a:solidFill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1155CC"/>
                  </a:solidFill>
                </a:rPr>
                <a:t>B2B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Normalized</a:t>
              </a:r>
            </a:p>
          </p:txBody>
        </p:sp>
        <p:sp>
          <p:nvSpPr>
            <p:cNvPr id="459" name="Shape 459"/>
            <p:cNvSpPr/>
            <p:nvPr/>
          </p:nvSpPr>
          <p:spPr>
            <a:xfrm>
              <a:off x="7033350" y="15232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D9EAD3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38761D"/>
                  </a:solidFill>
                </a:rPr>
                <a:t>B2B+LF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Normalized</a:t>
              </a:r>
            </a:p>
          </p:txBody>
        </p:sp>
        <p:sp>
          <p:nvSpPr>
            <p:cNvPr id="460" name="Shape 460"/>
            <p:cNvSpPr/>
            <p:nvPr/>
          </p:nvSpPr>
          <p:spPr>
            <a:xfrm>
              <a:off x="8023950" y="15232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4CCCC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990000"/>
                  </a:solidFill>
                </a:rPr>
                <a:t>HF Model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Normalized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Questions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3716925" y="979725"/>
            <a:ext cx="53292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Given observations of a patient’s vitals can we determine whether or not the patient is bleeding?</a:t>
            </a:r>
          </a:p>
          <a:p>
            <a:pPr marL="457200" lvl="0" indent="-3683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fr" sz="2200" dirty="0"/>
              <a:t>If so,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fr" sz="1800" dirty="0"/>
              <a:t>How quickly?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fr" sz="1800" dirty="0"/>
              <a:t>How often will we get false alarms?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fr" sz="1800" dirty="0"/>
              <a:t>How much data do we need?</a:t>
            </a:r>
          </a:p>
          <a:p>
            <a:pPr marL="914400" lvl="1" indent="-34290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fr" sz="1800" dirty="0"/>
              <a:t>How does the </a:t>
            </a:r>
            <a:r>
              <a:rPr lang="fr" sz="1800" i="1" dirty="0"/>
              <a:t>a priori</a:t>
            </a:r>
            <a:r>
              <a:rPr lang="fr" sz="1800" dirty="0"/>
              <a:t> knowledge of a patient’s normal vitals affect our ability to detect bleeding?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</a:t>
            </a:fld>
            <a:endParaRPr lang="fr"/>
          </a:p>
        </p:txBody>
      </p:sp>
      <p:pic>
        <p:nvPicPr>
          <p:cNvPr id="92" name="Shape 92" descr="Patient_Fema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450" y="1821250"/>
            <a:ext cx="1781100" cy="31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/>
          <p:nvPr/>
        </p:nvSpPr>
        <p:spPr>
          <a:xfrm rot="9107436">
            <a:off x="1126511" y="2825225"/>
            <a:ext cx="649890" cy="513938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Evaluation Methodology</a:t>
            </a:r>
          </a:p>
        </p:txBody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Separate models are trained for combinations of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5mL/min (n=14) or 20mL/min (n=46)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LF, B2B, B2B+LF, HF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No normalization or Individual baseline normalized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16 different models in total.</a:t>
            </a:r>
          </a:p>
          <a:p>
            <a:pPr marL="457200" lvl="0" indent="-355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fr" sz="2000" dirty="0"/>
              <a:t>Each model is a </a:t>
            </a:r>
            <a:r>
              <a:rPr lang="fr" sz="2000" dirty="0">
                <a:solidFill>
                  <a:srgbClr val="B45F06"/>
                </a:solidFill>
              </a:rPr>
              <a:t>random forest</a:t>
            </a:r>
            <a:r>
              <a:rPr lang="fr" sz="2000" dirty="0"/>
              <a:t> </a:t>
            </a:r>
            <a:r>
              <a:rPr lang="fr" sz="2000" dirty="0">
                <a:solidFill>
                  <a:srgbClr val="38761D"/>
                </a:solidFill>
              </a:rPr>
              <a:t>classifier</a:t>
            </a:r>
            <a:r>
              <a:rPr lang="fr" sz="2000" dirty="0"/>
              <a:t> built to distinguish </a:t>
            </a:r>
            <a:r>
              <a:rPr lang="fr" sz="2000" dirty="0">
                <a:solidFill>
                  <a:srgbClr val="1155CC"/>
                </a:solidFill>
              </a:rPr>
              <a:t>non-bleeding</a:t>
            </a:r>
            <a:r>
              <a:rPr lang="fr" sz="2000" dirty="0"/>
              <a:t> instances (before t=0) from </a:t>
            </a:r>
            <a:r>
              <a:rPr lang="fr" sz="2000" dirty="0">
                <a:solidFill>
                  <a:srgbClr val="FF0000"/>
                </a:solidFill>
              </a:rPr>
              <a:t>bleeding</a:t>
            </a:r>
            <a:r>
              <a:rPr lang="fr" sz="2000" dirty="0"/>
              <a:t> instances (after t=0).</a:t>
            </a:r>
          </a:p>
        </p:txBody>
      </p:sp>
      <p:grpSp>
        <p:nvGrpSpPr>
          <p:cNvPr id="467" name="Shape 467"/>
          <p:cNvGrpSpPr/>
          <p:nvPr/>
        </p:nvGrpSpPr>
        <p:grpSpPr>
          <a:xfrm>
            <a:off x="4594950" y="1066025"/>
            <a:ext cx="4335300" cy="957000"/>
            <a:chOff x="4594950" y="1066025"/>
            <a:chExt cx="4335300" cy="957000"/>
          </a:xfrm>
        </p:grpSpPr>
        <p:sp>
          <p:nvSpPr>
            <p:cNvPr id="468" name="Shape 468"/>
            <p:cNvSpPr/>
            <p:nvPr/>
          </p:nvSpPr>
          <p:spPr>
            <a:xfrm>
              <a:off x="4594950" y="10660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FF2CC"/>
            </a:solidFill>
            <a:ln w="1905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B45F06"/>
                  </a:solidFill>
                </a:rPr>
                <a:t>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69" name="Shape 469"/>
            <p:cNvSpPr/>
            <p:nvPr/>
          </p:nvSpPr>
          <p:spPr>
            <a:xfrm>
              <a:off x="5585550" y="10660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C9DAF8"/>
            </a:solidFill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1155CC"/>
                  </a:solidFill>
                </a:rPr>
                <a:t>B2B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70" name="Shape 470"/>
            <p:cNvSpPr/>
            <p:nvPr/>
          </p:nvSpPr>
          <p:spPr>
            <a:xfrm>
              <a:off x="6576150" y="10660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D9EAD3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38761D"/>
                  </a:solidFill>
                </a:rPr>
                <a:t>B2B+LF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71" name="Shape 471"/>
            <p:cNvSpPr/>
            <p:nvPr/>
          </p:nvSpPr>
          <p:spPr>
            <a:xfrm>
              <a:off x="7566750" y="10660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4CCCC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990000"/>
                  </a:solidFill>
                </a:rPr>
                <a:t>HF Model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72" name="Shape 472"/>
            <p:cNvSpPr/>
            <p:nvPr/>
          </p:nvSpPr>
          <p:spPr>
            <a:xfrm>
              <a:off x="4747350" y="12184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FF2CC"/>
            </a:solidFill>
            <a:ln w="1905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B45F06"/>
                  </a:solidFill>
                </a:rPr>
                <a:t>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73" name="Shape 473"/>
            <p:cNvSpPr/>
            <p:nvPr/>
          </p:nvSpPr>
          <p:spPr>
            <a:xfrm>
              <a:off x="5737950" y="12184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C9DAF8"/>
            </a:solidFill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1155CC"/>
                  </a:solidFill>
                </a:rPr>
                <a:t>B2B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74" name="Shape 474"/>
            <p:cNvSpPr/>
            <p:nvPr/>
          </p:nvSpPr>
          <p:spPr>
            <a:xfrm>
              <a:off x="6728550" y="12184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D9EAD3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38761D"/>
                  </a:solidFill>
                </a:rPr>
                <a:t>B2B+LF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75" name="Shape 475"/>
            <p:cNvSpPr/>
            <p:nvPr/>
          </p:nvSpPr>
          <p:spPr>
            <a:xfrm>
              <a:off x="7719150" y="12184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4CCCC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990000"/>
                  </a:solidFill>
                </a:rPr>
                <a:t>HF Model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76" name="Shape 476"/>
            <p:cNvSpPr/>
            <p:nvPr/>
          </p:nvSpPr>
          <p:spPr>
            <a:xfrm>
              <a:off x="4899750" y="13708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FF2CC"/>
            </a:solidFill>
            <a:ln w="1905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B45F06"/>
                  </a:solidFill>
                </a:rPr>
                <a:t>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77" name="Shape 477"/>
            <p:cNvSpPr/>
            <p:nvPr/>
          </p:nvSpPr>
          <p:spPr>
            <a:xfrm>
              <a:off x="5890350" y="13708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C9DAF8"/>
            </a:solidFill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1155CC"/>
                  </a:solidFill>
                </a:rPr>
                <a:t>B2B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78" name="Shape 478"/>
            <p:cNvSpPr/>
            <p:nvPr/>
          </p:nvSpPr>
          <p:spPr>
            <a:xfrm>
              <a:off x="6880950" y="13708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D9EAD3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38761D"/>
                  </a:solidFill>
                </a:rPr>
                <a:t>B2B+LF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79" name="Shape 479"/>
            <p:cNvSpPr/>
            <p:nvPr/>
          </p:nvSpPr>
          <p:spPr>
            <a:xfrm>
              <a:off x="7871550" y="13708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4CCCC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990000"/>
                  </a:solidFill>
                </a:rPr>
                <a:t>HF Model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480" name="Shape 480"/>
            <p:cNvSpPr/>
            <p:nvPr/>
          </p:nvSpPr>
          <p:spPr>
            <a:xfrm>
              <a:off x="5052150" y="15232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FF2CC"/>
            </a:solidFill>
            <a:ln w="1905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B45F06"/>
                  </a:solidFill>
                </a:rPr>
                <a:t>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Normalized</a:t>
              </a:r>
            </a:p>
          </p:txBody>
        </p:sp>
        <p:sp>
          <p:nvSpPr>
            <p:cNvPr id="481" name="Shape 481"/>
            <p:cNvSpPr/>
            <p:nvPr/>
          </p:nvSpPr>
          <p:spPr>
            <a:xfrm>
              <a:off x="6042750" y="15232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C9DAF8"/>
            </a:solidFill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1155CC"/>
                  </a:solidFill>
                </a:rPr>
                <a:t>B2B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Normalized</a:t>
              </a:r>
            </a:p>
          </p:txBody>
        </p:sp>
        <p:sp>
          <p:nvSpPr>
            <p:cNvPr id="482" name="Shape 482"/>
            <p:cNvSpPr/>
            <p:nvPr/>
          </p:nvSpPr>
          <p:spPr>
            <a:xfrm>
              <a:off x="7033350" y="15232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D9EAD3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38761D"/>
                  </a:solidFill>
                </a:rPr>
                <a:t>B2B+LF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Normalized</a:t>
              </a:r>
            </a:p>
          </p:txBody>
        </p:sp>
        <p:sp>
          <p:nvSpPr>
            <p:cNvPr id="483" name="Shape 483"/>
            <p:cNvSpPr/>
            <p:nvPr/>
          </p:nvSpPr>
          <p:spPr>
            <a:xfrm>
              <a:off x="8023950" y="15232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4CCCC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990000"/>
                  </a:solidFill>
                </a:rPr>
                <a:t>HF Model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Normalized</a:t>
              </a:r>
            </a:p>
          </p:txBody>
        </p:sp>
      </p:grpSp>
      <p:sp>
        <p:nvSpPr>
          <p:cNvPr id="484" name="Shape 484"/>
          <p:cNvSpPr/>
          <p:nvPr/>
        </p:nvSpPr>
        <p:spPr>
          <a:xfrm>
            <a:off x="4531175" y="988450"/>
            <a:ext cx="4557300" cy="1668000"/>
          </a:xfrm>
          <a:prstGeom prst="rect">
            <a:avLst/>
          </a:prstGeom>
          <a:solidFill>
            <a:srgbClr val="FFFFFF">
              <a:alpha val="7577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5048975" y="2437950"/>
            <a:ext cx="1539600" cy="5163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/>
              <a:t>Bleeding?</a:t>
            </a:r>
          </a:p>
        </p:txBody>
      </p:sp>
      <p:sp>
        <p:nvSpPr>
          <p:cNvPr id="486" name="Shape 486"/>
          <p:cNvSpPr/>
          <p:nvPr/>
        </p:nvSpPr>
        <p:spPr>
          <a:xfrm>
            <a:off x="7257450" y="2251063"/>
            <a:ext cx="743400" cy="329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487" name="Shape 487"/>
          <p:cNvSpPr/>
          <p:nvPr/>
        </p:nvSpPr>
        <p:spPr>
          <a:xfrm>
            <a:off x="7257375" y="2705763"/>
            <a:ext cx="743400" cy="329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100"/>
              <a:t>No</a:t>
            </a:r>
          </a:p>
        </p:txBody>
      </p:sp>
      <p:cxnSp>
        <p:nvCxnSpPr>
          <p:cNvPr id="488" name="Shape 488"/>
          <p:cNvCxnSpPr>
            <a:endCxn id="486" idx="1"/>
          </p:cNvCxnSpPr>
          <p:nvPr/>
        </p:nvCxnSpPr>
        <p:spPr>
          <a:xfrm rot="10800000" flipH="1">
            <a:off x="6588450" y="2415913"/>
            <a:ext cx="669000" cy="28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9" name="Shape 489"/>
          <p:cNvCxnSpPr>
            <a:stCxn id="485" idx="3"/>
            <a:endCxn id="487" idx="1"/>
          </p:cNvCxnSpPr>
          <p:nvPr/>
        </p:nvCxnSpPr>
        <p:spPr>
          <a:xfrm>
            <a:off x="6588575" y="2696100"/>
            <a:ext cx="668700" cy="174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Evaluation Methodology</a:t>
            </a:r>
          </a:p>
        </p:txBody>
      </p:sp>
      <p:sp>
        <p:nvSpPr>
          <p:cNvPr id="495" name="Shape 495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Separate models are trained for combinations of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5mL/min (n=14) or 20mL/min (n=46)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LF, B2B, B2B+LF, HF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No normalization or Individual baseline normalized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16 different models in total.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Each model is a random forest classifier built to distinguish non-bleeding instances (before t=0) from bleeding instances (after t=0).</a:t>
            </a: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fr" sz="2100" dirty="0"/>
              <a:t>Models are evaluated in a </a:t>
            </a:r>
            <a:r>
              <a:rPr lang="fr" sz="2100" dirty="0">
                <a:solidFill>
                  <a:srgbClr val="1155CC"/>
                </a:solidFill>
              </a:rPr>
              <a:t>leave-one-pig-out</a:t>
            </a:r>
            <a:r>
              <a:rPr lang="fr" sz="2100" dirty="0">
                <a:solidFill>
                  <a:srgbClr val="B45F06"/>
                </a:solidFill>
              </a:rPr>
              <a:t> cross validation</a:t>
            </a:r>
            <a:r>
              <a:rPr lang="fr" sz="2100" dirty="0"/>
              <a:t> framework.</a:t>
            </a:r>
          </a:p>
        </p:txBody>
      </p:sp>
      <p:pic>
        <p:nvPicPr>
          <p:cNvPr id="496" name="Shape 496" descr="pig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482" y="3716182"/>
            <a:ext cx="594734" cy="62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Shape 497" descr="pig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965" y="3867346"/>
            <a:ext cx="594734" cy="62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Shape 498" descr="pig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81" y="3867346"/>
            <a:ext cx="594734" cy="62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Shape 499" descr="pig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407" y="4039775"/>
            <a:ext cx="594734" cy="62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Shape 500" descr="pig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838" y="4177414"/>
            <a:ext cx="594734" cy="62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Shape 501" descr="pig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825" y="4234788"/>
            <a:ext cx="594734" cy="62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Shape 502" descr="pig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482" y="4422500"/>
            <a:ext cx="594734" cy="62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Shape 503" descr="pig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366" y="4039786"/>
            <a:ext cx="594734" cy="62488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Shape 504"/>
          <p:cNvSpPr txBox="1"/>
          <p:nvPr/>
        </p:nvSpPr>
        <p:spPr>
          <a:xfrm>
            <a:off x="5194551" y="3369175"/>
            <a:ext cx="138060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Training Set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7080379" y="3367363"/>
            <a:ext cx="109740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Testing Set</a:t>
            </a:r>
          </a:p>
        </p:txBody>
      </p:sp>
      <p:grpSp>
        <p:nvGrpSpPr>
          <p:cNvPr id="506" name="Shape 506"/>
          <p:cNvGrpSpPr/>
          <p:nvPr/>
        </p:nvGrpSpPr>
        <p:grpSpPr>
          <a:xfrm>
            <a:off x="4594950" y="1066025"/>
            <a:ext cx="4335300" cy="957000"/>
            <a:chOff x="4594950" y="1066025"/>
            <a:chExt cx="4335300" cy="957000"/>
          </a:xfrm>
        </p:grpSpPr>
        <p:sp>
          <p:nvSpPr>
            <p:cNvPr id="507" name="Shape 507"/>
            <p:cNvSpPr/>
            <p:nvPr/>
          </p:nvSpPr>
          <p:spPr>
            <a:xfrm>
              <a:off x="4594950" y="10660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FF2CC"/>
            </a:solidFill>
            <a:ln w="1905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B45F06"/>
                  </a:solidFill>
                </a:rPr>
                <a:t>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5585550" y="10660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C9DAF8"/>
            </a:solidFill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1155CC"/>
                  </a:solidFill>
                </a:rPr>
                <a:t>B2B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09" name="Shape 509"/>
            <p:cNvSpPr/>
            <p:nvPr/>
          </p:nvSpPr>
          <p:spPr>
            <a:xfrm>
              <a:off x="6576150" y="10660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D9EAD3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38761D"/>
                  </a:solidFill>
                </a:rPr>
                <a:t>B2B+LF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10" name="Shape 510"/>
            <p:cNvSpPr/>
            <p:nvPr/>
          </p:nvSpPr>
          <p:spPr>
            <a:xfrm>
              <a:off x="7566750" y="10660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4CCCC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990000"/>
                  </a:solidFill>
                </a:rPr>
                <a:t>HF Model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11" name="Shape 511"/>
            <p:cNvSpPr/>
            <p:nvPr/>
          </p:nvSpPr>
          <p:spPr>
            <a:xfrm>
              <a:off x="4747350" y="12184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FF2CC"/>
            </a:solidFill>
            <a:ln w="1905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B45F06"/>
                  </a:solidFill>
                </a:rPr>
                <a:t>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12" name="Shape 512"/>
            <p:cNvSpPr/>
            <p:nvPr/>
          </p:nvSpPr>
          <p:spPr>
            <a:xfrm>
              <a:off x="5737950" y="12184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C9DAF8"/>
            </a:solidFill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1155CC"/>
                  </a:solidFill>
                </a:rPr>
                <a:t>B2B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13" name="Shape 513"/>
            <p:cNvSpPr/>
            <p:nvPr/>
          </p:nvSpPr>
          <p:spPr>
            <a:xfrm>
              <a:off x="6728550" y="12184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D9EAD3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38761D"/>
                  </a:solidFill>
                </a:rPr>
                <a:t>B2B+LF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14" name="Shape 514"/>
            <p:cNvSpPr/>
            <p:nvPr/>
          </p:nvSpPr>
          <p:spPr>
            <a:xfrm>
              <a:off x="7719150" y="12184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4CCCC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990000"/>
                  </a:solidFill>
                </a:rPr>
                <a:t>HF Model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15" name="Shape 515"/>
            <p:cNvSpPr/>
            <p:nvPr/>
          </p:nvSpPr>
          <p:spPr>
            <a:xfrm>
              <a:off x="4899750" y="13708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FF2CC"/>
            </a:solidFill>
            <a:ln w="1905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B45F06"/>
                  </a:solidFill>
                </a:rPr>
                <a:t>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16" name="Shape 516"/>
            <p:cNvSpPr/>
            <p:nvPr/>
          </p:nvSpPr>
          <p:spPr>
            <a:xfrm>
              <a:off x="5890350" y="13708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C9DAF8"/>
            </a:solidFill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1155CC"/>
                  </a:solidFill>
                </a:rPr>
                <a:t>B2B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17" name="Shape 517"/>
            <p:cNvSpPr/>
            <p:nvPr/>
          </p:nvSpPr>
          <p:spPr>
            <a:xfrm>
              <a:off x="6880950" y="13708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D9EAD3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38761D"/>
                  </a:solidFill>
                </a:rPr>
                <a:t>B2B+LF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18" name="Shape 518"/>
            <p:cNvSpPr/>
            <p:nvPr/>
          </p:nvSpPr>
          <p:spPr>
            <a:xfrm>
              <a:off x="7871550" y="13708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4CCCC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990000"/>
                  </a:solidFill>
                </a:rPr>
                <a:t>HF Model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19" name="Shape 519"/>
            <p:cNvSpPr/>
            <p:nvPr/>
          </p:nvSpPr>
          <p:spPr>
            <a:xfrm>
              <a:off x="5052150" y="15232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FF2CC"/>
            </a:solidFill>
            <a:ln w="1905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B45F06"/>
                  </a:solidFill>
                </a:rPr>
                <a:t>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Normalized</a:t>
              </a:r>
            </a:p>
          </p:txBody>
        </p:sp>
        <p:sp>
          <p:nvSpPr>
            <p:cNvPr id="520" name="Shape 520"/>
            <p:cNvSpPr/>
            <p:nvPr/>
          </p:nvSpPr>
          <p:spPr>
            <a:xfrm>
              <a:off x="6042750" y="15232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C9DAF8"/>
            </a:solidFill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1155CC"/>
                  </a:solidFill>
                </a:rPr>
                <a:t>B2B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Normalized</a:t>
              </a:r>
            </a:p>
          </p:txBody>
        </p:sp>
        <p:sp>
          <p:nvSpPr>
            <p:cNvPr id="521" name="Shape 521"/>
            <p:cNvSpPr/>
            <p:nvPr/>
          </p:nvSpPr>
          <p:spPr>
            <a:xfrm>
              <a:off x="7033350" y="15232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D9EAD3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38761D"/>
                  </a:solidFill>
                </a:rPr>
                <a:t>B2B+LF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Normalized</a:t>
              </a:r>
            </a:p>
          </p:txBody>
        </p:sp>
        <p:sp>
          <p:nvSpPr>
            <p:cNvPr id="522" name="Shape 522"/>
            <p:cNvSpPr/>
            <p:nvPr/>
          </p:nvSpPr>
          <p:spPr>
            <a:xfrm>
              <a:off x="8023950" y="15232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4CCCC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990000"/>
                  </a:solidFill>
                </a:rPr>
                <a:t>HF Model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Normalized</a:t>
              </a:r>
            </a:p>
          </p:txBody>
        </p:sp>
      </p:grpSp>
      <p:sp>
        <p:nvSpPr>
          <p:cNvPr id="523" name="Shape 523"/>
          <p:cNvSpPr/>
          <p:nvPr/>
        </p:nvSpPr>
        <p:spPr>
          <a:xfrm>
            <a:off x="5048975" y="2437950"/>
            <a:ext cx="1539600" cy="5163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000"/>
              <a:t>Bleeding?</a:t>
            </a:r>
          </a:p>
        </p:txBody>
      </p:sp>
      <p:sp>
        <p:nvSpPr>
          <p:cNvPr id="524" name="Shape 524"/>
          <p:cNvSpPr/>
          <p:nvPr/>
        </p:nvSpPr>
        <p:spPr>
          <a:xfrm>
            <a:off x="7257450" y="2251063"/>
            <a:ext cx="743400" cy="329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525" name="Shape 525"/>
          <p:cNvSpPr/>
          <p:nvPr/>
        </p:nvSpPr>
        <p:spPr>
          <a:xfrm>
            <a:off x="7257375" y="2705763"/>
            <a:ext cx="743400" cy="329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100"/>
              <a:t>No</a:t>
            </a:r>
          </a:p>
        </p:txBody>
      </p:sp>
      <p:cxnSp>
        <p:nvCxnSpPr>
          <p:cNvPr id="526" name="Shape 526"/>
          <p:cNvCxnSpPr>
            <a:endCxn id="524" idx="1"/>
          </p:cNvCxnSpPr>
          <p:nvPr/>
        </p:nvCxnSpPr>
        <p:spPr>
          <a:xfrm rot="10800000" flipH="1">
            <a:off x="6588450" y="2415913"/>
            <a:ext cx="669000" cy="28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27" name="Shape 527"/>
          <p:cNvCxnSpPr>
            <a:stCxn id="523" idx="3"/>
            <a:endCxn id="525" idx="1"/>
          </p:cNvCxnSpPr>
          <p:nvPr/>
        </p:nvCxnSpPr>
        <p:spPr>
          <a:xfrm>
            <a:off x="6588575" y="2696100"/>
            <a:ext cx="668700" cy="174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8" name="Shape 528"/>
          <p:cNvSpPr/>
          <p:nvPr/>
        </p:nvSpPr>
        <p:spPr>
          <a:xfrm>
            <a:off x="4531175" y="988450"/>
            <a:ext cx="4557300" cy="2318100"/>
          </a:xfrm>
          <a:prstGeom prst="rect">
            <a:avLst/>
          </a:prstGeom>
          <a:solidFill>
            <a:srgbClr val="FFFFFF">
              <a:alpha val="7577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Evaluation Methodology</a:t>
            </a:r>
          </a:p>
        </p:txBody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Separate models are trained for combinations of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5mL/min (n=14) or 20mL/min (n=46)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LF, B2B, B2B+LF, HF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No normalization or Individual baseline normalized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16 different models in total.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Each model is a random forest classifier built to distinguish non-bleeding instances (before t=0) from bleeding instances (after t=0).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Models are evaluated in a leave-one-pig-out cross validation framework.</a:t>
            </a: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fr" sz="2100" dirty="0"/>
              <a:t>Model performance is evaluated using </a:t>
            </a:r>
            <a:r>
              <a:rPr lang="fr" sz="2100" dirty="0">
                <a:solidFill>
                  <a:srgbClr val="38761D"/>
                </a:solidFill>
              </a:rPr>
              <a:t>ROC</a:t>
            </a:r>
            <a:r>
              <a:rPr lang="fr" sz="2100" dirty="0"/>
              <a:t> and </a:t>
            </a:r>
            <a:r>
              <a:rPr lang="fr" sz="2100" dirty="0">
                <a:solidFill>
                  <a:srgbClr val="1155CC"/>
                </a:solidFill>
              </a:rPr>
              <a:t>AMOC</a:t>
            </a:r>
            <a:r>
              <a:rPr lang="fr" sz="2100" dirty="0"/>
              <a:t> curves.</a:t>
            </a:r>
          </a:p>
        </p:txBody>
      </p:sp>
      <p:pic>
        <p:nvPicPr>
          <p:cNvPr id="535" name="Shape 535" descr="pig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482" y="3716182"/>
            <a:ext cx="594734" cy="62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Shape 536" descr="pig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965" y="3867346"/>
            <a:ext cx="594734" cy="62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Shape 537" descr="pig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081" y="3867346"/>
            <a:ext cx="594734" cy="62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Shape 538" descr="pig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407" y="4039775"/>
            <a:ext cx="594734" cy="62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Shape 539" descr="pig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838" y="4177414"/>
            <a:ext cx="594734" cy="62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Shape 540" descr="pig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825" y="4234788"/>
            <a:ext cx="594734" cy="62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Shape 541" descr="pig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7482" y="4422500"/>
            <a:ext cx="594734" cy="624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Shape 542" descr="pig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5366" y="4039786"/>
            <a:ext cx="594734" cy="62488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Shape 543"/>
          <p:cNvSpPr txBox="1"/>
          <p:nvPr/>
        </p:nvSpPr>
        <p:spPr>
          <a:xfrm>
            <a:off x="5194551" y="3369175"/>
            <a:ext cx="138060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Training Set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7080379" y="3367363"/>
            <a:ext cx="109740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Testing Set</a:t>
            </a:r>
          </a:p>
        </p:txBody>
      </p:sp>
      <p:pic>
        <p:nvPicPr>
          <p:cNvPr id="545" name="Shape 545" descr="roc_s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996" y="5354499"/>
            <a:ext cx="1097544" cy="970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Shape 546" descr="amoc_s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8936" y="5268337"/>
            <a:ext cx="1380439" cy="1078663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Shape 547"/>
          <p:cNvSpPr txBox="1"/>
          <p:nvPr/>
        </p:nvSpPr>
        <p:spPr>
          <a:xfrm>
            <a:off x="5269996" y="5055830"/>
            <a:ext cx="109740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ROC</a:t>
            </a:r>
          </a:p>
        </p:txBody>
      </p:sp>
      <p:sp>
        <p:nvSpPr>
          <p:cNvPr id="548" name="Shape 548"/>
          <p:cNvSpPr txBox="1"/>
          <p:nvPr/>
        </p:nvSpPr>
        <p:spPr>
          <a:xfrm>
            <a:off x="7080379" y="5034717"/>
            <a:ext cx="1097400" cy="34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AMOC</a:t>
            </a:r>
          </a:p>
        </p:txBody>
      </p:sp>
      <p:grpSp>
        <p:nvGrpSpPr>
          <p:cNvPr id="549" name="Shape 549"/>
          <p:cNvGrpSpPr/>
          <p:nvPr/>
        </p:nvGrpSpPr>
        <p:grpSpPr>
          <a:xfrm>
            <a:off x="4594950" y="1066025"/>
            <a:ext cx="4335300" cy="957000"/>
            <a:chOff x="4594950" y="1066025"/>
            <a:chExt cx="4335300" cy="957000"/>
          </a:xfrm>
        </p:grpSpPr>
        <p:sp>
          <p:nvSpPr>
            <p:cNvPr id="550" name="Shape 550"/>
            <p:cNvSpPr/>
            <p:nvPr/>
          </p:nvSpPr>
          <p:spPr>
            <a:xfrm>
              <a:off x="4594950" y="10660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FF2CC"/>
            </a:solidFill>
            <a:ln w="1905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B45F06"/>
                  </a:solidFill>
                </a:rPr>
                <a:t>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51" name="Shape 551"/>
            <p:cNvSpPr/>
            <p:nvPr/>
          </p:nvSpPr>
          <p:spPr>
            <a:xfrm>
              <a:off x="5585550" y="10660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C9DAF8"/>
            </a:solidFill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1155CC"/>
                  </a:solidFill>
                </a:rPr>
                <a:t>B2B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52" name="Shape 552"/>
            <p:cNvSpPr/>
            <p:nvPr/>
          </p:nvSpPr>
          <p:spPr>
            <a:xfrm>
              <a:off x="6576150" y="10660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D9EAD3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38761D"/>
                  </a:solidFill>
                </a:rPr>
                <a:t>B2B+LF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53" name="Shape 553"/>
            <p:cNvSpPr/>
            <p:nvPr/>
          </p:nvSpPr>
          <p:spPr>
            <a:xfrm>
              <a:off x="7566750" y="10660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4CCCC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990000"/>
                  </a:solidFill>
                </a:rPr>
                <a:t>HF Model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54" name="Shape 554"/>
            <p:cNvSpPr/>
            <p:nvPr/>
          </p:nvSpPr>
          <p:spPr>
            <a:xfrm>
              <a:off x="4747350" y="12184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FF2CC"/>
            </a:solidFill>
            <a:ln w="1905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B45F06"/>
                  </a:solidFill>
                </a:rPr>
                <a:t>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55" name="Shape 555"/>
            <p:cNvSpPr/>
            <p:nvPr/>
          </p:nvSpPr>
          <p:spPr>
            <a:xfrm>
              <a:off x="5737950" y="12184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C9DAF8"/>
            </a:solidFill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1155CC"/>
                  </a:solidFill>
                </a:rPr>
                <a:t>B2B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56" name="Shape 556"/>
            <p:cNvSpPr/>
            <p:nvPr/>
          </p:nvSpPr>
          <p:spPr>
            <a:xfrm>
              <a:off x="6728550" y="12184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D9EAD3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38761D"/>
                  </a:solidFill>
                </a:rPr>
                <a:t>B2B+LF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57" name="Shape 557"/>
            <p:cNvSpPr/>
            <p:nvPr/>
          </p:nvSpPr>
          <p:spPr>
            <a:xfrm>
              <a:off x="7719150" y="12184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4CCCC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990000"/>
                  </a:solidFill>
                </a:rPr>
                <a:t>HF Model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58" name="Shape 558"/>
            <p:cNvSpPr/>
            <p:nvPr/>
          </p:nvSpPr>
          <p:spPr>
            <a:xfrm>
              <a:off x="4899750" y="13708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FF2CC"/>
            </a:solidFill>
            <a:ln w="1905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B45F06"/>
                  </a:solidFill>
                </a:rPr>
                <a:t>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59" name="Shape 559"/>
            <p:cNvSpPr/>
            <p:nvPr/>
          </p:nvSpPr>
          <p:spPr>
            <a:xfrm>
              <a:off x="5890350" y="13708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C9DAF8"/>
            </a:solidFill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1155CC"/>
                  </a:solidFill>
                </a:rPr>
                <a:t>B2B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60" name="Shape 560"/>
            <p:cNvSpPr/>
            <p:nvPr/>
          </p:nvSpPr>
          <p:spPr>
            <a:xfrm>
              <a:off x="6880950" y="13708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D9EAD3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38761D"/>
                  </a:solidFill>
                </a:rPr>
                <a:t>B2B+LF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61" name="Shape 561"/>
            <p:cNvSpPr/>
            <p:nvPr/>
          </p:nvSpPr>
          <p:spPr>
            <a:xfrm>
              <a:off x="7871550" y="13708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4CCCC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990000"/>
                  </a:solidFill>
                </a:rPr>
                <a:t>HF Model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Non-normalized</a:t>
              </a:r>
            </a:p>
          </p:txBody>
        </p:sp>
        <p:sp>
          <p:nvSpPr>
            <p:cNvPr id="562" name="Shape 562"/>
            <p:cNvSpPr/>
            <p:nvPr/>
          </p:nvSpPr>
          <p:spPr>
            <a:xfrm>
              <a:off x="5052150" y="15232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FF2CC"/>
            </a:solidFill>
            <a:ln w="19050" cap="flat" cmpd="sng">
              <a:solidFill>
                <a:srgbClr val="B45F0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B45F06"/>
                  </a:solidFill>
                </a:rPr>
                <a:t>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Normalized</a:t>
              </a:r>
            </a:p>
          </p:txBody>
        </p:sp>
        <p:sp>
          <p:nvSpPr>
            <p:cNvPr id="563" name="Shape 563"/>
            <p:cNvSpPr/>
            <p:nvPr/>
          </p:nvSpPr>
          <p:spPr>
            <a:xfrm>
              <a:off x="6042750" y="15232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C9DAF8"/>
            </a:solidFill>
            <a:ln w="1905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1155CC"/>
                  </a:solidFill>
                </a:rPr>
                <a:t>B2B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Normalized</a:t>
              </a:r>
            </a:p>
          </p:txBody>
        </p:sp>
        <p:sp>
          <p:nvSpPr>
            <p:cNvPr id="564" name="Shape 564"/>
            <p:cNvSpPr/>
            <p:nvPr/>
          </p:nvSpPr>
          <p:spPr>
            <a:xfrm>
              <a:off x="7033350" y="15232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D9EAD3"/>
            </a:solidFill>
            <a:ln w="1905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38761D"/>
                  </a:solidFill>
                </a:rPr>
                <a:t>B2B+LF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Normalized</a:t>
              </a:r>
            </a:p>
          </p:txBody>
        </p:sp>
        <p:sp>
          <p:nvSpPr>
            <p:cNvPr id="565" name="Shape 565"/>
            <p:cNvSpPr/>
            <p:nvPr/>
          </p:nvSpPr>
          <p:spPr>
            <a:xfrm>
              <a:off x="8023950" y="1523225"/>
              <a:ext cx="906300" cy="499800"/>
            </a:xfrm>
            <a:prstGeom prst="roundRect">
              <a:avLst>
                <a:gd name="adj" fmla="val 10616"/>
              </a:avLst>
            </a:prstGeom>
            <a:solidFill>
              <a:srgbClr val="F4CCCC"/>
            </a:solidFill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fr" sz="900" b="1">
                  <a:solidFill>
                    <a:srgbClr val="990000"/>
                  </a:solidFill>
                </a:rPr>
                <a:t>HF Model</a:t>
              </a:r>
              <a:br>
                <a:rPr lang="fr" sz="900"/>
              </a:br>
              <a:r>
                <a:rPr lang="fr" sz="700"/>
                <a:t>- 5mL/min</a:t>
              </a:r>
              <a:br>
                <a:rPr lang="fr" sz="700"/>
              </a:br>
              <a:r>
                <a:rPr lang="fr" sz="700"/>
                <a:t>- Normalized</a:t>
              </a:r>
            </a:p>
          </p:txBody>
        </p:sp>
      </p:grpSp>
      <p:sp>
        <p:nvSpPr>
          <p:cNvPr id="566" name="Shape 566"/>
          <p:cNvSpPr/>
          <p:nvPr/>
        </p:nvSpPr>
        <p:spPr>
          <a:xfrm>
            <a:off x="5048975" y="2437950"/>
            <a:ext cx="1539600" cy="5163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000"/>
              <a:t>Bleeding?</a:t>
            </a:r>
          </a:p>
        </p:txBody>
      </p:sp>
      <p:sp>
        <p:nvSpPr>
          <p:cNvPr id="567" name="Shape 567"/>
          <p:cNvSpPr/>
          <p:nvPr/>
        </p:nvSpPr>
        <p:spPr>
          <a:xfrm>
            <a:off x="7257450" y="2251063"/>
            <a:ext cx="743400" cy="3297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b="1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568" name="Shape 568"/>
          <p:cNvSpPr/>
          <p:nvPr/>
        </p:nvSpPr>
        <p:spPr>
          <a:xfrm>
            <a:off x="7257375" y="2705763"/>
            <a:ext cx="743400" cy="329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100"/>
              <a:t>No</a:t>
            </a:r>
          </a:p>
        </p:txBody>
      </p:sp>
      <p:cxnSp>
        <p:nvCxnSpPr>
          <p:cNvPr id="569" name="Shape 569"/>
          <p:cNvCxnSpPr>
            <a:endCxn id="567" idx="1"/>
          </p:cNvCxnSpPr>
          <p:nvPr/>
        </p:nvCxnSpPr>
        <p:spPr>
          <a:xfrm rot="10800000" flipH="1">
            <a:off x="6588450" y="2415913"/>
            <a:ext cx="669000" cy="28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70" name="Shape 570"/>
          <p:cNvCxnSpPr>
            <a:stCxn id="566" idx="3"/>
            <a:endCxn id="568" idx="1"/>
          </p:cNvCxnSpPr>
          <p:nvPr/>
        </p:nvCxnSpPr>
        <p:spPr>
          <a:xfrm>
            <a:off x="6588575" y="2696100"/>
            <a:ext cx="668700" cy="1746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1" name="Shape 571"/>
          <p:cNvSpPr/>
          <p:nvPr/>
        </p:nvSpPr>
        <p:spPr>
          <a:xfrm>
            <a:off x="4531175" y="988450"/>
            <a:ext cx="4557300" cy="4101900"/>
          </a:xfrm>
          <a:prstGeom prst="rect">
            <a:avLst/>
          </a:prstGeom>
          <a:solidFill>
            <a:srgbClr val="FFFFFF">
              <a:alpha val="7577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Shape 576" descr="1.ro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44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Shape 577"/>
          <p:cNvSpPr/>
          <p:nvPr/>
        </p:nvSpPr>
        <p:spPr>
          <a:xfrm>
            <a:off x="52225" y="1605425"/>
            <a:ext cx="2966700" cy="3577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8" name="Shape 578"/>
          <p:cNvSpPr/>
          <p:nvPr/>
        </p:nvSpPr>
        <p:spPr>
          <a:xfrm>
            <a:off x="6148225" y="1605425"/>
            <a:ext cx="2966700" cy="3577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Purpose of the Receiver Operating Characteristic (ROC) Curve</a:t>
            </a:r>
          </a:p>
        </p:txBody>
      </p:sp>
      <p:sp>
        <p:nvSpPr>
          <p:cNvPr id="580" name="Shape 580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33</a:t>
            </a:fld>
            <a:endParaRPr lang="fr"/>
          </a:p>
        </p:txBody>
      </p:sp>
      <p:sp>
        <p:nvSpPr>
          <p:cNvPr id="581" name="Shape 581"/>
          <p:cNvSpPr txBox="1"/>
          <p:nvPr/>
        </p:nvSpPr>
        <p:spPr>
          <a:xfrm>
            <a:off x="152400" y="2011250"/>
            <a:ext cx="2966700" cy="20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700"/>
              <a:t>An ROC curve characterizes the performance tradeoffs made when tuning a classifier threshold.</a:t>
            </a:r>
          </a:p>
          <a:p>
            <a:pPr lvl="0">
              <a:spcBef>
                <a:spcPts val="0"/>
              </a:spcBef>
              <a:buNone/>
            </a:pPr>
            <a:endParaRPr sz="1700"/>
          </a:p>
          <a:p>
            <a:pPr lvl="0">
              <a:spcBef>
                <a:spcPts val="0"/>
              </a:spcBef>
              <a:buNone/>
            </a:pPr>
            <a:r>
              <a:rPr lang="fr" sz="1700"/>
              <a:t>We generally include at least a </a:t>
            </a:r>
            <a:r>
              <a:rPr lang="fr" sz="1700" b="1"/>
              <a:t>random choice model</a:t>
            </a:r>
            <a:r>
              <a:rPr lang="fr" sz="1700"/>
              <a:t> and one or more </a:t>
            </a:r>
            <a:r>
              <a:rPr lang="fr" sz="1700" b="1">
                <a:solidFill>
                  <a:srgbClr val="FF0000"/>
                </a:solidFill>
              </a:rPr>
              <a:t>other models</a:t>
            </a:r>
            <a:r>
              <a:rPr lang="fr" sz="1700"/>
              <a:t> we want to compare.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4201450" y="938450"/>
            <a:ext cx="43848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500">
                <a:solidFill>
                  <a:srgbClr val="FF0000"/>
                </a:solidFill>
              </a:rPr>
              <a:t>This is the model we want to compare with random guessing.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4549900" y="5266725"/>
            <a:ext cx="43848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500"/>
              <a:t>This model (call it “Random”) chooses a class at random with uniform probability.</a:t>
            </a:r>
          </a:p>
        </p:txBody>
      </p:sp>
      <p:cxnSp>
        <p:nvCxnSpPr>
          <p:cNvPr id="584" name="Shape 584"/>
          <p:cNvCxnSpPr/>
          <p:nvPr/>
        </p:nvCxnSpPr>
        <p:spPr>
          <a:xfrm rot="10800000">
            <a:off x="4545775" y="3760525"/>
            <a:ext cx="1335000" cy="154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85" name="Shape 585"/>
          <p:cNvCxnSpPr/>
          <p:nvPr/>
        </p:nvCxnSpPr>
        <p:spPr>
          <a:xfrm>
            <a:off x="4825000" y="1500725"/>
            <a:ext cx="0" cy="561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Shape 590" descr="2.roc_poi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44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Shape 591"/>
          <p:cNvSpPr/>
          <p:nvPr/>
        </p:nvSpPr>
        <p:spPr>
          <a:xfrm>
            <a:off x="52225" y="1605425"/>
            <a:ext cx="2966700" cy="3577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/>
          <p:nvPr/>
        </p:nvSpPr>
        <p:spPr>
          <a:xfrm>
            <a:off x="6148225" y="1605425"/>
            <a:ext cx="2966700" cy="3577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Purpose of the ROC Curve</a:t>
            </a:r>
          </a:p>
        </p:txBody>
      </p:sp>
      <p:sp>
        <p:nvSpPr>
          <p:cNvPr id="594" name="Shape 594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34</a:t>
            </a:fld>
            <a:endParaRPr lang="fr"/>
          </a:p>
        </p:txBody>
      </p:sp>
      <p:sp>
        <p:nvSpPr>
          <p:cNvPr id="595" name="Shape 595"/>
          <p:cNvSpPr txBox="1"/>
          <p:nvPr/>
        </p:nvSpPr>
        <p:spPr>
          <a:xfrm>
            <a:off x="152400" y="2011250"/>
            <a:ext cx="2966700" cy="3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B7B7B7"/>
                </a:solidFill>
              </a:rPr>
              <a:t>An ROC curve characterizes the performance tradeoffs made when tuning a classifier threshold.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B7B7B7"/>
                </a:solidFill>
              </a:rPr>
              <a:t>We generally include at least a </a:t>
            </a:r>
            <a:r>
              <a:rPr lang="fr" b="1">
                <a:solidFill>
                  <a:srgbClr val="B7B7B7"/>
                </a:solidFill>
              </a:rPr>
              <a:t>random choice model</a:t>
            </a:r>
            <a:r>
              <a:rPr lang="fr">
                <a:solidFill>
                  <a:srgbClr val="B7B7B7"/>
                </a:solidFill>
              </a:rPr>
              <a:t> and one or more </a:t>
            </a:r>
            <a:r>
              <a:rPr lang="fr" b="1">
                <a:solidFill>
                  <a:srgbClr val="B7B7B7"/>
                </a:solidFill>
              </a:rPr>
              <a:t>other models</a:t>
            </a:r>
            <a:r>
              <a:rPr lang="fr">
                <a:solidFill>
                  <a:srgbClr val="B7B7B7"/>
                </a:solidFill>
              </a:rPr>
              <a:t> we want to compare.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fr" sz="1700"/>
              <a:t>This curve characterizes the tradeoff between improving true positive rate (</a:t>
            </a:r>
            <a:r>
              <a:rPr lang="fr" sz="1700">
                <a:solidFill>
                  <a:srgbClr val="38761D"/>
                </a:solidFill>
              </a:rPr>
              <a:t>TPR</a:t>
            </a:r>
            <a:r>
              <a:rPr lang="fr" sz="1700"/>
              <a:t>) or false positive rate (</a:t>
            </a:r>
            <a:r>
              <a:rPr lang="fr" sz="1700">
                <a:solidFill>
                  <a:srgbClr val="0000FF"/>
                </a:solidFill>
              </a:rPr>
              <a:t>FPR</a:t>
            </a:r>
            <a:r>
              <a:rPr lang="fr" sz="1700"/>
              <a:t>).</a:t>
            </a:r>
          </a:p>
          <a:p>
            <a:pPr lvl="0">
              <a:spcBef>
                <a:spcPts val="0"/>
              </a:spcBef>
              <a:buNone/>
            </a:pPr>
            <a:endParaRPr sz="1700"/>
          </a:p>
          <a:p>
            <a:pPr lvl="0" rtl="0">
              <a:spcBef>
                <a:spcPts val="0"/>
              </a:spcBef>
              <a:buNone/>
            </a:pPr>
            <a:r>
              <a:rPr lang="fr" sz="1700"/>
              <a:t>For a given </a:t>
            </a:r>
            <a:r>
              <a:rPr lang="fr" sz="1700">
                <a:solidFill>
                  <a:srgbClr val="0000FF"/>
                </a:solidFill>
              </a:rPr>
              <a:t>FPR</a:t>
            </a:r>
            <a:r>
              <a:rPr lang="fr" sz="1700"/>
              <a:t> we can lookup the expected </a:t>
            </a:r>
            <a:r>
              <a:rPr lang="fr" sz="1700">
                <a:solidFill>
                  <a:srgbClr val="38761D"/>
                </a:solidFill>
              </a:rPr>
              <a:t>TPR</a:t>
            </a:r>
            <a:r>
              <a:rPr lang="fr" sz="1700"/>
              <a:t>.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950450" y="1126400"/>
            <a:ext cx="5432400" cy="550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00AE4D"/>
                </a:solidFill>
              </a:rPr>
              <a:t>TPR: What fraction of the positive cases did we correctly identify?</a:t>
            </a:r>
          </a:p>
        </p:txBody>
      </p:sp>
      <p:cxnSp>
        <p:nvCxnSpPr>
          <p:cNvPr id="597" name="Shape 597"/>
          <p:cNvCxnSpPr/>
          <p:nvPr/>
        </p:nvCxnSpPr>
        <p:spPr>
          <a:xfrm>
            <a:off x="2638325" y="1474850"/>
            <a:ext cx="925800" cy="1482900"/>
          </a:xfrm>
          <a:prstGeom prst="straightConnector1">
            <a:avLst/>
          </a:prstGeom>
          <a:noFill/>
          <a:ln w="19050" cap="flat" cmpd="sng">
            <a:solidFill>
              <a:srgbClr val="00AE4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8" name="Shape 598"/>
          <p:cNvSpPr txBox="1"/>
          <p:nvPr/>
        </p:nvSpPr>
        <p:spPr>
          <a:xfrm>
            <a:off x="6112400" y="2318800"/>
            <a:ext cx="2916900" cy="3031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1155CC"/>
                </a:solidFill>
              </a:rPr>
              <a:t>FPR: How often are we incorrectly alerting of a condition that is not really present?</a:t>
            </a:r>
          </a:p>
          <a:p>
            <a:pPr lvl="0">
              <a:spcBef>
                <a:spcPts val="0"/>
              </a:spcBef>
              <a:buNone/>
            </a:pPr>
            <a:endParaRPr>
              <a:solidFill>
                <a:srgbClr val="1155CC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fr" sz="1200">
                <a:solidFill>
                  <a:srgbClr val="1155CC"/>
                </a:solidFill>
              </a:rPr>
              <a:t>(Or: How much do the nurses hate the new monitor?)</a:t>
            </a:r>
          </a:p>
        </p:txBody>
      </p:sp>
      <p:cxnSp>
        <p:nvCxnSpPr>
          <p:cNvPr id="599" name="Shape 599"/>
          <p:cNvCxnSpPr/>
          <p:nvPr/>
        </p:nvCxnSpPr>
        <p:spPr>
          <a:xfrm flipH="1">
            <a:off x="4178775" y="2761225"/>
            <a:ext cx="1950000" cy="2040000"/>
          </a:xfrm>
          <a:prstGeom prst="straightConnector1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" name="Shape 604" descr="1.ro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44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Shape 605"/>
          <p:cNvSpPr/>
          <p:nvPr/>
        </p:nvSpPr>
        <p:spPr>
          <a:xfrm>
            <a:off x="52225" y="1605425"/>
            <a:ext cx="2966700" cy="3577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6" name="Shape 606"/>
          <p:cNvSpPr/>
          <p:nvPr/>
        </p:nvSpPr>
        <p:spPr>
          <a:xfrm>
            <a:off x="6148225" y="1605425"/>
            <a:ext cx="2966700" cy="3577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7" name="Shape 607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Evaluating an ROC Curve</a:t>
            </a:r>
          </a:p>
        </p:txBody>
      </p:sp>
      <p:sp>
        <p:nvSpPr>
          <p:cNvPr id="608" name="Shape 608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35</a:t>
            </a:fld>
            <a:endParaRPr lang="fr"/>
          </a:p>
        </p:txBody>
      </p:sp>
      <p:sp>
        <p:nvSpPr>
          <p:cNvPr id="609" name="Shape 609"/>
          <p:cNvSpPr txBox="1"/>
          <p:nvPr/>
        </p:nvSpPr>
        <p:spPr>
          <a:xfrm>
            <a:off x="152400" y="2011250"/>
            <a:ext cx="2966700" cy="3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B7B7B7"/>
                </a:solidFill>
              </a:rPr>
              <a:t>An ROC curve characterizes the performance tradeoffs made when tuning a classifier threshold.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B7B7B7"/>
                </a:solidFill>
              </a:rPr>
              <a:t>We generally include at least a </a:t>
            </a:r>
            <a:r>
              <a:rPr lang="fr" b="1">
                <a:solidFill>
                  <a:srgbClr val="B7B7B7"/>
                </a:solidFill>
              </a:rPr>
              <a:t>random choice model</a:t>
            </a:r>
            <a:r>
              <a:rPr lang="fr">
                <a:solidFill>
                  <a:srgbClr val="B7B7B7"/>
                </a:solidFill>
              </a:rPr>
              <a:t> and one or more </a:t>
            </a:r>
            <a:r>
              <a:rPr lang="fr" b="1">
                <a:solidFill>
                  <a:srgbClr val="B7B7B7"/>
                </a:solidFill>
              </a:rPr>
              <a:t>other models</a:t>
            </a:r>
            <a:r>
              <a:rPr lang="fr">
                <a:solidFill>
                  <a:srgbClr val="B7B7B7"/>
                </a:solidFill>
              </a:rPr>
              <a:t> we want to compare.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B7B7B7"/>
                </a:solidFill>
              </a:rPr>
              <a:t>This curve characterizes the tradeoff between improving true positive rate (TPR) or false positive rate (FPR).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B7B7B7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B7B7B7"/>
                </a:solidFill>
              </a:rPr>
              <a:t>For a given FPR we can lookup the expected TPR.</a:t>
            </a:r>
          </a:p>
        </p:txBody>
      </p:sp>
      <p:sp>
        <p:nvSpPr>
          <p:cNvPr id="610" name="Shape 610"/>
          <p:cNvSpPr txBox="1"/>
          <p:nvPr/>
        </p:nvSpPr>
        <p:spPr>
          <a:xfrm>
            <a:off x="6105300" y="2011250"/>
            <a:ext cx="2966700" cy="360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700"/>
              <a:t>A </a:t>
            </a:r>
            <a:r>
              <a:rPr lang="fr" sz="1700">
                <a:solidFill>
                  <a:srgbClr val="38761D"/>
                </a:solidFill>
              </a:rPr>
              <a:t>better performing</a:t>
            </a:r>
            <a:r>
              <a:rPr lang="fr" sz="1700"/>
              <a:t> classifier will tend to move the curve toward the top left corner (i.e. more positive detections made with fewer false detections).</a:t>
            </a:r>
          </a:p>
        </p:txBody>
      </p:sp>
      <p:cxnSp>
        <p:nvCxnSpPr>
          <p:cNvPr id="611" name="Shape 611"/>
          <p:cNvCxnSpPr/>
          <p:nvPr/>
        </p:nvCxnSpPr>
        <p:spPr>
          <a:xfrm rot="10800000">
            <a:off x="3585850" y="1692750"/>
            <a:ext cx="1282800" cy="14745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2" name="Shape 612"/>
          <p:cNvSpPr txBox="1"/>
          <p:nvPr/>
        </p:nvSpPr>
        <p:spPr>
          <a:xfrm>
            <a:off x="3696843" y="1616550"/>
            <a:ext cx="1865100" cy="3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300">
                <a:solidFill>
                  <a:srgbClr val="38761D"/>
                </a:solidFill>
              </a:rPr>
              <a:t>Best to be up here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Shape 617" descr="3.low_fpr_highlig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44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Shape 618"/>
          <p:cNvSpPr/>
          <p:nvPr/>
        </p:nvSpPr>
        <p:spPr>
          <a:xfrm>
            <a:off x="52225" y="1605425"/>
            <a:ext cx="3036600" cy="3577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19" name="Shape 619"/>
          <p:cNvSpPr/>
          <p:nvPr/>
        </p:nvSpPr>
        <p:spPr>
          <a:xfrm>
            <a:off x="6148225" y="1605425"/>
            <a:ext cx="2966700" cy="3577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Low False Positive Rates on an ROC Curve</a:t>
            </a:r>
          </a:p>
        </p:txBody>
      </p:sp>
      <p:sp>
        <p:nvSpPr>
          <p:cNvPr id="621" name="Shape 621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36</a:t>
            </a:fld>
            <a:endParaRPr lang="fr"/>
          </a:p>
        </p:txBody>
      </p:sp>
      <p:sp>
        <p:nvSpPr>
          <p:cNvPr id="622" name="Shape 622"/>
          <p:cNvSpPr txBox="1"/>
          <p:nvPr/>
        </p:nvSpPr>
        <p:spPr>
          <a:xfrm>
            <a:off x="6061675" y="2312225"/>
            <a:ext cx="2966700" cy="881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700"/>
              <a:t>We are often most interested in the </a:t>
            </a:r>
            <a:r>
              <a:rPr lang="fr" sz="1700">
                <a:solidFill>
                  <a:srgbClr val="00AE4D"/>
                </a:solidFill>
              </a:rPr>
              <a:t>low FPR</a:t>
            </a:r>
            <a:r>
              <a:rPr lang="fr" sz="1700"/>
              <a:t> range in operation...</a:t>
            </a:r>
          </a:p>
        </p:txBody>
      </p:sp>
      <p:cxnSp>
        <p:nvCxnSpPr>
          <p:cNvPr id="623" name="Shape 623"/>
          <p:cNvCxnSpPr/>
          <p:nvPr/>
        </p:nvCxnSpPr>
        <p:spPr>
          <a:xfrm rot="10800000">
            <a:off x="3725550" y="4353800"/>
            <a:ext cx="689400" cy="10122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24" name="Shape 624"/>
          <p:cNvSpPr txBox="1"/>
          <p:nvPr/>
        </p:nvSpPr>
        <p:spPr>
          <a:xfrm>
            <a:off x="4078175" y="5251450"/>
            <a:ext cx="3582900" cy="3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300">
                <a:solidFill>
                  <a:srgbClr val="38761D"/>
                </a:solidFill>
              </a:rPr>
              <a:t>We want to look at this region.</a:t>
            </a:r>
          </a:p>
          <a:p>
            <a:pPr lvl="0" rtl="0">
              <a:spcBef>
                <a:spcPts val="0"/>
              </a:spcBef>
              <a:buNone/>
            </a:pPr>
            <a:r>
              <a:rPr lang="fr" sz="1300">
                <a:solidFill>
                  <a:srgbClr val="38761D"/>
                </a:solidFill>
              </a:rPr>
              <a:t>Low FPR = Fewer false alarms.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" name="Shape 629" descr="3.low_fpr_highlig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44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Shape 630"/>
          <p:cNvSpPr/>
          <p:nvPr/>
        </p:nvSpPr>
        <p:spPr>
          <a:xfrm>
            <a:off x="6148225" y="1605425"/>
            <a:ext cx="2966700" cy="3577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1" name="Shape 631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Low False Positive Rates on an ROC Curve</a:t>
            </a:r>
          </a:p>
        </p:txBody>
      </p:sp>
      <p:sp>
        <p:nvSpPr>
          <p:cNvPr id="632" name="Shape 632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37</a:t>
            </a:fld>
            <a:endParaRPr lang="fr"/>
          </a:p>
        </p:txBody>
      </p:sp>
      <p:sp>
        <p:nvSpPr>
          <p:cNvPr id="633" name="Shape 633"/>
          <p:cNvSpPr txBox="1"/>
          <p:nvPr/>
        </p:nvSpPr>
        <p:spPr>
          <a:xfrm>
            <a:off x="6061675" y="2312225"/>
            <a:ext cx="2966700" cy="1335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We are often most interested in the low FPR range in operation…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fr" sz="1700"/>
              <a:t>...so we plot FPR on the log scale to zoom in to the smaller values.</a:t>
            </a:r>
          </a:p>
        </p:txBody>
      </p:sp>
      <p:cxnSp>
        <p:nvCxnSpPr>
          <p:cNvPr id="634" name="Shape 634"/>
          <p:cNvCxnSpPr/>
          <p:nvPr/>
        </p:nvCxnSpPr>
        <p:spPr>
          <a:xfrm rot="10800000">
            <a:off x="3725550" y="4353800"/>
            <a:ext cx="689400" cy="10122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5" name="Shape 635"/>
          <p:cNvSpPr txBox="1"/>
          <p:nvPr/>
        </p:nvSpPr>
        <p:spPr>
          <a:xfrm>
            <a:off x="4078175" y="5251450"/>
            <a:ext cx="2370300" cy="309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300">
                <a:solidFill>
                  <a:srgbClr val="38761D"/>
                </a:solidFill>
              </a:rPr>
              <a:t>Now it’s much clearer</a:t>
            </a:r>
          </a:p>
        </p:txBody>
      </p:sp>
      <p:cxnSp>
        <p:nvCxnSpPr>
          <p:cNvPr id="636" name="Shape 636"/>
          <p:cNvCxnSpPr/>
          <p:nvPr/>
        </p:nvCxnSpPr>
        <p:spPr>
          <a:xfrm rot="10800000">
            <a:off x="1963175" y="4310200"/>
            <a:ext cx="2115000" cy="10962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Shape 641" descr="4.low_fnr_highlig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44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Shape 642"/>
          <p:cNvSpPr/>
          <p:nvPr/>
        </p:nvSpPr>
        <p:spPr>
          <a:xfrm>
            <a:off x="6148225" y="1605425"/>
            <a:ext cx="2966700" cy="3577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3" name="Shape 643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Low False Negative Rates on an ROC Curve</a:t>
            </a:r>
          </a:p>
        </p:txBody>
      </p:sp>
      <p:sp>
        <p:nvSpPr>
          <p:cNvPr id="644" name="Shape 644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38</a:t>
            </a:fld>
            <a:endParaRPr lang="fr"/>
          </a:p>
        </p:txBody>
      </p:sp>
      <p:sp>
        <p:nvSpPr>
          <p:cNvPr id="645" name="Shape 645"/>
          <p:cNvSpPr txBox="1"/>
          <p:nvPr/>
        </p:nvSpPr>
        <p:spPr>
          <a:xfrm>
            <a:off x="229175" y="890025"/>
            <a:ext cx="2966700" cy="81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500"/>
              <a:t>The other end of the ROC is also interesting, so we want to zoom there too…</a:t>
            </a:r>
          </a:p>
        </p:txBody>
      </p:sp>
      <p:cxnSp>
        <p:nvCxnSpPr>
          <p:cNvPr id="646" name="Shape 646"/>
          <p:cNvCxnSpPr/>
          <p:nvPr/>
        </p:nvCxnSpPr>
        <p:spPr>
          <a:xfrm flipH="1">
            <a:off x="5889450" y="1326225"/>
            <a:ext cx="192000" cy="444900"/>
          </a:xfrm>
          <a:prstGeom prst="straightConnector1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7" name="Shape 647"/>
          <p:cNvSpPr txBox="1"/>
          <p:nvPr/>
        </p:nvSpPr>
        <p:spPr>
          <a:xfrm>
            <a:off x="5826125" y="1002625"/>
            <a:ext cx="27552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300">
                <a:solidFill>
                  <a:srgbClr val="1155CC"/>
                </a:solidFill>
              </a:rPr>
              <a:t>This side is interesting too…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Shape 652" descr="4.low_fnr_highlig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44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Shape 653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Low False Negative Rates on an ROC Curve</a:t>
            </a:r>
          </a:p>
        </p:txBody>
      </p:sp>
      <p:sp>
        <p:nvSpPr>
          <p:cNvPr id="654" name="Shape 654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39</a:t>
            </a:fld>
            <a:endParaRPr lang="fr"/>
          </a:p>
        </p:txBody>
      </p:sp>
      <p:sp>
        <p:nvSpPr>
          <p:cNvPr id="655" name="Shape 655"/>
          <p:cNvSpPr txBox="1"/>
          <p:nvPr/>
        </p:nvSpPr>
        <p:spPr>
          <a:xfrm>
            <a:off x="229175" y="890025"/>
            <a:ext cx="2966700" cy="81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The other end of the ROC is also interesting, so we want to zoom there too…</a:t>
            </a:r>
          </a:p>
        </p:txBody>
      </p:sp>
      <p:sp>
        <p:nvSpPr>
          <p:cNvPr id="656" name="Shape 656"/>
          <p:cNvSpPr txBox="1"/>
          <p:nvPr/>
        </p:nvSpPr>
        <p:spPr>
          <a:xfrm>
            <a:off x="3277175" y="890025"/>
            <a:ext cx="2966700" cy="81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/>
              <a:t>…so we can invert the rates and swap the axes…</a:t>
            </a:r>
          </a:p>
        </p:txBody>
      </p:sp>
      <p:sp>
        <p:nvSpPr>
          <p:cNvPr id="657" name="Shape 657"/>
          <p:cNvSpPr txBox="1"/>
          <p:nvPr/>
        </p:nvSpPr>
        <p:spPr>
          <a:xfrm>
            <a:off x="7357950" y="3616875"/>
            <a:ext cx="1789800" cy="1038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>
                <a:solidFill>
                  <a:srgbClr val="0B5394"/>
                </a:solidFill>
              </a:rPr>
              <a:t>We flipped and rotated the ROC… Why?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Questions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3716925" y="979725"/>
            <a:ext cx="53292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Given observations of a patient’s vitals can we determine whether or not the patient is bleeding?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If so,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How quickly?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How often will we get false alarms?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How much data do we need?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How does the </a:t>
            </a:r>
            <a:r>
              <a:rPr lang="fr" i="1" dirty="0">
                <a:solidFill>
                  <a:srgbClr val="B7B7B7"/>
                </a:solidFill>
              </a:rPr>
              <a:t>a priori</a:t>
            </a:r>
            <a:r>
              <a:rPr lang="fr" dirty="0">
                <a:solidFill>
                  <a:srgbClr val="B7B7B7"/>
                </a:solidFill>
              </a:rPr>
              <a:t> knowledge of a patient’s normal vitals affect our ability to detect bleeding?</a:t>
            </a: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buSzPct val="100000"/>
            </a:pPr>
            <a:r>
              <a:rPr lang="fr" sz="2100" dirty="0"/>
              <a:t>Can we design an experiment to collect the hemodynamic data from patients before and while controlled bleeding takes place to evaluate these questions?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</a:t>
            </a:fld>
            <a:endParaRPr lang="fr"/>
          </a:p>
        </p:txBody>
      </p:sp>
      <p:pic>
        <p:nvPicPr>
          <p:cNvPr id="101" name="Shape 101" descr="Patient_Fema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450" y="1821250"/>
            <a:ext cx="1781100" cy="31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/>
          <p:nvPr/>
        </p:nvSpPr>
        <p:spPr>
          <a:xfrm>
            <a:off x="1133700" y="3225651"/>
            <a:ext cx="523500" cy="155100"/>
          </a:xfrm>
          <a:prstGeom prst="arc">
            <a:avLst>
              <a:gd name="adj1" fmla="val 10873010"/>
              <a:gd name="adj2" fmla="val 21308198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Shape 662" descr="5.tnr_fn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44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Shape 663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Low False Negative Rates on an ROC Curve</a:t>
            </a:r>
          </a:p>
        </p:txBody>
      </p:sp>
      <p:sp>
        <p:nvSpPr>
          <p:cNvPr id="664" name="Shape 664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40</a:t>
            </a:fld>
            <a:endParaRPr lang="fr"/>
          </a:p>
        </p:txBody>
      </p:sp>
      <p:sp>
        <p:nvSpPr>
          <p:cNvPr id="665" name="Shape 665"/>
          <p:cNvSpPr txBox="1"/>
          <p:nvPr/>
        </p:nvSpPr>
        <p:spPr>
          <a:xfrm>
            <a:off x="229175" y="890025"/>
            <a:ext cx="2966700" cy="81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The other end of the ROC is also interesting, so we want to zoom there too…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3277175" y="890025"/>
            <a:ext cx="2966700" cy="81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…so we can invert the rates and swap their axes…</a:t>
            </a:r>
          </a:p>
        </p:txBody>
      </p:sp>
      <p:sp>
        <p:nvSpPr>
          <p:cNvPr id="667" name="Shape 667"/>
          <p:cNvSpPr/>
          <p:nvPr/>
        </p:nvSpPr>
        <p:spPr>
          <a:xfrm>
            <a:off x="6116350" y="3062550"/>
            <a:ext cx="192000" cy="387000"/>
          </a:xfrm>
          <a:prstGeom prst="rect">
            <a:avLst/>
          </a:prstGeom>
          <a:solidFill>
            <a:srgbClr val="2D40EE">
              <a:alpha val="12690"/>
            </a:srgbClr>
          </a:solidFill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8" name="Shape 668"/>
          <p:cNvSpPr/>
          <p:nvPr/>
        </p:nvSpPr>
        <p:spPr>
          <a:xfrm>
            <a:off x="7652023" y="4999537"/>
            <a:ext cx="384000" cy="258300"/>
          </a:xfrm>
          <a:prstGeom prst="rect">
            <a:avLst/>
          </a:prstGeom>
          <a:solidFill>
            <a:srgbClr val="D978EE">
              <a:alpha val="12690"/>
            </a:srgbClr>
          </a:solidFill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9" name="Shape 669"/>
          <p:cNvSpPr txBox="1"/>
          <p:nvPr/>
        </p:nvSpPr>
        <p:spPr>
          <a:xfrm>
            <a:off x="4562700" y="5507925"/>
            <a:ext cx="3315600" cy="932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300"/>
              <a:t>Note that:</a:t>
            </a:r>
          </a:p>
          <a:p>
            <a:pPr marL="457200" lvl="0" indent="-311150" rtl="0">
              <a:spcBef>
                <a:spcPts val="0"/>
              </a:spcBef>
              <a:buClr>
                <a:srgbClr val="38761D"/>
              </a:buClr>
              <a:buSzPct val="100000"/>
              <a:buChar char="●"/>
            </a:pPr>
            <a:r>
              <a:rPr lang="fr" sz="1300"/>
              <a:t>1-FPR=</a:t>
            </a:r>
            <a:r>
              <a:rPr lang="fr" sz="1300" b="1">
                <a:solidFill>
                  <a:srgbClr val="1155CC"/>
                </a:solidFill>
              </a:rPr>
              <a:t>TNR</a:t>
            </a:r>
          </a:p>
          <a:p>
            <a:pPr marL="457200" lvl="0" indent="-311150" rtl="0">
              <a:spcBef>
                <a:spcPts val="0"/>
              </a:spcBef>
              <a:buClr>
                <a:srgbClr val="38761D"/>
              </a:buClr>
              <a:buSzPct val="100000"/>
              <a:buChar char="●"/>
            </a:pPr>
            <a:r>
              <a:rPr lang="fr" sz="1300"/>
              <a:t>1-TPR=</a:t>
            </a:r>
            <a:r>
              <a:rPr lang="fr" sz="1300" b="1">
                <a:solidFill>
                  <a:srgbClr val="A64D79"/>
                </a:solidFill>
              </a:rPr>
              <a:t>FNR</a:t>
            </a:r>
          </a:p>
        </p:txBody>
      </p:sp>
      <p:cxnSp>
        <p:nvCxnSpPr>
          <p:cNvPr id="670" name="Shape 670"/>
          <p:cNvCxnSpPr>
            <a:endCxn id="667" idx="2"/>
          </p:cNvCxnSpPr>
          <p:nvPr/>
        </p:nvCxnSpPr>
        <p:spPr>
          <a:xfrm rot="10800000" flipH="1">
            <a:off x="5866450" y="3449550"/>
            <a:ext cx="345900" cy="2351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1" name="Shape 671"/>
          <p:cNvCxnSpPr>
            <a:endCxn id="668" idx="1"/>
          </p:cNvCxnSpPr>
          <p:nvPr/>
        </p:nvCxnSpPr>
        <p:spPr>
          <a:xfrm rot="10800000" flipH="1">
            <a:off x="6079723" y="5128687"/>
            <a:ext cx="1572300" cy="9426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2" name="Shape 672"/>
          <p:cNvSpPr txBox="1"/>
          <p:nvPr/>
        </p:nvSpPr>
        <p:spPr>
          <a:xfrm>
            <a:off x="57625" y="5200475"/>
            <a:ext cx="4588200" cy="100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1155CC"/>
                </a:solidFill>
              </a:rPr>
              <a:t>TNR: How much time do we spend on patients who need it by avoiding too much focus on those who don’t?</a:t>
            </a:r>
          </a:p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A64D79"/>
                </a:solidFill>
              </a:rPr>
              <a:t>FNR: How often do we miss something potentially really bad?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Shape 677" descr="6.log_fn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44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Shape 678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Low False Negative Rates on an ROC Curve</a:t>
            </a:r>
          </a:p>
        </p:txBody>
      </p:sp>
      <p:sp>
        <p:nvSpPr>
          <p:cNvPr id="679" name="Shape 679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41</a:t>
            </a:fld>
            <a:endParaRPr lang="fr"/>
          </a:p>
        </p:txBody>
      </p:sp>
      <p:sp>
        <p:nvSpPr>
          <p:cNvPr id="680" name="Shape 680"/>
          <p:cNvSpPr txBox="1"/>
          <p:nvPr/>
        </p:nvSpPr>
        <p:spPr>
          <a:xfrm>
            <a:off x="229175" y="890025"/>
            <a:ext cx="2966700" cy="81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The other end of the ROC is also interesting, so we want to zoom there too…</a:t>
            </a:r>
          </a:p>
        </p:txBody>
      </p:sp>
      <p:sp>
        <p:nvSpPr>
          <p:cNvPr id="681" name="Shape 681"/>
          <p:cNvSpPr txBox="1"/>
          <p:nvPr/>
        </p:nvSpPr>
        <p:spPr>
          <a:xfrm>
            <a:off x="3277175" y="890025"/>
            <a:ext cx="2966700" cy="81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…so we can invert the rates and swap their axes…</a:t>
            </a:r>
          </a:p>
        </p:txBody>
      </p:sp>
      <p:sp>
        <p:nvSpPr>
          <p:cNvPr id="682" name="Shape 682"/>
          <p:cNvSpPr txBox="1"/>
          <p:nvPr/>
        </p:nvSpPr>
        <p:spPr>
          <a:xfrm>
            <a:off x="6172775" y="890025"/>
            <a:ext cx="2966700" cy="81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600"/>
              <a:t>…then plot the false negative rate (FNR) on the log scale.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7" name="Shape 687" descr="7.highlight_everythin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440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ROC Curve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42</a:t>
            </a:fld>
            <a:endParaRPr lang="fr"/>
          </a:p>
        </p:txBody>
      </p:sp>
      <p:sp>
        <p:nvSpPr>
          <p:cNvPr id="690" name="Shape 690"/>
          <p:cNvSpPr txBox="1"/>
          <p:nvPr/>
        </p:nvSpPr>
        <p:spPr>
          <a:xfrm>
            <a:off x="229175" y="890025"/>
            <a:ext cx="2966700" cy="81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The other end of the ROC is also interesting, so we want to zoom there too…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3277175" y="890025"/>
            <a:ext cx="2966700" cy="81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…so we can invert the rates and swap their axes…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6172775" y="890025"/>
            <a:ext cx="2966700" cy="81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…then plot the false negative rate (FNR) on the log scale.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3389400" y="5446850"/>
            <a:ext cx="23652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/>
              <a:t>Now we see both interesting regions clearly!</a:t>
            </a:r>
          </a:p>
        </p:txBody>
      </p:sp>
      <p:cxnSp>
        <p:nvCxnSpPr>
          <p:cNvPr id="694" name="Shape 694"/>
          <p:cNvCxnSpPr/>
          <p:nvPr/>
        </p:nvCxnSpPr>
        <p:spPr>
          <a:xfrm rot="10800000">
            <a:off x="1910675" y="4467375"/>
            <a:ext cx="1923900" cy="12681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5" name="Shape 695"/>
          <p:cNvCxnSpPr/>
          <p:nvPr/>
        </p:nvCxnSpPr>
        <p:spPr>
          <a:xfrm rot="10800000" flipH="1">
            <a:off x="5366775" y="4545875"/>
            <a:ext cx="1700700" cy="1206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Shape 700"/>
          <p:cNvSpPr/>
          <p:nvPr/>
        </p:nvSpPr>
        <p:spPr>
          <a:xfrm>
            <a:off x="6875450" y="3333025"/>
            <a:ext cx="410100" cy="19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1" name="Shape 701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Purpose of the Activity Monitoring Operating Characteristic (AMOC) Curve</a:t>
            </a:r>
          </a:p>
        </p:txBody>
      </p:sp>
      <p:sp>
        <p:nvSpPr>
          <p:cNvPr id="702" name="Shape 702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43</a:t>
            </a:fld>
            <a:endParaRPr lang="fr"/>
          </a:p>
        </p:txBody>
      </p:sp>
      <p:sp>
        <p:nvSpPr>
          <p:cNvPr id="703" name="Shape 703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600" dirty="0">
                <a:solidFill>
                  <a:srgbClr val="000000"/>
                </a:solidFill>
              </a:rPr>
              <a:t>Given a </a:t>
            </a:r>
            <a:r>
              <a:rPr lang="fr" sz="1600" dirty="0">
                <a:solidFill>
                  <a:srgbClr val="1155CC"/>
                </a:solidFill>
              </a:rPr>
              <a:t>time</a:t>
            </a:r>
            <a:r>
              <a:rPr lang="fr" sz="1600" dirty="0">
                <a:solidFill>
                  <a:srgbClr val="000000"/>
                </a:solidFill>
              </a:rPr>
              <a:t> series of </a:t>
            </a:r>
            <a:r>
              <a:rPr lang="fr" sz="1600" dirty="0">
                <a:solidFill>
                  <a:srgbClr val="E69138"/>
                </a:solidFill>
              </a:rPr>
              <a:t>predictor outputs</a:t>
            </a:r>
            <a:r>
              <a:rPr lang="fr" sz="1600" dirty="0">
                <a:solidFill>
                  <a:srgbClr val="000000"/>
                </a:solidFill>
              </a:rPr>
              <a:t> generated by our model…</a:t>
            </a:r>
          </a:p>
        </p:txBody>
      </p:sp>
      <p:pic>
        <p:nvPicPr>
          <p:cNvPr id="704" name="Shape 704" descr="1.t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Shape 705"/>
          <p:cNvSpPr/>
          <p:nvPr/>
        </p:nvSpPr>
        <p:spPr>
          <a:xfrm>
            <a:off x="4683575" y="3594775"/>
            <a:ext cx="4329300" cy="251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706" name="Shape 706"/>
          <p:cNvCxnSpPr/>
          <p:nvPr/>
        </p:nvCxnSpPr>
        <p:spPr>
          <a:xfrm>
            <a:off x="6251675" y="1696075"/>
            <a:ext cx="807000" cy="66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7" name="Shape 707"/>
          <p:cNvSpPr txBox="1"/>
          <p:nvPr/>
        </p:nvSpPr>
        <p:spPr>
          <a:xfrm>
            <a:off x="5309425" y="1289575"/>
            <a:ext cx="1638600" cy="5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300">
                <a:solidFill>
                  <a:srgbClr val="FF0000"/>
                </a:solidFill>
              </a:rPr>
              <a:t>Interesting event</a:t>
            </a:r>
          </a:p>
          <a:p>
            <a:pPr lvl="0">
              <a:spcBef>
                <a:spcPts val="0"/>
              </a:spcBef>
              <a:buNone/>
            </a:pPr>
            <a:r>
              <a:rPr lang="fr" sz="1300">
                <a:solidFill>
                  <a:srgbClr val="FF0000"/>
                </a:solidFill>
              </a:rPr>
              <a:t>starts here</a:t>
            </a:r>
          </a:p>
        </p:txBody>
      </p:sp>
      <p:cxnSp>
        <p:nvCxnSpPr>
          <p:cNvPr id="708" name="Shape 708"/>
          <p:cNvCxnSpPr>
            <a:endCxn id="700" idx="2"/>
          </p:cNvCxnSpPr>
          <p:nvPr/>
        </p:nvCxnSpPr>
        <p:spPr>
          <a:xfrm>
            <a:off x="1566800" y="1326925"/>
            <a:ext cx="5513700" cy="2198100"/>
          </a:xfrm>
          <a:prstGeom prst="bentConnector4">
            <a:avLst>
              <a:gd name="adj1" fmla="val 0"/>
              <a:gd name="adj2" fmla="val 110833"/>
            </a:avLst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9" name="Shape 709"/>
          <p:cNvCxnSpPr/>
          <p:nvPr/>
        </p:nvCxnSpPr>
        <p:spPr>
          <a:xfrm>
            <a:off x="3179100" y="1310975"/>
            <a:ext cx="1523700" cy="905400"/>
          </a:xfrm>
          <a:prstGeom prst="bentConnector3">
            <a:avLst>
              <a:gd name="adj1" fmla="val 1075"/>
            </a:avLst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Purpose of the AMOC Curve</a:t>
            </a:r>
          </a:p>
        </p:txBody>
      </p:sp>
      <p:sp>
        <p:nvSpPr>
          <p:cNvPr id="715" name="Shape 715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44</a:t>
            </a:fld>
            <a:endParaRPr lang="fr"/>
          </a:p>
        </p:txBody>
      </p:sp>
      <p:sp>
        <p:nvSpPr>
          <p:cNvPr id="716" name="Shape 716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Given a time series of predictor outputs generated by our model…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600" dirty="0">
                <a:solidFill>
                  <a:srgbClr val="000000"/>
                </a:solidFill>
              </a:rPr>
              <a:t>...we want to characterize the </a:t>
            </a:r>
            <a:r>
              <a:rPr lang="fr" sz="1600" b="1" dirty="0">
                <a:solidFill>
                  <a:srgbClr val="000000"/>
                </a:solidFill>
              </a:rPr>
              <a:t>tradeoff</a:t>
            </a:r>
            <a:r>
              <a:rPr lang="fr" sz="1600" dirty="0">
                <a:solidFill>
                  <a:srgbClr val="000000"/>
                </a:solidFill>
              </a:rPr>
              <a:t> between detection </a:t>
            </a:r>
            <a:r>
              <a:rPr lang="fr" sz="1600" b="1" dirty="0">
                <a:solidFill>
                  <a:srgbClr val="1155CC"/>
                </a:solidFill>
              </a:rPr>
              <a:t>latency</a:t>
            </a:r>
            <a:r>
              <a:rPr lang="fr" sz="1600" dirty="0">
                <a:solidFill>
                  <a:srgbClr val="000000"/>
                </a:solidFill>
              </a:rPr>
              <a:t> (</a:t>
            </a:r>
            <a:r>
              <a:rPr lang="fr" sz="1600" b="1" dirty="0">
                <a:solidFill>
                  <a:srgbClr val="3C78D8"/>
                </a:solidFill>
              </a:rPr>
              <a:t>time to detection</a:t>
            </a:r>
            <a:r>
              <a:rPr lang="fr" sz="1600" dirty="0">
                <a:solidFill>
                  <a:srgbClr val="000000"/>
                </a:solidFill>
              </a:rPr>
              <a:t>) and </a:t>
            </a:r>
            <a:r>
              <a:rPr lang="fr" sz="1600" b="1" dirty="0">
                <a:solidFill>
                  <a:srgbClr val="38761D"/>
                </a:solidFill>
              </a:rPr>
              <a:t>false alarms</a:t>
            </a:r>
            <a:r>
              <a:rPr lang="fr" sz="1600" dirty="0">
                <a:solidFill>
                  <a:srgbClr val="000000"/>
                </a:solidFill>
              </a:rPr>
              <a:t> (</a:t>
            </a:r>
            <a:r>
              <a:rPr lang="fr" sz="1600" b="1" dirty="0">
                <a:solidFill>
                  <a:srgbClr val="38761D"/>
                </a:solidFill>
              </a:rPr>
              <a:t>FPR</a:t>
            </a:r>
            <a:r>
              <a:rPr lang="fr" sz="1600" dirty="0">
                <a:solidFill>
                  <a:srgbClr val="000000"/>
                </a:solidFill>
              </a:rPr>
              <a:t>).</a:t>
            </a:r>
          </a:p>
        </p:txBody>
      </p:sp>
      <p:pic>
        <p:nvPicPr>
          <p:cNvPr id="717" name="Shape 717" descr="2.noann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Shape 718"/>
          <p:cNvSpPr txBox="1"/>
          <p:nvPr/>
        </p:nvSpPr>
        <p:spPr>
          <a:xfrm>
            <a:off x="5281625" y="4406225"/>
            <a:ext cx="1698600" cy="102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000">
                <a:solidFill>
                  <a:srgbClr val="666666"/>
                </a:solidFill>
              </a:rPr>
              <a:t>You can ignore this grayed region. We can’t detect the event before it occurs.</a:t>
            </a:r>
          </a:p>
        </p:txBody>
      </p:sp>
      <p:cxnSp>
        <p:nvCxnSpPr>
          <p:cNvPr id="719" name="Shape 719"/>
          <p:cNvCxnSpPr>
            <a:endCxn id="717" idx="2"/>
          </p:cNvCxnSpPr>
          <p:nvPr/>
        </p:nvCxnSpPr>
        <p:spPr>
          <a:xfrm>
            <a:off x="1016088" y="2367980"/>
            <a:ext cx="5821500" cy="3746100"/>
          </a:xfrm>
          <a:prstGeom prst="bentConnector4">
            <a:avLst>
              <a:gd name="adj1" fmla="val -2"/>
              <a:gd name="adj2" fmla="val 106357"/>
            </a:avLst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20" name="Shape 720"/>
          <p:cNvCxnSpPr/>
          <p:nvPr/>
        </p:nvCxnSpPr>
        <p:spPr>
          <a:xfrm rot="-5400000" flipH="1">
            <a:off x="2883450" y="3040475"/>
            <a:ext cx="2448900" cy="1120200"/>
          </a:xfrm>
          <a:prstGeom prst="bentConnector3">
            <a:avLst>
              <a:gd name="adj1" fmla="val 100040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Shape 725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Computing an AMOC</a:t>
            </a:r>
          </a:p>
        </p:txBody>
      </p:sp>
      <p:sp>
        <p:nvSpPr>
          <p:cNvPr id="726" name="Shape 726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45</a:t>
            </a:fld>
            <a:endParaRPr lang="fr"/>
          </a:p>
        </p:txBody>
      </p:sp>
      <p:sp>
        <p:nvSpPr>
          <p:cNvPr id="727" name="Shape 727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Given a time series of predictor outputs generated by our model…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...we want to characterize the tradeoff between detection latency (time to detection) and false alarms (FPR).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600" dirty="0">
                <a:solidFill>
                  <a:srgbClr val="000000"/>
                </a:solidFill>
              </a:rPr>
              <a:t>How do we compute this?</a:t>
            </a:r>
          </a:p>
        </p:txBody>
      </p:sp>
      <p:pic>
        <p:nvPicPr>
          <p:cNvPr id="728" name="Shape 728" descr="10.amoc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Computing an AMOC</a:t>
            </a:r>
          </a:p>
        </p:txBody>
      </p:sp>
      <p:sp>
        <p:nvSpPr>
          <p:cNvPr id="734" name="Shape 734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46</a:t>
            </a:fld>
            <a:endParaRPr lang="fr"/>
          </a:p>
        </p:txBody>
      </p:sp>
      <p:sp>
        <p:nvSpPr>
          <p:cNvPr id="735" name="Shape 735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Given a time series of predictor outputs generated by our model…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...we want to characterize the tradeoff between detection latency (time to detection) and false alarms (FPR).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300" dirty="0">
                <a:solidFill>
                  <a:srgbClr val="000000"/>
                </a:solidFill>
              </a:rPr>
              <a:t>How do we compute this?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600" dirty="0">
                <a:solidFill>
                  <a:srgbClr val="000000"/>
                </a:solidFill>
              </a:rPr>
              <a:t>Call a “detection” an output greater or equal to </a:t>
            </a:r>
            <a:r>
              <a:rPr lang="fr" sz="1600" dirty="0">
                <a:solidFill>
                  <a:srgbClr val="FF0000"/>
                </a:solidFill>
              </a:rPr>
              <a:t>0.2</a:t>
            </a:r>
            <a:r>
              <a:rPr lang="fr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736" name="Shape 736" descr="4.th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Shape 741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Computing an AMOC</a:t>
            </a:r>
          </a:p>
        </p:txBody>
      </p:sp>
      <p:sp>
        <p:nvSpPr>
          <p:cNvPr id="742" name="Shape 742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47</a:t>
            </a:fld>
            <a:endParaRPr lang="fr"/>
          </a:p>
        </p:txBody>
      </p:sp>
      <p:sp>
        <p:nvSpPr>
          <p:cNvPr id="743" name="Shape 743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Given a time series of predictor outputs generated by our model…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...we want to characterize the tradeoff between detection latency (time to detection) and false alarms (FPR).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300" dirty="0">
                <a:solidFill>
                  <a:srgbClr val="000000"/>
                </a:solidFill>
              </a:rPr>
              <a:t>How do we compute this?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Call a “detection” an output greater or equal to 0.2. </a:t>
            </a:r>
            <a:r>
              <a:rPr lang="fr" sz="1600" dirty="0">
                <a:solidFill>
                  <a:srgbClr val="000000"/>
                </a:solidFill>
              </a:rPr>
              <a:t>Assigning this </a:t>
            </a:r>
            <a:r>
              <a:rPr lang="fr" sz="1600" dirty="0">
                <a:solidFill>
                  <a:srgbClr val="FF0000"/>
                </a:solidFill>
              </a:rPr>
              <a:t>threshold</a:t>
            </a:r>
            <a:r>
              <a:rPr lang="fr" sz="1600" dirty="0">
                <a:solidFill>
                  <a:srgbClr val="000000"/>
                </a:solidFill>
              </a:rPr>
              <a:t> gives us</a:t>
            </a:r>
          </a:p>
          <a:p>
            <a: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600" dirty="0">
                <a:solidFill>
                  <a:srgbClr val="000000"/>
                </a:solidFill>
              </a:rPr>
              <a:t>A </a:t>
            </a:r>
            <a:r>
              <a:rPr lang="fr" sz="1600" dirty="0">
                <a:solidFill>
                  <a:srgbClr val="1155CC"/>
                </a:solidFill>
              </a:rPr>
              <a:t>time to detection</a:t>
            </a:r>
            <a:r>
              <a:rPr lang="fr" sz="1600" dirty="0">
                <a:solidFill>
                  <a:srgbClr val="000000"/>
                </a:solidFill>
              </a:rPr>
              <a:t> (the first true positive).</a:t>
            </a:r>
          </a:p>
        </p:txBody>
      </p:sp>
      <p:pic>
        <p:nvPicPr>
          <p:cNvPr id="744" name="Shape 744" descr="5.time_tt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Computing an AMOC</a:t>
            </a:r>
          </a:p>
        </p:txBody>
      </p:sp>
      <p:sp>
        <p:nvSpPr>
          <p:cNvPr id="750" name="Shape 750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48</a:t>
            </a:fld>
            <a:endParaRPr lang="fr"/>
          </a:p>
        </p:txBody>
      </p:sp>
      <p:sp>
        <p:nvSpPr>
          <p:cNvPr id="751" name="Shape 751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Given a time series of predictor outputs generated by our model…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...we want to characterize the tradeoff between detection latency (time to detection) and false alarms (FPR).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300" dirty="0">
                <a:solidFill>
                  <a:srgbClr val="000000"/>
                </a:solidFill>
              </a:rPr>
              <a:t>How do we compute this?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Call a “detection” an output greater or equal to 0.2. </a:t>
            </a:r>
            <a:r>
              <a:rPr lang="fr" sz="1300" dirty="0">
                <a:solidFill>
                  <a:srgbClr val="000000"/>
                </a:solidFill>
              </a:rPr>
              <a:t>Assigning this </a:t>
            </a:r>
            <a:r>
              <a:rPr lang="fr" sz="1300" dirty="0">
                <a:solidFill>
                  <a:srgbClr val="FF0000"/>
                </a:solidFill>
              </a:rPr>
              <a:t>threshold</a:t>
            </a:r>
            <a:r>
              <a:rPr lang="fr" sz="1300" dirty="0">
                <a:solidFill>
                  <a:srgbClr val="000000"/>
                </a:solidFill>
              </a:rPr>
              <a:t> gives us</a:t>
            </a:r>
          </a:p>
          <a:p>
            <a: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300" dirty="0">
                <a:solidFill>
                  <a:srgbClr val="000000"/>
                </a:solidFill>
              </a:rPr>
              <a:t>A </a:t>
            </a:r>
            <a:r>
              <a:rPr lang="fr" sz="1300" dirty="0">
                <a:solidFill>
                  <a:srgbClr val="1155CC"/>
                </a:solidFill>
              </a:rPr>
              <a:t>time to detection</a:t>
            </a:r>
            <a:r>
              <a:rPr lang="fr" sz="1300" dirty="0">
                <a:solidFill>
                  <a:srgbClr val="000000"/>
                </a:solidFill>
              </a:rPr>
              <a:t> (the first true positive).</a:t>
            </a:r>
          </a:p>
          <a:p>
            <a: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600" dirty="0">
                <a:solidFill>
                  <a:srgbClr val="000000"/>
                </a:solidFill>
              </a:rPr>
              <a:t>A number of </a:t>
            </a:r>
            <a:r>
              <a:rPr lang="fr" sz="1600" dirty="0">
                <a:solidFill>
                  <a:srgbClr val="38761D"/>
                </a:solidFill>
              </a:rPr>
              <a:t>false positives</a:t>
            </a:r>
            <a:r>
              <a:rPr lang="fr" sz="1600" dirty="0">
                <a:solidFill>
                  <a:srgbClr val="000000"/>
                </a:solidFill>
              </a:rPr>
              <a:t> (thus, </a:t>
            </a:r>
            <a:r>
              <a:rPr lang="fr" sz="1600" dirty="0">
                <a:solidFill>
                  <a:srgbClr val="38761D"/>
                </a:solidFill>
              </a:rPr>
              <a:t>FPR</a:t>
            </a:r>
            <a:r>
              <a:rPr lang="fr" sz="1600" dirty="0">
                <a:solidFill>
                  <a:srgbClr val="000000"/>
                </a:solidFill>
              </a:rPr>
              <a:t>).</a:t>
            </a:r>
          </a:p>
        </p:txBody>
      </p:sp>
      <p:pic>
        <p:nvPicPr>
          <p:cNvPr id="752" name="Shape 752" descr="6.fp_fp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Shape 757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Computing an AMOC</a:t>
            </a:r>
          </a:p>
        </p:txBody>
      </p:sp>
      <p:sp>
        <p:nvSpPr>
          <p:cNvPr id="758" name="Shape 758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49</a:t>
            </a:fld>
            <a:endParaRPr lang="fr"/>
          </a:p>
        </p:txBody>
      </p:sp>
      <p:sp>
        <p:nvSpPr>
          <p:cNvPr id="759" name="Shape 759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>
              <a:lnSpc>
                <a:spcPct val="100000"/>
              </a:lnSpc>
              <a:spcAft>
                <a:spcPts val="600"/>
              </a:spcAft>
              <a:buClr>
                <a:srgbClr val="B7B7B7"/>
              </a:buClr>
            </a:pPr>
            <a:r>
              <a:rPr lang="fr" sz="1300" dirty="0">
                <a:solidFill>
                  <a:srgbClr val="B7B7B7"/>
                </a:solidFill>
              </a:rPr>
              <a:t>Given a time series of predictor outputs generated by our model…</a:t>
            </a:r>
          </a:p>
          <a:p>
            <a:pPr marL="457200" lvl="0" indent="-311150">
              <a:lnSpc>
                <a:spcPct val="100000"/>
              </a:lnSpc>
              <a:spcAft>
                <a:spcPts val="600"/>
              </a:spcAft>
              <a:buClr>
                <a:srgbClr val="B7B7B7"/>
              </a:buClr>
            </a:pPr>
            <a:r>
              <a:rPr lang="fr" sz="1300" dirty="0">
                <a:solidFill>
                  <a:srgbClr val="B7B7B7"/>
                </a:solidFill>
              </a:rPr>
              <a:t>...we want to characterize the tradeoff between detection latency (time to detection) and false alarms (FPR).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300" dirty="0">
                <a:solidFill>
                  <a:srgbClr val="000000"/>
                </a:solidFill>
              </a:rPr>
              <a:t>How do we compute this?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Call a “detection” an output greater or equal to 0.2. Assigning this threshold gives us</a:t>
            </a:r>
          </a:p>
          <a:p>
            <a: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A time to detection (the first true positive).</a:t>
            </a:r>
          </a:p>
          <a:p>
            <a: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A number of false positives (thus, FPR).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600" dirty="0">
                <a:solidFill>
                  <a:srgbClr val="000000"/>
                </a:solidFill>
              </a:rPr>
              <a:t>Do this again for another threshold, </a:t>
            </a:r>
            <a:r>
              <a:rPr lang="fr" sz="1600" dirty="0">
                <a:solidFill>
                  <a:srgbClr val="FF0000"/>
                </a:solidFill>
              </a:rPr>
              <a:t>0.3</a:t>
            </a:r>
            <a:r>
              <a:rPr lang="fr" sz="1600" dirty="0">
                <a:solidFill>
                  <a:srgbClr val="000000"/>
                </a:solidFill>
              </a:rPr>
              <a:t>, and now there are two points on the AMOC.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sz="1300" dirty="0">
              <a:solidFill>
                <a:srgbClr val="EFEFEF"/>
              </a:solidFill>
            </a:endParaRPr>
          </a:p>
        </p:txBody>
      </p:sp>
      <p:pic>
        <p:nvPicPr>
          <p:cNvPr id="760" name="Shape 760" descr="7.next_th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1" name="Shape 761"/>
          <p:cNvCxnSpPr/>
          <p:nvPr/>
        </p:nvCxnSpPr>
        <p:spPr>
          <a:xfrm>
            <a:off x="7531575" y="4641800"/>
            <a:ext cx="0" cy="4887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62" name="Shape 762"/>
          <p:cNvSpPr txBox="1"/>
          <p:nvPr/>
        </p:nvSpPr>
        <p:spPr>
          <a:xfrm>
            <a:off x="7492180" y="4632819"/>
            <a:ext cx="1620900" cy="27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300">
                <a:solidFill>
                  <a:srgbClr val="38761D"/>
                </a:solidFill>
              </a:rPr>
              <a:t>Fewer false alarms</a:t>
            </a:r>
          </a:p>
        </p:txBody>
      </p:sp>
      <p:cxnSp>
        <p:nvCxnSpPr>
          <p:cNvPr id="763" name="Shape 763"/>
          <p:cNvCxnSpPr/>
          <p:nvPr/>
        </p:nvCxnSpPr>
        <p:spPr>
          <a:xfrm>
            <a:off x="7163375" y="4057225"/>
            <a:ext cx="1659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64" name="Shape 764"/>
          <p:cNvSpPr txBox="1"/>
          <p:nvPr/>
        </p:nvSpPr>
        <p:spPr>
          <a:xfrm>
            <a:off x="7285051" y="3864220"/>
            <a:ext cx="1491900" cy="27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300">
                <a:solidFill>
                  <a:srgbClr val="0000FF"/>
                </a:solidFill>
              </a:rPr>
              <a:t>More latency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Questions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3716925" y="979725"/>
            <a:ext cx="53292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Given observations of a patient’s vitals can we determine whether or not the patient is bleeding?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If so,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How quickly?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How often will we get false alarms?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How much data do we need?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How does the </a:t>
            </a:r>
            <a:r>
              <a:rPr lang="fr" i="1" dirty="0">
                <a:solidFill>
                  <a:srgbClr val="B7B7B7"/>
                </a:solidFill>
              </a:rPr>
              <a:t>a priori</a:t>
            </a:r>
            <a:r>
              <a:rPr lang="fr" dirty="0">
                <a:solidFill>
                  <a:srgbClr val="B7B7B7"/>
                </a:solidFill>
              </a:rPr>
              <a:t> knowledge of a patient’s normal vitals affect our ability to detect bleeding?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Can we design an experiment to collect the hemodynamic data from patients before and while controlled bleeding takes place to evaluate these questions?</a:t>
            </a:r>
          </a:p>
          <a:p>
            <a:pPr marL="457200" lvl="0" indent="-36195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fr" sz="2100" dirty="0">
                <a:solidFill>
                  <a:schemeClr val="dk1"/>
                </a:solidFill>
              </a:rPr>
              <a:t>It turns out, we can!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</a:t>
            </a:fld>
            <a:endParaRPr lang="fr"/>
          </a:p>
        </p:txBody>
      </p:sp>
      <p:pic>
        <p:nvPicPr>
          <p:cNvPr id="110" name="Shape 110" descr="Patient_Fema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450" y="1821250"/>
            <a:ext cx="1781100" cy="31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1326225" y="3210875"/>
            <a:ext cx="200700" cy="1659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2" name="Shape 112"/>
          <p:cNvCxnSpPr/>
          <p:nvPr/>
        </p:nvCxnSpPr>
        <p:spPr>
          <a:xfrm rot="10800000" flipH="1">
            <a:off x="1047025" y="2818075"/>
            <a:ext cx="209400" cy="148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3" name="Shape 113"/>
          <p:cNvCxnSpPr/>
          <p:nvPr/>
        </p:nvCxnSpPr>
        <p:spPr>
          <a:xfrm rot="10800000">
            <a:off x="1648950" y="2835775"/>
            <a:ext cx="165900" cy="1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Computing an AMOC</a:t>
            </a:r>
          </a:p>
        </p:txBody>
      </p:sp>
      <p:sp>
        <p:nvSpPr>
          <p:cNvPr id="770" name="Shape 770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50</a:t>
            </a:fld>
            <a:endParaRPr lang="fr"/>
          </a:p>
        </p:txBody>
      </p:sp>
      <p:sp>
        <p:nvSpPr>
          <p:cNvPr id="771" name="Shape 771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Given a time series of predictor outputs generated by our model…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...we want to characterize the tradeoff between detection latency (time to detection) and false alarms (FPR).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300" dirty="0">
                <a:solidFill>
                  <a:srgbClr val="000000"/>
                </a:solidFill>
              </a:rPr>
              <a:t>How do we compute this?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Call a “detection” an output greater or equal to 0.2. Assigning this threshold gives us</a:t>
            </a:r>
          </a:p>
          <a:p>
            <a: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A time to detection (the first true positive).</a:t>
            </a:r>
          </a:p>
          <a:p>
            <a: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A number of false positives (thus, FPR).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Do this again for another threshold, 0.3, and now there are two points on the AMOC.</a:t>
            </a:r>
          </a:p>
          <a:p>
            <a: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600" dirty="0">
                <a:solidFill>
                  <a:srgbClr val="000000"/>
                </a:solidFill>
              </a:rPr>
              <a:t>Keep doing this for all thresholds for the complete curve.</a:t>
            </a:r>
          </a:p>
        </p:txBody>
      </p:sp>
      <p:pic>
        <p:nvPicPr>
          <p:cNvPr id="772" name="Shape 772" descr="2.noann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Low False Positive Rates on an AMOC</a:t>
            </a:r>
          </a:p>
        </p:txBody>
      </p:sp>
      <p:sp>
        <p:nvSpPr>
          <p:cNvPr id="778" name="Shape 778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51</a:t>
            </a:fld>
            <a:endParaRPr lang="fr"/>
          </a:p>
        </p:txBody>
      </p:sp>
      <p:sp>
        <p:nvSpPr>
          <p:cNvPr id="779" name="Shape 779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Given a time series of predictor outputs generated by our model…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...we want to characterize the tradeoff between detection latency (time to detection) and false alarms (FPR).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How do we compute this?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Call a “detection” an output greater or equal to 0.2. Assigning this threshold gives us</a:t>
            </a:r>
          </a:p>
          <a:p>
            <a: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A time to detection (the first true positive).</a:t>
            </a:r>
          </a:p>
          <a:p>
            <a: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A number of false positives (thus, FPR).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Do this again for another threshold, 0.3, and now there are two points on the AMOC.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Keep doing this for all thresholds for the complete curve.</a:t>
            </a:r>
          </a:p>
          <a:p>
            <a: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600" dirty="0"/>
              <a:t>Lower FPR values are generally more operationally useful…</a:t>
            </a:r>
          </a:p>
        </p:txBody>
      </p:sp>
      <p:pic>
        <p:nvPicPr>
          <p:cNvPr id="780" name="Shape 780" descr="8.lin.highlig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Low False Positive Rates on an AMOC</a:t>
            </a:r>
          </a:p>
        </p:txBody>
      </p:sp>
      <p:sp>
        <p:nvSpPr>
          <p:cNvPr id="786" name="Shape 786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52</a:t>
            </a:fld>
            <a:endParaRPr lang="fr"/>
          </a:p>
        </p:txBody>
      </p:sp>
      <p:sp>
        <p:nvSpPr>
          <p:cNvPr id="787" name="Shape 787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Given a time series of predictor outputs generated by our model…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...we want to characterize the tradeoff between detection latency (time to detection) and false alarms (FPR).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How do we compute this?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Call a “detection” an output greater or equal to 0.2. Assigning this threshold gives us</a:t>
            </a:r>
          </a:p>
          <a:p>
            <a: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A time to detection (the first true positive).</a:t>
            </a:r>
          </a:p>
          <a:p>
            <a: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A number of false positives (thus, FPR).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Do this again for another threshold, 0.3, and now there are two points on the AMOC.</a:t>
            </a:r>
          </a:p>
          <a:p>
            <a:pPr marL="914400" lvl="1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B7B7B7"/>
              </a:buClr>
              <a:buSzPct val="100000"/>
            </a:pPr>
            <a:r>
              <a:rPr lang="fr" sz="1300" dirty="0">
                <a:solidFill>
                  <a:srgbClr val="B7B7B7"/>
                </a:solidFill>
              </a:rPr>
              <a:t>Keep doing this for all thresholds for the complete curve.</a:t>
            </a:r>
          </a:p>
          <a:p>
            <a: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</a:pPr>
            <a:r>
              <a:rPr lang="fr" sz="1300" dirty="0"/>
              <a:t>Lower FPR values are generally more operationally useful… </a:t>
            </a:r>
            <a:r>
              <a:rPr lang="fr" sz="1600" dirty="0"/>
              <a:t>so we put FPR on the log scale to zoom in to this region.</a:t>
            </a:r>
          </a:p>
        </p:txBody>
      </p:sp>
      <p:pic>
        <p:nvPicPr>
          <p:cNvPr id="788" name="Shape 788" descr="9.log.highligh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Shape 789"/>
          <p:cNvSpPr/>
          <p:nvPr/>
        </p:nvSpPr>
        <p:spPr>
          <a:xfrm>
            <a:off x="4921000" y="3725650"/>
            <a:ext cx="270600" cy="2198700"/>
          </a:xfrm>
          <a:prstGeom prst="rect">
            <a:avLst/>
          </a:prstGeom>
          <a:solidFill>
            <a:srgbClr val="38FF00">
              <a:alpha val="14229"/>
            </a:srgbClr>
          </a:solidFill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Shape 794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Missing Detections on AMOCs</a:t>
            </a:r>
          </a:p>
        </p:txBody>
      </p:sp>
      <p:sp>
        <p:nvSpPr>
          <p:cNvPr id="795" name="Shape 795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53</a:t>
            </a:fld>
            <a:endParaRPr lang="fr"/>
          </a:p>
        </p:txBody>
      </p:sp>
      <p:sp>
        <p:nvSpPr>
          <p:cNvPr id="796" name="Shape 796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600">
                <a:solidFill>
                  <a:srgbClr val="000000"/>
                </a:solidFill>
              </a:rPr>
              <a:t>When computing AMOCs using multiple time series, not all series will have a detection for every output threshold.</a:t>
            </a:r>
          </a:p>
          <a:p>
            <a:pPr marL="914400" lvl="1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600">
                <a:solidFill>
                  <a:srgbClr val="000000"/>
                </a:solidFill>
              </a:rPr>
              <a:t>If an event in a time series is not detected (i.e. zero true positives) we call that a “miss”.</a:t>
            </a:r>
          </a:p>
          <a:p>
            <a:pPr marL="914400" lvl="1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600">
                <a:solidFill>
                  <a:srgbClr val="000000"/>
                </a:solidFill>
              </a:rPr>
              <a:t>As will be shown on subsequent slides, relaxing the minimum fraction of time series that must be detected can greatly reduce detection latency at the cost of missing some detections.</a:t>
            </a:r>
          </a:p>
        </p:txBody>
      </p:sp>
      <p:pic>
        <p:nvPicPr>
          <p:cNvPr id="797" name="Shape 797" descr="8.log_fp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Shape 802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Aggregating AMOC Curves</a:t>
            </a:r>
          </a:p>
        </p:txBody>
      </p:sp>
      <p:sp>
        <p:nvSpPr>
          <p:cNvPr id="803" name="Shape 803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54</a:t>
            </a:fld>
            <a:endParaRPr lang="fr"/>
          </a:p>
        </p:txBody>
      </p:sp>
      <p:sp>
        <p:nvSpPr>
          <p:cNvPr id="804" name="Shape 804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buClr>
                <a:srgbClr val="B7B7B7"/>
              </a:buClr>
              <a:buSzPct val="100000"/>
            </a:pPr>
            <a:r>
              <a:rPr lang="fr" sz="1300">
                <a:solidFill>
                  <a:srgbClr val="B7B7B7"/>
                </a:solidFill>
              </a:rPr>
              <a:t>When computing AMOCs using multiple time series, not all series will have a detection for every output threshold.</a:t>
            </a:r>
          </a:p>
          <a:p>
            <a:pPr marL="914400" lvl="1" indent="-311150" rtl="0">
              <a:spcBef>
                <a:spcPts val="0"/>
              </a:spcBef>
              <a:buClr>
                <a:srgbClr val="B7B7B7"/>
              </a:buClr>
              <a:buSzPct val="100000"/>
            </a:pPr>
            <a:r>
              <a:rPr lang="fr" sz="1300">
                <a:solidFill>
                  <a:srgbClr val="B7B7B7"/>
                </a:solidFill>
              </a:rPr>
              <a:t>If an event in a time series is not detected (i.e. zero true positives) we call that a “miss”.</a:t>
            </a:r>
          </a:p>
          <a:p>
            <a:pPr marL="914400" lvl="1" indent="-311150" rtl="0">
              <a:spcBef>
                <a:spcPts val="0"/>
              </a:spcBef>
              <a:buClr>
                <a:srgbClr val="B7B7B7"/>
              </a:buClr>
              <a:buSzPct val="100000"/>
            </a:pPr>
            <a:r>
              <a:rPr lang="fr" sz="1300">
                <a:solidFill>
                  <a:srgbClr val="B7B7B7"/>
                </a:solidFill>
              </a:rPr>
              <a:t>As will be shown on subsequent slides, relaxing the minimum fraction of time series that must be detected can greatly reduce detection latency at the cost of missing some detections.</a:t>
            </a:r>
          </a:p>
          <a:p>
            <a:pPr marL="457200" lvl="0" indent="-33020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600">
                <a:solidFill>
                  <a:srgbClr val="000000"/>
                </a:solidFill>
              </a:rPr>
              <a:t>The AMOCs on the next slides show the “maximum” time to detection for a given threshold.</a:t>
            </a:r>
          </a:p>
        </p:txBody>
      </p:sp>
      <p:pic>
        <p:nvPicPr>
          <p:cNvPr id="805" name="Shape 805" descr="8.log_fp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3575" y="944450"/>
            <a:ext cx="4308025" cy="516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Shape 810"/>
          <p:cNvSpPr txBox="1">
            <a:spLocks noGrp="1"/>
          </p:cNvSpPr>
          <p:nvPr>
            <p:ph type="title"/>
          </p:nvPr>
        </p:nvSpPr>
        <p:spPr>
          <a:xfrm>
            <a:off x="174175" y="1355275"/>
            <a:ext cx="8658000" cy="2057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Results</a:t>
            </a:r>
          </a:p>
        </p:txBody>
      </p:sp>
      <p:pic>
        <p:nvPicPr>
          <p:cNvPr id="811" name="Shape 811" descr="attendanc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5775" y="3944325"/>
            <a:ext cx="381000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Shape 816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Understand the Legend</a:t>
            </a:r>
          </a:p>
        </p:txBody>
      </p:sp>
      <p:sp>
        <p:nvSpPr>
          <p:cNvPr id="817" name="Shape 817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56</a:t>
            </a:fld>
            <a:endParaRPr lang="fr"/>
          </a:p>
        </p:txBody>
      </p:sp>
      <p:sp>
        <p:nvSpPr>
          <p:cNvPr id="818" name="Shape 818"/>
          <p:cNvSpPr txBox="1"/>
          <p:nvPr/>
        </p:nvSpPr>
        <p:spPr>
          <a:xfrm>
            <a:off x="152400" y="1075925"/>
            <a:ext cx="8840100" cy="5127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9250" rtl="0">
              <a:spcBef>
                <a:spcPts val="0"/>
              </a:spcBef>
              <a:buSzPct val="100000"/>
              <a:buChar char="●"/>
            </a:pPr>
            <a:r>
              <a:rPr lang="fr" sz="1900"/>
              <a:t>We’ll start with classifications results for the 5mL/min cohort. But first, the legend:</a:t>
            </a:r>
          </a:p>
        </p:txBody>
      </p:sp>
      <p:pic>
        <p:nvPicPr>
          <p:cNvPr id="819" name="Shape 819" descr="summary.legen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990725"/>
            <a:ext cx="5715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Shape 824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Performance Improves with Increasing Granularity</a:t>
            </a:r>
          </a:p>
        </p:txBody>
      </p:sp>
      <p:sp>
        <p:nvSpPr>
          <p:cNvPr id="825" name="Shape 825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57</a:t>
            </a:fld>
            <a:endParaRPr lang="fr"/>
          </a:p>
        </p:txBody>
      </p:sp>
      <p:pic>
        <p:nvPicPr>
          <p:cNvPr id="826" name="Shape 826" descr="2.roc.5ml.lf.hf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25450"/>
            <a:ext cx="8839200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7" name="Shape 827" descr="roc.legen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5900" y="4144735"/>
            <a:ext cx="2381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Shape 828"/>
          <p:cNvSpPr txBox="1"/>
          <p:nvPr/>
        </p:nvSpPr>
        <p:spPr>
          <a:xfrm>
            <a:off x="514778" y="955699"/>
            <a:ext cx="5025600" cy="5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/>
              <a:t>ROC curves for </a:t>
            </a:r>
            <a:r>
              <a:rPr lang="fr" b="1">
                <a:solidFill>
                  <a:srgbClr val="0000FF"/>
                </a:solidFill>
              </a:rPr>
              <a:t>5mL/min</a:t>
            </a:r>
            <a:r>
              <a:rPr lang="fr" b="1"/>
              <a:t> bleed group</a:t>
            </a:r>
          </a:p>
        </p:txBody>
      </p:sp>
      <p:sp>
        <p:nvSpPr>
          <p:cNvPr id="829" name="Shape 829"/>
          <p:cNvSpPr txBox="1"/>
          <p:nvPr/>
        </p:nvSpPr>
        <p:spPr>
          <a:xfrm>
            <a:off x="152400" y="4144725"/>
            <a:ext cx="6423600" cy="205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666666"/>
              </a:buClr>
              <a:buSzPct val="100000"/>
              <a:buChar char="●"/>
            </a:pPr>
            <a:r>
              <a:rPr lang="fr" sz="1600">
                <a:solidFill>
                  <a:srgbClr val="666666"/>
                </a:solidFill>
              </a:rPr>
              <a:t>These results are for the 5mL/min cohort.</a:t>
            </a:r>
          </a:p>
          <a:p>
            <a:pPr marL="457200" lvl="0" indent="-349250" rtl="0">
              <a:spcBef>
                <a:spcPts val="0"/>
              </a:spcBef>
              <a:buSzPct val="100000"/>
              <a:buChar char="●"/>
            </a:pPr>
            <a:r>
              <a:rPr lang="fr" sz="1900"/>
              <a:t>In general we see that greater data density yields better classification performance.</a:t>
            </a:r>
          </a:p>
        </p:txBody>
      </p:sp>
      <p:cxnSp>
        <p:nvCxnSpPr>
          <p:cNvPr id="830" name="Shape 830"/>
          <p:cNvCxnSpPr/>
          <p:nvPr/>
        </p:nvCxnSpPr>
        <p:spPr>
          <a:xfrm rot="10800000">
            <a:off x="3682575" y="1399325"/>
            <a:ext cx="315000" cy="393900"/>
          </a:xfrm>
          <a:prstGeom prst="straightConnector1">
            <a:avLst/>
          </a:prstGeom>
          <a:noFill/>
          <a:ln w="19050" cap="flat" cmpd="sng">
            <a:solidFill>
              <a:srgbClr val="00AE4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1" name="Shape 831"/>
          <p:cNvSpPr txBox="1"/>
          <p:nvPr/>
        </p:nvSpPr>
        <p:spPr>
          <a:xfrm>
            <a:off x="3804500" y="1365013"/>
            <a:ext cx="1143000" cy="3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300">
                <a:solidFill>
                  <a:srgbClr val="00AE4D"/>
                </a:solidFill>
              </a:rPr>
              <a:t>Better</a:t>
            </a:r>
          </a:p>
        </p:txBody>
      </p:sp>
      <p:sp>
        <p:nvSpPr>
          <p:cNvPr id="832" name="Shape 832"/>
          <p:cNvSpPr txBox="1"/>
          <p:nvPr/>
        </p:nvSpPr>
        <p:spPr>
          <a:xfrm>
            <a:off x="3763075" y="1096025"/>
            <a:ext cx="1618800" cy="3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300">
                <a:solidFill>
                  <a:srgbClr val="CC0000"/>
                </a:solidFill>
              </a:rPr>
              <a:t>Higher density</a:t>
            </a:r>
          </a:p>
        </p:txBody>
      </p:sp>
      <p:sp>
        <p:nvSpPr>
          <p:cNvPr id="833" name="Shape 833"/>
          <p:cNvSpPr txBox="1"/>
          <p:nvPr/>
        </p:nvSpPr>
        <p:spPr>
          <a:xfrm>
            <a:off x="3589650" y="1786400"/>
            <a:ext cx="1443900" cy="3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300">
                <a:solidFill>
                  <a:srgbClr val="B45F06"/>
                </a:solidFill>
              </a:rPr>
              <a:t>Lower density</a:t>
            </a:r>
          </a:p>
        </p:txBody>
      </p:sp>
      <p:cxnSp>
        <p:nvCxnSpPr>
          <p:cNvPr id="834" name="Shape 834"/>
          <p:cNvCxnSpPr/>
          <p:nvPr/>
        </p:nvCxnSpPr>
        <p:spPr>
          <a:xfrm>
            <a:off x="3472938" y="1373350"/>
            <a:ext cx="0" cy="22830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35" name="Shape 835"/>
          <p:cNvSpPr/>
          <p:nvPr/>
        </p:nvSpPr>
        <p:spPr>
          <a:xfrm>
            <a:off x="1128222" y="2444037"/>
            <a:ext cx="122400" cy="122400"/>
          </a:xfrm>
          <a:prstGeom prst="ellipse">
            <a:avLst/>
          </a:prstGeom>
          <a:noFill/>
          <a:ln w="19050" cap="flat" cmpd="sng">
            <a:solidFill>
              <a:srgbClr val="B45F0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36" name="Shape 836"/>
          <p:cNvSpPr/>
          <p:nvPr/>
        </p:nvSpPr>
        <p:spPr>
          <a:xfrm>
            <a:off x="1125695" y="1368490"/>
            <a:ext cx="122400" cy="122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837" name="Shape 837"/>
          <p:cNvCxnSpPr/>
          <p:nvPr/>
        </p:nvCxnSpPr>
        <p:spPr>
          <a:xfrm>
            <a:off x="644600" y="2509979"/>
            <a:ext cx="2361900" cy="0"/>
          </a:xfrm>
          <a:prstGeom prst="straightConnector1">
            <a:avLst/>
          </a:prstGeom>
          <a:noFill/>
          <a:ln w="28575" cap="flat" cmpd="sng">
            <a:solidFill>
              <a:srgbClr val="B45F06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838" name="Shape 838"/>
          <p:cNvCxnSpPr/>
          <p:nvPr/>
        </p:nvCxnSpPr>
        <p:spPr>
          <a:xfrm>
            <a:off x="627105" y="1420972"/>
            <a:ext cx="2361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none" w="lg" len="lg"/>
          </a:ln>
        </p:spPr>
      </p:cxnSp>
      <p:sp>
        <p:nvSpPr>
          <p:cNvPr id="839" name="Shape 839"/>
          <p:cNvSpPr txBox="1"/>
          <p:nvPr/>
        </p:nvSpPr>
        <p:spPr>
          <a:xfrm>
            <a:off x="76200" y="3865615"/>
            <a:ext cx="2746800" cy="3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00AE4D"/>
                </a:solidFill>
              </a:rPr>
              <a:t>Clear how much better here!</a:t>
            </a:r>
          </a:p>
        </p:txBody>
      </p:sp>
      <p:cxnSp>
        <p:nvCxnSpPr>
          <p:cNvPr id="840" name="Shape 840"/>
          <p:cNvCxnSpPr/>
          <p:nvPr/>
        </p:nvCxnSpPr>
        <p:spPr>
          <a:xfrm>
            <a:off x="1195685" y="1373350"/>
            <a:ext cx="0" cy="22830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dash"/>
            <a:round/>
            <a:headEnd type="none" w="lg" len="lg"/>
            <a:tailEnd type="none" w="lg" len="lg"/>
          </a:ln>
        </p:spPr>
      </p:cxnSp>
      <p:cxnSp>
        <p:nvCxnSpPr>
          <p:cNvPr id="841" name="Shape 841"/>
          <p:cNvCxnSpPr>
            <a:endCxn id="836" idx="3"/>
          </p:cNvCxnSpPr>
          <p:nvPr/>
        </p:nvCxnSpPr>
        <p:spPr>
          <a:xfrm rot="10800000" flipH="1">
            <a:off x="726020" y="1472965"/>
            <a:ext cx="417600" cy="2481000"/>
          </a:xfrm>
          <a:prstGeom prst="straightConnector1">
            <a:avLst/>
          </a:prstGeom>
          <a:noFill/>
          <a:ln w="19050" cap="flat" cmpd="sng">
            <a:solidFill>
              <a:srgbClr val="00AE4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42" name="Shape 842"/>
          <p:cNvCxnSpPr>
            <a:endCxn id="835" idx="3"/>
          </p:cNvCxnSpPr>
          <p:nvPr/>
        </p:nvCxnSpPr>
        <p:spPr>
          <a:xfrm rot="10800000" flipH="1">
            <a:off x="743547" y="2548512"/>
            <a:ext cx="402600" cy="1387800"/>
          </a:xfrm>
          <a:prstGeom prst="straightConnector1">
            <a:avLst/>
          </a:prstGeom>
          <a:noFill/>
          <a:ln w="19050" cap="flat" cmpd="sng">
            <a:solidFill>
              <a:srgbClr val="00AE4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43" name="Shape 843"/>
          <p:cNvSpPr txBox="1"/>
          <p:nvPr/>
        </p:nvSpPr>
        <p:spPr>
          <a:xfrm>
            <a:off x="3472950" y="3865625"/>
            <a:ext cx="3102900" cy="3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>
                <a:solidFill>
                  <a:srgbClr val="FF0000"/>
                </a:solidFill>
              </a:rPr>
              <a:t>How much better at FPR of 10</a:t>
            </a:r>
            <a:r>
              <a:rPr lang="fr" baseline="30000">
                <a:solidFill>
                  <a:srgbClr val="FF0000"/>
                </a:solidFill>
              </a:rPr>
              <a:t>-3</a:t>
            </a:r>
            <a:r>
              <a:rPr lang="fr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844" name="Shape 844"/>
          <p:cNvCxnSpPr/>
          <p:nvPr/>
        </p:nvCxnSpPr>
        <p:spPr>
          <a:xfrm rot="10800000">
            <a:off x="3498925" y="2685425"/>
            <a:ext cx="708600" cy="1320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45" name="Shape 845"/>
          <p:cNvSpPr txBox="1"/>
          <p:nvPr/>
        </p:nvSpPr>
        <p:spPr>
          <a:xfrm>
            <a:off x="3404117" y="2404375"/>
            <a:ext cx="3150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b="1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Shape 850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Performance Improves with Normalization</a:t>
            </a:r>
          </a:p>
        </p:txBody>
      </p:sp>
      <p:sp>
        <p:nvSpPr>
          <p:cNvPr id="851" name="Shape 851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58</a:t>
            </a:fld>
            <a:endParaRPr lang="fr"/>
          </a:p>
        </p:txBody>
      </p:sp>
      <p:pic>
        <p:nvPicPr>
          <p:cNvPr id="852" name="Shape 852" descr="3.roc.5ml.nor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25450"/>
            <a:ext cx="8839200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Shape 853" descr="roc.legen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5900" y="4144735"/>
            <a:ext cx="2381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Shape 854"/>
          <p:cNvSpPr txBox="1"/>
          <p:nvPr/>
        </p:nvSpPr>
        <p:spPr>
          <a:xfrm>
            <a:off x="514778" y="955699"/>
            <a:ext cx="5025600" cy="5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/>
              <a:t>ROC curves for 5mL/min bleed group</a:t>
            </a:r>
          </a:p>
        </p:txBody>
      </p:sp>
      <p:sp>
        <p:nvSpPr>
          <p:cNvPr id="855" name="Shape 855"/>
          <p:cNvSpPr txBox="1"/>
          <p:nvPr/>
        </p:nvSpPr>
        <p:spPr>
          <a:xfrm>
            <a:off x="152400" y="4144725"/>
            <a:ext cx="6423600" cy="205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600">
                <a:solidFill>
                  <a:srgbClr val="B7B7B7"/>
                </a:solidFill>
              </a:rPr>
              <a:t>These results are for the 5mL/min cohort.</a:t>
            </a:r>
          </a:p>
          <a:p>
            <a:pPr marL="457200" lvl="0" indent="-330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600">
                <a:solidFill>
                  <a:srgbClr val="B7B7B7"/>
                </a:solidFill>
              </a:rPr>
              <a:t>In general we see that greater data density yields better classification performance.</a:t>
            </a:r>
          </a:p>
          <a:p>
            <a:pPr marL="457200" lvl="0" indent="-349250" rtl="0">
              <a:spcBef>
                <a:spcPts val="0"/>
              </a:spcBef>
              <a:buSzPct val="100000"/>
              <a:buChar char="●"/>
            </a:pPr>
            <a:r>
              <a:rPr lang="fr" sz="1900"/>
              <a:t>Knowledge of individual baselines vastly improves performance.</a:t>
            </a:r>
          </a:p>
        </p:txBody>
      </p:sp>
      <p:cxnSp>
        <p:nvCxnSpPr>
          <p:cNvPr id="856" name="Shape 856"/>
          <p:cNvCxnSpPr/>
          <p:nvPr/>
        </p:nvCxnSpPr>
        <p:spPr>
          <a:xfrm rot="10800000">
            <a:off x="1046875" y="1483075"/>
            <a:ext cx="881400" cy="1282800"/>
          </a:xfrm>
          <a:prstGeom prst="straightConnector1">
            <a:avLst/>
          </a:prstGeom>
          <a:noFill/>
          <a:ln w="19050" cap="flat" cmpd="sng">
            <a:solidFill>
              <a:srgbClr val="00AE4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7" name="Shape 857"/>
          <p:cNvSpPr txBox="1"/>
          <p:nvPr/>
        </p:nvSpPr>
        <p:spPr>
          <a:xfrm>
            <a:off x="1441400" y="1892800"/>
            <a:ext cx="1143000" cy="3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300">
                <a:solidFill>
                  <a:srgbClr val="00AE4D"/>
                </a:solidFill>
              </a:rPr>
              <a:t>Better</a:t>
            </a:r>
          </a:p>
        </p:txBody>
      </p:sp>
      <p:sp>
        <p:nvSpPr>
          <p:cNvPr id="858" name="Shape 858"/>
          <p:cNvSpPr txBox="1"/>
          <p:nvPr/>
        </p:nvSpPr>
        <p:spPr>
          <a:xfrm>
            <a:off x="1306450" y="1318101"/>
            <a:ext cx="1143000" cy="3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300">
                <a:solidFill>
                  <a:srgbClr val="CC0000"/>
                </a:solidFill>
              </a:rPr>
              <a:t>Normalized</a:t>
            </a:r>
          </a:p>
        </p:txBody>
      </p:sp>
      <p:sp>
        <p:nvSpPr>
          <p:cNvPr id="859" name="Shape 859"/>
          <p:cNvSpPr txBox="1"/>
          <p:nvPr/>
        </p:nvSpPr>
        <p:spPr>
          <a:xfrm>
            <a:off x="1071449" y="2727168"/>
            <a:ext cx="1737300" cy="314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300">
                <a:solidFill>
                  <a:srgbClr val="CC0000"/>
                </a:solidFill>
              </a:rPr>
              <a:t>Non-normalized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Shape 864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Performance is Similar Between Bleed Groups</a:t>
            </a:r>
          </a:p>
        </p:txBody>
      </p:sp>
      <p:sp>
        <p:nvSpPr>
          <p:cNvPr id="865" name="Shape 865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59</a:t>
            </a:fld>
            <a:endParaRPr lang="fr"/>
          </a:p>
        </p:txBody>
      </p:sp>
      <p:pic>
        <p:nvPicPr>
          <p:cNvPr id="866" name="Shape 866" descr="1.roc.5ml.al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25450"/>
            <a:ext cx="8839200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Shape 867"/>
          <p:cNvSpPr txBox="1"/>
          <p:nvPr/>
        </p:nvSpPr>
        <p:spPr>
          <a:xfrm>
            <a:off x="514778" y="955699"/>
            <a:ext cx="5025600" cy="5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/>
              <a:t>ROC curves for </a:t>
            </a:r>
            <a:r>
              <a:rPr lang="fr" b="1">
                <a:solidFill>
                  <a:srgbClr val="00AE4D"/>
                </a:solidFill>
              </a:rPr>
              <a:t>5mL/min</a:t>
            </a:r>
            <a:r>
              <a:rPr lang="fr" b="1"/>
              <a:t> </a:t>
            </a:r>
            <a:r>
              <a:rPr lang="fr" b="1">
                <a:solidFill>
                  <a:srgbClr val="0000FF"/>
                </a:solidFill>
              </a:rPr>
              <a:t>and 20mL/min</a:t>
            </a:r>
            <a:r>
              <a:rPr lang="fr" b="1"/>
              <a:t> bleed groups</a:t>
            </a:r>
          </a:p>
        </p:txBody>
      </p:sp>
      <p:pic>
        <p:nvPicPr>
          <p:cNvPr id="868" name="Shape 868" descr="4.roc.20ml.all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3670200"/>
            <a:ext cx="8839200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Shape 869"/>
          <p:cNvSpPr txBox="1"/>
          <p:nvPr/>
        </p:nvSpPr>
        <p:spPr>
          <a:xfrm>
            <a:off x="3304675" y="5431149"/>
            <a:ext cx="3145200" cy="42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300">
                <a:solidFill>
                  <a:srgbClr val="0000FF"/>
                </a:solidFill>
              </a:rPr>
              <a:t>This is true in the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fr" sz="1300">
                <a:solidFill>
                  <a:srgbClr val="0000FF"/>
                </a:solidFill>
              </a:rPr>
              <a:t>20mL/min group as well.</a:t>
            </a:r>
          </a:p>
        </p:txBody>
      </p:sp>
      <p:sp>
        <p:nvSpPr>
          <p:cNvPr id="870" name="Shape 870"/>
          <p:cNvSpPr txBox="1"/>
          <p:nvPr/>
        </p:nvSpPr>
        <p:spPr>
          <a:xfrm>
            <a:off x="4859925" y="5863325"/>
            <a:ext cx="5025600" cy="5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871" name="Shape 871" descr="roc.legen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333" y="2589850"/>
            <a:ext cx="1714167" cy="102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72" name="Shape 872"/>
          <p:cNvSpPr/>
          <p:nvPr/>
        </p:nvSpPr>
        <p:spPr>
          <a:xfrm rot="5400000">
            <a:off x="8142200" y="2363149"/>
            <a:ext cx="1183500" cy="305700"/>
          </a:xfrm>
          <a:prstGeom prst="rect">
            <a:avLst/>
          </a:prstGeom>
          <a:solidFill>
            <a:srgbClr val="CCFCEB"/>
          </a:solidFill>
          <a:ln w="19050" cap="flat" cmpd="sng">
            <a:solidFill>
              <a:srgbClr val="00AE4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>
                <a:solidFill>
                  <a:srgbClr val="00AE4D"/>
                </a:solidFill>
              </a:rPr>
              <a:t>5mL/min</a:t>
            </a:r>
          </a:p>
        </p:txBody>
      </p:sp>
      <p:sp>
        <p:nvSpPr>
          <p:cNvPr id="873" name="Shape 873"/>
          <p:cNvSpPr/>
          <p:nvPr/>
        </p:nvSpPr>
        <p:spPr>
          <a:xfrm rot="5400000">
            <a:off x="8142200" y="4725349"/>
            <a:ext cx="1183500" cy="305700"/>
          </a:xfrm>
          <a:prstGeom prst="rect">
            <a:avLst/>
          </a:prstGeom>
          <a:solidFill>
            <a:srgbClr val="C9DAF8"/>
          </a:solidFill>
          <a:ln w="19050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>
                <a:solidFill>
                  <a:srgbClr val="1155CC"/>
                </a:solidFill>
              </a:rPr>
              <a:t>20mL/min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Questions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716925" y="979725"/>
            <a:ext cx="53292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Given observations of a patient’s vitals can we determine whether or not the patient is bleeding?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If so,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How quickly?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How often will we get false alarms?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How much data do we need?</a:t>
            </a: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How does the </a:t>
            </a:r>
            <a:r>
              <a:rPr lang="fr" i="1" dirty="0">
                <a:solidFill>
                  <a:srgbClr val="B7B7B7"/>
                </a:solidFill>
              </a:rPr>
              <a:t>a priori</a:t>
            </a:r>
            <a:r>
              <a:rPr lang="fr" dirty="0">
                <a:solidFill>
                  <a:srgbClr val="B7B7B7"/>
                </a:solidFill>
              </a:rPr>
              <a:t> knowledge of a patient’s normal vitals affect our ability to detect bleeding?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B7B7B7"/>
              </a:buClr>
            </a:pPr>
            <a:r>
              <a:rPr lang="fr" dirty="0">
                <a:solidFill>
                  <a:srgbClr val="B7B7B7"/>
                </a:solidFill>
              </a:rPr>
              <a:t>Can we design an experiment to collect the hemodynamic data from patients before and while controlled bleeding takes place to evaluate these questions?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fr" sz="2100" dirty="0"/>
              <a:t>It turns out, we can! </a:t>
            </a:r>
            <a:r>
              <a:rPr lang="fr" sz="2100" dirty="0">
                <a:solidFill>
                  <a:srgbClr val="38761D"/>
                </a:solidFill>
              </a:rPr>
              <a:t>With pigs*</a:t>
            </a:r>
            <a:br>
              <a:rPr lang="fr" sz="2100" dirty="0">
                <a:solidFill>
                  <a:srgbClr val="999999"/>
                </a:solidFill>
              </a:rPr>
            </a:br>
            <a:r>
              <a:rPr lang="fr" sz="1200" dirty="0">
                <a:solidFill>
                  <a:srgbClr val="38761D"/>
                </a:solidFill>
              </a:rPr>
              <a:t>(* Ethical restrictions limit our ability to bleed humans, even in the name of science.)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6</a:t>
            </a:fld>
            <a:endParaRPr lang="fr"/>
          </a:p>
        </p:txBody>
      </p:sp>
      <p:pic>
        <p:nvPicPr>
          <p:cNvPr id="121" name="Shape 121" descr="Patient_Fema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75" y="1646750"/>
            <a:ext cx="910773" cy="159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22" descr="pig_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7775" y="2915429"/>
            <a:ext cx="1870346" cy="22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/>
          <p:nvPr/>
        </p:nvSpPr>
        <p:spPr>
          <a:xfrm rot="9107436">
            <a:off x="669311" y="1910825"/>
            <a:ext cx="649890" cy="513938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1971900" y="4216251"/>
            <a:ext cx="523500" cy="155100"/>
          </a:xfrm>
          <a:prstGeom prst="arc">
            <a:avLst>
              <a:gd name="adj1" fmla="val 10873010"/>
              <a:gd name="adj2" fmla="val 21308198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Early Performance is Much Better with Higher Granularity</a:t>
            </a:r>
          </a:p>
        </p:txBody>
      </p:sp>
      <p:sp>
        <p:nvSpPr>
          <p:cNvPr id="879" name="Shape 879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60</a:t>
            </a:fld>
            <a:endParaRPr lang="fr"/>
          </a:p>
        </p:txBody>
      </p:sp>
      <p:pic>
        <p:nvPicPr>
          <p:cNvPr id="880" name="Shape 880" descr="5.roc.5ml.0_5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25450"/>
            <a:ext cx="8839200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Shape 881"/>
          <p:cNvSpPr txBox="1"/>
          <p:nvPr/>
        </p:nvSpPr>
        <p:spPr>
          <a:xfrm>
            <a:off x="514773" y="955700"/>
            <a:ext cx="8297700" cy="5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/>
              <a:t>ROC curves for </a:t>
            </a:r>
            <a:r>
              <a:rPr lang="fr" b="1">
                <a:solidFill>
                  <a:srgbClr val="0000FF"/>
                </a:solidFill>
              </a:rPr>
              <a:t>5mL/min</a:t>
            </a:r>
            <a:r>
              <a:rPr lang="fr" b="1"/>
              <a:t> bleed group </a:t>
            </a:r>
            <a:r>
              <a:rPr lang="fr" b="1">
                <a:solidFill>
                  <a:srgbClr val="00AE4D"/>
                </a:solidFill>
              </a:rPr>
              <a:t>0-5 minutes (top)</a:t>
            </a:r>
            <a:r>
              <a:rPr lang="fr" b="1"/>
              <a:t> vs </a:t>
            </a:r>
            <a:r>
              <a:rPr lang="fr" b="1">
                <a:solidFill>
                  <a:srgbClr val="B45F06"/>
                </a:solidFill>
              </a:rPr>
              <a:t>10-15 minutes (bottom)</a:t>
            </a:r>
            <a:r>
              <a:rPr lang="fr" b="1"/>
              <a:t> into the bleed</a:t>
            </a:r>
          </a:p>
        </p:txBody>
      </p:sp>
      <p:pic>
        <p:nvPicPr>
          <p:cNvPr id="882" name="Shape 882" descr="5.roc.5ml.10_15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3670200"/>
            <a:ext cx="8839200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Shape 883" descr="roc.legen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333" y="4925808"/>
            <a:ext cx="1714167" cy="1028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884" name="Shape 884"/>
          <p:cNvSpPr txBox="1"/>
          <p:nvPr/>
        </p:nvSpPr>
        <p:spPr>
          <a:xfrm>
            <a:off x="9893375" y="2230600"/>
            <a:ext cx="5038500" cy="587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85" name="Shape 885"/>
          <p:cNvSpPr/>
          <p:nvPr/>
        </p:nvSpPr>
        <p:spPr>
          <a:xfrm rot="5400000">
            <a:off x="8285455" y="2296103"/>
            <a:ext cx="897000" cy="305700"/>
          </a:xfrm>
          <a:prstGeom prst="rect">
            <a:avLst/>
          </a:prstGeom>
          <a:solidFill>
            <a:srgbClr val="CCFCEB"/>
          </a:solidFill>
          <a:ln w="19050" cap="flat" cmpd="sng">
            <a:solidFill>
              <a:srgbClr val="00AE4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>
                <a:solidFill>
                  <a:srgbClr val="00AE4D"/>
                </a:solidFill>
              </a:rPr>
              <a:t>0-5 min</a:t>
            </a:r>
          </a:p>
        </p:txBody>
      </p:sp>
      <p:sp>
        <p:nvSpPr>
          <p:cNvPr id="886" name="Shape 886"/>
          <p:cNvSpPr/>
          <p:nvPr/>
        </p:nvSpPr>
        <p:spPr>
          <a:xfrm rot="5400000">
            <a:off x="8231000" y="4712554"/>
            <a:ext cx="1005900" cy="3057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B45F0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>
                <a:solidFill>
                  <a:srgbClr val="B45F06"/>
                </a:solidFill>
              </a:rPr>
              <a:t>10-15 min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Shape 891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Moving from the ROC to the AMOC</a:t>
            </a:r>
          </a:p>
        </p:txBody>
      </p:sp>
      <p:sp>
        <p:nvSpPr>
          <p:cNvPr id="892" name="Shape 892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61</a:t>
            </a:fld>
            <a:endParaRPr lang="fr"/>
          </a:p>
        </p:txBody>
      </p:sp>
      <p:sp>
        <p:nvSpPr>
          <p:cNvPr id="893" name="Shape 893"/>
          <p:cNvSpPr txBox="1"/>
          <p:nvPr/>
        </p:nvSpPr>
        <p:spPr>
          <a:xfrm>
            <a:off x="152400" y="992200"/>
            <a:ext cx="8840700" cy="52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9250" rtl="0">
              <a:spcBef>
                <a:spcPts val="0"/>
              </a:spcBef>
              <a:buSzPct val="100000"/>
              <a:buChar char="●"/>
            </a:pPr>
            <a:r>
              <a:rPr lang="fr" sz="1900"/>
              <a:t>The ROC shows of the trade-off between correct and incorrect classifications.</a:t>
            </a:r>
          </a:p>
          <a:p>
            <a:pPr marL="457200" lvl="0" indent="-349250" rtl="0">
              <a:spcBef>
                <a:spcPts val="0"/>
              </a:spcBef>
              <a:buSzPct val="100000"/>
              <a:buChar char="●"/>
            </a:pPr>
            <a:r>
              <a:rPr lang="fr" sz="1900"/>
              <a:t>What about the timeliness of a detection?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Shape 898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Evaluating Time to Detection (Latency)</a:t>
            </a:r>
          </a:p>
        </p:txBody>
      </p:sp>
      <p:sp>
        <p:nvSpPr>
          <p:cNvPr id="899" name="Shape 899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62</a:t>
            </a:fld>
            <a:endParaRPr lang="fr"/>
          </a:p>
        </p:txBody>
      </p:sp>
      <p:pic>
        <p:nvPicPr>
          <p:cNvPr id="900" name="Shape 900" descr="1.5ml.all.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25450"/>
            <a:ext cx="8839200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Shape 901" descr="roc.legen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5900" y="4144735"/>
            <a:ext cx="2381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Shape 902"/>
          <p:cNvSpPr txBox="1"/>
          <p:nvPr/>
        </p:nvSpPr>
        <p:spPr>
          <a:xfrm>
            <a:off x="4096178" y="955699"/>
            <a:ext cx="5025600" cy="5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fr" b="1"/>
              <a:t>AMOC curve for 5mL/min bleed group</a:t>
            </a:r>
          </a:p>
        </p:txBody>
      </p:sp>
      <p:sp>
        <p:nvSpPr>
          <p:cNvPr id="903" name="Shape 903"/>
          <p:cNvSpPr txBox="1"/>
          <p:nvPr/>
        </p:nvSpPr>
        <p:spPr>
          <a:xfrm>
            <a:off x="152400" y="992200"/>
            <a:ext cx="5562600" cy="52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9250" rtl="0">
              <a:spcBef>
                <a:spcPts val="0"/>
              </a:spcBef>
              <a:buSzPct val="100000"/>
              <a:buChar char="●"/>
            </a:pPr>
            <a:r>
              <a:rPr lang="fr" sz="1900"/>
              <a:t>These results are for the 5mL/min cohort.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Shape 908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Evaluating Time to Detection (Latency)</a:t>
            </a:r>
          </a:p>
        </p:txBody>
      </p:sp>
      <p:sp>
        <p:nvSpPr>
          <p:cNvPr id="909" name="Shape 909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63</a:t>
            </a:fld>
            <a:endParaRPr lang="fr"/>
          </a:p>
        </p:txBody>
      </p:sp>
      <p:pic>
        <p:nvPicPr>
          <p:cNvPr id="910" name="Shape 910" descr="1.5ml.all.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25450"/>
            <a:ext cx="8839200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Shape 911" descr="roc.legen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5900" y="4144735"/>
            <a:ext cx="2381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Shape 912"/>
          <p:cNvSpPr txBox="1"/>
          <p:nvPr/>
        </p:nvSpPr>
        <p:spPr>
          <a:xfrm>
            <a:off x="4096178" y="955699"/>
            <a:ext cx="5025600" cy="5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fr" b="1"/>
              <a:t>AMOC curve for 5mL/min bleed group</a:t>
            </a:r>
          </a:p>
        </p:txBody>
      </p:sp>
      <p:sp>
        <p:nvSpPr>
          <p:cNvPr id="913" name="Shape 913"/>
          <p:cNvSpPr txBox="1"/>
          <p:nvPr/>
        </p:nvSpPr>
        <p:spPr>
          <a:xfrm>
            <a:off x="152400" y="992200"/>
            <a:ext cx="5562600" cy="52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600">
                <a:solidFill>
                  <a:srgbClr val="B7B7B7"/>
                </a:solidFill>
              </a:rPr>
              <a:t>These results are for the 5mL/min cohort.</a:t>
            </a:r>
          </a:p>
          <a:p>
            <a:pPr marL="457200" lvl="0" indent="-349250" rtl="0">
              <a:spcBef>
                <a:spcPts val="0"/>
              </a:spcBef>
              <a:buSzPct val="100000"/>
              <a:buChar char="●"/>
            </a:pPr>
            <a:r>
              <a:rPr lang="fr" sz="1900"/>
              <a:t>The performance is better when we move to the bottom left of the plot (lower FPR, lower latency).</a:t>
            </a:r>
          </a:p>
        </p:txBody>
      </p:sp>
      <p:cxnSp>
        <p:nvCxnSpPr>
          <p:cNvPr id="914" name="Shape 914"/>
          <p:cNvCxnSpPr/>
          <p:nvPr/>
        </p:nvCxnSpPr>
        <p:spPr>
          <a:xfrm flipH="1">
            <a:off x="6770700" y="2603500"/>
            <a:ext cx="571500" cy="341400"/>
          </a:xfrm>
          <a:prstGeom prst="straightConnector1">
            <a:avLst/>
          </a:prstGeom>
          <a:noFill/>
          <a:ln w="19050" cap="flat" cmpd="sng">
            <a:solidFill>
              <a:srgbClr val="00AE4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5" name="Shape 915"/>
          <p:cNvSpPr txBox="1"/>
          <p:nvPr/>
        </p:nvSpPr>
        <p:spPr>
          <a:xfrm>
            <a:off x="6559588" y="2454275"/>
            <a:ext cx="738300" cy="38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>
                <a:solidFill>
                  <a:srgbClr val="00AE4D"/>
                </a:solidFill>
              </a:rPr>
              <a:t>Better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Evaluating Time to Detection (Latency)</a:t>
            </a:r>
          </a:p>
        </p:txBody>
      </p:sp>
      <p:sp>
        <p:nvSpPr>
          <p:cNvPr id="921" name="Shape 921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64</a:t>
            </a:fld>
            <a:endParaRPr lang="fr"/>
          </a:p>
        </p:txBody>
      </p:sp>
      <p:pic>
        <p:nvPicPr>
          <p:cNvPr id="922" name="Shape 922" descr="1.5ml.all.cropp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25450"/>
            <a:ext cx="8839200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Shape 923" descr="roc.legen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5900" y="4144735"/>
            <a:ext cx="2381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Shape 924"/>
          <p:cNvSpPr txBox="1"/>
          <p:nvPr/>
        </p:nvSpPr>
        <p:spPr>
          <a:xfrm>
            <a:off x="4096178" y="955699"/>
            <a:ext cx="5025600" cy="5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fr" b="1"/>
              <a:t>AMOC curve for 5mL/min bleed group</a:t>
            </a:r>
          </a:p>
        </p:txBody>
      </p:sp>
      <p:sp>
        <p:nvSpPr>
          <p:cNvPr id="925" name="Shape 925"/>
          <p:cNvSpPr txBox="1"/>
          <p:nvPr/>
        </p:nvSpPr>
        <p:spPr>
          <a:xfrm>
            <a:off x="152400" y="992200"/>
            <a:ext cx="5562600" cy="521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600">
                <a:solidFill>
                  <a:srgbClr val="B7B7B7"/>
                </a:solidFill>
              </a:rPr>
              <a:t>These results are for the 5mL/min cohort.</a:t>
            </a:r>
          </a:p>
          <a:p>
            <a:pPr marL="457200" lvl="0" indent="-3302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600">
                <a:solidFill>
                  <a:srgbClr val="B7B7B7"/>
                </a:solidFill>
              </a:rPr>
              <a:t>The performance is better when we move to the bottom left of the plot (lower FPR, lower latency).</a:t>
            </a:r>
          </a:p>
          <a:p>
            <a:pPr marL="457200" lvl="0" indent="-349250" rtl="0">
              <a:spcBef>
                <a:spcPts val="0"/>
              </a:spcBef>
              <a:buSzPct val="100000"/>
              <a:buChar char="●"/>
            </a:pPr>
            <a:r>
              <a:rPr lang="fr" sz="1900">
                <a:solidFill>
                  <a:schemeClr val="dk1"/>
                </a:solidFill>
              </a:rPr>
              <a:t>This AMOC enforces the constraint that a detection is made on </a:t>
            </a:r>
            <a:r>
              <a:rPr lang="fr" sz="1900" i="1">
                <a:solidFill>
                  <a:schemeClr val="dk1"/>
                </a:solidFill>
              </a:rPr>
              <a:t>all</a:t>
            </a:r>
            <a:r>
              <a:rPr lang="fr" sz="1900">
                <a:solidFill>
                  <a:schemeClr val="dk1"/>
                </a:solidFill>
              </a:rPr>
              <a:t> pigs…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Shape 930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Faster Detections when Minimum Detected Fraction is Lower</a:t>
            </a:r>
          </a:p>
        </p:txBody>
      </p:sp>
      <p:sp>
        <p:nvSpPr>
          <p:cNvPr id="931" name="Shape 931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65</a:t>
            </a:fld>
            <a:endParaRPr lang="fr"/>
          </a:p>
        </p:txBody>
      </p:sp>
      <p:pic>
        <p:nvPicPr>
          <p:cNvPr id="932" name="Shape 932" descr="2.5ml.al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25450"/>
            <a:ext cx="8839200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Shape 933" descr="roc.legen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5900" y="4144735"/>
            <a:ext cx="2381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34" name="Shape 934"/>
          <p:cNvSpPr txBox="1"/>
          <p:nvPr/>
        </p:nvSpPr>
        <p:spPr>
          <a:xfrm>
            <a:off x="567125" y="955700"/>
            <a:ext cx="8554800" cy="5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/>
              <a:t>AMOC curves for 5mL/min bleed group</a:t>
            </a:r>
          </a:p>
        </p:txBody>
      </p:sp>
      <p:sp>
        <p:nvSpPr>
          <p:cNvPr id="935" name="Shape 935"/>
          <p:cNvSpPr txBox="1"/>
          <p:nvPr/>
        </p:nvSpPr>
        <p:spPr>
          <a:xfrm>
            <a:off x="152400" y="4144725"/>
            <a:ext cx="6423600" cy="205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200">
                <a:solidFill>
                  <a:srgbClr val="B7B7B7"/>
                </a:solidFill>
              </a:rPr>
              <a:t>These results are for the 5mL/min cohort.</a:t>
            </a:r>
          </a:p>
          <a:p>
            <a:pPr marL="457200" lvl="0" indent="-3048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200">
                <a:solidFill>
                  <a:srgbClr val="B7B7B7"/>
                </a:solidFill>
              </a:rPr>
              <a:t>The performance is better when we move to the bottom left of the plot (lower FPR, lower latency).</a:t>
            </a:r>
          </a:p>
          <a:p>
            <a:pPr marL="457200" lvl="0" indent="-33020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fr" sz="1600">
                <a:solidFill>
                  <a:srgbClr val="B7B7B7"/>
                </a:solidFill>
              </a:rPr>
              <a:t>This AMOC enforces the constraint that a detection is made on </a:t>
            </a:r>
            <a:r>
              <a:rPr lang="fr" sz="1600" i="1">
                <a:solidFill>
                  <a:srgbClr val="B7B7B7"/>
                </a:solidFill>
              </a:rPr>
              <a:t>all</a:t>
            </a:r>
            <a:r>
              <a:rPr lang="fr" sz="1600">
                <a:solidFill>
                  <a:srgbClr val="B7B7B7"/>
                </a:solidFill>
              </a:rPr>
              <a:t> pigs…</a:t>
            </a:r>
            <a:r>
              <a:rPr lang="fr" sz="1600">
                <a:solidFill>
                  <a:schemeClr val="dk1"/>
                </a:solidFill>
              </a:rPr>
              <a:t> </a:t>
            </a:r>
            <a:r>
              <a:rPr lang="fr" sz="1900"/>
              <a:t>but we can loosen that constraint for </a:t>
            </a:r>
            <a:r>
              <a:rPr lang="fr" sz="1900">
                <a:solidFill>
                  <a:srgbClr val="00AE4D"/>
                </a:solidFill>
              </a:rPr>
              <a:t>faster detections</a:t>
            </a:r>
            <a:r>
              <a:rPr lang="fr" sz="1900"/>
              <a:t> at the expense of some</a:t>
            </a:r>
            <a:r>
              <a:rPr lang="fr" sz="1900">
                <a:solidFill>
                  <a:srgbClr val="00AE4D"/>
                </a:solidFill>
              </a:rPr>
              <a:t> </a:t>
            </a:r>
            <a:r>
              <a:rPr lang="fr" sz="1900">
                <a:solidFill>
                  <a:srgbClr val="FF0000"/>
                </a:solidFill>
              </a:rPr>
              <a:t>missed detections</a:t>
            </a:r>
            <a:r>
              <a:rPr lang="fr" sz="1900"/>
              <a:t>.</a:t>
            </a:r>
          </a:p>
        </p:txBody>
      </p:sp>
      <p:cxnSp>
        <p:nvCxnSpPr>
          <p:cNvPr id="936" name="Shape 936"/>
          <p:cNvCxnSpPr/>
          <p:nvPr/>
        </p:nvCxnSpPr>
        <p:spPr>
          <a:xfrm rot="10800000">
            <a:off x="3967050" y="3592775"/>
            <a:ext cx="0" cy="351000"/>
          </a:xfrm>
          <a:prstGeom prst="straightConnector1">
            <a:avLst/>
          </a:prstGeom>
          <a:noFill/>
          <a:ln w="19050" cap="flat" cmpd="sng">
            <a:solidFill>
              <a:srgbClr val="00AE4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37" name="Shape 937"/>
          <p:cNvCxnSpPr/>
          <p:nvPr/>
        </p:nvCxnSpPr>
        <p:spPr>
          <a:xfrm rot="10800000">
            <a:off x="7073800" y="3592825"/>
            <a:ext cx="0" cy="368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38" name="Shape 938"/>
          <p:cNvSpPr txBox="1"/>
          <p:nvPr/>
        </p:nvSpPr>
        <p:spPr>
          <a:xfrm>
            <a:off x="3060283" y="3830950"/>
            <a:ext cx="1842600" cy="42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300">
                <a:solidFill>
                  <a:srgbClr val="00AE4D"/>
                </a:solidFill>
              </a:rPr>
              <a:t>Faster detection</a:t>
            </a:r>
          </a:p>
        </p:txBody>
      </p:sp>
      <p:sp>
        <p:nvSpPr>
          <p:cNvPr id="939" name="Shape 939"/>
          <p:cNvSpPr txBox="1"/>
          <p:nvPr/>
        </p:nvSpPr>
        <p:spPr>
          <a:xfrm>
            <a:off x="6216662" y="3830950"/>
            <a:ext cx="1729500" cy="42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300">
                <a:solidFill>
                  <a:srgbClr val="FF0000"/>
                </a:solidFill>
              </a:rPr>
              <a:t>Slower detection</a:t>
            </a:r>
          </a:p>
        </p:txBody>
      </p:sp>
      <p:cxnSp>
        <p:nvCxnSpPr>
          <p:cNvPr id="940" name="Shape 940"/>
          <p:cNvCxnSpPr>
            <a:endCxn id="941" idx="0"/>
          </p:cNvCxnSpPr>
          <p:nvPr/>
        </p:nvCxnSpPr>
        <p:spPr>
          <a:xfrm>
            <a:off x="7396150" y="1064575"/>
            <a:ext cx="7200" cy="261000"/>
          </a:xfrm>
          <a:prstGeom prst="straightConnector1">
            <a:avLst/>
          </a:prstGeom>
          <a:noFill/>
          <a:ln w="19050" cap="flat" cmpd="sng">
            <a:solidFill>
              <a:srgbClr val="00AE4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2" name="Shape 942"/>
          <p:cNvSpPr txBox="1"/>
          <p:nvPr/>
        </p:nvSpPr>
        <p:spPr>
          <a:xfrm>
            <a:off x="6461663" y="791851"/>
            <a:ext cx="1896600" cy="42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300">
                <a:solidFill>
                  <a:srgbClr val="00AE4D"/>
                </a:solidFill>
              </a:rPr>
              <a:t>All bleeds detected</a:t>
            </a:r>
          </a:p>
        </p:txBody>
      </p:sp>
      <p:cxnSp>
        <p:nvCxnSpPr>
          <p:cNvPr id="943" name="Shape 943"/>
          <p:cNvCxnSpPr>
            <a:endCxn id="944" idx="0"/>
          </p:cNvCxnSpPr>
          <p:nvPr/>
        </p:nvCxnSpPr>
        <p:spPr>
          <a:xfrm>
            <a:off x="4652950" y="1064575"/>
            <a:ext cx="7200" cy="261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45" name="Shape 945"/>
          <p:cNvSpPr txBox="1"/>
          <p:nvPr/>
        </p:nvSpPr>
        <p:spPr>
          <a:xfrm>
            <a:off x="3314661" y="801424"/>
            <a:ext cx="2707500" cy="42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1300">
                <a:solidFill>
                  <a:srgbClr val="FF0000"/>
                </a:solidFill>
              </a:rPr>
              <a:t>At least 90% of bleeds detected</a:t>
            </a:r>
          </a:p>
        </p:txBody>
      </p:sp>
      <p:sp>
        <p:nvSpPr>
          <p:cNvPr id="946" name="Shape 946"/>
          <p:cNvSpPr/>
          <p:nvPr/>
        </p:nvSpPr>
        <p:spPr>
          <a:xfrm>
            <a:off x="1484325" y="1325575"/>
            <a:ext cx="897000" cy="35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b="1"/>
              <a:t>≥ 80%</a:t>
            </a:r>
          </a:p>
        </p:txBody>
      </p:sp>
      <p:sp>
        <p:nvSpPr>
          <p:cNvPr id="944" name="Shape 944"/>
          <p:cNvSpPr/>
          <p:nvPr/>
        </p:nvSpPr>
        <p:spPr>
          <a:xfrm>
            <a:off x="4211650" y="1325575"/>
            <a:ext cx="897000" cy="35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/>
              <a:t>≥ 90%</a:t>
            </a:r>
          </a:p>
        </p:txBody>
      </p:sp>
      <p:sp>
        <p:nvSpPr>
          <p:cNvPr id="941" name="Shape 941"/>
          <p:cNvSpPr/>
          <p:nvPr/>
        </p:nvSpPr>
        <p:spPr>
          <a:xfrm>
            <a:off x="6954850" y="1325575"/>
            <a:ext cx="897000" cy="35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/>
              <a:t>100%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Shape 951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Faster Detections and Fewer False Alarms with Higher Granularity</a:t>
            </a:r>
          </a:p>
        </p:txBody>
      </p:sp>
      <p:sp>
        <p:nvSpPr>
          <p:cNvPr id="952" name="Shape 952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66</a:t>
            </a:fld>
            <a:endParaRPr lang="fr"/>
          </a:p>
        </p:txBody>
      </p:sp>
      <p:pic>
        <p:nvPicPr>
          <p:cNvPr id="953" name="Shape 953" descr="3.5ml.lf.hf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25450"/>
            <a:ext cx="8839200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Shape 954" descr="roc.legen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5900" y="4144735"/>
            <a:ext cx="2381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Shape 955"/>
          <p:cNvSpPr txBox="1"/>
          <p:nvPr/>
        </p:nvSpPr>
        <p:spPr>
          <a:xfrm>
            <a:off x="567125" y="955700"/>
            <a:ext cx="8554800" cy="5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/>
              <a:t>AMOC curves for 5mL/min bleed group</a:t>
            </a:r>
          </a:p>
        </p:txBody>
      </p:sp>
      <p:sp>
        <p:nvSpPr>
          <p:cNvPr id="956" name="Shape 956"/>
          <p:cNvSpPr txBox="1"/>
          <p:nvPr/>
        </p:nvSpPr>
        <p:spPr>
          <a:xfrm>
            <a:off x="152400" y="4144725"/>
            <a:ext cx="6423600" cy="205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200">
                <a:solidFill>
                  <a:srgbClr val="B7B7B7"/>
                </a:solidFill>
              </a:rPr>
              <a:t>These results are for the 5mL/min cohort.</a:t>
            </a:r>
          </a:p>
          <a:p>
            <a:pPr marL="457200" lvl="0" indent="-3048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200">
                <a:solidFill>
                  <a:srgbClr val="B7B7B7"/>
                </a:solidFill>
              </a:rPr>
              <a:t>The performance is better when we move to the bottom left of the plot (lower FPR, lower latency).</a:t>
            </a:r>
          </a:p>
          <a:p>
            <a:pPr marL="457200" lvl="0" indent="-3048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200">
                <a:solidFill>
                  <a:srgbClr val="B7B7B7"/>
                </a:solidFill>
              </a:rPr>
              <a:t>This AMOC enforces the constraint that a detection is made on </a:t>
            </a:r>
            <a:r>
              <a:rPr lang="fr" sz="1200" i="1">
                <a:solidFill>
                  <a:srgbClr val="B7B7B7"/>
                </a:solidFill>
              </a:rPr>
              <a:t>all</a:t>
            </a:r>
            <a:r>
              <a:rPr lang="fr" sz="1200">
                <a:solidFill>
                  <a:srgbClr val="B7B7B7"/>
                </a:solidFill>
              </a:rPr>
              <a:t> pigs… but we can loosen that constraint for speedier detections at the expense of some missed detections.</a:t>
            </a:r>
          </a:p>
          <a:p>
            <a:pPr marL="457200" lvl="0" indent="-349250" rtl="0">
              <a:spcBef>
                <a:spcPts val="0"/>
              </a:spcBef>
              <a:buSzPct val="100000"/>
              <a:buChar char="●"/>
            </a:pPr>
            <a:r>
              <a:rPr lang="fr" sz="1900"/>
              <a:t>We </a:t>
            </a:r>
            <a:r>
              <a:rPr lang="fr" sz="1900">
                <a:solidFill>
                  <a:schemeClr val="dk1"/>
                </a:solidFill>
              </a:rPr>
              <a:t>see that greater data density generally yields faster detections for the same FPR on </a:t>
            </a:r>
            <a:r>
              <a:rPr lang="fr" sz="1900" i="1">
                <a:solidFill>
                  <a:srgbClr val="0000FF"/>
                </a:solidFill>
              </a:rPr>
              <a:t>normalized</a:t>
            </a:r>
            <a:r>
              <a:rPr lang="fr" sz="1900">
                <a:solidFill>
                  <a:schemeClr val="dk1"/>
                </a:solidFill>
              </a:rPr>
              <a:t> models.</a:t>
            </a:r>
          </a:p>
        </p:txBody>
      </p:sp>
      <p:cxnSp>
        <p:nvCxnSpPr>
          <p:cNvPr id="957" name="Shape 957"/>
          <p:cNvCxnSpPr/>
          <p:nvPr/>
        </p:nvCxnSpPr>
        <p:spPr>
          <a:xfrm flipH="1">
            <a:off x="3847600" y="2443050"/>
            <a:ext cx="340500" cy="355200"/>
          </a:xfrm>
          <a:prstGeom prst="straightConnector1">
            <a:avLst/>
          </a:prstGeom>
          <a:noFill/>
          <a:ln w="19050" cap="flat" cmpd="sng">
            <a:solidFill>
              <a:srgbClr val="00AE4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8" name="Shape 958"/>
          <p:cNvSpPr txBox="1"/>
          <p:nvPr/>
        </p:nvSpPr>
        <p:spPr>
          <a:xfrm>
            <a:off x="3999050" y="2462825"/>
            <a:ext cx="1413600" cy="27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300">
                <a:solidFill>
                  <a:srgbClr val="00AE4D"/>
                </a:solidFill>
              </a:rPr>
              <a:t>Better</a:t>
            </a:r>
          </a:p>
        </p:txBody>
      </p:sp>
      <p:sp>
        <p:nvSpPr>
          <p:cNvPr id="959" name="Shape 959"/>
          <p:cNvSpPr txBox="1"/>
          <p:nvPr/>
        </p:nvSpPr>
        <p:spPr>
          <a:xfrm>
            <a:off x="4075250" y="2081825"/>
            <a:ext cx="1413600" cy="27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300">
                <a:solidFill>
                  <a:srgbClr val="E69138"/>
                </a:solidFill>
              </a:rPr>
              <a:t>Lower density</a:t>
            </a:r>
          </a:p>
        </p:txBody>
      </p:sp>
      <p:sp>
        <p:nvSpPr>
          <p:cNvPr id="960" name="Shape 960"/>
          <p:cNvSpPr txBox="1"/>
          <p:nvPr/>
        </p:nvSpPr>
        <p:spPr>
          <a:xfrm>
            <a:off x="3922850" y="2996225"/>
            <a:ext cx="1413600" cy="27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300">
                <a:solidFill>
                  <a:srgbClr val="FF0000"/>
                </a:solidFill>
              </a:rPr>
              <a:t>Higher Density</a:t>
            </a:r>
          </a:p>
        </p:txBody>
      </p:sp>
      <p:sp>
        <p:nvSpPr>
          <p:cNvPr id="961" name="Shape 961"/>
          <p:cNvSpPr/>
          <p:nvPr/>
        </p:nvSpPr>
        <p:spPr>
          <a:xfrm>
            <a:off x="1484325" y="1325575"/>
            <a:ext cx="897000" cy="35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/>
              <a:t>≥ 80%</a:t>
            </a:r>
          </a:p>
        </p:txBody>
      </p:sp>
      <p:sp>
        <p:nvSpPr>
          <p:cNvPr id="962" name="Shape 962"/>
          <p:cNvSpPr/>
          <p:nvPr/>
        </p:nvSpPr>
        <p:spPr>
          <a:xfrm>
            <a:off x="4211650" y="1325575"/>
            <a:ext cx="897000" cy="35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/>
              <a:t>≥ 90%</a:t>
            </a:r>
          </a:p>
        </p:txBody>
      </p:sp>
      <p:sp>
        <p:nvSpPr>
          <p:cNvPr id="963" name="Shape 963"/>
          <p:cNvSpPr/>
          <p:nvPr/>
        </p:nvSpPr>
        <p:spPr>
          <a:xfrm>
            <a:off x="6954850" y="1325575"/>
            <a:ext cx="897000" cy="35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/>
              <a:t>100%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Shape 968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Faster Detections and Fewer False Alarms with Normalization</a:t>
            </a:r>
          </a:p>
        </p:txBody>
      </p:sp>
      <p:sp>
        <p:nvSpPr>
          <p:cNvPr id="969" name="Shape 969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67</a:t>
            </a:fld>
            <a:endParaRPr lang="fr"/>
          </a:p>
        </p:txBody>
      </p:sp>
      <p:pic>
        <p:nvPicPr>
          <p:cNvPr id="970" name="Shape 970" descr="4.5ml.nor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325450"/>
            <a:ext cx="8839200" cy="265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Shape 971" descr="roc.legen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5900" y="4144735"/>
            <a:ext cx="23812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Shape 972"/>
          <p:cNvSpPr txBox="1"/>
          <p:nvPr/>
        </p:nvSpPr>
        <p:spPr>
          <a:xfrm>
            <a:off x="567125" y="955700"/>
            <a:ext cx="8554800" cy="58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b="1"/>
              <a:t>AMOC curves for 5mL/min bleed group</a:t>
            </a:r>
          </a:p>
        </p:txBody>
      </p:sp>
      <p:sp>
        <p:nvSpPr>
          <p:cNvPr id="973" name="Shape 973"/>
          <p:cNvSpPr txBox="1"/>
          <p:nvPr/>
        </p:nvSpPr>
        <p:spPr>
          <a:xfrm>
            <a:off x="152400" y="4144725"/>
            <a:ext cx="6423600" cy="205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048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200">
                <a:solidFill>
                  <a:srgbClr val="B7B7B7"/>
                </a:solidFill>
              </a:rPr>
              <a:t>These results are for the 5mL/min cohort.</a:t>
            </a:r>
          </a:p>
          <a:p>
            <a:pPr marL="457200" lvl="0" indent="-3048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200">
                <a:solidFill>
                  <a:srgbClr val="B7B7B7"/>
                </a:solidFill>
              </a:rPr>
              <a:t>The performance is better when we move to the bottom left of the plot (lower FPR, lower latency).</a:t>
            </a:r>
          </a:p>
          <a:p>
            <a:pPr marL="457200" lvl="0" indent="-30480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200">
                <a:solidFill>
                  <a:srgbClr val="B7B7B7"/>
                </a:solidFill>
              </a:rPr>
              <a:t>This AMOC enforces the constraint that a detection is made on </a:t>
            </a:r>
            <a:r>
              <a:rPr lang="fr" sz="1200" i="1">
                <a:solidFill>
                  <a:srgbClr val="B7B7B7"/>
                </a:solidFill>
              </a:rPr>
              <a:t>all</a:t>
            </a:r>
            <a:r>
              <a:rPr lang="fr" sz="1200">
                <a:solidFill>
                  <a:srgbClr val="B7B7B7"/>
                </a:solidFill>
              </a:rPr>
              <a:t> pigs… but we can loosen that constraint for speedier detections at the expense of some missed detections.</a:t>
            </a:r>
          </a:p>
          <a:p>
            <a:pPr marL="457200" lvl="0" indent="-304800" rtl="0">
              <a:spcBef>
                <a:spcPts val="0"/>
              </a:spcBef>
              <a:buClr>
                <a:srgbClr val="B7B7B7"/>
              </a:buClr>
              <a:buSzPct val="92307"/>
              <a:buChar char="●"/>
            </a:pPr>
            <a:r>
              <a:rPr lang="fr" sz="1300">
                <a:solidFill>
                  <a:srgbClr val="B7B7B7"/>
                </a:solidFill>
              </a:rPr>
              <a:t>We see that greater data density generally yields faster detections for the same FPR on </a:t>
            </a:r>
            <a:r>
              <a:rPr lang="fr" sz="1300" i="1">
                <a:solidFill>
                  <a:srgbClr val="B7B7B7"/>
                </a:solidFill>
              </a:rPr>
              <a:t>normalized</a:t>
            </a:r>
            <a:r>
              <a:rPr lang="fr" sz="1300">
                <a:solidFill>
                  <a:srgbClr val="B7B7B7"/>
                </a:solidFill>
              </a:rPr>
              <a:t> models.</a:t>
            </a:r>
          </a:p>
          <a:p>
            <a:pPr marL="457200" lvl="0" indent="-3492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fr" sz="1900">
                <a:solidFill>
                  <a:schemeClr val="dk1"/>
                </a:solidFill>
              </a:rPr>
              <a:t>Knowledge of individual baselines allows faster detections for the same FPR.</a:t>
            </a:r>
          </a:p>
        </p:txBody>
      </p:sp>
      <p:cxnSp>
        <p:nvCxnSpPr>
          <p:cNvPr id="974" name="Shape 974"/>
          <p:cNvCxnSpPr/>
          <p:nvPr/>
        </p:nvCxnSpPr>
        <p:spPr>
          <a:xfrm flipH="1">
            <a:off x="3847700" y="1998075"/>
            <a:ext cx="794100" cy="724200"/>
          </a:xfrm>
          <a:prstGeom prst="straightConnector1">
            <a:avLst/>
          </a:prstGeom>
          <a:noFill/>
          <a:ln w="19050" cap="flat" cmpd="sng">
            <a:solidFill>
              <a:srgbClr val="00AE4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5" name="Shape 975"/>
          <p:cNvSpPr txBox="1"/>
          <p:nvPr/>
        </p:nvSpPr>
        <p:spPr>
          <a:xfrm>
            <a:off x="4227650" y="2234225"/>
            <a:ext cx="1413600" cy="27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 sz="1300">
                <a:solidFill>
                  <a:srgbClr val="00AE4D"/>
                </a:solidFill>
              </a:rPr>
              <a:t>Better</a:t>
            </a:r>
          </a:p>
        </p:txBody>
      </p:sp>
      <p:sp>
        <p:nvSpPr>
          <p:cNvPr id="976" name="Shape 976"/>
          <p:cNvSpPr txBox="1"/>
          <p:nvPr/>
        </p:nvSpPr>
        <p:spPr>
          <a:xfrm>
            <a:off x="4380050" y="1649206"/>
            <a:ext cx="1413600" cy="27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300">
                <a:solidFill>
                  <a:srgbClr val="FF0000"/>
                </a:solidFill>
              </a:rPr>
              <a:t>Non-normalized</a:t>
            </a:r>
          </a:p>
        </p:txBody>
      </p:sp>
      <p:sp>
        <p:nvSpPr>
          <p:cNvPr id="977" name="Shape 977"/>
          <p:cNvSpPr txBox="1"/>
          <p:nvPr/>
        </p:nvSpPr>
        <p:spPr>
          <a:xfrm>
            <a:off x="3922850" y="2996225"/>
            <a:ext cx="1413600" cy="27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 sz="1300">
                <a:solidFill>
                  <a:srgbClr val="FF0000"/>
                </a:solidFill>
              </a:rPr>
              <a:t>Normalized</a:t>
            </a:r>
          </a:p>
        </p:txBody>
      </p:sp>
      <p:sp>
        <p:nvSpPr>
          <p:cNvPr id="978" name="Shape 978"/>
          <p:cNvSpPr/>
          <p:nvPr/>
        </p:nvSpPr>
        <p:spPr>
          <a:xfrm>
            <a:off x="1484325" y="1325575"/>
            <a:ext cx="897000" cy="35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/>
              <a:t>≥ 80%</a:t>
            </a:r>
          </a:p>
        </p:txBody>
      </p:sp>
      <p:sp>
        <p:nvSpPr>
          <p:cNvPr id="979" name="Shape 979"/>
          <p:cNvSpPr/>
          <p:nvPr/>
        </p:nvSpPr>
        <p:spPr>
          <a:xfrm>
            <a:off x="4211650" y="1325575"/>
            <a:ext cx="897000" cy="35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/>
              <a:t>≥ 90%</a:t>
            </a:r>
          </a:p>
        </p:txBody>
      </p:sp>
      <p:sp>
        <p:nvSpPr>
          <p:cNvPr id="980" name="Shape 980"/>
          <p:cNvSpPr/>
          <p:nvPr/>
        </p:nvSpPr>
        <p:spPr>
          <a:xfrm>
            <a:off x="6954850" y="1325575"/>
            <a:ext cx="897000" cy="35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/>
              <a:t>100%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Detection Performance by Time Latency</a:t>
            </a:r>
          </a:p>
        </p:txBody>
      </p:sp>
      <p:sp>
        <p:nvSpPr>
          <p:cNvPr id="986" name="Shape 986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68</a:t>
            </a:fld>
            <a:endParaRPr lang="fr"/>
          </a:p>
        </p:txBody>
      </p:sp>
      <p:pic>
        <p:nvPicPr>
          <p:cNvPr id="987" name="Shape 987" descr="1.cmp.tim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944450"/>
            <a:ext cx="5250425" cy="52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Shape 988"/>
          <p:cNvSpPr txBox="1"/>
          <p:nvPr/>
        </p:nvSpPr>
        <p:spPr>
          <a:xfrm>
            <a:off x="5409625" y="1029575"/>
            <a:ext cx="3629700" cy="50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buSzPct val="100000"/>
              <a:buChar char="●"/>
            </a:pPr>
            <a:r>
              <a:rPr lang="fr" sz="1700"/>
              <a:t>Lower granularity models detect </a:t>
            </a:r>
            <a:r>
              <a:rPr lang="fr" sz="1700">
                <a:solidFill>
                  <a:srgbClr val="0000FF"/>
                </a:solidFill>
              </a:rPr>
              <a:t>more slowly</a:t>
            </a:r>
            <a:r>
              <a:rPr lang="fr" sz="1700"/>
              <a:t> for the slower bleeding pigs.</a:t>
            </a:r>
          </a:p>
        </p:txBody>
      </p:sp>
      <p:cxnSp>
        <p:nvCxnSpPr>
          <p:cNvPr id="989" name="Shape 989"/>
          <p:cNvCxnSpPr/>
          <p:nvPr/>
        </p:nvCxnSpPr>
        <p:spPr>
          <a:xfrm>
            <a:off x="1492250" y="1912950"/>
            <a:ext cx="6351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90" name="Shape 990"/>
          <p:cNvCxnSpPr/>
          <p:nvPr/>
        </p:nvCxnSpPr>
        <p:spPr>
          <a:xfrm>
            <a:off x="1263650" y="3055950"/>
            <a:ext cx="6096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91" name="Shape 991"/>
          <p:cNvCxnSpPr/>
          <p:nvPr/>
        </p:nvCxnSpPr>
        <p:spPr>
          <a:xfrm>
            <a:off x="1111250" y="4198950"/>
            <a:ext cx="4605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2" name="Shape 992"/>
          <p:cNvSpPr/>
          <p:nvPr/>
        </p:nvSpPr>
        <p:spPr>
          <a:xfrm>
            <a:off x="197300" y="4754575"/>
            <a:ext cx="3438000" cy="1234800"/>
          </a:xfrm>
          <a:prstGeom prst="rect">
            <a:avLst/>
          </a:prstGeom>
          <a:solidFill>
            <a:srgbClr val="FFFFFF">
              <a:alpha val="7577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3" name="Shape 993"/>
          <p:cNvSpPr/>
          <p:nvPr/>
        </p:nvSpPr>
        <p:spPr>
          <a:xfrm>
            <a:off x="1467800" y="1133150"/>
            <a:ext cx="897000" cy="35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/>
              <a:t>≥ 90%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Shape 998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Detection Performance by Time Latency</a:t>
            </a:r>
          </a:p>
        </p:txBody>
      </p:sp>
      <p:sp>
        <p:nvSpPr>
          <p:cNvPr id="999" name="Shape 999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69</a:t>
            </a:fld>
            <a:endParaRPr lang="fr"/>
          </a:p>
        </p:txBody>
      </p:sp>
      <p:pic>
        <p:nvPicPr>
          <p:cNvPr id="1000" name="Shape 1000" descr="1.cmp.tim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944450"/>
            <a:ext cx="5250425" cy="52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Shape 1001"/>
          <p:cNvSpPr txBox="1"/>
          <p:nvPr/>
        </p:nvSpPr>
        <p:spPr>
          <a:xfrm>
            <a:off x="5409625" y="1029575"/>
            <a:ext cx="3629700" cy="50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500">
                <a:solidFill>
                  <a:srgbClr val="B7B7B7"/>
                </a:solidFill>
              </a:rPr>
              <a:t>Lower granularity models detect more slowly for the slower bleeding pigs.</a:t>
            </a:r>
          </a:p>
          <a:p>
            <a:pPr marL="457200" lvl="0" indent="-336550" rtl="0">
              <a:spcBef>
                <a:spcPts val="0"/>
              </a:spcBef>
              <a:buSzPct val="100000"/>
              <a:buChar char="●"/>
            </a:pPr>
            <a:r>
              <a:rPr lang="fr" sz="1700"/>
              <a:t>But the highest granularity model detects them with the </a:t>
            </a:r>
            <a:r>
              <a:rPr lang="fr" sz="1700" b="1">
                <a:solidFill>
                  <a:srgbClr val="00AE4D"/>
                </a:solidFill>
              </a:rPr>
              <a:t>same latency</a:t>
            </a:r>
            <a:r>
              <a:rPr lang="fr" sz="1700"/>
              <a:t>.</a:t>
            </a:r>
          </a:p>
        </p:txBody>
      </p:sp>
      <p:sp>
        <p:nvSpPr>
          <p:cNvPr id="1002" name="Shape 1002"/>
          <p:cNvSpPr/>
          <p:nvPr/>
        </p:nvSpPr>
        <p:spPr>
          <a:xfrm rot="2700000">
            <a:off x="170989" y="5170010"/>
            <a:ext cx="1384374" cy="460327"/>
          </a:xfrm>
          <a:prstGeom prst="roundRect">
            <a:avLst>
              <a:gd name="adj" fmla="val 16667"/>
            </a:avLst>
          </a:prstGeom>
          <a:solidFill>
            <a:srgbClr val="00EE0C">
              <a:alpha val="13460"/>
            </a:srgbClr>
          </a:solidFill>
          <a:ln w="19050" cap="flat" cmpd="sng">
            <a:solidFill>
              <a:srgbClr val="00AE4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3" name="Shape 1003"/>
          <p:cNvSpPr/>
          <p:nvPr/>
        </p:nvSpPr>
        <p:spPr>
          <a:xfrm>
            <a:off x="1467800" y="1133150"/>
            <a:ext cx="897000" cy="35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/>
              <a:t>≥ 90%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Experimental Design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7</a:t>
            </a:fld>
            <a:endParaRPr lang="fr"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700"/>
              <a:t>Pigs</a:t>
            </a:r>
            <a:r>
              <a:rPr lang="fr" sz="1700">
                <a:solidFill>
                  <a:srgbClr val="000000"/>
                </a:solidFill>
              </a:rPr>
              <a:t> are anesthetized and connected to various sensors for data collection</a:t>
            </a:r>
            <a:r>
              <a:rPr lang="fr" sz="1700"/>
              <a:t>…</a:t>
            </a:r>
          </a:p>
        </p:txBody>
      </p:sp>
      <p:pic>
        <p:nvPicPr>
          <p:cNvPr id="132" name="Shape 132" descr="pig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713" y="979726"/>
            <a:ext cx="1487026" cy="178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Shape 1008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Detection Performance by Volume Lost</a:t>
            </a:r>
          </a:p>
        </p:txBody>
      </p:sp>
      <p:sp>
        <p:nvSpPr>
          <p:cNvPr id="1009" name="Shape 1009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70</a:t>
            </a:fld>
            <a:endParaRPr lang="fr"/>
          </a:p>
        </p:txBody>
      </p:sp>
      <p:pic>
        <p:nvPicPr>
          <p:cNvPr id="1010" name="Shape 1010" descr="2.cmp.los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944450"/>
            <a:ext cx="5250425" cy="52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Shape 1011"/>
          <p:cNvSpPr txBox="1"/>
          <p:nvPr/>
        </p:nvSpPr>
        <p:spPr>
          <a:xfrm>
            <a:off x="75625" y="1029575"/>
            <a:ext cx="3629700" cy="50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500">
                <a:solidFill>
                  <a:srgbClr val="B7B7B7"/>
                </a:solidFill>
              </a:rPr>
              <a:t>Lower granularity models detect more slowly for the slower bleeding pigs.</a:t>
            </a:r>
          </a:p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500">
                <a:solidFill>
                  <a:srgbClr val="B7B7B7"/>
                </a:solidFill>
              </a:rPr>
              <a:t>But the highest granularity model detects them with the </a:t>
            </a:r>
            <a:r>
              <a:rPr lang="fr" sz="1500" b="1">
                <a:solidFill>
                  <a:srgbClr val="B7B7B7"/>
                </a:solidFill>
              </a:rPr>
              <a:t>same latency</a:t>
            </a:r>
            <a:r>
              <a:rPr lang="fr" sz="1500">
                <a:solidFill>
                  <a:srgbClr val="B7B7B7"/>
                </a:solidFill>
              </a:rPr>
              <a:t>.</a:t>
            </a:r>
          </a:p>
          <a:p>
            <a:pPr marL="457200" lvl="0" indent="-336550" rtl="0">
              <a:spcBef>
                <a:spcPts val="0"/>
              </a:spcBef>
              <a:buSzPct val="100000"/>
              <a:buChar char="●"/>
            </a:pPr>
            <a:r>
              <a:rPr lang="fr" sz="1700"/>
              <a:t>Comparing by volume of blood loss reveals </a:t>
            </a:r>
            <a:r>
              <a:rPr lang="fr" sz="1700">
                <a:solidFill>
                  <a:srgbClr val="0000FF"/>
                </a:solidFill>
              </a:rPr>
              <a:t>earlier detections</a:t>
            </a:r>
            <a:r>
              <a:rPr lang="fr" sz="1700"/>
              <a:t> in terms of </a:t>
            </a:r>
            <a:r>
              <a:rPr lang="fr" sz="1700">
                <a:solidFill>
                  <a:srgbClr val="FF0000"/>
                </a:solidFill>
              </a:rPr>
              <a:t>volume of blood lost</a:t>
            </a:r>
            <a:r>
              <a:rPr lang="fr" sz="1700"/>
              <a:t> for the slower bleeding cohort.</a:t>
            </a:r>
          </a:p>
        </p:txBody>
      </p:sp>
      <p:cxnSp>
        <p:nvCxnSpPr>
          <p:cNvPr id="1012" name="Shape 1012"/>
          <p:cNvCxnSpPr/>
          <p:nvPr/>
        </p:nvCxnSpPr>
        <p:spPr>
          <a:xfrm rot="10800000">
            <a:off x="4389400" y="1730375"/>
            <a:ext cx="7938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13" name="Shape 1013"/>
          <p:cNvCxnSpPr/>
          <p:nvPr/>
        </p:nvCxnSpPr>
        <p:spPr>
          <a:xfrm rot="10800000">
            <a:off x="5151325" y="3101975"/>
            <a:ext cx="11193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14" name="Shape 1014"/>
          <p:cNvCxnSpPr/>
          <p:nvPr/>
        </p:nvCxnSpPr>
        <p:spPr>
          <a:xfrm rot="10800000">
            <a:off x="5219550" y="4260850"/>
            <a:ext cx="9717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15" name="Shape 1015"/>
          <p:cNvCxnSpPr/>
          <p:nvPr/>
        </p:nvCxnSpPr>
        <p:spPr>
          <a:xfrm rot="10800000">
            <a:off x="4686050" y="5632450"/>
            <a:ext cx="1100400" cy="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6" name="Shape 1016"/>
          <p:cNvSpPr/>
          <p:nvPr/>
        </p:nvSpPr>
        <p:spPr>
          <a:xfrm>
            <a:off x="5127638" y="5984875"/>
            <a:ext cx="1119300" cy="182700"/>
          </a:xfrm>
          <a:prstGeom prst="rect">
            <a:avLst/>
          </a:prstGeom>
          <a:solidFill>
            <a:srgbClr val="EE0000">
              <a:alpha val="15000"/>
            </a:srgbClr>
          </a:solidFill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7" name="Shape 1017"/>
          <p:cNvSpPr/>
          <p:nvPr/>
        </p:nvSpPr>
        <p:spPr>
          <a:xfrm>
            <a:off x="5277800" y="1133150"/>
            <a:ext cx="897000" cy="35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/>
              <a:t>≥ 90%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Shape 1022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Detection Performance by Volume Lost</a:t>
            </a:r>
          </a:p>
        </p:txBody>
      </p:sp>
      <p:sp>
        <p:nvSpPr>
          <p:cNvPr id="1023" name="Shape 1023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71</a:t>
            </a:fld>
            <a:endParaRPr lang="fr"/>
          </a:p>
        </p:txBody>
      </p:sp>
      <p:pic>
        <p:nvPicPr>
          <p:cNvPr id="1024" name="Shape 1024" descr="2.cmp.los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944450"/>
            <a:ext cx="5250425" cy="52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Shape 1025"/>
          <p:cNvSpPr txBox="1"/>
          <p:nvPr/>
        </p:nvSpPr>
        <p:spPr>
          <a:xfrm>
            <a:off x="75625" y="1029575"/>
            <a:ext cx="3629700" cy="50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500">
                <a:solidFill>
                  <a:srgbClr val="B7B7B7"/>
                </a:solidFill>
              </a:rPr>
              <a:t>Lower granularity models detect more slowly for the slower bleeding pigs.</a:t>
            </a:r>
          </a:p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500">
                <a:solidFill>
                  <a:srgbClr val="B7B7B7"/>
                </a:solidFill>
              </a:rPr>
              <a:t>But the highest granularity model detects them with the </a:t>
            </a:r>
            <a:r>
              <a:rPr lang="fr" sz="1500" b="1">
                <a:solidFill>
                  <a:srgbClr val="B7B7B7"/>
                </a:solidFill>
              </a:rPr>
              <a:t>same latency</a:t>
            </a:r>
            <a:r>
              <a:rPr lang="fr" sz="1500">
                <a:solidFill>
                  <a:srgbClr val="B7B7B7"/>
                </a:solidFill>
              </a:rPr>
              <a:t>.</a:t>
            </a:r>
          </a:p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500">
                <a:solidFill>
                  <a:srgbClr val="B7B7B7"/>
                </a:solidFill>
              </a:rPr>
              <a:t>Comparing by volume of blood loss reveals earlier detections in terms of volume of blood lost for the slower bleeding cohort.</a:t>
            </a:r>
          </a:p>
          <a:p>
            <a:pPr marL="457200" lvl="0" indent="-336550" rtl="0"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fr" sz="1700">
                <a:solidFill>
                  <a:schemeClr val="dk1"/>
                </a:solidFill>
              </a:rPr>
              <a:t>This is especially true in the case of the high frequency models.</a:t>
            </a:r>
          </a:p>
        </p:txBody>
      </p:sp>
      <p:cxnSp>
        <p:nvCxnSpPr>
          <p:cNvPr id="1026" name="Shape 1026"/>
          <p:cNvCxnSpPr/>
          <p:nvPr/>
        </p:nvCxnSpPr>
        <p:spPr>
          <a:xfrm rot="10800000">
            <a:off x="4686075" y="5632450"/>
            <a:ext cx="10845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27" name="Shape 1027"/>
          <p:cNvSpPr/>
          <p:nvPr/>
        </p:nvSpPr>
        <p:spPr>
          <a:xfrm>
            <a:off x="5277800" y="1133150"/>
            <a:ext cx="897000" cy="35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/>
              <a:t>≥ 90%</a:t>
            </a:r>
          </a:p>
        </p:txBody>
      </p:sp>
      <p:sp>
        <p:nvSpPr>
          <p:cNvPr id="1028" name="Shape 1028"/>
          <p:cNvSpPr/>
          <p:nvPr/>
        </p:nvSpPr>
        <p:spPr>
          <a:xfrm>
            <a:off x="4007300" y="1133150"/>
            <a:ext cx="3438000" cy="3636900"/>
          </a:xfrm>
          <a:prstGeom prst="rect">
            <a:avLst/>
          </a:prstGeom>
          <a:solidFill>
            <a:srgbClr val="FFFFFF">
              <a:alpha val="7577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Shape 1033" descr="1.cmp.tim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944450"/>
            <a:ext cx="5250425" cy="52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Shape 1034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Detection Performance by Time and Volume Lost</a:t>
            </a:r>
          </a:p>
        </p:txBody>
      </p:sp>
      <p:sp>
        <p:nvSpPr>
          <p:cNvPr id="1035" name="Shape 1035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72</a:t>
            </a:fld>
            <a:endParaRPr lang="fr"/>
          </a:p>
        </p:txBody>
      </p:sp>
      <p:sp>
        <p:nvSpPr>
          <p:cNvPr id="1036" name="Shape 1036"/>
          <p:cNvSpPr txBox="1"/>
          <p:nvPr/>
        </p:nvSpPr>
        <p:spPr>
          <a:xfrm>
            <a:off x="5409625" y="1029575"/>
            <a:ext cx="3629700" cy="50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500">
                <a:solidFill>
                  <a:srgbClr val="B7B7B7"/>
                </a:solidFill>
              </a:rPr>
              <a:t>Lower granularity models detect more slowly for the slower bleeding pigs.</a:t>
            </a:r>
          </a:p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500">
                <a:solidFill>
                  <a:srgbClr val="B7B7B7"/>
                </a:solidFill>
              </a:rPr>
              <a:t>But the highest granularity model detects them with the </a:t>
            </a:r>
            <a:r>
              <a:rPr lang="fr" sz="1500" b="1">
                <a:solidFill>
                  <a:srgbClr val="B7B7B7"/>
                </a:solidFill>
              </a:rPr>
              <a:t>same latency</a:t>
            </a:r>
            <a:r>
              <a:rPr lang="fr" sz="1500">
                <a:solidFill>
                  <a:srgbClr val="B7B7B7"/>
                </a:solidFill>
              </a:rPr>
              <a:t>.</a:t>
            </a:r>
          </a:p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500">
                <a:solidFill>
                  <a:srgbClr val="B7B7B7"/>
                </a:solidFill>
              </a:rPr>
              <a:t>Comparing by volume of blood loss reveals earlier detections in terms of volume of blood lost for the slower bleeding cohort.</a:t>
            </a:r>
          </a:p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500">
                <a:solidFill>
                  <a:srgbClr val="B7B7B7"/>
                </a:solidFill>
              </a:rPr>
              <a:t>This is especially true in the case of the high frequency models.</a:t>
            </a:r>
          </a:p>
          <a:p>
            <a:pPr marL="457200" lvl="0" indent="-336550" rtl="0">
              <a:spcBef>
                <a:spcPts val="0"/>
              </a:spcBef>
              <a:buSzPct val="100000"/>
              <a:buChar char="●"/>
            </a:pPr>
            <a:r>
              <a:rPr lang="fr" sz="1700"/>
              <a:t>Presence of a detectable response appears more dependent on some </a:t>
            </a:r>
            <a:r>
              <a:rPr lang="fr" sz="1700" b="1" i="1">
                <a:solidFill>
                  <a:srgbClr val="1155CC"/>
                </a:solidFill>
              </a:rPr>
              <a:t>time</a:t>
            </a:r>
            <a:r>
              <a:rPr lang="fr" sz="1700" b="1">
                <a:solidFill>
                  <a:srgbClr val="1155CC"/>
                </a:solidFill>
              </a:rPr>
              <a:t> </a:t>
            </a:r>
            <a:r>
              <a:rPr lang="fr" sz="1700" b="1" i="1">
                <a:solidFill>
                  <a:srgbClr val="1155CC"/>
                </a:solidFill>
              </a:rPr>
              <a:t>delay</a:t>
            </a:r>
            <a:r>
              <a:rPr lang="fr" sz="1700"/>
              <a:t> from the onset of bleed rather than</a:t>
            </a:r>
          </a:p>
          <a:p>
            <a:pPr marL="914400" lvl="1" indent="-336550" rtl="0">
              <a:spcBef>
                <a:spcPts val="0"/>
              </a:spcBef>
              <a:buSzPct val="100000"/>
              <a:buChar char="○"/>
            </a:pPr>
            <a:r>
              <a:rPr lang="fr" sz="1700" b="1" i="1">
                <a:solidFill>
                  <a:srgbClr val="38761D"/>
                </a:solidFill>
              </a:rPr>
              <a:t>volume</a:t>
            </a:r>
            <a:r>
              <a:rPr lang="fr" sz="1700" i="1"/>
              <a:t> </a:t>
            </a:r>
            <a:r>
              <a:rPr lang="fr" sz="1700"/>
              <a:t>of blood lost or</a:t>
            </a:r>
          </a:p>
          <a:p>
            <a:pPr marL="914400" lvl="1" indent="-336550" rtl="0">
              <a:spcBef>
                <a:spcPts val="0"/>
              </a:spcBef>
              <a:buSzPct val="100000"/>
              <a:buChar char="○"/>
            </a:pPr>
            <a:r>
              <a:rPr lang="fr" sz="1700" b="1" i="1">
                <a:solidFill>
                  <a:srgbClr val="FF0000"/>
                </a:solidFill>
              </a:rPr>
              <a:t>severity</a:t>
            </a:r>
            <a:r>
              <a:rPr lang="fr" sz="1700" i="1"/>
              <a:t> (5 vs 20 mL/min) </a:t>
            </a:r>
            <a:r>
              <a:rPr lang="fr" sz="1700"/>
              <a:t>of</a:t>
            </a:r>
            <a:r>
              <a:rPr lang="fr" sz="1700" i="1">
                <a:solidFill>
                  <a:srgbClr val="38761D"/>
                </a:solidFill>
              </a:rPr>
              <a:t> </a:t>
            </a:r>
            <a:r>
              <a:rPr lang="fr" sz="1700"/>
              <a:t>the bleeding.</a:t>
            </a:r>
          </a:p>
        </p:txBody>
      </p:sp>
      <p:sp>
        <p:nvSpPr>
          <p:cNvPr id="1037" name="Shape 1037"/>
          <p:cNvSpPr/>
          <p:nvPr/>
        </p:nvSpPr>
        <p:spPr>
          <a:xfrm rot="2700000">
            <a:off x="170989" y="5170010"/>
            <a:ext cx="1384374" cy="460327"/>
          </a:xfrm>
          <a:prstGeom prst="roundRect">
            <a:avLst>
              <a:gd name="adj" fmla="val 16667"/>
            </a:avLst>
          </a:prstGeom>
          <a:solidFill>
            <a:srgbClr val="00EE0C">
              <a:alpha val="13460"/>
            </a:srgbClr>
          </a:solidFill>
          <a:ln w="19050" cap="flat" cmpd="sng">
            <a:solidFill>
              <a:srgbClr val="00AE4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8" name="Shape 1038"/>
          <p:cNvSpPr/>
          <p:nvPr/>
        </p:nvSpPr>
        <p:spPr>
          <a:xfrm>
            <a:off x="1467800" y="1133150"/>
            <a:ext cx="897000" cy="35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/>
              <a:t>≥ 90%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Shape 1043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Detection Performance by Time and Volume Lost</a:t>
            </a:r>
          </a:p>
        </p:txBody>
      </p:sp>
      <p:sp>
        <p:nvSpPr>
          <p:cNvPr id="1044" name="Shape 1044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73</a:t>
            </a:fld>
            <a:endParaRPr lang="fr"/>
          </a:p>
        </p:txBody>
      </p:sp>
      <p:sp>
        <p:nvSpPr>
          <p:cNvPr id="1045" name="Shape 1045"/>
          <p:cNvSpPr txBox="1"/>
          <p:nvPr/>
        </p:nvSpPr>
        <p:spPr>
          <a:xfrm>
            <a:off x="5409625" y="1029575"/>
            <a:ext cx="3629700" cy="50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500">
                <a:solidFill>
                  <a:srgbClr val="B7B7B7"/>
                </a:solidFill>
              </a:rPr>
              <a:t>Lower granularity models detect more slowly for the slower bleeding pigs.</a:t>
            </a:r>
          </a:p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500">
                <a:solidFill>
                  <a:srgbClr val="B7B7B7"/>
                </a:solidFill>
              </a:rPr>
              <a:t>But the highest granularity model detects them with the </a:t>
            </a:r>
            <a:r>
              <a:rPr lang="fr" sz="1500" b="1">
                <a:solidFill>
                  <a:srgbClr val="B7B7B7"/>
                </a:solidFill>
              </a:rPr>
              <a:t>same latency</a:t>
            </a:r>
            <a:r>
              <a:rPr lang="fr" sz="1500">
                <a:solidFill>
                  <a:srgbClr val="B7B7B7"/>
                </a:solidFill>
              </a:rPr>
              <a:t>.</a:t>
            </a:r>
          </a:p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500">
                <a:solidFill>
                  <a:srgbClr val="B7B7B7"/>
                </a:solidFill>
              </a:rPr>
              <a:t>Comparing by volume of blood loss reveals earlier detections in terms of volume of blood lost for the slower bleeding cohort.</a:t>
            </a:r>
          </a:p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500">
                <a:solidFill>
                  <a:srgbClr val="B7B7B7"/>
                </a:solidFill>
              </a:rPr>
              <a:t>This is especially true in the case of the high frequency models.</a:t>
            </a:r>
          </a:p>
          <a:p>
            <a:pPr marL="457200" lvl="0" indent="-323850" rtl="0">
              <a:spcBef>
                <a:spcPts val="0"/>
              </a:spcBef>
              <a:buClr>
                <a:srgbClr val="B7B7B7"/>
              </a:buClr>
              <a:buSzPct val="100000"/>
              <a:buChar char="●"/>
            </a:pPr>
            <a:r>
              <a:rPr lang="fr" sz="1500">
                <a:solidFill>
                  <a:srgbClr val="B7B7B7"/>
                </a:solidFill>
              </a:rPr>
              <a:t>Presence of a detectable response appears more dependent on some </a:t>
            </a:r>
            <a:r>
              <a:rPr lang="fr" sz="1500" i="1">
                <a:solidFill>
                  <a:srgbClr val="B7B7B7"/>
                </a:solidFill>
              </a:rPr>
              <a:t>time</a:t>
            </a:r>
            <a:r>
              <a:rPr lang="fr" sz="1500" b="1">
                <a:solidFill>
                  <a:srgbClr val="B7B7B7"/>
                </a:solidFill>
              </a:rPr>
              <a:t> </a:t>
            </a:r>
            <a:r>
              <a:rPr lang="fr" sz="1500" i="1">
                <a:solidFill>
                  <a:srgbClr val="B7B7B7"/>
                </a:solidFill>
              </a:rPr>
              <a:t>delay</a:t>
            </a:r>
            <a:r>
              <a:rPr lang="fr" sz="1500">
                <a:solidFill>
                  <a:srgbClr val="B7B7B7"/>
                </a:solidFill>
              </a:rPr>
              <a:t> from the onset of bleed rather than</a:t>
            </a:r>
          </a:p>
          <a:p>
            <a:pPr marL="914400" lvl="1" indent="-323850" rtl="0">
              <a:spcBef>
                <a:spcPts val="0"/>
              </a:spcBef>
              <a:buClr>
                <a:srgbClr val="B7B7B7"/>
              </a:buClr>
              <a:buSzPct val="100000"/>
              <a:buChar char="○"/>
            </a:pPr>
            <a:r>
              <a:rPr lang="fr" sz="1500" i="1">
                <a:solidFill>
                  <a:srgbClr val="B7B7B7"/>
                </a:solidFill>
              </a:rPr>
              <a:t>volume </a:t>
            </a:r>
            <a:r>
              <a:rPr lang="fr" sz="1500">
                <a:solidFill>
                  <a:srgbClr val="B7B7B7"/>
                </a:solidFill>
              </a:rPr>
              <a:t>of blood lost or</a:t>
            </a:r>
          </a:p>
          <a:p>
            <a:pPr marL="914400" lvl="1" indent="-323850" rtl="0">
              <a:spcBef>
                <a:spcPts val="0"/>
              </a:spcBef>
              <a:buClr>
                <a:srgbClr val="B7B7B7"/>
              </a:buClr>
              <a:buSzPct val="100000"/>
              <a:buChar char="○"/>
            </a:pPr>
            <a:r>
              <a:rPr lang="fr" sz="1500" i="1">
                <a:solidFill>
                  <a:srgbClr val="B7B7B7"/>
                </a:solidFill>
              </a:rPr>
              <a:t>severity (5 vs 20 mL/min) </a:t>
            </a:r>
            <a:r>
              <a:rPr lang="fr" sz="1500">
                <a:solidFill>
                  <a:srgbClr val="B7B7B7"/>
                </a:solidFill>
              </a:rPr>
              <a:t>of</a:t>
            </a:r>
            <a:r>
              <a:rPr lang="fr" sz="1500" i="1">
                <a:solidFill>
                  <a:srgbClr val="B7B7B7"/>
                </a:solidFill>
              </a:rPr>
              <a:t> </a:t>
            </a:r>
            <a:r>
              <a:rPr lang="fr" sz="1500">
                <a:solidFill>
                  <a:srgbClr val="B7B7B7"/>
                </a:solidFill>
              </a:rPr>
              <a:t>the bleeding.</a:t>
            </a:r>
          </a:p>
          <a:p>
            <a:pPr marL="914400" lvl="1" indent="-336550" rtl="0">
              <a:spcBef>
                <a:spcPts val="0"/>
              </a:spcBef>
              <a:buSzPct val="100000"/>
              <a:buChar char="○"/>
            </a:pPr>
            <a:r>
              <a:rPr lang="fr" sz="1700"/>
              <a:t>But seeing this requires </a:t>
            </a:r>
            <a:r>
              <a:rPr lang="fr" sz="1700" b="1" i="1"/>
              <a:t>denser data</a:t>
            </a:r>
            <a:r>
              <a:rPr lang="fr" sz="1700"/>
              <a:t>.</a:t>
            </a:r>
          </a:p>
        </p:txBody>
      </p:sp>
      <p:pic>
        <p:nvPicPr>
          <p:cNvPr id="1046" name="Shape 1046" descr="1.cmp.tim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944450"/>
            <a:ext cx="5250425" cy="52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Shape 1047"/>
          <p:cNvSpPr/>
          <p:nvPr/>
        </p:nvSpPr>
        <p:spPr>
          <a:xfrm rot="2700000">
            <a:off x="170989" y="5170010"/>
            <a:ext cx="1384374" cy="460327"/>
          </a:xfrm>
          <a:prstGeom prst="roundRect">
            <a:avLst>
              <a:gd name="adj" fmla="val 16667"/>
            </a:avLst>
          </a:prstGeom>
          <a:solidFill>
            <a:srgbClr val="00EE0C">
              <a:alpha val="13460"/>
            </a:srgbClr>
          </a:solidFill>
          <a:ln w="19050" cap="flat" cmpd="sng">
            <a:solidFill>
              <a:srgbClr val="00AE4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8" name="Shape 1048"/>
          <p:cNvSpPr/>
          <p:nvPr/>
        </p:nvSpPr>
        <p:spPr>
          <a:xfrm>
            <a:off x="1467800" y="1133150"/>
            <a:ext cx="897000" cy="357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b="1"/>
              <a:t>≥ 90%</a:t>
            </a:r>
          </a:p>
        </p:txBody>
      </p:sp>
      <p:sp>
        <p:nvSpPr>
          <p:cNvPr id="1049" name="Shape 1049"/>
          <p:cNvSpPr/>
          <p:nvPr/>
        </p:nvSpPr>
        <p:spPr>
          <a:xfrm>
            <a:off x="264175" y="1133150"/>
            <a:ext cx="3438000" cy="3614700"/>
          </a:xfrm>
          <a:prstGeom prst="rect">
            <a:avLst/>
          </a:prstGeom>
          <a:solidFill>
            <a:srgbClr val="FFFFFF">
              <a:alpha val="75770"/>
            </a:srgbClr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fr"/>
              <a:t>Discussion</a:t>
            </a:r>
          </a:p>
        </p:txBody>
      </p:sp>
      <p:sp>
        <p:nvSpPr>
          <p:cNvPr id="1055" name="Shape 1055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fr"/>
              <a:t>74</a:t>
            </a:fld>
            <a:endParaRPr lang="fr"/>
          </a:p>
        </p:txBody>
      </p:sp>
      <p:sp>
        <p:nvSpPr>
          <p:cNvPr id="1056" name="Shape 1056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8972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b="1" dirty="0"/>
              <a:t>Clinical Implications: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fr" dirty="0"/>
              <a:t>Our results show that we can detect bleeding quickly at a low rate of false alarms,  in particular when baseline data is available. (e.g. for patients prior to surgery, soldiers, astronauts…)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fr" dirty="0"/>
              <a:t>Performance is improved when more granular data can be utilized, suggesting bedside monitoring equipment capable of capturing and processing higher density data can be beneficial.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fr" b="1" dirty="0"/>
              <a:t>What’s next?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fr" dirty="0"/>
              <a:t>Can models quantify the amount of blood lost?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fr" dirty="0"/>
              <a:t>Can we eliminate the necessity of individualized baselines?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fr" dirty="0"/>
              <a:t>How well can we do with non-invasive monitoring?</a:t>
            </a: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</a:pPr>
            <a:r>
              <a:rPr lang="fr" dirty="0"/>
              <a:t>Can we differentiate from other disease states? </a:t>
            </a:r>
            <a:r>
              <a:rPr lang="fr" i="1" dirty="0"/>
              <a:t>(e.g. anaphylactic shock, septic shock…)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Shape 1061"/>
          <p:cNvSpPr/>
          <p:nvPr/>
        </p:nvSpPr>
        <p:spPr>
          <a:xfrm>
            <a:off x="6191200" y="1384375"/>
            <a:ext cx="2778300" cy="4425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2" name="Shape 1062"/>
          <p:cNvSpPr/>
          <p:nvPr/>
        </p:nvSpPr>
        <p:spPr>
          <a:xfrm>
            <a:off x="3222113" y="1385550"/>
            <a:ext cx="2778300" cy="4425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AE4D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3" name="Shape 1063"/>
          <p:cNvSpPr/>
          <p:nvPr/>
        </p:nvSpPr>
        <p:spPr>
          <a:xfrm>
            <a:off x="253025" y="1384975"/>
            <a:ext cx="2778300" cy="4425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1155CC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4" name="Shape 1064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fr"/>
              <a:t>The Main Take-Aways</a:t>
            </a:r>
          </a:p>
        </p:txBody>
      </p:sp>
      <p:sp>
        <p:nvSpPr>
          <p:cNvPr id="1065" name="Shape 1065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75</a:t>
            </a:fld>
            <a:endParaRPr lang="fr"/>
          </a:p>
        </p:txBody>
      </p:sp>
      <p:sp>
        <p:nvSpPr>
          <p:cNvPr id="1066" name="Shape 1066"/>
          <p:cNvSpPr txBox="1"/>
          <p:nvPr/>
        </p:nvSpPr>
        <p:spPr>
          <a:xfrm>
            <a:off x="449675" y="1502475"/>
            <a:ext cx="2381400" cy="200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fr" sz="2000">
                <a:solidFill>
                  <a:srgbClr val="1155CC"/>
                </a:solidFill>
              </a:rPr>
              <a:t>Machine learning enables building powerful multi-variate models for bleeding detection.</a:t>
            </a:r>
          </a:p>
        </p:txBody>
      </p:sp>
      <p:sp>
        <p:nvSpPr>
          <p:cNvPr id="1067" name="Shape 1067"/>
          <p:cNvSpPr txBox="1"/>
          <p:nvPr/>
        </p:nvSpPr>
        <p:spPr>
          <a:xfrm>
            <a:off x="3434563" y="1502475"/>
            <a:ext cx="2381400" cy="228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2000">
                <a:solidFill>
                  <a:srgbClr val="00AE4D"/>
                </a:solidFill>
              </a:rPr>
              <a:t>Higher granularity data improves detection performance.</a:t>
            </a:r>
          </a:p>
        </p:txBody>
      </p:sp>
      <p:sp>
        <p:nvSpPr>
          <p:cNvPr id="1068" name="Shape 1068"/>
          <p:cNvSpPr txBox="1"/>
          <p:nvPr/>
        </p:nvSpPr>
        <p:spPr>
          <a:xfrm>
            <a:off x="6419450" y="1502475"/>
            <a:ext cx="2381400" cy="139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fr" sz="2000">
                <a:solidFill>
                  <a:srgbClr val="674EA7"/>
                </a:solidFill>
              </a:rPr>
              <a:t>Knowledge of a personal baseline improves detection performance.</a:t>
            </a:r>
          </a:p>
        </p:txBody>
      </p:sp>
      <p:grpSp>
        <p:nvGrpSpPr>
          <p:cNvPr id="1069" name="Shape 1069"/>
          <p:cNvGrpSpPr/>
          <p:nvPr/>
        </p:nvGrpSpPr>
        <p:grpSpPr>
          <a:xfrm>
            <a:off x="450800" y="3624251"/>
            <a:ext cx="2381250" cy="1905000"/>
            <a:chOff x="450800" y="3852851"/>
            <a:chExt cx="2381250" cy="1905000"/>
          </a:xfrm>
        </p:grpSpPr>
        <p:pic>
          <p:nvPicPr>
            <p:cNvPr id="1070" name="Shape 1070" descr="1.detection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0800" y="3852851"/>
              <a:ext cx="2381250" cy="1905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71" name="Shape 1071"/>
            <p:cNvCxnSpPr/>
            <p:nvPr/>
          </p:nvCxnSpPr>
          <p:spPr>
            <a:xfrm rot="10800000">
              <a:off x="1158225" y="3978125"/>
              <a:ext cx="1177800" cy="1151700"/>
            </a:xfrm>
            <a:prstGeom prst="straightConnector1">
              <a:avLst/>
            </a:prstGeom>
            <a:noFill/>
            <a:ln w="19050" cap="flat" cmpd="sng">
              <a:solidFill>
                <a:srgbClr val="1155CC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1072" name="Shape 1072"/>
          <p:cNvGrpSpPr/>
          <p:nvPr/>
        </p:nvGrpSpPr>
        <p:grpSpPr>
          <a:xfrm>
            <a:off x="3420650" y="3624251"/>
            <a:ext cx="2381250" cy="1905000"/>
            <a:chOff x="3381850" y="3776650"/>
            <a:chExt cx="2381250" cy="1905000"/>
          </a:xfrm>
        </p:grpSpPr>
        <p:pic>
          <p:nvPicPr>
            <p:cNvPr id="1073" name="Shape 1073" descr="2.granularity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81850" y="3776650"/>
              <a:ext cx="2381250" cy="1905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74" name="Shape 1074"/>
            <p:cNvCxnSpPr/>
            <p:nvPr/>
          </p:nvCxnSpPr>
          <p:spPr>
            <a:xfrm rot="10800000">
              <a:off x="4179250" y="3892101"/>
              <a:ext cx="451500" cy="425700"/>
            </a:xfrm>
            <a:prstGeom prst="straightConnector1">
              <a:avLst/>
            </a:prstGeom>
            <a:noFill/>
            <a:ln w="19050" cap="flat" cmpd="sng">
              <a:solidFill>
                <a:srgbClr val="00AE4D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grpSp>
        <p:nvGrpSpPr>
          <p:cNvPr id="1075" name="Shape 1075"/>
          <p:cNvGrpSpPr/>
          <p:nvPr/>
        </p:nvGrpSpPr>
        <p:grpSpPr>
          <a:xfrm>
            <a:off x="6390499" y="3624251"/>
            <a:ext cx="2381250" cy="1905000"/>
            <a:chOff x="6390499" y="3693951"/>
            <a:chExt cx="2381250" cy="1905000"/>
          </a:xfrm>
        </p:grpSpPr>
        <p:pic>
          <p:nvPicPr>
            <p:cNvPr id="1076" name="Shape 1076" descr="3.normalization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390499" y="3693951"/>
              <a:ext cx="2381250" cy="1905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77" name="Shape 1077"/>
            <p:cNvCxnSpPr/>
            <p:nvPr/>
          </p:nvCxnSpPr>
          <p:spPr>
            <a:xfrm rot="10800000">
              <a:off x="7226925" y="3806475"/>
              <a:ext cx="900300" cy="772500"/>
            </a:xfrm>
            <a:prstGeom prst="straightConnector1">
              <a:avLst/>
            </a:prstGeom>
            <a:noFill/>
            <a:ln w="19050" cap="flat" cmpd="sng">
              <a:solidFill>
                <a:srgbClr val="9900FF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Experimental Design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8</a:t>
            </a:fld>
            <a:endParaRPr lang="fr"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700"/>
              <a:t>Pigs</a:t>
            </a:r>
            <a:r>
              <a:rPr lang="fr" sz="1700">
                <a:solidFill>
                  <a:srgbClr val="000000"/>
                </a:solidFill>
              </a:rPr>
              <a:t> are anesthetized and connected to various sensors for data collection, including:</a:t>
            </a:r>
          </a:p>
          <a:p>
            <a:pPr marL="914400" lvl="1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700"/>
              <a:t>Vital sensor data (arterial, central venous, and pulmonary artery pressure, ECG, plethysmograph, SpO</a:t>
            </a:r>
            <a:r>
              <a:rPr lang="fr" sz="1700" baseline="-25000"/>
              <a:t>2</a:t>
            </a:r>
            <a:r>
              <a:rPr lang="fr" sz="1700"/>
              <a:t>) at 250Hz and </a:t>
            </a:r>
            <a:r>
              <a:rPr lang="fr" sz="1700">
                <a:solidFill>
                  <a:schemeClr val="dk1"/>
                </a:solidFill>
              </a:rPr>
              <a:t>SvO</a:t>
            </a:r>
            <a:r>
              <a:rPr lang="fr" sz="1700" baseline="-25000">
                <a:solidFill>
                  <a:schemeClr val="dk1"/>
                </a:solidFill>
              </a:rPr>
              <a:t>2</a:t>
            </a:r>
            <a:r>
              <a:rPr lang="fr" sz="1700"/>
              <a:t> once every two seconds.</a:t>
            </a:r>
          </a:p>
        </p:txBody>
      </p:sp>
      <p:pic>
        <p:nvPicPr>
          <p:cNvPr id="140" name="Shape 140" descr="pig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713" y="979726"/>
            <a:ext cx="1487026" cy="178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Shape 141"/>
          <p:cNvCxnSpPr/>
          <p:nvPr/>
        </p:nvCxnSpPr>
        <p:spPr>
          <a:xfrm>
            <a:off x="6772026" y="2764326"/>
            <a:ext cx="0" cy="32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42" name="Shape 142" descr="vital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100" y="3121851"/>
            <a:ext cx="167385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Shape 143"/>
          <p:cNvSpPr txBox="1"/>
          <p:nvPr/>
        </p:nvSpPr>
        <p:spPr>
          <a:xfrm>
            <a:off x="5832851" y="2840525"/>
            <a:ext cx="865200" cy="30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Vitals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57625" y="81650"/>
            <a:ext cx="9029700" cy="7104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Experimental Design</a:t>
            </a:r>
          </a:p>
        </p:txBody>
      </p:sp>
      <p:sp>
        <p:nvSpPr>
          <p:cNvPr id="149" name="Shape 149"/>
          <p:cNvSpPr txBox="1">
            <a:spLocks noGrp="1"/>
          </p:cNvSpPr>
          <p:nvPr>
            <p:ph type="sldNum" idx="12"/>
          </p:nvPr>
        </p:nvSpPr>
        <p:spPr>
          <a:xfrm>
            <a:off x="7877550" y="6343075"/>
            <a:ext cx="598200" cy="3870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fr"/>
              <a:t>9</a:t>
            </a:fld>
            <a:endParaRPr lang="fr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73475" y="979725"/>
            <a:ext cx="4457700" cy="5082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700"/>
              <a:t>Pigs</a:t>
            </a:r>
            <a:r>
              <a:rPr lang="fr" sz="1700">
                <a:solidFill>
                  <a:srgbClr val="000000"/>
                </a:solidFill>
              </a:rPr>
              <a:t> are anesthetized and connected to various sensors for data collection, including:</a:t>
            </a:r>
          </a:p>
          <a:p>
            <a:pPr marL="914400" lvl="1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700"/>
              <a:t>Vital sensor data (arterial, central venous, and pulmonary artery pressure, ECG, plethysmograph, SpO</a:t>
            </a:r>
            <a:r>
              <a:rPr lang="fr" sz="1700" baseline="-25000"/>
              <a:t>2</a:t>
            </a:r>
            <a:r>
              <a:rPr lang="fr" sz="1700"/>
              <a:t>) at 250Hz and </a:t>
            </a:r>
            <a:r>
              <a:rPr lang="fr" sz="1700">
                <a:solidFill>
                  <a:schemeClr val="dk1"/>
                </a:solidFill>
              </a:rPr>
              <a:t>SvO</a:t>
            </a:r>
            <a:r>
              <a:rPr lang="fr" sz="1700" baseline="-25000">
                <a:solidFill>
                  <a:schemeClr val="dk1"/>
                </a:solidFill>
              </a:rPr>
              <a:t>2</a:t>
            </a:r>
            <a:r>
              <a:rPr lang="fr" sz="1700"/>
              <a:t> once every two seconds.</a:t>
            </a:r>
          </a:p>
          <a:p>
            <a:pPr marL="914400" lvl="1" indent="-336550" rtl="0">
              <a:spcBef>
                <a:spcPts val="0"/>
              </a:spcBef>
              <a:buClr>
                <a:srgbClr val="000000"/>
              </a:buClr>
              <a:buSzPct val="100000"/>
            </a:pPr>
            <a:r>
              <a:rPr lang="fr" sz="1700">
                <a:solidFill>
                  <a:srgbClr val="000000"/>
                </a:solidFill>
              </a:rPr>
              <a:t>Beat-to-beat LiDCO data.</a:t>
            </a:r>
          </a:p>
        </p:txBody>
      </p:sp>
      <p:pic>
        <p:nvPicPr>
          <p:cNvPr id="151" name="Shape 151" descr="pig_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713" y="979726"/>
            <a:ext cx="1487026" cy="178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Shape 152"/>
          <p:cNvCxnSpPr/>
          <p:nvPr/>
        </p:nvCxnSpPr>
        <p:spPr>
          <a:xfrm>
            <a:off x="6772026" y="2764326"/>
            <a:ext cx="0" cy="32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pic>
        <p:nvPicPr>
          <p:cNvPr id="153" name="Shape 153" descr="lid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625" y="3027750"/>
            <a:ext cx="1151852" cy="985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Shape 154"/>
          <p:cNvCxnSpPr/>
          <p:nvPr/>
        </p:nvCxnSpPr>
        <p:spPr>
          <a:xfrm flipH="1">
            <a:off x="5871975" y="2556475"/>
            <a:ext cx="288000" cy="305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5" name="Shape 155"/>
          <p:cNvSpPr txBox="1"/>
          <p:nvPr/>
        </p:nvSpPr>
        <p:spPr>
          <a:xfrm>
            <a:off x="4892275" y="2688125"/>
            <a:ext cx="865200" cy="30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LiDCO</a:t>
            </a:r>
          </a:p>
        </p:txBody>
      </p:sp>
      <p:pic>
        <p:nvPicPr>
          <p:cNvPr id="156" name="Shape 156" descr="vital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5100" y="3121851"/>
            <a:ext cx="1673850" cy="10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5832851" y="2840525"/>
            <a:ext cx="865200" cy="305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fr"/>
              <a:t>Vitals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5443</Words>
  <Application>Microsoft Office PowerPoint</Application>
  <PresentationFormat>On-screen Show (4:3)</PresentationFormat>
  <Paragraphs>674</Paragraphs>
  <Slides>75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7" baseType="lpstr">
      <vt:lpstr>Arial</vt:lpstr>
      <vt:lpstr>Simple Light</vt:lpstr>
      <vt:lpstr>Learning Multi-granular Models of Physiology  for Detection of Bleeding</vt:lpstr>
      <vt:lpstr>Questions</vt:lpstr>
      <vt:lpstr>Questions</vt:lpstr>
      <vt:lpstr>Questions</vt:lpstr>
      <vt:lpstr>Questions</vt:lpstr>
      <vt:lpstr>Questions</vt:lpstr>
      <vt:lpstr>Experimental Design</vt:lpstr>
      <vt:lpstr>Experimental Design</vt:lpstr>
      <vt:lpstr>Experimental Design</vt:lpstr>
      <vt:lpstr>Experimental Design</vt:lpstr>
      <vt:lpstr>Experimental Design</vt:lpstr>
      <vt:lpstr>Experimental Design</vt:lpstr>
      <vt:lpstr>Computational Experimental Design</vt:lpstr>
      <vt:lpstr>Computational Experimental Design</vt:lpstr>
      <vt:lpstr>Computational Experimental Design</vt:lpstr>
      <vt:lpstr>Featurizations and Groups</vt:lpstr>
      <vt:lpstr>Featurizations and Groups</vt:lpstr>
      <vt:lpstr>Featurizations and Groups</vt:lpstr>
      <vt:lpstr>Featurizations and Groups</vt:lpstr>
      <vt:lpstr>Featurizations and Groups</vt:lpstr>
      <vt:lpstr>Featurizations and Groups</vt:lpstr>
      <vt:lpstr>Featurizations and Groups</vt:lpstr>
      <vt:lpstr>Featurizations and Groups</vt:lpstr>
      <vt:lpstr>Individual Baseline Normalization</vt:lpstr>
      <vt:lpstr>Individual Baseline Normalization</vt:lpstr>
      <vt:lpstr>Individual Baseline Normalization</vt:lpstr>
      <vt:lpstr>Individual Baseline Normalization</vt:lpstr>
      <vt:lpstr>Individual Baseline Normalization</vt:lpstr>
      <vt:lpstr>Evaluation Methodology</vt:lpstr>
      <vt:lpstr>Evaluation Methodology</vt:lpstr>
      <vt:lpstr>Evaluation Methodology</vt:lpstr>
      <vt:lpstr>Evaluation Methodology</vt:lpstr>
      <vt:lpstr>Purpose of the Receiver Operating Characteristic (ROC) Curve</vt:lpstr>
      <vt:lpstr>Purpose of the ROC Curve</vt:lpstr>
      <vt:lpstr>Evaluating an ROC Curve</vt:lpstr>
      <vt:lpstr>Low False Positive Rates on an ROC Curve</vt:lpstr>
      <vt:lpstr>Low False Positive Rates on an ROC Curve</vt:lpstr>
      <vt:lpstr>Low False Negative Rates on an ROC Curve</vt:lpstr>
      <vt:lpstr>Low False Negative Rates on an ROC Curve</vt:lpstr>
      <vt:lpstr>Low False Negative Rates on an ROC Curve</vt:lpstr>
      <vt:lpstr>Low False Negative Rates on an ROC Curve</vt:lpstr>
      <vt:lpstr>ROC Curve</vt:lpstr>
      <vt:lpstr>Purpose of the Activity Monitoring Operating Characteristic (AMOC) Curve</vt:lpstr>
      <vt:lpstr>Purpose of the AMOC Curve</vt:lpstr>
      <vt:lpstr>Computing an AMOC</vt:lpstr>
      <vt:lpstr>Computing an AMOC</vt:lpstr>
      <vt:lpstr>Computing an AMOC</vt:lpstr>
      <vt:lpstr>Computing an AMOC</vt:lpstr>
      <vt:lpstr>Computing an AMOC</vt:lpstr>
      <vt:lpstr>Computing an AMOC</vt:lpstr>
      <vt:lpstr>Low False Positive Rates on an AMOC</vt:lpstr>
      <vt:lpstr>Low False Positive Rates on an AMOC</vt:lpstr>
      <vt:lpstr>Missing Detections on AMOCs</vt:lpstr>
      <vt:lpstr>Aggregating AMOC Curves</vt:lpstr>
      <vt:lpstr>Results</vt:lpstr>
      <vt:lpstr>Understand the Legend</vt:lpstr>
      <vt:lpstr>Performance Improves with Increasing Granularity</vt:lpstr>
      <vt:lpstr>Performance Improves with Normalization</vt:lpstr>
      <vt:lpstr>Performance is Similar Between Bleed Groups</vt:lpstr>
      <vt:lpstr>Early Performance is Much Better with Higher Granularity</vt:lpstr>
      <vt:lpstr>Moving from the ROC to the AMOC</vt:lpstr>
      <vt:lpstr>Evaluating Time to Detection (Latency)</vt:lpstr>
      <vt:lpstr>Evaluating Time to Detection (Latency)</vt:lpstr>
      <vt:lpstr>Evaluating Time to Detection (Latency)</vt:lpstr>
      <vt:lpstr>Faster Detections when Minimum Detected Fraction is Lower</vt:lpstr>
      <vt:lpstr>Faster Detections and Fewer False Alarms with Higher Granularity</vt:lpstr>
      <vt:lpstr>Faster Detections and Fewer False Alarms with Normalization</vt:lpstr>
      <vt:lpstr>Detection Performance by Time Latency</vt:lpstr>
      <vt:lpstr>Detection Performance by Time Latency</vt:lpstr>
      <vt:lpstr>Detection Performance by Volume Lost</vt:lpstr>
      <vt:lpstr>Detection Performance by Volume Lost</vt:lpstr>
      <vt:lpstr>Detection Performance by Time and Volume Lost</vt:lpstr>
      <vt:lpstr>Detection Performance by Time and Volume Lost</vt:lpstr>
      <vt:lpstr>Discussion</vt:lpstr>
      <vt:lpstr>The Main Take-Aways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Multi-granular Models of Physiology  for Detection of Bleeding</dc:title>
  <cp:lastModifiedBy>Anthony Wertz</cp:lastModifiedBy>
  <cp:revision>2</cp:revision>
  <dcterms:modified xsi:type="dcterms:W3CDTF">2017-10-04T14:41:31Z</dcterms:modified>
</cp:coreProperties>
</file>