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86" r:id="rId4"/>
    <p:sldId id="260" r:id="rId5"/>
    <p:sldId id="262" r:id="rId6"/>
    <p:sldId id="269" r:id="rId7"/>
    <p:sldId id="274" r:id="rId8"/>
    <p:sldId id="272" r:id="rId9"/>
    <p:sldId id="273" r:id="rId10"/>
    <p:sldId id="275" r:id="rId11"/>
    <p:sldId id="279" r:id="rId12"/>
    <p:sldId id="280" r:id="rId13"/>
    <p:sldId id="281" r:id="rId14"/>
    <p:sldId id="282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A992-07C3-45C5-A6E3-1A9FAE80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STOCK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D426-E0A8-4690-9B8A-23106F9F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sz="2400" b="1" dirty="0">
                <a:solidFill>
                  <a:schemeClr val="tx2"/>
                </a:solidFill>
              </a:rPr>
              <a:t>CAPSTONE PROJECT</a:t>
            </a:r>
          </a:p>
          <a:p>
            <a:pPr marL="0" indent="0" algn="ctr">
              <a:buNone/>
            </a:pPr>
            <a:r>
              <a:rPr lang="en-AU" b="1" dirty="0">
                <a:solidFill>
                  <a:schemeClr val="tx2"/>
                </a:solidFill>
              </a:rPr>
              <a:t>NOVEMBER</a:t>
            </a:r>
            <a:r>
              <a:rPr lang="en-AU" sz="2400" b="1" dirty="0">
                <a:solidFill>
                  <a:schemeClr val="tx2"/>
                </a:solidFill>
              </a:rPr>
              <a:t>, 2021</a:t>
            </a:r>
          </a:p>
          <a:p>
            <a:pPr marL="0" indent="0" algn="ctr">
              <a:buNone/>
            </a:pPr>
            <a:r>
              <a:rPr lang="en-AU" sz="2400" b="1" dirty="0">
                <a:solidFill>
                  <a:schemeClr val="tx2"/>
                </a:solidFill>
              </a:rPr>
              <a:t>BY</a:t>
            </a:r>
          </a:p>
          <a:p>
            <a:pPr marL="0" indent="0" algn="ctr">
              <a:buNone/>
            </a:pPr>
            <a:r>
              <a:rPr lang="en-AU" sz="2400" b="1" dirty="0">
                <a:solidFill>
                  <a:schemeClr val="tx2"/>
                </a:solidFill>
              </a:rPr>
              <a:t>ANTHONY NNAMANI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894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78D5-773B-4F85-863E-5FDBA57C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2E6F-9BAB-4352-AA08-1F33F8C3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AU" dirty="0"/>
              <a:t>Imputation of missing value using information from the sector</a:t>
            </a:r>
          </a:p>
          <a:p>
            <a:r>
              <a:rPr lang="en-AU" dirty="0"/>
              <a:t>Used </a:t>
            </a:r>
            <a:r>
              <a:rPr lang="en-AU" dirty="0" err="1"/>
              <a:t>StandardScaler</a:t>
            </a:r>
            <a:r>
              <a:rPr lang="en-AU" dirty="0"/>
              <a:t> to normalize the dataset</a:t>
            </a:r>
          </a:p>
          <a:p>
            <a:r>
              <a:rPr lang="en-AU" dirty="0"/>
              <a:t>Converted categorical variables to numeric using label encoding</a:t>
            </a:r>
          </a:p>
          <a:p>
            <a:r>
              <a:rPr lang="en-AU" dirty="0"/>
              <a:t>Divided the dataset into train and test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913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0497-6080-49CA-BF5D-45C8F39B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05B07-A4FE-4287-8F5F-1019E779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RESULT 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60C095-0CAD-4BBC-B66B-9B34F67A1C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7786839"/>
              </p:ext>
            </p:extLst>
          </p:nvPr>
        </p:nvGraphicFramePr>
        <p:xfrm>
          <a:off x="1298575" y="3234795"/>
          <a:ext cx="4711700" cy="2485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1064097054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632193757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3474708214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1273367162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646272936"/>
                    </a:ext>
                  </a:extLst>
                </a:gridCol>
              </a:tblGrid>
              <a:tr h="311749">
                <a:tc gridSpan="5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Model Result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19782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ACCURACY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PRECISSION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RECALL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F1 SCORE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extLst>
                  <a:ext uri="{0D108BD9-81ED-4DB2-BD59-A6C34878D82A}">
                    <a16:rowId xmlns:a16="http://schemas.microsoft.com/office/drawing/2014/main" val="4263127834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REGRESSION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0.58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0.59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0.53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extLst>
                  <a:ext uri="{0D108BD9-81ED-4DB2-BD59-A6C34878D82A}">
                    <a16:rowId xmlns:a16="http://schemas.microsoft.com/office/drawing/2014/main" val="2838276964"/>
                  </a:ext>
                </a:extLst>
              </a:tr>
              <a:tr h="62880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RANDOMFOREST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0.67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0.68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extLst>
                  <a:ext uri="{0D108BD9-81ED-4DB2-BD59-A6C34878D82A}">
                    <a16:rowId xmlns:a16="http://schemas.microsoft.com/office/drawing/2014/main" val="1657652281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NAÏVE BAYES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0.52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>
                          <a:effectLst/>
                        </a:rPr>
                        <a:t>0.16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extLst>
                  <a:ext uri="{0D108BD9-81ED-4DB2-BD59-A6C34878D82A}">
                    <a16:rowId xmlns:a16="http://schemas.microsoft.com/office/drawing/2014/main" val="2272995257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GBOOST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0.68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extLst>
                  <a:ext uri="{0D108BD9-81ED-4DB2-BD59-A6C34878D82A}">
                    <a16:rowId xmlns:a16="http://schemas.microsoft.com/office/drawing/2014/main" val="1303183547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XGBOOST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>
                          <a:effectLst/>
                        </a:rPr>
                        <a:t>0.68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AU" sz="900" kern="1200" dirty="0">
                          <a:effectLst/>
                        </a:rPr>
                        <a:t>0.67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15" marR="56515" marT="9525" marB="0"/>
                </a:tc>
                <a:extLst>
                  <a:ext uri="{0D108BD9-81ED-4DB2-BD59-A6C34878D82A}">
                    <a16:rowId xmlns:a16="http://schemas.microsoft.com/office/drawing/2014/main" val="381290995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69EB3-842D-40B5-ADF7-9333DA7F9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ACTUAL VS PREDICTED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75F48F5-65D0-405F-91B6-460C9ED44B1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06076170"/>
              </p:ext>
            </p:extLst>
          </p:nvPr>
        </p:nvGraphicFramePr>
        <p:xfrm>
          <a:off x="6180139" y="3243262"/>
          <a:ext cx="4718048" cy="2408604"/>
        </p:xfrm>
        <a:graphic>
          <a:graphicData uri="http://schemas.openxmlformats.org/drawingml/2006/table">
            <a:tbl>
              <a:tblPr/>
              <a:tblGrid>
                <a:gridCol w="589756">
                  <a:extLst>
                    <a:ext uri="{9D8B030D-6E8A-4147-A177-3AD203B41FA5}">
                      <a16:colId xmlns:a16="http://schemas.microsoft.com/office/drawing/2014/main" val="327799610"/>
                    </a:ext>
                  </a:extLst>
                </a:gridCol>
                <a:gridCol w="589756">
                  <a:extLst>
                    <a:ext uri="{9D8B030D-6E8A-4147-A177-3AD203B41FA5}">
                      <a16:colId xmlns:a16="http://schemas.microsoft.com/office/drawing/2014/main" val="3039912502"/>
                    </a:ext>
                  </a:extLst>
                </a:gridCol>
                <a:gridCol w="589756">
                  <a:extLst>
                    <a:ext uri="{9D8B030D-6E8A-4147-A177-3AD203B41FA5}">
                      <a16:colId xmlns:a16="http://schemas.microsoft.com/office/drawing/2014/main" val="2137867796"/>
                    </a:ext>
                  </a:extLst>
                </a:gridCol>
                <a:gridCol w="589756">
                  <a:extLst>
                    <a:ext uri="{9D8B030D-6E8A-4147-A177-3AD203B41FA5}">
                      <a16:colId xmlns:a16="http://schemas.microsoft.com/office/drawing/2014/main" val="1442920703"/>
                    </a:ext>
                  </a:extLst>
                </a:gridCol>
                <a:gridCol w="589756">
                  <a:extLst>
                    <a:ext uri="{9D8B030D-6E8A-4147-A177-3AD203B41FA5}">
                      <a16:colId xmlns:a16="http://schemas.microsoft.com/office/drawing/2014/main" val="2475697192"/>
                    </a:ext>
                  </a:extLst>
                </a:gridCol>
                <a:gridCol w="589756">
                  <a:extLst>
                    <a:ext uri="{9D8B030D-6E8A-4147-A177-3AD203B41FA5}">
                      <a16:colId xmlns:a16="http://schemas.microsoft.com/office/drawing/2014/main" val="3554850521"/>
                    </a:ext>
                  </a:extLst>
                </a:gridCol>
                <a:gridCol w="589756">
                  <a:extLst>
                    <a:ext uri="{9D8B030D-6E8A-4147-A177-3AD203B41FA5}">
                      <a16:colId xmlns:a16="http://schemas.microsoft.com/office/drawing/2014/main" val="3297825388"/>
                    </a:ext>
                  </a:extLst>
                </a:gridCol>
                <a:gridCol w="589756">
                  <a:extLst>
                    <a:ext uri="{9D8B030D-6E8A-4147-A177-3AD203B41FA5}">
                      <a16:colId xmlns:a16="http://schemas.microsoft.com/office/drawing/2014/main" val="3591163371"/>
                    </a:ext>
                  </a:extLst>
                </a:gridCol>
              </a:tblGrid>
              <a:tr h="200717">
                <a:tc>
                  <a:txBody>
                    <a:bodyPr/>
                    <a:lstStyle/>
                    <a:p>
                      <a:endParaRPr lang="en-AU" sz="900"/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Actual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LR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SVC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RF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NB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GB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XGB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14807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SLCT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693338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LTRX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657182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AHH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776259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XOM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287386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VERU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528022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...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...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...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...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...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...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...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...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60989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PEBO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03785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TRNS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79596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EEP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1555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CINR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47553"/>
                  </a:ext>
                </a:extLst>
              </a:tr>
              <a:tr h="200717">
                <a:tc>
                  <a:txBody>
                    <a:bodyPr/>
                    <a:lstStyle/>
                    <a:p>
                      <a:r>
                        <a:rPr lang="en-AU" sz="900"/>
                        <a:t>VNRX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14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98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ECB2-D2C3-43F0-B104-8712791F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5642-4895-4788-83CB-DB24298A99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/>
              <a:t>In this study, precision is very important as well as accuracy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 err="1"/>
              <a:t>RandomForest</a:t>
            </a:r>
            <a:r>
              <a:rPr lang="en-AU" sz="2400" dirty="0"/>
              <a:t> classifier has highest accuracy and precision as well as AUC, hence the recommended model</a:t>
            </a:r>
          </a:p>
          <a:p>
            <a:endParaRPr lang="en-A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7CBEA8-60CD-421F-B350-06244CA972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97" y="2560638"/>
            <a:ext cx="4718303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0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350A-AF49-48B6-B9A2-2F06CCD5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SUMMARY AND RECCOMENDATION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57A1-CBA0-493B-AFAE-611C3D69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Stock trading and investment is one of the investment strategy globally</a:t>
            </a:r>
          </a:p>
          <a:p>
            <a:r>
              <a:rPr lang="en-AU" dirty="0"/>
              <a:t>A lot of people invest in stock for so many reasons ranging from retirement plan and wealth creation</a:t>
            </a:r>
          </a:p>
          <a:p>
            <a:r>
              <a:rPr lang="en-AU" dirty="0"/>
              <a:t>It can be difficult to understand the stock market to know which stock to invest in</a:t>
            </a:r>
          </a:p>
          <a:p>
            <a:r>
              <a:rPr lang="en-AU" dirty="0"/>
              <a:t>In this study, financial dataset was analysed and machine learning algorithm trained to predict what stock to buy.</a:t>
            </a:r>
          </a:p>
          <a:p>
            <a:r>
              <a:rPr lang="en-AU" dirty="0"/>
              <a:t>And from the analysis, </a:t>
            </a:r>
            <a:r>
              <a:rPr lang="en-AU" dirty="0" err="1"/>
              <a:t>RandomFroest</a:t>
            </a:r>
            <a:r>
              <a:rPr lang="en-AU" dirty="0"/>
              <a:t> was recommended as it has better accuracy and precision </a:t>
            </a:r>
          </a:p>
        </p:txBody>
      </p:sp>
    </p:spTree>
    <p:extLst>
      <p:ext uri="{BB962C8B-B14F-4D97-AF65-F5344CB8AC3E}">
        <p14:creationId xmlns:p14="http://schemas.microsoft.com/office/powerpoint/2010/main" val="59269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B87D-C3E4-4DB8-A8E0-4F79F25F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912E-81C8-46D0-AA2A-C5C8B2F2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Further work on this project will be to deploy the trained model.</a:t>
            </a:r>
          </a:p>
          <a:p>
            <a:r>
              <a:rPr lang="en-AU" dirty="0"/>
              <a:t>Deploying the model will enable it to be used on live data to predict stock by financial organisations where this model will be useful </a:t>
            </a:r>
          </a:p>
          <a:p>
            <a:r>
              <a:rPr lang="en-AU" dirty="0"/>
              <a:t>This can be done either on AWS or any other related platform</a:t>
            </a:r>
          </a:p>
        </p:txBody>
      </p:sp>
    </p:spTree>
    <p:extLst>
      <p:ext uri="{BB962C8B-B14F-4D97-AF65-F5344CB8AC3E}">
        <p14:creationId xmlns:p14="http://schemas.microsoft.com/office/powerpoint/2010/main" val="4000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D89-4EA4-4138-BEF0-126E31AC5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211A6-EA9D-4F9A-AE21-39A3BC8D2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0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12CC-49B1-4F0D-8361-7DE57F2E9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662182"/>
          </a:xfrm>
        </p:spPr>
        <p:txBody>
          <a:bodyPr/>
          <a:lstStyle/>
          <a:p>
            <a:r>
              <a:rPr lang="en-AU"/>
              <a:t>QUESTIONS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C224C-5335-4D19-9D2E-6B20BE5B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117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AF6B-F9BC-44CD-A5CD-66B28A6E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B498-FC35-4F71-A5BE-A96841E86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 </a:t>
            </a:r>
          </a:p>
          <a:p>
            <a:pPr marL="0" indent="0">
              <a:buNone/>
            </a:pPr>
            <a:r>
              <a:rPr lang="en-AU" dirty="0"/>
              <a:t>   BUSINESS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How can we know the good stock to invest in?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692E6-7EC2-41D0-AAD1-E64D367372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/>
              <a:t>DATA QUESTION</a:t>
            </a:r>
          </a:p>
          <a:p>
            <a:r>
              <a:rPr lang="en-AU" dirty="0"/>
              <a:t>Can we train a machine learning algorithm that can predict if a company stock is buy worthy or not?</a:t>
            </a:r>
          </a:p>
        </p:txBody>
      </p:sp>
    </p:spTree>
    <p:extLst>
      <p:ext uri="{BB962C8B-B14F-4D97-AF65-F5344CB8AC3E}">
        <p14:creationId xmlns:p14="http://schemas.microsoft.com/office/powerpoint/2010/main" val="32765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CE7F-E0B7-41D2-B064-4136C728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SIGNIFICANCE OF THIS PROJECT AND THE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96E-7F33-4688-801F-9FE97004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 lot of people invest in stock market for good number of reason</a:t>
            </a:r>
          </a:p>
          <a:p>
            <a:r>
              <a:rPr lang="en-AU" dirty="0"/>
              <a:t>Some invest in stock market as a retirement plan</a:t>
            </a:r>
          </a:p>
          <a:p>
            <a:r>
              <a:rPr lang="en-AU" dirty="0"/>
              <a:t>And some people also invest in stock as a wealth creation strategy </a:t>
            </a:r>
          </a:p>
          <a:p>
            <a:r>
              <a:rPr lang="en-AU" dirty="0"/>
              <a:t>Because it is a very volatile market, people lose money</a:t>
            </a:r>
          </a:p>
          <a:p>
            <a:r>
              <a:rPr lang="en-AU" dirty="0"/>
              <a:t>This project will be very useful in financial institutions such as banks and stock trading companies</a:t>
            </a:r>
          </a:p>
          <a:p>
            <a:r>
              <a:rPr lang="en-AU" dirty="0"/>
              <a:t>It will also be useful in a financial research institutions like Morning Star Inc</a:t>
            </a:r>
          </a:p>
        </p:txBody>
      </p:sp>
    </p:spTree>
    <p:extLst>
      <p:ext uri="{BB962C8B-B14F-4D97-AF65-F5344CB8AC3E}">
        <p14:creationId xmlns:p14="http://schemas.microsoft.com/office/powerpoint/2010/main" val="229070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14F3-7390-4D27-A4BE-64050CF6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660124"/>
            <a:ext cx="3718455" cy="1100010"/>
          </a:xfrm>
        </p:spPr>
        <p:txBody>
          <a:bodyPr/>
          <a:lstStyle/>
          <a:p>
            <a:r>
              <a:rPr lang="en-AU" dirty="0"/>
              <a:t>DATA OVERVIEW</a:t>
            </a:r>
          </a:p>
        </p:txBody>
      </p:sp>
      <p:pic>
        <p:nvPicPr>
          <p:cNvPr id="6" name="Content Placeholder 5" descr="A picture containing text, indoor, floor&#10;&#10;Description automatically generated">
            <a:extLst>
              <a:ext uri="{FF2B5EF4-FFF2-40B4-BE49-F238E27FC236}">
                <a16:creationId xmlns:a16="http://schemas.microsoft.com/office/drawing/2014/main" id="{066A8AC6-5E84-46A2-9E42-A0A1A4B7C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5525" y="1778275"/>
            <a:ext cx="4792663" cy="3393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17101-43C1-4FE1-8198-19324BCC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4299" y="2965143"/>
            <a:ext cx="4927107" cy="246799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/>
              <a:t>US Financial data available on Kaggle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/>
              <a:t>The data was collected from 2015 to 2018 separately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/>
              <a:t>The data was combined for the purpose of this study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/>
              <a:t>Combined data has 17957 observations and 224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529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F760-B4C0-427E-8411-344FDE8F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dirty="0">
                <a:solidFill>
                  <a:schemeClr val="tx2"/>
                </a:solidFill>
              </a:rPr>
              <a:t>PROJECT PIPLINE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679D2B-7D00-45BB-86C5-B93D406A115B}"/>
              </a:ext>
            </a:extLst>
          </p:cNvPr>
          <p:cNvGrpSpPr/>
          <p:nvPr/>
        </p:nvGrpSpPr>
        <p:grpSpPr>
          <a:xfrm>
            <a:off x="1295401" y="2810518"/>
            <a:ext cx="8365828" cy="2102475"/>
            <a:chOff x="533864" y="2308398"/>
            <a:chExt cx="9038091" cy="2036073"/>
          </a:xfrm>
          <a:solidFill>
            <a:schemeClr val="tx1">
              <a:lumMod val="7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F829C-9DF3-4595-8D75-50AD28E3B9CD}"/>
                </a:ext>
              </a:extLst>
            </p:cNvPr>
            <p:cNvSpPr/>
            <p:nvPr/>
          </p:nvSpPr>
          <p:spPr>
            <a:xfrm>
              <a:off x="2427962" y="3241379"/>
              <a:ext cx="6987540" cy="914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52206F-E099-4B08-B1D2-A0395B24615F}"/>
                </a:ext>
              </a:extLst>
            </p:cNvPr>
            <p:cNvSpPr/>
            <p:nvPr/>
          </p:nvSpPr>
          <p:spPr>
            <a:xfrm>
              <a:off x="533864" y="2308400"/>
              <a:ext cx="1640178" cy="2023313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600" b="1" kern="1200" dirty="0">
                  <a:solidFill>
                    <a:schemeClr val="bg1"/>
                  </a:solidFill>
                </a:rPr>
                <a:t>Define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>
                  <a:solidFill>
                    <a:schemeClr val="bg2"/>
                  </a:solidFill>
                </a:rPr>
                <a:t>Data acquisition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>
                  <a:solidFill>
                    <a:schemeClr val="bg2"/>
                  </a:solidFill>
                </a:rPr>
                <a:t>Business questions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1600" kern="1200" dirty="0">
                  <a:solidFill>
                    <a:schemeClr val="bg2"/>
                  </a:solidFill>
                </a:rPr>
                <a:t>Strategy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AU" sz="16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1413E6-E85B-4722-8B55-7D17E07DB470}"/>
                </a:ext>
              </a:extLst>
            </p:cNvPr>
            <p:cNvSpPr/>
            <p:nvPr/>
          </p:nvSpPr>
          <p:spPr>
            <a:xfrm>
              <a:off x="2330495" y="2308398"/>
              <a:ext cx="1640178" cy="2023307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Cleaning &amp; EDA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Exploring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Cleaning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Formatting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1D117-0020-4E39-AEEA-AFFF762187F2}"/>
                </a:ext>
              </a:extLst>
            </p:cNvPr>
            <p:cNvSpPr/>
            <p:nvPr/>
          </p:nvSpPr>
          <p:spPr>
            <a:xfrm>
              <a:off x="4095647" y="2308400"/>
              <a:ext cx="1884138" cy="2023307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Preprocessing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Label encoding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Standardization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Feature Engineering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C4D62-0E1B-4339-B25B-9D1C76C80E39}"/>
                </a:ext>
              </a:extLst>
            </p:cNvPr>
            <p:cNvSpPr/>
            <p:nvPr/>
          </p:nvSpPr>
          <p:spPr>
            <a:xfrm>
              <a:off x="6136239" y="2308400"/>
              <a:ext cx="1716368" cy="2023306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Modelling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/>
                  </a:solidFill>
                </a:rPr>
                <a:t>RandomForest</a:t>
              </a:r>
              <a:endParaRPr lang="en-US" sz="1600" dirty="0">
                <a:solidFill>
                  <a:schemeClr val="bg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Naïve Bayes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Boosting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SVM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C5B41C-586A-4011-946A-3B8877320F73}"/>
                </a:ext>
              </a:extLst>
            </p:cNvPr>
            <p:cNvSpPr/>
            <p:nvPr/>
          </p:nvSpPr>
          <p:spPr>
            <a:xfrm>
              <a:off x="7931777" y="2321166"/>
              <a:ext cx="1640178" cy="2023305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</a:rPr>
                <a:t>Anlysis</a:t>
              </a:r>
              <a:endParaRPr lang="en-US" b="1" dirty="0">
                <a:solidFill>
                  <a:schemeClr val="bg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Discuss result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Choose the best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2"/>
                  </a:solidFill>
                </a:rPr>
                <a:t>Make recommendation</a:t>
              </a: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4DADA5-0259-4870-AFCA-6E96305C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045" y="2810520"/>
            <a:ext cx="1444568" cy="208929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bg2"/>
                </a:solidFill>
              </a:rPr>
              <a:t>Further Steps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64082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62E-856B-4E28-8F39-433013F6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Distribution of stock by Sectors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B248EE-9A6A-49E3-A735-53DA61258C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52" y="2560638"/>
            <a:ext cx="4025083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8B99315-E48F-41D5-BA33-F9E6A2C280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85" y="2560638"/>
            <a:ext cx="4828715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5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CBFA-A807-4321-80BA-65B664C3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/>
              <a:t>QUICK RATIO ANALYSIS OF P&amp;G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172C9-52BE-42CB-B3A8-6DC843392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600" dirty="0"/>
              <a:t>P&amp;G has average  quick ration of 0.57 over the last 4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600" dirty="0"/>
              <a:t>P&amp;G has more liabilities than their current assets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600" dirty="0"/>
              <a:t>This means that they can not meet up with short term obligation</a:t>
            </a:r>
          </a:p>
          <a:p>
            <a:endParaRPr lang="en-A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BE8622-CCBC-4A07-874D-F31666BAEC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384193"/>
            <a:ext cx="5470525" cy="40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D2EC-1BF0-4A7B-9E4F-CF71C2AE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5"/>
            <a:ext cx="3718455" cy="802216"/>
          </a:xfrm>
        </p:spPr>
        <p:txBody>
          <a:bodyPr>
            <a:normAutofit/>
          </a:bodyPr>
          <a:lstStyle/>
          <a:p>
            <a:r>
              <a:rPr lang="en-AU" sz="2000" dirty="0"/>
              <a:t>CURRENT RATIO ANALYSIS OF P&amp;G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EB8A-0AE6-4605-AB0C-23BCBA43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5977-163D-4D9B-865C-F39852DDE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0150" y="2878665"/>
            <a:ext cx="3718455" cy="2438404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/>
              <a:t>Company has average current ratio of 0.95 which is 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/>
              <a:t>But with average quick ratio of 0.57, P&amp;G still has more liabilities than their current assets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8AC1865-166D-4484-92BD-75FB36C1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8916"/>
            <a:ext cx="58864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8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7DE-9C49-47F0-93CC-8C5D416C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000" dirty="0"/>
              <a:t>DEBT EQUITY RATIO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51D84-D528-43BD-B1E4-C33B7DB5B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/>
              <a:t>With the average debt equity ratio of 0.53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800" dirty="0"/>
              <a:t>This is good for investors as investors mainly have confidence to invest in a company with average debt equity ration of between 0.3 and 0.6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15CBA3-02DC-45A3-8D29-0A10B05FD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384193"/>
            <a:ext cx="5470525" cy="40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73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662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STOCK PREDICTION</vt:lpstr>
      <vt:lpstr>QUESTION</vt:lpstr>
      <vt:lpstr>SIGNIFICANCE OF THIS PROJECT AND THE STAKEHOLDERS</vt:lpstr>
      <vt:lpstr>DATA OVERVIEW</vt:lpstr>
      <vt:lpstr>PROJECT PIPLINE</vt:lpstr>
      <vt:lpstr>Distribution of stock by Sectors</vt:lpstr>
      <vt:lpstr>QUICK RATIO ANALYSIS OF P&amp;G</vt:lpstr>
      <vt:lpstr>CURRENT RATIO ANALYSIS OF P&amp;G</vt:lpstr>
      <vt:lpstr>DEBT EQUITY RATIO ANALYSIS</vt:lpstr>
      <vt:lpstr>PREPROCESSING</vt:lpstr>
      <vt:lpstr>RESULT</vt:lpstr>
      <vt:lpstr>RESULT ANALYSIS</vt:lpstr>
      <vt:lpstr>SUMMARY AND RECCOMENDATION</vt:lpstr>
      <vt:lpstr>NEXT STEP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</dc:title>
  <dc:creator>Anthony Uchenna</dc:creator>
  <cp:lastModifiedBy>Anthony Uchenna</cp:lastModifiedBy>
  <cp:revision>3</cp:revision>
  <dcterms:created xsi:type="dcterms:W3CDTF">2021-11-08T03:43:57Z</dcterms:created>
  <dcterms:modified xsi:type="dcterms:W3CDTF">2021-11-08T06:52:28Z</dcterms:modified>
</cp:coreProperties>
</file>