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sldIdLst>
    <p:sldId id="290" r:id="rId2"/>
    <p:sldId id="258" r:id="rId3"/>
    <p:sldId id="260" r:id="rId4"/>
    <p:sldId id="261" r:id="rId5"/>
    <p:sldId id="263" r:id="rId6"/>
    <p:sldId id="280" r:id="rId7"/>
    <p:sldId id="285" r:id="rId8"/>
    <p:sldId id="295" r:id="rId9"/>
    <p:sldId id="284" r:id="rId10"/>
    <p:sldId id="296" r:id="rId11"/>
    <p:sldId id="279" r:id="rId12"/>
    <p:sldId id="286" r:id="rId13"/>
    <p:sldId id="278" r:id="rId14"/>
    <p:sldId id="277" r:id="rId15"/>
    <p:sldId id="294" r:id="rId16"/>
    <p:sldId id="291" r:id="rId17"/>
    <p:sldId id="29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75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1358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959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57385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0536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0838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2229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9526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5253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1328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2824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1148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0132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0572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9269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4883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6651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9/20/2021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777976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17B69-9AF9-46B1-9BC4-8FB280E99657}"/>
              </a:ext>
            </a:extLst>
          </p:cNvPr>
          <p:cNvSpPr>
            <a:spLocks noGrp="1"/>
          </p:cNvSpPr>
          <p:nvPr>
            <p:ph type="title"/>
          </p:nvPr>
        </p:nvSpPr>
        <p:spPr/>
        <p:txBody>
          <a:bodyPr anchor="ctr">
            <a:normAutofit/>
          </a:bodyPr>
          <a:lstStyle/>
          <a:p>
            <a:pPr algn="ctr"/>
            <a:r>
              <a:rPr lang="en-US" sz="2000" b="1" dirty="0"/>
              <a:t>VEHICLE INSURANCE PREDICTION</a:t>
            </a:r>
            <a:endParaRPr lang="en-AU" sz="2000" b="1" dirty="0"/>
          </a:p>
        </p:txBody>
      </p:sp>
      <p:sp>
        <p:nvSpPr>
          <p:cNvPr id="3" name="Content Placeholder 2">
            <a:extLst>
              <a:ext uri="{FF2B5EF4-FFF2-40B4-BE49-F238E27FC236}">
                <a16:creationId xmlns:a16="http://schemas.microsoft.com/office/drawing/2014/main" id="{FC86862C-D018-4645-9EAF-19AD03AD5F00}"/>
              </a:ext>
            </a:extLst>
          </p:cNvPr>
          <p:cNvSpPr>
            <a:spLocks noGrp="1"/>
          </p:cNvSpPr>
          <p:nvPr>
            <p:ph idx="1"/>
          </p:nvPr>
        </p:nvSpPr>
        <p:spPr/>
        <p:txBody>
          <a:bodyPr anchor="ctr">
            <a:normAutofit/>
          </a:bodyPr>
          <a:lstStyle/>
          <a:p>
            <a:pPr marL="0" indent="0" algn="ctr">
              <a:buNone/>
            </a:pPr>
            <a:r>
              <a:rPr lang="en-AU" sz="2000" b="1" dirty="0">
                <a:solidFill>
                  <a:schemeClr val="accent2">
                    <a:lumMod val="60000"/>
                    <a:lumOff val="40000"/>
                  </a:schemeClr>
                </a:solidFill>
              </a:rPr>
              <a:t>MINI PROJECT 2</a:t>
            </a:r>
          </a:p>
          <a:p>
            <a:pPr marL="0" indent="0" algn="ctr">
              <a:buNone/>
            </a:pPr>
            <a:r>
              <a:rPr lang="en-AU" sz="2000" b="1" dirty="0">
                <a:solidFill>
                  <a:schemeClr val="accent2">
                    <a:lumMod val="60000"/>
                    <a:lumOff val="40000"/>
                  </a:schemeClr>
                </a:solidFill>
              </a:rPr>
              <a:t>SEPTEMBER, 2021</a:t>
            </a:r>
          </a:p>
          <a:p>
            <a:pPr marL="0" indent="0" algn="ctr">
              <a:buNone/>
            </a:pPr>
            <a:r>
              <a:rPr lang="en-AU" sz="2000" b="1" dirty="0">
                <a:solidFill>
                  <a:schemeClr val="accent2">
                    <a:lumMod val="60000"/>
                    <a:lumOff val="40000"/>
                  </a:schemeClr>
                </a:solidFill>
              </a:rPr>
              <a:t>BY</a:t>
            </a:r>
          </a:p>
          <a:p>
            <a:pPr marL="0" indent="0" algn="ctr">
              <a:buNone/>
            </a:pPr>
            <a:r>
              <a:rPr lang="en-AU" sz="2000" b="1" dirty="0">
                <a:solidFill>
                  <a:schemeClr val="accent2">
                    <a:lumMod val="60000"/>
                    <a:lumOff val="40000"/>
                  </a:schemeClr>
                </a:solidFill>
              </a:rPr>
              <a:t>ANTHONY NNAMANI</a:t>
            </a:r>
          </a:p>
        </p:txBody>
      </p:sp>
    </p:spTree>
    <p:extLst>
      <p:ext uri="{BB962C8B-B14F-4D97-AF65-F5344CB8AC3E}">
        <p14:creationId xmlns:p14="http://schemas.microsoft.com/office/powerpoint/2010/main" val="3626749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CF7AB65-433A-4A18-96C6-DC0920914242}"/>
              </a:ext>
            </a:extLst>
          </p:cNvPr>
          <p:cNvSpPr>
            <a:spLocks noGrp="1"/>
          </p:cNvSpPr>
          <p:nvPr>
            <p:ph type="title"/>
          </p:nvPr>
        </p:nvSpPr>
        <p:spPr>
          <a:xfrm>
            <a:off x="677334" y="609600"/>
            <a:ext cx="8596668" cy="1320800"/>
          </a:xfrm>
        </p:spPr>
        <p:txBody>
          <a:bodyPr vert="horz" lIns="91440" tIns="45720" rIns="91440" bIns="45720" rtlCol="0" anchor="ctr">
            <a:normAutofit/>
          </a:bodyPr>
          <a:lstStyle/>
          <a:p>
            <a:pPr algn="ctr"/>
            <a:r>
              <a:rPr lang="en-US" sz="3600" dirty="0">
                <a:solidFill>
                  <a:schemeClr val="tx1">
                    <a:lumMod val="75000"/>
                    <a:lumOff val="25000"/>
                  </a:schemeClr>
                </a:solidFill>
              </a:rPr>
              <a:t>Impact of vintage on the Response</a:t>
            </a:r>
          </a:p>
        </p:txBody>
      </p:sp>
      <p:pic>
        <p:nvPicPr>
          <p:cNvPr id="30722" name="Picture 2">
            <a:extLst>
              <a:ext uri="{FF2B5EF4-FFF2-40B4-BE49-F238E27FC236}">
                <a16:creationId xmlns:a16="http://schemas.microsoft.com/office/drawing/2014/main" id="{99BAE788-5B9D-4743-B5C7-AA8100F5D7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17474" y="2159331"/>
            <a:ext cx="5283289" cy="3558691"/>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182D1883-A73D-48C2-9001-6D7CAC175550}"/>
              </a:ext>
            </a:extLst>
          </p:cNvPr>
          <p:cNvSpPr>
            <a:spLocks noGrp="1"/>
          </p:cNvSpPr>
          <p:nvPr>
            <p:ph type="body" sz="half" idx="2"/>
          </p:nvPr>
        </p:nvSpPr>
        <p:spPr>
          <a:xfrm>
            <a:off x="6416039" y="2160589"/>
            <a:ext cx="2927185" cy="3880773"/>
          </a:xfrm>
        </p:spPr>
        <p:txBody>
          <a:bodyPr vert="horz" lIns="91440" tIns="45720" rIns="91440" bIns="45720" rtlCol="0" anchor="ctr">
            <a:normAutofit/>
          </a:bodyPr>
          <a:lstStyle/>
          <a:p>
            <a:pPr algn="just"/>
            <a:r>
              <a:rPr lang="en-US" sz="1500" dirty="0"/>
              <a:t>Vintage here represent how long in the number of days the customer has been with the company.</a:t>
            </a:r>
          </a:p>
          <a:p>
            <a:pPr algn="just"/>
            <a:r>
              <a:rPr lang="en-US" sz="1500" dirty="0"/>
              <a:t>From the plot, there is no noticeable difference between the two group. How long the customer has been with the company does not really matter</a:t>
            </a:r>
          </a:p>
        </p:txBody>
      </p:sp>
    </p:spTree>
    <p:extLst>
      <p:ext uri="{BB962C8B-B14F-4D97-AF65-F5344CB8AC3E}">
        <p14:creationId xmlns:p14="http://schemas.microsoft.com/office/powerpoint/2010/main" val="3124428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277E4-9163-469C-A6F6-A62FF4DEE2E8}"/>
              </a:ext>
            </a:extLst>
          </p:cNvPr>
          <p:cNvSpPr>
            <a:spLocks noGrp="1"/>
          </p:cNvSpPr>
          <p:nvPr>
            <p:ph type="title"/>
          </p:nvPr>
        </p:nvSpPr>
        <p:spPr/>
        <p:txBody>
          <a:bodyPr anchor="ctr">
            <a:normAutofit/>
          </a:bodyPr>
          <a:lstStyle/>
          <a:p>
            <a:pPr algn="ctr"/>
            <a:r>
              <a:rPr lang="en-AU" sz="2800" dirty="0">
                <a:solidFill>
                  <a:schemeClr val="tx1">
                    <a:lumMod val="75000"/>
                    <a:lumOff val="25000"/>
                  </a:schemeClr>
                </a:solidFill>
              </a:rPr>
              <a:t>CORRELATION HEATMAP</a:t>
            </a:r>
          </a:p>
        </p:txBody>
      </p:sp>
      <p:pic>
        <p:nvPicPr>
          <p:cNvPr id="4" name="Picture 2">
            <a:extLst>
              <a:ext uri="{FF2B5EF4-FFF2-40B4-BE49-F238E27FC236}">
                <a16:creationId xmlns:a16="http://schemas.microsoft.com/office/drawing/2014/main" id="{7F7C544A-E677-4083-AC76-161A53FCF0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67448" y="2160588"/>
            <a:ext cx="5017141"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810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51DF-C720-4A61-8BA2-22656D99218D}"/>
              </a:ext>
            </a:extLst>
          </p:cNvPr>
          <p:cNvSpPr>
            <a:spLocks noGrp="1"/>
          </p:cNvSpPr>
          <p:nvPr>
            <p:ph type="title"/>
          </p:nvPr>
        </p:nvSpPr>
        <p:spPr/>
        <p:txBody>
          <a:bodyPr anchor="ctr"/>
          <a:lstStyle/>
          <a:p>
            <a:pPr algn="ctr"/>
            <a:r>
              <a:rPr lang="en-AU" dirty="0">
                <a:solidFill>
                  <a:schemeClr val="tx1">
                    <a:lumMod val="75000"/>
                    <a:lumOff val="25000"/>
                  </a:schemeClr>
                </a:solidFill>
              </a:rPr>
              <a:t>Pre-processing and modelling </a:t>
            </a:r>
          </a:p>
        </p:txBody>
      </p:sp>
      <p:sp>
        <p:nvSpPr>
          <p:cNvPr id="3" name="Content Placeholder 2">
            <a:extLst>
              <a:ext uri="{FF2B5EF4-FFF2-40B4-BE49-F238E27FC236}">
                <a16:creationId xmlns:a16="http://schemas.microsoft.com/office/drawing/2014/main" id="{CDB29260-7664-478C-B89F-AC90F58ED8FB}"/>
              </a:ext>
            </a:extLst>
          </p:cNvPr>
          <p:cNvSpPr>
            <a:spLocks noGrp="1"/>
          </p:cNvSpPr>
          <p:nvPr>
            <p:ph idx="1"/>
          </p:nvPr>
        </p:nvSpPr>
        <p:spPr/>
        <p:txBody>
          <a:bodyPr/>
          <a:lstStyle/>
          <a:p>
            <a:r>
              <a:rPr lang="en-AU" dirty="0"/>
              <a:t>Dataset was randomly divided into train and test</a:t>
            </a:r>
          </a:p>
          <a:p>
            <a:r>
              <a:rPr lang="en-AU" dirty="0"/>
              <a:t>Did oversampling using </a:t>
            </a:r>
            <a:r>
              <a:rPr lang="en-AU" dirty="0" err="1"/>
              <a:t>SMOTETomek</a:t>
            </a:r>
            <a:endParaRPr lang="en-AU" dirty="0"/>
          </a:p>
          <a:p>
            <a:r>
              <a:rPr lang="en-AU" dirty="0"/>
              <a:t>Scaled data using standard scaler</a:t>
            </a:r>
          </a:p>
          <a:p>
            <a:r>
              <a:rPr lang="en-AU" dirty="0"/>
              <a:t>Trained three different models as follows</a:t>
            </a:r>
          </a:p>
          <a:p>
            <a:pPr>
              <a:buAutoNum type="arabicPeriod"/>
            </a:pPr>
            <a:r>
              <a:rPr lang="en-AU" dirty="0"/>
              <a:t>Logistic Regression</a:t>
            </a:r>
          </a:p>
          <a:p>
            <a:pPr>
              <a:buAutoNum type="arabicPeriod"/>
            </a:pPr>
            <a:r>
              <a:rPr lang="en-AU" dirty="0" err="1"/>
              <a:t>RandomFroest</a:t>
            </a:r>
            <a:endParaRPr lang="en-AU" dirty="0"/>
          </a:p>
          <a:p>
            <a:pPr>
              <a:buAutoNum type="arabicPeriod"/>
            </a:pPr>
            <a:r>
              <a:rPr lang="en-AU" dirty="0"/>
              <a:t>Naïve Bayes</a:t>
            </a:r>
          </a:p>
          <a:p>
            <a:endParaRPr lang="en-AU" dirty="0"/>
          </a:p>
        </p:txBody>
      </p:sp>
    </p:spTree>
    <p:extLst>
      <p:ext uri="{BB962C8B-B14F-4D97-AF65-F5344CB8AC3E}">
        <p14:creationId xmlns:p14="http://schemas.microsoft.com/office/powerpoint/2010/main" val="523700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B41E-6F7A-4D0B-B7CC-5E932F01BDD5}"/>
              </a:ext>
            </a:extLst>
          </p:cNvPr>
          <p:cNvSpPr>
            <a:spLocks noGrp="1"/>
          </p:cNvSpPr>
          <p:nvPr>
            <p:ph type="title"/>
          </p:nvPr>
        </p:nvSpPr>
        <p:spPr/>
        <p:txBody>
          <a:bodyPr anchor="ctr"/>
          <a:lstStyle/>
          <a:p>
            <a:pPr algn="ctr"/>
            <a:r>
              <a:rPr lang="en-US" sz="3600" kern="1200" dirty="0">
                <a:solidFill>
                  <a:schemeClr val="tx2"/>
                </a:solidFill>
                <a:latin typeface="+mj-lt"/>
                <a:ea typeface="+mj-ea"/>
                <a:cs typeface="+mj-cs"/>
              </a:rPr>
              <a:t>Feature importance</a:t>
            </a:r>
            <a:endParaRPr lang="en-AU" dirty="0"/>
          </a:p>
        </p:txBody>
      </p:sp>
      <p:pic>
        <p:nvPicPr>
          <p:cNvPr id="4" name="Picture 2">
            <a:extLst>
              <a:ext uri="{FF2B5EF4-FFF2-40B4-BE49-F238E27FC236}">
                <a16:creationId xmlns:a16="http://schemas.microsoft.com/office/drawing/2014/main" id="{77BDAA65-70D8-4428-B0A2-071B69CA37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76019" y="2533052"/>
            <a:ext cx="5600000" cy="3136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097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03EE7-1B1B-4AD2-A3DD-9C63A72C62E4}"/>
              </a:ext>
            </a:extLst>
          </p:cNvPr>
          <p:cNvSpPr>
            <a:spLocks noGrp="1"/>
          </p:cNvSpPr>
          <p:nvPr>
            <p:ph type="title"/>
          </p:nvPr>
        </p:nvSpPr>
        <p:spPr/>
        <p:txBody>
          <a:bodyPr/>
          <a:lstStyle/>
          <a:p>
            <a:pPr algn="ctr"/>
            <a:r>
              <a:rPr lang="en-AU" dirty="0">
                <a:solidFill>
                  <a:schemeClr val="tx1">
                    <a:lumMod val="75000"/>
                    <a:lumOff val="25000"/>
                  </a:schemeClr>
                </a:solidFill>
              </a:rPr>
              <a:t>RESULT</a:t>
            </a:r>
          </a:p>
        </p:txBody>
      </p:sp>
      <p:sp>
        <p:nvSpPr>
          <p:cNvPr id="3" name="Text Placeholder 2">
            <a:extLst>
              <a:ext uri="{FF2B5EF4-FFF2-40B4-BE49-F238E27FC236}">
                <a16:creationId xmlns:a16="http://schemas.microsoft.com/office/drawing/2014/main" id="{14CD9986-10E8-49EC-80E4-FA1451AAC8F3}"/>
              </a:ext>
            </a:extLst>
          </p:cNvPr>
          <p:cNvSpPr>
            <a:spLocks noGrp="1"/>
          </p:cNvSpPr>
          <p:nvPr>
            <p:ph type="body" idx="1"/>
          </p:nvPr>
        </p:nvSpPr>
        <p:spPr/>
        <p:txBody>
          <a:bodyPr/>
          <a:lstStyle/>
          <a:p>
            <a:r>
              <a:rPr lang="en-AU" dirty="0"/>
              <a:t>FROM CONFUSION METRIX</a:t>
            </a:r>
          </a:p>
        </p:txBody>
      </p:sp>
      <p:graphicFrame>
        <p:nvGraphicFramePr>
          <p:cNvPr id="7" name="Content Placeholder 6">
            <a:extLst>
              <a:ext uri="{FF2B5EF4-FFF2-40B4-BE49-F238E27FC236}">
                <a16:creationId xmlns:a16="http://schemas.microsoft.com/office/drawing/2014/main" id="{E6E58261-01D8-4B29-B4A0-2A3F036B8CF4}"/>
              </a:ext>
            </a:extLst>
          </p:cNvPr>
          <p:cNvGraphicFramePr>
            <a:graphicFrameLocks noGrp="1"/>
          </p:cNvGraphicFramePr>
          <p:nvPr>
            <p:ph sz="half" idx="2"/>
            <p:extLst>
              <p:ext uri="{D42A27DB-BD31-4B8C-83A1-F6EECF244321}">
                <p14:modId xmlns:p14="http://schemas.microsoft.com/office/powerpoint/2010/main" val="1399844536"/>
              </p:ext>
            </p:extLst>
          </p:nvPr>
        </p:nvGraphicFramePr>
        <p:xfrm>
          <a:off x="676718" y="3121051"/>
          <a:ext cx="4184650" cy="1366980"/>
        </p:xfrm>
        <a:graphic>
          <a:graphicData uri="http://schemas.openxmlformats.org/drawingml/2006/table">
            <a:tbl>
              <a:tblPr firstRow="1" firstCol="1" bandRow="1">
                <a:tableStyleId>{5C22544A-7EE6-4342-B048-85BDC9FD1C3A}</a:tableStyleId>
              </a:tblPr>
              <a:tblGrid>
                <a:gridCol w="1018128">
                  <a:extLst>
                    <a:ext uri="{9D8B030D-6E8A-4147-A177-3AD203B41FA5}">
                      <a16:colId xmlns:a16="http://schemas.microsoft.com/office/drawing/2014/main" val="1154258181"/>
                    </a:ext>
                  </a:extLst>
                </a:gridCol>
                <a:gridCol w="946515">
                  <a:extLst>
                    <a:ext uri="{9D8B030D-6E8A-4147-A177-3AD203B41FA5}">
                      <a16:colId xmlns:a16="http://schemas.microsoft.com/office/drawing/2014/main" val="1598900736"/>
                    </a:ext>
                  </a:extLst>
                </a:gridCol>
                <a:gridCol w="787189">
                  <a:extLst>
                    <a:ext uri="{9D8B030D-6E8A-4147-A177-3AD203B41FA5}">
                      <a16:colId xmlns:a16="http://schemas.microsoft.com/office/drawing/2014/main" val="141184802"/>
                    </a:ext>
                  </a:extLst>
                </a:gridCol>
                <a:gridCol w="707804">
                  <a:extLst>
                    <a:ext uri="{9D8B030D-6E8A-4147-A177-3AD203B41FA5}">
                      <a16:colId xmlns:a16="http://schemas.microsoft.com/office/drawing/2014/main" val="2019537130"/>
                    </a:ext>
                  </a:extLst>
                </a:gridCol>
                <a:gridCol w="725014">
                  <a:extLst>
                    <a:ext uri="{9D8B030D-6E8A-4147-A177-3AD203B41FA5}">
                      <a16:colId xmlns:a16="http://schemas.microsoft.com/office/drawing/2014/main" val="4293696781"/>
                    </a:ext>
                  </a:extLst>
                </a:gridCol>
              </a:tblGrid>
              <a:tr h="164859">
                <a:tc gridSpan="5">
                  <a:txBody>
                    <a:bodyPr/>
                    <a:lstStyle/>
                    <a:p>
                      <a:pPr algn="ctr">
                        <a:lnSpc>
                          <a:spcPct val="107000"/>
                        </a:lnSpc>
                        <a:spcAft>
                          <a:spcPts val="800"/>
                        </a:spcAft>
                      </a:pPr>
                      <a:r>
                        <a:rPr lang="en-AU" sz="1000">
                          <a:effectLst/>
                        </a:rPr>
                        <a:t>RESULT</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59955" marR="59955" marT="0" marB="0"/>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446963439"/>
                  </a:ext>
                </a:extLst>
              </a:tr>
              <a:tr h="149888">
                <a:tc>
                  <a:txBody>
                    <a:bodyPr/>
                    <a:lstStyle/>
                    <a:p>
                      <a:pPr>
                        <a:lnSpc>
                          <a:spcPct val="107000"/>
                        </a:lnSpc>
                        <a:spcAft>
                          <a:spcPts val="800"/>
                        </a:spcAft>
                      </a:pPr>
                      <a:r>
                        <a:rPr lang="en-AU" sz="1000">
                          <a:effectLst/>
                        </a:rPr>
                        <a:t> </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59955" marR="59955" marT="0" marB="0"/>
                </a:tc>
                <a:tc>
                  <a:txBody>
                    <a:bodyPr/>
                    <a:lstStyle/>
                    <a:p>
                      <a:pPr>
                        <a:lnSpc>
                          <a:spcPct val="107000"/>
                        </a:lnSpc>
                        <a:spcAft>
                          <a:spcPts val="800"/>
                        </a:spcAft>
                      </a:pPr>
                      <a:r>
                        <a:rPr lang="en-AU" sz="1000" dirty="0">
                          <a:effectLst/>
                        </a:rPr>
                        <a:t>ACCURACY</a:t>
                      </a:r>
                      <a:endParaRPr lang="en-A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955" marR="59955" marT="0" marB="0"/>
                </a:tc>
                <a:tc>
                  <a:txBody>
                    <a:bodyPr/>
                    <a:lstStyle/>
                    <a:p>
                      <a:pPr>
                        <a:lnSpc>
                          <a:spcPct val="107000"/>
                        </a:lnSpc>
                        <a:spcAft>
                          <a:spcPts val="800"/>
                        </a:spcAft>
                      </a:pPr>
                      <a:r>
                        <a:rPr lang="en-AU" sz="1000">
                          <a:effectLst/>
                        </a:rPr>
                        <a:t>PRECISION</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59955" marR="59955" marT="0" marB="0"/>
                </a:tc>
                <a:tc>
                  <a:txBody>
                    <a:bodyPr/>
                    <a:lstStyle/>
                    <a:p>
                      <a:pPr>
                        <a:lnSpc>
                          <a:spcPct val="107000"/>
                        </a:lnSpc>
                        <a:spcAft>
                          <a:spcPts val="800"/>
                        </a:spcAft>
                      </a:pPr>
                      <a:r>
                        <a:rPr lang="en-AU" sz="1000">
                          <a:effectLst/>
                        </a:rPr>
                        <a:t>RECALL</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59955" marR="59955" marT="0" marB="0"/>
                </a:tc>
                <a:tc>
                  <a:txBody>
                    <a:bodyPr/>
                    <a:lstStyle/>
                    <a:p>
                      <a:pPr>
                        <a:lnSpc>
                          <a:spcPct val="107000"/>
                        </a:lnSpc>
                        <a:spcAft>
                          <a:spcPts val="800"/>
                        </a:spcAft>
                      </a:pPr>
                      <a:r>
                        <a:rPr lang="en-AU" sz="1000">
                          <a:effectLst/>
                        </a:rPr>
                        <a:t>F1-SCORE</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59955" marR="59955" marT="0" marB="0"/>
                </a:tc>
                <a:extLst>
                  <a:ext uri="{0D108BD9-81ED-4DB2-BD59-A6C34878D82A}">
                    <a16:rowId xmlns:a16="http://schemas.microsoft.com/office/drawing/2014/main" val="1359718261"/>
                  </a:ext>
                </a:extLst>
              </a:tr>
              <a:tr h="306716">
                <a:tc>
                  <a:txBody>
                    <a:bodyPr/>
                    <a:lstStyle/>
                    <a:p>
                      <a:pPr>
                        <a:lnSpc>
                          <a:spcPct val="107000"/>
                        </a:lnSpc>
                        <a:spcAft>
                          <a:spcPts val="800"/>
                        </a:spcAft>
                      </a:pPr>
                      <a:r>
                        <a:rPr lang="en-AU" sz="1000">
                          <a:effectLst/>
                        </a:rPr>
                        <a:t>Logistic Regression</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59955" marR="59955" marT="0" marB="0"/>
                </a:tc>
                <a:tc>
                  <a:txBody>
                    <a:bodyPr/>
                    <a:lstStyle/>
                    <a:p>
                      <a:pPr>
                        <a:lnSpc>
                          <a:spcPct val="107000"/>
                        </a:lnSpc>
                        <a:spcAft>
                          <a:spcPts val="800"/>
                        </a:spcAft>
                      </a:pPr>
                      <a:r>
                        <a:rPr lang="en-AU" sz="1000">
                          <a:effectLst/>
                        </a:rPr>
                        <a:t>0.78</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59955" marR="59955" marT="0" marB="0"/>
                </a:tc>
                <a:tc>
                  <a:txBody>
                    <a:bodyPr/>
                    <a:lstStyle/>
                    <a:p>
                      <a:pPr>
                        <a:lnSpc>
                          <a:spcPct val="107000"/>
                        </a:lnSpc>
                        <a:spcAft>
                          <a:spcPts val="800"/>
                        </a:spcAft>
                      </a:pPr>
                      <a:r>
                        <a:rPr lang="en-AU" sz="1000" dirty="0">
                          <a:effectLst/>
                        </a:rPr>
                        <a:t>0.73</a:t>
                      </a:r>
                      <a:endParaRPr lang="en-A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955" marR="59955" marT="0" marB="0"/>
                </a:tc>
                <a:tc>
                  <a:txBody>
                    <a:bodyPr/>
                    <a:lstStyle/>
                    <a:p>
                      <a:pPr>
                        <a:lnSpc>
                          <a:spcPct val="107000"/>
                        </a:lnSpc>
                        <a:spcAft>
                          <a:spcPts val="800"/>
                        </a:spcAft>
                      </a:pPr>
                      <a:r>
                        <a:rPr lang="en-AU" sz="1000">
                          <a:effectLst/>
                        </a:rPr>
                        <a:t>0.90</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59955" marR="59955" marT="0" marB="0"/>
                </a:tc>
                <a:tc>
                  <a:txBody>
                    <a:bodyPr/>
                    <a:lstStyle/>
                    <a:p>
                      <a:pPr>
                        <a:lnSpc>
                          <a:spcPct val="107000"/>
                        </a:lnSpc>
                        <a:spcAft>
                          <a:spcPts val="800"/>
                        </a:spcAft>
                      </a:pPr>
                      <a:r>
                        <a:rPr lang="en-AU" sz="1000">
                          <a:effectLst/>
                        </a:rPr>
                        <a:t>0.80</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59955" marR="59955" marT="0" marB="0"/>
                </a:tc>
                <a:extLst>
                  <a:ext uri="{0D108BD9-81ED-4DB2-BD59-A6C34878D82A}">
                    <a16:rowId xmlns:a16="http://schemas.microsoft.com/office/drawing/2014/main" val="2864768711"/>
                  </a:ext>
                </a:extLst>
              </a:tr>
              <a:tr h="149888">
                <a:tc>
                  <a:txBody>
                    <a:bodyPr/>
                    <a:lstStyle/>
                    <a:p>
                      <a:pPr>
                        <a:lnSpc>
                          <a:spcPct val="107000"/>
                        </a:lnSpc>
                        <a:spcAft>
                          <a:spcPts val="800"/>
                        </a:spcAft>
                      </a:pPr>
                      <a:r>
                        <a:rPr lang="en-AU" sz="1000">
                          <a:effectLst/>
                        </a:rPr>
                        <a:t>RandomForest</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59955" marR="59955" marT="0" marB="0"/>
                </a:tc>
                <a:tc>
                  <a:txBody>
                    <a:bodyPr/>
                    <a:lstStyle/>
                    <a:p>
                      <a:pPr>
                        <a:lnSpc>
                          <a:spcPct val="107000"/>
                        </a:lnSpc>
                        <a:spcAft>
                          <a:spcPts val="800"/>
                        </a:spcAft>
                      </a:pPr>
                      <a:r>
                        <a:rPr lang="en-AU" sz="1000" dirty="0">
                          <a:effectLst/>
                        </a:rPr>
                        <a:t>0.85</a:t>
                      </a:r>
                      <a:endParaRPr lang="en-A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955" marR="59955" marT="0" marB="0"/>
                </a:tc>
                <a:tc>
                  <a:txBody>
                    <a:bodyPr/>
                    <a:lstStyle/>
                    <a:p>
                      <a:pPr>
                        <a:lnSpc>
                          <a:spcPct val="107000"/>
                        </a:lnSpc>
                        <a:spcAft>
                          <a:spcPts val="800"/>
                        </a:spcAft>
                      </a:pPr>
                      <a:r>
                        <a:rPr lang="en-AU" sz="1000" dirty="0">
                          <a:effectLst/>
                        </a:rPr>
                        <a:t>0.82</a:t>
                      </a:r>
                      <a:endParaRPr lang="en-A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955" marR="59955" marT="0" marB="0"/>
                </a:tc>
                <a:tc>
                  <a:txBody>
                    <a:bodyPr/>
                    <a:lstStyle/>
                    <a:p>
                      <a:pPr>
                        <a:lnSpc>
                          <a:spcPct val="107000"/>
                        </a:lnSpc>
                        <a:spcAft>
                          <a:spcPts val="800"/>
                        </a:spcAft>
                      </a:pPr>
                      <a:r>
                        <a:rPr lang="en-AU" sz="1000">
                          <a:effectLst/>
                        </a:rPr>
                        <a:t>0.90</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59955" marR="59955" marT="0" marB="0"/>
                </a:tc>
                <a:tc>
                  <a:txBody>
                    <a:bodyPr/>
                    <a:lstStyle/>
                    <a:p>
                      <a:pPr>
                        <a:lnSpc>
                          <a:spcPct val="107000"/>
                        </a:lnSpc>
                        <a:spcAft>
                          <a:spcPts val="800"/>
                        </a:spcAft>
                      </a:pPr>
                      <a:r>
                        <a:rPr lang="en-AU" sz="1000">
                          <a:effectLst/>
                        </a:rPr>
                        <a:t>0.85</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59955" marR="59955" marT="0" marB="0"/>
                </a:tc>
                <a:extLst>
                  <a:ext uri="{0D108BD9-81ED-4DB2-BD59-A6C34878D82A}">
                    <a16:rowId xmlns:a16="http://schemas.microsoft.com/office/drawing/2014/main" val="130553307"/>
                  </a:ext>
                </a:extLst>
              </a:tr>
              <a:tr h="149888">
                <a:tc>
                  <a:txBody>
                    <a:bodyPr/>
                    <a:lstStyle/>
                    <a:p>
                      <a:pPr>
                        <a:lnSpc>
                          <a:spcPct val="107000"/>
                        </a:lnSpc>
                        <a:spcAft>
                          <a:spcPts val="800"/>
                        </a:spcAft>
                      </a:pPr>
                      <a:r>
                        <a:rPr lang="en-AU" sz="1000">
                          <a:effectLst/>
                        </a:rPr>
                        <a:t>Naïve Bayes</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59955" marR="59955" marT="0" marB="0"/>
                </a:tc>
                <a:tc>
                  <a:txBody>
                    <a:bodyPr/>
                    <a:lstStyle/>
                    <a:p>
                      <a:pPr>
                        <a:lnSpc>
                          <a:spcPct val="107000"/>
                        </a:lnSpc>
                        <a:spcAft>
                          <a:spcPts val="800"/>
                        </a:spcAft>
                      </a:pPr>
                      <a:r>
                        <a:rPr lang="en-AU" sz="1000">
                          <a:effectLst/>
                        </a:rPr>
                        <a:t>0.78</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59955" marR="59955" marT="0" marB="0"/>
                </a:tc>
                <a:tc>
                  <a:txBody>
                    <a:bodyPr/>
                    <a:lstStyle/>
                    <a:p>
                      <a:pPr>
                        <a:lnSpc>
                          <a:spcPct val="107000"/>
                        </a:lnSpc>
                        <a:spcAft>
                          <a:spcPts val="800"/>
                        </a:spcAft>
                      </a:pPr>
                      <a:r>
                        <a:rPr lang="en-AU" sz="1000">
                          <a:effectLst/>
                        </a:rPr>
                        <a:t>0.71</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59955" marR="59955" marT="0" marB="0"/>
                </a:tc>
                <a:tc>
                  <a:txBody>
                    <a:bodyPr/>
                    <a:lstStyle/>
                    <a:p>
                      <a:pPr>
                        <a:lnSpc>
                          <a:spcPct val="107000"/>
                        </a:lnSpc>
                        <a:spcAft>
                          <a:spcPts val="800"/>
                        </a:spcAft>
                      </a:pPr>
                      <a:r>
                        <a:rPr lang="en-AU" sz="1000">
                          <a:effectLst/>
                        </a:rPr>
                        <a:t>0.96</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59955" marR="59955" marT="0" marB="0"/>
                </a:tc>
                <a:tc>
                  <a:txBody>
                    <a:bodyPr/>
                    <a:lstStyle/>
                    <a:p>
                      <a:pPr>
                        <a:lnSpc>
                          <a:spcPct val="107000"/>
                        </a:lnSpc>
                        <a:spcAft>
                          <a:spcPts val="800"/>
                        </a:spcAft>
                      </a:pPr>
                      <a:r>
                        <a:rPr lang="en-AU" sz="1000">
                          <a:effectLst/>
                        </a:rPr>
                        <a:t>0.82</a:t>
                      </a:r>
                      <a:endParaRPr lang="en-AU" sz="1000">
                        <a:effectLst/>
                        <a:latin typeface="Calibri" panose="020F0502020204030204" pitchFamily="34" charset="0"/>
                        <a:ea typeface="Calibri" panose="020F0502020204030204" pitchFamily="34" charset="0"/>
                        <a:cs typeface="Times New Roman" panose="02020603050405020304" pitchFamily="18" charset="0"/>
                      </a:endParaRPr>
                    </a:p>
                  </a:txBody>
                  <a:tcPr marL="59955" marR="59955" marT="0" marB="0"/>
                </a:tc>
                <a:extLst>
                  <a:ext uri="{0D108BD9-81ED-4DB2-BD59-A6C34878D82A}">
                    <a16:rowId xmlns:a16="http://schemas.microsoft.com/office/drawing/2014/main" val="3880292430"/>
                  </a:ext>
                </a:extLst>
              </a:tr>
              <a:tr h="395538">
                <a:tc gridSpan="5">
                  <a:txBody>
                    <a:bodyPr/>
                    <a:lstStyle/>
                    <a:p>
                      <a:pPr>
                        <a:lnSpc>
                          <a:spcPct val="107000"/>
                        </a:lnSpc>
                        <a:spcAft>
                          <a:spcPts val="800"/>
                        </a:spcAft>
                      </a:pPr>
                      <a:r>
                        <a:rPr lang="en-AU" sz="1000" dirty="0">
                          <a:effectLst/>
                        </a:rPr>
                        <a:t> </a:t>
                      </a:r>
                    </a:p>
                    <a:p>
                      <a:pPr>
                        <a:lnSpc>
                          <a:spcPct val="107000"/>
                        </a:lnSpc>
                        <a:spcAft>
                          <a:spcPts val="800"/>
                        </a:spcAft>
                      </a:pPr>
                      <a:r>
                        <a:rPr lang="en-AU" sz="1000" dirty="0" err="1">
                          <a:effectLst/>
                        </a:rPr>
                        <a:t>RandomForest</a:t>
                      </a:r>
                      <a:r>
                        <a:rPr lang="en-AU" sz="1000" dirty="0">
                          <a:effectLst/>
                        </a:rPr>
                        <a:t> is the better model</a:t>
                      </a:r>
                      <a:endParaRPr lang="en-AU"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955" marR="59955" marT="0" marB="0"/>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30552248"/>
                  </a:ext>
                </a:extLst>
              </a:tr>
            </a:tbl>
          </a:graphicData>
        </a:graphic>
      </p:graphicFrame>
      <p:sp>
        <p:nvSpPr>
          <p:cNvPr id="5" name="Text Placeholder 4">
            <a:extLst>
              <a:ext uri="{FF2B5EF4-FFF2-40B4-BE49-F238E27FC236}">
                <a16:creationId xmlns:a16="http://schemas.microsoft.com/office/drawing/2014/main" id="{4C292E2A-0D24-445F-B038-B83E4FDA773C}"/>
              </a:ext>
            </a:extLst>
          </p:cNvPr>
          <p:cNvSpPr>
            <a:spLocks noGrp="1"/>
          </p:cNvSpPr>
          <p:nvPr>
            <p:ph type="body" sz="quarter" idx="3"/>
          </p:nvPr>
        </p:nvSpPr>
        <p:spPr>
          <a:xfrm>
            <a:off x="5379230" y="2232426"/>
            <a:ext cx="4185618" cy="576263"/>
          </a:xfrm>
        </p:spPr>
        <p:txBody>
          <a:bodyPr/>
          <a:lstStyle/>
          <a:p>
            <a:endParaRPr lang="en-AU" dirty="0"/>
          </a:p>
        </p:txBody>
      </p:sp>
      <p:sp>
        <p:nvSpPr>
          <p:cNvPr id="6" name="Content Placeholder 5">
            <a:extLst>
              <a:ext uri="{FF2B5EF4-FFF2-40B4-BE49-F238E27FC236}">
                <a16:creationId xmlns:a16="http://schemas.microsoft.com/office/drawing/2014/main" id="{38371D54-07F6-46E7-8C4E-D4774612A331}"/>
              </a:ext>
            </a:extLst>
          </p:cNvPr>
          <p:cNvSpPr>
            <a:spLocks noGrp="1"/>
          </p:cNvSpPr>
          <p:nvPr>
            <p:ph sz="quarter" idx="4"/>
          </p:nvPr>
        </p:nvSpPr>
        <p:spPr/>
        <p:txBody>
          <a:bodyPr/>
          <a:lstStyle/>
          <a:p>
            <a:r>
              <a:rPr lang="en-AU" dirty="0"/>
              <a:t>The aim of this study is for the company to identify each group of their customers and target them with appropriate marketing strategy in order for the customers to buy vehicle insurance from them.</a:t>
            </a:r>
          </a:p>
          <a:p>
            <a:r>
              <a:rPr lang="en-AU" dirty="0"/>
              <a:t>Therefore, precision and recall are equally important for this study, hence reason to choose </a:t>
            </a:r>
            <a:r>
              <a:rPr lang="en-AU" dirty="0" err="1"/>
              <a:t>RandomForest</a:t>
            </a:r>
            <a:r>
              <a:rPr lang="en-AU" dirty="0"/>
              <a:t> as the better model.</a:t>
            </a:r>
          </a:p>
        </p:txBody>
      </p:sp>
    </p:spTree>
    <p:extLst>
      <p:ext uri="{BB962C8B-B14F-4D97-AF65-F5344CB8AC3E}">
        <p14:creationId xmlns:p14="http://schemas.microsoft.com/office/powerpoint/2010/main" val="3393890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404AB9BC-5285-41F9-A8AB-37E84BE0EE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495300"/>
            <a:ext cx="7629525"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958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F51F6-60E8-4AF0-B076-0647BC7391F6}"/>
              </a:ext>
            </a:extLst>
          </p:cNvPr>
          <p:cNvSpPr>
            <a:spLocks noGrp="1"/>
          </p:cNvSpPr>
          <p:nvPr>
            <p:ph type="title"/>
          </p:nvPr>
        </p:nvSpPr>
        <p:spPr/>
        <p:txBody>
          <a:bodyPr anchor="ctr"/>
          <a:lstStyle/>
          <a:p>
            <a:pPr algn="ctr"/>
            <a:r>
              <a:rPr lang="en-AU" dirty="0">
                <a:solidFill>
                  <a:schemeClr val="tx1">
                    <a:lumMod val="75000"/>
                    <a:lumOff val="25000"/>
                  </a:schemeClr>
                </a:solidFill>
              </a:rPr>
              <a:t>SUMMARY</a:t>
            </a:r>
          </a:p>
        </p:txBody>
      </p:sp>
      <p:sp>
        <p:nvSpPr>
          <p:cNvPr id="3" name="Content Placeholder 2">
            <a:extLst>
              <a:ext uri="{FF2B5EF4-FFF2-40B4-BE49-F238E27FC236}">
                <a16:creationId xmlns:a16="http://schemas.microsoft.com/office/drawing/2014/main" id="{24CB0C3E-2349-4E04-991F-224C4B03808B}"/>
              </a:ext>
            </a:extLst>
          </p:cNvPr>
          <p:cNvSpPr>
            <a:spLocks noGrp="1"/>
          </p:cNvSpPr>
          <p:nvPr>
            <p:ph idx="1"/>
          </p:nvPr>
        </p:nvSpPr>
        <p:spPr/>
        <p:txBody>
          <a:bodyPr anchor="ctr"/>
          <a:lstStyle/>
          <a:p>
            <a:pPr algn="just"/>
            <a:r>
              <a:rPr lang="en-AU" dirty="0"/>
              <a:t>Insurance business is a very big business with about $7b market share</a:t>
            </a:r>
          </a:p>
          <a:p>
            <a:pPr algn="just"/>
            <a:r>
              <a:rPr lang="en-AU" dirty="0"/>
              <a:t>Motor insurance make up to 24.4% of the insurance market</a:t>
            </a:r>
          </a:p>
          <a:p>
            <a:pPr algn="just"/>
            <a:r>
              <a:rPr lang="en-AU" dirty="0"/>
              <a:t>As the market is competitive, it is important for insurance companies to apply AI to better understand their customer and serve them better</a:t>
            </a:r>
          </a:p>
          <a:p>
            <a:pPr algn="just"/>
            <a:r>
              <a:rPr lang="en-AU" dirty="0"/>
              <a:t>Using machine learning to predict the possibility of a customer buying car insurance from a company or not will help the company to devise appropriate marketing strategy for a each group of customers.</a:t>
            </a:r>
          </a:p>
          <a:p>
            <a:endParaRPr lang="en-AU" dirty="0"/>
          </a:p>
        </p:txBody>
      </p:sp>
    </p:spTree>
    <p:extLst>
      <p:ext uri="{BB962C8B-B14F-4D97-AF65-F5344CB8AC3E}">
        <p14:creationId xmlns:p14="http://schemas.microsoft.com/office/powerpoint/2010/main" val="2069858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63ADF-2FF6-406E-B6AE-2B702A43F15A}"/>
              </a:ext>
            </a:extLst>
          </p:cNvPr>
          <p:cNvSpPr>
            <a:spLocks noGrp="1"/>
          </p:cNvSpPr>
          <p:nvPr>
            <p:ph type="title"/>
          </p:nvPr>
        </p:nvSpPr>
        <p:spPr>
          <a:xfrm>
            <a:off x="810499" y="2021149"/>
            <a:ext cx="8596668" cy="1320800"/>
          </a:xfrm>
        </p:spPr>
        <p:txBody>
          <a:bodyPr anchor="ctr">
            <a:normAutofit/>
          </a:bodyPr>
          <a:lstStyle/>
          <a:p>
            <a:pPr algn="ctr"/>
            <a:r>
              <a:rPr lang="en-AU" sz="4000" dirty="0">
                <a:solidFill>
                  <a:schemeClr val="tx1">
                    <a:lumMod val="75000"/>
                    <a:lumOff val="25000"/>
                  </a:schemeClr>
                </a:solidFill>
              </a:rPr>
              <a:t>THANK YOU</a:t>
            </a:r>
          </a:p>
        </p:txBody>
      </p:sp>
    </p:spTree>
    <p:extLst>
      <p:ext uri="{BB962C8B-B14F-4D97-AF65-F5344CB8AC3E}">
        <p14:creationId xmlns:p14="http://schemas.microsoft.com/office/powerpoint/2010/main" val="3528064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87E1-B43C-4286-8D4C-900C5DD56792}"/>
              </a:ext>
            </a:extLst>
          </p:cNvPr>
          <p:cNvSpPr>
            <a:spLocks noGrp="1"/>
          </p:cNvSpPr>
          <p:nvPr>
            <p:ph type="title"/>
          </p:nvPr>
        </p:nvSpPr>
        <p:spPr>
          <a:xfrm>
            <a:off x="1467034" y="1062279"/>
            <a:ext cx="3680885" cy="1371600"/>
          </a:xfrm>
        </p:spPr>
        <p:txBody>
          <a:bodyPr anchor="ctr"/>
          <a:lstStyle/>
          <a:p>
            <a:pPr algn="ctr"/>
            <a:r>
              <a:rPr lang="en-AU" dirty="0"/>
              <a:t>Business question</a:t>
            </a:r>
          </a:p>
        </p:txBody>
      </p:sp>
      <p:pic>
        <p:nvPicPr>
          <p:cNvPr id="1026" name="Picture 2" descr="Insurance Company: Australian Insurance Company List">
            <a:extLst>
              <a:ext uri="{FF2B5EF4-FFF2-40B4-BE49-F238E27FC236}">
                <a16:creationId xmlns:a16="http://schemas.microsoft.com/office/drawing/2014/main" id="{B92AFC22-6937-4CEA-A87D-13292A5485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779294" y="1697037"/>
            <a:ext cx="2476500" cy="31623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649F3AF7-CCD1-4ED3-9C37-E2DAC661C8DE}"/>
              </a:ext>
            </a:extLst>
          </p:cNvPr>
          <p:cNvSpPr>
            <a:spLocks noGrp="1"/>
          </p:cNvSpPr>
          <p:nvPr>
            <p:ph type="body" sz="half" idx="2"/>
          </p:nvPr>
        </p:nvSpPr>
        <p:spPr>
          <a:xfrm>
            <a:off x="1555810" y="2249666"/>
            <a:ext cx="3680885" cy="2890504"/>
          </a:xfrm>
        </p:spPr>
        <p:txBody>
          <a:bodyPr anchor="ctr">
            <a:normAutofit/>
          </a:bodyPr>
          <a:lstStyle/>
          <a:p>
            <a:pPr algn="just"/>
            <a:r>
              <a:rPr lang="en-AU" sz="2000" dirty="0"/>
              <a:t>Can we know which </a:t>
            </a:r>
            <a:r>
              <a:rPr lang="en-AU" sz="2000"/>
              <a:t>of  the customers  </a:t>
            </a:r>
            <a:r>
              <a:rPr lang="en-AU" sz="2000" dirty="0"/>
              <a:t>will be interested in our car insurance based on our historical data using machine learning?</a:t>
            </a:r>
          </a:p>
        </p:txBody>
      </p:sp>
    </p:spTree>
    <p:extLst>
      <p:ext uri="{BB962C8B-B14F-4D97-AF65-F5344CB8AC3E}">
        <p14:creationId xmlns:p14="http://schemas.microsoft.com/office/powerpoint/2010/main" val="3112236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1" name="Group 14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2" name="Straight Connector 14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Isosceles Triangle 14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0" name="Isosceles Triangle 14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1" name="Isosceles Triangle 15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740C5B6-EE82-4F88-B816-4D96E6498D07}"/>
              </a:ext>
            </a:extLst>
          </p:cNvPr>
          <p:cNvSpPr>
            <a:spLocks noGrp="1"/>
          </p:cNvSpPr>
          <p:nvPr>
            <p:ph type="title"/>
          </p:nvPr>
        </p:nvSpPr>
        <p:spPr>
          <a:xfrm>
            <a:off x="5536734" y="609600"/>
            <a:ext cx="3737268" cy="1320800"/>
          </a:xfrm>
        </p:spPr>
        <p:txBody>
          <a:bodyPr vert="horz" lIns="91440" tIns="45720" rIns="91440" bIns="45720" rtlCol="0" anchor="t">
            <a:normAutofit/>
          </a:bodyPr>
          <a:lstStyle/>
          <a:p>
            <a:r>
              <a:rPr lang="en-US" sz="3600"/>
              <a:t>Importance of the question</a:t>
            </a:r>
          </a:p>
        </p:txBody>
      </p:sp>
      <p:sp>
        <p:nvSpPr>
          <p:cNvPr id="4" name="Text Placeholder 3">
            <a:extLst>
              <a:ext uri="{FF2B5EF4-FFF2-40B4-BE49-F238E27FC236}">
                <a16:creationId xmlns:a16="http://schemas.microsoft.com/office/drawing/2014/main" id="{8E2FC4A8-6FD3-4E99-9BA6-FF17DB6BD184}"/>
              </a:ext>
            </a:extLst>
          </p:cNvPr>
          <p:cNvSpPr>
            <a:spLocks noGrp="1"/>
          </p:cNvSpPr>
          <p:nvPr>
            <p:ph type="body" sz="half" idx="2"/>
          </p:nvPr>
        </p:nvSpPr>
        <p:spPr>
          <a:xfrm>
            <a:off x="5209563" y="2160589"/>
            <a:ext cx="4064439" cy="3880773"/>
          </a:xfrm>
        </p:spPr>
        <p:txBody>
          <a:bodyPr vert="horz" lIns="91440" tIns="45720" rIns="91440" bIns="45720" rtlCol="0">
            <a:normAutofit/>
          </a:bodyPr>
          <a:lstStyle/>
          <a:p>
            <a:pPr marL="285750" indent="-285750">
              <a:buFont typeface="Wingdings 3" charset="2"/>
              <a:buChar char=""/>
            </a:pPr>
            <a:r>
              <a:rPr lang="en-US"/>
              <a:t>Australian insurance market has been estimated to worth up $76.3 billion in 2020 and it is project to grow to $98 billion in 2025.</a:t>
            </a:r>
          </a:p>
          <a:p>
            <a:pPr marL="285750" indent="-285750">
              <a:buFont typeface="Wingdings 3" charset="2"/>
              <a:buChar char=""/>
            </a:pPr>
            <a:r>
              <a:rPr lang="en-US"/>
              <a:t>Market share : $7b</a:t>
            </a:r>
          </a:p>
          <a:p>
            <a:pPr marL="285750" indent="-285750">
              <a:buFont typeface="Wingdings 3" charset="2"/>
              <a:buChar char=""/>
            </a:pPr>
            <a:r>
              <a:rPr lang="en-US"/>
              <a:t>Number of businesses : 866</a:t>
            </a:r>
          </a:p>
          <a:p>
            <a:pPr marL="285750" indent="-285750">
              <a:buFont typeface="Wingdings 3" charset="2"/>
              <a:buChar char=""/>
            </a:pPr>
            <a:r>
              <a:rPr lang="en-US"/>
              <a:t>Industry Employment : 48,300 people</a:t>
            </a:r>
          </a:p>
          <a:p>
            <a:pPr marL="285750" indent="-285750">
              <a:buFont typeface="Wingdings 3" charset="2"/>
              <a:buChar char=""/>
            </a:pPr>
            <a:r>
              <a:rPr lang="en-US"/>
              <a:t>Motor insurance make up to 24.4% of the market share</a:t>
            </a:r>
          </a:p>
          <a:p>
            <a:pPr>
              <a:buFont typeface="Wingdings 3" charset="2"/>
              <a:buChar char=""/>
            </a:pPr>
            <a:endParaRPr lang="en-US"/>
          </a:p>
          <a:p>
            <a:pPr>
              <a:buFont typeface="Wingdings 3" charset="2"/>
              <a:buChar char=""/>
            </a:pPr>
            <a:endParaRPr lang="en-US"/>
          </a:p>
        </p:txBody>
      </p:sp>
      <p:pic>
        <p:nvPicPr>
          <p:cNvPr id="6" name="Picture 4" descr="Insurance Business Australia Underwriters Guide 2021 by Key Media - issuu">
            <a:extLst>
              <a:ext uri="{FF2B5EF4-FFF2-40B4-BE49-F238E27FC236}">
                <a16:creationId xmlns:a16="http://schemas.microsoft.com/office/drawing/2014/main" id="{D1478D8C-B03A-4863-9D6F-A22F3632DE0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 b="210"/>
          <a:stretch/>
        </p:blipFill>
        <p:spPr bwMode="auto">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153" name="Isosceles Triangle 15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27520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F5C1E-F5DC-47D8-B0D9-EAD2729D35C5}"/>
              </a:ext>
            </a:extLst>
          </p:cNvPr>
          <p:cNvSpPr>
            <a:spLocks noGrp="1"/>
          </p:cNvSpPr>
          <p:nvPr>
            <p:ph type="title"/>
          </p:nvPr>
        </p:nvSpPr>
        <p:spPr/>
        <p:txBody>
          <a:bodyPr/>
          <a:lstStyle/>
          <a:p>
            <a:pPr algn="ctr"/>
            <a:r>
              <a:rPr lang="en-AU" dirty="0"/>
              <a:t>Data overview</a:t>
            </a:r>
          </a:p>
        </p:txBody>
      </p:sp>
      <p:sp>
        <p:nvSpPr>
          <p:cNvPr id="3" name="Content Placeholder 2">
            <a:extLst>
              <a:ext uri="{FF2B5EF4-FFF2-40B4-BE49-F238E27FC236}">
                <a16:creationId xmlns:a16="http://schemas.microsoft.com/office/drawing/2014/main" id="{177348D8-11CD-4C44-B0CA-9718F6452FB8}"/>
              </a:ext>
            </a:extLst>
          </p:cNvPr>
          <p:cNvSpPr>
            <a:spLocks noGrp="1"/>
          </p:cNvSpPr>
          <p:nvPr>
            <p:ph idx="1"/>
          </p:nvPr>
        </p:nvSpPr>
        <p:spPr/>
        <p:txBody>
          <a:bodyPr/>
          <a:lstStyle/>
          <a:p>
            <a:r>
              <a:rPr lang="en-AU" sz="1800" dirty="0"/>
              <a:t>Publicly Available Data from  Kaggle website.</a:t>
            </a:r>
          </a:p>
          <a:p>
            <a:r>
              <a:rPr lang="en-AU" sz="1800" dirty="0"/>
              <a:t>Contains about 381109 observations with 11 features</a:t>
            </a:r>
          </a:p>
          <a:p>
            <a:r>
              <a:rPr lang="en-AU" sz="1800" dirty="0"/>
              <a:t>Data divided into two (Train and Test split)</a:t>
            </a:r>
          </a:p>
          <a:p>
            <a:pPr marL="0" indent="0">
              <a:buNone/>
            </a:pPr>
            <a:endParaRPr lang="en-AU" dirty="0"/>
          </a:p>
        </p:txBody>
      </p:sp>
    </p:spTree>
    <p:extLst>
      <p:ext uri="{BB962C8B-B14F-4D97-AF65-F5344CB8AC3E}">
        <p14:creationId xmlns:p14="http://schemas.microsoft.com/office/powerpoint/2010/main" val="599201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1BCA5-B18C-4F67-A018-1EC06D796C7D}"/>
              </a:ext>
            </a:extLst>
          </p:cNvPr>
          <p:cNvSpPr>
            <a:spLocks noGrp="1"/>
          </p:cNvSpPr>
          <p:nvPr>
            <p:ph type="title"/>
          </p:nvPr>
        </p:nvSpPr>
        <p:spPr/>
        <p:txBody>
          <a:bodyPr/>
          <a:lstStyle/>
          <a:p>
            <a:pPr algn="ctr"/>
            <a:r>
              <a:rPr lang="en-AU" sz="3600" dirty="0"/>
              <a:t>Pipeline</a:t>
            </a:r>
            <a:endParaRPr lang="en-AU" dirty="0"/>
          </a:p>
        </p:txBody>
      </p:sp>
      <p:sp>
        <p:nvSpPr>
          <p:cNvPr id="3" name="Content Placeholder 2">
            <a:extLst>
              <a:ext uri="{FF2B5EF4-FFF2-40B4-BE49-F238E27FC236}">
                <a16:creationId xmlns:a16="http://schemas.microsoft.com/office/drawing/2014/main" id="{8746BBDF-6C2A-46C2-BB30-876BA5005978}"/>
              </a:ext>
            </a:extLst>
          </p:cNvPr>
          <p:cNvSpPr>
            <a:spLocks noGrp="1"/>
          </p:cNvSpPr>
          <p:nvPr>
            <p:ph idx="1"/>
          </p:nvPr>
        </p:nvSpPr>
        <p:spPr>
          <a:xfrm>
            <a:off x="685801" y="2139885"/>
            <a:ext cx="9767605" cy="2554663"/>
          </a:xfrm>
        </p:spPr>
        <p:txBody>
          <a:bodyPr/>
          <a:lstStyle/>
          <a:p>
            <a:pPr marL="0" indent="0">
              <a:buNone/>
            </a:pPr>
            <a:r>
              <a:rPr lang="en-AU" sz="1800" dirty="0"/>
              <a:t>Pipeline</a:t>
            </a:r>
            <a:endParaRPr lang="en-AU" dirty="0"/>
          </a:p>
        </p:txBody>
      </p:sp>
      <p:grpSp>
        <p:nvGrpSpPr>
          <p:cNvPr id="9" name="Group 8">
            <a:extLst>
              <a:ext uri="{FF2B5EF4-FFF2-40B4-BE49-F238E27FC236}">
                <a16:creationId xmlns:a16="http://schemas.microsoft.com/office/drawing/2014/main" id="{CFB65D29-2D14-4926-9A85-4272C20F8391}"/>
              </a:ext>
            </a:extLst>
          </p:cNvPr>
          <p:cNvGrpSpPr/>
          <p:nvPr/>
        </p:nvGrpSpPr>
        <p:grpSpPr>
          <a:xfrm>
            <a:off x="685800" y="2565186"/>
            <a:ext cx="9591064" cy="2089298"/>
            <a:chOff x="570391" y="2321164"/>
            <a:chExt cx="9591064" cy="2023312"/>
          </a:xfrm>
          <a:solidFill>
            <a:schemeClr val="tx1">
              <a:lumMod val="75000"/>
            </a:schemeClr>
          </a:solidFill>
        </p:grpSpPr>
        <p:sp>
          <p:nvSpPr>
            <p:cNvPr id="10" name="Rectangle 9">
              <a:extLst>
                <a:ext uri="{FF2B5EF4-FFF2-40B4-BE49-F238E27FC236}">
                  <a16:creationId xmlns:a16="http://schemas.microsoft.com/office/drawing/2014/main" id="{888841D1-2549-420A-AC14-2F9305D39BD9}"/>
                </a:ext>
              </a:extLst>
            </p:cNvPr>
            <p:cNvSpPr/>
            <p:nvPr/>
          </p:nvSpPr>
          <p:spPr>
            <a:xfrm>
              <a:off x="2427962" y="3241379"/>
              <a:ext cx="6987540" cy="9144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685BED-0950-438F-AB08-8D4C7B754A86}"/>
                </a:ext>
              </a:extLst>
            </p:cNvPr>
            <p:cNvSpPr/>
            <p:nvPr/>
          </p:nvSpPr>
          <p:spPr>
            <a:xfrm>
              <a:off x="570391" y="2321169"/>
              <a:ext cx="1961793" cy="2023307"/>
            </a:xfrm>
            <a:prstGeom prst="rect">
              <a:avLst/>
            </a:prstGeom>
            <a:grpFill/>
          </p:spPr>
          <p:style>
            <a:lnRef idx="0">
              <a:schemeClr val="accent5"/>
            </a:lnRef>
            <a:fillRef idx="3">
              <a:schemeClr val="accent5"/>
            </a:fillRef>
            <a:effectRef idx="3">
              <a:schemeClr val="accent5"/>
            </a:effectRef>
            <a:fontRef idx="minor">
              <a:schemeClr val="lt1"/>
            </a:fontRef>
          </p:style>
          <p:txBody>
            <a:bodyPr rtlCol="0" anchor="t"/>
            <a:lstStyle/>
            <a:p>
              <a:pPr lvl="0" algn="ctr" defTabSz="1422400">
                <a:lnSpc>
                  <a:spcPct val="90000"/>
                </a:lnSpc>
                <a:spcBef>
                  <a:spcPct val="0"/>
                </a:spcBef>
                <a:spcAft>
                  <a:spcPct val="35000"/>
                </a:spcAft>
              </a:pPr>
              <a:r>
                <a:rPr lang="en-AU" sz="1600" b="1" kern="1200" dirty="0">
                  <a:solidFill>
                    <a:schemeClr val="bg1"/>
                  </a:solidFill>
                </a:rPr>
                <a:t>Define</a:t>
              </a:r>
            </a:p>
            <a:p>
              <a:pPr marL="171450" lvl="1" indent="-171450" algn="l" defTabSz="711200">
                <a:lnSpc>
                  <a:spcPct val="90000"/>
                </a:lnSpc>
                <a:spcBef>
                  <a:spcPct val="0"/>
                </a:spcBef>
                <a:spcAft>
                  <a:spcPct val="15000"/>
                </a:spcAft>
                <a:buChar char="••"/>
              </a:pPr>
              <a:r>
                <a:rPr lang="en-AU" sz="1600" kern="1200" dirty="0">
                  <a:solidFill>
                    <a:schemeClr val="bg2"/>
                  </a:solidFill>
                </a:rPr>
                <a:t>Data acquisition</a:t>
              </a:r>
            </a:p>
            <a:p>
              <a:pPr marL="171450" lvl="1" indent="-171450" algn="l" defTabSz="711200">
                <a:lnSpc>
                  <a:spcPct val="90000"/>
                </a:lnSpc>
                <a:spcBef>
                  <a:spcPct val="0"/>
                </a:spcBef>
                <a:spcAft>
                  <a:spcPct val="15000"/>
                </a:spcAft>
                <a:buChar char="••"/>
              </a:pPr>
              <a:r>
                <a:rPr lang="en-AU" sz="1600" kern="1200" dirty="0">
                  <a:solidFill>
                    <a:schemeClr val="bg2"/>
                  </a:solidFill>
                </a:rPr>
                <a:t>Business questions</a:t>
              </a:r>
            </a:p>
            <a:p>
              <a:pPr marL="171450" lvl="1" indent="-171450" algn="l" defTabSz="711200">
                <a:lnSpc>
                  <a:spcPct val="90000"/>
                </a:lnSpc>
                <a:spcBef>
                  <a:spcPct val="0"/>
                </a:spcBef>
                <a:spcAft>
                  <a:spcPct val="15000"/>
                </a:spcAft>
                <a:buChar char="••"/>
              </a:pPr>
              <a:r>
                <a:rPr lang="en-AU" sz="1600" kern="1200" dirty="0">
                  <a:solidFill>
                    <a:schemeClr val="bg2"/>
                  </a:solidFill>
                </a:rPr>
                <a:t>Strategy</a:t>
              </a:r>
            </a:p>
            <a:p>
              <a:pPr lvl="0" algn="ctr" defTabSz="1422400">
                <a:lnSpc>
                  <a:spcPct val="90000"/>
                </a:lnSpc>
                <a:spcBef>
                  <a:spcPct val="0"/>
                </a:spcBef>
                <a:spcAft>
                  <a:spcPct val="35000"/>
                </a:spcAft>
              </a:pPr>
              <a:endParaRPr lang="en-AU" sz="1600" kern="1200" dirty="0">
                <a:solidFill>
                  <a:schemeClr val="bg2"/>
                </a:solidFill>
              </a:endParaRPr>
            </a:p>
          </p:txBody>
        </p:sp>
        <p:sp>
          <p:nvSpPr>
            <p:cNvPr id="12" name="Rectangle 11">
              <a:extLst>
                <a:ext uri="{FF2B5EF4-FFF2-40B4-BE49-F238E27FC236}">
                  <a16:creationId xmlns:a16="http://schemas.microsoft.com/office/drawing/2014/main" id="{E7749C58-C840-426B-AABA-B9013D1A3384}"/>
                </a:ext>
              </a:extLst>
            </p:cNvPr>
            <p:cNvSpPr/>
            <p:nvPr/>
          </p:nvSpPr>
          <p:spPr>
            <a:xfrm>
              <a:off x="2927437" y="2321165"/>
              <a:ext cx="1566678" cy="2023307"/>
            </a:xfrm>
            <a:prstGeom prst="rect">
              <a:avLst/>
            </a:prstGeom>
            <a:grpFill/>
          </p:spPr>
          <p:style>
            <a:lnRef idx="0">
              <a:schemeClr val="accent5"/>
            </a:lnRef>
            <a:fillRef idx="3">
              <a:schemeClr val="accent5"/>
            </a:fillRef>
            <a:effectRef idx="3">
              <a:schemeClr val="accent5"/>
            </a:effectRef>
            <a:fontRef idx="minor">
              <a:schemeClr val="lt1"/>
            </a:fontRef>
          </p:style>
          <p:txBody>
            <a:bodyPr rtlCol="0" anchor="t"/>
            <a:lstStyle/>
            <a:p>
              <a:pPr algn="ctr"/>
              <a:r>
                <a:rPr lang="en-US" sz="1600" b="1" dirty="0">
                  <a:solidFill>
                    <a:schemeClr val="bg1"/>
                  </a:solidFill>
                </a:rPr>
                <a:t>Data Cleaning</a:t>
              </a:r>
            </a:p>
            <a:p>
              <a:pPr marL="285750" indent="-285750">
                <a:buFont typeface="Arial" panose="020B0604020202020204" pitchFamily="34" charset="0"/>
                <a:buChar char="•"/>
              </a:pPr>
              <a:r>
                <a:rPr lang="en-US" sz="1600" dirty="0">
                  <a:solidFill>
                    <a:schemeClr val="bg2"/>
                  </a:solidFill>
                </a:rPr>
                <a:t>Exploring data</a:t>
              </a:r>
            </a:p>
            <a:p>
              <a:pPr marL="285750" indent="-285750">
                <a:buFont typeface="Arial" panose="020B0604020202020204" pitchFamily="34" charset="0"/>
                <a:buChar char="•"/>
              </a:pPr>
              <a:r>
                <a:rPr lang="en-US" sz="1600" dirty="0">
                  <a:solidFill>
                    <a:schemeClr val="bg2"/>
                  </a:solidFill>
                </a:rPr>
                <a:t>Cleaning </a:t>
              </a:r>
            </a:p>
          </p:txBody>
        </p:sp>
        <p:sp>
          <p:nvSpPr>
            <p:cNvPr id="13" name="Rectangle 12">
              <a:extLst>
                <a:ext uri="{FF2B5EF4-FFF2-40B4-BE49-F238E27FC236}">
                  <a16:creationId xmlns:a16="http://schemas.microsoft.com/office/drawing/2014/main" id="{65377A35-A892-4FC4-B298-346FD6D50D64}"/>
                </a:ext>
              </a:extLst>
            </p:cNvPr>
            <p:cNvSpPr/>
            <p:nvPr/>
          </p:nvSpPr>
          <p:spPr>
            <a:xfrm>
              <a:off x="4680733" y="2321164"/>
              <a:ext cx="1712447" cy="2023307"/>
            </a:xfrm>
            <a:prstGeom prst="rect">
              <a:avLst/>
            </a:prstGeom>
            <a:grpFill/>
          </p:spPr>
          <p:style>
            <a:lnRef idx="0">
              <a:schemeClr val="accent5"/>
            </a:lnRef>
            <a:fillRef idx="3">
              <a:schemeClr val="accent5"/>
            </a:fillRef>
            <a:effectRef idx="3">
              <a:schemeClr val="accent5"/>
            </a:effectRef>
            <a:fontRef idx="minor">
              <a:schemeClr val="lt1"/>
            </a:fontRef>
          </p:style>
          <p:txBody>
            <a:bodyPr rtlCol="0" anchor="t"/>
            <a:lstStyle/>
            <a:p>
              <a:pPr algn="ctr"/>
              <a:r>
                <a:rPr lang="en-US" sz="1600" b="1" dirty="0">
                  <a:solidFill>
                    <a:schemeClr val="bg1"/>
                  </a:solidFill>
                </a:rPr>
                <a:t>Visualization</a:t>
              </a:r>
            </a:p>
            <a:p>
              <a:pPr marL="285750" indent="-285750">
                <a:buFont typeface="Arial" panose="020B0604020202020204" pitchFamily="34" charset="0"/>
                <a:buChar char="•"/>
              </a:pPr>
              <a:r>
                <a:rPr lang="en-US" sz="1600" dirty="0">
                  <a:solidFill>
                    <a:schemeClr val="bg2"/>
                  </a:solidFill>
                </a:rPr>
                <a:t>Plotting interested variables from the data to get insight</a:t>
              </a:r>
            </a:p>
          </p:txBody>
        </p:sp>
        <p:sp>
          <p:nvSpPr>
            <p:cNvPr id="14" name="Rectangle 13">
              <a:extLst>
                <a:ext uri="{FF2B5EF4-FFF2-40B4-BE49-F238E27FC236}">
                  <a16:creationId xmlns:a16="http://schemas.microsoft.com/office/drawing/2014/main" id="{407CE35B-5A06-4AB7-ACB7-C020A81ABA94}"/>
                </a:ext>
              </a:extLst>
            </p:cNvPr>
            <p:cNvSpPr/>
            <p:nvPr/>
          </p:nvSpPr>
          <p:spPr>
            <a:xfrm>
              <a:off x="6757823" y="2321165"/>
              <a:ext cx="1418492" cy="2023306"/>
            </a:xfrm>
            <a:prstGeom prst="rect">
              <a:avLst/>
            </a:prstGeom>
            <a:grpFill/>
          </p:spPr>
          <p:style>
            <a:lnRef idx="0">
              <a:schemeClr val="accent5"/>
            </a:lnRef>
            <a:fillRef idx="3">
              <a:schemeClr val="accent5"/>
            </a:fillRef>
            <a:effectRef idx="3">
              <a:schemeClr val="accent5"/>
            </a:effectRef>
            <a:fontRef idx="minor">
              <a:schemeClr val="lt1"/>
            </a:fontRef>
          </p:style>
          <p:txBody>
            <a:bodyPr rtlCol="0" anchor="t"/>
            <a:lstStyle/>
            <a:p>
              <a:pPr algn="ctr"/>
              <a:r>
                <a:rPr lang="en-US" sz="1600" b="1" dirty="0">
                  <a:solidFill>
                    <a:schemeClr val="bg1"/>
                  </a:solidFill>
                </a:rPr>
                <a:t>Preprocessing</a:t>
              </a:r>
            </a:p>
            <a:p>
              <a:r>
                <a:rPr lang="en-US" sz="1600" dirty="0">
                  <a:solidFill>
                    <a:schemeClr val="bg2"/>
                  </a:solidFill>
                </a:rPr>
                <a:t>Conducting hypothesis testing on the dataset</a:t>
              </a:r>
            </a:p>
          </p:txBody>
        </p:sp>
        <p:sp>
          <p:nvSpPr>
            <p:cNvPr id="15" name="Rectangle 14">
              <a:extLst>
                <a:ext uri="{FF2B5EF4-FFF2-40B4-BE49-F238E27FC236}">
                  <a16:creationId xmlns:a16="http://schemas.microsoft.com/office/drawing/2014/main" id="{3BAAE3D0-D17B-438D-A0BC-30136979702A}"/>
                </a:ext>
              </a:extLst>
            </p:cNvPr>
            <p:cNvSpPr/>
            <p:nvPr/>
          </p:nvSpPr>
          <p:spPr>
            <a:xfrm>
              <a:off x="8521277" y="2321166"/>
              <a:ext cx="1640178" cy="2023305"/>
            </a:xfrm>
            <a:prstGeom prst="rect">
              <a:avLst/>
            </a:prstGeom>
            <a:grpFill/>
          </p:spPr>
          <p:style>
            <a:lnRef idx="0">
              <a:schemeClr val="accent5"/>
            </a:lnRef>
            <a:fillRef idx="3">
              <a:schemeClr val="accent5"/>
            </a:fillRef>
            <a:effectRef idx="3">
              <a:schemeClr val="accent5"/>
            </a:effectRef>
            <a:fontRef idx="minor">
              <a:schemeClr val="lt1"/>
            </a:fontRef>
          </p:style>
          <p:txBody>
            <a:bodyPr rtlCol="0" anchor="t"/>
            <a:lstStyle/>
            <a:p>
              <a:pPr algn="ctr"/>
              <a:r>
                <a:rPr lang="en-US" sz="1600" b="1" dirty="0">
                  <a:solidFill>
                    <a:schemeClr val="bg1"/>
                  </a:solidFill>
                </a:rPr>
                <a:t>Modelling</a:t>
              </a:r>
            </a:p>
            <a:p>
              <a:pPr marL="285750" indent="-285750">
                <a:buFont typeface="Arial" panose="020B0604020202020204" pitchFamily="34" charset="0"/>
                <a:buChar char="•"/>
              </a:pPr>
              <a:r>
                <a:rPr lang="en-US" sz="1400" dirty="0" err="1">
                  <a:solidFill>
                    <a:schemeClr val="bg2"/>
                  </a:solidFill>
                </a:rPr>
                <a:t>RandomForest</a:t>
              </a:r>
              <a:endParaRPr lang="en-US" sz="1400" dirty="0">
                <a:solidFill>
                  <a:schemeClr val="bg2"/>
                </a:solidFill>
              </a:endParaRPr>
            </a:p>
            <a:p>
              <a:pPr marL="285750" indent="-285750">
                <a:buFont typeface="Arial" panose="020B0604020202020204" pitchFamily="34" charset="0"/>
                <a:buChar char="•"/>
              </a:pPr>
              <a:r>
                <a:rPr lang="en-US" sz="1400" dirty="0">
                  <a:solidFill>
                    <a:schemeClr val="bg2"/>
                  </a:solidFill>
                </a:rPr>
                <a:t>Logistic Regression</a:t>
              </a:r>
            </a:p>
            <a:p>
              <a:pPr marL="285750" indent="-285750">
                <a:buFont typeface="Arial" panose="020B0604020202020204" pitchFamily="34" charset="0"/>
                <a:buChar char="•"/>
              </a:pPr>
              <a:r>
                <a:rPr lang="en-US" sz="1400" dirty="0">
                  <a:solidFill>
                    <a:schemeClr val="bg2"/>
                  </a:solidFill>
                </a:rPr>
                <a:t>Naïve Bayes</a:t>
              </a:r>
            </a:p>
            <a:p>
              <a:pPr marL="285750" indent="-285750">
                <a:buFont typeface="Arial" panose="020B0604020202020204" pitchFamily="34" charset="0"/>
                <a:buChar char="•"/>
              </a:pPr>
              <a:endParaRPr lang="en-US" sz="1400" dirty="0">
                <a:solidFill>
                  <a:schemeClr val="bg2"/>
                </a:solidFill>
              </a:endParaRPr>
            </a:p>
          </p:txBody>
        </p:sp>
      </p:grpSp>
    </p:spTree>
    <p:extLst>
      <p:ext uri="{BB962C8B-B14F-4D97-AF65-F5344CB8AC3E}">
        <p14:creationId xmlns:p14="http://schemas.microsoft.com/office/powerpoint/2010/main" val="4140216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A1080F1-EC8B-4F0E-8890-450366DAA791}"/>
              </a:ext>
            </a:extLst>
          </p:cNvPr>
          <p:cNvSpPr>
            <a:spLocks noGrp="1"/>
          </p:cNvSpPr>
          <p:nvPr>
            <p:ph type="title"/>
          </p:nvPr>
        </p:nvSpPr>
        <p:spPr>
          <a:xfrm>
            <a:off x="677334" y="609600"/>
            <a:ext cx="8596668" cy="1320800"/>
          </a:xfrm>
        </p:spPr>
        <p:txBody>
          <a:bodyPr vert="horz" lIns="91440" tIns="45720" rIns="91440" bIns="45720" rtlCol="0" anchor="t">
            <a:normAutofit/>
          </a:bodyPr>
          <a:lstStyle/>
          <a:p>
            <a:pPr algn="ctr"/>
            <a:r>
              <a:rPr lang="en-US" sz="3600" dirty="0">
                <a:solidFill>
                  <a:schemeClr val="tx1">
                    <a:lumMod val="75000"/>
                    <a:lumOff val="25000"/>
                  </a:schemeClr>
                </a:solidFill>
              </a:rPr>
              <a:t>Age distribution </a:t>
            </a:r>
            <a:r>
              <a:rPr lang="en-US" sz="3600">
                <a:solidFill>
                  <a:schemeClr val="tx1">
                    <a:lumMod val="75000"/>
                    <a:lumOff val="25000"/>
                  </a:schemeClr>
                </a:solidFill>
              </a:rPr>
              <a:t>and car insurance </a:t>
            </a:r>
            <a:r>
              <a:rPr lang="en-US" sz="3600" dirty="0">
                <a:solidFill>
                  <a:schemeClr val="tx1">
                    <a:lumMod val="75000"/>
                    <a:lumOff val="25000"/>
                  </a:schemeClr>
                </a:solidFill>
              </a:rPr>
              <a:t>response</a:t>
            </a:r>
          </a:p>
        </p:txBody>
      </p:sp>
      <p:sp>
        <p:nvSpPr>
          <p:cNvPr id="3" name="Text Placeholder 2">
            <a:extLst>
              <a:ext uri="{FF2B5EF4-FFF2-40B4-BE49-F238E27FC236}">
                <a16:creationId xmlns:a16="http://schemas.microsoft.com/office/drawing/2014/main" id="{3057FAF2-072D-485E-9EF6-C3A758F26623}"/>
              </a:ext>
            </a:extLst>
          </p:cNvPr>
          <p:cNvSpPr>
            <a:spLocks noGrp="1"/>
          </p:cNvSpPr>
          <p:nvPr>
            <p:ph type="body" idx="1"/>
          </p:nvPr>
        </p:nvSpPr>
        <p:spPr>
          <a:xfrm>
            <a:off x="6336287" y="2160589"/>
            <a:ext cx="2934714" cy="3880773"/>
          </a:xfrm>
        </p:spPr>
        <p:txBody>
          <a:bodyPr vert="horz" lIns="91440" tIns="45720" rIns="91440" bIns="45720" rtlCol="0">
            <a:normAutofit/>
          </a:bodyPr>
          <a:lstStyle/>
          <a:p>
            <a:r>
              <a:rPr lang="en-US" dirty="0"/>
              <a:t>Customers that buy  car insurance with them are mostly between the age of 30 to 60 years of age </a:t>
            </a:r>
          </a:p>
        </p:txBody>
      </p:sp>
      <p:pic>
        <p:nvPicPr>
          <p:cNvPr id="4" name="Picture 2">
            <a:extLst>
              <a:ext uri="{FF2B5EF4-FFF2-40B4-BE49-F238E27FC236}">
                <a16:creationId xmlns:a16="http://schemas.microsoft.com/office/drawing/2014/main" id="{48984A28-9FA2-4EEA-B144-2189948C32A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6120" r="16128" b="-1"/>
          <a:stretch/>
        </p:blipFill>
        <p:spPr bwMode="auto">
          <a:xfrm>
            <a:off x="677334" y="2159331"/>
            <a:ext cx="5423429"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065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F66F302-4FBC-43B3-8841-5774EA8D1AC9}"/>
              </a:ext>
            </a:extLst>
          </p:cNvPr>
          <p:cNvSpPr>
            <a:spLocks noGrp="1"/>
          </p:cNvSpPr>
          <p:nvPr>
            <p:ph type="title"/>
          </p:nvPr>
        </p:nvSpPr>
        <p:spPr>
          <a:xfrm>
            <a:off x="677334" y="609600"/>
            <a:ext cx="8596668" cy="1320800"/>
          </a:xfrm>
        </p:spPr>
        <p:txBody>
          <a:bodyPr vert="horz" lIns="91440" tIns="45720" rIns="91440" bIns="45720" rtlCol="0" anchor="ctr">
            <a:normAutofit/>
          </a:bodyPr>
          <a:lstStyle/>
          <a:p>
            <a:pPr algn="ctr"/>
            <a:r>
              <a:rPr lang="en-US" sz="3600" dirty="0">
                <a:solidFill>
                  <a:schemeClr val="tx1">
                    <a:lumMod val="75000"/>
                    <a:lumOff val="25000"/>
                  </a:schemeClr>
                </a:solidFill>
              </a:rPr>
              <a:t>Analyzing gender and car insurance</a:t>
            </a:r>
          </a:p>
        </p:txBody>
      </p:sp>
      <p:sp>
        <p:nvSpPr>
          <p:cNvPr id="4" name="Text Placeholder 3">
            <a:extLst>
              <a:ext uri="{FF2B5EF4-FFF2-40B4-BE49-F238E27FC236}">
                <a16:creationId xmlns:a16="http://schemas.microsoft.com/office/drawing/2014/main" id="{F8CC1CB1-578B-41AC-8A3A-5C152AE8CC5F}"/>
              </a:ext>
            </a:extLst>
          </p:cNvPr>
          <p:cNvSpPr>
            <a:spLocks noGrp="1"/>
          </p:cNvSpPr>
          <p:nvPr>
            <p:ph type="body" sz="half" idx="2"/>
          </p:nvPr>
        </p:nvSpPr>
        <p:spPr>
          <a:xfrm>
            <a:off x="6336287" y="2160589"/>
            <a:ext cx="2934714" cy="3880773"/>
          </a:xfrm>
        </p:spPr>
        <p:txBody>
          <a:bodyPr vert="horz" lIns="91440" tIns="45720" rIns="91440" bIns="45720" rtlCol="0" anchor="ctr">
            <a:normAutofit/>
          </a:bodyPr>
          <a:lstStyle/>
          <a:p>
            <a:pPr algn="ctr">
              <a:buFont typeface="Wingdings 3" charset="2"/>
              <a:buChar char=""/>
            </a:pPr>
            <a:r>
              <a:rPr lang="en-US" dirty="0"/>
              <a:t>In general, the number of customer that not previously insured with the company is the higher than the customers that had car insurance with the company.</a:t>
            </a:r>
          </a:p>
          <a:p>
            <a:pPr algn="ctr">
              <a:buFont typeface="Wingdings 3" charset="2"/>
              <a:buChar char=""/>
            </a:pPr>
            <a:r>
              <a:rPr lang="en-US" dirty="0"/>
              <a:t>It can also be seen that more male than customers already car insurance from the company.</a:t>
            </a:r>
          </a:p>
        </p:txBody>
      </p:sp>
      <p:pic>
        <p:nvPicPr>
          <p:cNvPr id="5" name="Picture 2">
            <a:extLst>
              <a:ext uri="{FF2B5EF4-FFF2-40B4-BE49-F238E27FC236}">
                <a16:creationId xmlns:a16="http://schemas.microsoft.com/office/drawing/2014/main" id="{0F83159D-29F7-41D4-9BDA-F7D6D97452A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324" r="95" b="-1"/>
          <a:stretch/>
        </p:blipFill>
        <p:spPr bwMode="auto">
          <a:xfrm>
            <a:off x="677334" y="2159331"/>
            <a:ext cx="5423429"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441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FB224C2-C3A9-4AFC-8BF7-F63F5E2EE0FE}"/>
              </a:ext>
            </a:extLst>
          </p:cNvPr>
          <p:cNvSpPr>
            <a:spLocks noGrp="1"/>
          </p:cNvSpPr>
          <p:nvPr>
            <p:ph type="title"/>
          </p:nvPr>
        </p:nvSpPr>
        <p:spPr>
          <a:xfrm>
            <a:off x="677334" y="609600"/>
            <a:ext cx="8596668" cy="1320800"/>
          </a:xfrm>
        </p:spPr>
        <p:txBody>
          <a:bodyPr vert="horz" lIns="91440" tIns="45720" rIns="91440" bIns="45720" rtlCol="0" anchor="ctr">
            <a:normAutofit/>
          </a:bodyPr>
          <a:lstStyle/>
          <a:p>
            <a:r>
              <a:rPr lang="en-US" sz="3600" dirty="0">
                <a:solidFill>
                  <a:schemeClr val="tx1">
                    <a:lumMod val="75000"/>
                    <a:lumOff val="25000"/>
                  </a:schemeClr>
                </a:solidFill>
              </a:rPr>
              <a:t>Analyzing annual premium and Response</a:t>
            </a:r>
          </a:p>
        </p:txBody>
      </p:sp>
      <p:pic>
        <p:nvPicPr>
          <p:cNvPr id="28674" name="Picture 2">
            <a:extLst>
              <a:ext uri="{FF2B5EF4-FFF2-40B4-BE49-F238E27FC236}">
                <a16:creationId xmlns:a16="http://schemas.microsoft.com/office/drawing/2014/main" id="{6F8ECF6C-8F1C-428A-A11F-220A61E5D8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17474" y="2159331"/>
            <a:ext cx="5283289" cy="3460088"/>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A7E1BB57-CDD7-4E85-A2CB-C0069DFF08CA}"/>
              </a:ext>
            </a:extLst>
          </p:cNvPr>
          <p:cNvSpPr>
            <a:spLocks noGrp="1"/>
          </p:cNvSpPr>
          <p:nvPr>
            <p:ph type="body" sz="half" idx="2"/>
          </p:nvPr>
        </p:nvSpPr>
        <p:spPr>
          <a:xfrm>
            <a:off x="6416039" y="2160589"/>
            <a:ext cx="2927185" cy="3880773"/>
          </a:xfrm>
        </p:spPr>
        <p:txBody>
          <a:bodyPr vert="horz" lIns="91440" tIns="45720" rIns="91440" bIns="45720" rtlCol="0" anchor="ctr">
            <a:normAutofit/>
          </a:bodyPr>
          <a:lstStyle/>
          <a:p>
            <a:pPr algn="just"/>
            <a:r>
              <a:rPr lang="en-US" sz="1500" dirty="0"/>
              <a:t>Customers that pay higher in their premium are more likely to buy the vehicle insurance even though the difference is not much. This could be because those customers has more money and so can afford it.</a:t>
            </a:r>
          </a:p>
        </p:txBody>
      </p:sp>
    </p:spTree>
    <p:extLst>
      <p:ext uri="{BB962C8B-B14F-4D97-AF65-F5344CB8AC3E}">
        <p14:creationId xmlns:p14="http://schemas.microsoft.com/office/powerpoint/2010/main" val="3460887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6A3ADF4-75CE-4BB1-93F5-14D91B54E9AD}"/>
              </a:ext>
            </a:extLst>
          </p:cNvPr>
          <p:cNvSpPr>
            <a:spLocks noGrp="1"/>
          </p:cNvSpPr>
          <p:nvPr>
            <p:ph type="title"/>
          </p:nvPr>
        </p:nvSpPr>
        <p:spPr>
          <a:xfrm>
            <a:off x="677334" y="609600"/>
            <a:ext cx="8596668" cy="1320800"/>
          </a:xfrm>
        </p:spPr>
        <p:txBody>
          <a:bodyPr vert="horz" lIns="91440" tIns="45720" rIns="91440" bIns="45720" rtlCol="0" anchor="ctr">
            <a:normAutofit/>
          </a:bodyPr>
          <a:lstStyle/>
          <a:p>
            <a:pPr algn="ctr"/>
            <a:r>
              <a:rPr lang="en-US" sz="3600" dirty="0">
                <a:solidFill>
                  <a:schemeClr val="tx1">
                    <a:lumMod val="75000"/>
                    <a:lumOff val="25000"/>
                  </a:schemeClr>
                </a:solidFill>
              </a:rPr>
              <a:t>Relationship between vehicle age and car insurance</a:t>
            </a:r>
          </a:p>
        </p:txBody>
      </p:sp>
      <p:sp>
        <p:nvSpPr>
          <p:cNvPr id="4" name="Text Placeholder 3">
            <a:extLst>
              <a:ext uri="{FF2B5EF4-FFF2-40B4-BE49-F238E27FC236}">
                <a16:creationId xmlns:a16="http://schemas.microsoft.com/office/drawing/2014/main" id="{B3F79F45-4DFA-4F01-BE6D-82EE5C837EAA}"/>
              </a:ext>
            </a:extLst>
          </p:cNvPr>
          <p:cNvSpPr>
            <a:spLocks noGrp="1"/>
          </p:cNvSpPr>
          <p:nvPr>
            <p:ph type="body" sz="half" idx="2"/>
          </p:nvPr>
        </p:nvSpPr>
        <p:spPr>
          <a:xfrm>
            <a:off x="6336287" y="2160589"/>
            <a:ext cx="2934714" cy="3880773"/>
          </a:xfrm>
        </p:spPr>
        <p:txBody>
          <a:bodyPr vert="horz" lIns="91440" tIns="45720" rIns="91440" bIns="45720" rtlCol="0" anchor="ctr">
            <a:normAutofit/>
          </a:bodyPr>
          <a:lstStyle/>
          <a:p>
            <a:pPr algn="ctr"/>
            <a:r>
              <a:rPr lang="en-US" dirty="0"/>
              <a:t>Customer with vehicle between 1to 2 years are more likely to buy car insurance than customers that own car that is more than two years and customers that own cars that are less than one year old</a:t>
            </a:r>
          </a:p>
        </p:txBody>
      </p:sp>
      <p:pic>
        <p:nvPicPr>
          <p:cNvPr id="23554" name="Picture 2">
            <a:extLst>
              <a:ext uri="{FF2B5EF4-FFF2-40B4-BE49-F238E27FC236}">
                <a16:creationId xmlns:a16="http://schemas.microsoft.com/office/drawing/2014/main" id="{E12DDB8A-8807-4091-A644-BA1DA97795D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743" r="2" b="2"/>
          <a:stretch/>
        </p:blipFill>
        <p:spPr bwMode="auto">
          <a:xfrm>
            <a:off x="677334" y="2159331"/>
            <a:ext cx="5423429"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7529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597</TotalTime>
  <Words>579</Words>
  <Application>Microsoft Office PowerPoint</Application>
  <PresentationFormat>Widescreen</PresentationFormat>
  <Paragraphs>89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Trebuchet MS</vt:lpstr>
      <vt:lpstr>Wingdings 3</vt:lpstr>
      <vt:lpstr>Facet</vt:lpstr>
      <vt:lpstr>VEHICLE INSURANCE PREDICTION</vt:lpstr>
      <vt:lpstr>Business question</vt:lpstr>
      <vt:lpstr>Importance of the question</vt:lpstr>
      <vt:lpstr>Data overview</vt:lpstr>
      <vt:lpstr>Pipeline</vt:lpstr>
      <vt:lpstr>Age distribution and car insurance response</vt:lpstr>
      <vt:lpstr>Analyzing gender and car insurance</vt:lpstr>
      <vt:lpstr>Analyzing annual premium and Response</vt:lpstr>
      <vt:lpstr>Relationship between vehicle age and car insurance</vt:lpstr>
      <vt:lpstr>Impact of vintage on the Response</vt:lpstr>
      <vt:lpstr>CORRELATION HEATMAP</vt:lpstr>
      <vt:lpstr>Pre-processing and modelling </vt:lpstr>
      <vt:lpstr>Feature importance</vt:lpstr>
      <vt:lpstr>RESULT</vt:lpstr>
      <vt:lpstr>PowerPoint Presentation</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INSURANCE PREDICTION</dc:title>
  <dc:creator>Anthony Uchenna</dc:creator>
  <cp:lastModifiedBy>Anthony Uchenna</cp:lastModifiedBy>
  <cp:revision>6</cp:revision>
  <dcterms:created xsi:type="dcterms:W3CDTF">2021-09-13T02:28:06Z</dcterms:created>
  <dcterms:modified xsi:type="dcterms:W3CDTF">2021-09-20T07:26:13Z</dcterms:modified>
</cp:coreProperties>
</file>