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82" r:id="rId3"/>
    <p:sldId id="259" r:id="rId4"/>
    <p:sldId id="261" r:id="rId5"/>
    <p:sldId id="262" r:id="rId6"/>
    <p:sldId id="267" r:id="rId7"/>
    <p:sldId id="293" r:id="rId8"/>
    <p:sldId id="271" r:id="rId9"/>
    <p:sldId id="283" r:id="rId10"/>
    <p:sldId id="276" r:id="rId11"/>
    <p:sldId id="281" r:id="rId12"/>
    <p:sldId id="286" r:id="rId13"/>
    <p:sldId id="288" r:id="rId14"/>
    <p:sldId id="277" r:id="rId15"/>
    <p:sldId id="284" r:id="rId16"/>
    <p:sldId id="29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CE74-D0A9-46AB-ADD4-DE9C5058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tx2"/>
                </a:solidFill>
              </a:rPr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6DDBB-6D2E-4B49-8546-94FB5C98A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sz="3200" b="1" dirty="0">
                <a:solidFill>
                  <a:schemeClr val="tx2"/>
                </a:solidFill>
              </a:rPr>
              <a:t>MINI PROJECT 3</a:t>
            </a:r>
          </a:p>
          <a:p>
            <a:pPr marL="0" indent="0" algn="ctr">
              <a:buNone/>
            </a:pPr>
            <a:r>
              <a:rPr lang="en-AU" sz="3200" b="1" dirty="0">
                <a:solidFill>
                  <a:schemeClr val="tx2"/>
                </a:solidFill>
              </a:rPr>
              <a:t>OCTOBER, 2021</a:t>
            </a:r>
          </a:p>
          <a:p>
            <a:pPr marL="0" indent="0" algn="ctr">
              <a:buNone/>
            </a:pPr>
            <a:r>
              <a:rPr lang="en-AU" sz="3200" b="1" dirty="0">
                <a:solidFill>
                  <a:schemeClr val="tx2"/>
                </a:solidFill>
              </a:rPr>
              <a:t>BY</a:t>
            </a:r>
          </a:p>
          <a:p>
            <a:pPr marL="0" indent="0" algn="ctr">
              <a:buNone/>
            </a:pPr>
            <a:r>
              <a:rPr lang="en-AU" sz="3200" b="1" dirty="0">
                <a:solidFill>
                  <a:schemeClr val="tx2"/>
                </a:solidFill>
              </a:rPr>
              <a:t>ANTHONY NNAMANI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2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A27D-C5A2-42A6-A806-22A3FA57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793F8-9EBB-4B11-AE86-F446DDA637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Feature engineering with the following</a:t>
            </a:r>
          </a:p>
          <a:p>
            <a:r>
              <a:rPr lang="en-AU" sz="2600" dirty="0" err="1">
                <a:solidFill>
                  <a:srgbClr val="002060"/>
                </a:solidFill>
              </a:rPr>
              <a:t>CountVectorizer</a:t>
            </a:r>
            <a:endParaRPr lang="en-AU" sz="2600" dirty="0">
              <a:solidFill>
                <a:srgbClr val="002060"/>
              </a:solidFill>
            </a:endParaRPr>
          </a:p>
          <a:p>
            <a:r>
              <a:rPr lang="en-US" sz="2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Term Frequency - Inverse Document Frequency</a:t>
            </a:r>
            <a:endParaRPr lang="en-AU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600" dirty="0">
                <a:solidFill>
                  <a:srgbClr val="002060"/>
                </a:solidFill>
              </a:rPr>
              <a:t>NLTK</a:t>
            </a:r>
          </a:p>
          <a:p>
            <a:r>
              <a:rPr lang="en-AU" sz="2600" dirty="0" err="1">
                <a:solidFill>
                  <a:srgbClr val="002060"/>
                </a:solidFill>
              </a:rPr>
              <a:t>SentimentAnalyizer</a:t>
            </a:r>
            <a:endParaRPr lang="en-AU" sz="2600" dirty="0">
              <a:solidFill>
                <a:srgbClr val="002060"/>
              </a:solidFill>
            </a:endParaRPr>
          </a:p>
          <a:p>
            <a:r>
              <a:rPr lang="en-US" sz="2600" b="0" i="0" dirty="0">
                <a:solidFill>
                  <a:srgbClr val="002060"/>
                </a:solidFill>
                <a:effectLst/>
              </a:rPr>
              <a:t>Term Frequency - Inverse Document Frequency</a:t>
            </a:r>
            <a:endParaRPr lang="en-AU" sz="2600" dirty="0">
              <a:solidFill>
                <a:srgbClr val="002060"/>
              </a:solidFill>
            </a:endParaRPr>
          </a:p>
        </p:txBody>
      </p:sp>
      <p:pic>
        <p:nvPicPr>
          <p:cNvPr id="19458" name="Picture 2" descr="Disneyland Park | Disneyland Resort">
            <a:extLst>
              <a:ext uri="{FF2B5EF4-FFF2-40B4-BE49-F238E27FC236}">
                <a16:creationId xmlns:a16="http://schemas.microsoft.com/office/drawing/2014/main" id="{0EFB9DB9-F193-4E97-935D-CEC4B9B0A0E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2638425"/>
            <a:ext cx="5299075" cy="290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23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70B0-5FA7-4F58-B60D-C794C5E7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RESULT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F8EE013-C676-46C8-B6D5-2894EB7CD62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24785742"/>
              </p:ext>
            </p:extLst>
          </p:nvPr>
        </p:nvGraphicFramePr>
        <p:xfrm>
          <a:off x="1298575" y="3160450"/>
          <a:ext cx="4718049" cy="20286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3505">
                  <a:extLst>
                    <a:ext uri="{9D8B030D-6E8A-4147-A177-3AD203B41FA5}">
                      <a16:colId xmlns:a16="http://schemas.microsoft.com/office/drawing/2014/main" val="1310372648"/>
                    </a:ext>
                  </a:extLst>
                </a:gridCol>
                <a:gridCol w="943505">
                  <a:extLst>
                    <a:ext uri="{9D8B030D-6E8A-4147-A177-3AD203B41FA5}">
                      <a16:colId xmlns:a16="http://schemas.microsoft.com/office/drawing/2014/main" val="3487731575"/>
                    </a:ext>
                  </a:extLst>
                </a:gridCol>
                <a:gridCol w="943505">
                  <a:extLst>
                    <a:ext uri="{9D8B030D-6E8A-4147-A177-3AD203B41FA5}">
                      <a16:colId xmlns:a16="http://schemas.microsoft.com/office/drawing/2014/main" val="1399906838"/>
                    </a:ext>
                  </a:extLst>
                </a:gridCol>
                <a:gridCol w="943505">
                  <a:extLst>
                    <a:ext uri="{9D8B030D-6E8A-4147-A177-3AD203B41FA5}">
                      <a16:colId xmlns:a16="http://schemas.microsoft.com/office/drawing/2014/main" val="4055966660"/>
                    </a:ext>
                  </a:extLst>
                </a:gridCol>
                <a:gridCol w="944029">
                  <a:extLst>
                    <a:ext uri="{9D8B030D-6E8A-4147-A177-3AD203B41FA5}">
                      <a16:colId xmlns:a16="http://schemas.microsoft.com/office/drawing/2014/main" val="4016876852"/>
                    </a:ext>
                  </a:extLst>
                </a:gridCol>
              </a:tblGrid>
              <a:tr h="288368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>
                          <a:effectLst/>
                        </a:rPr>
                        <a:t>TF-IDF MODEL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6" marR="56516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886445"/>
                  </a:ext>
                </a:extLst>
              </a:tr>
              <a:tr h="2883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>
                          <a:effectLst/>
                        </a:rPr>
                        <a:t> 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6" marR="56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>
                          <a:effectLst/>
                        </a:rPr>
                        <a:t>ACCURACY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6" marR="56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>
                          <a:effectLst/>
                        </a:rPr>
                        <a:t>PRECISSION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6" marR="56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>
                          <a:effectLst/>
                        </a:rPr>
                        <a:t>RECALL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6" marR="56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>
                          <a:effectLst/>
                        </a:rPr>
                        <a:t>F1 SCORE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6" marR="56516" marT="0" marB="0"/>
                </a:tc>
                <a:extLst>
                  <a:ext uri="{0D108BD9-81ED-4DB2-BD59-A6C34878D82A}">
                    <a16:rowId xmlns:a16="http://schemas.microsoft.com/office/drawing/2014/main" val="2305813188"/>
                  </a:ext>
                </a:extLst>
              </a:tr>
              <a:tr h="2883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>
                          <a:effectLst/>
                        </a:rPr>
                        <a:t>REGRESSION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6" marR="56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>
                          <a:effectLst/>
                        </a:rPr>
                        <a:t>0.88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6" marR="56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>
                          <a:effectLst/>
                        </a:rPr>
                        <a:t>0.90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6" marR="56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dirty="0">
                          <a:effectLst/>
                        </a:rPr>
                        <a:t>0.97</a:t>
                      </a:r>
                      <a:endParaRPr lang="en-A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6" marR="56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>
                          <a:effectLst/>
                        </a:rPr>
                        <a:t>0.93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6" marR="56516" marT="0" marB="0"/>
                </a:tc>
                <a:extLst>
                  <a:ext uri="{0D108BD9-81ED-4DB2-BD59-A6C34878D82A}">
                    <a16:rowId xmlns:a16="http://schemas.microsoft.com/office/drawing/2014/main" val="3824662727"/>
                  </a:ext>
                </a:extLst>
              </a:tr>
              <a:tr h="5868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>
                          <a:effectLst/>
                        </a:rPr>
                        <a:t>RANDOMFOREST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6" marR="56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>
                          <a:effectLst/>
                        </a:rPr>
                        <a:t>0.82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6" marR="56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dirty="0">
                          <a:effectLst/>
                        </a:rPr>
                        <a:t>0.82</a:t>
                      </a:r>
                      <a:endParaRPr lang="en-A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6" marR="56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>
                          <a:effectLst/>
                        </a:rPr>
                        <a:t>1.0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6" marR="56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>
                          <a:effectLst/>
                        </a:rPr>
                        <a:t>0.90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6" marR="56516" marT="0" marB="0"/>
                </a:tc>
                <a:extLst>
                  <a:ext uri="{0D108BD9-81ED-4DB2-BD59-A6C34878D82A}">
                    <a16:rowId xmlns:a16="http://schemas.microsoft.com/office/drawing/2014/main" val="1859177550"/>
                  </a:ext>
                </a:extLst>
              </a:tr>
              <a:tr h="2883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>
                          <a:effectLst/>
                        </a:rPr>
                        <a:t>NAÏVE BAYES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6" marR="56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>
                          <a:effectLst/>
                        </a:rPr>
                        <a:t>0.80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6" marR="56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>
                          <a:effectLst/>
                        </a:rPr>
                        <a:t>0.80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6" marR="56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>
                          <a:effectLst/>
                        </a:rPr>
                        <a:t>1.0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6" marR="56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>
                          <a:effectLst/>
                        </a:rPr>
                        <a:t>0.89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6" marR="56516" marT="0" marB="0"/>
                </a:tc>
                <a:extLst>
                  <a:ext uri="{0D108BD9-81ED-4DB2-BD59-A6C34878D82A}">
                    <a16:rowId xmlns:a16="http://schemas.microsoft.com/office/drawing/2014/main" val="2967163490"/>
                  </a:ext>
                </a:extLst>
              </a:tr>
              <a:tr h="2883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>
                          <a:effectLst/>
                        </a:rPr>
                        <a:t>ADABOOST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6" marR="56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>
                          <a:effectLst/>
                        </a:rPr>
                        <a:t>0.785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6" marR="56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>
                          <a:effectLst/>
                        </a:rPr>
                        <a:t>0.86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6" marR="56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>
                          <a:effectLst/>
                        </a:rPr>
                        <a:t>0.87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6" marR="56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dirty="0">
                          <a:effectLst/>
                        </a:rPr>
                        <a:t>0.87</a:t>
                      </a:r>
                      <a:endParaRPr lang="en-A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6" marR="56516" marT="0" marB="0"/>
                </a:tc>
                <a:extLst>
                  <a:ext uri="{0D108BD9-81ED-4DB2-BD59-A6C34878D82A}">
                    <a16:rowId xmlns:a16="http://schemas.microsoft.com/office/drawing/2014/main" val="1611428438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3ECFC63-5E03-4A41-A770-BB37E30812E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80483584"/>
              </p:ext>
            </p:extLst>
          </p:nvPr>
        </p:nvGraphicFramePr>
        <p:xfrm>
          <a:off x="6181725" y="3160449"/>
          <a:ext cx="4718051" cy="20286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679">
                  <a:extLst>
                    <a:ext uri="{9D8B030D-6E8A-4147-A177-3AD203B41FA5}">
                      <a16:colId xmlns:a16="http://schemas.microsoft.com/office/drawing/2014/main" val="1702246009"/>
                    </a:ext>
                  </a:extLst>
                </a:gridCol>
                <a:gridCol w="912387">
                  <a:extLst>
                    <a:ext uri="{9D8B030D-6E8A-4147-A177-3AD203B41FA5}">
                      <a16:colId xmlns:a16="http://schemas.microsoft.com/office/drawing/2014/main" val="1901542838"/>
                    </a:ext>
                  </a:extLst>
                </a:gridCol>
                <a:gridCol w="912995">
                  <a:extLst>
                    <a:ext uri="{9D8B030D-6E8A-4147-A177-3AD203B41FA5}">
                      <a16:colId xmlns:a16="http://schemas.microsoft.com/office/drawing/2014/main" val="3089904678"/>
                    </a:ext>
                  </a:extLst>
                </a:gridCol>
                <a:gridCol w="912995">
                  <a:extLst>
                    <a:ext uri="{9D8B030D-6E8A-4147-A177-3AD203B41FA5}">
                      <a16:colId xmlns:a16="http://schemas.microsoft.com/office/drawing/2014/main" val="2989183319"/>
                    </a:ext>
                  </a:extLst>
                </a:gridCol>
                <a:gridCol w="912995">
                  <a:extLst>
                    <a:ext uri="{9D8B030D-6E8A-4147-A177-3AD203B41FA5}">
                      <a16:colId xmlns:a16="http://schemas.microsoft.com/office/drawing/2014/main" val="1974431170"/>
                    </a:ext>
                  </a:extLst>
                </a:gridCol>
              </a:tblGrid>
              <a:tr h="222764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effectLst/>
                        </a:rPr>
                        <a:t>N-GRAM MODELS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4" marR="65604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91932"/>
                  </a:ext>
                </a:extLst>
              </a:tr>
              <a:tr h="2227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4" marR="65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effectLst/>
                        </a:rPr>
                        <a:t>ACCURACY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4" marR="65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effectLst/>
                        </a:rPr>
                        <a:t>PRECISION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4" marR="65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effectLst/>
                        </a:rPr>
                        <a:t>RECALL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4" marR="65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effectLst/>
                        </a:rPr>
                        <a:t>F1-SCORE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4" marR="65604" marT="0" marB="0"/>
                </a:tc>
                <a:extLst>
                  <a:ext uri="{0D108BD9-81ED-4DB2-BD59-A6C34878D82A}">
                    <a16:rowId xmlns:a16="http://schemas.microsoft.com/office/drawing/2014/main" val="1297291036"/>
                  </a:ext>
                </a:extLst>
              </a:tr>
              <a:tr h="4534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effectLst/>
                        </a:rPr>
                        <a:t>RANDOMFOREST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4" marR="65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effectLst/>
                        </a:rPr>
                        <a:t>0.799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4" marR="65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effectLst/>
                        </a:rPr>
                        <a:t>0.80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4" marR="65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effectLst/>
                        </a:rPr>
                        <a:t>1.00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4" marR="65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effectLst/>
                        </a:rPr>
                        <a:t>0.93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4" marR="65604" marT="0" marB="0"/>
                </a:tc>
                <a:extLst>
                  <a:ext uri="{0D108BD9-81ED-4DB2-BD59-A6C34878D82A}">
                    <a16:rowId xmlns:a16="http://schemas.microsoft.com/office/drawing/2014/main" val="2649600390"/>
                  </a:ext>
                </a:extLst>
              </a:tr>
              <a:tr h="2227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effectLst/>
                        </a:rPr>
                        <a:t>REGRESSION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4" marR="65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effectLst/>
                        </a:rPr>
                        <a:t>0.88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4" marR="65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effectLst/>
                        </a:rPr>
                        <a:t>0.90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4" marR="65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effectLst/>
                        </a:rPr>
                        <a:t>0.96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4" marR="65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effectLst/>
                        </a:rPr>
                        <a:t>0.89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4" marR="65604" marT="0" marB="0"/>
                </a:tc>
                <a:extLst>
                  <a:ext uri="{0D108BD9-81ED-4DB2-BD59-A6C34878D82A}">
                    <a16:rowId xmlns:a16="http://schemas.microsoft.com/office/drawing/2014/main" val="1630000960"/>
                  </a:ext>
                </a:extLst>
              </a:tr>
              <a:tr h="4534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 dirty="0">
                          <a:effectLst/>
                        </a:rPr>
                        <a:t>NAIVE BAYES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4" marR="65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effectLst/>
                        </a:rPr>
                        <a:t>0.80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4" marR="65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 dirty="0">
                          <a:effectLst/>
                        </a:rPr>
                        <a:t>0.81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4" marR="65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effectLst/>
                        </a:rPr>
                        <a:t>1.00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4" marR="65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effectLst/>
                        </a:rPr>
                        <a:t>0.89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4" marR="65604" marT="0" marB="0"/>
                </a:tc>
                <a:extLst>
                  <a:ext uri="{0D108BD9-81ED-4DB2-BD59-A6C34878D82A}">
                    <a16:rowId xmlns:a16="http://schemas.microsoft.com/office/drawing/2014/main" val="4067381438"/>
                  </a:ext>
                </a:extLst>
              </a:tr>
              <a:tr h="4534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effectLst/>
                        </a:rPr>
                        <a:t>ADABOOSTING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4" marR="65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effectLst/>
                        </a:rPr>
                        <a:t>0.80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4" marR="65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effectLst/>
                        </a:rPr>
                        <a:t>0.86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4" marR="65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effectLst/>
                        </a:rPr>
                        <a:t>0.80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4" marR="65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 dirty="0">
                          <a:effectLst/>
                        </a:rPr>
                        <a:t>0.79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4" marR="65604" marT="0" marB="0"/>
                </a:tc>
                <a:extLst>
                  <a:ext uri="{0D108BD9-81ED-4DB2-BD59-A6C34878D82A}">
                    <a16:rowId xmlns:a16="http://schemas.microsoft.com/office/drawing/2014/main" val="1631447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62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D69A-C62B-448B-AB67-ED635A1B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Most Occurring Positive Word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A101C882-7DB3-4678-A2FA-F8E87DE9D6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2557993"/>
            <a:ext cx="6991350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29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2F-734E-47D8-AE95-74C7C853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TEXT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ED367-BEFE-4235-8B4E-CFA5C93AB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AU" sz="2400" dirty="0">
                <a:solidFill>
                  <a:schemeClr val="bg2">
                    <a:lumMod val="10000"/>
                  </a:schemeClr>
                </a:solidFill>
              </a:rPr>
              <a:t>Most Occurring Name In The Negative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7BD0D-3D1D-4C0F-A5BE-452B0CBD5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AU" sz="2400" dirty="0">
                <a:solidFill>
                  <a:schemeClr val="bg2">
                    <a:lumMod val="10000"/>
                  </a:schemeClr>
                </a:solidFill>
              </a:rPr>
              <a:t>Customer Negative Review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7F889-722C-40E3-9069-EB060E64C5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“let me tell you that you CANNOT walk through the crowd to leave the park. It was so unsafe it was scary I had to bring out the  New York  in me and push him then yell for everyone to get the F out of the way so me and my kids can get through.”</a:t>
            </a:r>
          </a:p>
          <a:p>
            <a:endParaRPr lang="en-AU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EEA0E24-5A12-42E5-9D55-567D2267848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25" y="3378647"/>
            <a:ext cx="4718050" cy="288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06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890B-AFF2-4D20-8D3F-6D187968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SUMMARY AND RECOMENDATION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C6799-EDA1-4371-B7EE-565ED8782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Analysing customers’ feedback is very vital in business</a:t>
            </a:r>
          </a:p>
          <a:p>
            <a:r>
              <a:rPr lang="en-AU" dirty="0"/>
              <a:t>It gives the businesses an idea of how the customer want his/her needs to be met</a:t>
            </a:r>
          </a:p>
          <a:p>
            <a:r>
              <a:rPr lang="en-AU" dirty="0"/>
              <a:t>Customers experience can be enhance if customers needs are clearly understood</a:t>
            </a:r>
          </a:p>
          <a:p>
            <a:r>
              <a:rPr lang="en-AU" dirty="0"/>
              <a:t>Natural Language Processing is a vital tool through which those business objectives can be achieved</a:t>
            </a:r>
          </a:p>
          <a:p>
            <a:r>
              <a:rPr lang="en-AU" dirty="0"/>
              <a:t>From my study, a lot of Disney visitors are happy with the service though some made their concern known</a:t>
            </a:r>
          </a:p>
          <a:p>
            <a:r>
              <a:rPr lang="en-AU" dirty="0"/>
              <a:t>One of the concern was too many crowd at the park and during the Disney event</a:t>
            </a:r>
          </a:p>
          <a:p>
            <a:r>
              <a:rPr lang="en-AU" dirty="0"/>
              <a:t>Disney coming up appropriate measure to reduce the crowd will be very helpful in optimizing their customer’s experience especially during this period of COVID </a:t>
            </a:r>
          </a:p>
        </p:txBody>
      </p:sp>
    </p:spTree>
    <p:extLst>
      <p:ext uri="{BB962C8B-B14F-4D97-AF65-F5344CB8AC3E}">
        <p14:creationId xmlns:p14="http://schemas.microsoft.com/office/powerpoint/2010/main" val="1117283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91DA-808A-435A-A9EB-54628AE7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63B63-2B50-4250-A5A0-BD9A820BE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Applying more feature engineering</a:t>
            </a:r>
          </a:p>
          <a:p>
            <a:r>
              <a:rPr lang="en-AU" dirty="0"/>
              <a:t>Will like to explore the data more with maybe Neural Network</a:t>
            </a:r>
          </a:p>
          <a:p>
            <a:r>
              <a:rPr lang="en-AU" dirty="0"/>
              <a:t>Deploy the model if possible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8760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FEF2-116A-479C-BB85-821162E2D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40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2240D-966D-458E-BC53-9F86DB763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8540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24E4E-C7F6-41D2-93A4-3F76DF02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62287-312C-44A4-ADAF-FAAB4ECAD4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AU" dirty="0"/>
              <a:t>BUSINESS QUESTION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How can we optimize our customer’s experience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3F11A-74A5-4C25-921C-F25F740EA5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AU" sz="2400" dirty="0"/>
              <a:t>DATA QUESTION</a:t>
            </a:r>
          </a:p>
          <a:p>
            <a:pPr marL="0" indent="0">
              <a:buNone/>
            </a:pPr>
            <a:r>
              <a:rPr lang="en-AU" sz="2400" dirty="0"/>
              <a:t>With the help of machine learning, can we predict whether our customers are satisfied with the Disney experience they get when they visit or not?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720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A35723D1-BE23-4F7B-872D-35CA6D17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D6E618D2-8F0C-4909-AFC7-B7A180752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4523B5A-3C1B-43E2-9848-4224E638B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6E82BC15-7FB9-4C06-AF5C-CEFF4A4AA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1D50916-7994-4161-83BF-EDC798D7B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F2CD8F0-C030-420D-9AA6-5D9243779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11FE44B-46D1-485F-88E0-F790CE42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80" name="Rectangle 79">
              <a:extLst>
                <a:ext uri="{FF2B5EF4-FFF2-40B4-BE49-F238E27FC236}">
                  <a16:creationId xmlns:a16="http://schemas.microsoft.com/office/drawing/2014/main" id="{57D4B92A-5EF4-4B95-8004-943EE0628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C93532B-75B6-4775-9B2B-2064D71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CA6CE258-75E4-4B8E-9C2C-620A11F97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8AEEA47-89DA-4860-87E2-DC953998E6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5DDD0F81-BADD-46AE-BDB8-65D419C01D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08A4150D-E0D7-4796-8DF9-4BB3BA13E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60EFC4-DF70-4620-AFB0-7E43069DE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4554982" cy="132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IMPORTANCE OF THIS STUDY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272FA93-03B0-4857-8946-E04C5E7E2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326D4-38FE-48FE-A982-339EA2512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1" y="2493774"/>
            <a:ext cx="5557502" cy="338209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/>
              <a:t>Disneyland parks host about 156m people in 2019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/>
              <a:t>Reduced to about 43.5m people in 2020 (72% reduction)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/>
              <a:t>Employs over 65,000 people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/>
              <a:t>Disney California contribute $8.5b annually to the state economy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/>
              <a:t>Lost about $21B in 2020 due to pandemic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/>
              <a:t>Understanding their customers will go a long way in enhancing customer experience and maximize profit</a:t>
            </a:r>
          </a:p>
          <a:p>
            <a:pPr marL="285750" indent="-285750" algn="l">
              <a:buFont typeface="Arial"/>
              <a:buChar char="•"/>
            </a:pPr>
            <a:endParaRPr lang="en-US" sz="2400" dirty="0"/>
          </a:p>
          <a:p>
            <a:pPr marL="285750" indent="-285750" algn="l">
              <a:buFont typeface="Arial"/>
              <a:buChar char="•"/>
            </a:pPr>
            <a:endParaRPr lang="en-US" dirty="0"/>
          </a:p>
        </p:txBody>
      </p:sp>
      <p:pic>
        <p:nvPicPr>
          <p:cNvPr id="2050" name="Picture 2" descr="Online petition calls for Australian Disneyland - Australasian Leisure  Management">
            <a:extLst>
              <a:ext uri="{FF2B5EF4-FFF2-40B4-BE49-F238E27FC236}">
                <a16:creationId xmlns:a16="http://schemas.microsoft.com/office/drawing/2014/main" id="{25F169B2-975C-4A10-AEBB-3937BF6C33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2" r="24610"/>
          <a:stretch/>
        </p:blipFill>
        <p:spPr bwMode="auto">
          <a:xfrm>
            <a:off x="7022237" y="1606859"/>
            <a:ext cx="4389241" cy="4269007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82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B570-296B-44BF-BD22-8A2D7BB5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AU" sz="2800" dirty="0"/>
              <a:t>DATA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C41AE-F0A3-40BB-BD9F-29AF74661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4"/>
            <a:ext cx="4802189" cy="3059018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000" dirty="0"/>
              <a:t>Data is publicly available on Kaggle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000" dirty="0"/>
              <a:t>It contains about 42,000 reviews post by Disney visitors on Trip Advisor website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000" dirty="0"/>
              <a:t>The visitors were from three Disney branches; California, Hong Kong and Paris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000" dirty="0"/>
              <a:t>It contains visitor’s review (Text) as well as rating (1 means very unsatisfied and 5 very satisfied)</a:t>
            </a:r>
          </a:p>
        </p:txBody>
      </p:sp>
      <p:pic>
        <p:nvPicPr>
          <p:cNvPr id="3074" name="Picture 2" descr="Disneyland Park | Disneyland Resort">
            <a:extLst>
              <a:ext uri="{FF2B5EF4-FFF2-40B4-BE49-F238E27FC236}">
                <a16:creationId xmlns:a16="http://schemas.microsoft.com/office/drawing/2014/main" id="{285D2901-ABC6-4A82-A050-97B2DF667F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2651969"/>
            <a:ext cx="5194300" cy="295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20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F760-B4C0-427E-8411-344FDE8F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b="1" dirty="0">
                <a:solidFill>
                  <a:schemeClr val="tx2"/>
                </a:solidFill>
              </a:rPr>
              <a:t>PROJECT PIPLINE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274D9-B747-439F-A3EA-1F1C86676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858447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679D2B-7D00-45BB-86C5-B93D406A115B}"/>
              </a:ext>
            </a:extLst>
          </p:cNvPr>
          <p:cNvGrpSpPr/>
          <p:nvPr/>
        </p:nvGrpSpPr>
        <p:grpSpPr>
          <a:xfrm>
            <a:off x="1669002" y="2800589"/>
            <a:ext cx="8997888" cy="2102470"/>
            <a:chOff x="570391" y="2308408"/>
            <a:chExt cx="9720942" cy="2036068"/>
          </a:xfrm>
          <a:solidFill>
            <a:schemeClr val="tx1">
              <a:lumMod val="75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BF829C-9DF3-4595-8D75-50AD28E3B9CD}"/>
                </a:ext>
              </a:extLst>
            </p:cNvPr>
            <p:cNvSpPr/>
            <p:nvPr/>
          </p:nvSpPr>
          <p:spPr>
            <a:xfrm>
              <a:off x="2427962" y="3241379"/>
              <a:ext cx="6987540" cy="914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52206F-E099-4B08-B1D2-A0395B24615F}"/>
                </a:ext>
              </a:extLst>
            </p:cNvPr>
            <p:cNvSpPr/>
            <p:nvPr/>
          </p:nvSpPr>
          <p:spPr>
            <a:xfrm>
              <a:off x="570391" y="2321169"/>
              <a:ext cx="1961793" cy="2023307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600" b="1" kern="1200" dirty="0">
                  <a:solidFill>
                    <a:schemeClr val="bg1"/>
                  </a:solidFill>
                </a:rPr>
                <a:t>Define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600" kern="1200" dirty="0">
                  <a:solidFill>
                    <a:schemeClr val="bg2"/>
                  </a:solidFill>
                </a:rPr>
                <a:t>Data acquisition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600" kern="1200" dirty="0">
                  <a:solidFill>
                    <a:schemeClr val="bg2"/>
                  </a:solidFill>
                </a:rPr>
                <a:t>Business questions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600" kern="1200" dirty="0">
                  <a:solidFill>
                    <a:schemeClr val="bg2"/>
                  </a:solidFill>
                </a:rPr>
                <a:t>Strategy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AU" sz="1600" kern="1200" dirty="0">
                <a:solidFill>
                  <a:schemeClr val="bg2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1413E6-E85B-4722-8B55-7D17E07DB470}"/>
                </a:ext>
              </a:extLst>
            </p:cNvPr>
            <p:cNvSpPr/>
            <p:nvPr/>
          </p:nvSpPr>
          <p:spPr>
            <a:xfrm>
              <a:off x="2749577" y="2321163"/>
              <a:ext cx="1640178" cy="2023307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Data Cleaning &amp; EDA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2"/>
                  </a:solidFill>
                </a:rPr>
                <a:t>Exploring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2"/>
                  </a:solidFill>
                </a:rPr>
                <a:t>Cleaning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2"/>
                  </a:solidFill>
                </a:rPr>
                <a:t>Formatting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2"/>
                  </a:solidFill>
                </a:rPr>
                <a:t>Visualization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11D117-0020-4E39-AEEA-AFFF762187F2}"/>
                </a:ext>
              </a:extLst>
            </p:cNvPr>
            <p:cNvSpPr/>
            <p:nvPr/>
          </p:nvSpPr>
          <p:spPr>
            <a:xfrm>
              <a:off x="4607149" y="2321164"/>
              <a:ext cx="1900111" cy="2023307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Preprocessing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Normalization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bg1"/>
                  </a:solidFill>
                </a:rPr>
                <a:t>Lemertization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Feature Engineering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DC4D62-0E1B-4339-B25B-9D1C76C80E39}"/>
                </a:ext>
              </a:extLst>
            </p:cNvPr>
            <p:cNvSpPr/>
            <p:nvPr/>
          </p:nvSpPr>
          <p:spPr>
            <a:xfrm>
              <a:off x="6637138" y="2321164"/>
              <a:ext cx="1884138" cy="2023306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Modelling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bg2"/>
                  </a:solidFill>
                </a:rPr>
                <a:t>RandomForest</a:t>
              </a:r>
              <a:endParaRPr lang="en-US" sz="1600" dirty="0">
                <a:solidFill>
                  <a:schemeClr val="bg2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2"/>
                  </a:solidFill>
                </a:rPr>
                <a:t>Logistic Regression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2"/>
                  </a:solidFill>
                </a:rPr>
                <a:t>Naïve Bayes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2"/>
                  </a:solidFill>
                </a:rPr>
                <a:t>Boosting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C5B41C-586A-4011-946A-3B8877320F73}"/>
                </a:ext>
              </a:extLst>
            </p:cNvPr>
            <p:cNvSpPr/>
            <p:nvPr/>
          </p:nvSpPr>
          <p:spPr>
            <a:xfrm>
              <a:off x="8651155" y="2308408"/>
              <a:ext cx="1640178" cy="2023305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bg2"/>
                  </a:solidFill>
                </a:rPr>
                <a:t>Further Steps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2"/>
                  </a:solidFill>
                </a:rPr>
                <a:t>Apply Neural Network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2"/>
                  </a:solidFill>
                </a:rPr>
                <a:t>Deployment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82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2EEB-BB6E-4A99-9A7A-618171B6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Number of Reviews by Disney Branch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CF4DC91-2509-4A5D-8634-6DD1E321E7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271" y="2557463"/>
            <a:ext cx="7271458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47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0A33-2070-49A0-9086-14CA37C5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dirty="0"/>
              <a:t>Top five countries that visit Disneyland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08C27-27F2-42DB-B23E-273EA0534E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People tends to visit the Disney branch that is closer to them</a:t>
            </a:r>
          </a:p>
          <a:p>
            <a:r>
              <a:rPr lang="en-US" dirty="0"/>
              <a:t>Australians are among the top five groups visiting all the branches</a:t>
            </a:r>
          </a:p>
          <a:p>
            <a:r>
              <a:rPr lang="en-AU" dirty="0"/>
              <a:t>Disney California is the most visited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9BF052B7-8AFD-4ED0-95DA-D5D845EEDEE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2893906"/>
            <a:ext cx="4718050" cy="26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491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5E6E1520-2FF6-4854-9AF4-AEF2311B5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74" name="Rectangle 73">
              <a:extLst>
                <a:ext uri="{FF2B5EF4-FFF2-40B4-BE49-F238E27FC236}">
                  <a16:creationId xmlns:a16="http://schemas.microsoft.com/office/drawing/2014/main" id="{BA5D1594-F7BA-4C1C-9385-FD09BD2A6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51BC212-81ED-4D4F-A9E1-FE62C9B06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A2993D6C-D352-4196-8909-21BFE9863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C52BDAD-556E-4C4C-B776-FD44D9082A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46D91A09-3DF6-490E-955F-8671B86A1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DEAA77F7-514B-46E6-980A-60EF524833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2E02E2-5EEA-4453-9FE4-52D55E0B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224" y="982132"/>
            <a:ext cx="4333875" cy="1303867"/>
          </a:xfrm>
        </p:spPr>
        <p:txBody>
          <a:bodyPr>
            <a:normAutofit/>
          </a:bodyPr>
          <a:lstStyle/>
          <a:p>
            <a:r>
              <a:rPr lang="en-AU" sz="2800" dirty="0"/>
              <a:t>Disney visit over the years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4D0FF6F-093D-47AB-9CBA-8BBEF7F73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163510C-FF2B-41B2-AEFC-A952A7507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0" name="Content Placeholder 11269">
            <a:extLst>
              <a:ext uri="{FF2B5EF4-FFF2-40B4-BE49-F238E27FC236}">
                <a16:creationId xmlns:a16="http://schemas.microsoft.com/office/drawing/2014/main" id="{52051FE5-DE07-42D8-990A-899E3BC4A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dirty="0"/>
              <a:t>It was increasing initially </a:t>
            </a:r>
          </a:p>
          <a:p>
            <a:r>
              <a:rPr lang="en-US" dirty="0"/>
              <a:t>The visitation to those branches peaked at about 2015 and then it started declining.</a:t>
            </a:r>
          </a:p>
          <a:p>
            <a:r>
              <a:rPr lang="en-US" dirty="0"/>
              <a:t>Disney California is the most visited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7CA938CA-2806-4060-9B2A-9F936F410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71" y="1512690"/>
            <a:ext cx="5915025" cy="397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01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FF28-0CDD-4C07-A94D-DCB59DFD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solidFill>
                  <a:srgbClr val="002060"/>
                </a:solidFill>
              </a:rPr>
              <a:t>DISNEY RATING BY VISITORS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29187-507C-4C5C-A610-76A90B746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AU" sz="2400" dirty="0">
                <a:solidFill>
                  <a:srgbClr val="002060"/>
                </a:solidFill>
              </a:rPr>
              <a:t>RATING BY QUARTER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336C1-7549-4319-BE5B-E0F076114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AU" sz="2000" dirty="0">
                <a:solidFill>
                  <a:srgbClr val="002060"/>
                </a:solidFill>
              </a:rPr>
              <a:t>AVERAGE RATING BY BRANCH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721EE78-05DF-46CA-9655-22134F42B300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5454"/>
          <a:stretch/>
        </p:blipFill>
        <p:spPr bwMode="auto">
          <a:xfrm>
            <a:off x="6738825" y="3243263"/>
            <a:ext cx="3600675" cy="263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95BBE20-0D7A-47A0-9EF1-6A353464A1B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40" y="3243263"/>
            <a:ext cx="4370370" cy="263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326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869</TotalTime>
  <Words>580</Words>
  <Application>Microsoft Office PowerPoint</Application>
  <PresentationFormat>Widescreen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Garamond</vt:lpstr>
      <vt:lpstr>Organic</vt:lpstr>
      <vt:lpstr>SENTIMENT ANALYSIS</vt:lpstr>
      <vt:lpstr>QUESTION</vt:lpstr>
      <vt:lpstr>IMPORTANCE OF THIS STUDY</vt:lpstr>
      <vt:lpstr>DATA OVERVIEW</vt:lpstr>
      <vt:lpstr>PROJECT PIPLINE</vt:lpstr>
      <vt:lpstr>Number of Reviews by Disney Branch</vt:lpstr>
      <vt:lpstr>Top five countries that visit Disneyland</vt:lpstr>
      <vt:lpstr>Disney visit over the years</vt:lpstr>
      <vt:lpstr>DISNEY RATING BY VISITORS</vt:lpstr>
      <vt:lpstr>Pre-processing</vt:lpstr>
      <vt:lpstr>MODEL RESULT</vt:lpstr>
      <vt:lpstr>Most Occurring Positive Word</vt:lpstr>
      <vt:lpstr>TEXT ANALYSIS</vt:lpstr>
      <vt:lpstr>SUMMARY AND RECOMENDATION</vt:lpstr>
      <vt:lpstr>NEXT STEP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Anthony Uchenna</dc:creator>
  <cp:lastModifiedBy>Anthony Uchenna</cp:lastModifiedBy>
  <cp:revision>1</cp:revision>
  <dcterms:created xsi:type="dcterms:W3CDTF">2021-10-08T16:09:52Z</dcterms:created>
  <dcterms:modified xsi:type="dcterms:W3CDTF">2021-10-09T06:39:09Z</dcterms:modified>
</cp:coreProperties>
</file>