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2" r:id="rId4"/>
    <p:sldId id="263" r:id="rId5"/>
    <p:sldId id="258" r:id="rId6"/>
    <p:sldId id="257" r:id="rId7"/>
    <p:sldId id="265" r:id="rId8"/>
    <p:sldId id="272" r:id="rId9"/>
    <p:sldId id="269" r:id="rId10"/>
    <p:sldId id="270" r:id="rId11"/>
    <p:sldId id="271" r:id="rId12"/>
    <p:sldId id="268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5AD"/>
    <a:srgbClr val="003B46"/>
    <a:srgbClr val="C4DFE6"/>
    <a:srgbClr val="07575B"/>
    <a:srgbClr val="BA5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3DB8F-7BA9-4377-BF43-F352F0E3C955}" type="datetimeFigureOut">
              <a:rPr lang="en-AU" smtClean="0"/>
              <a:t>22/1/21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8045-F2FD-4727-A180-7D16837FB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81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8744-6D46-4AED-88A6-7052E88D6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10860-3586-43DD-9859-492FBAF3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A746-7514-4268-BF2C-76145E9C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3D1B-0789-4E23-89B4-2CC39836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99B4-3C88-43C3-AD6F-80B0903A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552B-AD99-464D-90B1-C67D16BC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C3081-91FC-4617-96C9-833D537A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002A-CCAC-405E-B913-AC895C74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29F9-10D6-46DC-BFD3-57571B35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3CA6-4E5F-40FC-90DB-9E919389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55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0DDC5-C3F8-434E-B71A-318320D06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3211-48DF-46D5-94D7-FA84FF4D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72EA-6F29-4B6A-AB77-1BAEC3EA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A2F5-70B6-4680-B3C5-1C39FD3A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3B88-8610-4858-9DCA-BDEE28BF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9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3E6D-11E3-4505-ADFE-A5F99B6E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45EB-E9ED-4369-876A-F1145E9C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1855-FA0A-493E-847C-83AF223B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99F5-5600-4C4E-9DD3-20E182BE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9F5F-EC4F-4191-852C-497242A7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4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DCD1-5251-4DA4-92E0-050B7D30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1ED12-0561-4225-B6B1-A0DF7BD4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56C5-9885-46C0-8125-2C1C8D6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DDCD-1942-4AD1-A928-01A3377E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2672-C905-411B-90AD-EFA60ED3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09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EA2D-0EA2-4DFA-B27C-B1ABD3E9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4DD1-4020-4B9A-BA71-76EBE1A0D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C6B36-BE40-4395-9D22-9EB1D93B9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CEE56-065B-447B-A058-6018046C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84932-5A91-4D31-9231-EDFE8013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29222-0820-4A7D-9804-115FD083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76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D39E-E95F-40BB-993C-47A5B78D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4D1C7-1393-43AB-BE4D-8D23F3A2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B40F3-1F56-40C9-AE23-CBBFDAC3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1629E-92BC-4130-9776-2E3945F73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279AC-8FD5-406B-8148-4B92A055D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B3F9A-5F36-4CA3-A76D-EA55629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6B6DC-F878-4591-9863-8B939E24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5844A-7BCE-499C-B0D9-1E8E2C26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28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DF89-EC59-4E68-8ADE-EAC7C002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230BA-341C-4991-80BB-C079950C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BB690-0A20-4200-A5F6-53892089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DB149-F8C6-4644-A37A-2F133D3B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1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C024D-ABB0-41ED-A16C-9B682175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B7A71-7FA3-4E52-B3BB-5854A07C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5C223-7DB4-4203-8B00-01B638C4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28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A5FB-2684-41DA-A74E-3FC115A6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BD92-D25B-4C4D-9E89-E411E1C9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1C07C-DA83-4718-B9B9-CC137BB9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ADA39-69AF-4C2E-91B3-AA451A50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ADCE-B22E-4B5A-8216-19E70EC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A7B7-25F5-4995-855E-55C38B3C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31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C4B0-7BFC-4FD5-88F2-99458D53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3A47B-B350-4E3C-B67D-EBEF163B6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EE860-23E0-4F52-B122-7ACD8946F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89087-0F43-42DD-9065-A8DD2DAA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A6467-BEE2-4634-BA1F-010BCE1C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1A2FB-9528-4F51-B048-FB2F1EC8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00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B06AD-427F-4C06-BEBA-6757C3A5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766A-F77B-491B-BBFD-D0C03579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D20A-188D-458C-90AB-C1785F06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6AAD-3CE8-4827-A1C5-AE4D29CCBB82}" type="datetimeFigureOut">
              <a:rPr lang="en-AU" smtClean="0"/>
              <a:t>22/1/21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A80E-05CB-4DFC-9F50-8E8202AC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7751-94F3-49C0-88F4-95025A039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ED51-5473-47EE-942A-5511DA6D6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3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abou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implemaps.com/data/au-citie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inde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inde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523D8-CAEC-4DFB-B084-BC8DD40E99DD}"/>
              </a:ext>
            </a:extLst>
          </p:cNvPr>
          <p:cNvSpPr txBox="1"/>
          <p:nvPr/>
        </p:nvSpPr>
        <p:spPr>
          <a:xfrm>
            <a:off x="0" y="274054"/>
            <a:ext cx="12191999" cy="1050325"/>
          </a:xfrm>
          <a:prstGeom prst="rect">
            <a:avLst/>
          </a:prstGeom>
          <a:solidFill>
            <a:srgbClr val="66A5AD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03B46"/>
                </a:solidFill>
                <a:latin typeface="+mj-lt"/>
                <a:ea typeface="+mj-ea"/>
                <a:cs typeface="+mj-cs"/>
              </a:rPr>
              <a:t>Western Australia UV Index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0D936-97DC-4DEA-B660-7BB2B315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7" y="1324379"/>
            <a:ext cx="7608304" cy="48693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CF56E5-D876-4650-9081-3BAB179E4F0A}"/>
              </a:ext>
            </a:extLst>
          </p:cNvPr>
          <p:cNvSpPr txBox="1"/>
          <p:nvPr/>
        </p:nvSpPr>
        <p:spPr>
          <a:xfrm>
            <a:off x="8062770" y="1324379"/>
            <a:ext cx="4129229" cy="3785652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3B46"/>
                </a:solidFill>
              </a:rPr>
              <a:t>Tourism WA has started a campaign to raise awareness of the UV Index values in WA.</a:t>
            </a:r>
          </a:p>
          <a:p>
            <a:pPr algn="ctr"/>
            <a:endParaRPr lang="en-US" sz="2400" dirty="0">
              <a:solidFill>
                <a:srgbClr val="003B46"/>
              </a:solidFill>
            </a:endParaRPr>
          </a:p>
          <a:p>
            <a:pPr algn="ctr"/>
            <a:r>
              <a:rPr lang="en-US" sz="2400" dirty="0">
                <a:solidFill>
                  <a:srgbClr val="003B46"/>
                </a:solidFill>
              </a:rPr>
              <a:t>They have engaged us to present the UV index and its values to residents and tourists to ensure they</a:t>
            </a:r>
          </a:p>
          <a:p>
            <a:pPr algn="ctr"/>
            <a:r>
              <a:rPr lang="en-US" sz="2400" dirty="0">
                <a:solidFill>
                  <a:srgbClr val="003B46"/>
                </a:solidFill>
              </a:rPr>
              <a:t>SLIP, SLOP, SLAP, SEEK, SLIDE</a:t>
            </a:r>
          </a:p>
          <a:p>
            <a:pPr algn="ctr"/>
            <a:r>
              <a:rPr lang="en-US" sz="2400" dirty="0">
                <a:solidFill>
                  <a:srgbClr val="003B46"/>
                </a:solidFill>
              </a:rPr>
              <a:t> to prevent skin cancer.</a:t>
            </a:r>
            <a:endParaRPr lang="en-AU" sz="2400" dirty="0">
              <a:solidFill>
                <a:srgbClr val="003B4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D40AA1-628F-4340-991F-419AB513AC0A}"/>
              </a:ext>
            </a:extLst>
          </p:cNvPr>
          <p:cNvSpPr/>
          <p:nvPr/>
        </p:nvSpPr>
        <p:spPr>
          <a:xfrm>
            <a:off x="8062768" y="5110031"/>
            <a:ext cx="4129231" cy="1083660"/>
          </a:xfrm>
          <a:prstGeom prst="rect">
            <a:avLst/>
          </a:prstGeom>
          <a:solidFill>
            <a:srgbClr val="66A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523D8-CAEC-4DFB-B084-BC8DD40E99DD}"/>
              </a:ext>
            </a:extLst>
          </p:cNvPr>
          <p:cNvSpPr txBox="1"/>
          <p:nvPr/>
        </p:nvSpPr>
        <p:spPr>
          <a:xfrm>
            <a:off x="0" y="200445"/>
            <a:ext cx="12191999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Western Australia UV Index</a:t>
            </a:r>
          </a:p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Analysis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6B31D-BF23-403C-9DF1-B9C735320B41}"/>
              </a:ext>
            </a:extLst>
          </p:cNvPr>
          <p:cNvSpPr txBox="1"/>
          <p:nvPr/>
        </p:nvSpPr>
        <p:spPr>
          <a:xfrm>
            <a:off x="4534553" y="1949009"/>
            <a:ext cx="6587333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003B46"/>
                </a:solidFill>
              </a:rPr>
              <a:t>The lowest UV Index in Year 2020</a:t>
            </a:r>
          </a:p>
          <a:p>
            <a:r>
              <a:rPr lang="en-AU" sz="2400" dirty="0">
                <a:solidFill>
                  <a:srgbClr val="003B46"/>
                </a:solidFill>
              </a:rPr>
              <a:t>City:            Albany</a:t>
            </a:r>
          </a:p>
          <a:p>
            <a:r>
              <a:rPr lang="en-AU" sz="2400" dirty="0">
                <a:solidFill>
                  <a:srgbClr val="003B46"/>
                </a:solidFill>
              </a:rPr>
              <a:t>UV index:   1.87</a:t>
            </a:r>
          </a:p>
          <a:p>
            <a:r>
              <a:rPr lang="en-AU" sz="2400" dirty="0">
                <a:solidFill>
                  <a:srgbClr val="003B46"/>
                </a:solidFill>
              </a:rPr>
              <a:t>Date:           13</a:t>
            </a:r>
            <a:r>
              <a:rPr lang="en-AU" sz="2400" baseline="30000" dirty="0">
                <a:solidFill>
                  <a:srgbClr val="003B46"/>
                </a:solidFill>
              </a:rPr>
              <a:t>th</a:t>
            </a:r>
            <a:r>
              <a:rPr lang="en-AU" sz="2400" dirty="0">
                <a:solidFill>
                  <a:srgbClr val="003B46"/>
                </a:solidFill>
              </a:rPr>
              <a:t> June 2020</a:t>
            </a:r>
          </a:p>
          <a:p>
            <a:endParaRPr lang="en-AU" sz="2400" dirty="0">
              <a:solidFill>
                <a:srgbClr val="003B46"/>
              </a:solidFill>
            </a:endParaRPr>
          </a:p>
          <a:p>
            <a:r>
              <a:rPr lang="en-AU" sz="2400" i="1" u="sng" dirty="0">
                <a:solidFill>
                  <a:srgbClr val="003B46"/>
                </a:solidFill>
              </a:rPr>
              <a:t>Average UV index in Albany:</a:t>
            </a:r>
          </a:p>
          <a:p>
            <a:r>
              <a:rPr lang="en-AU" sz="2400" dirty="0">
                <a:solidFill>
                  <a:srgbClr val="003B46"/>
                </a:solidFill>
              </a:rPr>
              <a:t>Average:  6.92</a:t>
            </a:r>
          </a:p>
          <a:p>
            <a:r>
              <a:rPr lang="en-AU" sz="2400" dirty="0">
                <a:solidFill>
                  <a:srgbClr val="003B46"/>
                </a:solidFill>
              </a:rPr>
              <a:t>Winter:    2.64</a:t>
            </a:r>
          </a:p>
          <a:p>
            <a:r>
              <a:rPr lang="en-AU" sz="2400" dirty="0">
                <a:solidFill>
                  <a:srgbClr val="003B46"/>
                </a:solidFill>
              </a:rPr>
              <a:t>Spring:     7.82</a:t>
            </a:r>
          </a:p>
          <a:p>
            <a:r>
              <a:rPr lang="en-AU" sz="2400" dirty="0">
                <a:solidFill>
                  <a:srgbClr val="003B46"/>
                </a:solidFill>
              </a:rPr>
              <a:t>Summer: 11.98</a:t>
            </a:r>
          </a:p>
          <a:p>
            <a:r>
              <a:rPr lang="en-AU" sz="2400" dirty="0">
                <a:solidFill>
                  <a:srgbClr val="003B46"/>
                </a:solidFill>
              </a:rPr>
              <a:t>Autumn:  5.37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9BF47-B381-4A22-A71D-7742A9AA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30" y="1949009"/>
            <a:ext cx="2810878" cy="42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1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523D8-CAEC-4DFB-B084-BC8DD40E99DD}"/>
              </a:ext>
            </a:extLst>
          </p:cNvPr>
          <p:cNvSpPr txBox="1"/>
          <p:nvPr/>
        </p:nvSpPr>
        <p:spPr>
          <a:xfrm>
            <a:off x="0" y="153326"/>
            <a:ext cx="12191999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Western Australia UV Index</a:t>
            </a:r>
          </a:p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Analysis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9BF47-B381-4A22-A71D-7742A9AA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2363627"/>
            <a:ext cx="2717234" cy="4135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D8171F-C973-4E79-8D9C-EF985E4E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6" y="2335694"/>
            <a:ext cx="2717234" cy="413557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8D7A59-54A9-4C40-8859-70549BB0D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65392"/>
              </p:ext>
            </p:extLst>
          </p:nvPr>
        </p:nvGraphicFramePr>
        <p:xfrm>
          <a:off x="3126928" y="2388756"/>
          <a:ext cx="5858046" cy="4082508"/>
        </p:xfrm>
        <a:graphic>
          <a:graphicData uri="http://schemas.openxmlformats.org/drawingml/2006/table">
            <a:tbl>
              <a:tblPr/>
              <a:tblGrid>
                <a:gridCol w="1636032">
                  <a:extLst>
                    <a:ext uri="{9D8B030D-6E8A-4147-A177-3AD203B41FA5}">
                      <a16:colId xmlns:a16="http://schemas.microsoft.com/office/drawing/2014/main" val="2083262426"/>
                    </a:ext>
                  </a:extLst>
                </a:gridCol>
                <a:gridCol w="1530479">
                  <a:extLst>
                    <a:ext uri="{9D8B030D-6E8A-4147-A177-3AD203B41FA5}">
                      <a16:colId xmlns:a16="http://schemas.microsoft.com/office/drawing/2014/main" val="2946479267"/>
                    </a:ext>
                  </a:extLst>
                </a:gridCol>
                <a:gridCol w="1266605">
                  <a:extLst>
                    <a:ext uri="{9D8B030D-6E8A-4147-A177-3AD203B41FA5}">
                      <a16:colId xmlns:a16="http://schemas.microsoft.com/office/drawing/2014/main" val="1913380603"/>
                    </a:ext>
                  </a:extLst>
                </a:gridCol>
                <a:gridCol w="1424930">
                  <a:extLst>
                    <a:ext uri="{9D8B030D-6E8A-4147-A177-3AD203B41FA5}">
                      <a16:colId xmlns:a16="http://schemas.microsoft.com/office/drawing/2014/main" val="2190761959"/>
                    </a:ext>
                  </a:extLst>
                </a:gridCol>
              </a:tblGrid>
              <a:tr h="680418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Halls Creek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Albany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042856"/>
                  </a:ext>
                </a:extLst>
              </a:tr>
              <a:tr h="68041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11.74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572765"/>
                  </a:ext>
                </a:extLst>
              </a:tr>
              <a:tr h="68041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2.64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188%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91094"/>
                  </a:ext>
                </a:extLst>
              </a:tr>
              <a:tr h="68041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13.43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7.82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620"/>
                  </a:ext>
                </a:extLst>
              </a:tr>
              <a:tr h="68041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15.3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11.98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16195"/>
                  </a:ext>
                </a:extLst>
              </a:tr>
              <a:tr h="68041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Autumn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5.37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3B46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8973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E93124-CD5A-4E4B-B864-8A7D53EDEF45}"/>
              </a:ext>
            </a:extLst>
          </p:cNvPr>
          <p:cNvSpPr txBox="1"/>
          <p:nvPr/>
        </p:nvSpPr>
        <p:spPr>
          <a:xfrm>
            <a:off x="1988116" y="1750919"/>
            <a:ext cx="9080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003B46"/>
                </a:solidFill>
              </a:rPr>
              <a:t>Average UV Index Comparison (Halls Creek vs Albany)</a:t>
            </a:r>
          </a:p>
        </p:txBody>
      </p:sp>
    </p:spTree>
    <p:extLst>
      <p:ext uri="{BB962C8B-B14F-4D97-AF65-F5344CB8AC3E}">
        <p14:creationId xmlns:p14="http://schemas.microsoft.com/office/powerpoint/2010/main" val="404553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523D8-CAEC-4DFB-B084-BC8DD40E99DD}"/>
              </a:ext>
            </a:extLst>
          </p:cNvPr>
          <p:cNvSpPr txBox="1"/>
          <p:nvPr/>
        </p:nvSpPr>
        <p:spPr>
          <a:xfrm>
            <a:off x="1" y="174805"/>
            <a:ext cx="12192000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Western Australia UV Index</a:t>
            </a:r>
          </a:p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Analysis Conclusion/Summary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6B31D-BF23-403C-9DF1-B9C735320B41}"/>
              </a:ext>
            </a:extLst>
          </p:cNvPr>
          <p:cNvSpPr txBox="1"/>
          <p:nvPr/>
        </p:nvSpPr>
        <p:spPr>
          <a:xfrm>
            <a:off x="536713" y="1958837"/>
            <a:ext cx="11340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3B46"/>
                </a:solidFill>
              </a:rPr>
              <a:t>After consumer testing, we can conclude that this analysis will raise awareness of the high UV index in WA throughout the year. </a:t>
            </a:r>
          </a:p>
          <a:p>
            <a:endParaRPr lang="en-AU" sz="2400" dirty="0">
              <a:solidFill>
                <a:srgbClr val="003B4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3B46"/>
                </a:solidFill>
              </a:rPr>
              <a:t>In general, WA has a very high UV index, therefore it is important that we always remember Slip, Slop, Slap, Seek and Slide.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E3730-15EF-42FC-B236-D1C3BA55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67" y="4112201"/>
            <a:ext cx="8233919" cy="2270613"/>
          </a:xfrm>
          <a:prstGeom prst="rect">
            <a:avLst/>
          </a:prstGeom>
          <a:ln w="19050">
            <a:solidFill>
              <a:srgbClr val="07575B"/>
            </a:solidFill>
          </a:ln>
        </p:spPr>
      </p:pic>
    </p:spTree>
    <p:extLst>
      <p:ext uri="{BB962C8B-B14F-4D97-AF65-F5344CB8AC3E}">
        <p14:creationId xmlns:p14="http://schemas.microsoft.com/office/powerpoint/2010/main" val="399432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523D8-CAEC-4DFB-B084-BC8DD40E99DD}"/>
              </a:ext>
            </a:extLst>
          </p:cNvPr>
          <p:cNvSpPr txBox="1"/>
          <p:nvPr/>
        </p:nvSpPr>
        <p:spPr>
          <a:xfrm>
            <a:off x="1" y="174805"/>
            <a:ext cx="12192000" cy="830997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6B31D-BF23-403C-9DF1-B9C735320B41}"/>
              </a:ext>
            </a:extLst>
          </p:cNvPr>
          <p:cNvSpPr txBox="1"/>
          <p:nvPr/>
        </p:nvSpPr>
        <p:spPr>
          <a:xfrm>
            <a:off x="536713" y="1169698"/>
            <a:ext cx="11340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3B46"/>
                </a:solidFill>
              </a:rPr>
              <a:t>We used a free API. Paying for the API provides a lot more options on the available information and therefore for the information that can be displayed on the website.</a:t>
            </a:r>
          </a:p>
          <a:p>
            <a:endParaRPr lang="en-AU" sz="2400" dirty="0">
              <a:solidFill>
                <a:srgbClr val="003B4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3B46"/>
                </a:solidFill>
              </a:rPr>
              <a:t>We were limited in time. If we had our team for a full two weeks, we could have accomplished more types of maps showing more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DD703-842B-2A4D-B484-D9EEF3A11285}"/>
              </a:ext>
            </a:extLst>
          </p:cNvPr>
          <p:cNvSpPr txBox="1"/>
          <p:nvPr/>
        </p:nvSpPr>
        <p:spPr>
          <a:xfrm>
            <a:off x="0" y="3272586"/>
            <a:ext cx="12192000" cy="830997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If we had more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AA691-1DC2-484A-9BBD-4C5F7CA0C34F}"/>
              </a:ext>
            </a:extLst>
          </p:cNvPr>
          <p:cNvSpPr txBox="1"/>
          <p:nvPr/>
        </p:nvSpPr>
        <p:spPr>
          <a:xfrm>
            <a:off x="536713" y="4180344"/>
            <a:ext cx="11340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3B46"/>
                </a:solidFill>
              </a:rPr>
              <a:t>We could have provided a heatmap showing the UV index on the opening page with a time slider showing the full 7 day forecast.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3B46"/>
                </a:solidFill>
              </a:rPr>
              <a:t>We could have provided a time slider for the historical UV 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3B46"/>
                </a:solidFill>
              </a:rPr>
              <a:t>We could have added more layers of information showing the influence of, for example, the cloud coverage on the UV 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3B46"/>
                </a:solidFill>
              </a:rPr>
              <a:t>We could have linked the maps to the filters in the search fields.</a:t>
            </a:r>
          </a:p>
        </p:txBody>
      </p:sp>
    </p:spTree>
    <p:extLst>
      <p:ext uri="{BB962C8B-B14F-4D97-AF65-F5344CB8AC3E}">
        <p14:creationId xmlns:p14="http://schemas.microsoft.com/office/powerpoint/2010/main" val="104793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050F2-C7CD-3B45-B37B-E87A14A33A17}"/>
              </a:ext>
            </a:extLst>
          </p:cNvPr>
          <p:cNvSpPr txBox="1"/>
          <p:nvPr/>
        </p:nvSpPr>
        <p:spPr>
          <a:xfrm>
            <a:off x="878909" y="2767280"/>
            <a:ext cx="10434181" cy="1323439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3B46"/>
                </a:solidFill>
                <a:latin typeface="+mj-lt"/>
              </a:rPr>
              <a:t>??   Questions   ??</a:t>
            </a:r>
          </a:p>
        </p:txBody>
      </p:sp>
    </p:spTree>
    <p:extLst>
      <p:ext uri="{BB962C8B-B14F-4D97-AF65-F5344CB8AC3E}">
        <p14:creationId xmlns:p14="http://schemas.microsoft.com/office/powerpoint/2010/main" val="84624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0A26737-E374-464B-9D91-A9C70094714D}"/>
              </a:ext>
            </a:extLst>
          </p:cNvPr>
          <p:cNvSpPr txBox="1"/>
          <p:nvPr/>
        </p:nvSpPr>
        <p:spPr>
          <a:xfrm>
            <a:off x="0" y="214046"/>
            <a:ext cx="12191999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Western Australia UV Index</a:t>
            </a:r>
          </a:p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5DA0C-B12F-4154-9476-BE1479B0E523}"/>
              </a:ext>
            </a:extLst>
          </p:cNvPr>
          <p:cNvSpPr txBox="1"/>
          <p:nvPr/>
        </p:nvSpPr>
        <p:spPr>
          <a:xfrm>
            <a:off x="2010106" y="3056986"/>
            <a:ext cx="7113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i="1" dirty="0">
                <a:solidFill>
                  <a:srgbClr val="07575B"/>
                </a:solidFill>
              </a:rPr>
              <a:t>The purpose of this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7575B"/>
                </a:solidFill>
              </a:rPr>
              <a:t>Analysing the UV index across Western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7575B"/>
                </a:solidFill>
              </a:rPr>
              <a:t>Helping to prepare for a trip within Western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D1B90-064E-4720-A2DC-1A5D0844F85A}"/>
              </a:ext>
            </a:extLst>
          </p:cNvPr>
          <p:cNvSpPr txBox="1"/>
          <p:nvPr/>
        </p:nvSpPr>
        <p:spPr>
          <a:xfrm>
            <a:off x="2010106" y="4488148"/>
            <a:ext cx="9748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i="1" dirty="0">
                <a:solidFill>
                  <a:srgbClr val="07575B"/>
                </a:solidFill>
              </a:rPr>
              <a:t>Why only Western Australia?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7575B"/>
                </a:solidFill>
              </a:rPr>
              <a:t>Tourism WA has engaged us to do an analysis on the UV index which has set the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7575B"/>
                </a:solidFill>
              </a:rPr>
              <a:t>On the plus side, as long as our borders are closed, the local population will travel inside WA as well. Where else we can go during Covid-19 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B2796-E90C-4691-B40F-81539B76310B}"/>
              </a:ext>
            </a:extLst>
          </p:cNvPr>
          <p:cNvSpPr txBox="1"/>
          <p:nvPr/>
        </p:nvSpPr>
        <p:spPr>
          <a:xfrm>
            <a:off x="2010106" y="1948990"/>
            <a:ext cx="40302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i="1" dirty="0">
                <a:solidFill>
                  <a:srgbClr val="07575B"/>
                </a:solidFill>
              </a:rPr>
              <a:t>Our Team (SASA)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7575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http://127.0.0.1:5000/about</a:t>
            </a:r>
            <a:endParaRPr lang="en-AU" sz="2400" dirty="0">
              <a:solidFill>
                <a:srgbClr val="07575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321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0A26737-E374-464B-9D91-A9C70094714D}"/>
              </a:ext>
            </a:extLst>
          </p:cNvPr>
          <p:cNvSpPr txBox="1"/>
          <p:nvPr/>
        </p:nvSpPr>
        <p:spPr>
          <a:xfrm>
            <a:off x="0" y="214046"/>
            <a:ext cx="12192000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Western Australia UV Index</a:t>
            </a:r>
          </a:p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Data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DC63E-FBEE-465E-BB75-CEF05A94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80" y="2762522"/>
            <a:ext cx="1638300" cy="695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7FC75-4281-45C0-BD21-21CE22C97314}"/>
              </a:ext>
            </a:extLst>
          </p:cNvPr>
          <p:cNvSpPr txBox="1"/>
          <p:nvPr/>
        </p:nvSpPr>
        <p:spPr>
          <a:xfrm>
            <a:off x="2539380" y="2850124"/>
            <a:ext cx="3325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7575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https://openweathermap.org/api</a:t>
            </a:r>
            <a:endParaRPr lang="en-AU" dirty="0">
              <a:solidFill>
                <a:srgbClr val="07575B"/>
              </a:solidFill>
            </a:endParaRP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D340F-8313-4726-81D2-E31DE834E3F8}"/>
              </a:ext>
            </a:extLst>
          </p:cNvPr>
          <p:cNvSpPr txBox="1"/>
          <p:nvPr/>
        </p:nvSpPr>
        <p:spPr>
          <a:xfrm>
            <a:off x="901080" y="2165840"/>
            <a:ext cx="41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7575B"/>
                </a:solidFill>
              </a:rPr>
              <a:t>UV Index for Western Australia: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1D36F-7779-40E6-B66A-44F2BD3DDA2E}"/>
              </a:ext>
            </a:extLst>
          </p:cNvPr>
          <p:cNvSpPr txBox="1"/>
          <p:nvPr/>
        </p:nvSpPr>
        <p:spPr>
          <a:xfrm>
            <a:off x="879278" y="3878589"/>
            <a:ext cx="3793795" cy="461665"/>
          </a:xfrm>
          <a:prstGeom prst="rect">
            <a:avLst/>
          </a:prstGeom>
          <a:solidFill>
            <a:srgbClr val="C4DFE6"/>
          </a:solidFill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7575B"/>
                </a:solidFill>
              </a:rPr>
              <a:t>Western Australia Cities Info: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14F8D-FF30-4312-9802-5B725D590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8" y="4445542"/>
            <a:ext cx="2151330" cy="507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0C3525-9B0E-4668-9720-E68B99D2CE8B}"/>
              </a:ext>
            </a:extLst>
          </p:cNvPr>
          <p:cNvSpPr txBox="1"/>
          <p:nvPr/>
        </p:nvSpPr>
        <p:spPr>
          <a:xfrm>
            <a:off x="3118214" y="4445542"/>
            <a:ext cx="386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7575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https://simplemaps.com/data/au-cities</a:t>
            </a:r>
            <a:endParaRPr lang="en-AU" dirty="0">
              <a:solidFill>
                <a:srgbClr val="07575B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822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EBB6CA1A-54A7-48AB-A1B4-751E8089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3079" y="2427987"/>
            <a:ext cx="2568022" cy="25680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FF0DDE-95F9-4804-BB49-FB0521393380}"/>
              </a:ext>
            </a:extLst>
          </p:cNvPr>
          <p:cNvSpPr txBox="1"/>
          <p:nvPr/>
        </p:nvSpPr>
        <p:spPr>
          <a:xfrm>
            <a:off x="7510325" y="4534344"/>
            <a:ext cx="229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rgbClr val="003B46"/>
                </a:solidFill>
              </a:rPr>
              <a:t>csv and Json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8A55867-6F94-4FE9-80F5-F3F87B2B1A5B}"/>
              </a:ext>
            </a:extLst>
          </p:cNvPr>
          <p:cNvSpPr/>
          <p:nvPr/>
        </p:nvSpPr>
        <p:spPr>
          <a:xfrm>
            <a:off x="5364833" y="3343439"/>
            <a:ext cx="1372902" cy="737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26737-E374-464B-9D91-A9C70094714D}"/>
              </a:ext>
            </a:extLst>
          </p:cNvPr>
          <p:cNvSpPr txBox="1"/>
          <p:nvPr/>
        </p:nvSpPr>
        <p:spPr>
          <a:xfrm>
            <a:off x="0" y="239484"/>
            <a:ext cx="12192000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Western Australia UV Index</a:t>
            </a:r>
          </a:p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Extract Historical Data from </a:t>
            </a:r>
            <a:r>
              <a:rPr lang="en-AU" sz="4800" b="1" dirty="0" err="1">
                <a:solidFill>
                  <a:srgbClr val="003B46"/>
                </a:solidFill>
                <a:latin typeface="+mj-lt"/>
              </a:rPr>
              <a:t>OpenWeather</a:t>
            </a:r>
            <a:r>
              <a:rPr lang="en-AU" sz="4800" b="1" dirty="0">
                <a:solidFill>
                  <a:srgbClr val="003B46"/>
                </a:solidFill>
                <a:latin typeface="+mj-lt"/>
              </a:rPr>
              <a:t> API</a:t>
            </a: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AB13133B-702F-4E53-9419-F6DB2F9EA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33" y="2739212"/>
            <a:ext cx="1866991" cy="1866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676C28-9701-455F-AF65-2ECDAD84BB0E}"/>
              </a:ext>
            </a:extLst>
          </p:cNvPr>
          <p:cNvSpPr txBox="1"/>
          <p:nvPr/>
        </p:nvSpPr>
        <p:spPr>
          <a:xfrm>
            <a:off x="1856589" y="4313815"/>
            <a:ext cx="3253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err="1">
                <a:solidFill>
                  <a:srgbClr val="003B46"/>
                </a:solidFill>
              </a:rPr>
              <a:t>OpenWeather</a:t>
            </a:r>
            <a:r>
              <a:rPr lang="en-AU" sz="3200" b="1" dirty="0">
                <a:solidFill>
                  <a:srgbClr val="003B46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63093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DF7A8C6-7576-4BD0-80AA-3CB17D33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137" y="2537666"/>
            <a:ext cx="2181838" cy="2181838"/>
          </a:xfrm>
          <a:prstGeom prst="rect">
            <a:avLst/>
          </a:prstGeom>
        </p:spPr>
      </p:pic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EBB6CA1A-54A7-48AB-A1B4-751E80897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180" y="2419405"/>
            <a:ext cx="2568022" cy="25680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FF0DDE-95F9-4804-BB49-FB0521393380}"/>
              </a:ext>
            </a:extLst>
          </p:cNvPr>
          <p:cNvSpPr txBox="1"/>
          <p:nvPr/>
        </p:nvSpPr>
        <p:spPr>
          <a:xfrm>
            <a:off x="1345719" y="4620832"/>
            <a:ext cx="135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rgbClr val="003B46"/>
                </a:solidFill>
              </a:rPr>
              <a:t>csv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BD3B3-8CAB-48A0-82F9-123D19EA3A07}"/>
              </a:ext>
            </a:extLst>
          </p:cNvPr>
          <p:cNvSpPr txBox="1"/>
          <p:nvPr/>
        </p:nvSpPr>
        <p:spPr>
          <a:xfrm>
            <a:off x="5420273" y="4620832"/>
            <a:ext cx="135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rgbClr val="003B46"/>
                </a:solidFill>
              </a:rPr>
              <a:t>SQLITE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8A55867-6F94-4FE9-80F5-F3F87B2B1A5B}"/>
              </a:ext>
            </a:extLst>
          </p:cNvPr>
          <p:cNvSpPr/>
          <p:nvPr/>
        </p:nvSpPr>
        <p:spPr>
          <a:xfrm>
            <a:off x="3411588" y="3196328"/>
            <a:ext cx="1372902" cy="737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26737-E374-464B-9D91-A9C70094714D}"/>
              </a:ext>
            </a:extLst>
          </p:cNvPr>
          <p:cNvSpPr txBox="1"/>
          <p:nvPr/>
        </p:nvSpPr>
        <p:spPr>
          <a:xfrm>
            <a:off x="0" y="289226"/>
            <a:ext cx="12191999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Western Australia UV Index</a:t>
            </a:r>
          </a:p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Historical Data Storage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544220-9D98-4F83-AC78-E39A2A6BFCEF}"/>
              </a:ext>
            </a:extLst>
          </p:cNvPr>
          <p:cNvSpPr/>
          <p:nvPr/>
        </p:nvSpPr>
        <p:spPr>
          <a:xfrm>
            <a:off x="7800283" y="3197165"/>
            <a:ext cx="1372902" cy="737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73591B-3899-4B09-B611-A75CD15EC9BB}"/>
              </a:ext>
            </a:extLst>
          </p:cNvPr>
          <p:cNvSpPr txBox="1"/>
          <p:nvPr/>
        </p:nvSpPr>
        <p:spPr>
          <a:xfrm>
            <a:off x="9470857" y="3209444"/>
            <a:ext cx="1626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rgbClr val="003B46"/>
                </a:solidFill>
              </a:rPr>
              <a:t>Python</a:t>
            </a:r>
          </a:p>
          <a:p>
            <a:pPr algn="ctr"/>
            <a:r>
              <a:rPr lang="en-AU" sz="3200" b="1" dirty="0">
                <a:solidFill>
                  <a:srgbClr val="003B46"/>
                </a:solidFill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2623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523D8-CAEC-4DFB-B084-BC8DD40E99DD}"/>
              </a:ext>
            </a:extLst>
          </p:cNvPr>
          <p:cNvSpPr txBox="1"/>
          <p:nvPr/>
        </p:nvSpPr>
        <p:spPr>
          <a:xfrm>
            <a:off x="0" y="269334"/>
            <a:ext cx="12192000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Western Australia UV Index</a:t>
            </a:r>
          </a:p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Why SQLITE?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F2758-3647-4B00-BD39-DE676106509A}"/>
              </a:ext>
            </a:extLst>
          </p:cNvPr>
          <p:cNvSpPr txBox="1"/>
          <p:nvPr/>
        </p:nvSpPr>
        <p:spPr>
          <a:xfrm>
            <a:off x="2186473" y="2472213"/>
            <a:ext cx="78190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3B46"/>
                </a:solidFill>
              </a:rPr>
              <a:t>Structured data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3B46"/>
                </a:solidFill>
              </a:rPr>
              <a:t>The license for SQLite is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3B46"/>
                </a:solidFill>
              </a:rPr>
              <a:t>SQLite does not require a server to run</a:t>
            </a:r>
            <a:endParaRPr lang="en-AU" sz="3600" dirty="0">
              <a:solidFill>
                <a:srgbClr val="003B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0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523D8-CAEC-4DFB-B084-BC8DD40E99DD}"/>
              </a:ext>
            </a:extLst>
          </p:cNvPr>
          <p:cNvSpPr txBox="1"/>
          <p:nvPr/>
        </p:nvSpPr>
        <p:spPr>
          <a:xfrm>
            <a:off x="1" y="315557"/>
            <a:ext cx="12191999" cy="1477328"/>
          </a:xfrm>
          <a:prstGeom prst="rect">
            <a:avLst/>
          </a:prstGeom>
          <a:solidFill>
            <a:srgbClr val="66A5AD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03B46"/>
                </a:solidFill>
                <a:latin typeface="+mj-lt"/>
                <a:ea typeface="+mj-ea"/>
                <a:cs typeface="+mj-cs"/>
              </a:rPr>
              <a:t>Western Australia UV Index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03B46"/>
                </a:solidFill>
                <a:latin typeface="+mj-lt"/>
                <a:ea typeface="+mj-ea"/>
                <a:cs typeface="+mj-cs"/>
              </a:rPr>
              <a:t>Current UV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0D936-97DC-4DEA-B660-7BB2B315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7" y="1792885"/>
            <a:ext cx="7608304" cy="45908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0CB9A1-5F84-4347-ACD9-DAB49EDF7F44}"/>
              </a:ext>
            </a:extLst>
          </p:cNvPr>
          <p:cNvSpPr txBox="1"/>
          <p:nvPr/>
        </p:nvSpPr>
        <p:spPr>
          <a:xfrm>
            <a:off x="7962530" y="5197140"/>
            <a:ext cx="4229469" cy="1200329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endParaRPr lang="en-AU" dirty="0">
              <a:solidFill>
                <a:srgbClr val="003B4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AU" dirty="0">
              <a:solidFill>
                <a:srgbClr val="003B4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AU" dirty="0">
                <a:solidFill>
                  <a:srgbClr val="003B4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http://127.0.0.1:5000/index</a:t>
            </a:r>
            <a:endParaRPr lang="en-AU" dirty="0">
              <a:solidFill>
                <a:srgbClr val="003B46"/>
              </a:solidFill>
            </a:endParaRP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F37FA-5713-2942-895F-D4B25D2C724E}"/>
              </a:ext>
            </a:extLst>
          </p:cNvPr>
          <p:cNvSpPr txBox="1"/>
          <p:nvPr/>
        </p:nvSpPr>
        <p:spPr>
          <a:xfrm>
            <a:off x="8408504" y="1779104"/>
            <a:ext cx="3783496" cy="2308324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B46"/>
                </a:solidFill>
              </a:rPr>
              <a:t>Explanation of UV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B46"/>
                </a:solidFill>
              </a:rPr>
              <a:t>Health advice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B46"/>
                </a:solidFill>
              </a:rPr>
              <a:t>Map of UV values at any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B46"/>
                </a:solidFill>
              </a:rPr>
              <a:t>Current UV Index of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B46"/>
                </a:solidFill>
              </a:rPr>
              <a:t>7-day forecast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88706-97D2-5D4A-8C92-E6FDB2BB0786}"/>
              </a:ext>
            </a:extLst>
          </p:cNvPr>
          <p:cNvSpPr/>
          <p:nvPr/>
        </p:nvSpPr>
        <p:spPr>
          <a:xfrm>
            <a:off x="7962531" y="1792885"/>
            <a:ext cx="445972" cy="3405280"/>
          </a:xfrm>
          <a:prstGeom prst="rect">
            <a:avLst/>
          </a:prstGeom>
          <a:solidFill>
            <a:srgbClr val="66A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575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496C6-FFF9-9C49-A8E5-2482CC8335BA}"/>
              </a:ext>
            </a:extLst>
          </p:cNvPr>
          <p:cNvSpPr/>
          <p:nvPr/>
        </p:nvSpPr>
        <p:spPr>
          <a:xfrm>
            <a:off x="8408504" y="4101210"/>
            <a:ext cx="3783495" cy="1095930"/>
          </a:xfrm>
          <a:prstGeom prst="rect">
            <a:avLst/>
          </a:prstGeom>
          <a:solidFill>
            <a:srgbClr val="66A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523D8-CAEC-4DFB-B084-BC8DD40E99DD}"/>
              </a:ext>
            </a:extLst>
          </p:cNvPr>
          <p:cNvSpPr txBox="1"/>
          <p:nvPr/>
        </p:nvSpPr>
        <p:spPr>
          <a:xfrm>
            <a:off x="1" y="315557"/>
            <a:ext cx="12191999" cy="1477328"/>
          </a:xfrm>
          <a:prstGeom prst="rect">
            <a:avLst/>
          </a:prstGeom>
          <a:solidFill>
            <a:srgbClr val="66A5AD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03B46"/>
                </a:solidFill>
                <a:latin typeface="+mj-lt"/>
                <a:ea typeface="+mj-ea"/>
                <a:cs typeface="+mj-cs"/>
              </a:rPr>
              <a:t>Western Australia UV Index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03B46"/>
                </a:solidFill>
                <a:latin typeface="+mj-lt"/>
                <a:ea typeface="+mj-ea"/>
                <a:cs typeface="+mj-cs"/>
              </a:rPr>
              <a:t>Historical UV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0D936-97DC-4DEA-B660-7BB2B315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7" y="1792885"/>
            <a:ext cx="7608304" cy="45908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0CB9A1-5F84-4347-ACD9-DAB49EDF7F44}"/>
              </a:ext>
            </a:extLst>
          </p:cNvPr>
          <p:cNvSpPr txBox="1"/>
          <p:nvPr/>
        </p:nvSpPr>
        <p:spPr>
          <a:xfrm>
            <a:off x="7962530" y="5197140"/>
            <a:ext cx="4229469" cy="1200329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endParaRPr lang="en-AU" dirty="0">
              <a:solidFill>
                <a:srgbClr val="003B4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AU" dirty="0">
              <a:solidFill>
                <a:srgbClr val="003B4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AU" dirty="0">
                <a:solidFill>
                  <a:srgbClr val="003B4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http://127.0.0.1:5000/historical</a:t>
            </a:r>
            <a:endParaRPr lang="en-AU" dirty="0">
              <a:solidFill>
                <a:srgbClr val="003B46"/>
              </a:solidFill>
            </a:endParaRP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F37FA-5713-2942-895F-D4B25D2C724E}"/>
              </a:ext>
            </a:extLst>
          </p:cNvPr>
          <p:cNvSpPr txBox="1"/>
          <p:nvPr/>
        </p:nvSpPr>
        <p:spPr>
          <a:xfrm>
            <a:off x="8408504" y="1779104"/>
            <a:ext cx="3783496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B46"/>
                </a:solidFill>
              </a:rPr>
              <a:t>Contour map of UV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B46"/>
                </a:solidFill>
              </a:rPr>
              <a:t>UV index of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B46"/>
                </a:solidFill>
              </a:rPr>
              <a:t>Current UV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B46"/>
                </a:solidFill>
              </a:rPr>
              <a:t>History on the UV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88706-97D2-5D4A-8C92-E6FDB2BB0786}"/>
              </a:ext>
            </a:extLst>
          </p:cNvPr>
          <p:cNvSpPr/>
          <p:nvPr/>
        </p:nvSpPr>
        <p:spPr>
          <a:xfrm>
            <a:off x="7962531" y="1792885"/>
            <a:ext cx="445972" cy="3405280"/>
          </a:xfrm>
          <a:prstGeom prst="rect">
            <a:avLst/>
          </a:prstGeom>
          <a:solidFill>
            <a:srgbClr val="66A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575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496C6-FFF9-9C49-A8E5-2482CC8335BA}"/>
              </a:ext>
            </a:extLst>
          </p:cNvPr>
          <p:cNvSpPr/>
          <p:nvPr/>
        </p:nvSpPr>
        <p:spPr>
          <a:xfrm>
            <a:off x="8408504" y="3270213"/>
            <a:ext cx="3783495" cy="1926927"/>
          </a:xfrm>
          <a:prstGeom prst="rect">
            <a:avLst/>
          </a:prstGeom>
          <a:solidFill>
            <a:srgbClr val="66A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8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523D8-CAEC-4DFB-B084-BC8DD40E99DD}"/>
              </a:ext>
            </a:extLst>
          </p:cNvPr>
          <p:cNvSpPr txBox="1"/>
          <p:nvPr/>
        </p:nvSpPr>
        <p:spPr>
          <a:xfrm>
            <a:off x="0" y="144948"/>
            <a:ext cx="12192000" cy="1569660"/>
          </a:xfrm>
          <a:prstGeom prst="rect">
            <a:avLst/>
          </a:prstGeom>
          <a:solidFill>
            <a:srgbClr val="66A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Western Australia UV Index</a:t>
            </a:r>
          </a:p>
          <a:p>
            <a:pPr algn="ctr"/>
            <a:r>
              <a:rPr lang="en-AU" sz="4800" b="1" dirty="0">
                <a:solidFill>
                  <a:srgbClr val="003B46"/>
                </a:solidFill>
                <a:latin typeface="+mj-lt"/>
              </a:rPr>
              <a:t>Analysis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6B31D-BF23-403C-9DF1-B9C735320B41}"/>
              </a:ext>
            </a:extLst>
          </p:cNvPr>
          <p:cNvSpPr txBox="1"/>
          <p:nvPr/>
        </p:nvSpPr>
        <p:spPr>
          <a:xfrm>
            <a:off x="4640538" y="1877929"/>
            <a:ext cx="6262688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003B46"/>
                </a:solidFill>
              </a:rPr>
              <a:t>The highest UV Index in Year 2020</a:t>
            </a:r>
          </a:p>
          <a:p>
            <a:r>
              <a:rPr lang="en-AU" sz="2400" dirty="0">
                <a:solidFill>
                  <a:srgbClr val="003B46"/>
                </a:solidFill>
              </a:rPr>
              <a:t>City:             Halls Creek</a:t>
            </a:r>
          </a:p>
          <a:p>
            <a:r>
              <a:rPr lang="en-AU" sz="2400" dirty="0">
                <a:solidFill>
                  <a:srgbClr val="003B46"/>
                </a:solidFill>
              </a:rPr>
              <a:t>UV index:   18.21</a:t>
            </a:r>
          </a:p>
          <a:p>
            <a:r>
              <a:rPr lang="en-AU" sz="2400" dirty="0">
                <a:solidFill>
                  <a:srgbClr val="003B46"/>
                </a:solidFill>
              </a:rPr>
              <a:t>Date:           20</a:t>
            </a:r>
            <a:r>
              <a:rPr lang="en-AU" sz="2400" baseline="30000" dirty="0">
                <a:solidFill>
                  <a:srgbClr val="003B46"/>
                </a:solidFill>
              </a:rPr>
              <a:t>th</a:t>
            </a:r>
            <a:r>
              <a:rPr lang="en-AU" sz="2400" dirty="0">
                <a:solidFill>
                  <a:srgbClr val="003B46"/>
                </a:solidFill>
              </a:rPr>
              <a:t> December 2020</a:t>
            </a:r>
          </a:p>
          <a:p>
            <a:endParaRPr lang="en-AU" sz="2400" dirty="0">
              <a:solidFill>
                <a:srgbClr val="003B46"/>
              </a:solidFill>
            </a:endParaRPr>
          </a:p>
          <a:p>
            <a:r>
              <a:rPr lang="en-AU" sz="2400" i="1" u="sng" dirty="0">
                <a:solidFill>
                  <a:srgbClr val="003B46"/>
                </a:solidFill>
              </a:rPr>
              <a:t>Average UV index in Halls Creek:</a:t>
            </a:r>
          </a:p>
          <a:p>
            <a:r>
              <a:rPr lang="en-AU" sz="2400" dirty="0">
                <a:solidFill>
                  <a:srgbClr val="003B46"/>
                </a:solidFill>
              </a:rPr>
              <a:t>Average:  11.74</a:t>
            </a:r>
          </a:p>
          <a:p>
            <a:r>
              <a:rPr lang="en-AU" sz="2400" dirty="0">
                <a:solidFill>
                  <a:srgbClr val="003B46"/>
                </a:solidFill>
              </a:rPr>
              <a:t>Winter:    7.6</a:t>
            </a:r>
          </a:p>
          <a:p>
            <a:r>
              <a:rPr lang="en-AU" sz="2400" dirty="0">
                <a:solidFill>
                  <a:srgbClr val="003B46"/>
                </a:solidFill>
              </a:rPr>
              <a:t>Spring:     13.43</a:t>
            </a:r>
          </a:p>
          <a:p>
            <a:r>
              <a:rPr lang="en-AU" sz="2400" dirty="0">
                <a:solidFill>
                  <a:srgbClr val="003B46"/>
                </a:solidFill>
              </a:rPr>
              <a:t>Summer: 15.30</a:t>
            </a:r>
          </a:p>
          <a:p>
            <a:r>
              <a:rPr lang="en-AU" sz="2400" dirty="0">
                <a:solidFill>
                  <a:srgbClr val="003B46"/>
                </a:solidFill>
              </a:rPr>
              <a:t>Autumn:  10.71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AB319-8EEB-416F-B40C-A26130B7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16" y="1877929"/>
            <a:ext cx="2810878" cy="42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639</Words>
  <Application>Microsoft Macintosh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Teh</dc:creator>
  <cp:lastModifiedBy>Sylvia Broadbent</cp:lastModifiedBy>
  <cp:revision>27</cp:revision>
  <dcterms:created xsi:type="dcterms:W3CDTF">2021-01-20T02:50:10Z</dcterms:created>
  <dcterms:modified xsi:type="dcterms:W3CDTF">2021-01-22T09:21:37Z</dcterms:modified>
</cp:coreProperties>
</file>