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63"/>
    <p:restoredTop sz="96327"/>
  </p:normalViewPr>
  <p:slideViewPr>
    <p:cSldViewPr snapToGrid="0" snapToObjects="1">
      <p:cViewPr>
        <p:scale>
          <a:sx n="140" d="100"/>
          <a:sy n="140" d="100"/>
        </p:scale>
        <p:origin x="19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dreads.com/work/quotes/13099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imetomi/eur-usd-forex-pair-historical-data-2002-2019" TargetMode="External"/><Relationship Id="rId2" Type="http://schemas.openxmlformats.org/officeDocument/2006/relationships/hyperlink" Target="https://arxiv.org/abs/1506.0032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yfinanc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tf-is-image-classification-8e78a8235acb" TargetMode="External"/><Relationship Id="rId2" Type="http://schemas.openxmlformats.org/officeDocument/2006/relationships/hyperlink" Target="https://www.cs.ryerson.ca/~aharley/vis/conv/flat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3A9F-2109-9C45-9577-1459D7FB2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series classification with convolutional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151F4-226D-5B4E-803E-C2A212CEF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Anthony van der Wal | UWA Data Analytics</a:t>
            </a:r>
          </a:p>
          <a:p>
            <a:r>
              <a:rPr lang="en-AU" dirty="0"/>
              <a:t>Project 3 | 27 Feb 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37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A858-AC46-AE40-92C4-CC53B2E6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8CB6-66D0-0840-9A18-BCE657E7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2086"/>
            <a:ext cx="10045146" cy="13827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/>
              <a:t>“… </a:t>
            </a:r>
            <a:r>
              <a:rPr lang="en-AU" sz="1600" i="1" dirty="0"/>
              <a:t>there seems to be something non-algorithmic about our conscious thinking. In particular, … that, at least in mathematics, conscious contemplation can sometimes enable one to ascertain the truth of a statement in a way that no algorithm could</a:t>
            </a:r>
            <a:r>
              <a:rPr lang="en-AU" sz="1600" dirty="0"/>
              <a:t>.”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AU" sz="1100" dirty="0"/>
            </a:br>
            <a:r>
              <a:rPr lang="en-AU" sz="1200" dirty="0"/>
              <a:t>― </a:t>
            </a:r>
            <a:r>
              <a:rPr lang="en-AU" sz="1200" b="1" dirty="0"/>
              <a:t>Roger Penrose, </a:t>
            </a:r>
            <a:r>
              <a:rPr lang="en-AU" sz="1200" b="1" dirty="0">
                <a:hlinkClick r:id="rId2"/>
              </a:rPr>
              <a:t>The Emperor's New Mind: Concerning Computers, Minds, and the Laws of Physics</a:t>
            </a:r>
            <a:endParaRPr lang="en-US" sz="11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22A6F2-599D-E54A-B18B-D6834A21C90A}"/>
              </a:ext>
            </a:extLst>
          </p:cNvPr>
          <p:cNvSpPr txBox="1">
            <a:spLocks/>
          </p:cNvSpPr>
          <p:nvPr/>
        </p:nvSpPr>
        <p:spPr>
          <a:xfrm>
            <a:off x="1005441" y="3224817"/>
            <a:ext cx="8278767" cy="238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the early 1990’s I attended a lecture by Roger Penrose.  He argued that human intelligence cannot be replicated by a Turing Machine.  I want to improve my understanding of what currently qualifies as ‘artificial intelligence’.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377553-F630-354E-9760-2634CAFBB14F}"/>
              </a:ext>
            </a:extLst>
          </p:cNvPr>
          <p:cNvSpPr txBox="1">
            <a:spLocks/>
          </p:cNvSpPr>
          <p:nvPr/>
        </p:nvSpPr>
        <p:spPr>
          <a:xfrm>
            <a:off x="1005441" y="4801373"/>
            <a:ext cx="7977500" cy="808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Gain a functional understanding of image and time series classification tools.</a:t>
            </a:r>
          </a:p>
        </p:txBody>
      </p:sp>
    </p:spTree>
    <p:extLst>
      <p:ext uri="{BB962C8B-B14F-4D97-AF65-F5344CB8AC3E}">
        <p14:creationId xmlns:p14="http://schemas.microsoft.com/office/powerpoint/2010/main" val="39040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053C8A-E1AF-B94D-8C70-1F65C7EA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E7A6-288A-B541-85F3-B4116E49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799" y="1812132"/>
            <a:ext cx="5101959" cy="44180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Objective: classify simple patterns in time series data.</a:t>
            </a:r>
          </a:p>
          <a:p>
            <a:pPr>
              <a:lnSpc>
                <a:spcPct val="110000"/>
              </a:lnSpc>
            </a:pPr>
            <a:r>
              <a:rPr lang="en-US" dirty="0"/>
              <a:t>Method: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Time series from currency exchange prices.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1D time series labelled (pos., neg., neut.)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Transform into 2D images. 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Train labelled images with Convolutional Neural Network (CNN).</a:t>
            </a:r>
          </a:p>
          <a:p>
            <a:pPr>
              <a:lnSpc>
                <a:spcPct val="110000"/>
              </a:lnSpc>
            </a:pPr>
            <a:r>
              <a:rPr lang="en-US" dirty="0"/>
              <a:t>Result: model is used to classify (predict) unlabelled time series.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3B15E-C68B-A449-AE89-0BA187536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1447" y="4160685"/>
            <a:ext cx="4187336" cy="1486904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319703D-5636-2E45-87D3-4BB172350B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447" y="5663261"/>
            <a:ext cx="4187336" cy="206700"/>
          </a:xfrm>
          <a:prstGeom prst="round2DiagRect">
            <a:avLst>
              <a:gd name="adj1" fmla="val 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2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A920263-95F7-FF40-8FEC-A900C1A708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042"/>
          <a:stretch/>
        </p:blipFill>
        <p:spPr>
          <a:xfrm>
            <a:off x="6917093" y="1194749"/>
            <a:ext cx="4151330" cy="24648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3577226E-B888-3F43-9043-1C46B1F32654}"/>
              </a:ext>
            </a:extLst>
          </p:cNvPr>
          <p:cNvSpPr/>
          <p:nvPr/>
        </p:nvSpPr>
        <p:spPr>
          <a:xfrm rot="17820422">
            <a:off x="7196709" y="1883889"/>
            <a:ext cx="928455" cy="20653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Striped Right Arrow 76">
            <a:extLst>
              <a:ext uri="{FF2B5EF4-FFF2-40B4-BE49-F238E27FC236}">
                <a16:creationId xmlns:a16="http://schemas.microsoft.com/office/drawing/2014/main" id="{BF23A701-84FF-994B-976C-2F0A0AB69B43}"/>
              </a:ext>
            </a:extLst>
          </p:cNvPr>
          <p:cNvSpPr/>
          <p:nvPr/>
        </p:nvSpPr>
        <p:spPr>
          <a:xfrm rot="4156194">
            <a:off x="9658107" y="2192012"/>
            <a:ext cx="928455" cy="206538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triped Right Arrow 77">
            <a:extLst>
              <a:ext uri="{FF2B5EF4-FFF2-40B4-BE49-F238E27FC236}">
                <a16:creationId xmlns:a16="http://schemas.microsoft.com/office/drawing/2014/main" id="{732ACDE3-988A-7044-BD58-F71F78EC2ABA}"/>
              </a:ext>
            </a:extLst>
          </p:cNvPr>
          <p:cNvSpPr/>
          <p:nvPr/>
        </p:nvSpPr>
        <p:spPr>
          <a:xfrm>
            <a:off x="8465137" y="1310101"/>
            <a:ext cx="893139" cy="214705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1F6B731-C73F-664D-AB72-943A63AB1D59}"/>
              </a:ext>
            </a:extLst>
          </p:cNvPr>
          <p:cNvSpPr/>
          <p:nvPr/>
        </p:nvSpPr>
        <p:spPr>
          <a:xfrm rot="17853562">
            <a:off x="6879490" y="2389663"/>
            <a:ext cx="2046863" cy="418272"/>
          </a:xfrm>
          <a:prstGeom prst="round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D30E8EA-ECBF-CC4D-8C11-8718B5B59C8F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088327" y="2695559"/>
            <a:ext cx="800423" cy="1307290"/>
          </a:xfrm>
          <a:prstGeom prst="curvedConnector4">
            <a:avLst>
              <a:gd name="adj1" fmla="val 17753"/>
              <a:gd name="adj2" fmla="val 53353"/>
            </a:avLst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41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A743-8536-424A-B3BF-0AE8E5E6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FFCF3-E2EA-1F4F-BD7F-2CF43D121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US" sz="2000" dirty="0"/>
              <a:t>EUR-USD hourly exchange rates.</a:t>
            </a:r>
          </a:p>
          <a:p>
            <a:r>
              <a:rPr lang="en-US" sz="2000" dirty="0"/>
              <a:t>Gramian angular summation field:</a:t>
            </a:r>
          </a:p>
          <a:p>
            <a:pPr lvl="1"/>
            <a:r>
              <a:rPr lang="en-US" sz="1600" dirty="0"/>
              <a:t>Wang &amp; Oates (2015) -- </a:t>
            </a:r>
            <a:r>
              <a:rPr lang="en-US" sz="1600" dirty="0">
                <a:hlinkClick r:id="rId2"/>
              </a:rPr>
              <a:t>https://arxiv.org/abs/1506.00327</a:t>
            </a:r>
            <a:endParaRPr lang="en-US" sz="1800" dirty="0"/>
          </a:p>
          <a:p>
            <a:r>
              <a:rPr lang="en-US" sz="2000" dirty="0"/>
              <a:t>Training:</a:t>
            </a:r>
          </a:p>
          <a:p>
            <a:pPr lvl="1"/>
            <a:r>
              <a:rPr lang="en-US" sz="1800" dirty="0"/>
              <a:t>Kaggle -- </a:t>
            </a:r>
            <a:r>
              <a:rPr lang="en-US" sz="1800" dirty="0">
                <a:hlinkClick r:id="rId3"/>
              </a:rPr>
              <a:t>https://www.kaggle.com/imetomi/eur-usd-forex-pair-historical-data-2002-2019</a:t>
            </a:r>
            <a:endParaRPr lang="en-US" sz="1800" dirty="0"/>
          </a:p>
          <a:p>
            <a:r>
              <a:rPr lang="en-US" sz="2000" dirty="0"/>
              <a:t>Prediction</a:t>
            </a:r>
          </a:p>
          <a:p>
            <a:pPr lvl="1"/>
            <a:r>
              <a:rPr lang="en-US" sz="1800" dirty="0"/>
              <a:t>Yahoo Finance -- </a:t>
            </a:r>
            <a:r>
              <a:rPr lang="en-US" sz="1800" dirty="0">
                <a:hlinkClick r:id="rId4"/>
              </a:rPr>
              <a:t>https://pypi.org/project/yfinance/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911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C150-2B56-DB41-9C3C-D1272474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67BB-8CBC-BD48-901C-A0D283511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9656"/>
            <a:ext cx="9905999" cy="4352544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Split time data consecutively – images are created from groups of 10 consecutive datapoints.</a:t>
            </a:r>
          </a:p>
          <a:p>
            <a:r>
              <a:rPr lang="en-US" sz="1400" dirty="0"/>
              <a:t>GAM – 2D images that retain the angular relationships of a 1D vector.</a:t>
            </a:r>
          </a:p>
          <a:p>
            <a:r>
              <a:rPr lang="en-US" sz="1400" dirty="0"/>
              <a:t>CNN – computationally efficient.  Accurate.  Modelled after mammal eyesight.</a:t>
            </a:r>
          </a:p>
          <a:p>
            <a:r>
              <a:rPr lang="en-US" sz="1400" dirty="0"/>
              <a:t>Conv2D – extract features from images.  Filters are trained on coarse shapes at first – subsequent convolutional layers will look for finer features.  Each filter identifying a different feature.  The output are ’convolved’ feature maps.  Feature maps are smaller than the input image.</a:t>
            </a:r>
          </a:p>
          <a:p>
            <a:r>
              <a:rPr lang="en-US" sz="1400" dirty="0"/>
              <a:t>MaxPooling – partition convolved feature maps.  Retain only the maximum value of each partition.  Pooled feature maps are smaller than the convolved feature maps.  The max pooling retains only the prominent features.</a:t>
            </a:r>
          </a:p>
          <a:p>
            <a:r>
              <a:rPr lang="en-US" sz="1400" dirty="0"/>
              <a:t>Flatten – transform the 2D images into a 1D vector easily consumed by a neural network.</a:t>
            </a:r>
          </a:p>
          <a:p>
            <a:r>
              <a:rPr lang="en-US" sz="1400" dirty="0"/>
              <a:t>Dense (fully connected) – create additional attributes of the feature maps.  Run them forward/backward to adjust the weights.</a:t>
            </a:r>
          </a:p>
          <a:p>
            <a:r>
              <a:rPr lang="en-US" sz="1400" dirty="0"/>
              <a:t>Dropout – randomly set feature values to 0.  Helps reduce overfitting by preventing adjacent nodes being ‘influenced’ by each-other.</a:t>
            </a:r>
          </a:p>
          <a:p>
            <a:r>
              <a:rPr lang="en-US" sz="1400" dirty="0">
                <a:hlinkClick r:id="rId2"/>
              </a:rPr>
              <a:t>https://www.cs.ryerson.ca/~aharley/vis/conv/flat.html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https://towardsdatascience.com/wtf-is-image-classification-8e78a8235acb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079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1910-623E-3141-83D1-213CCAD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&amp; 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83EC8E-9A60-A84A-99A8-277BB2E07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480" y="2106620"/>
            <a:ext cx="1202267" cy="435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FAE5D-C8AD-524F-897E-F92E88CD0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243" y="2106620"/>
            <a:ext cx="1202267" cy="435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1D75D7-107E-0643-AC45-2804E23C1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350" y="4560472"/>
            <a:ext cx="2979161" cy="1662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CA5E6-111B-A249-B9C6-ADADFE44B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7351" y="2860406"/>
            <a:ext cx="2979160" cy="1662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5757D8-6D21-B049-8352-B12952F2B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5605" y="1190258"/>
            <a:ext cx="3111805" cy="255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19D1C9-1B87-EB49-BD3F-EFFB41591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5601" y="1472437"/>
            <a:ext cx="3111810" cy="1002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D93A85-DA46-6743-8995-616465A1F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5601" y="2503315"/>
            <a:ext cx="3111809" cy="27228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D46192-3209-F941-8C53-5066D386E2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7348" y="3133325"/>
            <a:ext cx="2979160" cy="2586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FF569A-C0E9-C243-9A63-96EA736A23B9}"/>
              </a:ext>
            </a:extLst>
          </p:cNvPr>
          <p:cNvSpPr txBox="1"/>
          <p:nvPr/>
        </p:nvSpPr>
        <p:spPr>
          <a:xfrm>
            <a:off x="1077348" y="1790494"/>
            <a:ext cx="123539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y_train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AD079-F4D9-5649-9D4E-7C694AA7F01E}"/>
              </a:ext>
            </a:extLst>
          </p:cNvPr>
          <p:cNvSpPr txBox="1"/>
          <p:nvPr/>
        </p:nvSpPr>
        <p:spPr>
          <a:xfrm>
            <a:off x="2622859" y="1808941"/>
            <a:ext cx="163634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balance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4C322A9E-AE22-E546-A56E-6565FE222562}"/>
              </a:ext>
            </a:extLst>
          </p:cNvPr>
          <p:cNvSpPr/>
          <p:nvPr/>
        </p:nvSpPr>
        <p:spPr>
          <a:xfrm>
            <a:off x="2422951" y="2252214"/>
            <a:ext cx="321088" cy="189234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iped Right Arrow 13">
            <a:extLst>
              <a:ext uri="{FF2B5EF4-FFF2-40B4-BE49-F238E27FC236}">
                <a16:creationId xmlns:a16="http://schemas.microsoft.com/office/drawing/2014/main" id="{9253AD40-3853-2C4B-BDFB-B6FFD5A6AF13}"/>
              </a:ext>
            </a:extLst>
          </p:cNvPr>
          <p:cNvSpPr/>
          <p:nvPr/>
        </p:nvSpPr>
        <p:spPr>
          <a:xfrm rot="5400000">
            <a:off x="3247620" y="2770303"/>
            <a:ext cx="321088" cy="189234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>
            <a:extLst>
              <a:ext uri="{FF2B5EF4-FFF2-40B4-BE49-F238E27FC236}">
                <a16:creationId xmlns:a16="http://schemas.microsoft.com/office/drawing/2014/main" id="{D62BF82F-CD62-D24A-9973-C2FB726E252E}"/>
              </a:ext>
            </a:extLst>
          </p:cNvPr>
          <p:cNvSpPr/>
          <p:nvPr/>
        </p:nvSpPr>
        <p:spPr>
          <a:xfrm>
            <a:off x="4195054" y="4940425"/>
            <a:ext cx="321088" cy="189234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iped Right Arrow 15">
            <a:extLst>
              <a:ext uri="{FF2B5EF4-FFF2-40B4-BE49-F238E27FC236}">
                <a16:creationId xmlns:a16="http://schemas.microsoft.com/office/drawing/2014/main" id="{331D192B-11FB-C043-B596-030BBA4A6DDE}"/>
              </a:ext>
            </a:extLst>
          </p:cNvPr>
          <p:cNvSpPr/>
          <p:nvPr/>
        </p:nvSpPr>
        <p:spPr>
          <a:xfrm rot="16200000">
            <a:off x="6060876" y="2455013"/>
            <a:ext cx="321088" cy="189234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iped Right Arrow 16">
            <a:extLst>
              <a:ext uri="{FF2B5EF4-FFF2-40B4-BE49-F238E27FC236}">
                <a16:creationId xmlns:a16="http://schemas.microsoft.com/office/drawing/2014/main" id="{583D3D61-2E3C-FB4E-9E8F-E3525D3898FA}"/>
              </a:ext>
            </a:extLst>
          </p:cNvPr>
          <p:cNvSpPr/>
          <p:nvPr/>
        </p:nvSpPr>
        <p:spPr>
          <a:xfrm>
            <a:off x="7126853" y="1926144"/>
            <a:ext cx="321088" cy="189234"/>
          </a:xfrm>
          <a:prstGeom prst="stripedRightArrow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F5617-4FDA-3A4B-A0D5-AF774BC8DD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0414" y="1811735"/>
            <a:ext cx="1202265" cy="4271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C11C77-6BA8-FF4F-8E57-530436606CFF}"/>
              </a:ext>
            </a:extLst>
          </p:cNvPr>
          <p:cNvSpPr txBox="1"/>
          <p:nvPr/>
        </p:nvSpPr>
        <p:spPr>
          <a:xfrm>
            <a:off x="5574138" y="1523588"/>
            <a:ext cx="1235399" cy="2881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y_test</a:t>
            </a:r>
          </a:p>
        </p:txBody>
      </p:sp>
    </p:spTree>
    <p:extLst>
      <p:ext uri="{BB962C8B-B14F-4D97-AF65-F5344CB8AC3E}">
        <p14:creationId xmlns:p14="http://schemas.microsoft.com/office/powerpoint/2010/main" val="124672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1910-623E-3141-83D1-213CCAD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99C716-1F71-934E-867D-29F262094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74"/>
          <a:stretch/>
        </p:blipFill>
        <p:spPr>
          <a:xfrm>
            <a:off x="1040829" y="1838093"/>
            <a:ext cx="6782241" cy="405064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1AC5E9-DFA4-674B-A7ED-928084126E79}"/>
              </a:ext>
            </a:extLst>
          </p:cNvPr>
          <p:cNvSpPr txBox="1">
            <a:spLocks/>
          </p:cNvSpPr>
          <p:nvPr/>
        </p:nvSpPr>
        <p:spPr>
          <a:xfrm>
            <a:off x="7923654" y="1838093"/>
            <a:ext cx="3224341" cy="3547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Positive/negative slopes often occur at inflection points.</a:t>
            </a:r>
          </a:p>
          <a:p>
            <a:r>
              <a:rPr lang="en-US" sz="1800" dirty="0"/>
              <a:t>Potential use </a:t>
            </a:r>
            <a:r>
              <a:rPr lang="en-US" sz="1800" dirty="0">
                <a:sym typeface="Wingdings" pitchFamily="2" charset="2"/>
              </a:rPr>
              <a:t></a:t>
            </a:r>
            <a:r>
              <a:rPr lang="en-US" sz="1800" dirty="0"/>
              <a:t> as first step in identifying Candlestick patterns.</a:t>
            </a:r>
          </a:p>
          <a:p>
            <a:r>
              <a:rPr lang="en-US" sz="1800" dirty="0"/>
              <a:t>Model works reasonably well with other stocks since they have similar (random walk) characteristics.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80535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1910-623E-3141-83D1-213CCAD0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for fun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F8BAC-4CF5-AD4B-AD5C-64D147C42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89" y="2269717"/>
            <a:ext cx="5369926" cy="2808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599B5-9219-6347-99D1-F787B90CC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343" y="2269717"/>
            <a:ext cx="4784568" cy="280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2284-30FE-8E41-8790-A5BABC82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B2687-1C9E-5F43-A180-BEA04EA2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for relatively simple tasks are easily created on a small laptop computer.</a:t>
            </a:r>
          </a:p>
          <a:p>
            <a:r>
              <a:rPr lang="en-US" dirty="0"/>
              <a:t>Human brains have ~86 billion neurons.  The CNN in this project has about 150 filters (neurons?).</a:t>
            </a:r>
          </a:p>
        </p:txBody>
      </p:sp>
    </p:spTree>
    <p:extLst>
      <p:ext uri="{BB962C8B-B14F-4D97-AF65-F5344CB8AC3E}">
        <p14:creationId xmlns:p14="http://schemas.microsoft.com/office/powerpoint/2010/main" val="3491006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1557</TotalTime>
  <Words>559</Words>
  <Application>Microsoft Macintosh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Time series classification with convolutional neural network</vt:lpstr>
      <vt:lpstr>Motivation</vt:lpstr>
      <vt:lpstr>Outline</vt:lpstr>
      <vt:lpstr>Sources</vt:lpstr>
      <vt:lpstr>Functional understanding</vt:lpstr>
      <vt:lpstr>Train &amp; TEST</vt:lpstr>
      <vt:lpstr>predicT</vt:lpstr>
      <vt:lpstr>JUST for fun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timeseries classification with convolutional neural network</dc:title>
  <dc:creator>Anthony VAN DER WAL</dc:creator>
  <cp:lastModifiedBy>Anthony VAN DER WAL</cp:lastModifiedBy>
  <cp:revision>32</cp:revision>
  <dcterms:created xsi:type="dcterms:W3CDTF">2021-02-21T06:06:39Z</dcterms:created>
  <dcterms:modified xsi:type="dcterms:W3CDTF">2021-02-22T12:37:55Z</dcterms:modified>
</cp:coreProperties>
</file>