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238" autoAdjust="0"/>
  </p:normalViewPr>
  <p:slideViewPr>
    <p:cSldViewPr>
      <p:cViewPr varScale="1">
        <p:scale>
          <a:sx n="62" d="100"/>
          <a:sy n="62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165C5-0C3B-40E3-A1F3-64817B987D61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BC84-556D-4452-B8B5-6B4390AD7E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Actually, they have equal results, but semantics is different. size() act as a method of container, like vector ,set and so forth. length() represent a property of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C84-556D-4452-B8B5-6B4390AD7E8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的符号是告诉编译器，这个字符按照</a:t>
            </a:r>
            <a:r>
              <a:rPr lang="zh-CN" altLang="en-US" smtClean="0"/>
              <a:t>宽字符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C84-556D-4452-B8B5-6B4390AD7E8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C84-556D-4452-B8B5-6B4390AD7E8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编码是单字节编码，向下兼容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，其编码范围是</a:t>
            </a:r>
            <a:r>
              <a:rPr lang="en-US" altLang="zh-CN" dirty="0" smtClean="0"/>
              <a:t>0x00-0xFF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0x00-0x7F</a:t>
            </a:r>
            <a:r>
              <a:rPr lang="zh-CN" altLang="en-US" dirty="0" smtClean="0"/>
              <a:t>之间完全和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一致，</a:t>
            </a:r>
            <a:r>
              <a:rPr lang="en-US" altLang="zh-CN" dirty="0" smtClean="0"/>
              <a:t>0x80-0x9F</a:t>
            </a:r>
            <a:r>
              <a:rPr lang="zh-CN" altLang="en-US" dirty="0" smtClean="0"/>
              <a:t>之间是控制字符，</a:t>
            </a:r>
            <a:r>
              <a:rPr lang="en-US" altLang="zh-CN" dirty="0" smtClean="0"/>
              <a:t>0xA0-0xFF</a:t>
            </a:r>
            <a:r>
              <a:rPr lang="zh-CN" altLang="en-US" dirty="0" smtClean="0"/>
              <a:t>之间是文字符号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把其他任何编码的字节流当作</a:t>
            </a:r>
            <a:r>
              <a:rPr lang="en-US" altLang="zh-CN" dirty="0" err="1" smtClean="0"/>
              <a:t>latin</a:t>
            </a:r>
            <a:r>
              <a:rPr lang="zh-CN" altLang="en-US" dirty="0" smtClean="0"/>
              <a:t>编码看待都没有问题。这是个很重要的特性，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数据库默认编码是</a:t>
            </a:r>
            <a:r>
              <a:rPr lang="en-US" altLang="zh-CN" dirty="0" smtClean="0"/>
              <a:t>Latin1</a:t>
            </a:r>
            <a:r>
              <a:rPr lang="zh-CN" altLang="en-US" dirty="0" smtClean="0"/>
              <a:t>就是利用了这个特性。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1BC84-556D-4452-B8B5-6B4390AD7E8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2011/10/13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albums/1204863/1204863.html#0$c9d4cf43a7db1c2b72f05d6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字符集和编码整理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Anthonywei  2011-10-6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BOM(Byte Order Mark)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UTF</a:t>
            </a:r>
            <a:r>
              <a:rPr lang="zh-CN" altLang="en-US" dirty="0" smtClean="0"/>
              <a:t>编码方案里用于标识编码的标准标记，在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里本来是</a:t>
            </a:r>
            <a:r>
              <a:rPr lang="en-US" altLang="zh-CN" dirty="0" smtClean="0"/>
              <a:t>FF FE</a:t>
            </a:r>
            <a:r>
              <a:rPr lang="zh-CN" altLang="en-US" dirty="0" smtClean="0"/>
              <a:t>，变成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就成了</a:t>
            </a:r>
            <a:r>
              <a:rPr lang="en-US" altLang="zh-CN" dirty="0" smtClean="0"/>
              <a:t>EF BB BF</a:t>
            </a:r>
            <a:r>
              <a:rPr lang="zh-CN" altLang="en-US" dirty="0" smtClean="0"/>
              <a:t>。这个标记是可选的，因为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字节没有顺序，所以它可以被用来检测一个字节流是否是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编码的。微软做这种检测，但有些软件不做这种检测， 而把它当作正常字符处理。</a:t>
            </a:r>
            <a:endParaRPr lang="en-US" altLang="zh-CN" dirty="0" smtClean="0"/>
          </a:p>
          <a:p>
            <a:r>
              <a:rPr lang="zh-CN" altLang="en-US" dirty="0" smtClean="0"/>
              <a:t>微软在自己的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格式的文本文件之前加上了</a:t>
            </a:r>
            <a:r>
              <a:rPr lang="en-US" altLang="zh-CN" dirty="0" smtClean="0"/>
              <a:t>EF BB BF</a:t>
            </a:r>
            <a:r>
              <a:rPr lang="zh-CN" altLang="en-US" dirty="0" smtClean="0"/>
              <a:t>三个字节</a:t>
            </a:r>
            <a:r>
              <a:rPr lang="en-US" altLang="zh-CN" dirty="0" smtClean="0"/>
              <a:t>, windows</a:t>
            </a:r>
            <a:r>
              <a:rPr lang="zh-CN" altLang="en-US" dirty="0" smtClean="0"/>
              <a:t>上面的</a:t>
            </a:r>
            <a:r>
              <a:rPr lang="en-US" altLang="zh-CN" dirty="0" smtClean="0"/>
              <a:t>notepad</a:t>
            </a:r>
            <a:r>
              <a:rPr lang="zh-CN" altLang="en-US" dirty="0" smtClean="0"/>
              <a:t>等程序就是根据这三个字节来确定一个文本文件是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的还是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然而这个只是微软暗自作的标记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其它平台上并没有对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文本文件做个这样的标记。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BOM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4400" b="1" dirty="0" smtClean="0"/>
              <a:t>C++</a:t>
            </a:r>
            <a:r>
              <a:rPr lang="zh-CN" altLang="en-US" sz="4400" b="1" dirty="0" smtClean="0"/>
              <a:t>的源文件编码格式对程序有什么影响呢？</a:t>
            </a:r>
            <a:endParaRPr lang="en-US" altLang="zh-CN" sz="4400" b="1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\</a:t>
            </a:r>
            <a:r>
              <a:rPr lang="en-US" dirty="0" smtClean="0"/>
              <a:t>n");</a:t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zh-CN" altLang="en-US" dirty="0" smtClean="0"/>
              <a:t>源文件是以</a:t>
            </a:r>
            <a:r>
              <a:rPr lang="en-US" dirty="0" smtClean="0"/>
              <a:t>UTF-8</a:t>
            </a:r>
            <a:r>
              <a:rPr lang="zh-CN" altLang="en-US" dirty="0" smtClean="0"/>
              <a:t>编码存储的：</a:t>
            </a:r>
          </a:p>
          <a:p>
            <a:r>
              <a:rPr lang="en-US" altLang="zh-CN" dirty="0" smtClean="0"/>
              <a:t>$ </a:t>
            </a:r>
            <a:r>
              <a:rPr lang="en-US" dirty="0" err="1" smtClean="0"/>
              <a:t>od</a:t>
            </a:r>
            <a:r>
              <a:rPr lang="en-US" dirty="0" smtClean="0"/>
              <a:t> -</a:t>
            </a:r>
            <a:r>
              <a:rPr lang="en-US" dirty="0" err="1" smtClean="0"/>
              <a:t>tc</a:t>
            </a:r>
            <a:r>
              <a:rPr lang="en-US" dirty="0" smtClean="0"/>
              <a:t> </a:t>
            </a:r>
            <a:r>
              <a:rPr lang="en-US" dirty="0" err="1" smtClean="0"/>
              <a:t>nihao.c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0000000 # </a:t>
            </a:r>
            <a:r>
              <a:rPr lang="en-US" dirty="0" err="1" smtClean="0"/>
              <a:t>i</a:t>
            </a:r>
            <a:r>
              <a:rPr lang="en-US" dirty="0" smtClean="0"/>
              <a:t> n c l u d e &lt; s t d </a:t>
            </a:r>
            <a:r>
              <a:rPr lang="en-US" dirty="0" err="1" smtClean="0"/>
              <a:t>i</a:t>
            </a:r>
            <a:r>
              <a:rPr lang="en-US" dirty="0" smtClean="0"/>
              <a:t> o .</a:t>
            </a:r>
            <a:br>
              <a:rPr lang="en-US" dirty="0" smtClean="0"/>
            </a:br>
            <a:r>
              <a:rPr lang="en-US" dirty="0" smtClean="0"/>
              <a:t>0000020 h &gt; \n \n </a:t>
            </a:r>
            <a:r>
              <a:rPr lang="en-US" dirty="0" err="1" smtClean="0"/>
              <a:t>i</a:t>
            </a:r>
            <a:r>
              <a:rPr lang="en-US" dirty="0" smtClean="0"/>
              <a:t> n t m a </a:t>
            </a:r>
            <a:r>
              <a:rPr lang="en-US" dirty="0" err="1" smtClean="0"/>
              <a:t>i</a:t>
            </a:r>
            <a:r>
              <a:rPr lang="en-US" dirty="0" smtClean="0"/>
              <a:t> n ( v o </a:t>
            </a:r>
            <a:r>
              <a:rPr lang="en-US" dirty="0" err="1" smtClean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0000040 d ) \n { \n \t p r </a:t>
            </a:r>
            <a:r>
              <a:rPr lang="en-US" dirty="0" err="1" smtClean="0"/>
              <a:t>i</a:t>
            </a:r>
            <a:r>
              <a:rPr lang="en-US" dirty="0" smtClean="0"/>
              <a:t> n t f ( " 344 275</a:t>
            </a:r>
            <a:br>
              <a:rPr lang="en-US" dirty="0" smtClean="0"/>
            </a:br>
            <a:r>
              <a:rPr lang="en-US" dirty="0" smtClean="0"/>
              <a:t>0000060 240 345 245 275 \ n " ) ; \n \t r e t u r</a:t>
            </a:r>
            <a:br>
              <a:rPr lang="en-US" dirty="0" smtClean="0"/>
            </a:br>
            <a:r>
              <a:rPr lang="en-US" dirty="0" smtClean="0"/>
              <a:t>0000100 n 0 ; \n } \n</a:t>
            </a:r>
            <a:br>
              <a:rPr lang="en-US" dirty="0" smtClean="0"/>
            </a:br>
            <a:r>
              <a:rPr lang="en-US" dirty="0" smtClean="0"/>
              <a:t>0000107</a:t>
            </a:r>
          </a:p>
          <a:p>
            <a:endParaRPr lang="en-US" dirty="0" smtClean="0"/>
          </a:p>
          <a:p>
            <a:r>
              <a:rPr lang="zh-CN" altLang="en-US" dirty="0" smtClean="0"/>
              <a:t>其中八进制的</a:t>
            </a:r>
            <a:r>
              <a:rPr lang="en-US" altLang="zh-CN" dirty="0" smtClean="0"/>
              <a:t>344 375 240</a:t>
            </a:r>
            <a:r>
              <a:rPr lang="zh-CN" altLang="en-US" dirty="0" smtClean="0"/>
              <a:t>（十六进制</a:t>
            </a:r>
            <a:r>
              <a:rPr lang="en-US" dirty="0" smtClean="0"/>
              <a:t>e4 </a:t>
            </a:r>
            <a:r>
              <a:rPr lang="en-US" dirty="0" err="1" smtClean="0"/>
              <a:t>bd</a:t>
            </a:r>
            <a:r>
              <a:rPr lang="en-US" dirty="0" smtClean="0"/>
              <a:t> a0）</a:t>
            </a:r>
            <a:r>
              <a:rPr lang="zh-CN" altLang="en-US" dirty="0" smtClean="0"/>
              <a:t>就是“你”的</a:t>
            </a:r>
            <a:r>
              <a:rPr lang="en-US" dirty="0" smtClean="0"/>
              <a:t>UTF-8</a:t>
            </a:r>
            <a:r>
              <a:rPr lang="zh-CN" altLang="en-US" dirty="0" smtClean="0"/>
              <a:t>编码，八进制的</a:t>
            </a:r>
            <a:r>
              <a:rPr lang="en-US" altLang="zh-CN" dirty="0" smtClean="0"/>
              <a:t>345 245 275</a:t>
            </a:r>
            <a:r>
              <a:rPr lang="zh-CN" altLang="en-US" dirty="0" smtClean="0"/>
              <a:t>（十六进制</a:t>
            </a:r>
            <a:r>
              <a:rPr lang="en-US" dirty="0" smtClean="0"/>
              <a:t>e5 a5 </a:t>
            </a:r>
            <a:r>
              <a:rPr lang="en-US" dirty="0" err="1" smtClean="0"/>
              <a:t>bd</a:t>
            </a:r>
            <a:r>
              <a:rPr lang="en-US" dirty="0" smtClean="0"/>
              <a:t>）</a:t>
            </a:r>
            <a:r>
              <a:rPr lang="zh-CN" altLang="en-US" dirty="0" smtClean="0"/>
              <a:t>就是“好”。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程序和编码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7972452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如果程序里出现变量为中文，比如</a:t>
            </a:r>
            <a:r>
              <a:rPr lang="en-US" altLang="zh-CN" dirty="0" smtClean="0"/>
              <a:t>char* a=“</a:t>
            </a:r>
            <a:r>
              <a:rPr lang="zh-CN" altLang="en-US" dirty="0" smtClean="0"/>
              <a:t>中文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，那么在不同的编译器上这个变量编译后的编码格式是不同的，一般在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编译器，变量的编码和源文件的格式相同，在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</a:t>
            </a:r>
            <a:r>
              <a:rPr lang="en-US" altLang="zh-CN" dirty="0" smtClean="0"/>
              <a:t>(</a:t>
            </a:r>
            <a:r>
              <a:rPr lang="en-US" altLang="zh-CN" smtClean="0"/>
              <a:t>Visual </a:t>
            </a:r>
            <a:r>
              <a:rPr lang="en-US" altLang="zh-CN" smtClean="0"/>
              <a:t>studio 2008)</a:t>
            </a:r>
            <a:r>
              <a:rPr lang="zh-CN" altLang="en-US" dirty="0" smtClean="0"/>
              <a:t>一般是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ASICII</a:t>
            </a:r>
            <a:r>
              <a:rPr lang="zh-CN" altLang="en-US" dirty="0" smtClean="0"/>
              <a:t>格式的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strlen</a:t>
            </a:r>
            <a:r>
              <a:rPr lang="zh-CN" altLang="en-US" dirty="0" smtClean="0"/>
              <a:t>函数如何处理不同编码的变量呢？程序员说一个汉字是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个字节这种说法对吗？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类型，</a:t>
            </a:r>
            <a:r>
              <a:rPr lang="en-US" altLang="zh-CN" dirty="0" smtClean="0"/>
              <a:t>size()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length() </a:t>
            </a:r>
            <a:r>
              <a:rPr lang="zh-CN" altLang="en-US" dirty="0" smtClean="0"/>
              <a:t>和编码的关系？</a:t>
            </a:r>
            <a:endParaRPr lang="en-US" altLang="zh-CN" dirty="0" smtClean="0"/>
          </a:p>
          <a:p>
            <a:r>
              <a:rPr lang="zh-CN" altLang="en-US" dirty="0" smtClean="0"/>
              <a:t>网络程序如何处理不同字符的编码呢？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程序和编码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Char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500" dirty="0" smtClean="0"/>
              <a:t>单字节变量类型，最多表示</a:t>
            </a:r>
            <a:r>
              <a:rPr lang="en-US" altLang="zh-CN" sz="1500" dirty="0" smtClean="0"/>
              <a:t>256</a:t>
            </a:r>
            <a:r>
              <a:rPr lang="zh-CN" altLang="en-US" sz="1500" dirty="0" smtClean="0"/>
              <a:t>个字符</a:t>
            </a:r>
            <a:endParaRPr lang="en-US" altLang="zh-CN" sz="1500" dirty="0" smtClean="0"/>
          </a:p>
          <a:p>
            <a:r>
              <a:rPr lang="en-US" altLang="zh-CN" dirty="0" err="1" smtClean="0"/>
              <a:t>Wchar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500" dirty="0" smtClean="0"/>
              <a:t>宽字节变量类型，用于表示</a:t>
            </a:r>
            <a:r>
              <a:rPr lang="en-US" sz="1500" dirty="0" smtClean="0"/>
              <a:t>Unicode</a:t>
            </a:r>
            <a:r>
              <a:rPr lang="zh-CN" altLang="en-US" sz="1500" dirty="0" smtClean="0"/>
              <a:t>字符，它实际定义在</a:t>
            </a:r>
            <a:r>
              <a:rPr lang="en-US" altLang="zh-CN" sz="1500" dirty="0" smtClean="0"/>
              <a:t>&lt;</a:t>
            </a:r>
            <a:r>
              <a:rPr lang="en-US" sz="1500" dirty="0" err="1" smtClean="0"/>
              <a:t>string.h</a:t>
            </a:r>
            <a:r>
              <a:rPr lang="en-US" sz="1500" dirty="0" smtClean="0"/>
              <a:t>&gt;</a:t>
            </a:r>
            <a:r>
              <a:rPr lang="zh-CN" altLang="en-US" sz="1500" dirty="0" smtClean="0"/>
              <a:t>里：</a:t>
            </a:r>
            <a:r>
              <a:rPr lang="en-US" sz="1500" dirty="0" err="1" smtClean="0"/>
              <a:t>typedef</a:t>
            </a:r>
            <a:r>
              <a:rPr lang="en-US" sz="1500" dirty="0" smtClean="0"/>
              <a:t> unsigned short </a:t>
            </a:r>
            <a:r>
              <a:rPr lang="en-US" sz="1500" b="1" dirty="0" err="1" smtClean="0"/>
              <a:t>wchar</a:t>
            </a:r>
            <a:r>
              <a:rPr lang="en-US" sz="1500" dirty="0" err="1" smtClean="0"/>
              <a:t>_t</a:t>
            </a:r>
            <a:endParaRPr lang="en-US" sz="1500" dirty="0" smtClean="0"/>
          </a:p>
          <a:p>
            <a:pPr>
              <a:buNone/>
            </a:pPr>
            <a:r>
              <a:rPr lang="en-US" sz="1500" b="1" dirty="0" smtClean="0"/>
              <a:t>	</a:t>
            </a:r>
            <a:r>
              <a:rPr lang="en-US" sz="1500" b="1" dirty="0" err="1" smtClean="0"/>
              <a:t>wchar</a:t>
            </a:r>
            <a:r>
              <a:rPr lang="en-US" sz="1500" dirty="0" err="1" smtClean="0"/>
              <a:t>_t</a:t>
            </a:r>
            <a:r>
              <a:rPr lang="en-US" sz="1500" dirty="0" smtClean="0"/>
              <a:t> a[] = </a:t>
            </a:r>
            <a:r>
              <a:rPr lang="en-US" sz="1500" dirty="0" err="1" smtClean="0"/>
              <a:t>L"Hello</a:t>
            </a:r>
            <a:r>
              <a:rPr lang="en-US" sz="1500" dirty="0" smtClean="0"/>
              <a:t>!" ; </a:t>
            </a:r>
            <a:r>
              <a:rPr lang="zh-CN" altLang="en-US" sz="1500" dirty="0" smtClean="0"/>
              <a:t>其中，宽字节类型每个变量占用</a:t>
            </a:r>
            <a:r>
              <a:rPr lang="en-US" altLang="zh-CN" sz="1500" dirty="0" smtClean="0"/>
              <a:t>2</a:t>
            </a:r>
            <a:r>
              <a:rPr lang="zh-CN" altLang="en-US" sz="1500" dirty="0" smtClean="0"/>
              <a:t>个字节，故上述数组</a:t>
            </a:r>
            <a:r>
              <a:rPr lang="en-US" sz="1500" dirty="0" smtClean="0"/>
              <a:t>a</a:t>
            </a:r>
            <a:r>
              <a:rPr lang="zh-CN" altLang="en-US" sz="1500" dirty="0" smtClean="0"/>
              <a:t>的</a:t>
            </a:r>
            <a:r>
              <a:rPr lang="en-US" sz="1500" dirty="0" err="1" smtClean="0"/>
              <a:t>sizeof</a:t>
            </a:r>
            <a:r>
              <a:rPr lang="en-US" sz="1500" dirty="0" smtClean="0"/>
              <a:t>(a) = 14</a:t>
            </a:r>
            <a:endParaRPr lang="en-US" altLang="zh-CN" sz="1500" dirty="0" smtClean="0"/>
          </a:p>
          <a:p>
            <a:r>
              <a:rPr lang="en-US" altLang="zh-CN" dirty="0" err="1" smtClean="0"/>
              <a:t>Wstring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内部变量为</a:t>
            </a:r>
            <a:r>
              <a:rPr lang="en-US" altLang="zh-CN" sz="1800" dirty="0" smtClean="0"/>
              <a:t>char*</a:t>
            </a:r>
          </a:p>
          <a:p>
            <a:r>
              <a:rPr lang="en-US" altLang="zh-CN" dirty="0" smtClean="0"/>
              <a:t>String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800" dirty="0" smtClean="0"/>
              <a:t>内部变量为</a:t>
            </a:r>
            <a:r>
              <a:rPr lang="en-US" altLang="zh-CN" sz="1800" dirty="0" err="1" smtClean="0"/>
              <a:t>wchar</a:t>
            </a:r>
            <a:r>
              <a:rPr lang="en-US" altLang="zh-CN" sz="1800" dirty="0" smtClean="0"/>
              <a:t>*</a:t>
            </a:r>
          </a:p>
          <a:p>
            <a:r>
              <a:rPr lang="en-US" altLang="zh-CN" dirty="0" smtClean="0"/>
              <a:t>TCHAR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1600" dirty="0" smtClean="0"/>
              <a:t>定义了</a:t>
            </a:r>
            <a:r>
              <a:rPr lang="en-US" altLang="zh-CN" sz="1600" dirty="0" smtClean="0"/>
              <a:t>_</a:t>
            </a:r>
            <a:r>
              <a:rPr lang="en-US" sz="1600" dirty="0" smtClean="0"/>
              <a:t>UNICODE：    </a:t>
            </a:r>
            <a:r>
              <a:rPr lang="en-US" sz="1600" dirty="0" err="1" smtClean="0"/>
              <a:t>typedef</a:t>
            </a:r>
            <a:r>
              <a:rPr lang="en-US" sz="1600" dirty="0" smtClean="0"/>
              <a:t> </a:t>
            </a:r>
            <a:r>
              <a:rPr lang="en-US" sz="1600" b="1" dirty="0" err="1" smtClean="0"/>
              <a:t>wchar</a:t>
            </a:r>
            <a:r>
              <a:rPr lang="en-US" sz="1600" dirty="0" err="1" smtClean="0"/>
              <a:t>_t</a:t>
            </a:r>
            <a:r>
              <a:rPr lang="en-US" sz="1600" dirty="0" smtClean="0"/>
              <a:t> TCHAR ; </a:t>
            </a:r>
            <a:br>
              <a:rPr lang="en-US" sz="1600" dirty="0" smtClean="0"/>
            </a:br>
            <a:r>
              <a:rPr lang="zh-CN" altLang="en-US" sz="1600" dirty="0" smtClean="0"/>
              <a:t>没有定义</a:t>
            </a:r>
            <a:r>
              <a:rPr lang="en-US" altLang="zh-CN" sz="1600" dirty="0" smtClean="0"/>
              <a:t>_</a:t>
            </a:r>
            <a:r>
              <a:rPr lang="en-US" sz="1600" dirty="0" smtClean="0"/>
              <a:t>UNICODE： </a:t>
            </a:r>
            <a:r>
              <a:rPr lang="en-US" sz="1600" dirty="0" err="1" smtClean="0"/>
              <a:t>typedef</a:t>
            </a:r>
            <a:r>
              <a:rPr lang="en-US" sz="1600" dirty="0" smtClean="0"/>
              <a:t> char TCHAR ; </a:t>
            </a:r>
            <a:endParaRPr lang="en-US" altLang="zh-CN" sz="1600" dirty="0" smtClean="0"/>
          </a:p>
          <a:p>
            <a:r>
              <a:rPr lang="en-US" altLang="zh-CN" dirty="0" smtClean="0"/>
              <a:t>_T()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定义了</a:t>
            </a:r>
            <a:r>
              <a:rPr lang="en-US" altLang="zh-CN" sz="1600" dirty="0" smtClean="0"/>
              <a:t>_</a:t>
            </a:r>
            <a:r>
              <a:rPr lang="en-US" sz="1600" dirty="0" smtClean="0"/>
              <a:t>UNICODE：    #define _T(x)  L##x </a:t>
            </a:r>
            <a:br>
              <a:rPr lang="en-US" sz="1600" dirty="0" smtClean="0"/>
            </a:br>
            <a:r>
              <a:rPr lang="zh-CN" altLang="en-US" sz="1600" dirty="0" smtClean="0"/>
              <a:t>没有定义</a:t>
            </a:r>
            <a:r>
              <a:rPr lang="en-US" altLang="zh-CN" sz="1600" dirty="0" smtClean="0"/>
              <a:t>_</a:t>
            </a:r>
            <a:r>
              <a:rPr lang="en-US" sz="1600" dirty="0" smtClean="0"/>
              <a:t>UNICODE： #define _T(x)  x 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程序和编码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Java</a:t>
            </a:r>
            <a:r>
              <a:rPr lang="zh-CN" altLang="en-US" dirty="0" smtClean="0"/>
              <a:t>字符串默认都是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的格式。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byte[] </a:t>
            </a:r>
            <a:r>
              <a:rPr lang="en-US" altLang="zh-CN" dirty="0" err="1" smtClean="0"/>
              <a:t>getByte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charsetName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String(byte[], </a:t>
            </a:r>
            <a:r>
              <a:rPr lang="en-US" altLang="zh-CN" dirty="0" err="1" smtClean="0"/>
              <a:t>charsetName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类型和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string</a:t>
            </a:r>
            <a:r>
              <a:rPr lang="zh-CN" altLang="en-US" dirty="0" smtClean="0"/>
              <a:t>类型有什么区别？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程序和编码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http-equiv="Content-Type" content="text/html; </a:t>
            </a:r>
            <a:r>
              <a:rPr lang="en-US" dirty="0" err="1" smtClean="0"/>
              <a:t>charset</a:t>
            </a:r>
            <a:r>
              <a:rPr lang="en-US" dirty="0" smtClean="0"/>
              <a:t>=gb2312"&gt;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浏览器会根据这个去选用适合的编码去解码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页面，如果浏览器看不到这段代码，会以默认的编码方式（一般是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）去解析页面，就可能出现乱码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&lt;form accept-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=“gb2312” /&gt; </a:t>
            </a:r>
            <a:r>
              <a:rPr lang="zh-CN" altLang="en-US" dirty="0" smtClean="0"/>
              <a:t>一般用在两个页面的编码格式不同的，比如本页面是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的，需要提交的是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的页面就可以这样设置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页面的编码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&lt;?xml version="1.0" encoding="UTF8"?&gt;</a:t>
            </a:r>
          </a:p>
          <a:p>
            <a:r>
              <a:rPr lang="en-US" altLang="zh-CN" dirty="0" smtClean="0"/>
              <a:t>&lt;a&gt;</a:t>
            </a:r>
          </a:p>
          <a:p>
            <a:r>
              <a:rPr lang="en-US" altLang="zh-CN" dirty="0" smtClean="0"/>
              <a:t>	&lt;b&gt;</a:t>
            </a:r>
            <a:r>
              <a:rPr lang="zh-CN" altLang="en-US" dirty="0" smtClean="0"/>
              <a:t>中文</a:t>
            </a:r>
            <a:r>
              <a:rPr lang="en-US" altLang="zh-CN" dirty="0" smtClean="0"/>
              <a:t>&lt;/b&gt;</a:t>
            </a:r>
          </a:p>
          <a:p>
            <a:r>
              <a:rPr lang="en-US" altLang="zh-CN" dirty="0" smtClean="0"/>
              <a:t>&lt;/a&gt;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如果这段代码存成</a:t>
            </a:r>
            <a:r>
              <a:rPr lang="en-US" altLang="zh-CN" dirty="0" smtClean="0"/>
              <a:t>ASICII</a:t>
            </a:r>
            <a:r>
              <a:rPr lang="zh-CN" altLang="en-US" dirty="0" smtClean="0"/>
              <a:t>的编码，那么读出中文时就会出现乱码。如果存储成为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格式就没有任何问题，如果存储成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的格式呢？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数据库的编码可以通过配置文件</a:t>
            </a:r>
            <a:r>
              <a:rPr lang="en-US" altLang="zh-CN" dirty="0" smtClean="0"/>
              <a:t>my.cnf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show variables like ‘%</a:t>
            </a:r>
            <a:r>
              <a:rPr lang="en-US" altLang="zh-CN" dirty="0" err="1" smtClean="0"/>
              <a:t>charset</a:t>
            </a:r>
            <a:r>
              <a:rPr lang="en-US" altLang="zh-CN" dirty="0" smtClean="0"/>
              <a:t>%’</a:t>
            </a:r>
            <a:r>
              <a:rPr lang="zh-CN" altLang="en-US" dirty="0" smtClean="0"/>
              <a:t>来查看</a:t>
            </a:r>
            <a:endParaRPr lang="en-US" altLang="zh-CN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&gt; show variables like ‘%character%’;</a:t>
            </a:r>
            <a:br>
              <a:rPr lang="en-US" dirty="0" smtClean="0"/>
            </a:br>
            <a:r>
              <a:rPr lang="en-US" dirty="0" smtClean="0"/>
              <a:t>+---------------------------------</a:t>
            </a:r>
            <a:br>
              <a:rPr lang="en-US" dirty="0" smtClean="0"/>
            </a:br>
            <a:r>
              <a:rPr lang="en-US" dirty="0" smtClean="0"/>
              <a:t>| </a:t>
            </a:r>
            <a:r>
              <a:rPr lang="en-US" dirty="0" err="1" smtClean="0"/>
              <a:t>Variable_name</a:t>
            </a:r>
            <a:r>
              <a:rPr lang="en-US" dirty="0" smtClean="0"/>
              <a:t>                   | Value</a:t>
            </a:r>
            <a:br>
              <a:rPr lang="en-US" dirty="0" smtClean="0"/>
            </a:br>
            <a:r>
              <a:rPr lang="en-US" dirty="0" smtClean="0"/>
              <a:t>+---------------------------------</a:t>
            </a:r>
            <a:br>
              <a:rPr lang="en-US" dirty="0" smtClean="0"/>
            </a:br>
            <a:r>
              <a:rPr lang="en-US" dirty="0" smtClean="0"/>
              <a:t>| </a:t>
            </a:r>
            <a:r>
              <a:rPr lang="en-US" dirty="0" err="1" smtClean="0"/>
              <a:t>character_set_client</a:t>
            </a:r>
            <a:r>
              <a:rPr lang="en-US" dirty="0" smtClean="0"/>
              <a:t>            | </a:t>
            </a:r>
            <a:r>
              <a:rPr lang="en-US" dirty="0" err="1" smtClean="0"/>
              <a:t>gbk</a:t>
            </a:r>
            <a:r>
              <a:rPr lang="en-US" dirty="0" smtClean="0"/>
              <a:t>    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| </a:t>
            </a:r>
            <a:r>
              <a:rPr lang="en-US" dirty="0" err="1" smtClean="0"/>
              <a:t>character_set_connection</a:t>
            </a:r>
            <a:r>
              <a:rPr lang="en-US" dirty="0" smtClean="0"/>
              <a:t>   | </a:t>
            </a:r>
            <a:r>
              <a:rPr lang="en-US" dirty="0" err="1" smtClean="0"/>
              <a:t>gbk</a:t>
            </a:r>
            <a:r>
              <a:rPr lang="en-US" dirty="0" smtClean="0"/>
              <a:t>    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| </a:t>
            </a:r>
            <a:r>
              <a:rPr lang="en-US" dirty="0" err="1" smtClean="0"/>
              <a:t>character_set_database</a:t>
            </a:r>
            <a:r>
              <a:rPr lang="en-US" dirty="0" smtClean="0"/>
              <a:t>      | </a:t>
            </a:r>
            <a:r>
              <a:rPr lang="en-US" dirty="0" err="1" smtClean="0"/>
              <a:t>gbk</a:t>
            </a:r>
            <a:r>
              <a:rPr lang="en-US" dirty="0" smtClean="0"/>
              <a:t>    </a:t>
            </a:r>
            <a:endParaRPr lang="zh-CN" altLang="en-US" dirty="0" smtClean="0"/>
          </a:p>
          <a:p>
            <a:r>
              <a:rPr lang="en-US" altLang="zh-CN" dirty="0" smtClean="0"/>
              <a:t>| </a:t>
            </a:r>
            <a:r>
              <a:rPr lang="en-US" dirty="0" err="1" smtClean="0"/>
              <a:t>character_set_results</a:t>
            </a:r>
            <a:r>
              <a:rPr lang="en-US" dirty="0" smtClean="0"/>
              <a:t>         | </a:t>
            </a:r>
            <a:r>
              <a:rPr lang="en-US" dirty="0" err="1" smtClean="0"/>
              <a:t>gbk</a:t>
            </a:r>
            <a:r>
              <a:rPr lang="en-US" dirty="0" smtClean="0"/>
              <a:t>    </a:t>
            </a:r>
            <a:endParaRPr lang="zh-CN" altLang="en-US" dirty="0" smtClean="0"/>
          </a:p>
          <a:p>
            <a:r>
              <a:rPr lang="en-US" altLang="zh-CN" dirty="0" smtClean="0"/>
              <a:t>| </a:t>
            </a:r>
            <a:r>
              <a:rPr lang="en-US" dirty="0" err="1" smtClean="0"/>
              <a:t>character_set_server</a:t>
            </a:r>
            <a:r>
              <a:rPr lang="en-US" dirty="0" smtClean="0"/>
              <a:t>          | </a:t>
            </a:r>
            <a:r>
              <a:rPr lang="en-US" dirty="0" err="1" smtClean="0"/>
              <a:t>gbk</a:t>
            </a:r>
            <a:r>
              <a:rPr lang="en-US" dirty="0" smtClean="0"/>
              <a:t>    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| </a:t>
            </a:r>
            <a:r>
              <a:rPr lang="en-US" dirty="0" err="1" smtClean="0"/>
              <a:t>character_set_system</a:t>
            </a:r>
            <a:r>
              <a:rPr lang="en-US" dirty="0" smtClean="0"/>
              <a:t>         | utf8   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编码问题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character_set_client</a:t>
            </a:r>
            <a:r>
              <a:rPr lang="en-US" dirty="0" smtClean="0"/>
              <a:t>: </a:t>
            </a:r>
            <a:r>
              <a:rPr lang="zh-CN" altLang="en-US" dirty="0" smtClean="0"/>
              <a:t>客户端字符集</a:t>
            </a:r>
            <a:r>
              <a:rPr lang="en-US" altLang="zh-CN" dirty="0" smtClean="0"/>
              <a:t>(</a:t>
            </a:r>
            <a:r>
              <a:rPr lang="zh-CN" altLang="en-US" dirty="0" smtClean="0"/>
              <a:t>应用程序客户端使用的字符集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，实际上它与当前会话相关。    </a:t>
            </a:r>
            <a:endParaRPr lang="en-US" altLang="zh-CN" dirty="0" smtClean="0"/>
          </a:p>
          <a:p>
            <a:r>
              <a:rPr lang="en-US" dirty="0" err="1" smtClean="0"/>
              <a:t>character_set_connection</a:t>
            </a:r>
            <a:r>
              <a:rPr lang="en-US" dirty="0" smtClean="0"/>
              <a:t>: </a:t>
            </a:r>
            <a:r>
              <a:rPr lang="zh-CN" altLang="en-US" dirty="0" smtClean="0"/>
              <a:t>连接字符集，指的是</a:t>
            </a:r>
            <a:r>
              <a:rPr lang="en-US" dirty="0" err="1" smtClean="0"/>
              <a:t>mysql</a:t>
            </a:r>
            <a:r>
              <a:rPr lang="zh-CN" altLang="en-US" dirty="0" smtClean="0"/>
              <a:t>网络传输操作中使用的字符集，也与会话相关。    </a:t>
            </a:r>
            <a:endParaRPr lang="en-US" altLang="zh-CN" dirty="0" smtClean="0"/>
          </a:p>
          <a:p>
            <a:r>
              <a:rPr lang="en-US" dirty="0" err="1" smtClean="0"/>
              <a:t>character_set_database</a:t>
            </a:r>
            <a:r>
              <a:rPr lang="en-US" dirty="0" smtClean="0"/>
              <a:t>: </a:t>
            </a:r>
            <a:r>
              <a:rPr lang="zh-CN" altLang="en-US" dirty="0" smtClean="0"/>
              <a:t>指的是数据库表中物理存储使用的字符集。    </a:t>
            </a:r>
            <a:endParaRPr lang="en-US" altLang="zh-CN" dirty="0" smtClean="0"/>
          </a:p>
          <a:p>
            <a:r>
              <a:rPr lang="en-US" dirty="0" err="1" smtClean="0"/>
              <a:t>character_set_results</a:t>
            </a:r>
            <a:r>
              <a:rPr lang="en-US" dirty="0" smtClean="0"/>
              <a:t>: </a:t>
            </a:r>
            <a:r>
              <a:rPr lang="zh-CN" altLang="en-US" dirty="0" smtClean="0"/>
              <a:t>指的是使用</a:t>
            </a:r>
            <a:r>
              <a:rPr lang="en-US" dirty="0" err="1" smtClean="0"/>
              <a:t>sql</a:t>
            </a:r>
            <a:r>
              <a:rPr lang="zh-CN" altLang="en-US" dirty="0" smtClean="0"/>
              <a:t>查询处理以后返回结果使用的字符集。    </a:t>
            </a:r>
            <a:endParaRPr lang="en-US" altLang="zh-CN" dirty="0" smtClean="0"/>
          </a:p>
          <a:p>
            <a:r>
              <a:rPr lang="en-US" dirty="0" err="1" smtClean="0"/>
              <a:t>character_set_server</a:t>
            </a:r>
            <a:r>
              <a:rPr lang="en-US" dirty="0" smtClean="0"/>
              <a:t>:</a:t>
            </a:r>
            <a:r>
              <a:rPr lang="zh-CN" altLang="en-US" dirty="0" smtClean="0"/>
              <a:t>指的是</a:t>
            </a:r>
            <a:r>
              <a:rPr lang="en-US" dirty="0" err="1" smtClean="0"/>
              <a:t>mysql</a:t>
            </a:r>
            <a:r>
              <a:rPr lang="zh-CN" altLang="en-US" dirty="0" smtClean="0"/>
              <a:t>数据库服务器端使用的字符集。    </a:t>
            </a:r>
            <a:endParaRPr lang="en-US" altLang="zh-CN" dirty="0" smtClean="0"/>
          </a:p>
          <a:p>
            <a:r>
              <a:rPr lang="en-US" dirty="0" err="1" smtClean="0"/>
              <a:t>character_set_system</a:t>
            </a:r>
            <a:r>
              <a:rPr lang="en-US" dirty="0" smtClean="0"/>
              <a:t>:</a:t>
            </a:r>
            <a:r>
              <a:rPr lang="zh-CN" altLang="en-US" dirty="0" smtClean="0"/>
              <a:t>指的是数据库中存储元信息使用的字符集。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编码问题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数据库是</a:t>
            </a:r>
            <a:r>
              <a:rPr lang="en-US" altLang="zh-CN" dirty="0" err="1" smtClean="0"/>
              <a:t>latin</a:t>
            </a:r>
            <a:r>
              <a:rPr lang="zh-CN" altLang="en-US" dirty="0" smtClean="0"/>
              <a:t>的编码，插入一段中文紧数据库，然后取出来会不会乱码吗？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数据库是</a:t>
            </a:r>
            <a:r>
              <a:rPr lang="en-US" altLang="zh-CN" dirty="0" smtClean="0"/>
              <a:t>GBK</a:t>
            </a:r>
            <a:r>
              <a:rPr lang="zh-CN" altLang="en-US" dirty="0" smtClean="0"/>
              <a:t>的编码，插入一段</a:t>
            </a:r>
            <a:r>
              <a:rPr lang="en-US" altLang="zh-CN" dirty="0" err="1" smtClean="0"/>
              <a:t>gdk</a:t>
            </a:r>
            <a:r>
              <a:rPr lang="zh-CN" altLang="en-US" dirty="0" smtClean="0"/>
              <a:t>格式的中文进去，然后取出来会乱码吗？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set names </a:t>
            </a:r>
            <a:r>
              <a:rPr lang="en-US" altLang="zh-CN" dirty="0" err="1" smtClean="0"/>
              <a:t>gbk</a:t>
            </a:r>
            <a:r>
              <a:rPr lang="zh-CN" altLang="en-US" dirty="0" smtClean="0"/>
              <a:t>之后呢？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Set Names </a:t>
            </a:r>
            <a:r>
              <a:rPr lang="en-US" altLang="zh-CN" dirty="0" err="1" smtClean="0"/>
              <a:t>xxxx</a:t>
            </a:r>
            <a:r>
              <a:rPr lang="zh-CN" altLang="en-US" dirty="0" smtClean="0"/>
              <a:t>有什么作用？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为什么会乱码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字符集的概念：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是一个系统支持的所有抽象字符的集合。字符是各种文字和符号的总称，包括各国家文字、标点符号、图形符号、数字等。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常见字符集名称：</a:t>
            </a:r>
            <a:r>
              <a:rPr lang="en-US" dirty="0" smtClean="0"/>
              <a:t>ASCII</a:t>
            </a:r>
            <a:r>
              <a:rPr lang="zh-CN" altLang="en-US" dirty="0" smtClean="0"/>
              <a:t>字符集、</a:t>
            </a:r>
            <a:r>
              <a:rPr lang="en-US" dirty="0" smtClean="0"/>
              <a:t>GB2312</a:t>
            </a:r>
            <a:r>
              <a:rPr lang="zh-CN" altLang="en-US" dirty="0" smtClean="0"/>
              <a:t>字符集、</a:t>
            </a:r>
            <a:r>
              <a:rPr lang="en-US" dirty="0" smtClean="0"/>
              <a:t>BIG5</a:t>
            </a:r>
            <a:r>
              <a:rPr lang="zh-CN" altLang="en-US" dirty="0" smtClean="0"/>
              <a:t>字符集、</a:t>
            </a:r>
            <a:r>
              <a:rPr lang="en-US" dirty="0" smtClean="0"/>
              <a:t>GB18030</a:t>
            </a:r>
            <a:r>
              <a:rPr lang="zh-CN" altLang="en-US" dirty="0" smtClean="0"/>
              <a:t>字符集、</a:t>
            </a:r>
            <a:r>
              <a:rPr lang="en-US" dirty="0" smtClean="0"/>
              <a:t>Unicode</a:t>
            </a:r>
            <a:r>
              <a:rPr lang="zh-CN" altLang="en-US" dirty="0" smtClean="0"/>
              <a:t>字符集等。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11532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err="1" smtClean="0"/>
              <a:t>Mysql</a:t>
            </a:r>
            <a:r>
              <a:rPr lang="zh-CN" altLang="en-US" b="1" dirty="0" smtClean="0"/>
              <a:t>的配置文件假设我们改成</a:t>
            </a:r>
            <a:r>
              <a:rPr lang="en-US" altLang="zh-CN" b="1" dirty="0" smtClean="0"/>
              <a:t>UTF-8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dirty="0" smtClean="0"/>
              <a:t># CLIENT SECTION 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	[</a:t>
            </a:r>
            <a:r>
              <a:rPr lang="en-US" dirty="0" err="1" smtClean="0"/>
              <a:t>mysql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default-character-set=utf8 </a:t>
            </a:r>
            <a:br>
              <a:rPr lang="en-US" dirty="0" smtClean="0"/>
            </a:br>
            <a:r>
              <a:rPr lang="en-US" dirty="0" smtClean="0"/>
              <a:t># SERVER SECTION 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mysqld</a:t>
            </a:r>
            <a:r>
              <a:rPr lang="en-US" dirty="0" smtClean="0"/>
              <a:t>] </a:t>
            </a:r>
            <a:br>
              <a:rPr lang="en-US" dirty="0" smtClean="0"/>
            </a:br>
            <a:r>
              <a:rPr lang="en-US" dirty="0" smtClean="0"/>
              <a:t>default-character-set=utf8</a:t>
            </a:r>
          </a:p>
          <a:p>
            <a:pPr>
              <a:buNone/>
            </a:pPr>
            <a:r>
              <a:rPr lang="en-US" b="1" dirty="0" err="1" smtClean="0"/>
              <a:t>MySQL</a:t>
            </a:r>
            <a:r>
              <a:rPr lang="en-US" b="1" dirty="0" smtClean="0"/>
              <a:t> Command Line Client</a:t>
            </a:r>
            <a:r>
              <a:rPr lang="zh-CN" altLang="en-US" b="1" dirty="0" smtClean="0"/>
              <a:t>里面输入“</a:t>
            </a:r>
            <a:r>
              <a:rPr lang="en-US" b="1" dirty="0" smtClean="0"/>
              <a:t>show </a:t>
            </a:r>
            <a:r>
              <a:rPr lang="en-US" b="1" dirty="0" err="1" smtClean="0"/>
              <a:t>variebles</a:t>
            </a:r>
            <a:r>
              <a:rPr lang="en-US" b="1" dirty="0" smtClean="0"/>
              <a:t> </a:t>
            </a:r>
            <a:r>
              <a:rPr lang="en-US" b="1" dirty="0" err="1" smtClean="0"/>
              <a:t>like“character_set</a:t>
            </a:r>
            <a:r>
              <a:rPr lang="en-US" b="1" dirty="0" smtClean="0"/>
              <a:t>_%”;</a:t>
            </a:r>
            <a:endParaRPr lang="en-US" altLang="zh-CN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character_set_client</a:t>
            </a:r>
            <a:r>
              <a:rPr lang="en-US" dirty="0" smtClean="0"/>
              <a:t> latin1 </a:t>
            </a:r>
            <a:br>
              <a:rPr lang="en-US" dirty="0" smtClean="0"/>
            </a:br>
            <a:r>
              <a:rPr lang="en-US" dirty="0" err="1" smtClean="0"/>
              <a:t>character_set_connection</a:t>
            </a:r>
            <a:r>
              <a:rPr lang="en-US" dirty="0" smtClean="0"/>
              <a:t> latin1 </a:t>
            </a:r>
            <a:br>
              <a:rPr lang="en-US" dirty="0" smtClean="0"/>
            </a:br>
            <a:r>
              <a:rPr lang="en-US" dirty="0" err="1" smtClean="0"/>
              <a:t>character_set_database</a:t>
            </a:r>
            <a:r>
              <a:rPr lang="en-US" dirty="0" smtClean="0"/>
              <a:t>     utf8 </a:t>
            </a:r>
            <a:br>
              <a:rPr lang="en-US" dirty="0" smtClean="0"/>
            </a:br>
            <a:r>
              <a:rPr lang="en-US" dirty="0" err="1" smtClean="0"/>
              <a:t>character_set_results</a:t>
            </a:r>
            <a:r>
              <a:rPr lang="en-US" dirty="0" smtClean="0"/>
              <a:t> latin1 </a:t>
            </a:r>
            <a:br>
              <a:rPr lang="en-US" dirty="0" smtClean="0"/>
            </a:br>
            <a:r>
              <a:rPr lang="en-US" dirty="0" err="1" smtClean="0"/>
              <a:t>character_set_server</a:t>
            </a:r>
            <a:r>
              <a:rPr lang="en-US" dirty="0" smtClean="0"/>
              <a:t> utf8 </a:t>
            </a:r>
            <a:br>
              <a:rPr lang="en-US" dirty="0" smtClean="0"/>
            </a:br>
            <a:r>
              <a:rPr lang="en-US" dirty="0" err="1" smtClean="0"/>
              <a:t>character_set_system</a:t>
            </a:r>
            <a:r>
              <a:rPr lang="en-US" dirty="0" smtClean="0"/>
              <a:t>     utf8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为什么会乱码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Set Names UTF-8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发现原来为</a:t>
            </a:r>
            <a:r>
              <a:rPr lang="en-US" dirty="0" smtClean="0"/>
              <a:t>latin1</a:t>
            </a:r>
            <a:r>
              <a:rPr lang="zh-CN" altLang="en-US" dirty="0" smtClean="0"/>
              <a:t>的那些变了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“</a:t>
            </a:r>
            <a:r>
              <a:rPr lang="en-US" dirty="0" err="1" smtClean="0"/>
              <a:t>character_set_client</a:t>
            </a:r>
            <a:r>
              <a:rPr lang="en-US" dirty="0" smtClean="0"/>
              <a:t>”、  “</a:t>
            </a:r>
            <a:r>
              <a:rPr lang="en-US" dirty="0" err="1" smtClean="0"/>
              <a:t>character_set_connection</a:t>
            </a:r>
            <a:r>
              <a:rPr lang="en-US" dirty="0" smtClean="0"/>
              <a:t>”、“</a:t>
            </a:r>
            <a:r>
              <a:rPr lang="en-US" dirty="0" err="1" smtClean="0"/>
              <a:t>character_set_results</a:t>
            </a:r>
            <a:r>
              <a:rPr lang="en-US" dirty="0" smtClean="0"/>
              <a:t>”</a:t>
            </a:r>
            <a:r>
              <a:rPr lang="zh-CN" altLang="en-US" dirty="0" smtClean="0"/>
              <a:t>的值全部变为</a:t>
            </a:r>
            <a:r>
              <a:rPr lang="en-US" dirty="0" smtClean="0"/>
              <a:t>utf8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看看这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个变量的作用： </a:t>
            </a:r>
            <a:br>
              <a:rPr lang="zh-CN" altLang="en-US" dirty="0" smtClean="0"/>
            </a:br>
            <a:r>
              <a:rPr lang="zh-CN" altLang="en-US" dirty="0" smtClean="0"/>
              <a:t>信息输入路径：</a:t>
            </a:r>
            <a:r>
              <a:rPr lang="en-US" dirty="0" err="1" smtClean="0"/>
              <a:t>client→connection→server</a:t>
            </a:r>
            <a:r>
              <a:rPr lang="en-US" dirty="0" smtClean="0"/>
              <a:t>； </a:t>
            </a:r>
            <a:br>
              <a:rPr lang="en-US" dirty="0" smtClean="0"/>
            </a:br>
            <a:r>
              <a:rPr lang="zh-CN" altLang="en-US" dirty="0" smtClean="0"/>
              <a:t>信息输出路径：</a:t>
            </a:r>
            <a:r>
              <a:rPr lang="en-US" dirty="0" err="1" smtClean="0"/>
              <a:t>server→connection→results</a:t>
            </a:r>
            <a:r>
              <a:rPr lang="en-US" dirty="0" smtClean="0"/>
              <a:t>。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每个路径要经过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次改变字符集编码。以出现乱码的输出为例，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里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的数据，传入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latin1</a:t>
            </a:r>
            <a:r>
              <a:rPr lang="zh-CN" altLang="en-US" dirty="0" smtClean="0"/>
              <a:t>，传入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latin1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页面又把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转过来。如果两种字符集不兼容，比如</a:t>
            </a:r>
            <a:r>
              <a:rPr lang="en-US" altLang="zh-CN" dirty="0" smtClean="0"/>
              <a:t>latin1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，转化过程就为不可逆的， 破坏性的。所以就转不回来了。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为什么会乱码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当容器来处理，即采用单字节的编码</a:t>
            </a:r>
            <a:r>
              <a:rPr lang="en-US" altLang="zh-CN" dirty="0" err="1" smtClean="0"/>
              <a:t>latin</a:t>
            </a:r>
            <a:r>
              <a:rPr lang="zh-CN" altLang="en-US" dirty="0" smtClean="0"/>
              <a:t>是最好的选择</a:t>
            </a:r>
            <a:endParaRPr lang="en-US" altLang="zh-CN" dirty="0" smtClean="0"/>
          </a:p>
          <a:p>
            <a:r>
              <a:rPr lang="zh-CN" altLang="en-US" dirty="0" smtClean="0"/>
              <a:t>尽量让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slient</a:t>
            </a:r>
            <a:r>
              <a:rPr lang="en-US" altLang="zh-CN" dirty="0" smtClean="0"/>
              <a:t>, connection,  server</a:t>
            </a:r>
            <a:r>
              <a:rPr lang="zh-CN" altLang="en-US" dirty="0" smtClean="0"/>
              <a:t>编码保持一致，不需要彼此之间的编码转换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的避免乱码的原则是输入是什么编码，输出就是什么编码，使用</a:t>
            </a:r>
            <a:r>
              <a:rPr lang="en-US" altLang="zh-CN" dirty="0" smtClean="0"/>
              <a:t>Set Names xxx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 All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学海无涯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编码的概念：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字符编码就是将符号转换为计算机可以接受的数字系统的数，称为数字代码。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简单说：字符集就是文字符号对应的计算机二进制数据，比如汉字“啊”的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的值为</a:t>
            </a:r>
            <a:r>
              <a:rPr lang="en-US" dirty="0" smtClean="0"/>
              <a:t>0xB0A1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很多情况下，字符集和编码一般都是对应的，但是也有特殊的比如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只是编码，没有字符集。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美国</a:t>
            </a:r>
            <a:r>
              <a:rPr lang="en-US" altLang="zh-CN" dirty="0" smtClean="0"/>
              <a:t>(</a:t>
            </a:r>
            <a:r>
              <a:rPr lang="zh-CN" altLang="en-US" dirty="0" smtClean="0"/>
              <a:t>国家</a:t>
            </a:r>
            <a:r>
              <a:rPr lang="en-US" altLang="zh-CN" dirty="0" smtClean="0"/>
              <a:t>)</a:t>
            </a:r>
            <a:r>
              <a:rPr lang="zh-CN" altLang="en-US" dirty="0" smtClean="0"/>
              <a:t>信息交换标准</a:t>
            </a:r>
            <a:r>
              <a:rPr lang="en-US" altLang="zh-CN" dirty="0" smtClean="0"/>
              <a:t>(</a:t>
            </a:r>
            <a:r>
              <a:rPr lang="zh-CN" altLang="en-US" dirty="0" smtClean="0"/>
              <a:t>代</a:t>
            </a:r>
            <a:r>
              <a:rPr lang="en-US" altLang="zh-CN" dirty="0" smtClean="0"/>
              <a:t>)</a:t>
            </a:r>
            <a:r>
              <a:rPr lang="zh-CN" altLang="en-US" dirty="0" smtClean="0"/>
              <a:t>码，一种使用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个或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个二进制位进行编码的方案，最多可以给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个字符</a:t>
            </a:r>
            <a:r>
              <a:rPr lang="zh-CN" altLang="en-US" dirty="0" smtClean="0">
                <a:hlinkClick r:id="rId2" tooltip="查看图片"/>
              </a:rPr>
              <a:t>  </a:t>
            </a:r>
            <a:r>
              <a:rPr lang="en-US" altLang="zh-CN" dirty="0" smtClean="0"/>
              <a:t>ASCII(</a:t>
            </a:r>
            <a:r>
              <a:rPr lang="zh-CN" altLang="en-US" dirty="0" smtClean="0"/>
              <a:t>包括字母、数字、标点符号、控制字符及其他符号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或指定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数值。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简单上说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编码无论在任何一个字符集里都是一样的，基本的 </a:t>
            </a:r>
            <a:r>
              <a:rPr lang="en-US" altLang="zh-CN" dirty="0" smtClean="0"/>
              <a:t>ASCII </a:t>
            </a:r>
            <a:r>
              <a:rPr lang="zh-CN" altLang="en-US" dirty="0" smtClean="0"/>
              <a:t>字符集共有 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个字符，其中有 </a:t>
            </a:r>
            <a:r>
              <a:rPr lang="en-US" altLang="zh-CN" dirty="0" smtClean="0"/>
              <a:t>96 </a:t>
            </a:r>
            <a:r>
              <a:rPr lang="zh-CN" altLang="en-US" dirty="0" smtClean="0"/>
              <a:t>个可打印字符，包括常用的字母、数字、标点符号等。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天朝专家把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号之后的奇异符号们（即</a:t>
            </a:r>
            <a:r>
              <a:rPr lang="en-US" altLang="zh-CN" dirty="0" smtClean="0"/>
              <a:t>EASCII</a:t>
            </a:r>
            <a:r>
              <a:rPr lang="zh-CN" altLang="en-US" dirty="0" smtClean="0"/>
              <a:t>）取消掉，规定：一个小于</a:t>
            </a:r>
            <a:r>
              <a:rPr lang="en-US" altLang="zh-CN" dirty="0" smtClean="0"/>
              <a:t>127</a:t>
            </a:r>
            <a:r>
              <a:rPr lang="zh-CN" altLang="en-US" dirty="0" smtClean="0"/>
              <a:t>的字符的意义与原来相同，但两个大于</a:t>
            </a:r>
            <a:r>
              <a:rPr lang="en-US" altLang="zh-CN" dirty="0" smtClean="0"/>
              <a:t>127</a:t>
            </a:r>
            <a:r>
              <a:rPr lang="zh-CN" altLang="en-US" dirty="0" smtClean="0"/>
              <a:t>的字符连在一起时，就 表示一个汉字，前面的一个字节（他称之为高字节）从</a:t>
            </a:r>
            <a:r>
              <a:rPr lang="en-US" altLang="zh-CN" dirty="0" smtClean="0"/>
              <a:t>0xA1</a:t>
            </a:r>
            <a:r>
              <a:rPr lang="zh-CN" altLang="en-US" dirty="0" smtClean="0"/>
              <a:t>用到 </a:t>
            </a:r>
            <a:r>
              <a:rPr lang="en-US" altLang="zh-CN" dirty="0" smtClean="0"/>
              <a:t>0xF7</a:t>
            </a:r>
            <a:r>
              <a:rPr lang="zh-CN" altLang="en-US" dirty="0" smtClean="0"/>
              <a:t>，后面一个字节（低字节）从</a:t>
            </a:r>
            <a:r>
              <a:rPr lang="en-US" altLang="zh-CN" dirty="0" smtClean="0"/>
              <a:t>0xA1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0xFE</a:t>
            </a:r>
            <a:r>
              <a:rPr lang="zh-CN" altLang="en-US" dirty="0" smtClean="0"/>
              <a:t>，这样我们就可以组合出大约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多个简体汉字了。在这些编码里，还把数学符号、罗马希腊的 字母、日文的假名们都编进去了，连在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里本来就有的数字、标点、字母都统统重新编了两个字节长的编码，这就是常说的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全角</a:t>
            </a:r>
            <a:r>
              <a:rPr lang="en-US" altLang="zh-CN" dirty="0" smtClean="0"/>
              <a:t>"</a:t>
            </a:r>
            <a:r>
              <a:rPr lang="zh-CN" altLang="en-US" dirty="0" smtClean="0"/>
              <a:t>字符，而原来在</a:t>
            </a:r>
            <a:r>
              <a:rPr lang="en-US" altLang="zh-CN" dirty="0" smtClean="0"/>
              <a:t>127 </a:t>
            </a:r>
            <a:r>
              <a:rPr lang="zh-CN" altLang="en-US" dirty="0" smtClean="0"/>
              <a:t>号以下的那些就叫</a:t>
            </a:r>
            <a:r>
              <a:rPr lang="en-US" altLang="zh-CN" dirty="0" smtClean="0"/>
              <a:t>"</a:t>
            </a:r>
            <a:r>
              <a:rPr lang="zh-CN" altLang="en-US" dirty="0" smtClean="0"/>
              <a:t>半角</a:t>
            </a:r>
            <a:r>
              <a:rPr lang="en-US" altLang="zh-CN" dirty="0" smtClean="0"/>
              <a:t>"</a:t>
            </a:r>
            <a:r>
              <a:rPr lang="zh-CN" altLang="en-US" dirty="0" smtClean="0"/>
              <a:t>字符了。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GBK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编码系统为表达任意语言的任意字符而设计。它使用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字节的数字来表达每个字母、符号，或者表意文字</a:t>
            </a:r>
            <a:r>
              <a:rPr lang="en-US" altLang="zh-CN" dirty="0" smtClean="0"/>
              <a:t>(ideograph)</a:t>
            </a:r>
            <a:r>
              <a:rPr lang="zh-CN" altLang="en-US" dirty="0" smtClean="0"/>
              <a:t>。每个数字代表唯一的至少在某种语言中使用的符号。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UTF-32</a:t>
            </a:r>
            <a:r>
              <a:rPr lang="zh-CN" altLang="en-US" dirty="0" smtClean="0"/>
              <a:t>又称</a:t>
            </a:r>
            <a:r>
              <a:rPr lang="en-US" altLang="zh-CN" dirty="0" smtClean="0"/>
              <a:t>UCS-4</a:t>
            </a:r>
            <a:r>
              <a:rPr lang="zh-CN" altLang="en-US" dirty="0" smtClean="0"/>
              <a:t>是一种将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字符编码的协定，对每个字符都使用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字节。就空间而言，是非常没有效率的。 </a:t>
            </a:r>
            <a:endParaRPr lang="en-US" altLang="zh-CN" dirty="0" smtClean="0"/>
          </a:p>
          <a:p>
            <a:r>
              <a:rPr lang="zh-CN" altLang="en-US" dirty="0" smtClean="0"/>
              <a:t>尽管有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字符非常多，但是实际上大多数人不会用到超过前</a:t>
            </a:r>
            <a:r>
              <a:rPr lang="en-US" altLang="zh-CN" dirty="0" smtClean="0"/>
              <a:t>65535</a:t>
            </a:r>
            <a:r>
              <a:rPr lang="zh-CN" altLang="en-US" dirty="0" smtClean="0"/>
              <a:t>个以外的字符。因此，就有了另外一种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编码方式，叫做</a:t>
            </a:r>
            <a:r>
              <a:rPr lang="en-US" altLang="zh-CN" dirty="0" smtClean="0"/>
              <a:t>UTF-16(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 </a:t>
            </a:r>
            <a:r>
              <a:rPr lang="en-US" altLang="zh-CN" dirty="0" smtClean="0"/>
              <a:t>= 2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将</a:t>
            </a:r>
            <a:r>
              <a:rPr lang="en-US" altLang="zh-CN" dirty="0" smtClean="0"/>
              <a:t>0–65535</a:t>
            </a:r>
            <a:r>
              <a:rPr lang="zh-CN" altLang="en-US" dirty="0" smtClean="0"/>
              <a:t>范围内的字符编码成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UTF-32, UTF-16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UTF-8（8-bit Unicode Transformation Format）</a:t>
            </a:r>
            <a:r>
              <a:rPr lang="zh-CN" altLang="en-US" b="1" dirty="0" smtClean="0"/>
              <a:t>是一种针对</a:t>
            </a:r>
            <a:r>
              <a:rPr lang="en-US" b="1" dirty="0" smtClean="0"/>
              <a:t>Unicode</a:t>
            </a:r>
            <a:r>
              <a:rPr lang="zh-CN" altLang="en-US" b="1" dirty="0" smtClean="0"/>
              <a:t>的可变长度字符编码（定长码），也是一种前缀码。</a:t>
            </a:r>
            <a:endParaRPr lang="en-US" altLang="zh-CN" b="1" dirty="0" smtClean="0"/>
          </a:p>
          <a:p>
            <a:r>
              <a:rPr lang="en-US" altLang="zh-CN" dirty="0" smtClean="0"/>
              <a:t>128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US-ASCII</a:t>
            </a:r>
            <a:r>
              <a:rPr lang="zh-CN" altLang="en-US" dirty="0" smtClean="0"/>
              <a:t>字符只需一个字节编码（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范围由</a:t>
            </a:r>
            <a:r>
              <a:rPr lang="en-US" altLang="zh-CN" dirty="0" smtClean="0"/>
              <a:t>U+0000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U+007F</a:t>
            </a:r>
            <a:r>
              <a:rPr lang="zh-CN" altLang="en-US" dirty="0" smtClean="0"/>
              <a:t>）。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900486" cy="45259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UNICODE	UTF-8 </a:t>
            </a:r>
            <a:r>
              <a:rPr lang="zh-CN" altLang="en-US" b="1" dirty="0" smtClean="0"/>
              <a:t>转换规则</a:t>
            </a:r>
            <a:endParaRPr lang="en-US" b="1" dirty="0" smtClean="0"/>
          </a:p>
          <a:p>
            <a:r>
              <a:rPr lang="en-US" dirty="0" smtClean="0"/>
              <a:t>0000 0000 - </a:t>
            </a:r>
            <a:br>
              <a:rPr lang="en-US" dirty="0" smtClean="0"/>
            </a:br>
            <a:r>
              <a:rPr lang="en-US" dirty="0" smtClean="0"/>
              <a:t>0000 007F	0XXX XXXX</a:t>
            </a:r>
          </a:p>
          <a:p>
            <a:endParaRPr lang="en-US" dirty="0" smtClean="0"/>
          </a:p>
          <a:p>
            <a:r>
              <a:rPr lang="en-US" dirty="0" smtClean="0"/>
              <a:t>0000 0080 - </a:t>
            </a:r>
            <a:br>
              <a:rPr lang="en-US" dirty="0" smtClean="0"/>
            </a:br>
            <a:r>
              <a:rPr lang="en-US" dirty="0" smtClean="0"/>
              <a:t>0000 07FF	110X XXXX </a:t>
            </a:r>
            <a:br>
              <a:rPr lang="en-US" dirty="0" smtClean="0"/>
            </a:br>
            <a:r>
              <a:rPr lang="en-US" dirty="0" smtClean="0"/>
              <a:t>		10XX XXXX</a:t>
            </a:r>
          </a:p>
          <a:p>
            <a:endParaRPr lang="en-US" dirty="0" smtClean="0"/>
          </a:p>
          <a:p>
            <a:r>
              <a:rPr lang="en-US" dirty="0" smtClean="0"/>
              <a:t>0000 0800 - </a:t>
            </a:r>
            <a:br>
              <a:rPr lang="en-US" dirty="0" smtClean="0"/>
            </a:br>
            <a:r>
              <a:rPr lang="en-US" dirty="0" smtClean="0"/>
              <a:t>0000 FFFF	1110 XXXX </a:t>
            </a:r>
            <a:br>
              <a:rPr lang="en-US" dirty="0" smtClean="0"/>
            </a:br>
            <a:r>
              <a:rPr lang="en-US" dirty="0" smtClean="0"/>
              <a:t>		10XX XXXX </a:t>
            </a:r>
            <a:br>
              <a:rPr lang="en-US" dirty="0" smtClean="0"/>
            </a:br>
            <a:r>
              <a:rPr lang="en-US" dirty="0" smtClean="0"/>
              <a:t>		10XX XXXX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0001 0000 - </a:t>
            </a:r>
            <a:br>
              <a:rPr lang="en-US" dirty="0" smtClean="0"/>
            </a:br>
            <a:r>
              <a:rPr lang="en-US" dirty="0" smtClean="0"/>
              <a:t>001F FFFF	1111 0XXX </a:t>
            </a:r>
            <a:br>
              <a:rPr lang="en-US" dirty="0" smtClean="0"/>
            </a:br>
            <a:r>
              <a:rPr lang="en-US" dirty="0" smtClean="0"/>
              <a:t>		10XX XXXX </a:t>
            </a:r>
            <a:br>
              <a:rPr lang="en-US" dirty="0" smtClean="0"/>
            </a:br>
            <a:r>
              <a:rPr lang="en-US" dirty="0" smtClean="0"/>
              <a:t>		10XX XXXX </a:t>
            </a:r>
            <a:br>
              <a:rPr lang="en-US" dirty="0" smtClean="0"/>
            </a:br>
            <a:r>
              <a:rPr lang="en-US" dirty="0" smtClean="0"/>
              <a:t>		10XX XXXX </a:t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4876" y="1214422"/>
            <a:ext cx="3571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UNICODE </a:t>
            </a:r>
            <a:r>
              <a:rPr lang="en-US" dirty="0" err="1" smtClean="0"/>
              <a:t>uCA</a:t>
            </a:r>
            <a:r>
              <a:rPr lang="en-US" dirty="0" smtClean="0"/>
              <a:t>(11001010) </a:t>
            </a:r>
            <a:r>
              <a:rPr lang="zh-CN" altLang="en-US" dirty="0" smtClean="0"/>
              <a:t>编码成</a:t>
            </a:r>
            <a:r>
              <a:rPr lang="en-US" dirty="0" smtClean="0"/>
              <a:t>UTF-8</a:t>
            </a:r>
            <a:r>
              <a:rPr lang="zh-CN" altLang="en-US" dirty="0" smtClean="0"/>
              <a:t>将需要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个字节： </a:t>
            </a:r>
          </a:p>
          <a:p>
            <a:r>
              <a:rPr lang="en-US" dirty="0" err="1" smtClean="0"/>
              <a:t>uCA</a:t>
            </a:r>
            <a:r>
              <a:rPr lang="en-US" dirty="0" smtClean="0"/>
              <a:t> -&gt; C3 8A </a:t>
            </a:r>
          </a:p>
          <a:p>
            <a:r>
              <a:rPr lang="en-US" dirty="0" smtClean="0"/>
              <a:t>1100 1010</a:t>
            </a:r>
            <a:br>
              <a:rPr lang="en-US" dirty="0" smtClean="0"/>
            </a:br>
            <a:r>
              <a:rPr lang="en-US" dirty="0" smtClean="0"/>
              <a:t>110xxxxx 10xxxxxx </a:t>
            </a:r>
          </a:p>
          <a:p>
            <a:r>
              <a:rPr lang="en-US" dirty="0" smtClean="0"/>
              <a:t>1100 1010 </a:t>
            </a:r>
          </a:p>
          <a:p>
            <a:r>
              <a:rPr lang="en-US" dirty="0" smtClean="0"/>
              <a:t>-&gt; 110xxxxx 10xxxxxx</a:t>
            </a:r>
            <a:br>
              <a:rPr lang="en-US" dirty="0" smtClean="0"/>
            </a:br>
            <a:r>
              <a:rPr lang="en-US" dirty="0" smtClean="0"/>
              <a:t>-&gt; 110xxxxx 10xxxxx0</a:t>
            </a:r>
            <a:br>
              <a:rPr lang="en-US" dirty="0" smtClean="0"/>
            </a:br>
            <a:r>
              <a:rPr lang="en-US" dirty="0" smtClean="0"/>
              <a:t>-&gt; 110xxxxx 10xxxx10</a:t>
            </a:r>
            <a:br>
              <a:rPr lang="en-US" dirty="0" smtClean="0"/>
            </a:br>
            <a:r>
              <a:rPr lang="en-US" dirty="0" smtClean="0"/>
              <a:t>-&gt; 110xxxxx 10xxx010</a:t>
            </a:r>
            <a:br>
              <a:rPr lang="en-US" dirty="0" smtClean="0"/>
            </a:br>
            <a:r>
              <a:rPr lang="en-US" dirty="0" smtClean="0"/>
              <a:t>-&gt; 110xxxxx 10xx1010</a:t>
            </a:r>
            <a:br>
              <a:rPr lang="en-US" dirty="0" smtClean="0"/>
            </a:br>
            <a:r>
              <a:rPr lang="en-US" dirty="0" smtClean="0"/>
              <a:t>-&gt; 110xxxxx 10x01010</a:t>
            </a:r>
            <a:br>
              <a:rPr lang="en-US" dirty="0" smtClean="0"/>
            </a:br>
            <a:r>
              <a:rPr lang="en-US" dirty="0" smtClean="0"/>
              <a:t>-&gt; 110xxxxx 10001010</a:t>
            </a:r>
            <a:br>
              <a:rPr lang="en-US" dirty="0" smtClean="0"/>
            </a:br>
            <a:r>
              <a:rPr lang="en-US" dirty="0" smtClean="0"/>
              <a:t>-&gt; 110xxxx1 10001010</a:t>
            </a:r>
            <a:br>
              <a:rPr lang="en-US" dirty="0" smtClean="0"/>
            </a:br>
            <a:r>
              <a:rPr lang="en-US" dirty="0" smtClean="0"/>
              <a:t>-&gt; 110xxx11 10001010</a:t>
            </a:r>
            <a:br>
              <a:rPr lang="en-US" dirty="0" smtClean="0"/>
            </a:br>
            <a:r>
              <a:rPr lang="en-US" dirty="0" smtClean="0"/>
              <a:t>-&gt; 11000011 10001010</a:t>
            </a:r>
            <a:br>
              <a:rPr lang="en-US" dirty="0" smtClean="0"/>
            </a:br>
            <a:r>
              <a:rPr lang="en-US" dirty="0" smtClean="0"/>
              <a:t>-&gt; C3 8A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216</TotalTime>
  <Words>1056</Words>
  <PresentationFormat>全屏显示(4:3)</PresentationFormat>
  <Paragraphs>141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聚合</vt:lpstr>
      <vt:lpstr>字符集和编码整理</vt:lpstr>
      <vt:lpstr>基本概念</vt:lpstr>
      <vt:lpstr>基本概念</vt:lpstr>
      <vt:lpstr>ASCII编码</vt:lpstr>
      <vt:lpstr>GBK编码</vt:lpstr>
      <vt:lpstr>Unicode</vt:lpstr>
      <vt:lpstr>UTF-32, UTF-16</vt:lpstr>
      <vt:lpstr>UTF-8</vt:lpstr>
      <vt:lpstr>UTF-8</vt:lpstr>
      <vt:lpstr>什么是BOM</vt:lpstr>
      <vt:lpstr>程序和编码</vt:lpstr>
      <vt:lpstr>程序和编码</vt:lpstr>
      <vt:lpstr>程序和编码</vt:lpstr>
      <vt:lpstr>Java程序和编码</vt:lpstr>
      <vt:lpstr>Web页面的编码</vt:lpstr>
      <vt:lpstr>XML编码</vt:lpstr>
      <vt:lpstr>Mysql编码问题</vt:lpstr>
      <vt:lpstr>Mysql编码问题</vt:lpstr>
      <vt:lpstr>Mysql为什么会乱码</vt:lpstr>
      <vt:lpstr>Mysql为什么会乱码</vt:lpstr>
      <vt:lpstr>Mysql为什么会乱码</vt:lpstr>
      <vt:lpstr>Mysql编码</vt:lpstr>
      <vt:lpstr> 学海无涯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字符集和编码整理</dc:title>
  <dc:creator>anthonywei(魏守阳)</dc:creator>
  <cp:lastModifiedBy>anthonywei</cp:lastModifiedBy>
  <cp:revision>60</cp:revision>
  <dcterms:created xsi:type="dcterms:W3CDTF">2011-10-06T02:42:39Z</dcterms:created>
  <dcterms:modified xsi:type="dcterms:W3CDTF">2011-10-13T09:34:15Z</dcterms:modified>
</cp:coreProperties>
</file>