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3"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704" autoAdjust="0"/>
  </p:normalViewPr>
  <p:slideViewPr>
    <p:cSldViewPr snapToGrid="0">
      <p:cViewPr varScale="1">
        <p:scale>
          <a:sx n="114" d="100"/>
          <a:sy n="114" d="100"/>
        </p:scale>
        <p:origin x="414"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1/5/2023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Population and GDP in the US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Anthony Szabo</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79E0F5-DBBF-680B-7F22-B7F912DC9C7A}"/>
              </a:ext>
            </a:extLst>
          </p:cNvPr>
          <p:cNvSpPr>
            <a:spLocks noGrp="1"/>
          </p:cNvSpPr>
          <p:nvPr>
            <p:ph type="title"/>
          </p:nvPr>
        </p:nvSpPr>
        <p:spPr>
          <a:xfrm>
            <a:off x="2157073" y="793416"/>
            <a:ext cx="7877854" cy="918932"/>
          </a:xfrm>
        </p:spPr>
        <p:txBody>
          <a:bodyPr/>
          <a:lstStyle/>
          <a:p>
            <a:r>
              <a:rPr lang="en-US" dirty="0"/>
              <a:t>Linear </a:t>
            </a:r>
            <a:r>
              <a:rPr lang="en-US" dirty="0" err="1"/>
              <a:t>svr</a:t>
            </a:r>
            <a:r>
              <a:rPr lang="en-US" dirty="0"/>
              <a:t> for population data</a:t>
            </a:r>
          </a:p>
        </p:txBody>
      </p:sp>
      <p:sp>
        <p:nvSpPr>
          <p:cNvPr id="10" name="Text Placeholder 9">
            <a:extLst>
              <a:ext uri="{FF2B5EF4-FFF2-40B4-BE49-F238E27FC236}">
                <a16:creationId xmlns:a16="http://schemas.microsoft.com/office/drawing/2014/main" id="{14053627-E7AC-4747-5AB0-529D91117C21}"/>
              </a:ext>
            </a:extLst>
          </p:cNvPr>
          <p:cNvSpPr>
            <a:spLocks noGrp="1"/>
          </p:cNvSpPr>
          <p:nvPr>
            <p:ph type="body" sz="quarter" idx="3"/>
          </p:nvPr>
        </p:nvSpPr>
        <p:spPr>
          <a:xfrm>
            <a:off x="927568" y="2414189"/>
            <a:ext cx="5629012" cy="1906141"/>
          </a:xfrm>
        </p:spPr>
        <p:txBody>
          <a:bodyPr anchor="t"/>
          <a:lstStyle/>
          <a:p>
            <a:pPr algn="just"/>
            <a:r>
              <a:rPr lang="en-US" dirty="0"/>
              <a:t>Linear SVR for the population data performed slightly worse than Linear Regression. This model performed the worst so far.</a:t>
            </a:r>
          </a:p>
        </p:txBody>
      </p:sp>
      <p:sp>
        <p:nvSpPr>
          <p:cNvPr id="12" name="Text Placeholder 11">
            <a:extLst>
              <a:ext uri="{FF2B5EF4-FFF2-40B4-BE49-F238E27FC236}">
                <a16:creationId xmlns:a16="http://schemas.microsoft.com/office/drawing/2014/main" id="{D9E521A6-FBDF-4368-9678-35569A37A8ED}"/>
              </a:ext>
            </a:extLst>
          </p:cNvPr>
          <p:cNvSpPr>
            <a:spLocks noGrp="1"/>
          </p:cNvSpPr>
          <p:nvPr>
            <p:ph type="body" idx="13"/>
          </p:nvPr>
        </p:nvSpPr>
        <p:spPr>
          <a:xfrm>
            <a:off x="8153400" y="1708466"/>
            <a:ext cx="2882475" cy="823912"/>
          </a:xfrm>
        </p:spPr>
        <p:txBody>
          <a:bodyPr anchor="ctr"/>
          <a:lstStyle/>
          <a:p>
            <a:pPr algn="ctr"/>
            <a:r>
              <a:rPr lang="en-US" dirty="0"/>
              <a:t>Comparison</a:t>
            </a:r>
          </a:p>
        </p:txBody>
      </p:sp>
      <p:pic>
        <p:nvPicPr>
          <p:cNvPr id="17" name="Content Placeholder 16">
            <a:extLst>
              <a:ext uri="{FF2B5EF4-FFF2-40B4-BE49-F238E27FC236}">
                <a16:creationId xmlns:a16="http://schemas.microsoft.com/office/drawing/2014/main" id="{2E8FA25A-480C-8380-0D89-F59EA8D48A64}"/>
              </a:ext>
            </a:extLst>
          </p:cNvPr>
          <p:cNvPicPr>
            <a:picLocks noGrp="1" noChangeAspect="1"/>
          </p:cNvPicPr>
          <p:nvPr>
            <p:ph sz="half" idx="14"/>
          </p:nvPr>
        </p:nvPicPr>
        <p:blipFill>
          <a:blip r:embed="rId2"/>
          <a:srcRect/>
          <a:stretch/>
        </p:blipFill>
        <p:spPr>
          <a:xfrm>
            <a:off x="7641305" y="2434048"/>
            <a:ext cx="3712495" cy="2713701"/>
          </a:xfrm>
        </p:spPr>
      </p:pic>
      <p:sp>
        <p:nvSpPr>
          <p:cNvPr id="4" name="Date Placeholder 3">
            <a:extLst>
              <a:ext uri="{FF2B5EF4-FFF2-40B4-BE49-F238E27FC236}">
                <a16:creationId xmlns:a16="http://schemas.microsoft.com/office/drawing/2014/main" id="{2A91DA40-FA4C-4D48-21EE-6ABDF5802FC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4BE1372-F84C-9BCF-29F2-E7CCAC4FD26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A38F641-CD55-EA03-25B6-DF01499F40AE}"/>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2" name="TextBox 1">
            <a:extLst>
              <a:ext uri="{FF2B5EF4-FFF2-40B4-BE49-F238E27FC236}">
                <a16:creationId xmlns:a16="http://schemas.microsoft.com/office/drawing/2014/main" id="{FC318117-4051-C2BC-8F42-46259E76E229}"/>
              </a:ext>
            </a:extLst>
          </p:cNvPr>
          <p:cNvSpPr txBox="1"/>
          <p:nvPr/>
        </p:nvSpPr>
        <p:spPr>
          <a:xfrm>
            <a:off x="927569" y="5151885"/>
            <a:ext cx="5629011" cy="400110"/>
          </a:xfrm>
          <a:prstGeom prst="rect">
            <a:avLst/>
          </a:prstGeom>
          <a:noFill/>
        </p:spPr>
        <p:txBody>
          <a:bodyPr wrap="square" rtlCol="0">
            <a:spAutoFit/>
          </a:bodyPr>
          <a:lstStyle/>
          <a:p>
            <a:r>
              <a:rPr lang="en-US" sz="2000" dirty="0">
                <a:latin typeface="+mj-lt"/>
              </a:rPr>
              <a:t>RMSE: 2958.63</a:t>
            </a:r>
          </a:p>
        </p:txBody>
      </p:sp>
    </p:spTree>
    <p:extLst>
      <p:ext uri="{BB962C8B-B14F-4D97-AF65-F5344CB8AC3E}">
        <p14:creationId xmlns:p14="http://schemas.microsoft.com/office/powerpoint/2010/main" val="3000469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79E0F5-DBBF-680B-7F22-B7F912DC9C7A}"/>
              </a:ext>
            </a:extLst>
          </p:cNvPr>
          <p:cNvSpPr>
            <a:spLocks noGrp="1"/>
          </p:cNvSpPr>
          <p:nvPr>
            <p:ph type="title"/>
          </p:nvPr>
        </p:nvSpPr>
        <p:spPr>
          <a:xfrm>
            <a:off x="2157073" y="793416"/>
            <a:ext cx="7877854" cy="918932"/>
          </a:xfrm>
        </p:spPr>
        <p:txBody>
          <a:bodyPr/>
          <a:lstStyle/>
          <a:p>
            <a:r>
              <a:rPr lang="en-US" dirty="0"/>
              <a:t>Linear </a:t>
            </a:r>
            <a:r>
              <a:rPr lang="en-US" dirty="0" err="1"/>
              <a:t>svr</a:t>
            </a:r>
            <a:r>
              <a:rPr lang="en-US" dirty="0"/>
              <a:t> for </a:t>
            </a:r>
            <a:r>
              <a:rPr lang="en-US" dirty="0" err="1"/>
              <a:t>gdp</a:t>
            </a:r>
            <a:r>
              <a:rPr lang="en-US" dirty="0"/>
              <a:t> per capita data</a:t>
            </a:r>
          </a:p>
        </p:txBody>
      </p:sp>
      <p:sp>
        <p:nvSpPr>
          <p:cNvPr id="10" name="Text Placeholder 9">
            <a:extLst>
              <a:ext uri="{FF2B5EF4-FFF2-40B4-BE49-F238E27FC236}">
                <a16:creationId xmlns:a16="http://schemas.microsoft.com/office/drawing/2014/main" id="{14053627-E7AC-4747-5AB0-529D91117C21}"/>
              </a:ext>
            </a:extLst>
          </p:cNvPr>
          <p:cNvSpPr>
            <a:spLocks noGrp="1"/>
          </p:cNvSpPr>
          <p:nvPr>
            <p:ph type="body" sz="quarter" idx="3"/>
          </p:nvPr>
        </p:nvSpPr>
        <p:spPr>
          <a:xfrm>
            <a:off x="927568" y="2414189"/>
            <a:ext cx="5629012" cy="2057144"/>
          </a:xfrm>
        </p:spPr>
        <p:txBody>
          <a:bodyPr anchor="t"/>
          <a:lstStyle/>
          <a:p>
            <a:pPr algn="just"/>
            <a:r>
              <a:rPr lang="en-US" dirty="0"/>
              <a:t>Linear SVR for GDP data once again was the worst model in terms of RMSE, this time by almost 1000.</a:t>
            </a:r>
          </a:p>
        </p:txBody>
      </p:sp>
      <p:sp>
        <p:nvSpPr>
          <p:cNvPr id="12" name="Text Placeholder 11">
            <a:extLst>
              <a:ext uri="{FF2B5EF4-FFF2-40B4-BE49-F238E27FC236}">
                <a16:creationId xmlns:a16="http://schemas.microsoft.com/office/drawing/2014/main" id="{D9E521A6-FBDF-4368-9678-35569A37A8ED}"/>
              </a:ext>
            </a:extLst>
          </p:cNvPr>
          <p:cNvSpPr>
            <a:spLocks noGrp="1"/>
          </p:cNvSpPr>
          <p:nvPr>
            <p:ph type="body" idx="13"/>
          </p:nvPr>
        </p:nvSpPr>
        <p:spPr>
          <a:xfrm>
            <a:off x="8153400" y="1710251"/>
            <a:ext cx="2882475" cy="823912"/>
          </a:xfrm>
        </p:spPr>
        <p:txBody>
          <a:bodyPr anchor="ctr"/>
          <a:lstStyle/>
          <a:p>
            <a:pPr algn="ctr"/>
            <a:r>
              <a:rPr lang="en-US" dirty="0"/>
              <a:t>Comparison</a:t>
            </a:r>
          </a:p>
        </p:txBody>
      </p:sp>
      <p:pic>
        <p:nvPicPr>
          <p:cNvPr id="17" name="Content Placeholder 16">
            <a:extLst>
              <a:ext uri="{FF2B5EF4-FFF2-40B4-BE49-F238E27FC236}">
                <a16:creationId xmlns:a16="http://schemas.microsoft.com/office/drawing/2014/main" id="{2E8FA25A-480C-8380-0D89-F59EA8D48A64}"/>
              </a:ext>
            </a:extLst>
          </p:cNvPr>
          <p:cNvPicPr>
            <a:picLocks noGrp="1" noChangeAspect="1"/>
          </p:cNvPicPr>
          <p:nvPr>
            <p:ph sz="half" idx="14"/>
          </p:nvPr>
        </p:nvPicPr>
        <p:blipFill>
          <a:blip r:embed="rId2"/>
          <a:srcRect/>
          <a:stretch/>
        </p:blipFill>
        <p:spPr>
          <a:xfrm>
            <a:off x="7641305" y="2385704"/>
            <a:ext cx="3712495" cy="2762045"/>
          </a:xfrm>
        </p:spPr>
      </p:pic>
      <p:sp>
        <p:nvSpPr>
          <p:cNvPr id="4" name="Date Placeholder 3">
            <a:extLst>
              <a:ext uri="{FF2B5EF4-FFF2-40B4-BE49-F238E27FC236}">
                <a16:creationId xmlns:a16="http://schemas.microsoft.com/office/drawing/2014/main" id="{2A91DA40-FA4C-4D48-21EE-6ABDF5802FC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4BE1372-F84C-9BCF-29F2-E7CCAC4FD26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A38F641-CD55-EA03-25B6-DF01499F40AE}"/>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2" name="TextBox 1">
            <a:extLst>
              <a:ext uri="{FF2B5EF4-FFF2-40B4-BE49-F238E27FC236}">
                <a16:creationId xmlns:a16="http://schemas.microsoft.com/office/drawing/2014/main" id="{D8A3B6A6-4D26-9B04-6425-568E756C35CE}"/>
              </a:ext>
            </a:extLst>
          </p:cNvPr>
          <p:cNvSpPr txBox="1"/>
          <p:nvPr/>
        </p:nvSpPr>
        <p:spPr>
          <a:xfrm>
            <a:off x="927568" y="5147749"/>
            <a:ext cx="5629011" cy="400110"/>
          </a:xfrm>
          <a:prstGeom prst="rect">
            <a:avLst/>
          </a:prstGeom>
          <a:noFill/>
        </p:spPr>
        <p:txBody>
          <a:bodyPr wrap="square" rtlCol="0">
            <a:spAutoFit/>
          </a:bodyPr>
          <a:lstStyle/>
          <a:p>
            <a:r>
              <a:rPr lang="en-US" sz="2000" dirty="0">
                <a:latin typeface="+mj-lt"/>
              </a:rPr>
              <a:t>RMSE: 2427.16</a:t>
            </a:r>
          </a:p>
        </p:txBody>
      </p:sp>
    </p:spTree>
    <p:extLst>
      <p:ext uri="{BB962C8B-B14F-4D97-AF65-F5344CB8AC3E}">
        <p14:creationId xmlns:p14="http://schemas.microsoft.com/office/powerpoint/2010/main" val="2800156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79E0F5-DBBF-680B-7F22-B7F912DC9C7A}"/>
              </a:ext>
            </a:extLst>
          </p:cNvPr>
          <p:cNvSpPr>
            <a:spLocks noGrp="1"/>
          </p:cNvSpPr>
          <p:nvPr>
            <p:ph type="title"/>
          </p:nvPr>
        </p:nvSpPr>
        <p:spPr>
          <a:xfrm>
            <a:off x="1839138" y="791319"/>
            <a:ext cx="8513723" cy="918932"/>
          </a:xfrm>
        </p:spPr>
        <p:txBody>
          <a:bodyPr/>
          <a:lstStyle/>
          <a:p>
            <a:r>
              <a:rPr lang="en-US" dirty="0" err="1"/>
              <a:t>xgboost</a:t>
            </a:r>
            <a:r>
              <a:rPr lang="en-US" dirty="0"/>
              <a:t> Regression for population data</a:t>
            </a:r>
          </a:p>
        </p:txBody>
      </p:sp>
      <p:sp>
        <p:nvSpPr>
          <p:cNvPr id="10" name="Text Placeholder 9">
            <a:extLst>
              <a:ext uri="{FF2B5EF4-FFF2-40B4-BE49-F238E27FC236}">
                <a16:creationId xmlns:a16="http://schemas.microsoft.com/office/drawing/2014/main" id="{14053627-E7AC-4747-5AB0-529D91117C21}"/>
              </a:ext>
            </a:extLst>
          </p:cNvPr>
          <p:cNvSpPr>
            <a:spLocks noGrp="1"/>
          </p:cNvSpPr>
          <p:nvPr>
            <p:ph type="body" sz="quarter" idx="3"/>
          </p:nvPr>
        </p:nvSpPr>
        <p:spPr>
          <a:xfrm>
            <a:off x="927568" y="2414189"/>
            <a:ext cx="5629012" cy="1956476"/>
          </a:xfrm>
        </p:spPr>
        <p:txBody>
          <a:bodyPr anchor="t"/>
          <a:lstStyle/>
          <a:p>
            <a:pPr algn="just"/>
            <a:r>
              <a:rPr lang="en-US" dirty="0" err="1"/>
              <a:t>XGBoost</a:t>
            </a:r>
            <a:r>
              <a:rPr lang="en-US" dirty="0"/>
              <a:t> Regression performed very well with the population data and showed the lowest RMSE yet, though it was using the stationary data.</a:t>
            </a:r>
          </a:p>
        </p:txBody>
      </p:sp>
      <p:sp>
        <p:nvSpPr>
          <p:cNvPr id="12" name="Text Placeholder 11">
            <a:extLst>
              <a:ext uri="{FF2B5EF4-FFF2-40B4-BE49-F238E27FC236}">
                <a16:creationId xmlns:a16="http://schemas.microsoft.com/office/drawing/2014/main" id="{D9E521A6-FBDF-4368-9678-35569A37A8ED}"/>
              </a:ext>
            </a:extLst>
          </p:cNvPr>
          <p:cNvSpPr>
            <a:spLocks noGrp="1"/>
          </p:cNvSpPr>
          <p:nvPr>
            <p:ph type="body" idx="13"/>
          </p:nvPr>
        </p:nvSpPr>
        <p:spPr>
          <a:xfrm>
            <a:off x="8153400" y="1710251"/>
            <a:ext cx="2882475" cy="823912"/>
          </a:xfrm>
        </p:spPr>
        <p:txBody>
          <a:bodyPr anchor="ctr"/>
          <a:lstStyle/>
          <a:p>
            <a:pPr algn="ctr"/>
            <a:r>
              <a:rPr lang="en-US" dirty="0"/>
              <a:t>Comparison</a:t>
            </a:r>
          </a:p>
        </p:txBody>
      </p:sp>
      <p:pic>
        <p:nvPicPr>
          <p:cNvPr id="17" name="Content Placeholder 16">
            <a:extLst>
              <a:ext uri="{FF2B5EF4-FFF2-40B4-BE49-F238E27FC236}">
                <a16:creationId xmlns:a16="http://schemas.microsoft.com/office/drawing/2014/main" id="{2E8FA25A-480C-8380-0D89-F59EA8D48A64}"/>
              </a:ext>
            </a:extLst>
          </p:cNvPr>
          <p:cNvPicPr>
            <a:picLocks noGrp="1" noChangeAspect="1"/>
          </p:cNvPicPr>
          <p:nvPr>
            <p:ph sz="half" idx="14"/>
          </p:nvPr>
        </p:nvPicPr>
        <p:blipFill>
          <a:blip r:embed="rId2"/>
          <a:srcRect/>
          <a:stretch/>
        </p:blipFill>
        <p:spPr>
          <a:xfrm>
            <a:off x="7645558" y="2366567"/>
            <a:ext cx="3708242" cy="2781182"/>
          </a:xfrm>
        </p:spPr>
      </p:pic>
      <p:sp>
        <p:nvSpPr>
          <p:cNvPr id="4" name="Date Placeholder 3">
            <a:extLst>
              <a:ext uri="{FF2B5EF4-FFF2-40B4-BE49-F238E27FC236}">
                <a16:creationId xmlns:a16="http://schemas.microsoft.com/office/drawing/2014/main" id="{2A91DA40-FA4C-4D48-21EE-6ABDF5802FC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4BE1372-F84C-9BCF-29F2-E7CCAC4FD26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A38F641-CD55-EA03-25B6-DF01499F40AE}"/>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2" name="TextBox 1">
            <a:extLst>
              <a:ext uri="{FF2B5EF4-FFF2-40B4-BE49-F238E27FC236}">
                <a16:creationId xmlns:a16="http://schemas.microsoft.com/office/drawing/2014/main" id="{E9A97FFC-1646-858C-AFBB-0D784428A550}"/>
              </a:ext>
            </a:extLst>
          </p:cNvPr>
          <p:cNvSpPr txBox="1"/>
          <p:nvPr/>
        </p:nvSpPr>
        <p:spPr>
          <a:xfrm>
            <a:off x="927568" y="5147749"/>
            <a:ext cx="5629011" cy="400110"/>
          </a:xfrm>
          <a:prstGeom prst="rect">
            <a:avLst/>
          </a:prstGeom>
          <a:noFill/>
        </p:spPr>
        <p:txBody>
          <a:bodyPr wrap="square" rtlCol="0">
            <a:spAutoFit/>
          </a:bodyPr>
          <a:lstStyle/>
          <a:p>
            <a:r>
              <a:rPr lang="en-US" sz="2000" dirty="0">
                <a:latin typeface="+mj-lt"/>
              </a:rPr>
              <a:t>RMSE: 29.54</a:t>
            </a:r>
          </a:p>
        </p:txBody>
      </p:sp>
    </p:spTree>
    <p:extLst>
      <p:ext uri="{BB962C8B-B14F-4D97-AF65-F5344CB8AC3E}">
        <p14:creationId xmlns:p14="http://schemas.microsoft.com/office/powerpoint/2010/main" val="1979462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79E0F5-DBBF-680B-7F22-B7F912DC9C7A}"/>
              </a:ext>
            </a:extLst>
          </p:cNvPr>
          <p:cNvSpPr>
            <a:spLocks noGrp="1"/>
          </p:cNvSpPr>
          <p:nvPr>
            <p:ph type="title"/>
          </p:nvPr>
        </p:nvSpPr>
        <p:spPr>
          <a:xfrm>
            <a:off x="1579079" y="791319"/>
            <a:ext cx="9033841" cy="918932"/>
          </a:xfrm>
        </p:spPr>
        <p:txBody>
          <a:bodyPr/>
          <a:lstStyle/>
          <a:p>
            <a:r>
              <a:rPr lang="en-US" dirty="0" err="1"/>
              <a:t>xgboost</a:t>
            </a:r>
            <a:r>
              <a:rPr lang="en-US" dirty="0"/>
              <a:t> Regression for </a:t>
            </a:r>
            <a:r>
              <a:rPr lang="en-US" dirty="0" err="1"/>
              <a:t>gdp</a:t>
            </a:r>
            <a:r>
              <a:rPr lang="en-US" dirty="0"/>
              <a:t> per capita data</a:t>
            </a:r>
          </a:p>
        </p:txBody>
      </p:sp>
      <p:sp>
        <p:nvSpPr>
          <p:cNvPr id="10" name="Text Placeholder 9">
            <a:extLst>
              <a:ext uri="{FF2B5EF4-FFF2-40B4-BE49-F238E27FC236}">
                <a16:creationId xmlns:a16="http://schemas.microsoft.com/office/drawing/2014/main" id="{14053627-E7AC-4747-5AB0-529D91117C21}"/>
              </a:ext>
            </a:extLst>
          </p:cNvPr>
          <p:cNvSpPr>
            <a:spLocks noGrp="1"/>
          </p:cNvSpPr>
          <p:nvPr>
            <p:ph type="body" sz="quarter" idx="3"/>
          </p:nvPr>
        </p:nvSpPr>
        <p:spPr>
          <a:xfrm>
            <a:off x="927568" y="2414189"/>
            <a:ext cx="5629012" cy="2090700"/>
          </a:xfrm>
        </p:spPr>
        <p:txBody>
          <a:bodyPr anchor="t"/>
          <a:lstStyle/>
          <a:p>
            <a:pPr algn="just"/>
            <a:r>
              <a:rPr lang="en-US" dirty="0"/>
              <a:t>We once again saw a new lowest RMSE with the </a:t>
            </a:r>
            <a:r>
              <a:rPr lang="en-US" dirty="0" err="1"/>
              <a:t>XGBoost</a:t>
            </a:r>
            <a:r>
              <a:rPr lang="en-US" dirty="0"/>
              <a:t> Regression and GDP per capita data.</a:t>
            </a:r>
          </a:p>
        </p:txBody>
      </p:sp>
      <p:sp>
        <p:nvSpPr>
          <p:cNvPr id="12" name="Text Placeholder 11">
            <a:extLst>
              <a:ext uri="{FF2B5EF4-FFF2-40B4-BE49-F238E27FC236}">
                <a16:creationId xmlns:a16="http://schemas.microsoft.com/office/drawing/2014/main" id="{D9E521A6-FBDF-4368-9678-35569A37A8ED}"/>
              </a:ext>
            </a:extLst>
          </p:cNvPr>
          <p:cNvSpPr>
            <a:spLocks noGrp="1"/>
          </p:cNvSpPr>
          <p:nvPr>
            <p:ph type="body" idx="13"/>
          </p:nvPr>
        </p:nvSpPr>
        <p:spPr>
          <a:xfrm>
            <a:off x="8153400" y="1710251"/>
            <a:ext cx="2882475" cy="823912"/>
          </a:xfrm>
        </p:spPr>
        <p:txBody>
          <a:bodyPr anchor="ctr"/>
          <a:lstStyle/>
          <a:p>
            <a:pPr algn="ctr"/>
            <a:r>
              <a:rPr lang="en-US" dirty="0"/>
              <a:t>Comparison</a:t>
            </a:r>
          </a:p>
        </p:txBody>
      </p:sp>
      <p:pic>
        <p:nvPicPr>
          <p:cNvPr id="17" name="Content Placeholder 16">
            <a:extLst>
              <a:ext uri="{FF2B5EF4-FFF2-40B4-BE49-F238E27FC236}">
                <a16:creationId xmlns:a16="http://schemas.microsoft.com/office/drawing/2014/main" id="{2E8FA25A-480C-8380-0D89-F59EA8D48A64}"/>
              </a:ext>
            </a:extLst>
          </p:cNvPr>
          <p:cNvPicPr>
            <a:picLocks noGrp="1" noChangeAspect="1"/>
          </p:cNvPicPr>
          <p:nvPr>
            <p:ph sz="half" idx="14"/>
          </p:nvPr>
        </p:nvPicPr>
        <p:blipFill>
          <a:blip r:embed="rId2"/>
          <a:srcRect/>
          <a:stretch/>
        </p:blipFill>
        <p:spPr>
          <a:xfrm>
            <a:off x="7641305" y="2406215"/>
            <a:ext cx="3712495" cy="2741534"/>
          </a:xfrm>
        </p:spPr>
      </p:pic>
      <p:sp>
        <p:nvSpPr>
          <p:cNvPr id="4" name="Date Placeholder 3">
            <a:extLst>
              <a:ext uri="{FF2B5EF4-FFF2-40B4-BE49-F238E27FC236}">
                <a16:creationId xmlns:a16="http://schemas.microsoft.com/office/drawing/2014/main" id="{2A91DA40-FA4C-4D48-21EE-6ABDF5802FC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4BE1372-F84C-9BCF-29F2-E7CCAC4FD26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A38F641-CD55-EA03-25B6-DF01499F40AE}"/>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2" name="TextBox 1">
            <a:extLst>
              <a:ext uri="{FF2B5EF4-FFF2-40B4-BE49-F238E27FC236}">
                <a16:creationId xmlns:a16="http://schemas.microsoft.com/office/drawing/2014/main" id="{F07843EE-96E8-CF9F-7296-CDAECBB65D15}"/>
              </a:ext>
            </a:extLst>
          </p:cNvPr>
          <p:cNvSpPr txBox="1"/>
          <p:nvPr/>
        </p:nvSpPr>
        <p:spPr>
          <a:xfrm>
            <a:off x="927569" y="5151885"/>
            <a:ext cx="5629011" cy="400110"/>
          </a:xfrm>
          <a:prstGeom prst="rect">
            <a:avLst/>
          </a:prstGeom>
          <a:noFill/>
        </p:spPr>
        <p:txBody>
          <a:bodyPr wrap="square" rtlCol="0">
            <a:spAutoFit/>
          </a:bodyPr>
          <a:lstStyle/>
          <a:p>
            <a:r>
              <a:rPr lang="en-US" sz="2000" dirty="0">
                <a:latin typeface="+mj-lt"/>
              </a:rPr>
              <a:t>RMSE: 38.98</a:t>
            </a:r>
          </a:p>
        </p:txBody>
      </p:sp>
    </p:spTree>
    <p:extLst>
      <p:ext uri="{BB962C8B-B14F-4D97-AF65-F5344CB8AC3E}">
        <p14:creationId xmlns:p14="http://schemas.microsoft.com/office/powerpoint/2010/main" val="1910693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F64BA-85B6-CB69-CA5B-67F0715B6ACD}"/>
              </a:ext>
            </a:extLst>
          </p:cNvPr>
          <p:cNvSpPr>
            <a:spLocks noGrp="1"/>
          </p:cNvSpPr>
          <p:nvPr>
            <p:ph type="title"/>
          </p:nvPr>
        </p:nvSpPr>
        <p:spPr/>
        <p:txBody>
          <a:bodyPr/>
          <a:lstStyle/>
          <a:p>
            <a:r>
              <a:rPr lang="en-US" dirty="0"/>
              <a:t>Best models</a:t>
            </a:r>
          </a:p>
        </p:txBody>
      </p:sp>
      <p:sp>
        <p:nvSpPr>
          <p:cNvPr id="3" name="Text Placeholder 2">
            <a:extLst>
              <a:ext uri="{FF2B5EF4-FFF2-40B4-BE49-F238E27FC236}">
                <a16:creationId xmlns:a16="http://schemas.microsoft.com/office/drawing/2014/main" id="{1A6260FB-1C96-579E-17F8-A4F1C17F550C}"/>
              </a:ext>
            </a:extLst>
          </p:cNvPr>
          <p:cNvSpPr>
            <a:spLocks noGrp="1"/>
          </p:cNvSpPr>
          <p:nvPr>
            <p:ph type="body" idx="1"/>
          </p:nvPr>
        </p:nvSpPr>
        <p:spPr/>
        <p:txBody>
          <a:bodyPr anchor="ctr"/>
          <a:lstStyle/>
          <a:p>
            <a:pPr algn="ctr"/>
            <a:r>
              <a:rPr lang="en-US" dirty="0"/>
              <a:t>Population</a:t>
            </a:r>
          </a:p>
        </p:txBody>
      </p:sp>
      <p:pic>
        <p:nvPicPr>
          <p:cNvPr id="13" name="Content Placeholder 12" descr="Chart, line chart&#10;&#10;Description automatically generated">
            <a:extLst>
              <a:ext uri="{FF2B5EF4-FFF2-40B4-BE49-F238E27FC236}">
                <a16:creationId xmlns:a16="http://schemas.microsoft.com/office/drawing/2014/main" id="{5F34E3BC-30F9-08CB-9D4F-C040A5A919F2}"/>
              </a:ext>
            </a:extLst>
          </p:cNvPr>
          <p:cNvPicPr>
            <a:picLocks noGrp="1" noChangeAspect="1"/>
          </p:cNvPicPr>
          <p:nvPr>
            <p:ph sz="half" idx="2"/>
          </p:nvPr>
        </p:nvPicPr>
        <p:blipFill>
          <a:blip r:embed="rId2"/>
          <a:stretch>
            <a:fillRect/>
          </a:stretch>
        </p:blipFill>
        <p:spPr>
          <a:xfrm>
            <a:off x="1317323" y="3833813"/>
            <a:ext cx="2734280" cy="1998662"/>
          </a:xfrm>
        </p:spPr>
      </p:pic>
      <p:sp>
        <p:nvSpPr>
          <p:cNvPr id="6" name="Content Placeholder 5">
            <a:extLst>
              <a:ext uri="{FF2B5EF4-FFF2-40B4-BE49-F238E27FC236}">
                <a16:creationId xmlns:a16="http://schemas.microsoft.com/office/drawing/2014/main" id="{CEA0AA12-3542-B0BE-C29A-42EB5D2AD80A}"/>
              </a:ext>
            </a:extLst>
          </p:cNvPr>
          <p:cNvSpPr>
            <a:spLocks noGrp="1"/>
          </p:cNvSpPr>
          <p:nvPr>
            <p:ph sz="quarter" idx="4"/>
          </p:nvPr>
        </p:nvSpPr>
        <p:spPr>
          <a:xfrm>
            <a:off x="4647665" y="2741618"/>
            <a:ext cx="2896671" cy="3090856"/>
          </a:xfrm>
        </p:spPr>
        <p:txBody>
          <a:bodyPr/>
          <a:lstStyle/>
          <a:p>
            <a:r>
              <a:rPr lang="en-US" dirty="0"/>
              <a:t>For both the population and GDP per capita data, the ARIMA model was our best model. Both showed incredibly low RMSE values given the original data and can make very accurate predictions.</a:t>
            </a:r>
          </a:p>
        </p:txBody>
      </p:sp>
      <p:sp>
        <p:nvSpPr>
          <p:cNvPr id="7" name="Text Placeholder 6">
            <a:extLst>
              <a:ext uri="{FF2B5EF4-FFF2-40B4-BE49-F238E27FC236}">
                <a16:creationId xmlns:a16="http://schemas.microsoft.com/office/drawing/2014/main" id="{9B2B3DAF-71E7-C9BF-7CED-ACCDA4F25012}"/>
              </a:ext>
            </a:extLst>
          </p:cNvPr>
          <p:cNvSpPr>
            <a:spLocks noGrp="1"/>
          </p:cNvSpPr>
          <p:nvPr>
            <p:ph type="body" idx="13"/>
          </p:nvPr>
        </p:nvSpPr>
        <p:spPr/>
        <p:txBody>
          <a:bodyPr anchor="ctr"/>
          <a:lstStyle/>
          <a:p>
            <a:pPr algn="ctr"/>
            <a:r>
              <a:rPr lang="en-US" dirty="0"/>
              <a:t>GDP per Capita</a:t>
            </a:r>
          </a:p>
        </p:txBody>
      </p:sp>
      <p:pic>
        <p:nvPicPr>
          <p:cNvPr id="15" name="Content Placeholder 14" descr="Chart, line chart&#10;&#10;Description automatically generated">
            <a:extLst>
              <a:ext uri="{FF2B5EF4-FFF2-40B4-BE49-F238E27FC236}">
                <a16:creationId xmlns:a16="http://schemas.microsoft.com/office/drawing/2014/main" id="{0A96BE4D-E2C5-2B88-0BEA-026C5D28E5B3}"/>
              </a:ext>
            </a:extLst>
          </p:cNvPr>
          <p:cNvPicPr>
            <a:picLocks noGrp="1" noChangeAspect="1"/>
          </p:cNvPicPr>
          <p:nvPr>
            <p:ph sz="half" idx="14"/>
          </p:nvPr>
        </p:nvPicPr>
        <p:blipFill>
          <a:blip r:embed="rId3"/>
          <a:stretch>
            <a:fillRect/>
          </a:stretch>
        </p:blipFill>
        <p:spPr>
          <a:xfrm>
            <a:off x="8173569" y="3833813"/>
            <a:ext cx="2667938" cy="1998662"/>
          </a:xfrm>
        </p:spPr>
      </p:pic>
      <p:sp>
        <p:nvSpPr>
          <p:cNvPr id="9" name="Date Placeholder 8">
            <a:extLst>
              <a:ext uri="{FF2B5EF4-FFF2-40B4-BE49-F238E27FC236}">
                <a16:creationId xmlns:a16="http://schemas.microsoft.com/office/drawing/2014/main" id="{3E83F1B1-2CD3-5F51-69F0-EA02A177B3DB}"/>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52610C27-3B4C-A4A9-159F-F38494FAEDEC}"/>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A7EAF2DF-57E8-4B02-223D-B6CCB6028E30}"/>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629262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4FFDA36-CFFD-B32F-118B-046D1BD0ED0D}"/>
              </a:ext>
            </a:extLst>
          </p:cNvPr>
          <p:cNvSpPr>
            <a:spLocks noGrp="1"/>
          </p:cNvSpPr>
          <p:nvPr>
            <p:ph type="title"/>
          </p:nvPr>
        </p:nvSpPr>
        <p:spPr/>
        <p:txBody>
          <a:bodyPr/>
          <a:lstStyle/>
          <a:p>
            <a:r>
              <a:rPr lang="en-US" dirty="0"/>
              <a:t>Population predictions</a:t>
            </a:r>
          </a:p>
        </p:txBody>
      </p:sp>
      <p:sp>
        <p:nvSpPr>
          <p:cNvPr id="9" name="Date Placeholder 8">
            <a:extLst>
              <a:ext uri="{FF2B5EF4-FFF2-40B4-BE49-F238E27FC236}">
                <a16:creationId xmlns:a16="http://schemas.microsoft.com/office/drawing/2014/main" id="{E2DD052B-7E22-96AF-6EB9-F28CC85998D6}"/>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0C1AFC70-2D00-A5C8-C11D-3C7DCAC69F4C}"/>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48DC2985-5C90-840D-27F2-0D1A6D7BDA4B}"/>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
        <p:nvSpPr>
          <p:cNvPr id="18" name="TextBox 17">
            <a:extLst>
              <a:ext uri="{FF2B5EF4-FFF2-40B4-BE49-F238E27FC236}">
                <a16:creationId xmlns:a16="http://schemas.microsoft.com/office/drawing/2014/main" id="{D95B5631-AABE-B479-EA66-C6A3E5D0409A}"/>
              </a:ext>
            </a:extLst>
          </p:cNvPr>
          <p:cNvSpPr txBox="1"/>
          <p:nvPr/>
        </p:nvSpPr>
        <p:spPr>
          <a:xfrm>
            <a:off x="1296100" y="1884708"/>
            <a:ext cx="4114800" cy="2031325"/>
          </a:xfrm>
          <a:prstGeom prst="rect">
            <a:avLst/>
          </a:prstGeom>
          <a:noFill/>
        </p:spPr>
        <p:txBody>
          <a:bodyPr wrap="square" rtlCol="0">
            <a:spAutoFit/>
          </a:bodyPr>
          <a:lstStyle/>
          <a:p>
            <a:r>
              <a:rPr lang="en-US" dirty="0"/>
              <a:t>End of 2019: 330 million</a:t>
            </a:r>
          </a:p>
          <a:p>
            <a:endParaRPr lang="en-US" dirty="0"/>
          </a:p>
          <a:p>
            <a:r>
              <a:rPr lang="en-US" dirty="0"/>
              <a:t>End of 2029: 350 million</a:t>
            </a:r>
          </a:p>
          <a:p>
            <a:endParaRPr lang="en-US" dirty="0"/>
          </a:p>
          <a:p>
            <a:r>
              <a:rPr lang="en-US" dirty="0"/>
              <a:t>2010s: 21.7 million</a:t>
            </a:r>
          </a:p>
          <a:p>
            <a:endParaRPr lang="en-US" dirty="0"/>
          </a:p>
          <a:p>
            <a:r>
              <a:rPr lang="en-US" dirty="0"/>
              <a:t>2020s: 20 million</a:t>
            </a:r>
          </a:p>
        </p:txBody>
      </p:sp>
      <p:pic>
        <p:nvPicPr>
          <p:cNvPr id="20" name="Picture 19" descr="Chart, line chart&#10;&#10;Description automatically generated">
            <a:extLst>
              <a:ext uri="{FF2B5EF4-FFF2-40B4-BE49-F238E27FC236}">
                <a16:creationId xmlns:a16="http://schemas.microsoft.com/office/drawing/2014/main" id="{FB78F1DB-6A5F-1474-3821-A66E6E91A31D}"/>
              </a:ext>
            </a:extLst>
          </p:cNvPr>
          <p:cNvPicPr>
            <a:picLocks noChangeAspect="1"/>
          </p:cNvPicPr>
          <p:nvPr/>
        </p:nvPicPr>
        <p:blipFill>
          <a:blip r:embed="rId2"/>
          <a:stretch>
            <a:fillRect/>
          </a:stretch>
        </p:blipFill>
        <p:spPr>
          <a:xfrm>
            <a:off x="6096000" y="1884707"/>
            <a:ext cx="4756558" cy="3398717"/>
          </a:xfrm>
          <a:prstGeom prst="rect">
            <a:avLst/>
          </a:prstGeom>
        </p:spPr>
      </p:pic>
    </p:spTree>
    <p:extLst>
      <p:ext uri="{BB962C8B-B14F-4D97-AF65-F5344CB8AC3E}">
        <p14:creationId xmlns:p14="http://schemas.microsoft.com/office/powerpoint/2010/main" val="4153271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4FFDA36-CFFD-B32F-118B-046D1BD0ED0D}"/>
              </a:ext>
            </a:extLst>
          </p:cNvPr>
          <p:cNvSpPr>
            <a:spLocks noGrp="1"/>
          </p:cNvSpPr>
          <p:nvPr>
            <p:ph type="title"/>
          </p:nvPr>
        </p:nvSpPr>
        <p:spPr/>
        <p:txBody>
          <a:bodyPr/>
          <a:lstStyle/>
          <a:p>
            <a:r>
              <a:rPr lang="en-US" dirty="0" err="1"/>
              <a:t>Gdp</a:t>
            </a:r>
            <a:r>
              <a:rPr lang="en-US" dirty="0"/>
              <a:t> per capita predictions</a:t>
            </a:r>
          </a:p>
        </p:txBody>
      </p:sp>
      <p:sp>
        <p:nvSpPr>
          <p:cNvPr id="9" name="Date Placeholder 8">
            <a:extLst>
              <a:ext uri="{FF2B5EF4-FFF2-40B4-BE49-F238E27FC236}">
                <a16:creationId xmlns:a16="http://schemas.microsoft.com/office/drawing/2014/main" id="{E2DD052B-7E22-96AF-6EB9-F28CC85998D6}"/>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0C1AFC70-2D00-A5C8-C11D-3C7DCAC69F4C}"/>
              </a:ext>
            </a:extLst>
          </p:cNvPr>
          <p:cNvSpPr>
            <a:spLocks noGrp="1"/>
          </p:cNvSpPr>
          <p:nvPr>
            <p:ph type="ftr" sz="quarter" idx="11"/>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48DC2985-5C90-840D-27F2-0D1A6D7BDA4B}"/>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
        <p:nvSpPr>
          <p:cNvPr id="18" name="TextBox 17">
            <a:extLst>
              <a:ext uri="{FF2B5EF4-FFF2-40B4-BE49-F238E27FC236}">
                <a16:creationId xmlns:a16="http://schemas.microsoft.com/office/drawing/2014/main" id="{D95B5631-AABE-B479-EA66-C6A3E5D0409A}"/>
              </a:ext>
            </a:extLst>
          </p:cNvPr>
          <p:cNvSpPr txBox="1"/>
          <p:nvPr/>
        </p:nvSpPr>
        <p:spPr>
          <a:xfrm>
            <a:off x="1296100" y="1884708"/>
            <a:ext cx="4114800" cy="2031325"/>
          </a:xfrm>
          <a:prstGeom prst="rect">
            <a:avLst/>
          </a:prstGeom>
          <a:noFill/>
        </p:spPr>
        <p:txBody>
          <a:bodyPr wrap="square" rtlCol="0">
            <a:spAutoFit/>
          </a:bodyPr>
          <a:lstStyle/>
          <a:p>
            <a:r>
              <a:rPr lang="en-US" dirty="0"/>
              <a:t>End of 2019: 58,017</a:t>
            </a:r>
          </a:p>
          <a:p>
            <a:endParaRPr lang="en-US" dirty="0"/>
          </a:p>
          <a:p>
            <a:r>
              <a:rPr lang="en-US" dirty="0"/>
              <a:t>End of 2029: 64,011</a:t>
            </a:r>
          </a:p>
          <a:p>
            <a:endParaRPr lang="en-US" dirty="0"/>
          </a:p>
          <a:p>
            <a:r>
              <a:rPr lang="en-US" dirty="0"/>
              <a:t>2010s: 8,131</a:t>
            </a:r>
          </a:p>
          <a:p>
            <a:endParaRPr lang="en-US" dirty="0"/>
          </a:p>
          <a:p>
            <a:r>
              <a:rPr lang="en-US" dirty="0"/>
              <a:t>2020s: 5,994</a:t>
            </a:r>
          </a:p>
        </p:txBody>
      </p:sp>
      <p:pic>
        <p:nvPicPr>
          <p:cNvPr id="20" name="Picture 19">
            <a:extLst>
              <a:ext uri="{FF2B5EF4-FFF2-40B4-BE49-F238E27FC236}">
                <a16:creationId xmlns:a16="http://schemas.microsoft.com/office/drawing/2014/main" id="{FB78F1DB-6A5F-1474-3821-A66E6E91A31D}"/>
              </a:ext>
            </a:extLst>
          </p:cNvPr>
          <p:cNvPicPr>
            <a:picLocks noChangeAspect="1"/>
          </p:cNvPicPr>
          <p:nvPr/>
        </p:nvPicPr>
        <p:blipFill>
          <a:blip r:embed="rId2"/>
          <a:srcRect/>
          <a:stretch/>
        </p:blipFill>
        <p:spPr>
          <a:xfrm>
            <a:off x="6128917" y="1884708"/>
            <a:ext cx="4690723" cy="3398717"/>
          </a:xfrm>
          <a:prstGeom prst="rect">
            <a:avLst/>
          </a:prstGeom>
        </p:spPr>
      </p:pic>
    </p:spTree>
    <p:extLst>
      <p:ext uri="{BB962C8B-B14F-4D97-AF65-F5344CB8AC3E}">
        <p14:creationId xmlns:p14="http://schemas.microsoft.com/office/powerpoint/2010/main" val="2070447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47FB-5488-FFF1-4ED3-3BFC74DC2B07}"/>
              </a:ext>
            </a:extLst>
          </p:cNvPr>
          <p:cNvSpPr>
            <a:spLocks noGrp="1"/>
          </p:cNvSpPr>
          <p:nvPr>
            <p:ph type="title"/>
          </p:nvPr>
        </p:nvSpPr>
        <p:spPr/>
        <p:txBody>
          <a:bodyPr/>
          <a:lstStyle/>
          <a:p>
            <a:r>
              <a:rPr lang="en-US" dirty="0"/>
              <a:t>Further research</a:t>
            </a:r>
          </a:p>
        </p:txBody>
      </p:sp>
      <p:sp>
        <p:nvSpPr>
          <p:cNvPr id="3" name="Text Placeholder 2">
            <a:extLst>
              <a:ext uri="{FF2B5EF4-FFF2-40B4-BE49-F238E27FC236}">
                <a16:creationId xmlns:a16="http://schemas.microsoft.com/office/drawing/2014/main" id="{5C78F937-86A9-6C11-2710-534CBFA3E07A}"/>
              </a:ext>
            </a:extLst>
          </p:cNvPr>
          <p:cNvSpPr>
            <a:spLocks noGrp="1"/>
          </p:cNvSpPr>
          <p:nvPr>
            <p:ph type="body" idx="1"/>
          </p:nvPr>
        </p:nvSpPr>
        <p:spPr/>
        <p:txBody>
          <a:bodyPr/>
          <a:lstStyle/>
          <a:p>
            <a:pPr marL="285750" indent="-285750">
              <a:buFont typeface="Arial" panose="020B0604020202020204" pitchFamily="34" charset="0"/>
              <a:buChar char="•"/>
            </a:pPr>
            <a:r>
              <a:rPr lang="en-US" dirty="0"/>
              <a:t>Homelessness</a:t>
            </a:r>
          </a:p>
          <a:p>
            <a:pPr marL="285750" indent="-285750">
              <a:buFont typeface="Arial" panose="020B0604020202020204" pitchFamily="34" charset="0"/>
              <a:buChar char="•"/>
            </a:pPr>
            <a:r>
              <a:rPr lang="en-US" dirty="0"/>
              <a:t>Unemployment</a:t>
            </a:r>
          </a:p>
          <a:p>
            <a:pPr marL="285750" indent="-285750">
              <a:buFont typeface="Arial" panose="020B0604020202020204" pitchFamily="34" charset="0"/>
              <a:buChar char="•"/>
            </a:pPr>
            <a:r>
              <a:rPr lang="en-US" dirty="0"/>
              <a:t>Number of jobs</a:t>
            </a:r>
          </a:p>
          <a:p>
            <a:pPr marL="285750" indent="-285750">
              <a:buFont typeface="Arial" panose="020B0604020202020204" pitchFamily="34" charset="0"/>
              <a:buChar char="•"/>
            </a:pPr>
            <a:r>
              <a:rPr lang="en-US" dirty="0"/>
              <a:t>Cost of living</a:t>
            </a:r>
          </a:p>
        </p:txBody>
      </p:sp>
      <p:sp>
        <p:nvSpPr>
          <p:cNvPr id="4" name="Date Placeholder 3">
            <a:extLst>
              <a:ext uri="{FF2B5EF4-FFF2-40B4-BE49-F238E27FC236}">
                <a16:creationId xmlns:a16="http://schemas.microsoft.com/office/drawing/2014/main" id="{2CE893A0-B992-9947-B18A-57DB02CCCC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8F289BF-AE63-2EFB-C86A-C8D8211FB53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A6A9C78-10E6-47A8-EAEB-E9564E3F7DF5}"/>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730963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2EFE16C-9AE2-5255-E163-AB3F3AE5D830}"/>
              </a:ext>
            </a:extLst>
          </p:cNvPr>
          <p:cNvSpPr>
            <a:spLocks noGrp="1"/>
          </p:cNvSpPr>
          <p:nvPr>
            <p:ph type="ctrTitle"/>
          </p:nvPr>
        </p:nvSpPr>
        <p:spPr/>
        <p:txBody>
          <a:bodyPr/>
          <a:lstStyle/>
          <a:p>
            <a:r>
              <a:rPr lang="en-US" dirty="0"/>
              <a:t>Thank you</a:t>
            </a:r>
          </a:p>
        </p:txBody>
      </p:sp>
      <p:sp>
        <p:nvSpPr>
          <p:cNvPr id="8" name="Subtitle 7">
            <a:extLst>
              <a:ext uri="{FF2B5EF4-FFF2-40B4-BE49-F238E27FC236}">
                <a16:creationId xmlns:a16="http://schemas.microsoft.com/office/drawing/2014/main" id="{1693C1F0-57D4-2961-033D-2BA10D79D60B}"/>
              </a:ext>
            </a:extLst>
          </p:cNvPr>
          <p:cNvSpPr>
            <a:spLocks noGrp="1"/>
          </p:cNvSpPr>
          <p:nvPr>
            <p:ph type="subTitle" idx="1"/>
          </p:nvPr>
        </p:nvSpPr>
        <p:spPr/>
        <p:txBody>
          <a:bodyPr/>
          <a:lstStyle/>
          <a:p>
            <a:endParaRPr lang="en-US"/>
          </a:p>
        </p:txBody>
      </p:sp>
      <p:sp>
        <p:nvSpPr>
          <p:cNvPr id="3" name="Date Placeholder 2">
            <a:extLst>
              <a:ext uri="{FF2B5EF4-FFF2-40B4-BE49-F238E27FC236}">
                <a16:creationId xmlns:a16="http://schemas.microsoft.com/office/drawing/2014/main" id="{7663EC73-FED2-6EA1-1C12-965634689E84}"/>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85F2465E-48F7-7D67-9DB1-708A45C2F9E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EBA4E2B-DED2-796E-DE37-679F481D9B51}"/>
              </a:ext>
            </a:extLst>
          </p:cNvPr>
          <p:cNvSpPr>
            <a:spLocks noGrp="1"/>
          </p:cNvSpPr>
          <p:nvPr>
            <p:ph type="sldNum" sz="quarter" idx="12"/>
          </p:nvPr>
        </p:nvSpPr>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393368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363A-2778-81E3-C95E-EF2145D18464}"/>
              </a:ext>
            </a:extLst>
          </p:cNvPr>
          <p:cNvSpPr>
            <a:spLocks noGrp="1"/>
          </p:cNvSpPr>
          <p:nvPr>
            <p:ph type="title"/>
          </p:nvPr>
        </p:nvSpPr>
        <p:spPr/>
        <p:txBody>
          <a:bodyPr/>
          <a:lstStyle/>
          <a:p>
            <a:r>
              <a:rPr lang="en-US" dirty="0"/>
              <a:t>Population</a:t>
            </a:r>
          </a:p>
        </p:txBody>
      </p:sp>
      <p:sp>
        <p:nvSpPr>
          <p:cNvPr id="4" name="Date Placeholder 3">
            <a:extLst>
              <a:ext uri="{FF2B5EF4-FFF2-40B4-BE49-F238E27FC236}">
                <a16:creationId xmlns:a16="http://schemas.microsoft.com/office/drawing/2014/main" id="{B70894D0-8C39-F451-A80B-0AABA042730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2D129AA-A4AC-DE88-86EB-27AB8E5B0BA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0A268CA-E03B-576D-DA7B-9AC90D44E8C8}"/>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
        <p:nvSpPr>
          <p:cNvPr id="3" name="Text Placeholder 2">
            <a:extLst>
              <a:ext uri="{FF2B5EF4-FFF2-40B4-BE49-F238E27FC236}">
                <a16:creationId xmlns:a16="http://schemas.microsoft.com/office/drawing/2014/main" id="{14087F0E-3FA5-21D9-9375-794DA026E271}"/>
              </a:ext>
            </a:extLst>
          </p:cNvPr>
          <p:cNvSpPr>
            <a:spLocks noGrp="1"/>
          </p:cNvSpPr>
          <p:nvPr>
            <p:ph type="body" idx="4294967295"/>
          </p:nvPr>
        </p:nvSpPr>
        <p:spPr>
          <a:xfrm>
            <a:off x="1245067" y="1903413"/>
            <a:ext cx="4652394" cy="1525587"/>
          </a:xfrm>
        </p:spPr>
        <p:txBody>
          <a:bodyPr>
            <a:normAutofit fontScale="62500" lnSpcReduction="20000"/>
          </a:bodyPr>
          <a:lstStyle/>
          <a:p>
            <a:pPr marL="0" indent="0">
              <a:buNone/>
            </a:pPr>
            <a:r>
              <a:rPr lang="en-US" dirty="0"/>
              <a:t>The United States population affects the amount of:</a:t>
            </a:r>
          </a:p>
          <a:p>
            <a:pPr marL="285750" indent="-285750">
              <a:buFont typeface="Arial" panose="020B0604020202020204" pitchFamily="34" charset="0"/>
              <a:buChar char="•"/>
            </a:pPr>
            <a:r>
              <a:rPr lang="en-US" dirty="0"/>
              <a:t>Jobs</a:t>
            </a:r>
          </a:p>
          <a:p>
            <a:pPr marL="285750" indent="-285750">
              <a:buFont typeface="Arial" panose="020B0604020202020204" pitchFamily="34" charset="0"/>
              <a:buChar char="•"/>
            </a:pPr>
            <a:r>
              <a:rPr lang="en-US" dirty="0"/>
              <a:t>Houses/Apartments</a:t>
            </a:r>
          </a:p>
          <a:p>
            <a:pPr marL="285750" indent="-285750">
              <a:buFont typeface="Arial" panose="020B0604020202020204" pitchFamily="34" charset="0"/>
              <a:buChar char="•"/>
            </a:pPr>
            <a:r>
              <a:rPr lang="en-US" dirty="0"/>
              <a:t>Food</a:t>
            </a:r>
          </a:p>
          <a:p>
            <a:endParaRPr lang="en-US" dirty="0"/>
          </a:p>
        </p:txBody>
      </p:sp>
      <p:pic>
        <p:nvPicPr>
          <p:cNvPr id="1030" name="Picture 6">
            <a:extLst>
              <a:ext uri="{FF2B5EF4-FFF2-40B4-BE49-F238E27FC236}">
                <a16:creationId xmlns:a16="http://schemas.microsoft.com/office/drawing/2014/main" id="{16E62C91-701C-4FA4-1517-E1EAF86F3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90688"/>
            <a:ext cx="562927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18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363A-2778-81E3-C95E-EF2145D18464}"/>
              </a:ext>
            </a:extLst>
          </p:cNvPr>
          <p:cNvSpPr>
            <a:spLocks noGrp="1"/>
          </p:cNvSpPr>
          <p:nvPr>
            <p:ph type="title"/>
          </p:nvPr>
        </p:nvSpPr>
        <p:spPr/>
        <p:txBody>
          <a:bodyPr/>
          <a:lstStyle/>
          <a:p>
            <a:r>
              <a:rPr lang="en-US" dirty="0"/>
              <a:t>GDP per capita</a:t>
            </a:r>
          </a:p>
        </p:txBody>
      </p:sp>
      <p:sp>
        <p:nvSpPr>
          <p:cNvPr id="4" name="Date Placeholder 3">
            <a:extLst>
              <a:ext uri="{FF2B5EF4-FFF2-40B4-BE49-F238E27FC236}">
                <a16:creationId xmlns:a16="http://schemas.microsoft.com/office/drawing/2014/main" id="{B70894D0-8C39-F451-A80B-0AABA042730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2D129AA-A4AC-DE88-86EB-27AB8E5B0BA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0A268CA-E03B-576D-DA7B-9AC90D44E8C8}"/>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3" name="Text Placeholder 2">
            <a:extLst>
              <a:ext uri="{FF2B5EF4-FFF2-40B4-BE49-F238E27FC236}">
                <a16:creationId xmlns:a16="http://schemas.microsoft.com/office/drawing/2014/main" id="{14087F0E-3FA5-21D9-9375-794DA026E271}"/>
              </a:ext>
            </a:extLst>
          </p:cNvPr>
          <p:cNvSpPr>
            <a:spLocks noGrp="1"/>
          </p:cNvSpPr>
          <p:nvPr>
            <p:ph type="body" idx="4294967295"/>
          </p:nvPr>
        </p:nvSpPr>
        <p:spPr>
          <a:xfrm>
            <a:off x="1245067" y="1903413"/>
            <a:ext cx="5111750" cy="1525587"/>
          </a:xfrm>
        </p:spPr>
        <p:txBody>
          <a:bodyPr>
            <a:normAutofit/>
          </a:bodyPr>
          <a:lstStyle/>
          <a:p>
            <a:pPr marL="0" indent="0">
              <a:buNone/>
            </a:pPr>
            <a:r>
              <a:rPr lang="en-US" sz="1800" dirty="0"/>
              <a:t>The GDP per capita of the US reflects</a:t>
            </a:r>
          </a:p>
          <a:p>
            <a:pPr marL="285750" indent="-285750">
              <a:buFont typeface="Arial" panose="020B0604020202020204" pitchFamily="34" charset="0"/>
              <a:buChar char="•"/>
            </a:pPr>
            <a:r>
              <a:rPr lang="en-US" sz="1800" dirty="0"/>
              <a:t>Economic Stability</a:t>
            </a:r>
          </a:p>
          <a:p>
            <a:pPr marL="285750" indent="-285750">
              <a:buFont typeface="Arial" panose="020B0604020202020204" pitchFamily="34" charset="0"/>
              <a:buChar char="•"/>
            </a:pPr>
            <a:r>
              <a:rPr lang="en-US" sz="1800" dirty="0"/>
              <a:t>Economic Performance</a:t>
            </a:r>
          </a:p>
          <a:p>
            <a:pPr marL="285750" indent="-285750">
              <a:buFont typeface="Arial" panose="020B0604020202020204" pitchFamily="34" charset="0"/>
              <a:buChar char="•"/>
            </a:pPr>
            <a:r>
              <a:rPr lang="en-US" sz="1800" dirty="0"/>
              <a:t>Societal Spending</a:t>
            </a:r>
          </a:p>
          <a:p>
            <a:endParaRPr lang="en-US" dirty="0"/>
          </a:p>
        </p:txBody>
      </p:sp>
      <p:pic>
        <p:nvPicPr>
          <p:cNvPr id="2050" name="Picture 2">
            <a:extLst>
              <a:ext uri="{FF2B5EF4-FFF2-40B4-BE49-F238E27FC236}">
                <a16:creationId xmlns:a16="http://schemas.microsoft.com/office/drawing/2014/main" id="{61B12FA8-CDDA-2BAE-1C93-8AECBAA38F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90688"/>
            <a:ext cx="554355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145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B764C1-97C3-F590-CE5C-89E09DE1DE90}"/>
              </a:ext>
            </a:extLst>
          </p:cNvPr>
          <p:cNvSpPr>
            <a:spLocks noGrp="1"/>
          </p:cNvSpPr>
          <p:nvPr>
            <p:ph type="title"/>
          </p:nvPr>
        </p:nvSpPr>
        <p:spPr/>
        <p:txBody>
          <a:bodyPr/>
          <a:lstStyle/>
          <a:p>
            <a:r>
              <a:rPr lang="en-US" dirty="0"/>
              <a:t>Our goal</a:t>
            </a:r>
          </a:p>
        </p:txBody>
      </p:sp>
      <p:sp>
        <p:nvSpPr>
          <p:cNvPr id="8" name="Content Placeholder 7">
            <a:extLst>
              <a:ext uri="{FF2B5EF4-FFF2-40B4-BE49-F238E27FC236}">
                <a16:creationId xmlns:a16="http://schemas.microsoft.com/office/drawing/2014/main" id="{A8602F78-4A61-8515-599A-B9B534C8F5C1}"/>
              </a:ext>
            </a:extLst>
          </p:cNvPr>
          <p:cNvSpPr>
            <a:spLocks noGrp="1"/>
          </p:cNvSpPr>
          <p:nvPr>
            <p:ph idx="1"/>
          </p:nvPr>
        </p:nvSpPr>
        <p:spPr/>
        <p:txBody>
          <a:bodyPr/>
          <a:lstStyle/>
          <a:p>
            <a:r>
              <a:rPr lang="en-US" dirty="0"/>
              <a:t>We will be able to accurately predict the population and GDP per capita of the US through the end of 2029, and make decisions based on where those numbers are trending towards</a:t>
            </a:r>
          </a:p>
          <a:p>
            <a:endParaRPr lang="en-US" dirty="0"/>
          </a:p>
        </p:txBody>
      </p:sp>
      <p:sp>
        <p:nvSpPr>
          <p:cNvPr id="3" name="Date Placeholder 2">
            <a:extLst>
              <a:ext uri="{FF2B5EF4-FFF2-40B4-BE49-F238E27FC236}">
                <a16:creationId xmlns:a16="http://schemas.microsoft.com/office/drawing/2014/main" id="{6225B3E8-8DEC-CC7E-E45B-5CF6B1140A5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BA5A91F-72D7-1F75-9EF1-98B2ADF4EE2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769C752-DA7D-384E-65D8-965EAC7DF908}"/>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293361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2AE9-6547-3F19-33FC-6B0E8D0934A3}"/>
              </a:ext>
            </a:extLst>
          </p:cNvPr>
          <p:cNvSpPr>
            <a:spLocks noGrp="1"/>
          </p:cNvSpPr>
          <p:nvPr>
            <p:ph type="title"/>
          </p:nvPr>
        </p:nvSpPr>
        <p:spPr/>
        <p:txBody>
          <a:bodyPr>
            <a:normAutofit/>
          </a:bodyPr>
          <a:lstStyle/>
          <a:p>
            <a:r>
              <a:rPr lang="en-US" dirty="0"/>
              <a:t>Machine learning models used</a:t>
            </a:r>
          </a:p>
        </p:txBody>
      </p:sp>
      <p:sp>
        <p:nvSpPr>
          <p:cNvPr id="3" name="Content Placeholder 2">
            <a:extLst>
              <a:ext uri="{FF2B5EF4-FFF2-40B4-BE49-F238E27FC236}">
                <a16:creationId xmlns:a16="http://schemas.microsoft.com/office/drawing/2014/main" id="{6D5BB2A4-5A41-41EC-BF23-270E942D1892}"/>
              </a:ext>
            </a:extLst>
          </p:cNvPr>
          <p:cNvSpPr>
            <a:spLocks noGrp="1"/>
          </p:cNvSpPr>
          <p:nvPr>
            <p:ph idx="1"/>
          </p:nvPr>
        </p:nvSpPr>
        <p:spPr/>
        <p:txBody>
          <a:bodyPr/>
          <a:lstStyle/>
          <a:p>
            <a:pPr marL="285750" indent="-285750">
              <a:buFont typeface="Arial" panose="020B0604020202020204" pitchFamily="34" charset="0"/>
              <a:buChar char="•"/>
            </a:pPr>
            <a:r>
              <a:rPr lang="en-US" dirty="0"/>
              <a:t>ARIMA</a:t>
            </a:r>
          </a:p>
          <a:p>
            <a:pPr marL="285750" indent="-285750">
              <a:buFont typeface="Arial" panose="020B0604020202020204" pitchFamily="34" charset="0"/>
              <a:buChar char="•"/>
            </a:pPr>
            <a:r>
              <a:rPr lang="en-US" dirty="0"/>
              <a:t>Linear Regression</a:t>
            </a:r>
          </a:p>
          <a:p>
            <a:pPr marL="285750" indent="-285750">
              <a:buFont typeface="Arial" panose="020B0604020202020204" pitchFamily="34" charset="0"/>
              <a:buChar char="•"/>
            </a:pPr>
            <a:r>
              <a:rPr lang="en-US" dirty="0"/>
              <a:t>Linear Support Vector Regression</a:t>
            </a:r>
          </a:p>
          <a:p>
            <a:pPr marL="285750" indent="-285750">
              <a:buFont typeface="Arial" panose="020B0604020202020204" pitchFamily="34" charset="0"/>
              <a:buChar char="•"/>
            </a:pPr>
            <a:r>
              <a:rPr lang="en-US" dirty="0" err="1"/>
              <a:t>XGBoost</a:t>
            </a:r>
            <a:r>
              <a:rPr lang="en-US" dirty="0"/>
              <a:t> Regression</a:t>
            </a:r>
          </a:p>
        </p:txBody>
      </p:sp>
      <p:sp>
        <p:nvSpPr>
          <p:cNvPr id="4" name="Date Placeholder 3">
            <a:extLst>
              <a:ext uri="{FF2B5EF4-FFF2-40B4-BE49-F238E27FC236}">
                <a16:creationId xmlns:a16="http://schemas.microsoft.com/office/drawing/2014/main" id="{6DDF80DE-B6D3-A7A0-2F4F-3D48E7FFDD8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F9A2904-64F1-71DD-C0BE-54E2C0F7EB90}"/>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CA0315A-928D-185A-688A-988D62A2D761}"/>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84559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79E0F5-DBBF-680B-7F22-B7F912DC9C7A}"/>
              </a:ext>
            </a:extLst>
          </p:cNvPr>
          <p:cNvSpPr>
            <a:spLocks noGrp="1"/>
          </p:cNvSpPr>
          <p:nvPr>
            <p:ph type="title"/>
          </p:nvPr>
        </p:nvSpPr>
        <p:spPr>
          <a:xfrm>
            <a:off x="1414116" y="491077"/>
            <a:ext cx="7747018" cy="888808"/>
          </a:xfrm>
        </p:spPr>
        <p:txBody>
          <a:bodyPr/>
          <a:lstStyle/>
          <a:p>
            <a:r>
              <a:rPr lang="en-US" dirty="0"/>
              <a:t>ARIMA for population data</a:t>
            </a:r>
          </a:p>
        </p:txBody>
      </p:sp>
      <p:sp>
        <p:nvSpPr>
          <p:cNvPr id="8" name="Text Placeholder 7">
            <a:extLst>
              <a:ext uri="{FF2B5EF4-FFF2-40B4-BE49-F238E27FC236}">
                <a16:creationId xmlns:a16="http://schemas.microsoft.com/office/drawing/2014/main" id="{FEB32CE0-E89A-36A8-7A93-B905E797E269}"/>
              </a:ext>
            </a:extLst>
          </p:cNvPr>
          <p:cNvSpPr>
            <a:spLocks noGrp="1"/>
          </p:cNvSpPr>
          <p:nvPr>
            <p:ph type="body" idx="1"/>
          </p:nvPr>
        </p:nvSpPr>
        <p:spPr>
          <a:xfrm>
            <a:off x="8087337" y="1396868"/>
            <a:ext cx="2882475" cy="823912"/>
          </a:xfrm>
        </p:spPr>
        <p:txBody>
          <a:bodyPr anchor="ctr"/>
          <a:lstStyle/>
          <a:p>
            <a:pPr algn="ctr"/>
            <a:r>
              <a:rPr lang="en-US" dirty="0"/>
              <a:t>Autocorrelation Function</a:t>
            </a:r>
          </a:p>
        </p:txBody>
      </p:sp>
      <p:pic>
        <p:nvPicPr>
          <p:cNvPr id="15" name="Content Placeholder 14" descr="Chart&#10;&#10;Description automatically generated">
            <a:extLst>
              <a:ext uri="{FF2B5EF4-FFF2-40B4-BE49-F238E27FC236}">
                <a16:creationId xmlns:a16="http://schemas.microsoft.com/office/drawing/2014/main" id="{E16E6BCC-073B-06E8-A95E-904C68B63153}"/>
              </a:ext>
            </a:extLst>
          </p:cNvPr>
          <p:cNvPicPr>
            <a:picLocks noGrp="1" noChangeAspect="1"/>
          </p:cNvPicPr>
          <p:nvPr>
            <p:ph sz="half" idx="2"/>
          </p:nvPr>
        </p:nvPicPr>
        <p:blipFill rotWithShape="1">
          <a:blip r:embed="rId2"/>
          <a:srcRect t="66038" b="-313"/>
          <a:stretch/>
        </p:blipFill>
        <p:spPr>
          <a:xfrm>
            <a:off x="7120416" y="2237763"/>
            <a:ext cx="4332150" cy="1445004"/>
          </a:xfrm>
        </p:spPr>
      </p:pic>
      <p:sp>
        <p:nvSpPr>
          <p:cNvPr id="10" name="Text Placeholder 9">
            <a:extLst>
              <a:ext uri="{FF2B5EF4-FFF2-40B4-BE49-F238E27FC236}">
                <a16:creationId xmlns:a16="http://schemas.microsoft.com/office/drawing/2014/main" id="{14053627-E7AC-4747-5AB0-529D91117C21}"/>
              </a:ext>
            </a:extLst>
          </p:cNvPr>
          <p:cNvSpPr>
            <a:spLocks noGrp="1"/>
          </p:cNvSpPr>
          <p:nvPr>
            <p:ph type="body" sz="quarter" idx="3"/>
          </p:nvPr>
        </p:nvSpPr>
        <p:spPr>
          <a:xfrm>
            <a:off x="1325462" y="2061851"/>
            <a:ext cx="5629012" cy="3055537"/>
          </a:xfrm>
        </p:spPr>
        <p:txBody>
          <a:bodyPr anchor="t"/>
          <a:lstStyle/>
          <a:p>
            <a:pPr algn="just"/>
            <a:r>
              <a:rPr lang="en-US" dirty="0"/>
              <a:t>The ARIMA model performed exceptionally well with the population data. It also showed no pattern between noise as time went on, nor significant seasonality.</a:t>
            </a:r>
          </a:p>
          <a:p>
            <a:pPr algn="just"/>
            <a:endParaRPr lang="en-US" dirty="0"/>
          </a:p>
          <a:p>
            <a:pPr algn="just"/>
            <a:r>
              <a:rPr lang="en-US" dirty="0"/>
              <a:t>RMSE: 35.98</a:t>
            </a:r>
          </a:p>
        </p:txBody>
      </p:sp>
      <p:sp>
        <p:nvSpPr>
          <p:cNvPr id="12" name="Text Placeholder 11">
            <a:extLst>
              <a:ext uri="{FF2B5EF4-FFF2-40B4-BE49-F238E27FC236}">
                <a16:creationId xmlns:a16="http://schemas.microsoft.com/office/drawing/2014/main" id="{D9E521A6-FBDF-4368-9678-35569A37A8ED}"/>
              </a:ext>
            </a:extLst>
          </p:cNvPr>
          <p:cNvSpPr>
            <a:spLocks noGrp="1"/>
          </p:cNvSpPr>
          <p:nvPr>
            <p:ph type="body" idx="13"/>
          </p:nvPr>
        </p:nvSpPr>
        <p:spPr>
          <a:xfrm>
            <a:off x="8087336" y="3456365"/>
            <a:ext cx="2882475" cy="823912"/>
          </a:xfrm>
        </p:spPr>
        <p:txBody>
          <a:bodyPr anchor="ctr"/>
          <a:lstStyle/>
          <a:p>
            <a:pPr algn="ctr"/>
            <a:r>
              <a:rPr lang="en-US" dirty="0"/>
              <a:t>Comparison</a:t>
            </a:r>
          </a:p>
        </p:txBody>
      </p:sp>
      <p:pic>
        <p:nvPicPr>
          <p:cNvPr id="17" name="Content Placeholder 16" descr="Chart, line chart&#10;&#10;Description automatically generated">
            <a:extLst>
              <a:ext uri="{FF2B5EF4-FFF2-40B4-BE49-F238E27FC236}">
                <a16:creationId xmlns:a16="http://schemas.microsoft.com/office/drawing/2014/main" id="{2E8FA25A-480C-8380-0D89-F59EA8D48A64}"/>
              </a:ext>
            </a:extLst>
          </p:cNvPr>
          <p:cNvPicPr>
            <a:picLocks noGrp="1" noChangeAspect="1"/>
          </p:cNvPicPr>
          <p:nvPr>
            <p:ph sz="half" idx="14"/>
          </p:nvPr>
        </p:nvPicPr>
        <p:blipFill>
          <a:blip r:embed="rId3"/>
          <a:stretch>
            <a:fillRect/>
          </a:stretch>
        </p:blipFill>
        <p:spPr>
          <a:xfrm>
            <a:off x="8002078" y="4202500"/>
            <a:ext cx="3052989" cy="2231627"/>
          </a:xfrm>
        </p:spPr>
      </p:pic>
      <p:sp>
        <p:nvSpPr>
          <p:cNvPr id="4" name="Date Placeholder 3">
            <a:extLst>
              <a:ext uri="{FF2B5EF4-FFF2-40B4-BE49-F238E27FC236}">
                <a16:creationId xmlns:a16="http://schemas.microsoft.com/office/drawing/2014/main" id="{2A91DA40-FA4C-4D48-21EE-6ABDF5802FC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4BE1372-F84C-9BCF-29F2-E7CCAC4FD26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A38F641-CD55-EA03-25B6-DF01499F40AE}"/>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394376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79E0F5-DBBF-680B-7F22-B7F912DC9C7A}"/>
              </a:ext>
            </a:extLst>
          </p:cNvPr>
          <p:cNvSpPr>
            <a:spLocks noGrp="1"/>
          </p:cNvSpPr>
          <p:nvPr>
            <p:ph type="title"/>
          </p:nvPr>
        </p:nvSpPr>
        <p:spPr>
          <a:xfrm>
            <a:off x="1414116" y="491077"/>
            <a:ext cx="7747018" cy="888808"/>
          </a:xfrm>
        </p:spPr>
        <p:txBody>
          <a:bodyPr/>
          <a:lstStyle/>
          <a:p>
            <a:r>
              <a:rPr lang="en-US" dirty="0"/>
              <a:t>ARIMA for GDP per capita data</a:t>
            </a:r>
          </a:p>
        </p:txBody>
      </p:sp>
      <p:sp>
        <p:nvSpPr>
          <p:cNvPr id="8" name="Text Placeholder 7">
            <a:extLst>
              <a:ext uri="{FF2B5EF4-FFF2-40B4-BE49-F238E27FC236}">
                <a16:creationId xmlns:a16="http://schemas.microsoft.com/office/drawing/2014/main" id="{FEB32CE0-E89A-36A8-7A93-B905E797E269}"/>
              </a:ext>
            </a:extLst>
          </p:cNvPr>
          <p:cNvSpPr>
            <a:spLocks noGrp="1"/>
          </p:cNvSpPr>
          <p:nvPr>
            <p:ph type="body" idx="1"/>
          </p:nvPr>
        </p:nvSpPr>
        <p:spPr>
          <a:xfrm>
            <a:off x="8172591" y="1221044"/>
            <a:ext cx="2882475" cy="823912"/>
          </a:xfrm>
        </p:spPr>
        <p:txBody>
          <a:bodyPr anchor="ctr"/>
          <a:lstStyle/>
          <a:p>
            <a:pPr algn="ctr"/>
            <a:r>
              <a:rPr lang="en-US" dirty="0"/>
              <a:t>Autocorrelation Function</a:t>
            </a:r>
          </a:p>
        </p:txBody>
      </p:sp>
      <p:pic>
        <p:nvPicPr>
          <p:cNvPr id="15" name="Content Placeholder 14">
            <a:extLst>
              <a:ext uri="{FF2B5EF4-FFF2-40B4-BE49-F238E27FC236}">
                <a16:creationId xmlns:a16="http://schemas.microsoft.com/office/drawing/2014/main" id="{E16E6BCC-073B-06E8-A95E-904C68B63153}"/>
              </a:ext>
            </a:extLst>
          </p:cNvPr>
          <p:cNvPicPr>
            <a:picLocks noGrp="1" noChangeAspect="1"/>
          </p:cNvPicPr>
          <p:nvPr>
            <p:ph sz="half" idx="2"/>
          </p:nvPr>
        </p:nvPicPr>
        <p:blipFill rotWithShape="1">
          <a:blip r:embed="rId2"/>
          <a:srcRect t="50156" b="934"/>
          <a:stretch/>
        </p:blipFill>
        <p:spPr>
          <a:xfrm>
            <a:off x="7742377" y="1947048"/>
            <a:ext cx="3522055" cy="1688186"/>
          </a:xfrm>
        </p:spPr>
      </p:pic>
      <p:sp>
        <p:nvSpPr>
          <p:cNvPr id="10" name="Text Placeholder 9">
            <a:extLst>
              <a:ext uri="{FF2B5EF4-FFF2-40B4-BE49-F238E27FC236}">
                <a16:creationId xmlns:a16="http://schemas.microsoft.com/office/drawing/2014/main" id="{14053627-E7AC-4747-5AB0-529D91117C21}"/>
              </a:ext>
            </a:extLst>
          </p:cNvPr>
          <p:cNvSpPr>
            <a:spLocks noGrp="1"/>
          </p:cNvSpPr>
          <p:nvPr>
            <p:ph type="body" sz="quarter" idx="3"/>
          </p:nvPr>
        </p:nvSpPr>
        <p:spPr>
          <a:xfrm>
            <a:off x="1325462" y="2061851"/>
            <a:ext cx="5629012" cy="3055537"/>
          </a:xfrm>
        </p:spPr>
        <p:txBody>
          <a:bodyPr anchor="t"/>
          <a:lstStyle/>
          <a:p>
            <a:pPr algn="just"/>
            <a:r>
              <a:rPr lang="en-US" dirty="0"/>
              <a:t>The ARIMA model once again performed very well with the GDP per capita data. Once again, no pattern of noise or significant seasonality were observed. We had a slightly higher RMSE, but that is to be expected with less linear data.</a:t>
            </a:r>
          </a:p>
          <a:p>
            <a:pPr algn="just"/>
            <a:endParaRPr lang="en-US" dirty="0"/>
          </a:p>
          <a:p>
            <a:pPr algn="just"/>
            <a:r>
              <a:rPr lang="en-US" dirty="0"/>
              <a:t>RMSE: 245.92</a:t>
            </a:r>
          </a:p>
        </p:txBody>
      </p:sp>
      <p:sp>
        <p:nvSpPr>
          <p:cNvPr id="12" name="Text Placeholder 11">
            <a:extLst>
              <a:ext uri="{FF2B5EF4-FFF2-40B4-BE49-F238E27FC236}">
                <a16:creationId xmlns:a16="http://schemas.microsoft.com/office/drawing/2014/main" id="{D9E521A6-FBDF-4368-9678-35569A37A8ED}"/>
              </a:ext>
            </a:extLst>
          </p:cNvPr>
          <p:cNvSpPr>
            <a:spLocks noGrp="1"/>
          </p:cNvSpPr>
          <p:nvPr>
            <p:ph type="body" idx="13"/>
          </p:nvPr>
        </p:nvSpPr>
        <p:spPr>
          <a:xfrm>
            <a:off x="8172591" y="3456161"/>
            <a:ext cx="2882475" cy="823912"/>
          </a:xfrm>
        </p:spPr>
        <p:txBody>
          <a:bodyPr anchor="ctr"/>
          <a:lstStyle/>
          <a:p>
            <a:pPr algn="ctr"/>
            <a:r>
              <a:rPr lang="en-US" dirty="0"/>
              <a:t>Comparison</a:t>
            </a:r>
          </a:p>
        </p:txBody>
      </p:sp>
      <p:pic>
        <p:nvPicPr>
          <p:cNvPr id="17" name="Content Placeholder 16">
            <a:extLst>
              <a:ext uri="{FF2B5EF4-FFF2-40B4-BE49-F238E27FC236}">
                <a16:creationId xmlns:a16="http://schemas.microsoft.com/office/drawing/2014/main" id="{2E8FA25A-480C-8380-0D89-F59EA8D48A64}"/>
              </a:ext>
            </a:extLst>
          </p:cNvPr>
          <p:cNvPicPr>
            <a:picLocks noGrp="1" noChangeAspect="1"/>
          </p:cNvPicPr>
          <p:nvPr>
            <p:ph sz="half" idx="14"/>
          </p:nvPr>
        </p:nvPicPr>
        <p:blipFill>
          <a:blip r:embed="rId3"/>
          <a:srcRect/>
          <a:stretch/>
        </p:blipFill>
        <p:spPr>
          <a:xfrm>
            <a:off x="8124370" y="4202398"/>
            <a:ext cx="2978915" cy="2231627"/>
          </a:xfrm>
        </p:spPr>
      </p:pic>
      <p:sp>
        <p:nvSpPr>
          <p:cNvPr id="4" name="Date Placeholder 3">
            <a:extLst>
              <a:ext uri="{FF2B5EF4-FFF2-40B4-BE49-F238E27FC236}">
                <a16:creationId xmlns:a16="http://schemas.microsoft.com/office/drawing/2014/main" id="{2A91DA40-FA4C-4D48-21EE-6ABDF5802FC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4BE1372-F84C-9BCF-29F2-E7CCAC4FD26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A38F641-CD55-EA03-25B6-DF01499F40AE}"/>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242304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79E0F5-DBBF-680B-7F22-B7F912DC9C7A}"/>
              </a:ext>
            </a:extLst>
          </p:cNvPr>
          <p:cNvSpPr>
            <a:spLocks noGrp="1"/>
          </p:cNvSpPr>
          <p:nvPr>
            <p:ph type="title"/>
          </p:nvPr>
        </p:nvSpPr>
        <p:spPr>
          <a:xfrm>
            <a:off x="2157073" y="791319"/>
            <a:ext cx="7877854" cy="918932"/>
          </a:xfrm>
        </p:spPr>
        <p:txBody>
          <a:bodyPr/>
          <a:lstStyle/>
          <a:p>
            <a:r>
              <a:rPr lang="en-US" dirty="0"/>
              <a:t>Linear Regression for population data</a:t>
            </a:r>
          </a:p>
        </p:txBody>
      </p:sp>
      <p:sp>
        <p:nvSpPr>
          <p:cNvPr id="10" name="Text Placeholder 9">
            <a:extLst>
              <a:ext uri="{FF2B5EF4-FFF2-40B4-BE49-F238E27FC236}">
                <a16:creationId xmlns:a16="http://schemas.microsoft.com/office/drawing/2014/main" id="{14053627-E7AC-4747-5AB0-529D91117C21}"/>
              </a:ext>
            </a:extLst>
          </p:cNvPr>
          <p:cNvSpPr>
            <a:spLocks noGrp="1"/>
          </p:cNvSpPr>
          <p:nvPr>
            <p:ph type="body" sz="quarter" idx="3"/>
          </p:nvPr>
        </p:nvSpPr>
        <p:spPr>
          <a:xfrm>
            <a:off x="927568" y="2414188"/>
            <a:ext cx="5629012" cy="1914531"/>
          </a:xfrm>
        </p:spPr>
        <p:txBody>
          <a:bodyPr anchor="t"/>
          <a:lstStyle/>
          <a:p>
            <a:pPr algn="just"/>
            <a:r>
              <a:rPr lang="en-US" dirty="0"/>
              <a:t>The Linear Regression model showed fairly direct correlation between time and population. Though the population data does have this relationship, it’s RMSE is substantially higher than the ARIMA model.</a:t>
            </a:r>
          </a:p>
        </p:txBody>
      </p:sp>
      <p:sp>
        <p:nvSpPr>
          <p:cNvPr id="12" name="Text Placeholder 11">
            <a:extLst>
              <a:ext uri="{FF2B5EF4-FFF2-40B4-BE49-F238E27FC236}">
                <a16:creationId xmlns:a16="http://schemas.microsoft.com/office/drawing/2014/main" id="{D9E521A6-FBDF-4368-9678-35569A37A8ED}"/>
              </a:ext>
            </a:extLst>
          </p:cNvPr>
          <p:cNvSpPr>
            <a:spLocks noGrp="1"/>
          </p:cNvSpPr>
          <p:nvPr>
            <p:ph type="body" idx="13"/>
          </p:nvPr>
        </p:nvSpPr>
        <p:spPr>
          <a:xfrm>
            <a:off x="8153400" y="1710251"/>
            <a:ext cx="2882475" cy="823912"/>
          </a:xfrm>
        </p:spPr>
        <p:txBody>
          <a:bodyPr anchor="ctr"/>
          <a:lstStyle/>
          <a:p>
            <a:pPr algn="ctr"/>
            <a:r>
              <a:rPr lang="en-US" dirty="0"/>
              <a:t>Comparison</a:t>
            </a:r>
          </a:p>
        </p:txBody>
      </p:sp>
      <p:pic>
        <p:nvPicPr>
          <p:cNvPr id="17" name="Content Placeholder 16">
            <a:extLst>
              <a:ext uri="{FF2B5EF4-FFF2-40B4-BE49-F238E27FC236}">
                <a16:creationId xmlns:a16="http://schemas.microsoft.com/office/drawing/2014/main" id="{2E8FA25A-480C-8380-0D89-F59EA8D48A64}"/>
              </a:ext>
            </a:extLst>
          </p:cNvPr>
          <p:cNvPicPr>
            <a:picLocks noGrp="1" noChangeAspect="1"/>
          </p:cNvPicPr>
          <p:nvPr>
            <p:ph sz="half" idx="14"/>
          </p:nvPr>
        </p:nvPicPr>
        <p:blipFill>
          <a:blip r:embed="rId2"/>
          <a:srcRect/>
          <a:stretch/>
        </p:blipFill>
        <p:spPr>
          <a:xfrm>
            <a:off x="7641305" y="2434048"/>
            <a:ext cx="3712495" cy="2713701"/>
          </a:xfrm>
        </p:spPr>
      </p:pic>
      <p:sp>
        <p:nvSpPr>
          <p:cNvPr id="4" name="Date Placeholder 3">
            <a:extLst>
              <a:ext uri="{FF2B5EF4-FFF2-40B4-BE49-F238E27FC236}">
                <a16:creationId xmlns:a16="http://schemas.microsoft.com/office/drawing/2014/main" id="{2A91DA40-FA4C-4D48-21EE-6ABDF5802FC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4BE1372-F84C-9BCF-29F2-E7CCAC4FD26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A38F641-CD55-EA03-25B6-DF01499F40AE}"/>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13" name="TextBox 12">
            <a:extLst>
              <a:ext uri="{FF2B5EF4-FFF2-40B4-BE49-F238E27FC236}">
                <a16:creationId xmlns:a16="http://schemas.microsoft.com/office/drawing/2014/main" id="{8AA1E14C-70CD-6B48-8E91-E0A990503ABC}"/>
              </a:ext>
            </a:extLst>
          </p:cNvPr>
          <p:cNvSpPr txBox="1"/>
          <p:nvPr/>
        </p:nvSpPr>
        <p:spPr>
          <a:xfrm>
            <a:off x="927569" y="5151885"/>
            <a:ext cx="5629011" cy="400110"/>
          </a:xfrm>
          <a:prstGeom prst="rect">
            <a:avLst/>
          </a:prstGeom>
          <a:noFill/>
        </p:spPr>
        <p:txBody>
          <a:bodyPr wrap="square" rtlCol="0">
            <a:spAutoFit/>
          </a:bodyPr>
          <a:lstStyle/>
          <a:p>
            <a:r>
              <a:rPr lang="en-US" sz="2000" dirty="0">
                <a:latin typeface="+mj-lt"/>
              </a:rPr>
              <a:t>RMSE: 2500.04</a:t>
            </a:r>
          </a:p>
        </p:txBody>
      </p:sp>
    </p:spTree>
    <p:extLst>
      <p:ext uri="{BB962C8B-B14F-4D97-AF65-F5344CB8AC3E}">
        <p14:creationId xmlns:p14="http://schemas.microsoft.com/office/powerpoint/2010/main" val="2617748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79E0F5-DBBF-680B-7F22-B7F912DC9C7A}"/>
              </a:ext>
            </a:extLst>
          </p:cNvPr>
          <p:cNvSpPr>
            <a:spLocks noGrp="1"/>
          </p:cNvSpPr>
          <p:nvPr>
            <p:ph type="title"/>
          </p:nvPr>
        </p:nvSpPr>
        <p:spPr>
          <a:xfrm>
            <a:off x="1801388" y="793416"/>
            <a:ext cx="8589224" cy="916835"/>
          </a:xfrm>
        </p:spPr>
        <p:txBody>
          <a:bodyPr/>
          <a:lstStyle/>
          <a:p>
            <a:r>
              <a:rPr lang="en-US" dirty="0"/>
              <a:t>Linear Regression for </a:t>
            </a:r>
            <a:r>
              <a:rPr lang="en-US" dirty="0" err="1"/>
              <a:t>gdp</a:t>
            </a:r>
            <a:r>
              <a:rPr lang="en-US" dirty="0"/>
              <a:t> per capita data</a:t>
            </a:r>
          </a:p>
        </p:txBody>
      </p:sp>
      <p:sp>
        <p:nvSpPr>
          <p:cNvPr id="10" name="Text Placeholder 9">
            <a:extLst>
              <a:ext uri="{FF2B5EF4-FFF2-40B4-BE49-F238E27FC236}">
                <a16:creationId xmlns:a16="http://schemas.microsoft.com/office/drawing/2014/main" id="{14053627-E7AC-4747-5AB0-529D91117C21}"/>
              </a:ext>
            </a:extLst>
          </p:cNvPr>
          <p:cNvSpPr>
            <a:spLocks noGrp="1"/>
          </p:cNvSpPr>
          <p:nvPr>
            <p:ph type="body" sz="quarter" idx="3"/>
          </p:nvPr>
        </p:nvSpPr>
        <p:spPr>
          <a:xfrm>
            <a:off x="927568" y="2414189"/>
            <a:ext cx="5629012" cy="1872586"/>
          </a:xfrm>
        </p:spPr>
        <p:txBody>
          <a:bodyPr anchor="t"/>
          <a:lstStyle/>
          <a:p>
            <a:pPr algn="just"/>
            <a:r>
              <a:rPr lang="en-US" dirty="0"/>
              <a:t>With the GDP per capita, we see a less linear relationship caused by significant historical events. The RMSE is, once again, much higher than that of the ARIMA model.</a:t>
            </a:r>
          </a:p>
        </p:txBody>
      </p:sp>
      <p:sp>
        <p:nvSpPr>
          <p:cNvPr id="12" name="Text Placeholder 11">
            <a:extLst>
              <a:ext uri="{FF2B5EF4-FFF2-40B4-BE49-F238E27FC236}">
                <a16:creationId xmlns:a16="http://schemas.microsoft.com/office/drawing/2014/main" id="{D9E521A6-FBDF-4368-9678-35569A37A8ED}"/>
              </a:ext>
            </a:extLst>
          </p:cNvPr>
          <p:cNvSpPr>
            <a:spLocks noGrp="1"/>
          </p:cNvSpPr>
          <p:nvPr>
            <p:ph type="body" idx="13"/>
          </p:nvPr>
        </p:nvSpPr>
        <p:spPr>
          <a:xfrm>
            <a:off x="8153400" y="1717537"/>
            <a:ext cx="2882475" cy="823912"/>
          </a:xfrm>
        </p:spPr>
        <p:txBody>
          <a:bodyPr anchor="ctr"/>
          <a:lstStyle/>
          <a:p>
            <a:pPr algn="ctr"/>
            <a:r>
              <a:rPr lang="en-US" dirty="0"/>
              <a:t>Comparison</a:t>
            </a:r>
          </a:p>
        </p:txBody>
      </p:sp>
      <p:pic>
        <p:nvPicPr>
          <p:cNvPr id="17" name="Content Placeholder 16">
            <a:extLst>
              <a:ext uri="{FF2B5EF4-FFF2-40B4-BE49-F238E27FC236}">
                <a16:creationId xmlns:a16="http://schemas.microsoft.com/office/drawing/2014/main" id="{2E8FA25A-480C-8380-0D89-F59EA8D48A64}"/>
              </a:ext>
            </a:extLst>
          </p:cNvPr>
          <p:cNvPicPr>
            <a:picLocks noGrp="1" noChangeAspect="1"/>
          </p:cNvPicPr>
          <p:nvPr>
            <p:ph sz="half" idx="14"/>
          </p:nvPr>
        </p:nvPicPr>
        <p:blipFill>
          <a:blip r:embed="rId2"/>
          <a:srcRect/>
          <a:stretch/>
        </p:blipFill>
        <p:spPr>
          <a:xfrm>
            <a:off x="7641305" y="2364886"/>
            <a:ext cx="3712495" cy="2781181"/>
          </a:xfrm>
        </p:spPr>
      </p:pic>
      <p:sp>
        <p:nvSpPr>
          <p:cNvPr id="4" name="Date Placeholder 3">
            <a:extLst>
              <a:ext uri="{FF2B5EF4-FFF2-40B4-BE49-F238E27FC236}">
                <a16:creationId xmlns:a16="http://schemas.microsoft.com/office/drawing/2014/main" id="{2A91DA40-FA4C-4D48-21EE-6ABDF5802FC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4BE1372-F84C-9BCF-29F2-E7CCAC4FD26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A38F641-CD55-EA03-25B6-DF01499F40AE}"/>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2" name="TextBox 1">
            <a:extLst>
              <a:ext uri="{FF2B5EF4-FFF2-40B4-BE49-F238E27FC236}">
                <a16:creationId xmlns:a16="http://schemas.microsoft.com/office/drawing/2014/main" id="{9887725B-4ADA-D65C-F2B3-423BB7912DAE}"/>
              </a:ext>
            </a:extLst>
          </p:cNvPr>
          <p:cNvSpPr txBox="1"/>
          <p:nvPr/>
        </p:nvSpPr>
        <p:spPr>
          <a:xfrm>
            <a:off x="927568" y="5151044"/>
            <a:ext cx="5629011" cy="400110"/>
          </a:xfrm>
          <a:prstGeom prst="rect">
            <a:avLst/>
          </a:prstGeom>
          <a:noFill/>
        </p:spPr>
        <p:txBody>
          <a:bodyPr wrap="square" rtlCol="0">
            <a:spAutoFit/>
          </a:bodyPr>
          <a:lstStyle/>
          <a:p>
            <a:r>
              <a:rPr lang="en-US" sz="2000" dirty="0">
                <a:latin typeface="+mj-lt"/>
              </a:rPr>
              <a:t>RMSE: 1439.24</a:t>
            </a:r>
          </a:p>
        </p:txBody>
      </p:sp>
    </p:spTree>
    <p:extLst>
      <p:ext uri="{BB962C8B-B14F-4D97-AF65-F5344CB8AC3E}">
        <p14:creationId xmlns:p14="http://schemas.microsoft.com/office/powerpoint/2010/main" val="254936147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purl.org/dc/elements/1.1/"/>
    <ds:schemaRef ds:uri="71af3243-3dd4-4a8d-8c0d-dd76da1f02a5"/>
    <ds:schemaRef ds:uri="230e9df3-be65-4c73-a93b-d1236ebd677e"/>
    <ds:schemaRef ds:uri="http://schemas.microsoft.com/sharepoint/v3"/>
    <ds:schemaRef ds:uri="http://schemas.microsoft.com/office/infopath/2007/PartnerControls"/>
    <ds:schemaRef ds:uri="http://www.w3.org/XML/1998/namespace"/>
    <ds:schemaRef ds:uri="http://schemas.openxmlformats.org/package/2006/metadata/core-properties"/>
    <ds:schemaRef ds:uri="http://schemas.microsoft.com/office/2006/documentManagement/types"/>
    <ds:schemaRef ds:uri="http://purl.org/dc/dcmitype/"/>
    <ds:schemaRef ds:uri="16c05727-aa75-4e4a-9b5f-8a80a1165891"/>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{A1C7E536-AF08-45D3-8519-2631ADE4B941}tf67328976_win32</Template>
  <TotalTime>496</TotalTime>
  <Words>557</Words>
  <Application>Microsoft Office PowerPoint</Application>
  <PresentationFormat>Widescreen</PresentationFormat>
  <Paragraphs>132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Tenorite</vt:lpstr>
      <vt:lpstr>Office Theme</vt:lpstr>
      <vt:lpstr>Population and GDP in the US</vt:lpstr>
      <vt:lpstr>Population</vt:lpstr>
      <vt:lpstr>GDP per capita</vt:lpstr>
      <vt:lpstr>Our goal</vt:lpstr>
      <vt:lpstr>Machine learning models used</vt:lpstr>
      <vt:lpstr>ARIMA for population data</vt:lpstr>
      <vt:lpstr>ARIMA for GDP per capita data</vt:lpstr>
      <vt:lpstr>Linear Regression for population data</vt:lpstr>
      <vt:lpstr>Linear Regression for gdp per capita data</vt:lpstr>
      <vt:lpstr>Linear svr for population data</vt:lpstr>
      <vt:lpstr>Linear svr for gdp per capita data</vt:lpstr>
      <vt:lpstr>xgboost Regression for population data</vt:lpstr>
      <vt:lpstr>xgboost Regression for gdp per capita data</vt:lpstr>
      <vt:lpstr>Best models</vt:lpstr>
      <vt:lpstr>Population predictions</vt:lpstr>
      <vt:lpstr>Gdp per capita predictions</vt:lpstr>
      <vt:lpstr>Further research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and GDP in the US</dc:title>
  <dc:creator>Anthony Szabo</dc:creator>
  <cp:lastModifiedBy>Anthony Szabo</cp:lastModifiedBy>
  <cp:revision>2</cp:revision>
  <dcterms:created xsi:type="dcterms:W3CDTF">2023-01-04T23:16:03Z</dcterms:created>
  <dcterms:modified xsi:type="dcterms:W3CDTF">2023-01-05T19:51:03Z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