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9" r:id="rId8"/>
    <p:sldId id="266" r:id="rId9"/>
    <p:sldId id="263" r:id="rId10"/>
    <p:sldId id="267" r:id="rId11"/>
    <p:sldId id="265" r:id="rId12"/>
    <p:sldId id="269" r:id="rId13"/>
    <p:sldId id="268" r:id="rId14"/>
    <p:sldId id="270" r:id="rId15"/>
    <p:sldId id="271" r:id="rId16"/>
    <p:sldId id="272" r:id="rId17"/>
    <p:sldId id="274" r:id="rId18"/>
    <p:sldId id="273" r:id="rId19"/>
    <p:sldId id="276" r:id="rId20"/>
    <p:sldId id="277" r:id="rId21"/>
    <p:sldId id="275" r:id="rId22"/>
    <p:sldId id="280" r:id="rId23"/>
    <p:sldId id="285" r:id="rId24"/>
    <p:sldId id="281" r:id="rId25"/>
    <p:sldId id="282" r:id="rId26"/>
    <p:sldId id="283" r:id="rId27"/>
    <p:sldId id="284" r:id="rId2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C8B3C806-6BA0-491B-AE34-C1B9601E51CF}"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99860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8B3C806-6BA0-491B-AE34-C1B9601E51CF}"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24565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8B3C806-6BA0-491B-AE34-C1B9601E51CF}"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35901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8B3C806-6BA0-491B-AE34-C1B9601E51CF}"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1538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C8B3C806-6BA0-491B-AE34-C1B9601E51CF}"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92324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C8B3C806-6BA0-491B-AE34-C1B9601E51CF}" type="datetimeFigureOut">
              <a:rPr lang="es-CO" smtClean="0"/>
              <a:t>29/07/2019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47850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C8B3C806-6BA0-491B-AE34-C1B9601E51CF}" type="datetimeFigureOut">
              <a:rPr lang="es-CO" smtClean="0"/>
              <a:t>29/07/2019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50338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C8B3C806-6BA0-491B-AE34-C1B9601E51CF}" type="datetimeFigureOut">
              <a:rPr lang="es-CO" smtClean="0"/>
              <a:t>29/07/2019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129222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8B3C806-6BA0-491B-AE34-C1B9601E51CF}" type="datetimeFigureOut">
              <a:rPr lang="es-CO" smtClean="0"/>
              <a:t>29/07/2019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3458633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8B3C806-6BA0-491B-AE34-C1B9601E51CF}" type="datetimeFigureOut">
              <a:rPr lang="es-CO" smtClean="0"/>
              <a:t>29/07/2019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06006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8B3C806-6BA0-491B-AE34-C1B9601E51CF}" type="datetimeFigureOut">
              <a:rPr lang="es-CO" smtClean="0"/>
              <a:t>29/07/2019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9831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3C806-6BA0-491B-AE34-C1B9601E51CF}" type="datetimeFigureOut">
              <a:rPr lang="es-CO" smtClean="0"/>
              <a:t>29/07/2019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84184-74E3-4BA2-97A0-0AF81352278E}" type="slidenum">
              <a:rPr lang="es-CO" smtClean="0"/>
              <a:t>‹Nº›</a:t>
            </a:fld>
            <a:endParaRPr lang="es-CO"/>
          </a:p>
        </p:txBody>
      </p:sp>
    </p:spTree>
    <p:extLst>
      <p:ext uri="{BB962C8B-B14F-4D97-AF65-F5344CB8AC3E}">
        <p14:creationId xmlns:p14="http://schemas.microsoft.com/office/powerpoint/2010/main" val="136391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http://www.monografias.com/trabajos11/empre/empre.shtml" TargetMode="External"/><Relationship Id="rId13" Type="http://schemas.openxmlformats.org/officeDocument/2006/relationships/hyperlink" Target="http://www.monografias.com/trabajos12/fundteo/fundteo.shtml" TargetMode="External"/><Relationship Id="rId3" Type="http://schemas.openxmlformats.org/officeDocument/2006/relationships/hyperlink" Target="http://www.monografias.com/trabajos3/gerenylider/gerenylider.shtml" TargetMode="External"/><Relationship Id="rId7" Type="http://schemas.openxmlformats.org/officeDocument/2006/relationships/hyperlink" Target="http://www.monografias.com/trabajos11/metods/metods.shtml" TargetMode="External"/><Relationship Id="rId12" Type="http://schemas.openxmlformats.org/officeDocument/2006/relationships/hyperlink" Target="http://www.monografias.com/trabajos14/control/control.s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monografias.com/trabajos11/henrym/henrym.shtml" TargetMode="External"/><Relationship Id="rId11" Type="http://schemas.openxmlformats.org/officeDocument/2006/relationships/hyperlink" Target="http://www.monografias.com/trabajos15/valoracion/valoracion.shtml" TargetMode="External"/><Relationship Id="rId5" Type="http://schemas.openxmlformats.org/officeDocument/2006/relationships/hyperlink" Target="http://www.monografias.com/trabajos16/objetivos-educacion/objetivos-educacion.shtml" TargetMode="External"/><Relationship Id="rId15" Type="http://schemas.openxmlformats.org/officeDocument/2006/relationships/hyperlink" Target="http://www.monografias.com/trabajos7/gepla/gepla.shtml" TargetMode="External"/><Relationship Id="rId10" Type="http://schemas.openxmlformats.org/officeDocument/2006/relationships/hyperlink" Target="http://www.monografias.com/trabajos4/acciones/acciones.shtml" TargetMode="External"/><Relationship Id="rId4" Type="http://schemas.openxmlformats.org/officeDocument/2006/relationships/hyperlink" Target="http://www.monografias.com/trabajos34/planificacion/planificacion.shtml" TargetMode="External"/><Relationship Id="rId9" Type="http://schemas.openxmlformats.org/officeDocument/2006/relationships/hyperlink" Target="http://www.monografias.com/trabajos7/plane/plane.shtml" TargetMode="External"/><Relationship Id="rId14" Type="http://schemas.openxmlformats.org/officeDocument/2006/relationships/hyperlink" Target="http://www.monografias.com/trabajos7/sisinf/sisinf.s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sp>
        <p:nvSpPr>
          <p:cNvPr id="8" name="Rectangle 4"/>
          <p:cNvSpPr txBox="1">
            <a:spLocks noChangeArrowheads="1"/>
          </p:cNvSpPr>
          <p:nvPr/>
        </p:nvSpPr>
        <p:spPr>
          <a:xfrm>
            <a:off x="2025202" y="1641025"/>
            <a:ext cx="7772400" cy="1470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_tradnl" sz="3600" b="1" dirty="0"/>
              <a:t>DIRECCIONAMIENTO ESTRATÉGICO Y MODELO DE CULTURA ORGANIZACIONAL</a:t>
            </a:r>
            <a:endParaRPr lang="es-ES" sz="3600" b="1" dirty="0"/>
          </a:p>
        </p:txBody>
      </p:sp>
      <p:sp>
        <p:nvSpPr>
          <p:cNvPr id="9" name="Rectangle 5"/>
          <p:cNvSpPr txBox="1">
            <a:spLocks noChangeArrowheads="1"/>
          </p:cNvSpPr>
          <p:nvPr/>
        </p:nvSpPr>
        <p:spPr>
          <a:xfrm>
            <a:off x="2607974" y="3740654"/>
            <a:ext cx="6400800" cy="17526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_tradnl" sz="4400" b="1" dirty="0"/>
              <a:t>CONSUMER ELECTRONICS GROUP S.A.S.</a:t>
            </a:r>
          </a:p>
          <a:p>
            <a:r>
              <a:rPr lang="es-ES" dirty="0"/>
              <a:t>Septiembre 2017</a:t>
            </a:r>
          </a:p>
        </p:txBody>
      </p:sp>
    </p:spTree>
    <p:extLst>
      <p:ext uri="{BB962C8B-B14F-4D97-AF65-F5344CB8AC3E}">
        <p14:creationId xmlns:p14="http://schemas.microsoft.com/office/powerpoint/2010/main" val="264496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pic>
        <p:nvPicPr>
          <p:cNvPr id="5" name="Imagen 4"/>
          <p:cNvPicPr>
            <a:picLocks noChangeAspect="1"/>
          </p:cNvPicPr>
          <p:nvPr/>
        </p:nvPicPr>
        <p:blipFill>
          <a:blip r:embed="rId3"/>
          <a:stretch>
            <a:fillRect/>
          </a:stretch>
        </p:blipFill>
        <p:spPr>
          <a:xfrm>
            <a:off x="1879946" y="1011328"/>
            <a:ext cx="8217091" cy="5030034"/>
          </a:xfrm>
          <a:prstGeom prst="rect">
            <a:avLst/>
          </a:prstGeom>
        </p:spPr>
      </p:pic>
    </p:spTree>
    <p:extLst>
      <p:ext uri="{BB962C8B-B14F-4D97-AF65-F5344CB8AC3E}">
        <p14:creationId xmlns:p14="http://schemas.microsoft.com/office/powerpoint/2010/main" val="382007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PRINCIPIOS Y VALORES:</a:t>
            </a:r>
          </a:p>
          <a:p>
            <a:pPr algn="just"/>
            <a:endParaRPr lang="es-ES" sz="1600" b="1" u="sng" dirty="0"/>
          </a:p>
          <a:p>
            <a:pPr algn="l"/>
            <a:r>
              <a:rPr lang="es-CO" sz="1600" b="1" dirty="0">
                <a:cs typeface="Arial" pitchFamily="34" charset="0"/>
              </a:rPr>
              <a:t>Fundamental para asegurar la asertividad en la gestión de cualquier empresa es la claridad en la definición de los principios y valores reconocidos por la organización para el permanente desarrollo de su actividad y obtener</a:t>
            </a:r>
          </a:p>
          <a:p>
            <a:pPr algn="l">
              <a:lnSpc>
                <a:spcPct val="100000"/>
              </a:lnSpc>
            </a:pPr>
            <a:r>
              <a:rPr lang="es-CO" sz="1600" b="1" dirty="0">
                <a:cs typeface="Arial" pitchFamily="34" charset="0"/>
              </a:rPr>
              <a:t>los resultados deseados.</a:t>
            </a:r>
            <a:br>
              <a:rPr lang="es-CO" sz="1600" b="1" dirty="0">
                <a:cs typeface="Arial" pitchFamily="34" charset="0"/>
              </a:rPr>
            </a:br>
            <a:endParaRPr lang="es-ES" sz="1600" b="1" u="sng" dirty="0"/>
          </a:p>
          <a:p>
            <a:pPr algn="just"/>
            <a:r>
              <a:rPr lang="es-ES" sz="1600" b="1" dirty="0"/>
              <a:t>Que se debe tener en cuenta para su definición, lo cual es particular para cada organización:</a:t>
            </a:r>
          </a:p>
          <a:p>
            <a:pPr algn="just"/>
            <a:endParaRPr lang="es-ES" sz="1600" dirty="0"/>
          </a:p>
          <a:p>
            <a:pPr algn="just"/>
            <a:endParaRPr lang="es-ES" sz="1600" dirty="0"/>
          </a:p>
        </p:txBody>
      </p:sp>
      <p:sp>
        <p:nvSpPr>
          <p:cNvPr id="10" name="Rectángulo 9"/>
          <p:cNvSpPr/>
          <p:nvPr/>
        </p:nvSpPr>
        <p:spPr>
          <a:xfrm>
            <a:off x="1554050" y="4519135"/>
            <a:ext cx="9113950" cy="830997"/>
          </a:xfrm>
          <a:prstGeom prst="rect">
            <a:avLst/>
          </a:prstGeom>
        </p:spPr>
        <p:txBody>
          <a:bodyPr wrap="square">
            <a:spAutoFit/>
          </a:bodyPr>
          <a:lstStyle/>
          <a:p>
            <a:r>
              <a:rPr lang="es-CO" sz="1600" b="1" dirty="0">
                <a:latin typeface="+mj-lt"/>
                <a:cs typeface="Arial" pitchFamily="34" charset="0"/>
              </a:rPr>
              <a:t>Con base a lo anterior, los valores y principios que el grupo directivo de CONSUMER ELECTRONICS GROUP desea resaltar y propender por establecer y/o mantener dentro del modelo de cultura organizacional al interior de la Empresa, en los próximos años, son:</a:t>
            </a:r>
            <a:endParaRPr lang="es-CO" sz="1600" dirty="0">
              <a:latin typeface="+mj-lt"/>
            </a:endParaRPr>
          </a:p>
        </p:txBody>
      </p:sp>
      <p:sp>
        <p:nvSpPr>
          <p:cNvPr id="4" name="CuadroTexto 3">
            <a:extLst>
              <a:ext uri="{FF2B5EF4-FFF2-40B4-BE49-F238E27FC236}">
                <a16:creationId xmlns:a16="http://schemas.microsoft.com/office/drawing/2014/main" id="{86AEF014-05AC-4BD2-8ECB-A5B115EFBCF1}"/>
              </a:ext>
            </a:extLst>
          </p:cNvPr>
          <p:cNvSpPr txBox="1"/>
          <p:nvPr/>
        </p:nvSpPr>
        <p:spPr>
          <a:xfrm>
            <a:off x="1554050" y="2775096"/>
            <a:ext cx="9144000" cy="1708160"/>
          </a:xfrm>
          <a:prstGeom prst="rect">
            <a:avLst/>
          </a:prstGeom>
          <a:noFill/>
        </p:spPr>
        <p:txBody>
          <a:bodyPr wrap="square" rtlCol="0">
            <a:spAutoFit/>
          </a:bodyPr>
          <a:lstStyle/>
          <a:p>
            <a:pPr marL="342900" indent="-342900">
              <a:buAutoNum type="arabicPeriod"/>
            </a:pPr>
            <a:r>
              <a:rPr lang="es-CO" sz="1500" dirty="0">
                <a:latin typeface="+mj-lt"/>
              </a:rPr>
              <a:t>¿Quiénes somos?</a:t>
            </a:r>
          </a:p>
          <a:p>
            <a:pPr marL="342900" indent="-342900">
              <a:buAutoNum type="arabicPeriod"/>
            </a:pPr>
            <a:r>
              <a:rPr lang="es-CO" sz="1500" dirty="0">
                <a:latin typeface="+mj-lt"/>
              </a:rPr>
              <a:t>¿Qué tipo de personas somos?</a:t>
            </a:r>
          </a:p>
          <a:p>
            <a:pPr marL="342900" indent="-342900">
              <a:buAutoNum type="arabicPeriod"/>
            </a:pPr>
            <a:r>
              <a:rPr lang="es-CO" sz="1500" dirty="0">
                <a:latin typeface="+mj-lt"/>
              </a:rPr>
              <a:t>¿Qué tipo de colaboradores debemos tener en la empresa?</a:t>
            </a:r>
          </a:p>
          <a:p>
            <a:pPr marL="342900" indent="-342900">
              <a:buAutoNum type="arabicPeriod"/>
            </a:pPr>
            <a:r>
              <a:rPr lang="es-CO" sz="1500" dirty="0">
                <a:latin typeface="+mj-lt"/>
              </a:rPr>
              <a:t>¿Qué características como personas debemos tener para poder trabajar en CONSUMER ELECTRONISCS GROUP?</a:t>
            </a:r>
          </a:p>
          <a:p>
            <a:pPr marL="342900" indent="-342900">
              <a:buAutoNum type="arabicPeriod"/>
            </a:pPr>
            <a:r>
              <a:rPr lang="es-CO" sz="1500" dirty="0">
                <a:latin typeface="+mj-lt"/>
              </a:rPr>
              <a:t>¿Qué nos identifica?</a:t>
            </a:r>
          </a:p>
          <a:p>
            <a:pPr marL="342900" indent="-342900">
              <a:buAutoNum type="arabicPeriod"/>
            </a:pPr>
            <a:r>
              <a:rPr lang="es-CO" sz="1500" dirty="0">
                <a:latin typeface="+mj-lt"/>
              </a:rPr>
              <a:t>¿En que creemos?</a:t>
            </a:r>
          </a:p>
          <a:p>
            <a:pPr marL="342900" indent="-342900">
              <a:buAutoNum type="arabicPeriod"/>
            </a:pPr>
            <a:r>
              <a:rPr lang="es-CO" sz="1500" dirty="0">
                <a:latin typeface="+mj-lt"/>
              </a:rPr>
              <a:t>¿Con que tipo de personas podemos construir resultados?</a:t>
            </a:r>
            <a:endParaRPr lang="es-ES" sz="1500" dirty="0">
              <a:latin typeface="+mj-lt"/>
            </a:endParaRPr>
          </a:p>
        </p:txBody>
      </p:sp>
    </p:spTree>
    <p:extLst>
      <p:ext uri="{BB962C8B-B14F-4D97-AF65-F5344CB8AC3E}">
        <p14:creationId xmlns:p14="http://schemas.microsoft.com/office/powerpoint/2010/main" val="409157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11" name="Line 17">
            <a:extLst>
              <a:ext uri="{FF2B5EF4-FFF2-40B4-BE49-F238E27FC236}">
                <a16:creationId xmlns:a16="http://schemas.microsoft.com/office/drawing/2014/main" id="{2376770C-BE90-47F8-BD64-622B1D4DB547}"/>
              </a:ext>
            </a:extLst>
          </p:cNvPr>
          <p:cNvSpPr>
            <a:spLocks noChangeShapeType="1"/>
          </p:cNvSpPr>
          <p:nvPr/>
        </p:nvSpPr>
        <p:spPr bwMode="auto">
          <a:xfrm>
            <a:off x="5729152" y="1700213"/>
            <a:ext cx="0" cy="4033837"/>
          </a:xfrm>
          <a:prstGeom prst="line">
            <a:avLst/>
          </a:prstGeom>
          <a:noFill/>
          <a:ln w="101600">
            <a:solidFill>
              <a:schemeClr val="accent1">
                <a:lumMod val="50000"/>
              </a:schemeClr>
            </a:solidFill>
            <a:round/>
            <a:headEnd/>
            <a:tailEnd/>
          </a:ln>
          <a:effectLst/>
        </p:spPr>
        <p:txBody>
          <a:bodyPr/>
          <a:lstStyle/>
          <a:p>
            <a:endParaRPr lang="es-ES"/>
          </a:p>
        </p:txBody>
      </p:sp>
      <p:sp>
        <p:nvSpPr>
          <p:cNvPr id="8" name="Rectangle 20">
            <a:extLst>
              <a:ext uri="{FF2B5EF4-FFF2-40B4-BE49-F238E27FC236}">
                <a16:creationId xmlns:a16="http://schemas.microsoft.com/office/drawing/2014/main" id="{62C71649-4C7F-4D71-B7EB-F42875AB8C57}"/>
              </a:ext>
            </a:extLst>
          </p:cNvPr>
          <p:cNvSpPr>
            <a:spLocks noChangeArrowheads="1"/>
          </p:cNvSpPr>
          <p:nvPr/>
        </p:nvSpPr>
        <p:spPr bwMode="auto">
          <a:xfrm>
            <a:off x="273461" y="1195670"/>
            <a:ext cx="4444313" cy="5047536"/>
          </a:xfrm>
          <a:prstGeom prst="rect">
            <a:avLst/>
          </a:prstGeom>
          <a:noFill/>
          <a:ln w="9525">
            <a:noFill/>
            <a:miter lim="800000"/>
            <a:headEnd/>
            <a:tailEnd/>
          </a:ln>
          <a:effectLst/>
        </p:spPr>
        <p:txBody>
          <a:bodyPr wrap="square">
            <a:spAutoFit/>
          </a:bodyPr>
          <a:lstStyle/>
          <a:p>
            <a:pPr algn="just"/>
            <a:r>
              <a:rPr lang="es-ES" b="1" u="sng" dirty="0">
                <a:solidFill>
                  <a:srgbClr val="0033CC"/>
                </a:solidFill>
              </a:rPr>
              <a:t>2.1.1. Principios:</a:t>
            </a:r>
          </a:p>
          <a:p>
            <a:pPr algn="just"/>
            <a:endParaRPr lang="es-ES" sz="1400" b="1" u="sng" dirty="0">
              <a:solidFill>
                <a:srgbClr val="4D4D4D"/>
              </a:solidFill>
            </a:endParaRPr>
          </a:p>
          <a:p>
            <a:pPr algn="just"/>
            <a:r>
              <a:rPr lang="es-ES" sz="1400" b="1" u="sng" dirty="0">
                <a:solidFill>
                  <a:srgbClr val="4D4D4D"/>
                </a:solidFill>
              </a:rPr>
              <a:t>Trabajo en Equipo: </a:t>
            </a:r>
            <a:r>
              <a:rPr lang="es-CO" sz="1400" b="1" dirty="0"/>
              <a:t>Implica trabajar en colaboración con otros, formar parte de un grupo, trabajar juntos, como opuesto a hacerlo  en  forma individual o competitiva. Para que esta competencia sea efectiva, el profesional debe mostrar un interés genuino por los otros. Esta competencia se considera siempre que la persona forme parte de un grupo de gente que funciona como equipo.</a:t>
            </a:r>
            <a:endParaRPr lang="en-US" sz="1400" b="1" dirty="0"/>
          </a:p>
          <a:p>
            <a:pPr algn="just"/>
            <a:endParaRPr lang="es-ES" sz="1400" b="1" u="sng" dirty="0">
              <a:solidFill>
                <a:srgbClr val="4D4D4D"/>
              </a:solidFill>
            </a:endParaRPr>
          </a:p>
          <a:p>
            <a:pPr algn="just"/>
            <a:r>
              <a:rPr lang="es-ES" sz="1400" b="1" u="sng" dirty="0">
                <a:solidFill>
                  <a:srgbClr val="4D4D4D"/>
                </a:solidFill>
              </a:rPr>
              <a:t>Orientación al servicio: </a:t>
            </a:r>
            <a:r>
              <a:rPr lang="es-CO" sz="1400" b="1" dirty="0"/>
              <a:t>Capacidad de todas las personas de la organización para satisfacer las necesidades del cliente (interno y externo) el cual implica esforzarse por conocer las necesidades y propender por resolver los problemas del cliente.</a:t>
            </a:r>
          </a:p>
          <a:p>
            <a:pPr algn="just"/>
            <a:endParaRPr lang="es-CO" sz="1400" b="1" dirty="0"/>
          </a:p>
          <a:p>
            <a:pPr algn="just"/>
            <a:r>
              <a:rPr lang="es-ES" sz="1400" b="1" u="sng" dirty="0">
                <a:solidFill>
                  <a:srgbClr val="4D4D4D"/>
                </a:solidFill>
              </a:rPr>
              <a:t>Efectividad: </a:t>
            </a:r>
            <a:r>
              <a:rPr lang="es-CO" sz="1400" b="1" dirty="0"/>
              <a:t>Capacidad de lograr los objetivos y metas programadas con los recursos disponibles y en un tiempo determinado.  Se refiere al grado de avance y/o cumplimiento de una determinada variable respecto a la programación prevista.</a:t>
            </a:r>
          </a:p>
          <a:p>
            <a:endParaRPr lang="en-US" sz="1300" b="1" dirty="0"/>
          </a:p>
          <a:p>
            <a:pPr algn="just"/>
            <a:endParaRPr lang="es-ES" sz="1300" b="1" u="sng" dirty="0">
              <a:solidFill>
                <a:srgbClr val="4D4D4D"/>
              </a:solidFill>
            </a:endParaRPr>
          </a:p>
        </p:txBody>
      </p:sp>
      <p:sp>
        <p:nvSpPr>
          <p:cNvPr id="10" name="Rectangle 15">
            <a:extLst>
              <a:ext uri="{FF2B5EF4-FFF2-40B4-BE49-F238E27FC236}">
                <a16:creationId xmlns:a16="http://schemas.microsoft.com/office/drawing/2014/main" id="{BAC9AE3A-41EF-40CB-AE9C-A2D6BA08A589}"/>
              </a:ext>
            </a:extLst>
          </p:cNvPr>
          <p:cNvSpPr>
            <a:spLocks noChangeArrowheads="1"/>
          </p:cNvSpPr>
          <p:nvPr/>
        </p:nvSpPr>
        <p:spPr bwMode="auto">
          <a:xfrm>
            <a:off x="6445734" y="1423317"/>
            <a:ext cx="4686092" cy="3631763"/>
          </a:xfrm>
          <a:prstGeom prst="rect">
            <a:avLst/>
          </a:prstGeom>
          <a:noFill/>
          <a:ln w="9525">
            <a:noFill/>
            <a:miter lim="800000"/>
            <a:headEnd/>
            <a:tailEnd/>
          </a:ln>
          <a:effectLst/>
        </p:spPr>
        <p:txBody>
          <a:bodyPr wrap="square">
            <a:spAutoFit/>
          </a:bodyPr>
          <a:lstStyle/>
          <a:p>
            <a:pPr algn="r"/>
            <a:r>
              <a:rPr lang="es-ES" sz="1200" b="1" u="sng" dirty="0">
                <a:solidFill>
                  <a:srgbClr val="0033CC"/>
                </a:solidFill>
                <a:latin typeface="Arial Black" pitchFamily="34" charset="0"/>
              </a:rPr>
              <a:t> </a:t>
            </a:r>
          </a:p>
          <a:p>
            <a:pPr algn="just"/>
            <a:r>
              <a:rPr lang="es-ES" sz="1400" b="1" u="sng" dirty="0">
                <a:solidFill>
                  <a:srgbClr val="4D4D4D"/>
                </a:solidFill>
              </a:rPr>
              <a:t>Orientación al Logro: </a:t>
            </a:r>
            <a:r>
              <a:rPr lang="es-CO" sz="1400" b="1" dirty="0"/>
              <a:t>Es el compromiso con la excelencia en la tarea, el sentido de pertenencia hacia la organización y hacia los clientes. Se fundamenta en un impulso hacia el auto desarrollo que se basa en una visión proactiva de la gestión y del negocio. Implica entusiasmo, energía, alegría, flexibilidad, actitud positiva e identificación con el trabajo.</a:t>
            </a:r>
            <a:r>
              <a:rPr lang="es-ES" sz="1400" b="1" dirty="0"/>
              <a:t> </a:t>
            </a:r>
            <a:endParaRPr lang="es-ES" sz="1400" b="1" u="sng" dirty="0">
              <a:solidFill>
                <a:srgbClr val="4D4D4D"/>
              </a:solidFill>
            </a:endParaRPr>
          </a:p>
          <a:p>
            <a:pPr algn="just"/>
            <a:endParaRPr lang="es-ES" sz="1400" b="1" u="sng" dirty="0">
              <a:solidFill>
                <a:srgbClr val="4D4D4D"/>
              </a:solidFill>
            </a:endParaRPr>
          </a:p>
          <a:p>
            <a:pPr algn="just"/>
            <a:r>
              <a:rPr lang="es-ES" sz="1400" b="1" u="sng" dirty="0">
                <a:solidFill>
                  <a:srgbClr val="4D4D4D"/>
                </a:solidFill>
              </a:rPr>
              <a:t>Flexibilidad y Adaptabilidad: </a:t>
            </a:r>
            <a:r>
              <a:rPr lang="es-CO" sz="1400" b="1" dirty="0"/>
              <a:t>Habilidad de adaptar, redefinir, reinterpretar o tomar una nueva táctica para llegar a la meta. Se demuestra cuando las respuestas a un problema sugieren un uso inusual de las mismas.   Es la capacidad de encontrar nuevos niveles de equilibrio -continuar siendo productivo- ante cambios de largo plazo en el ambiente.</a:t>
            </a:r>
            <a:r>
              <a:rPr lang="en-US" sz="1400" b="1" dirty="0"/>
              <a:t> </a:t>
            </a:r>
          </a:p>
          <a:p>
            <a:endParaRPr lang="en-US" sz="1200" b="1" u="sng" dirty="0"/>
          </a:p>
          <a:p>
            <a:endParaRPr lang="es-CO" sz="1200" dirty="0"/>
          </a:p>
          <a:p>
            <a:pPr algn="just"/>
            <a:endParaRPr lang="es-ES" sz="1200" b="1" u="sng" dirty="0">
              <a:solidFill>
                <a:srgbClr val="4D4D4D"/>
              </a:solidFill>
            </a:endParaRPr>
          </a:p>
        </p:txBody>
      </p:sp>
    </p:spTree>
    <p:extLst>
      <p:ext uri="{BB962C8B-B14F-4D97-AF65-F5344CB8AC3E}">
        <p14:creationId xmlns:p14="http://schemas.microsoft.com/office/powerpoint/2010/main" val="334719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9" name="Rectangle 16">
            <a:extLst>
              <a:ext uri="{FF2B5EF4-FFF2-40B4-BE49-F238E27FC236}">
                <a16:creationId xmlns:a16="http://schemas.microsoft.com/office/drawing/2014/main" id="{D7F069AC-3340-42AE-8F9C-392C0283BDE4}"/>
              </a:ext>
            </a:extLst>
          </p:cNvPr>
          <p:cNvSpPr>
            <a:spLocks noChangeArrowheads="1"/>
          </p:cNvSpPr>
          <p:nvPr/>
        </p:nvSpPr>
        <p:spPr bwMode="auto">
          <a:xfrm>
            <a:off x="34801" y="1122363"/>
            <a:ext cx="4576955" cy="4770537"/>
          </a:xfrm>
          <a:prstGeom prst="rect">
            <a:avLst/>
          </a:prstGeom>
          <a:noFill/>
          <a:ln w="9525">
            <a:noFill/>
            <a:miter lim="800000"/>
            <a:headEnd/>
            <a:tailEnd/>
          </a:ln>
          <a:effectLst/>
        </p:spPr>
        <p:txBody>
          <a:bodyPr wrap="square">
            <a:spAutoFit/>
          </a:bodyPr>
          <a:lstStyle/>
          <a:p>
            <a:r>
              <a:rPr lang="es-ES" sz="1600" b="1" u="sng" dirty="0">
                <a:solidFill>
                  <a:srgbClr val="0033CC"/>
                </a:solidFill>
              </a:rPr>
              <a:t> 2.1.2 Valores:</a:t>
            </a:r>
          </a:p>
          <a:p>
            <a:pPr algn="just"/>
            <a:endParaRPr lang="es-ES" sz="1600" b="1" u="sng" dirty="0">
              <a:solidFill>
                <a:srgbClr val="0033CC"/>
              </a:solidFill>
            </a:endParaRPr>
          </a:p>
          <a:p>
            <a:pPr algn="just"/>
            <a:r>
              <a:rPr lang="es-ES" sz="1600" b="1" u="sng" dirty="0">
                <a:solidFill>
                  <a:srgbClr val="4D4D4D"/>
                </a:solidFill>
              </a:rPr>
              <a:t>Honestidad: </a:t>
            </a:r>
            <a:r>
              <a:rPr lang="es-CO" sz="1600" dirty="0"/>
              <a:t>Actuar coherentemente con el bien del interés general, actuar de manera clara y sincera en cada actividad de la empresa, de tal manera que siempre se manifieste su conformidad o inconformidad con lo encomendado. </a:t>
            </a:r>
          </a:p>
          <a:p>
            <a:pPr algn="just"/>
            <a:endParaRPr lang="es-CO" sz="1600" dirty="0"/>
          </a:p>
          <a:p>
            <a:pPr algn="just"/>
            <a:r>
              <a:rPr lang="es-ES" sz="1600" b="1" u="sng" dirty="0">
                <a:solidFill>
                  <a:srgbClr val="4D4D4D"/>
                </a:solidFill>
              </a:rPr>
              <a:t>Respeto: </a:t>
            </a:r>
            <a:r>
              <a:rPr lang="es-CO" sz="1600" dirty="0"/>
              <a:t>Entender los deberes y derechos de cada una de las personas que hacen parte de la organización y actuar, siempre, partiendo de la consideración y valoración de la dignidad de la persona humana.</a:t>
            </a:r>
            <a:r>
              <a:rPr lang="en-US" sz="1600" dirty="0"/>
              <a:t> </a:t>
            </a:r>
          </a:p>
          <a:p>
            <a:pPr algn="just"/>
            <a:endParaRPr lang="en-US" sz="1600" dirty="0"/>
          </a:p>
          <a:p>
            <a:pPr algn="just"/>
            <a:r>
              <a:rPr lang="es-ES" sz="1600" b="1" u="sng" dirty="0">
                <a:solidFill>
                  <a:srgbClr val="4D4D4D"/>
                </a:solidFill>
              </a:rPr>
              <a:t>Liderazgo: </a:t>
            </a:r>
            <a:r>
              <a:rPr lang="es-CO" sz="1600" dirty="0"/>
              <a:t>Es la intención de tomar el rol de líder en un equipo; implica un deseo de guiar a otros.</a:t>
            </a:r>
            <a:endParaRPr lang="en-US" sz="1600" dirty="0"/>
          </a:p>
          <a:p>
            <a:endParaRPr lang="es-CO" sz="1200" dirty="0"/>
          </a:p>
          <a:p>
            <a:endParaRPr lang="en-US" sz="1200" b="1" u="sng" dirty="0"/>
          </a:p>
          <a:p>
            <a:endParaRPr lang="es-CO" sz="1200" dirty="0"/>
          </a:p>
          <a:p>
            <a:pPr algn="just"/>
            <a:endParaRPr lang="es-ES" sz="1200" b="1" u="sng" dirty="0">
              <a:solidFill>
                <a:srgbClr val="4D4D4D"/>
              </a:solidFill>
            </a:endParaRPr>
          </a:p>
        </p:txBody>
      </p:sp>
      <p:sp>
        <p:nvSpPr>
          <p:cNvPr id="11" name="Line 17">
            <a:extLst>
              <a:ext uri="{FF2B5EF4-FFF2-40B4-BE49-F238E27FC236}">
                <a16:creationId xmlns:a16="http://schemas.microsoft.com/office/drawing/2014/main" id="{2376770C-BE90-47F8-BD64-622B1D4DB547}"/>
              </a:ext>
            </a:extLst>
          </p:cNvPr>
          <p:cNvSpPr>
            <a:spLocks noChangeShapeType="1"/>
          </p:cNvSpPr>
          <p:nvPr/>
        </p:nvSpPr>
        <p:spPr bwMode="auto">
          <a:xfrm>
            <a:off x="5729152" y="1700213"/>
            <a:ext cx="0" cy="4033837"/>
          </a:xfrm>
          <a:prstGeom prst="line">
            <a:avLst/>
          </a:prstGeom>
          <a:noFill/>
          <a:ln w="101600">
            <a:solidFill>
              <a:schemeClr val="accent1">
                <a:lumMod val="50000"/>
              </a:schemeClr>
            </a:solidFill>
            <a:round/>
            <a:headEnd/>
            <a:tailEnd/>
          </a:ln>
          <a:effectLst/>
        </p:spPr>
        <p:txBody>
          <a:bodyPr/>
          <a:lstStyle/>
          <a:p>
            <a:endParaRPr lang="es-ES"/>
          </a:p>
        </p:txBody>
      </p:sp>
      <p:sp>
        <p:nvSpPr>
          <p:cNvPr id="12" name="Rectangle 16">
            <a:extLst>
              <a:ext uri="{FF2B5EF4-FFF2-40B4-BE49-F238E27FC236}">
                <a16:creationId xmlns:a16="http://schemas.microsoft.com/office/drawing/2014/main" id="{C93B3913-9F94-4516-A54E-2DC30F73B7E2}"/>
              </a:ext>
            </a:extLst>
          </p:cNvPr>
          <p:cNvSpPr>
            <a:spLocks noChangeArrowheads="1"/>
          </p:cNvSpPr>
          <p:nvPr/>
        </p:nvSpPr>
        <p:spPr bwMode="auto">
          <a:xfrm>
            <a:off x="6559826" y="1552324"/>
            <a:ext cx="4665733" cy="4031873"/>
          </a:xfrm>
          <a:prstGeom prst="rect">
            <a:avLst/>
          </a:prstGeom>
          <a:noFill/>
          <a:ln w="9525">
            <a:noFill/>
            <a:miter lim="800000"/>
            <a:headEnd/>
            <a:tailEnd/>
          </a:ln>
          <a:effectLst/>
        </p:spPr>
        <p:txBody>
          <a:bodyPr wrap="square">
            <a:spAutoFit/>
          </a:bodyPr>
          <a:lstStyle/>
          <a:p>
            <a:pPr algn="just"/>
            <a:r>
              <a:rPr lang="es-ES" sz="1600" b="1" u="sng" dirty="0">
                <a:solidFill>
                  <a:srgbClr val="4D4D4D"/>
                </a:solidFill>
              </a:rPr>
              <a:t>Responsabilidad: </a:t>
            </a:r>
            <a:r>
              <a:rPr lang="es-CO" sz="1600" dirty="0"/>
              <a:t>Capacidad que tiene todo individuo por tomar decisiones morales o racionales por sí mismo sin guía o autoridad superior y la habilidad de dirigir las actuaciones de un grupo y de rendir cuentas de sus actos o de los otros que dependan de él.</a:t>
            </a:r>
          </a:p>
          <a:p>
            <a:pPr algn="just"/>
            <a:endParaRPr lang="es-CO" sz="1600" dirty="0"/>
          </a:p>
          <a:p>
            <a:pPr algn="just"/>
            <a:r>
              <a:rPr lang="es-ES" sz="1600" b="1" u="sng" dirty="0">
                <a:solidFill>
                  <a:srgbClr val="4D4D4D"/>
                </a:solidFill>
              </a:rPr>
              <a:t>Lealtad: </a:t>
            </a:r>
            <a:r>
              <a:rPr lang="es-CO" sz="1600" dirty="0"/>
              <a:t>El trabajo en equipo, el amor por él, la lealtad y la transparencia frente a la organización, son características indispensables de nuestros colaboradores.</a:t>
            </a:r>
          </a:p>
          <a:p>
            <a:pPr algn="just"/>
            <a:endParaRPr lang="es-CO" sz="1600" dirty="0"/>
          </a:p>
          <a:p>
            <a:pPr algn="just"/>
            <a:r>
              <a:rPr lang="es-ES" sz="1600" b="1" u="sng" dirty="0">
                <a:solidFill>
                  <a:srgbClr val="4D4D4D"/>
                </a:solidFill>
              </a:rPr>
              <a:t>Solidaridad: </a:t>
            </a:r>
            <a:r>
              <a:rPr lang="es-CO" sz="1600" dirty="0"/>
              <a:t>Participar colectivamente en la solución de problemas y en el cumplimiento de objetivos.</a:t>
            </a:r>
          </a:p>
          <a:p>
            <a:pPr algn="just"/>
            <a:endParaRPr lang="es-CO" sz="1200" dirty="0"/>
          </a:p>
          <a:p>
            <a:endParaRPr lang="en-US" sz="1200" b="1" u="sng" dirty="0"/>
          </a:p>
          <a:p>
            <a:endParaRPr lang="es-CO" sz="1200" dirty="0"/>
          </a:p>
          <a:p>
            <a:pPr algn="just"/>
            <a:endParaRPr lang="es-ES" sz="1200" b="1" u="sng" dirty="0">
              <a:solidFill>
                <a:srgbClr val="4D4D4D"/>
              </a:solidFill>
            </a:endParaRPr>
          </a:p>
        </p:txBody>
      </p:sp>
    </p:spTree>
    <p:extLst>
      <p:ext uri="{BB962C8B-B14F-4D97-AF65-F5344CB8AC3E}">
        <p14:creationId xmlns:p14="http://schemas.microsoft.com/office/powerpoint/2010/main" val="200627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0">
            <a:extLst>
              <a:ext uri="{FF2B5EF4-FFF2-40B4-BE49-F238E27FC236}">
                <a16:creationId xmlns:a16="http://schemas.microsoft.com/office/drawing/2014/main" id="{C322AED2-CBF9-45CE-BCDD-4FA8CEC8A70B}"/>
              </a:ext>
            </a:extLst>
          </p:cNvPr>
          <p:cNvSpPr>
            <a:spLocks noChangeArrowheads="1"/>
          </p:cNvSpPr>
          <p:nvPr/>
        </p:nvSpPr>
        <p:spPr bwMode="auto">
          <a:xfrm>
            <a:off x="827584" y="1381999"/>
            <a:ext cx="7992888" cy="4401205"/>
          </a:xfrm>
          <a:prstGeom prst="rect">
            <a:avLst/>
          </a:prstGeom>
          <a:noFill/>
          <a:ln w="9525">
            <a:noFill/>
            <a:miter lim="800000"/>
            <a:headEnd/>
            <a:tailEnd/>
          </a:ln>
          <a:effectLst/>
        </p:spPr>
        <p:txBody>
          <a:bodyPr wrap="square" anchor="ctr">
            <a:spAutoFit/>
          </a:bodyPr>
          <a:lstStyle/>
          <a:p>
            <a:pPr defTabSz="2200275"/>
            <a:r>
              <a:rPr lang="es-ES" sz="2000" b="1" u="sng" dirty="0">
                <a:solidFill>
                  <a:schemeClr val="accent5">
                    <a:lumMod val="50000"/>
                  </a:schemeClr>
                </a:solidFill>
                <a:latin typeface="Arial Black" pitchFamily="34" charset="0"/>
              </a:rPr>
              <a:t>Como identificamos nuestro equipo de trabajo:</a:t>
            </a:r>
          </a:p>
          <a:p>
            <a:pPr algn="just" defTabSz="2200275"/>
            <a:endParaRPr lang="es-ES" sz="2400" b="1" dirty="0">
              <a:solidFill>
                <a:srgbClr val="0033CC"/>
              </a:solidFill>
            </a:endParaRPr>
          </a:p>
          <a:p>
            <a:pPr algn="just" defTabSz="2200275"/>
            <a:r>
              <a:rPr lang="es-CO" sz="1400" dirty="0"/>
              <a:t>La declaratoria de los valores y principios definidos  van a ser trasmitidos a toda la Empresa y a la comunidad en general, a través del siguiente credo:</a:t>
            </a:r>
          </a:p>
          <a:p>
            <a:pPr algn="ctr" defTabSz="2200275" eaLnBrk="0" hangingPunct="0">
              <a:spcBef>
                <a:spcPct val="100000"/>
              </a:spcBef>
            </a:pPr>
            <a:r>
              <a:rPr lang="es-CO" sz="2800" b="1" i="1" u="sng" dirty="0">
                <a:solidFill>
                  <a:srgbClr val="000066"/>
                </a:solidFill>
              </a:rPr>
              <a:t>Somos un equipo comprometido que cuenta con una excelente vocación de servicio y resultados. Actuamos con transparencia y oportunidad. Logramos altos estándares de cumplimiento y promulgamos el respeto entre todos y el entorno que nos rodea. </a:t>
            </a:r>
          </a:p>
          <a:p>
            <a:pPr algn="just" defTabSz="2200275"/>
            <a:endParaRPr lang="es-ES" sz="1200" dirty="0"/>
          </a:p>
        </p:txBody>
      </p:sp>
    </p:spTree>
    <p:extLst>
      <p:ext uri="{BB962C8B-B14F-4D97-AF65-F5344CB8AC3E}">
        <p14:creationId xmlns:p14="http://schemas.microsoft.com/office/powerpoint/2010/main" val="394768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10" name="Rectangle 2">
            <a:extLst>
              <a:ext uri="{FF2B5EF4-FFF2-40B4-BE49-F238E27FC236}">
                <a16:creationId xmlns:a16="http://schemas.microsoft.com/office/drawing/2014/main" id="{5B00BC7B-A630-4954-8518-DD5307C42C19}"/>
              </a:ext>
            </a:extLst>
          </p:cNvPr>
          <p:cNvSpPr txBox="1">
            <a:spLocks noChangeArrowheads="1"/>
          </p:cNvSpPr>
          <p:nvPr/>
        </p:nvSpPr>
        <p:spPr>
          <a:xfrm>
            <a:off x="1524000" y="1556792"/>
            <a:ext cx="9144000" cy="3956112"/>
          </a:xfrm>
          <a:prstGeom prst="rect">
            <a:avLst/>
          </a:prstGeom>
          <a:noFill/>
          <a:ln/>
        </p:spPr>
        <p:txBody>
          <a:bodyPr vert="horz" lIns="92075" tIns="46038" rIns="92075" bIns="46038"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eaLnBrk="0" hangingPunct="0">
              <a:spcBef>
                <a:spcPct val="100000"/>
              </a:spcBef>
            </a:pPr>
            <a:r>
              <a:rPr lang="es-ES" sz="1400" b="1" dirty="0">
                <a:solidFill>
                  <a:srgbClr val="333300"/>
                </a:solidFill>
              </a:rPr>
              <a:t>MISIÓN:</a:t>
            </a:r>
            <a:br>
              <a:rPr lang="es-ES" sz="1400" b="1" dirty="0">
                <a:solidFill>
                  <a:srgbClr val="333300"/>
                </a:solidFill>
              </a:rPr>
            </a:br>
            <a:r>
              <a:rPr lang="es-ES_tradnl" sz="1400" dirty="0">
                <a:cs typeface="Arial" pitchFamily="34" charset="0"/>
              </a:rPr>
              <a:t>Es una declaración acerca de la razón de ser de una empresa y del estilo que la caracteriza. Debe reflejar el querer ser de la organización, el mercado que desea servir y la identificación clara de las principales actividades de la Empresa.</a:t>
            </a:r>
            <a:br>
              <a:rPr lang="es-ES_tradnl" sz="1400" dirty="0">
                <a:cs typeface="Arial" pitchFamily="34" charset="0"/>
              </a:rPr>
            </a:br>
            <a:br>
              <a:rPr lang="es-ES_tradnl" sz="1400" dirty="0">
                <a:cs typeface="Arial" pitchFamily="34" charset="0"/>
              </a:rPr>
            </a:br>
            <a:r>
              <a:rPr lang="es-ES_tradnl" sz="1400" dirty="0">
                <a:cs typeface="Arial" pitchFamily="34" charset="0"/>
              </a:rPr>
              <a:t>Consecuente con lo anterior, la misión de una Organización/Empresa debe contener un gran propósito, un alcance delimitado, informar sobre sus productos, sus clientes y las características más destacadas del negocio en el cual se encuentra la Empresa. Debe además inspirar, comprometer, ser realizable, coherente, precisa, clara y comprensible.</a:t>
            </a:r>
          </a:p>
          <a:p>
            <a:pPr algn="l" eaLnBrk="0" hangingPunct="0">
              <a:spcBef>
                <a:spcPct val="100000"/>
              </a:spcBef>
            </a:pPr>
            <a:r>
              <a:rPr lang="es-ES_tradnl" sz="1400" dirty="0">
                <a:cs typeface="Arial" pitchFamily="34" charset="0"/>
              </a:rPr>
              <a:t>Que debemos preguntarnos para definir nuestra misión?</a:t>
            </a:r>
          </a:p>
          <a:p>
            <a:pPr algn="l" eaLnBrk="0" hangingPunct="0">
              <a:spcBef>
                <a:spcPct val="100000"/>
              </a:spcBef>
            </a:pPr>
            <a:r>
              <a:rPr lang="es-ES_tradnl" sz="1400" dirty="0">
                <a:cs typeface="Arial" pitchFamily="34" charset="0"/>
              </a:rPr>
              <a:t>1. ¿Qué hacemos en nuestra Empresa? ¿Por qué nos caracterizamos y en que podemos decir que somos buenos?</a:t>
            </a:r>
            <a:br>
              <a:rPr lang="es-ES_tradnl" sz="1400" dirty="0">
                <a:cs typeface="Arial" pitchFamily="34" charset="0"/>
              </a:rPr>
            </a:br>
            <a:r>
              <a:rPr lang="es-ES_tradnl" sz="1400" dirty="0">
                <a:cs typeface="Arial" pitchFamily="34" charset="0"/>
              </a:rPr>
              <a:t>2. ¿Cuál es la esencia de nuestro negocio y a que nos dedicamos?</a:t>
            </a:r>
            <a:br>
              <a:rPr lang="es-ES_tradnl" sz="1400" dirty="0">
                <a:cs typeface="Arial" pitchFamily="34" charset="0"/>
              </a:rPr>
            </a:br>
            <a:r>
              <a:rPr lang="es-ES_tradnl" sz="1400" dirty="0">
                <a:cs typeface="Arial" pitchFamily="34" charset="0"/>
              </a:rPr>
              <a:t>3. ¿Cuál es nuestra razón de ser? ¿Cuál es nuestro objetivo Organizacional primario?</a:t>
            </a:r>
            <a:br>
              <a:rPr lang="es-ES_tradnl" sz="1400" dirty="0">
                <a:cs typeface="Arial" pitchFamily="34" charset="0"/>
              </a:rPr>
            </a:br>
            <a:r>
              <a:rPr lang="es-ES_tradnl" sz="1400" dirty="0">
                <a:cs typeface="Arial" pitchFamily="34" charset="0"/>
              </a:rPr>
              <a:t>4. ¿Quién es nuestro cliente objetivo?</a:t>
            </a:r>
            <a:br>
              <a:rPr lang="es-ES_tradnl" sz="1400" dirty="0">
                <a:cs typeface="Arial" pitchFamily="34" charset="0"/>
              </a:rPr>
            </a:br>
            <a:r>
              <a:rPr lang="es-ES_tradnl" sz="1400" dirty="0">
                <a:cs typeface="Arial" pitchFamily="34" charset="0"/>
              </a:rPr>
              <a:t>5. ¿Cuál es nuestro ámbito geográfico de acción?</a:t>
            </a:r>
            <a:br>
              <a:rPr lang="es-ES_tradnl" sz="1400" dirty="0">
                <a:cs typeface="Arial" pitchFamily="34" charset="0"/>
              </a:rPr>
            </a:br>
            <a:r>
              <a:rPr lang="es-ES_tradnl" sz="1400" dirty="0">
                <a:cs typeface="Arial" pitchFamily="34" charset="0"/>
              </a:rPr>
              <a:t>6. ¿Cuál es nuestra ventaja competitiva actual?</a:t>
            </a:r>
            <a:br>
              <a:rPr lang="es-ES_tradnl" sz="1400" dirty="0">
                <a:cs typeface="Arial" pitchFamily="34" charset="0"/>
              </a:rPr>
            </a:br>
            <a:r>
              <a:rPr lang="es-ES_tradnl" sz="1400" dirty="0">
                <a:cs typeface="Arial" pitchFamily="34" charset="0"/>
              </a:rPr>
              <a:t>7. ¿Qué nos diferencia de la competencia?</a:t>
            </a:r>
            <a:br>
              <a:rPr lang="es-ES_tradnl" sz="1400" dirty="0">
                <a:cs typeface="Arial" pitchFamily="34" charset="0"/>
              </a:rPr>
            </a:br>
            <a:br>
              <a:rPr lang="es-ES_tradnl" sz="1400" dirty="0">
                <a:cs typeface="Arial" pitchFamily="34" charset="0"/>
              </a:rPr>
            </a:br>
            <a:r>
              <a:rPr lang="es-ES_tradnl" sz="1400" dirty="0">
                <a:cs typeface="Arial" pitchFamily="34" charset="0"/>
              </a:rPr>
              <a:t>Siguiendo lo anterior, el grupo directivo de CONSUMER ELECTRONICS GROUP SAS,  ha definido su Misión así:</a:t>
            </a:r>
            <a:br>
              <a:rPr lang="es-ES_tradnl" sz="1600" dirty="0">
                <a:cs typeface="Arial" pitchFamily="34" charset="0"/>
              </a:rPr>
            </a:br>
            <a:endParaRPr lang="es-ES" sz="1600" b="1" dirty="0">
              <a:solidFill>
                <a:srgbClr val="333300"/>
              </a:solidFill>
            </a:endParaRPr>
          </a:p>
        </p:txBody>
      </p:sp>
    </p:spTree>
    <p:extLst>
      <p:ext uri="{BB962C8B-B14F-4D97-AF65-F5344CB8AC3E}">
        <p14:creationId xmlns:p14="http://schemas.microsoft.com/office/powerpoint/2010/main" val="300455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524000" y="1360011"/>
            <a:ext cx="9143999" cy="3785652"/>
          </a:xfrm>
          <a:prstGeom prst="rect">
            <a:avLst/>
          </a:prstGeom>
          <a:noFill/>
          <a:ln w="9525">
            <a:noFill/>
            <a:miter lim="800000"/>
            <a:headEnd/>
            <a:tailEnd/>
          </a:ln>
          <a:effectLst/>
        </p:spPr>
        <p:txBody>
          <a:bodyPr wrap="square" anchor="ctr">
            <a:spAutoFit/>
          </a:bodyPr>
          <a:lstStyle/>
          <a:p>
            <a:pPr algn="just" defTabSz="2200275"/>
            <a:r>
              <a:rPr lang="es-ES" sz="2000" b="1" u="sng" dirty="0">
                <a:solidFill>
                  <a:schemeClr val="accent1">
                    <a:lumMod val="50000"/>
                  </a:schemeClr>
                </a:solidFill>
                <a:latin typeface="Arial Black" pitchFamily="34" charset="0"/>
              </a:rPr>
              <a:t>2.1.3 NUESTRA MISION:</a:t>
            </a:r>
          </a:p>
          <a:p>
            <a:pPr algn="just" defTabSz="2200275"/>
            <a:endParaRPr lang="es-CO" sz="2000" b="1" dirty="0">
              <a:solidFill>
                <a:srgbClr val="333300"/>
              </a:solidFill>
            </a:endParaRPr>
          </a:p>
          <a:p>
            <a:pPr algn="just" defTabSz="2200275"/>
            <a:r>
              <a:rPr lang="es-CO" sz="2000" b="1" dirty="0">
                <a:solidFill>
                  <a:srgbClr val="333300"/>
                </a:solidFill>
              </a:rPr>
              <a:t>CONSUMER ELECTRONICS GROUP S.A.S es una empresa dedicada a la producción y comercialización de artículos electrónicos y electrodomésticos para el hogar, la industria y otros sectores, con los más altos estándares de calidad, tecnología, competitividad, y servicio; estamos ubicados en el Eje Cafetero, ubicación privilegiada como corredor logístico del centro, norte y suroccidente de Colombia.</a:t>
            </a:r>
          </a:p>
          <a:p>
            <a:pPr algn="just" defTabSz="2200275"/>
            <a:br>
              <a:rPr lang="es-ES" sz="2000" b="1" dirty="0">
                <a:solidFill>
                  <a:srgbClr val="333300"/>
                </a:solidFill>
              </a:rPr>
            </a:br>
            <a:r>
              <a:rPr lang="es-ES" sz="2000" b="1" dirty="0">
                <a:solidFill>
                  <a:srgbClr val="333300"/>
                </a:solidFill>
              </a:rPr>
              <a:t>Promovemos relaciones  de   confianza, la mejora continua de los procesos  y el compromiso  de nuestros colaboradores para la satisfacción de nuestros clientes, generando rentabilidad para el bienestar de todos nuestros grupos de interés, y en  permanente armonía con el medio ambiente.</a:t>
            </a:r>
            <a:endParaRPr lang="es-ES" sz="2000" b="1" u="sng" dirty="0">
              <a:solidFill>
                <a:srgbClr val="0033CC"/>
              </a:solidFill>
              <a:latin typeface="Arial Black" pitchFamily="34" charset="0"/>
            </a:endParaRPr>
          </a:p>
        </p:txBody>
      </p:sp>
    </p:spTree>
    <p:extLst>
      <p:ext uri="{BB962C8B-B14F-4D97-AF65-F5344CB8AC3E}">
        <p14:creationId xmlns:p14="http://schemas.microsoft.com/office/powerpoint/2010/main" val="57123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10" name="Rectangle 2">
            <a:extLst>
              <a:ext uri="{FF2B5EF4-FFF2-40B4-BE49-F238E27FC236}">
                <a16:creationId xmlns:a16="http://schemas.microsoft.com/office/drawing/2014/main" id="{5B00BC7B-A630-4954-8518-DD5307C42C19}"/>
              </a:ext>
            </a:extLst>
          </p:cNvPr>
          <p:cNvSpPr txBox="1">
            <a:spLocks noChangeArrowheads="1"/>
          </p:cNvSpPr>
          <p:nvPr/>
        </p:nvSpPr>
        <p:spPr>
          <a:xfrm>
            <a:off x="1524000" y="1556792"/>
            <a:ext cx="9144000" cy="3956112"/>
          </a:xfrm>
          <a:prstGeom prst="rect">
            <a:avLst/>
          </a:prstGeom>
          <a:noFill/>
          <a:ln/>
        </p:spPr>
        <p:txBody>
          <a:bodyPr vert="horz" lIns="92075" tIns="46038" rIns="92075" bIns="46038"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eaLnBrk="0" hangingPunct="0">
              <a:spcBef>
                <a:spcPct val="100000"/>
              </a:spcBef>
            </a:pPr>
            <a:r>
              <a:rPr lang="es-ES" sz="1400" b="1" dirty="0">
                <a:solidFill>
                  <a:srgbClr val="333300"/>
                </a:solidFill>
              </a:rPr>
              <a:t>VISIÓN:</a:t>
            </a:r>
            <a:br>
              <a:rPr lang="es-ES" sz="1400" b="1" dirty="0">
                <a:solidFill>
                  <a:srgbClr val="333300"/>
                </a:solidFill>
              </a:rPr>
            </a:br>
            <a:r>
              <a:rPr lang="es-ES_tradnl" sz="1400" dirty="0">
                <a:cs typeface="Arial" pitchFamily="34" charset="0"/>
              </a:rPr>
              <a:t>Es una imagen construida bajo diversas dimensiones y perspectivas de lo que será la organización en un periodo de tiempo determinado. Debe reflejar las expectativas de la organización en cuanto a su mercado natural y sus clientes, la calidad del servicio que ofrece, la tecnología que utiliza e innova permanentemente, su imagen corporativa, su situación administrativa y financiera, el nivel de fortalecimiento de su cultura y la capacidad de su talento humano.</a:t>
            </a:r>
            <a:br>
              <a:rPr lang="es-ES_tradnl" sz="1400" dirty="0">
                <a:cs typeface="Arial" pitchFamily="34" charset="0"/>
              </a:rPr>
            </a:br>
            <a:br>
              <a:rPr lang="es-ES_tradnl" sz="1400" dirty="0">
                <a:cs typeface="Arial" pitchFamily="34" charset="0"/>
              </a:rPr>
            </a:br>
            <a:r>
              <a:rPr lang="es-ES_tradnl" sz="1400" dirty="0">
                <a:cs typeface="Arial" pitchFamily="34" charset="0"/>
              </a:rPr>
              <a:t>La definición de la visión de una organización debe inspirar, representar una imagen viva, ser realista, ser lógica, reflejar seguridad y generar confianza en la Empresa.</a:t>
            </a:r>
          </a:p>
          <a:p>
            <a:pPr algn="l" eaLnBrk="0" hangingPunct="0">
              <a:spcBef>
                <a:spcPct val="100000"/>
              </a:spcBef>
            </a:pPr>
            <a:r>
              <a:rPr lang="es-ES_tradnl" sz="1400" dirty="0">
                <a:cs typeface="Arial" pitchFamily="34" charset="0"/>
              </a:rPr>
              <a:t>¿Qué debemos preguntarnos para definir nuestra visión?</a:t>
            </a:r>
          </a:p>
          <a:p>
            <a:pPr algn="l" eaLnBrk="0" hangingPunct="0">
              <a:spcBef>
                <a:spcPct val="100000"/>
              </a:spcBef>
            </a:pPr>
            <a:r>
              <a:rPr lang="es-ES_tradnl" sz="1400" dirty="0">
                <a:cs typeface="Arial" pitchFamily="34" charset="0"/>
              </a:rPr>
              <a:t>1. Como Empresa: ¿Qué quiero lograr? ¿Qué quiero hacer?</a:t>
            </a:r>
            <a:br>
              <a:rPr lang="es-ES_tradnl" sz="1400" dirty="0">
                <a:cs typeface="Arial" pitchFamily="34" charset="0"/>
              </a:rPr>
            </a:br>
            <a:r>
              <a:rPr lang="es-ES_tradnl" sz="1400" dirty="0">
                <a:cs typeface="Arial" pitchFamily="34" charset="0"/>
              </a:rPr>
              <a:t>2. Como Empresa: ¿Dónde quiero estar en un futuro a corto, mediano y largo plazo?</a:t>
            </a:r>
            <a:br>
              <a:rPr lang="es-ES_tradnl" sz="1400" dirty="0">
                <a:cs typeface="Arial" pitchFamily="34" charset="0"/>
              </a:rPr>
            </a:br>
            <a:r>
              <a:rPr lang="es-ES_tradnl" sz="1400" dirty="0">
                <a:cs typeface="Arial" pitchFamily="34" charset="0"/>
              </a:rPr>
              <a:t>3. ¿Estos objetivos a quienes beneficiaran, y que aspectos voy a impactar durante este proceso?</a:t>
            </a:r>
            <a:br>
              <a:rPr lang="es-ES_tradnl" sz="1400" dirty="0">
                <a:cs typeface="Arial" pitchFamily="34" charset="0"/>
              </a:rPr>
            </a:br>
            <a:r>
              <a:rPr lang="es-ES_tradnl" sz="1400" dirty="0">
                <a:cs typeface="Arial" pitchFamily="34" charset="0"/>
              </a:rPr>
              <a:t>4. ¿Quiero como Empresa, ampliar mi zona de actuación?, mejorar mi servicio?, ¿Cómo quiero impactar a mis clientes actuales y potenciales?</a:t>
            </a:r>
          </a:p>
          <a:p>
            <a:pPr algn="l" eaLnBrk="0" hangingPunct="0">
              <a:spcBef>
                <a:spcPct val="100000"/>
              </a:spcBef>
            </a:pPr>
            <a:r>
              <a:rPr lang="es-ES_tradnl" sz="1400" dirty="0">
                <a:cs typeface="Arial" pitchFamily="34" charset="0"/>
              </a:rPr>
              <a:t>Siguiendo lo anterior, el grupo directivo de CONSUMER ELECTRONICS GROUP SAS,  ha definido su Visión así:</a:t>
            </a:r>
            <a:br>
              <a:rPr lang="es-ES_tradnl" sz="1600" dirty="0">
                <a:cs typeface="Arial" pitchFamily="34" charset="0"/>
              </a:rPr>
            </a:br>
            <a:endParaRPr lang="es-ES" sz="1600" b="1" dirty="0">
              <a:solidFill>
                <a:srgbClr val="333300"/>
              </a:solidFill>
            </a:endParaRPr>
          </a:p>
        </p:txBody>
      </p:sp>
    </p:spTree>
    <p:extLst>
      <p:ext uri="{BB962C8B-B14F-4D97-AF65-F5344CB8AC3E}">
        <p14:creationId xmlns:p14="http://schemas.microsoft.com/office/powerpoint/2010/main" val="11417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524000" y="1513900"/>
            <a:ext cx="9143999" cy="3477875"/>
          </a:xfrm>
          <a:prstGeom prst="rect">
            <a:avLst/>
          </a:prstGeom>
          <a:noFill/>
          <a:ln w="9525">
            <a:noFill/>
            <a:miter lim="800000"/>
            <a:headEnd/>
            <a:tailEnd/>
          </a:ln>
          <a:effectLst/>
        </p:spPr>
        <p:txBody>
          <a:bodyPr wrap="square" anchor="ctr">
            <a:spAutoFit/>
          </a:bodyPr>
          <a:lstStyle/>
          <a:p>
            <a:pPr algn="just" defTabSz="2200275"/>
            <a:r>
              <a:rPr lang="es-ES" sz="2000" b="1" u="sng" dirty="0">
                <a:solidFill>
                  <a:schemeClr val="accent1">
                    <a:lumMod val="50000"/>
                  </a:schemeClr>
                </a:solidFill>
                <a:latin typeface="Arial Black" pitchFamily="34" charset="0"/>
              </a:rPr>
              <a:t>2.1.4 NUESTRA VISIÓN:</a:t>
            </a:r>
          </a:p>
          <a:p>
            <a:pPr algn="just" defTabSz="2200275"/>
            <a:endParaRPr lang="es-CO" sz="2000" b="1" dirty="0">
              <a:solidFill>
                <a:srgbClr val="333300"/>
              </a:solidFill>
            </a:endParaRPr>
          </a:p>
          <a:p>
            <a:pPr algn="just" defTabSz="2200275"/>
            <a:r>
              <a:rPr lang="es-CO" sz="2000" b="1" dirty="0">
                <a:solidFill>
                  <a:srgbClr val="333300"/>
                </a:solidFill>
              </a:rPr>
              <a:t>CONSUMER ELECTRONICS GROUP S.A.S, p</a:t>
            </a:r>
            <a:r>
              <a:rPr lang="es-ES" sz="2000" b="1" dirty="0">
                <a:solidFill>
                  <a:srgbClr val="333300"/>
                </a:solidFill>
              </a:rPr>
              <a:t>ara el año 2020 será una empresa certificada y con reconocimiento de marca, que vive su cultura organizacional</a:t>
            </a:r>
            <a:r>
              <a:rPr lang="es-CO" sz="2000" b="1" dirty="0">
                <a:solidFill>
                  <a:srgbClr val="333300"/>
                </a:solidFill>
              </a:rPr>
              <a:t>, </a:t>
            </a:r>
            <a:r>
              <a:rPr lang="es-ES" sz="2000" b="1" dirty="0">
                <a:solidFill>
                  <a:srgbClr val="333300"/>
                </a:solidFill>
              </a:rPr>
              <a:t>enfocada permanentemente en la gestión, desarrollo e innovación de sus procesos, y apasionados por la satisfacción de nuestros clientes. </a:t>
            </a:r>
          </a:p>
          <a:p>
            <a:pPr algn="just" defTabSz="2200275"/>
            <a:endParaRPr lang="es-ES" sz="2000" b="1" dirty="0">
              <a:solidFill>
                <a:srgbClr val="333300"/>
              </a:solidFill>
            </a:endParaRPr>
          </a:p>
          <a:p>
            <a:pPr algn="just" defTabSz="2200275"/>
            <a:r>
              <a:rPr lang="es-ES" sz="2000" b="1" dirty="0">
                <a:solidFill>
                  <a:srgbClr val="333300"/>
                </a:solidFill>
              </a:rPr>
              <a:t>Tendremos mayor cobertura y penetración con soluciones integrales (productos, servicios y asesorías) en Colombia y mercados Latinoamericanos, generando rentabilidad para los grupos de interés en armonía con el medio ambiente.</a:t>
            </a:r>
            <a:br>
              <a:rPr lang="es-ES" sz="2000" b="1" dirty="0">
                <a:solidFill>
                  <a:srgbClr val="333300"/>
                </a:solidFill>
              </a:rPr>
            </a:br>
            <a:endParaRPr lang="es-ES" sz="2000" b="1" u="sng" dirty="0">
              <a:solidFill>
                <a:srgbClr val="0033CC"/>
              </a:solidFill>
              <a:latin typeface="Arial Black" pitchFamily="34" charset="0"/>
            </a:endParaRPr>
          </a:p>
        </p:txBody>
      </p:sp>
    </p:spTree>
    <p:extLst>
      <p:ext uri="{BB962C8B-B14F-4D97-AF65-F5344CB8AC3E}">
        <p14:creationId xmlns:p14="http://schemas.microsoft.com/office/powerpoint/2010/main" val="1869483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10" name="Rectangle 2">
            <a:extLst>
              <a:ext uri="{FF2B5EF4-FFF2-40B4-BE49-F238E27FC236}">
                <a16:creationId xmlns:a16="http://schemas.microsoft.com/office/drawing/2014/main" id="{5B00BC7B-A630-4954-8518-DD5307C42C19}"/>
              </a:ext>
            </a:extLst>
          </p:cNvPr>
          <p:cNvSpPr txBox="1">
            <a:spLocks noChangeArrowheads="1"/>
          </p:cNvSpPr>
          <p:nvPr/>
        </p:nvSpPr>
        <p:spPr>
          <a:xfrm>
            <a:off x="1524000" y="1623982"/>
            <a:ext cx="9144000" cy="3956112"/>
          </a:xfrm>
          <a:prstGeom prst="rect">
            <a:avLst/>
          </a:prstGeom>
          <a:noFill/>
          <a:ln/>
        </p:spPr>
        <p:txBody>
          <a:bodyPr vert="horz" lIns="92075" tIns="46038" rIns="92075" bIns="46038"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80000"/>
              </a:lnSpc>
              <a:spcBef>
                <a:spcPct val="100000"/>
              </a:spcBef>
            </a:pPr>
            <a:r>
              <a:rPr lang="es-CO" sz="1400" b="1" u="sng" dirty="0"/>
              <a:t>OBJETIVOS ESTRATÉGICOS:</a:t>
            </a:r>
          </a:p>
          <a:p>
            <a:pPr algn="just">
              <a:lnSpc>
                <a:spcPct val="80000"/>
              </a:lnSpc>
              <a:spcBef>
                <a:spcPct val="100000"/>
              </a:spcBef>
            </a:pPr>
            <a:r>
              <a:rPr lang="es-CO" sz="1400" dirty="0"/>
              <a:t>Los objetivos corporativos son los resultados globales que una organización espera alcanzar en el desarrollo y operación concreta de su misión y visión. Por ser globales, estos objetivos deben cubrir e involucrar a toda la organización. Por ello, se deben tener en cuenta todas las áreas que integran a la empresa.</a:t>
            </a:r>
          </a:p>
          <a:p>
            <a:pPr algn="just">
              <a:lnSpc>
                <a:spcPct val="80000"/>
              </a:lnSpc>
              <a:spcBef>
                <a:spcPct val="100000"/>
              </a:spcBef>
            </a:pPr>
            <a:r>
              <a:rPr lang="es-CO" sz="1400" dirty="0"/>
              <a:t>Para lograr su cumplimiento y eficacia, los objetivos corporativos debe ser definidos con el grupo directivo, teniendo en cuenta el previo estudio de las oportunidades y amenazas, fortalezas y debilidades analizadas en el DOFA de CONSUMER ELECTRONICS GROUP SAS, además, los objetivos se determinan con la visión y misión corporativa.</a:t>
            </a:r>
          </a:p>
          <a:p>
            <a:pPr algn="just">
              <a:lnSpc>
                <a:spcPct val="80000"/>
              </a:lnSpc>
              <a:spcBef>
                <a:spcPct val="100000"/>
              </a:spcBef>
            </a:pPr>
            <a:r>
              <a:rPr lang="es-CO" sz="1400" dirty="0"/>
              <a:t>Los objetivos definidos por el grupo directivo de la Empresa, con el análisis DOFA, y con la perspectiva de la misión y la visión, son:</a:t>
            </a:r>
          </a:p>
        </p:txBody>
      </p:sp>
    </p:spTree>
    <p:extLst>
      <p:ext uri="{BB962C8B-B14F-4D97-AF65-F5344CB8AC3E}">
        <p14:creationId xmlns:p14="http://schemas.microsoft.com/office/powerpoint/2010/main" val="25394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sp>
        <p:nvSpPr>
          <p:cNvPr id="8" name="Rectangle 4"/>
          <p:cNvSpPr txBox="1">
            <a:spLocks noChangeArrowheads="1"/>
          </p:cNvSpPr>
          <p:nvPr/>
        </p:nvSpPr>
        <p:spPr>
          <a:xfrm>
            <a:off x="2025202" y="1641025"/>
            <a:ext cx="7772400" cy="1470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_tradnl" sz="3600" b="1" dirty="0"/>
              <a:t>1. MARCO GENERAL</a:t>
            </a:r>
            <a:endParaRPr lang="es-ES" sz="3600" b="1" dirty="0"/>
          </a:p>
        </p:txBody>
      </p:sp>
      <p:sp>
        <p:nvSpPr>
          <p:cNvPr id="9" name="Rectangle 5"/>
          <p:cNvSpPr txBox="1">
            <a:spLocks noChangeArrowheads="1"/>
          </p:cNvSpPr>
          <p:nvPr/>
        </p:nvSpPr>
        <p:spPr>
          <a:xfrm>
            <a:off x="2607974" y="3740654"/>
            <a:ext cx="6400800" cy="17526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_tradnl" sz="4400" b="1" dirty="0"/>
              <a:t>CONSUMER ELECTRONICS GROUP S.A.S.</a:t>
            </a:r>
          </a:p>
          <a:p>
            <a:r>
              <a:rPr lang="es-ES" dirty="0"/>
              <a:t>Septiembre 2017</a:t>
            </a:r>
          </a:p>
        </p:txBody>
      </p:sp>
    </p:spTree>
    <p:extLst>
      <p:ext uri="{BB962C8B-B14F-4D97-AF65-F5344CB8AC3E}">
        <p14:creationId xmlns:p14="http://schemas.microsoft.com/office/powerpoint/2010/main" val="2508518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524001" y="872459"/>
            <a:ext cx="9144000" cy="5478423"/>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2.1.5 OBJETIVOS ESTRATÉGICOS ORGANIZACIONALES:</a:t>
            </a:r>
          </a:p>
          <a:p>
            <a:pPr algn="just" defTabSz="2200275"/>
            <a:endParaRPr lang="es-CO" sz="1600" b="1" dirty="0">
              <a:solidFill>
                <a:srgbClr val="333300"/>
              </a:solidFill>
            </a:endParaRPr>
          </a:p>
          <a:p>
            <a:pPr marL="285750" indent="-285750" algn="just">
              <a:buFont typeface="Arial" pitchFamily="34" charset="0"/>
              <a:buChar char="•"/>
            </a:pPr>
            <a:r>
              <a:rPr lang="es-CO" sz="1600" b="1" dirty="0"/>
              <a:t>Desarrollar integralmente el recurso humano con base en procesos de mejoramiento continuo que garanticen el crecimiento del negocio, la satisfacción de los clientes y  el bienestar de sus colaboradores.</a:t>
            </a:r>
          </a:p>
          <a:p>
            <a:pPr marL="285750" indent="-285750" algn="just">
              <a:buFont typeface="Arial" pitchFamily="34" charset="0"/>
              <a:buChar char="•"/>
            </a:pPr>
            <a:endParaRPr lang="es-CO" sz="1600" b="1" dirty="0"/>
          </a:p>
          <a:p>
            <a:pPr marL="285750" indent="-285750" algn="just">
              <a:buFont typeface="Arial" pitchFamily="34" charset="0"/>
              <a:buChar char="•"/>
            </a:pPr>
            <a:r>
              <a:rPr lang="es-CO" sz="1600" b="1" dirty="0"/>
              <a:t>Implementar procesos efectivos e innovadores que garanticen la competitividad del negocio.</a:t>
            </a:r>
          </a:p>
          <a:p>
            <a:pPr algn="just"/>
            <a:endParaRPr lang="es-CO" sz="1600" b="1" dirty="0"/>
          </a:p>
          <a:p>
            <a:pPr marL="285750" indent="-285750" algn="just">
              <a:buFont typeface="Arial" pitchFamily="34" charset="0"/>
              <a:buChar char="•"/>
            </a:pPr>
            <a:r>
              <a:rPr lang="es-CO" sz="1600" b="1" dirty="0"/>
              <a:t>Estructurar ofertas de valor efectivas para el mercado que fortalezcan la preferencia de la empresa en los clientes.</a:t>
            </a:r>
          </a:p>
          <a:p>
            <a:pPr marL="285750" indent="-285750" algn="just">
              <a:buFont typeface="Arial" pitchFamily="34" charset="0"/>
              <a:buChar char="•"/>
            </a:pPr>
            <a:endParaRPr lang="es-CO" sz="1600" b="1" dirty="0"/>
          </a:p>
          <a:p>
            <a:pPr marL="285750" indent="-285750" algn="just">
              <a:buFont typeface="Arial" pitchFamily="34" charset="0"/>
              <a:buChar char="•"/>
            </a:pPr>
            <a:r>
              <a:rPr lang="es-CO" sz="1600" b="1" dirty="0"/>
              <a:t>Fortalecer la orientación al servicio como factor diferenciador de nuestros equipos de trabajo frente a la competencia.</a:t>
            </a:r>
          </a:p>
          <a:p>
            <a:pPr algn="just"/>
            <a:endParaRPr lang="es-CO" sz="1600" b="1" dirty="0"/>
          </a:p>
          <a:p>
            <a:pPr marL="285750" indent="-285750" algn="just">
              <a:buFont typeface="Arial" panose="020B0604020202020204" pitchFamily="34" charset="0"/>
              <a:buChar char="•"/>
            </a:pPr>
            <a:r>
              <a:rPr lang="es-ES_tradnl" sz="1600" b="1" dirty="0"/>
              <a:t>Alcanzar niveles de rentabilidad que garanticen la sostenibilidad y el desarrollo continuo del negocio.</a:t>
            </a:r>
            <a:endParaRPr lang="es-CO" sz="1600" b="1" dirty="0"/>
          </a:p>
          <a:p>
            <a:pPr algn="just"/>
            <a:endParaRPr lang="es-CO" sz="1600" b="1" dirty="0"/>
          </a:p>
          <a:p>
            <a:pPr marL="285750" indent="-285750" algn="just">
              <a:buFont typeface="Arial" pitchFamily="34" charset="0"/>
              <a:buChar char="•"/>
            </a:pPr>
            <a:r>
              <a:rPr lang="es-CO" sz="1600" b="1" dirty="0"/>
              <a:t>Implementar un sistema de gestión integrado, que consolide un modelo de cultura por procesos, contribuya a la preservación del medio ambiente mediante la reducción de los impactos ambientales que se generen, fortalezca las condiciones ambientales para mejorar la salud, seguridad de los colaboradores y establecimiento de acciones para la prevención de actividades ilícitas en la cadena de suministro.</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209800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709530" y="1237404"/>
            <a:ext cx="8216347" cy="5139869"/>
          </a:xfrm>
          <a:prstGeom prst="rect">
            <a:avLst/>
          </a:prstGeom>
          <a:noFill/>
          <a:ln w="9525">
            <a:noFill/>
            <a:miter lim="800000"/>
            <a:headEnd/>
            <a:tailEnd/>
          </a:ln>
          <a:effectLst/>
        </p:spPr>
        <p:txBody>
          <a:bodyPr wrap="square" anchor="ctr">
            <a:spAutoFit/>
          </a:bodyPr>
          <a:lstStyle/>
          <a:p>
            <a:pPr algn="just" defTabSz="2200275"/>
            <a:r>
              <a:rPr lang="es-ES" b="1" u="sng" dirty="0">
                <a:solidFill>
                  <a:schemeClr val="accent1">
                    <a:lumMod val="50000"/>
                  </a:schemeClr>
                </a:solidFill>
              </a:rPr>
              <a:t>Este fundamento estratégico organizacional lo haremos con base a:</a:t>
            </a:r>
          </a:p>
          <a:p>
            <a:pPr algn="just" defTabSz="2200275"/>
            <a:endParaRPr lang="es-CO" b="1" dirty="0">
              <a:solidFill>
                <a:srgbClr val="333300"/>
              </a:solidFill>
            </a:endParaRPr>
          </a:p>
          <a:p>
            <a:pPr algn="just">
              <a:buFontTx/>
              <a:buChar char="•"/>
            </a:pPr>
            <a:r>
              <a:rPr lang="es-ES" b="1" dirty="0">
                <a:solidFill>
                  <a:srgbClr val="4D4D4D"/>
                </a:solidFill>
              </a:rPr>
              <a:t>Una búsqueda continua, identificación concreta y desarrollo sostenido de las necesidades y expectativas de nuestros clientes.</a:t>
            </a:r>
          </a:p>
          <a:p>
            <a:pPr algn="just"/>
            <a:endParaRPr lang="es-ES" b="1" dirty="0">
              <a:solidFill>
                <a:srgbClr val="4D4D4D"/>
              </a:solidFill>
            </a:endParaRPr>
          </a:p>
          <a:p>
            <a:pPr algn="just">
              <a:buFontTx/>
              <a:buChar char="•"/>
            </a:pPr>
            <a:r>
              <a:rPr lang="es-ES" b="1" dirty="0">
                <a:solidFill>
                  <a:srgbClr val="4D4D4D"/>
                </a:solidFill>
              </a:rPr>
              <a:t>El  enfoque  del   TALENTO HUMANO   como  prioridad estratégica de la organización, y una cultura basada en la excelencia en el servicio para el cliente interno y externo.</a:t>
            </a:r>
          </a:p>
          <a:p>
            <a:pPr algn="just">
              <a:buFontTx/>
              <a:buChar char="•"/>
            </a:pPr>
            <a:endParaRPr lang="es-ES" b="1" dirty="0">
              <a:solidFill>
                <a:srgbClr val="4D4D4D"/>
              </a:solidFill>
            </a:endParaRPr>
          </a:p>
          <a:p>
            <a:pPr algn="just">
              <a:buFontTx/>
              <a:buChar char="•"/>
            </a:pPr>
            <a:r>
              <a:rPr lang="es-ES" b="1" dirty="0">
                <a:solidFill>
                  <a:srgbClr val="4D4D4D"/>
                </a:solidFill>
              </a:rPr>
              <a:t>La calidad y la búsqueda del mejoramiento continuo en nuestros procesos, y el respeto por el medio ambiente.</a:t>
            </a:r>
          </a:p>
          <a:p>
            <a:pPr algn="just"/>
            <a:endParaRPr lang="es-ES" b="1" dirty="0">
              <a:solidFill>
                <a:srgbClr val="4D4D4D"/>
              </a:solidFill>
            </a:endParaRPr>
          </a:p>
          <a:p>
            <a:pPr algn="just">
              <a:buFontTx/>
              <a:buChar char="•"/>
            </a:pPr>
            <a:r>
              <a:rPr lang="es-ES" b="1" dirty="0">
                <a:solidFill>
                  <a:srgbClr val="4D4D4D"/>
                </a:solidFill>
              </a:rPr>
              <a:t>Una cultura de empresa basada en principios y valores, soportada en un equipo que trabaja con compromiso y dedicación, que está orientado a resultados a través del mejoramiento continuo, para satisfacción de colaboradores, clientes y accionistas.</a:t>
            </a:r>
          </a:p>
          <a:p>
            <a:pPr algn="just" defTabSz="2200275"/>
            <a:br>
              <a:rPr lang="es-ES" sz="2000" b="1" dirty="0">
                <a:solidFill>
                  <a:srgbClr val="333300"/>
                </a:solidFill>
              </a:rPr>
            </a:br>
            <a:endParaRPr lang="es-ES" sz="2000" b="1" u="sng" dirty="0">
              <a:solidFill>
                <a:srgbClr val="0033CC"/>
              </a:solidFill>
              <a:latin typeface="Arial Black" pitchFamily="34" charset="0"/>
            </a:endParaRPr>
          </a:p>
        </p:txBody>
      </p:sp>
    </p:spTree>
    <p:extLst>
      <p:ext uri="{BB962C8B-B14F-4D97-AF65-F5344CB8AC3E}">
        <p14:creationId xmlns:p14="http://schemas.microsoft.com/office/powerpoint/2010/main" val="2200320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291301" y="1242961"/>
            <a:ext cx="9144000" cy="338554"/>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a:t>
            </a:r>
            <a:endParaRPr lang="es-CO" sz="1600" b="1" dirty="0">
              <a:solidFill>
                <a:srgbClr val="333300"/>
              </a:solidFill>
            </a:endParaRPr>
          </a:p>
        </p:txBody>
      </p:sp>
      <p:sp>
        <p:nvSpPr>
          <p:cNvPr id="10" name="Rectangle 22"/>
          <p:cNvSpPr>
            <a:spLocks noChangeArrowheads="1"/>
          </p:cNvSpPr>
          <p:nvPr/>
        </p:nvSpPr>
        <p:spPr bwMode="auto">
          <a:xfrm>
            <a:off x="1388636" y="1540953"/>
            <a:ext cx="9392777" cy="4470134"/>
          </a:xfrm>
          <a:prstGeom prst="rect">
            <a:avLst/>
          </a:prstGeom>
          <a:noFill/>
          <a:ln w="9525">
            <a:noFill/>
            <a:miter lim="800000"/>
            <a:headEnd/>
            <a:tailEnd/>
          </a:ln>
          <a:effectLst/>
        </p:spPr>
        <p:txBody>
          <a:bodyPr wrap="square">
            <a:spAutoFit/>
          </a:bodyPr>
          <a:lstStyle/>
          <a:p>
            <a:pPr>
              <a:spcBef>
                <a:spcPct val="100000"/>
              </a:spcBef>
            </a:pPr>
            <a:r>
              <a:rPr lang="es-CO" sz="1400" dirty="0"/>
              <a:t>El análisis DOFA está diseñado para ayudar a las organizaciones a encontrar el mejor acoplamiento entre las tendencias del medio, las oportunidades y amenazas y las capacidades internas, fortalezas y debilidades de la empresa.</a:t>
            </a:r>
          </a:p>
          <a:p>
            <a:pPr>
              <a:spcBef>
                <a:spcPct val="100000"/>
              </a:spcBef>
            </a:pPr>
            <a:r>
              <a:rPr lang="es-CO" sz="1400" dirty="0"/>
              <a:t>Dicho análisis permitirá a la organización formular estrategias para aprovechar sus fortalezas, prevenir el efecto de sus debilidades, utilizar a tiempo sus oportunidades y anticiparse al efecto de las amenazas.</a:t>
            </a:r>
          </a:p>
          <a:p>
            <a:pPr>
              <a:spcBef>
                <a:spcPct val="100000"/>
              </a:spcBef>
            </a:pPr>
            <a:r>
              <a:rPr lang="es-CO" sz="1400" dirty="0"/>
              <a:t>Para la determinación de las estrategias se debe realizar un trabajo con el grupo directivo de CASA GRES,   a partir del análisis DOFA en la siguiente forma:</a:t>
            </a:r>
          </a:p>
          <a:p>
            <a:pPr lvl="1">
              <a:spcBef>
                <a:spcPct val="100000"/>
              </a:spcBef>
            </a:pPr>
            <a:r>
              <a:rPr lang="es-CO" sz="1400" dirty="0"/>
              <a:t>Análisis FO – analizar estrategias posibles teniendo en cuenta las fortalezas actuales de la organización que permitan </a:t>
            </a:r>
            <a:r>
              <a:rPr lang="es-CO" sz="1400" u="sng" dirty="0"/>
              <a:t>aprovechar</a:t>
            </a:r>
            <a:r>
              <a:rPr lang="es-CO" sz="1400" dirty="0"/>
              <a:t> las oportunidades visibles.</a:t>
            </a:r>
          </a:p>
          <a:p>
            <a:pPr lvl="1" eaLnBrk="0" hangingPunct="0">
              <a:spcBef>
                <a:spcPct val="50000"/>
              </a:spcBef>
            </a:pPr>
            <a:r>
              <a:rPr lang="es-CO" sz="1400" dirty="0"/>
              <a:t>Análisis FA – analizar estrategias posibles teniendo en cuenta las fortalezas actuales de la organización que permitan </a:t>
            </a:r>
            <a:r>
              <a:rPr lang="es-CO" sz="1400" u="sng" dirty="0"/>
              <a:t>contrarrestar</a:t>
            </a:r>
            <a:r>
              <a:rPr lang="es-CO" sz="1400" dirty="0"/>
              <a:t> las amenazas visibles.</a:t>
            </a:r>
          </a:p>
          <a:p>
            <a:pPr lvl="1" eaLnBrk="0" hangingPunct="0">
              <a:spcBef>
                <a:spcPct val="50000"/>
              </a:spcBef>
            </a:pPr>
            <a:r>
              <a:rPr lang="es-CO" sz="1400" dirty="0"/>
              <a:t>Análisis DO – analizar estrategias posibles para eliminar las debilidades actuales de la organización y que permitan </a:t>
            </a:r>
            <a:r>
              <a:rPr lang="es-CO" sz="1400" u="sng" dirty="0"/>
              <a:t>aprovechar</a:t>
            </a:r>
            <a:r>
              <a:rPr lang="es-CO" sz="1400" dirty="0"/>
              <a:t> las oportunidades visibles. </a:t>
            </a:r>
          </a:p>
          <a:p>
            <a:pPr lvl="1" eaLnBrk="0" hangingPunct="0">
              <a:spcBef>
                <a:spcPct val="50000"/>
              </a:spcBef>
            </a:pPr>
            <a:r>
              <a:rPr lang="es-CO" sz="1400" dirty="0"/>
              <a:t>Análisis DA – analizar estrategias posibles para eliminar las debilidades actuales de la organización y que permitan </a:t>
            </a:r>
            <a:r>
              <a:rPr lang="es-CO" sz="1400" u="sng" dirty="0"/>
              <a:t>contrarrestar</a:t>
            </a:r>
            <a:r>
              <a:rPr lang="es-CO" sz="1400" dirty="0"/>
              <a:t> las amenazas visibles. </a:t>
            </a:r>
          </a:p>
          <a:p>
            <a:pPr>
              <a:lnSpc>
                <a:spcPct val="80000"/>
              </a:lnSpc>
              <a:spcBef>
                <a:spcPct val="100000"/>
              </a:spcBef>
            </a:pPr>
            <a:r>
              <a:rPr lang="es-CO" sz="1400" dirty="0"/>
              <a:t>Las estrategias definidas, pero sin el análisis DOFA, pero si con la perspectiva de los objetivos estratégicos establecidos, fueron:</a:t>
            </a:r>
          </a:p>
        </p:txBody>
      </p:sp>
    </p:spTree>
    <p:extLst>
      <p:ext uri="{BB962C8B-B14F-4D97-AF65-F5344CB8AC3E}">
        <p14:creationId xmlns:p14="http://schemas.microsoft.com/office/powerpoint/2010/main" val="1049867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301934" y="1448074"/>
            <a:ext cx="9144000" cy="800219"/>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CUADRO DE MANDO INTEGRAL:</a:t>
            </a:r>
          </a:p>
          <a:p>
            <a:pPr algn="just" defTabSz="2200275"/>
            <a:endParaRPr lang="es-CO" sz="1600" b="1" dirty="0">
              <a:solidFill>
                <a:srgbClr val="333300"/>
              </a:solidFill>
            </a:endParaRPr>
          </a:p>
          <a:p>
            <a:pPr algn="just"/>
            <a:endParaRPr lang="es-CO" sz="1400" b="1" dirty="0"/>
          </a:p>
        </p:txBody>
      </p:sp>
      <p:sp>
        <p:nvSpPr>
          <p:cNvPr id="11" name="Rectangle 22"/>
          <p:cNvSpPr>
            <a:spLocks noChangeArrowheads="1"/>
          </p:cNvSpPr>
          <p:nvPr/>
        </p:nvSpPr>
        <p:spPr bwMode="auto">
          <a:xfrm>
            <a:off x="1375574" y="1876346"/>
            <a:ext cx="9143999" cy="4216539"/>
          </a:xfrm>
          <a:prstGeom prst="rect">
            <a:avLst/>
          </a:prstGeom>
          <a:noFill/>
          <a:ln w="9525">
            <a:noFill/>
            <a:miter lim="800000"/>
            <a:headEnd/>
            <a:tailEnd/>
          </a:ln>
          <a:effectLst/>
        </p:spPr>
        <p:txBody>
          <a:bodyPr wrap="square">
            <a:spAutoFit/>
          </a:bodyPr>
          <a:lstStyle/>
          <a:p>
            <a:endParaRPr lang="es-CO" sz="1000" dirty="0"/>
          </a:p>
          <a:p>
            <a:r>
              <a:rPr lang="es-CO" sz="1400" dirty="0"/>
              <a:t>Es importante recordar primero una herramienta de </a:t>
            </a:r>
            <a:r>
              <a:rPr lang="es-CO" sz="1400" dirty="0">
                <a:hlinkClick r:id="rId3"/>
              </a:rPr>
              <a:t>gerencia</a:t>
            </a:r>
            <a:r>
              <a:rPr lang="es-CO" sz="1400" dirty="0"/>
              <a:t> de largo plazo, denominada </a:t>
            </a:r>
            <a:r>
              <a:rPr lang="es-CO" sz="1400" dirty="0">
                <a:hlinkClick r:id="rId4"/>
              </a:rPr>
              <a:t>Planificación</a:t>
            </a:r>
            <a:r>
              <a:rPr lang="es-CO" sz="1400" dirty="0"/>
              <a:t> Estratégica, que es el escenario principal donde se elaboran </a:t>
            </a:r>
            <a:r>
              <a:rPr lang="es-CO" sz="1400" dirty="0">
                <a:hlinkClick r:id="rId5"/>
              </a:rPr>
              <a:t>Objetivos</a:t>
            </a:r>
            <a:r>
              <a:rPr lang="es-CO" sz="1400" dirty="0"/>
              <a:t> de largo plazo y la respectiva </a:t>
            </a:r>
            <a:r>
              <a:rPr lang="es-CO" sz="1400" dirty="0">
                <a:hlinkClick r:id="rId6"/>
              </a:rPr>
              <a:t>Estrategia</a:t>
            </a:r>
            <a:r>
              <a:rPr lang="es-CO" sz="1400" dirty="0"/>
              <a:t> para alcanzar dichos objetivos, para lo cual existen una serie de metodologías, la más frecuente en nuestro medio es el </a:t>
            </a:r>
            <a:r>
              <a:rPr lang="es-CO" sz="1400" dirty="0">
                <a:hlinkClick r:id="rId7"/>
              </a:rPr>
              <a:t>análisis</a:t>
            </a:r>
            <a:r>
              <a:rPr lang="es-CO" sz="1400" dirty="0"/>
              <a:t> DOFA. Pero el problema que todas las </a:t>
            </a:r>
            <a:r>
              <a:rPr lang="es-CO" sz="1400" dirty="0">
                <a:hlinkClick r:id="rId8"/>
              </a:rPr>
              <a:t>empresas</a:t>
            </a:r>
            <a:r>
              <a:rPr lang="es-CO" sz="1400" dirty="0"/>
              <a:t> enfrentan no es que no cuente con un </a:t>
            </a:r>
            <a:r>
              <a:rPr lang="es-CO" sz="1400" dirty="0">
                <a:hlinkClick r:id="rId9"/>
              </a:rPr>
              <a:t>plan</a:t>
            </a:r>
            <a:r>
              <a:rPr lang="es-CO" sz="1400" dirty="0"/>
              <a:t> estratégico, sino que no llegan a ejecutarlo por completo, es decir, muchas veces solo sirve como un documento de gerencia que </a:t>
            </a:r>
            <a:r>
              <a:rPr lang="es-CO" sz="1400" dirty="0">
                <a:hlinkClick r:id="rId8"/>
              </a:rPr>
              <a:t>la empresa</a:t>
            </a:r>
            <a:r>
              <a:rPr lang="es-CO" sz="1400" dirty="0"/>
              <a:t> cuenta pero no lo utiliza, como las empresas se enfocan más en corto plazo no logran cumplir adecuadamente sus objetivos de largo plazo.</a:t>
            </a:r>
          </a:p>
          <a:p>
            <a:pPr>
              <a:spcBef>
                <a:spcPct val="100000"/>
              </a:spcBef>
            </a:pPr>
            <a:r>
              <a:rPr lang="es-CO" sz="1400" dirty="0"/>
              <a:t>En esta parte es donde entra el CMI, que es una herramienta que ayuda a traducir la estrategia y/o visión de largo plazo de una </a:t>
            </a:r>
            <a:r>
              <a:rPr lang="es-CO" sz="1400" dirty="0">
                <a:hlinkClick r:id="rId8"/>
              </a:rPr>
              <a:t>empresa</a:t>
            </a:r>
            <a:r>
              <a:rPr lang="es-CO" sz="1400" dirty="0"/>
              <a:t> en un conjunto de objetivos operativos (entendiendo operativo como </a:t>
            </a:r>
            <a:r>
              <a:rPr lang="es-CO" sz="1400" dirty="0">
                <a:hlinkClick r:id="rId10"/>
              </a:rPr>
              <a:t>acciones</a:t>
            </a:r>
            <a:r>
              <a:rPr lang="es-CO" sz="1400" dirty="0"/>
              <a:t> de corto plazo) que permitan gestionar la estrategia, desde el corto hasta el largo plazo, a través de </a:t>
            </a:r>
            <a:r>
              <a:rPr lang="es-CO" sz="1400" dirty="0">
                <a:hlinkClick r:id="rId11"/>
              </a:rPr>
              <a:t>indicadores</a:t>
            </a:r>
            <a:r>
              <a:rPr lang="es-CO" sz="1400" dirty="0"/>
              <a:t> de actuación.</a:t>
            </a:r>
            <a:br>
              <a:rPr lang="es-CO" sz="1400" dirty="0"/>
            </a:br>
            <a:endParaRPr lang="es-CO" sz="1400" dirty="0"/>
          </a:p>
          <a:p>
            <a:r>
              <a:rPr lang="es-CO" sz="1400" dirty="0"/>
              <a:t>El CMI NO es un Sistema de </a:t>
            </a:r>
            <a:r>
              <a:rPr lang="es-CO" sz="1400" dirty="0">
                <a:hlinkClick r:id="rId12"/>
              </a:rPr>
              <a:t>Control</a:t>
            </a:r>
            <a:r>
              <a:rPr lang="es-CO" sz="1400" dirty="0"/>
              <a:t>, al utilizarla de este modo le quitamos la esencia misma de esta herramienta, en razón a que fue diseñada para administrar la estrategia de largo plazo de la empresa y no para controlar determinadas acciones administrativas, por ello el CMI debe ser utilizado como un sistema de </a:t>
            </a:r>
            <a:r>
              <a:rPr lang="es-CO" sz="1400" dirty="0">
                <a:hlinkClick r:id="rId13"/>
              </a:rPr>
              <a:t>comunicación</a:t>
            </a:r>
            <a:r>
              <a:rPr lang="es-CO" sz="1400" dirty="0"/>
              <a:t>, de </a:t>
            </a:r>
            <a:r>
              <a:rPr lang="es-CO" sz="1400" dirty="0">
                <a:hlinkClick r:id="rId14"/>
              </a:rPr>
              <a:t>información</a:t>
            </a:r>
            <a:r>
              <a:rPr lang="es-CO" sz="1400" dirty="0"/>
              <a:t> y de formación (evidentemente de la estrategia) y NO como un sistema de control, y transforma la </a:t>
            </a:r>
            <a:r>
              <a:rPr lang="es-CO" sz="1400" dirty="0">
                <a:hlinkClick r:id="rId15"/>
              </a:rPr>
              <a:t>Visión</a:t>
            </a:r>
            <a:r>
              <a:rPr lang="es-CO" sz="1400" dirty="0"/>
              <a:t>  y la estrategia en objetivos e indicadores organizados en cuatro perspectivas, de Aprendizaje Organizacional, de Procesos, Comercial y Financiera.</a:t>
            </a:r>
          </a:p>
          <a:p>
            <a:endParaRPr lang="es-CO" sz="1400" dirty="0"/>
          </a:p>
          <a:p>
            <a:br>
              <a:rPr lang="es-CO" sz="1000" dirty="0"/>
            </a:br>
            <a:endParaRPr lang="es-CO" sz="1000" dirty="0"/>
          </a:p>
        </p:txBody>
      </p:sp>
    </p:spTree>
    <p:extLst>
      <p:ext uri="{BB962C8B-B14F-4D97-AF65-F5344CB8AC3E}">
        <p14:creationId xmlns:p14="http://schemas.microsoft.com/office/powerpoint/2010/main" val="4143845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262741" y="1510189"/>
            <a:ext cx="9144000" cy="3262432"/>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 – PERSPECTIVA APRENDIZAJE ORGANIZACIONAL:</a:t>
            </a:r>
          </a:p>
          <a:p>
            <a:pPr algn="just" defTabSz="2200275"/>
            <a:endParaRPr lang="es-CO" sz="1600" b="1" dirty="0">
              <a:solidFill>
                <a:srgbClr val="333300"/>
              </a:solidFill>
            </a:endParaRPr>
          </a:p>
          <a:p>
            <a:pPr marL="285750" indent="-285750" algn="just" fontAlgn="ctr">
              <a:spcBef>
                <a:spcPct val="0"/>
              </a:spcBef>
              <a:buFont typeface="Arial" panose="020B0604020202020204" pitchFamily="34" charset="0"/>
              <a:buChar char="•"/>
            </a:pPr>
            <a:r>
              <a:rPr lang="es-ES" sz="1600" b="1" dirty="0">
                <a:cs typeface="Arial" pitchFamily="34" charset="0"/>
              </a:rPr>
              <a:t>AO1	</a:t>
            </a:r>
            <a:r>
              <a:rPr lang="es-CO" sz="1600" b="1" dirty="0">
                <a:cs typeface="Arial" pitchFamily="34" charset="0"/>
              </a:rPr>
              <a:t>Ajustar la estructura y competencias organizacionales  a la estrategia del negocio, orientando los procesos de selección y contratación hacia el cumplimiento de los objetivos del mismo. </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AO2	</a:t>
            </a:r>
            <a:r>
              <a:rPr lang="es-CO" sz="1600" b="1" dirty="0">
                <a:cs typeface="Arial" pitchFamily="34" charset="0"/>
              </a:rPr>
              <a:t>Diseñar e implementar un plan de desarrollo a los colaboradores, mediante procesos de entrenamiento, formación y capacitación, acordes a las necesidades de la organización, y en línea con las competencias y perfiles cargo - ocupante, requeridos.</a:t>
            </a:r>
            <a:endParaRPr lang="es-ES" sz="1600" b="1" dirty="0">
              <a:cs typeface="Arial" pitchFamily="34" charset="0"/>
            </a:endParaRP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AO3	</a:t>
            </a:r>
            <a:r>
              <a:rPr lang="es-CO" sz="1600" b="1" dirty="0">
                <a:cs typeface="Arial" pitchFamily="34" charset="0"/>
              </a:rPr>
              <a:t>Establecer parámetros de medición y efectividad de los procesos críticos, a través de un modelo de indicadores de gestión y de proceso, aplicados a un sistema de evaluación de desempeño, orientado al logro de resultados.</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1215795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262741" y="1387079"/>
            <a:ext cx="9144000" cy="3508653"/>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 – PERSPECTIVA PROCESOS:</a:t>
            </a:r>
          </a:p>
          <a:p>
            <a:pPr algn="just" defTabSz="2200275"/>
            <a:endParaRPr lang="es-CO" sz="1600" b="1" dirty="0">
              <a:solidFill>
                <a:srgbClr val="333300"/>
              </a:solidFill>
            </a:endParaRPr>
          </a:p>
          <a:p>
            <a:pPr marL="285750" indent="-285750" algn="just" fontAlgn="ctr">
              <a:spcBef>
                <a:spcPct val="0"/>
              </a:spcBef>
              <a:buFont typeface="Arial" panose="020B0604020202020204" pitchFamily="34" charset="0"/>
              <a:buChar char="•"/>
            </a:pPr>
            <a:r>
              <a:rPr lang="es-ES" sz="1600" b="1" dirty="0">
                <a:cs typeface="Arial" pitchFamily="34" charset="0"/>
              </a:rPr>
              <a:t>P1	Rediseñar, armonizar y asegurar  procesos eficientes.</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P2	Garantizar la integración de los sistemas de información.</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P3	Modernizar tecnológicamente todos los procesos de la Organización.</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P4	Definir, divulgar y aplicar permanentemente un sistema de control, seguimiento y evaluación de la gestión.</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P5	Desarrollar e implementar como cultura un modelo de gestión, que garantice la integralidad y efectividad de los procesos.</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393754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262741" y="1559433"/>
            <a:ext cx="9144000" cy="3163943"/>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 – PERSPECTIVA COMERCIAL:</a:t>
            </a:r>
          </a:p>
          <a:p>
            <a:pPr algn="just" defTabSz="2200275"/>
            <a:endParaRPr lang="es-CO" sz="1600" b="1" dirty="0">
              <a:solidFill>
                <a:srgbClr val="333300"/>
              </a:solidFill>
            </a:endParaRPr>
          </a:p>
          <a:p>
            <a:pPr marL="285750" indent="-285750" algn="just" fontAlgn="ctr">
              <a:lnSpc>
                <a:spcPct val="80000"/>
              </a:lnSpc>
              <a:spcBef>
                <a:spcPct val="0"/>
              </a:spcBef>
              <a:buFont typeface="Arial" panose="020B0604020202020204" pitchFamily="34" charset="0"/>
              <a:buChar char="•"/>
            </a:pPr>
            <a:r>
              <a:rPr lang="es-ES" sz="1600" b="1" dirty="0">
                <a:cs typeface="Arial" pitchFamily="34" charset="0"/>
              </a:rPr>
              <a:t>C1	Definir el foco de los clientes a los cuales se desea llegar, para brindarles un portafolio de  servicios diferenciadores, garantizando negocios rentables que posicionen y mejoren nuestra participación.</a:t>
            </a:r>
          </a:p>
          <a:p>
            <a:pPr algn="just" fontAlgn="ctr">
              <a:lnSpc>
                <a:spcPct val="80000"/>
              </a:lnSpc>
              <a:spcBef>
                <a:spcPct val="0"/>
              </a:spcBef>
            </a:pPr>
            <a:endParaRPr lang="es-ES" sz="1600" b="1" dirty="0">
              <a:cs typeface="Arial" pitchFamily="34" charset="0"/>
            </a:endParaRPr>
          </a:p>
          <a:p>
            <a:pPr marL="285750" indent="-285750" algn="just" fontAlgn="ctr">
              <a:lnSpc>
                <a:spcPct val="80000"/>
              </a:lnSpc>
              <a:spcBef>
                <a:spcPct val="0"/>
              </a:spcBef>
              <a:buFont typeface="Arial" panose="020B0604020202020204" pitchFamily="34" charset="0"/>
              <a:buChar char="•"/>
            </a:pPr>
            <a:r>
              <a:rPr lang="es-ES" sz="1600" b="1" dirty="0">
                <a:cs typeface="Arial" pitchFamily="34" charset="0"/>
              </a:rPr>
              <a:t>C2	Desarrollar un posicionamiento de la marca, en nichos de mercado de interés y clientes actuales.</a:t>
            </a:r>
          </a:p>
          <a:p>
            <a:pPr marL="285750" indent="-285750" algn="just" fontAlgn="ctr">
              <a:lnSpc>
                <a:spcPct val="80000"/>
              </a:lnSpc>
              <a:spcBef>
                <a:spcPct val="0"/>
              </a:spcBef>
              <a:buFont typeface="Arial" panose="020B0604020202020204" pitchFamily="34" charset="0"/>
              <a:buChar char="•"/>
            </a:pPr>
            <a:endParaRPr lang="es-ES" sz="1600" b="1" dirty="0">
              <a:cs typeface="Arial" pitchFamily="34" charset="0"/>
            </a:endParaRPr>
          </a:p>
          <a:p>
            <a:pPr marL="285750" indent="-285750" algn="just" fontAlgn="ctr">
              <a:lnSpc>
                <a:spcPct val="80000"/>
              </a:lnSpc>
              <a:spcBef>
                <a:spcPct val="0"/>
              </a:spcBef>
              <a:buFont typeface="Arial" panose="020B0604020202020204" pitchFamily="34" charset="0"/>
              <a:buChar char="•"/>
            </a:pPr>
            <a:r>
              <a:rPr lang="es-ES" sz="1600" b="1" dirty="0">
                <a:cs typeface="Arial" pitchFamily="34" charset="0"/>
              </a:rPr>
              <a:t>C3	Evaluar integralmente las necesidades y oportunidades del mercado, para el desarrollo de modelos de comercialización, como el de internacionalización de productos.</a:t>
            </a:r>
          </a:p>
          <a:p>
            <a:pPr marL="285750" indent="-285750" algn="just" fontAlgn="ctr">
              <a:lnSpc>
                <a:spcPct val="80000"/>
              </a:lnSpc>
              <a:spcBef>
                <a:spcPct val="0"/>
              </a:spcBef>
              <a:buFont typeface="Arial" panose="020B0604020202020204" pitchFamily="34" charset="0"/>
              <a:buChar char="•"/>
            </a:pPr>
            <a:endParaRPr lang="es-ES" sz="1600" b="1" dirty="0">
              <a:cs typeface="Arial" pitchFamily="34" charset="0"/>
            </a:endParaRPr>
          </a:p>
          <a:p>
            <a:pPr marL="285750" indent="-285750" algn="just" fontAlgn="ctr">
              <a:lnSpc>
                <a:spcPct val="80000"/>
              </a:lnSpc>
              <a:spcBef>
                <a:spcPct val="0"/>
              </a:spcBef>
              <a:buFont typeface="Arial" panose="020B0604020202020204" pitchFamily="34" charset="0"/>
              <a:buChar char="•"/>
            </a:pPr>
            <a:r>
              <a:rPr lang="es-ES" sz="1600" b="1" dirty="0">
                <a:solidFill>
                  <a:srgbClr val="FF0000"/>
                </a:solidFill>
                <a:cs typeface="Arial" pitchFamily="34" charset="0"/>
              </a:rPr>
              <a:t>C4	Desarrollar un modelo de cultura organizacional de servicio al cliente, que procure la fidelización de estos  y nuestros colaboradores.</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376532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262741" y="1387078"/>
            <a:ext cx="9144000" cy="3508653"/>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 – PERSPECTIVA FINANCIERA:</a:t>
            </a:r>
          </a:p>
          <a:p>
            <a:pPr algn="just" defTabSz="2200275"/>
            <a:endParaRPr lang="es-CO" sz="1600" b="1" dirty="0">
              <a:solidFill>
                <a:srgbClr val="333300"/>
              </a:solidFill>
            </a:endParaRPr>
          </a:p>
          <a:p>
            <a:pPr marL="285750" indent="-285750" algn="just" fontAlgn="b">
              <a:spcBef>
                <a:spcPct val="0"/>
              </a:spcBef>
              <a:buFont typeface="Arial" panose="020B0604020202020204" pitchFamily="34" charset="0"/>
              <a:buChar char="•"/>
            </a:pPr>
            <a:r>
              <a:rPr lang="es-ES" sz="1600" b="1" dirty="0">
                <a:cs typeface="Arial" pitchFamily="34" charset="0"/>
              </a:rPr>
              <a:t>F1	Garantizar el incremento permanente de los ingresos.</a:t>
            </a:r>
          </a:p>
          <a:p>
            <a:pPr marL="285750" indent="-285750" algn="just" fontAlgn="b">
              <a:spcBef>
                <a:spcPct val="0"/>
              </a:spcBef>
              <a:buFont typeface="Arial" panose="020B0604020202020204" pitchFamily="34" charset="0"/>
              <a:buChar char="•"/>
            </a:pPr>
            <a:endParaRPr lang="es-ES" sz="1600" b="1" dirty="0">
              <a:cs typeface="Arial" pitchFamily="34" charset="0"/>
            </a:endParaRPr>
          </a:p>
          <a:p>
            <a:pPr marL="285750" indent="-285750" algn="just" fontAlgn="b">
              <a:spcBef>
                <a:spcPct val="0"/>
              </a:spcBef>
              <a:buFont typeface="Arial" panose="020B0604020202020204" pitchFamily="34" charset="0"/>
              <a:buChar char="•"/>
            </a:pPr>
            <a:r>
              <a:rPr lang="es-ES_tradnl" sz="1600" b="1" dirty="0">
                <a:cs typeface="Arial" pitchFamily="34" charset="0"/>
              </a:rPr>
              <a:t>F2	Establecer un modelo de planeación y administración financiera, que garantice el manejo y optimización de los recursos financieros requeridos por la Empresa.</a:t>
            </a:r>
          </a:p>
          <a:p>
            <a:pPr marL="285750" indent="-285750" algn="just" fontAlgn="b">
              <a:spcBef>
                <a:spcPct val="0"/>
              </a:spcBef>
              <a:buFont typeface="Arial" panose="020B0604020202020204" pitchFamily="34" charset="0"/>
              <a:buChar char="•"/>
            </a:pPr>
            <a:r>
              <a:rPr lang="es-ES_tradnl" sz="1600" b="1" dirty="0">
                <a:cs typeface="Arial" pitchFamily="34" charset="0"/>
              </a:rPr>
              <a:t> </a:t>
            </a:r>
            <a:endParaRPr lang="es-ES" sz="1600" b="1" dirty="0">
              <a:cs typeface="Arial" pitchFamily="34" charset="0"/>
            </a:endParaRPr>
          </a:p>
          <a:p>
            <a:pPr marL="285750" indent="-285750" algn="just" fontAlgn="b">
              <a:spcBef>
                <a:spcPct val="0"/>
              </a:spcBef>
              <a:buFont typeface="Arial" panose="020B0604020202020204" pitchFamily="34" charset="0"/>
              <a:buChar char="•"/>
            </a:pPr>
            <a:r>
              <a:rPr lang="es-ES" sz="1600" b="1" dirty="0">
                <a:cs typeface="Arial" pitchFamily="34" charset="0"/>
              </a:rPr>
              <a:t>F3	Establecer una estructura de costos que permita tener control de la rentabilidad real de cada uno de los productos por cada Empresa. </a:t>
            </a:r>
          </a:p>
          <a:p>
            <a:pPr marL="285750" indent="-285750" algn="just" fontAlgn="b">
              <a:spcBef>
                <a:spcPct val="0"/>
              </a:spcBef>
              <a:buFont typeface="Arial" panose="020B0604020202020204" pitchFamily="34" charset="0"/>
              <a:buChar char="•"/>
            </a:pPr>
            <a:endParaRPr lang="es-ES" sz="1600" b="1" dirty="0">
              <a:cs typeface="Arial" pitchFamily="34" charset="0"/>
            </a:endParaRPr>
          </a:p>
          <a:p>
            <a:pPr marL="285750" indent="-285750" algn="just" fontAlgn="b">
              <a:spcBef>
                <a:spcPct val="0"/>
              </a:spcBef>
              <a:buFont typeface="Arial" panose="020B0604020202020204" pitchFamily="34" charset="0"/>
              <a:buChar char="•"/>
            </a:pPr>
            <a:r>
              <a:rPr lang="es-ES" sz="1600" b="1" dirty="0">
                <a:cs typeface="Arial" pitchFamily="34" charset="0"/>
              </a:rPr>
              <a:t>F4	Fortalecer las condiciones financieras de la empresa, a través de la negociación e implementación de alianzas, que permitan mejorar la rentabilidad de la organización y disminuir las tasas impositivas. </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351651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1.1 MARCO GENERAL:</a:t>
            </a:r>
          </a:p>
          <a:p>
            <a:pPr algn="just"/>
            <a:endParaRPr lang="es-ES" sz="1600" b="1" u="sng" dirty="0"/>
          </a:p>
          <a:p>
            <a:pPr algn="just"/>
            <a:r>
              <a:rPr lang="es-ES" sz="1600" dirty="0"/>
              <a:t>CONSUMER ELECTRONICS GROUP S.A.S., tiene como objeto social la importación, exportación, producción y distribución de productos electrónicos y electrodomésticos para el hogar, la industria, y otros sectores.</a:t>
            </a:r>
          </a:p>
          <a:p>
            <a:pPr algn="just"/>
            <a:endParaRPr lang="es-ES" sz="1600" dirty="0"/>
          </a:p>
          <a:p>
            <a:pPr algn="just"/>
            <a:r>
              <a:rPr lang="es-ES" sz="1600" dirty="0"/>
              <a:t>Con el fin de cumplir con este objeto social, maneja dos unidades de negocio: línea marrón, para televisores, equipos y aparatos de audio y sonido; y la línea blanca, para equipos de aire acondicionado, congeladores, neveras, lavadoras.</a:t>
            </a:r>
          </a:p>
          <a:p>
            <a:pPr algn="just"/>
            <a:endParaRPr lang="es-ES" sz="1600" dirty="0"/>
          </a:p>
          <a:p>
            <a:pPr algn="just"/>
            <a:r>
              <a:rPr lang="es-ES" sz="1600" dirty="0"/>
              <a:t>La importación, producción, y distribución de estos electrodomésticos y productos electrónicos, se desarrolla bajo la autorización como únicos distribuidores para Colombia y Latinoamérica de la marca HYUNDAI, y la licencia para ensamblaje de televisores de Hyundai </a:t>
            </a:r>
            <a:r>
              <a:rPr lang="es-ES" sz="1600" dirty="0" err="1"/>
              <a:t>Corporation</a:t>
            </a:r>
            <a:r>
              <a:rPr lang="es-ES" sz="1600" dirty="0"/>
              <a:t>.</a:t>
            </a:r>
          </a:p>
          <a:p>
            <a:pPr algn="just"/>
            <a:endParaRPr lang="es-ES" sz="1600" dirty="0"/>
          </a:p>
          <a:p>
            <a:pPr algn="just"/>
            <a:r>
              <a:rPr lang="es-ES" sz="1600" dirty="0"/>
              <a:t>Para el desarrollo efectivo de tan importante tarea, se tiene una planta de producción y centro de distribución ubicada en el corregimiento de Cerritos, a dos(2) km de la ciudad de Pereira, ubicación estratégica como corredor logístico para el centro, sur y noroccidente de Colombia.</a:t>
            </a:r>
          </a:p>
          <a:p>
            <a:pPr algn="just"/>
            <a:endParaRPr lang="es-ES" sz="1600" dirty="0"/>
          </a:p>
          <a:p>
            <a:pPr algn="just"/>
            <a:r>
              <a:rPr lang="es-ES" sz="1600" dirty="0"/>
              <a:t>Actualmente se abastece el mercado en Colombia a sus canales </a:t>
            </a:r>
            <a:r>
              <a:rPr lang="es-ES" sz="1600" dirty="0" err="1"/>
              <a:t>retail</a:t>
            </a:r>
            <a:r>
              <a:rPr lang="es-ES" sz="1600" dirty="0"/>
              <a:t>, tradicional y mayorista, con una cobertura que abarca las regiones del Eje Cafetero, Antioquia, el Centro y Oriente del país, Pacifico, Llanos Orientales, Caribe, el Sur y la Amazonia.</a:t>
            </a:r>
          </a:p>
          <a:p>
            <a:pPr algn="just"/>
            <a:endParaRPr lang="es-ES" sz="1600" dirty="0"/>
          </a:p>
          <a:p>
            <a:pPr algn="just"/>
            <a:r>
              <a:rPr lang="es-ES" sz="1600" dirty="0"/>
              <a:t>Como factor diferenciador, se tiene un servicio especializado de postventa, con un excelente soporte técnico en todas las regiones a donde llegan los productos para la atención adecuada y oportuna de garantías, y una línea de atención establecida para responder a las necesidades de los clientes. </a:t>
            </a:r>
          </a:p>
          <a:p>
            <a:pPr algn="just"/>
            <a:endParaRPr lang="es-ES" sz="1600" dirty="0"/>
          </a:p>
          <a:p>
            <a:pPr algn="just"/>
            <a:endParaRPr lang="es-ES_tradnl" sz="1600" dirty="0"/>
          </a:p>
        </p:txBody>
      </p:sp>
    </p:spTree>
    <p:extLst>
      <p:ext uri="{BB962C8B-B14F-4D97-AF65-F5344CB8AC3E}">
        <p14:creationId xmlns:p14="http://schemas.microsoft.com/office/powerpoint/2010/main" val="96659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1.4 ESTRUCTURA DE PROCESOS Y CADENA DE VALOR:</a:t>
            </a:r>
          </a:p>
          <a:p>
            <a:pPr algn="just"/>
            <a:endParaRPr lang="es-ES" sz="1600" b="1" u="sng" dirty="0"/>
          </a:p>
          <a:p>
            <a:pPr algn="just"/>
            <a:endParaRPr lang="es-ES" sz="1600" dirty="0"/>
          </a:p>
          <a:p>
            <a:pPr algn="just"/>
            <a:endParaRPr lang="es-ES_tradnl" sz="1600" dirty="0"/>
          </a:p>
        </p:txBody>
      </p:sp>
      <p:pic>
        <p:nvPicPr>
          <p:cNvPr id="4" name="Imagen 3"/>
          <p:cNvPicPr>
            <a:picLocks noChangeAspect="1"/>
          </p:cNvPicPr>
          <p:nvPr/>
        </p:nvPicPr>
        <p:blipFill>
          <a:blip r:embed="rId3"/>
          <a:stretch>
            <a:fillRect/>
          </a:stretch>
        </p:blipFill>
        <p:spPr>
          <a:xfrm>
            <a:off x="2640168" y="1442768"/>
            <a:ext cx="6233378" cy="4577638"/>
          </a:xfrm>
          <a:prstGeom prst="rect">
            <a:avLst/>
          </a:prstGeom>
        </p:spPr>
      </p:pic>
    </p:spTree>
    <p:extLst>
      <p:ext uri="{BB962C8B-B14F-4D97-AF65-F5344CB8AC3E}">
        <p14:creationId xmlns:p14="http://schemas.microsoft.com/office/powerpoint/2010/main" val="837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1.4 ESTRUCTURA DE PROCESOS Y CADENA DE VALOR:</a:t>
            </a:r>
          </a:p>
          <a:p>
            <a:pPr algn="just"/>
            <a:endParaRPr lang="es-ES" sz="1600" b="1" u="sng" dirty="0"/>
          </a:p>
          <a:p>
            <a:pPr algn="just"/>
            <a:endParaRPr lang="es-ES" sz="1600" dirty="0"/>
          </a:p>
          <a:p>
            <a:pPr algn="just"/>
            <a:endParaRPr lang="es-ES_tradnl" sz="1600" dirty="0"/>
          </a:p>
        </p:txBody>
      </p:sp>
      <p:pic>
        <p:nvPicPr>
          <p:cNvPr id="5" name="Imagen 4"/>
          <p:cNvPicPr>
            <a:picLocks noChangeAspect="1"/>
          </p:cNvPicPr>
          <p:nvPr/>
        </p:nvPicPr>
        <p:blipFill>
          <a:blip r:embed="rId3"/>
          <a:stretch>
            <a:fillRect/>
          </a:stretch>
        </p:blipFill>
        <p:spPr>
          <a:xfrm>
            <a:off x="2279561" y="1424688"/>
            <a:ext cx="7521262" cy="4628073"/>
          </a:xfrm>
          <a:prstGeom prst="rect">
            <a:avLst/>
          </a:prstGeom>
        </p:spPr>
      </p:pic>
    </p:spTree>
    <p:extLst>
      <p:ext uri="{BB962C8B-B14F-4D97-AF65-F5344CB8AC3E}">
        <p14:creationId xmlns:p14="http://schemas.microsoft.com/office/powerpoint/2010/main" val="85182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1.4 ESTRUCTURA DE MACROPROCESOS Y CADENA DE VALOR:</a:t>
            </a:r>
          </a:p>
          <a:p>
            <a:pPr algn="just"/>
            <a:endParaRPr lang="es-ES" sz="1600" b="1" u="sng" dirty="0"/>
          </a:p>
          <a:p>
            <a:pPr algn="just"/>
            <a:endParaRPr lang="es-ES" sz="1600" dirty="0"/>
          </a:p>
          <a:p>
            <a:pPr algn="just"/>
            <a:endParaRPr lang="es-ES_tradnl" sz="1600" dirty="0"/>
          </a:p>
        </p:txBody>
      </p:sp>
      <p:pic>
        <p:nvPicPr>
          <p:cNvPr id="6" name="Imagen 5">
            <a:extLst>
              <a:ext uri="{FF2B5EF4-FFF2-40B4-BE49-F238E27FC236}">
                <a16:creationId xmlns:a16="http://schemas.microsoft.com/office/drawing/2014/main" id="{1C6DF35A-F9A6-4DD4-8E4E-6F38D9EE1CF2}"/>
              </a:ext>
            </a:extLst>
          </p:cNvPr>
          <p:cNvPicPr>
            <a:picLocks noChangeAspect="1"/>
          </p:cNvPicPr>
          <p:nvPr/>
        </p:nvPicPr>
        <p:blipFill>
          <a:blip r:embed="rId3"/>
          <a:stretch>
            <a:fillRect/>
          </a:stretch>
        </p:blipFill>
        <p:spPr>
          <a:xfrm>
            <a:off x="2222695" y="1628775"/>
            <a:ext cx="7863840" cy="4393517"/>
          </a:xfrm>
          <a:prstGeom prst="rect">
            <a:avLst/>
          </a:prstGeom>
        </p:spPr>
      </p:pic>
    </p:spTree>
    <p:extLst>
      <p:ext uri="{BB962C8B-B14F-4D97-AF65-F5344CB8AC3E}">
        <p14:creationId xmlns:p14="http://schemas.microsoft.com/office/powerpoint/2010/main" val="141248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1.4 MAPA DE PROCESOS Y SUBPROCESOS:</a:t>
            </a:r>
          </a:p>
          <a:p>
            <a:pPr algn="just"/>
            <a:endParaRPr lang="es-ES" sz="1600" b="1" u="sng" dirty="0"/>
          </a:p>
          <a:p>
            <a:pPr algn="just"/>
            <a:endParaRPr lang="es-ES" sz="1600" dirty="0"/>
          </a:p>
          <a:p>
            <a:pPr algn="just"/>
            <a:endParaRPr lang="es-ES_tradnl" sz="1600" dirty="0"/>
          </a:p>
        </p:txBody>
      </p:sp>
      <p:pic>
        <p:nvPicPr>
          <p:cNvPr id="4" name="Imagen 3">
            <a:extLst>
              <a:ext uri="{FF2B5EF4-FFF2-40B4-BE49-F238E27FC236}">
                <a16:creationId xmlns:a16="http://schemas.microsoft.com/office/drawing/2014/main" id="{A1B6278B-F3A9-4F7E-91ED-2CAC64552545}"/>
              </a:ext>
            </a:extLst>
          </p:cNvPr>
          <p:cNvPicPr>
            <a:picLocks noChangeAspect="1"/>
          </p:cNvPicPr>
          <p:nvPr/>
        </p:nvPicPr>
        <p:blipFill>
          <a:blip r:embed="rId3"/>
          <a:stretch>
            <a:fillRect/>
          </a:stretch>
        </p:blipFill>
        <p:spPr>
          <a:xfrm>
            <a:off x="2494743" y="1511300"/>
            <a:ext cx="7254168" cy="4529985"/>
          </a:xfrm>
          <a:prstGeom prst="rect">
            <a:avLst/>
          </a:prstGeom>
        </p:spPr>
      </p:pic>
    </p:spTree>
    <p:extLst>
      <p:ext uri="{BB962C8B-B14F-4D97-AF65-F5344CB8AC3E}">
        <p14:creationId xmlns:p14="http://schemas.microsoft.com/office/powerpoint/2010/main" val="370837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1.5 ESTRUCTURA ORGANIZACIONAL:</a:t>
            </a:r>
          </a:p>
          <a:p>
            <a:pPr algn="just"/>
            <a:endParaRPr lang="es-ES" sz="1600" b="1" u="sng" dirty="0"/>
          </a:p>
          <a:p>
            <a:pPr algn="just"/>
            <a:endParaRPr lang="es-ES" sz="1600" dirty="0"/>
          </a:p>
          <a:p>
            <a:pPr algn="just"/>
            <a:endParaRPr lang="es-ES_tradnl" sz="1600" dirty="0"/>
          </a:p>
        </p:txBody>
      </p:sp>
      <p:pic>
        <p:nvPicPr>
          <p:cNvPr id="6" name="Imagen 5">
            <a:extLst>
              <a:ext uri="{FF2B5EF4-FFF2-40B4-BE49-F238E27FC236}">
                <a16:creationId xmlns:a16="http://schemas.microsoft.com/office/drawing/2014/main" id="{D2B0F06F-BE0C-4292-9969-92B06FFD28EA}"/>
              </a:ext>
            </a:extLst>
          </p:cNvPr>
          <p:cNvPicPr>
            <a:picLocks noChangeAspect="1"/>
          </p:cNvPicPr>
          <p:nvPr/>
        </p:nvPicPr>
        <p:blipFill>
          <a:blip r:embed="rId3"/>
          <a:stretch>
            <a:fillRect/>
          </a:stretch>
        </p:blipFill>
        <p:spPr>
          <a:xfrm>
            <a:off x="876300" y="1610549"/>
            <a:ext cx="10163175" cy="3951496"/>
          </a:xfrm>
          <a:prstGeom prst="rect">
            <a:avLst/>
          </a:prstGeom>
        </p:spPr>
      </p:pic>
    </p:spTree>
    <p:extLst>
      <p:ext uri="{BB962C8B-B14F-4D97-AF65-F5344CB8AC3E}">
        <p14:creationId xmlns:p14="http://schemas.microsoft.com/office/powerpoint/2010/main" val="86383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sp>
        <p:nvSpPr>
          <p:cNvPr id="8" name="Rectangle 4"/>
          <p:cNvSpPr txBox="1">
            <a:spLocks noChangeArrowheads="1"/>
          </p:cNvSpPr>
          <p:nvPr/>
        </p:nvSpPr>
        <p:spPr>
          <a:xfrm>
            <a:off x="2025202" y="1641025"/>
            <a:ext cx="7772400" cy="1470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_tradnl" sz="3600" b="1" dirty="0"/>
              <a:t>2. DIRECCIONAMIENTO CORPORATIVO</a:t>
            </a:r>
            <a:endParaRPr lang="es-ES" sz="3600" b="1" dirty="0"/>
          </a:p>
        </p:txBody>
      </p:sp>
      <p:sp>
        <p:nvSpPr>
          <p:cNvPr id="9" name="Rectangle 5"/>
          <p:cNvSpPr txBox="1">
            <a:spLocks noChangeArrowheads="1"/>
          </p:cNvSpPr>
          <p:nvPr/>
        </p:nvSpPr>
        <p:spPr>
          <a:xfrm>
            <a:off x="2607974" y="3740654"/>
            <a:ext cx="6400800" cy="17526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_tradnl" sz="4400" b="1" dirty="0"/>
              <a:t>CONSUMER ELECTRONICS GROUP S.A.S.</a:t>
            </a:r>
          </a:p>
          <a:p>
            <a:r>
              <a:rPr lang="es-ES" dirty="0"/>
              <a:t>Septiembre 2017</a:t>
            </a:r>
          </a:p>
        </p:txBody>
      </p:sp>
    </p:spTree>
    <p:extLst>
      <p:ext uri="{BB962C8B-B14F-4D97-AF65-F5344CB8AC3E}">
        <p14:creationId xmlns:p14="http://schemas.microsoft.com/office/powerpoint/2010/main" val="15884649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2104</Words>
  <Application>Microsoft Office PowerPoint</Application>
  <PresentationFormat>Panorámica</PresentationFormat>
  <Paragraphs>172</Paragraphs>
  <Slides>27</Slides>
  <Notes>0</Notes>
  <HiddenSlides>7</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Arial Black</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HOME</dc:creator>
  <cp:lastModifiedBy>consumer105</cp:lastModifiedBy>
  <cp:revision>69</cp:revision>
  <dcterms:created xsi:type="dcterms:W3CDTF">2017-09-04T00:48:57Z</dcterms:created>
  <dcterms:modified xsi:type="dcterms:W3CDTF">2019-07-29T14:53:06Z</dcterms:modified>
</cp:coreProperties>
</file>