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00"/>
    <a:srgbClr val="92C0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6" d="100"/>
          <a:sy n="116" d="100"/>
        </p:scale>
        <p:origin x="-130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E7E50-CEDA-46B5-94FB-9633F7E7D07F}" type="datetimeFigureOut">
              <a:rPr lang="fr-FR" smtClean="0"/>
              <a:t>08/08/2016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49DFB-A6EF-4FF0-9A8B-5A1D770BAAA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174643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E7E50-CEDA-46B5-94FB-9633F7E7D07F}" type="datetimeFigureOut">
              <a:rPr lang="fr-FR" smtClean="0"/>
              <a:t>08/08/2016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49DFB-A6EF-4FF0-9A8B-5A1D770BAAA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404689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E7E50-CEDA-46B5-94FB-9633F7E7D07F}" type="datetimeFigureOut">
              <a:rPr lang="fr-FR" smtClean="0"/>
              <a:t>08/08/2016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49DFB-A6EF-4FF0-9A8B-5A1D770BAAA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1867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E7E50-CEDA-46B5-94FB-9633F7E7D07F}" type="datetimeFigureOut">
              <a:rPr lang="fr-FR" smtClean="0"/>
              <a:t>08/08/2016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49DFB-A6EF-4FF0-9A8B-5A1D770BAAA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827563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E7E50-CEDA-46B5-94FB-9633F7E7D07F}" type="datetimeFigureOut">
              <a:rPr lang="fr-FR" smtClean="0"/>
              <a:t>08/08/2016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49DFB-A6EF-4FF0-9A8B-5A1D770BAAA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912222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E7E50-CEDA-46B5-94FB-9633F7E7D07F}" type="datetimeFigureOut">
              <a:rPr lang="fr-FR" smtClean="0"/>
              <a:t>08/08/2016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49DFB-A6EF-4FF0-9A8B-5A1D770BAAA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8057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E7E50-CEDA-46B5-94FB-9633F7E7D07F}" type="datetimeFigureOut">
              <a:rPr lang="fr-FR" smtClean="0"/>
              <a:t>08/08/2016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49DFB-A6EF-4FF0-9A8B-5A1D770BAAA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496079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E7E50-CEDA-46B5-94FB-9633F7E7D07F}" type="datetimeFigureOut">
              <a:rPr lang="fr-FR" smtClean="0"/>
              <a:t>08/08/2016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49DFB-A6EF-4FF0-9A8B-5A1D770BAAA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9311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E7E50-CEDA-46B5-94FB-9633F7E7D07F}" type="datetimeFigureOut">
              <a:rPr lang="fr-FR" smtClean="0"/>
              <a:t>08/08/2016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49DFB-A6EF-4FF0-9A8B-5A1D770BAAA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76802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E7E50-CEDA-46B5-94FB-9633F7E7D07F}" type="datetimeFigureOut">
              <a:rPr lang="fr-FR" smtClean="0"/>
              <a:t>08/08/2016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49DFB-A6EF-4FF0-9A8B-5A1D770BAAA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99806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E7E50-CEDA-46B5-94FB-9633F7E7D07F}" type="datetimeFigureOut">
              <a:rPr lang="fr-FR" smtClean="0"/>
              <a:t>08/08/2016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49DFB-A6EF-4FF0-9A8B-5A1D770BAAA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08054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4E7E50-CEDA-46B5-94FB-9633F7E7D07F}" type="datetimeFigureOut">
              <a:rPr lang="fr-FR" smtClean="0"/>
              <a:t>08/08/2016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F49DFB-A6EF-4FF0-9A8B-5A1D770BAAA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03352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1" name="Connecteur en angle 70"/>
          <p:cNvCxnSpPr>
            <a:stCxn id="53" idx="3"/>
          </p:cNvCxnSpPr>
          <p:nvPr/>
        </p:nvCxnSpPr>
        <p:spPr>
          <a:xfrm flipV="1">
            <a:off x="2848271" y="1424709"/>
            <a:ext cx="989956" cy="284836"/>
          </a:xfrm>
          <a:prstGeom prst="bentConnector3">
            <a:avLst>
              <a:gd name="adj1" fmla="val 75016"/>
            </a:avLst>
          </a:prstGeom>
          <a:ln w="12700">
            <a:solidFill>
              <a:srgbClr val="92D050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0" name="Picture 6" descr="d:\Profiles\jcaillon\AppData\Local\Temp\archive_folde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5570" y="1287072"/>
            <a:ext cx="249838" cy="249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e 11"/>
          <p:cNvGrpSpPr/>
          <p:nvPr/>
        </p:nvGrpSpPr>
        <p:grpSpPr>
          <a:xfrm>
            <a:off x="3868396" y="5285968"/>
            <a:ext cx="2195298" cy="401930"/>
            <a:chOff x="4590648" y="2148283"/>
            <a:chExt cx="2497174" cy="457200"/>
          </a:xfrm>
        </p:grpSpPr>
        <p:pic>
          <p:nvPicPr>
            <p:cNvPr id="1032" name="Picture 8" descr="d:\Profiles\jcaillon\AppData\Local\Temp\upload_to_ftp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90648" y="2148283"/>
              <a:ext cx="457200" cy="457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ZoneTexte 13"/>
            <p:cNvSpPr txBox="1"/>
            <p:nvPr/>
          </p:nvSpPr>
          <p:spPr>
            <a:xfrm>
              <a:off x="5049767" y="2163409"/>
              <a:ext cx="2038055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100" b="1" dirty="0" smtClean="0">
                  <a:solidFill>
                    <a:srgbClr val="FF0000"/>
                  </a:solidFill>
                </a:rPr>
                <a:t>Or… </a:t>
              </a:r>
              <a:r>
                <a:rPr lang="fr-FR" sz="1100" b="1" dirty="0" smtClean="0"/>
                <a:t>Distant directory </a:t>
              </a:r>
            </a:p>
            <a:p>
              <a:r>
                <a:rPr lang="fr-FR" sz="1100" b="1" dirty="0" smtClean="0"/>
                <a:t>(</a:t>
              </a:r>
              <a:r>
                <a:rPr lang="fr-FR" sz="1100" b="1" dirty="0" err="1" smtClean="0"/>
                <a:t>shared</a:t>
              </a:r>
              <a:r>
                <a:rPr lang="fr-FR" sz="1100" b="1" dirty="0" smtClean="0"/>
                <a:t> directory or FTP)</a:t>
              </a:r>
              <a:endParaRPr lang="fr-FR" sz="1100" b="1" dirty="0"/>
            </a:p>
          </p:txBody>
        </p:sp>
      </p:grpSp>
      <p:sp>
        <p:nvSpPr>
          <p:cNvPr id="5" name="ZoneTexte 4"/>
          <p:cNvSpPr txBox="1"/>
          <p:nvPr/>
        </p:nvSpPr>
        <p:spPr>
          <a:xfrm>
            <a:off x="0" y="619240"/>
            <a:ext cx="37243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ü"/>
            </a:pPr>
            <a:r>
              <a:rPr lang="fr-FR" sz="1200" b="1" u="sng" dirty="0" err="1" smtClean="0">
                <a:solidFill>
                  <a:schemeClr val="accent1">
                    <a:lumMod val="75000"/>
                  </a:schemeClr>
                </a:solidFill>
              </a:rPr>
              <a:t>Step</a:t>
            </a:r>
            <a:r>
              <a:rPr lang="fr-FR" sz="1200" b="1" u="sng" dirty="0" smtClean="0">
                <a:solidFill>
                  <a:schemeClr val="accent1">
                    <a:lumMod val="75000"/>
                  </a:schemeClr>
                </a:solidFill>
              </a:rPr>
              <a:t> 0</a:t>
            </a:r>
            <a:r>
              <a:rPr lang="fr-FR" sz="1200" b="1" dirty="0" smtClean="0">
                <a:solidFill>
                  <a:schemeClr val="accent1">
                    <a:lumMod val="75000"/>
                  </a:schemeClr>
                </a:solidFill>
              </a:rPr>
              <a:t> : Compile </a:t>
            </a:r>
            <a:r>
              <a:rPr lang="fr-FR" sz="1200" b="1" dirty="0" err="1" smtClean="0">
                <a:solidFill>
                  <a:schemeClr val="accent1">
                    <a:lumMod val="75000"/>
                  </a:schemeClr>
                </a:solidFill>
              </a:rPr>
              <a:t>then</a:t>
            </a:r>
            <a:r>
              <a:rPr lang="fr-FR" sz="1200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r-FR" sz="1200" b="1" dirty="0" err="1" smtClean="0">
                <a:solidFill>
                  <a:schemeClr val="accent1">
                    <a:lumMod val="75000"/>
                  </a:schemeClr>
                </a:solidFill>
              </a:rPr>
              <a:t>deploy</a:t>
            </a:r>
            <a:r>
              <a:rPr lang="fr-FR" sz="1200" b="1" dirty="0" smtClean="0">
                <a:solidFill>
                  <a:schemeClr val="accent1">
                    <a:lumMod val="75000"/>
                  </a:schemeClr>
                </a:solidFill>
              </a:rPr>
              <a:t> *.r code</a:t>
            </a:r>
            <a:endParaRPr lang="fr-FR" sz="1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9" name="Groupe 8"/>
          <p:cNvGrpSpPr/>
          <p:nvPr/>
        </p:nvGrpSpPr>
        <p:grpSpPr>
          <a:xfrm>
            <a:off x="793676" y="788656"/>
            <a:ext cx="2295573" cy="401930"/>
            <a:chOff x="107977" y="2148283"/>
            <a:chExt cx="2611238" cy="457200"/>
          </a:xfrm>
        </p:grpSpPr>
        <p:sp>
          <p:nvSpPr>
            <p:cNvPr id="26" name="ZoneTexte 25"/>
            <p:cNvSpPr txBox="1"/>
            <p:nvPr/>
          </p:nvSpPr>
          <p:spPr>
            <a:xfrm>
              <a:off x="567510" y="2255741"/>
              <a:ext cx="2151705" cy="2975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100" b="1" dirty="0" err="1" smtClean="0">
                  <a:solidFill>
                    <a:srgbClr val="FF0000"/>
                  </a:solidFill>
                </a:rPr>
                <a:t>From</a:t>
              </a:r>
              <a:r>
                <a:rPr lang="fr-FR" sz="1100" b="1" dirty="0" smtClean="0">
                  <a:solidFill>
                    <a:srgbClr val="FF0000"/>
                  </a:solidFill>
                </a:rPr>
                <a:t>…</a:t>
              </a:r>
              <a:r>
                <a:rPr lang="fr-FR" sz="1100" b="1" dirty="0" smtClean="0"/>
                <a:t> Source directory</a:t>
              </a:r>
              <a:endParaRPr lang="fr-FR" sz="1100" b="1" dirty="0"/>
            </a:p>
          </p:txBody>
        </p:sp>
        <p:grpSp>
          <p:nvGrpSpPr>
            <p:cNvPr id="27" name="Groupe 26"/>
            <p:cNvGrpSpPr/>
            <p:nvPr/>
          </p:nvGrpSpPr>
          <p:grpSpPr>
            <a:xfrm>
              <a:off x="107977" y="2148283"/>
              <a:ext cx="457200" cy="457200"/>
              <a:chOff x="107504" y="216565"/>
              <a:chExt cx="914400" cy="914400"/>
            </a:xfrm>
          </p:grpSpPr>
          <p:pic>
            <p:nvPicPr>
              <p:cNvPr id="28" name="Picture 2" descr="d:\Profiles\jcaillon\AppData\Local\Temp\folder.png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7504" y="216565"/>
                <a:ext cx="914400" cy="9144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9" name="Picture 4" descr="D:\Repo\3P\3PA\Images\FileExplorer\model\3fr.png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6104" y="479883"/>
                <a:ext cx="457200" cy="4572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11" name="Groupe 10"/>
          <p:cNvGrpSpPr/>
          <p:nvPr/>
        </p:nvGrpSpPr>
        <p:grpSpPr>
          <a:xfrm>
            <a:off x="3821732" y="806015"/>
            <a:ext cx="2455220" cy="401930"/>
            <a:chOff x="2386271" y="2148283"/>
            <a:chExt cx="2792838" cy="457200"/>
          </a:xfrm>
        </p:grpSpPr>
        <p:grpSp>
          <p:nvGrpSpPr>
            <p:cNvPr id="30" name="Groupe 29"/>
            <p:cNvGrpSpPr/>
            <p:nvPr/>
          </p:nvGrpSpPr>
          <p:grpSpPr>
            <a:xfrm>
              <a:off x="2386271" y="2148283"/>
              <a:ext cx="457200" cy="457200"/>
              <a:chOff x="2892291" y="206927"/>
              <a:chExt cx="914400" cy="914400"/>
            </a:xfrm>
          </p:grpSpPr>
          <p:pic>
            <p:nvPicPr>
              <p:cNvPr id="31" name="Picture 2" descr="d:\Profiles\jcaillon\AppData\Local\Temp\folder.png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92291" y="206927"/>
                <a:ext cx="914400" cy="9144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2" name="Picture 5" descr="D:\Repo\3P\3PA\Images\FileExplorer\model\avi.png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31840" y="479883"/>
                <a:ext cx="435301" cy="43530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33" name="ZoneTexte 32"/>
            <p:cNvSpPr txBox="1"/>
            <p:nvPr/>
          </p:nvSpPr>
          <p:spPr>
            <a:xfrm>
              <a:off x="2843807" y="2248047"/>
              <a:ext cx="2335302" cy="2975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100" b="1" dirty="0" smtClean="0">
                  <a:solidFill>
                    <a:srgbClr val="FF0000"/>
                  </a:solidFill>
                </a:rPr>
                <a:t>To… </a:t>
              </a:r>
              <a:r>
                <a:rPr lang="fr-FR" sz="1100" b="1" dirty="0" err="1" smtClean="0">
                  <a:solidFill>
                    <a:srgbClr val="7030A0"/>
                  </a:solidFill>
                </a:rPr>
                <a:t>Deployment</a:t>
              </a:r>
              <a:r>
                <a:rPr lang="fr-FR" sz="1100" b="1" dirty="0" smtClean="0">
                  <a:solidFill>
                    <a:srgbClr val="7030A0"/>
                  </a:solidFill>
                </a:rPr>
                <a:t> directory</a:t>
              </a:r>
              <a:endParaRPr lang="fr-FR" sz="1100" b="1" dirty="0">
                <a:solidFill>
                  <a:srgbClr val="7030A0"/>
                </a:solidFill>
              </a:endParaRPr>
            </a:p>
          </p:txBody>
        </p:sp>
      </p:grpSp>
      <p:pic>
        <p:nvPicPr>
          <p:cNvPr id="1033" name="Picture 9" descr="D:\Repo\3P\3PA\Images\FileExplorer\model\csv1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565" y="1181823"/>
            <a:ext cx="211490" cy="211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D:\Repo\3P\3PA\Images\FileExplorer\model\class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038" y="2012991"/>
            <a:ext cx="211490" cy="211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5" name="Picture 11" descr="D:\Repo\3P\3PA\Images\FileExplorer\model\doc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565" y="2224773"/>
            <a:ext cx="211490" cy="211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D:\Repo\3P\3PA\Images\FileExplorer\model\3fr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565" y="1808122"/>
            <a:ext cx="211490" cy="211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ZoneTexte 37"/>
          <p:cNvSpPr txBox="1"/>
          <p:nvPr/>
        </p:nvSpPr>
        <p:spPr>
          <a:xfrm>
            <a:off x="922248" y="1172152"/>
            <a:ext cx="17099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 smtClean="0">
                <a:solidFill>
                  <a:srgbClr val="0066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$source</a:t>
            </a:r>
            <a:r>
              <a:rPr lang="fr-FR" sz="800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\client\</a:t>
            </a:r>
            <a:r>
              <a:rPr lang="fr-FR" sz="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mainwindow.w</a:t>
            </a:r>
            <a:endParaRPr lang="fr-FR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9" name="ZoneTexte 38"/>
          <p:cNvSpPr txBox="1"/>
          <p:nvPr/>
        </p:nvSpPr>
        <p:spPr>
          <a:xfrm>
            <a:off x="920323" y="1381040"/>
            <a:ext cx="16399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 smtClean="0">
                <a:solidFill>
                  <a:srgbClr val="0066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$source</a:t>
            </a:r>
            <a:r>
              <a:rPr lang="fr-FR" sz="800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\client\</a:t>
            </a:r>
            <a:r>
              <a:rPr lang="fr-FR" sz="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mainprog.p</a:t>
            </a:r>
            <a:endParaRPr lang="fr-FR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0" name="ZoneTexte 39"/>
          <p:cNvSpPr txBox="1"/>
          <p:nvPr/>
        </p:nvSpPr>
        <p:spPr>
          <a:xfrm>
            <a:off x="921532" y="1798451"/>
            <a:ext cx="142268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 smtClean="0">
                <a:solidFill>
                  <a:srgbClr val="0066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$source</a:t>
            </a:r>
            <a:r>
              <a:rPr lang="fr-FR" sz="8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\server\</a:t>
            </a:r>
            <a:r>
              <a:rPr lang="fr-FR" sz="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query.p</a:t>
            </a:r>
            <a:endParaRPr lang="fr-FR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1" name="ZoneTexte 40"/>
          <p:cNvSpPr txBox="1"/>
          <p:nvPr/>
        </p:nvSpPr>
        <p:spPr>
          <a:xfrm>
            <a:off x="921532" y="2230342"/>
            <a:ext cx="19942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 smtClean="0">
                <a:solidFill>
                  <a:srgbClr val="0066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$source</a:t>
            </a:r>
            <a:r>
              <a:rPr lang="fr-FR" sz="8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\server\</a:t>
            </a:r>
            <a:r>
              <a:rPr lang="fr-FR" sz="800" dirty="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base\</a:t>
            </a:r>
            <a:r>
              <a:rPr lang="fr-FR" sz="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trig_table.t</a:t>
            </a:r>
            <a:endParaRPr lang="fr-FR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43" name="Picture 12" descr="D:\Repo\3P\3PA\Images\FileExplorer\model\3fr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565" y="1390333"/>
            <a:ext cx="211490" cy="211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ZoneTexte 43"/>
          <p:cNvSpPr txBox="1"/>
          <p:nvPr/>
        </p:nvSpPr>
        <p:spPr>
          <a:xfrm>
            <a:off x="924689" y="2010207"/>
            <a:ext cx="221161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 smtClean="0">
                <a:solidFill>
                  <a:srgbClr val="0066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$source</a:t>
            </a:r>
            <a:r>
              <a:rPr lang="fr-FR" sz="8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\server\</a:t>
            </a:r>
            <a:r>
              <a:rPr lang="fr-FR" sz="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class\</a:t>
            </a:r>
            <a:r>
              <a:rPr lang="fr-FR" sz="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vendor</a:t>
            </a:r>
            <a:r>
              <a:rPr lang="fr-FR" sz="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\</a:t>
            </a:r>
            <a:r>
              <a:rPr lang="fr-FR" sz="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main.cls</a:t>
            </a:r>
            <a:endParaRPr lang="fr-FR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52" name="Picture 12" descr="D:\Repo\3P\3PA\Images\FileExplorer\model\3fr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565" y="1596632"/>
            <a:ext cx="211490" cy="211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" name="ZoneTexte 52"/>
          <p:cNvSpPr txBox="1"/>
          <p:nvPr/>
        </p:nvSpPr>
        <p:spPr>
          <a:xfrm>
            <a:off x="924689" y="1601823"/>
            <a:ext cx="192358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 smtClean="0">
                <a:solidFill>
                  <a:srgbClr val="0066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$source</a:t>
            </a:r>
            <a:r>
              <a:rPr lang="fr-FR" sz="8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\client</a:t>
            </a:r>
            <a:r>
              <a:rPr lang="fr-FR" sz="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-serveur\</a:t>
            </a:r>
            <a:r>
              <a:rPr lang="fr-FR" sz="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common.p</a:t>
            </a:r>
            <a:endParaRPr lang="fr-FR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9" name="ZoneTexte 58"/>
          <p:cNvSpPr txBox="1"/>
          <p:nvPr/>
        </p:nvSpPr>
        <p:spPr>
          <a:xfrm>
            <a:off x="4039656" y="1309293"/>
            <a:ext cx="23042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$deploy</a:t>
            </a:r>
            <a:r>
              <a:rPr lang="fr-FR" sz="800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\client.pl</a:t>
            </a:r>
            <a:endParaRPr lang="fr-FR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1" name="ZoneTexte 60"/>
          <p:cNvSpPr txBox="1"/>
          <p:nvPr/>
        </p:nvSpPr>
        <p:spPr>
          <a:xfrm>
            <a:off x="4038940" y="1714868"/>
            <a:ext cx="23042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$deploy</a:t>
            </a:r>
            <a:r>
              <a:rPr lang="fr-FR" sz="8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\server.pl</a:t>
            </a:r>
            <a:endParaRPr lang="fr-FR" sz="8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2" name="ZoneTexte 61"/>
          <p:cNvSpPr txBox="1"/>
          <p:nvPr/>
        </p:nvSpPr>
        <p:spPr>
          <a:xfrm>
            <a:off x="4036194" y="2101628"/>
            <a:ext cx="23042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fr-FR" sz="800" dirty="0" err="1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deploy</a:t>
            </a:r>
            <a:r>
              <a:rPr lang="fr-FR" sz="800" dirty="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\triggers\</a:t>
            </a:r>
            <a:r>
              <a:rPr lang="fr-FR" sz="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trig_table.r</a:t>
            </a:r>
            <a:endParaRPr lang="fr-FR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67" name="Picture 13" descr="D:\Repo\3P\3PA\Images\FileExplorer\model\avi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4799" y="2113350"/>
            <a:ext cx="211490" cy="211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9" name="ZoneTexte 68"/>
          <p:cNvSpPr txBox="1"/>
          <p:nvPr/>
        </p:nvSpPr>
        <p:spPr>
          <a:xfrm>
            <a:off x="5111169" y="1602931"/>
            <a:ext cx="16898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class\</a:t>
            </a:r>
            <a:r>
              <a:rPr lang="fr-FR" sz="800" dirty="0" err="1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vendor</a:t>
            </a:r>
            <a:r>
              <a:rPr lang="fr-FR" sz="8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</a:t>
            </a:r>
            <a:r>
              <a:rPr lang="fr-FR" sz="800" dirty="0" err="1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main.r</a:t>
            </a:r>
            <a:endParaRPr lang="fr-FR" sz="800" dirty="0" smtClean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fr-FR" sz="800" dirty="0" err="1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query.r</a:t>
            </a:r>
            <a:endParaRPr lang="fr-FR" sz="800" dirty="0" smtClean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fr-FR" sz="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lang="fr-FR" sz="800" dirty="0" err="1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ommon.r</a:t>
            </a:r>
            <a:endParaRPr lang="fr-FR" sz="8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5" name="Connecteur droit 14"/>
          <p:cNvCxnSpPr/>
          <p:nvPr/>
        </p:nvCxnSpPr>
        <p:spPr>
          <a:xfrm>
            <a:off x="5146729" y="1722488"/>
            <a:ext cx="0" cy="230832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cteur droit 73"/>
          <p:cNvCxnSpPr/>
          <p:nvPr/>
        </p:nvCxnSpPr>
        <p:spPr>
          <a:xfrm>
            <a:off x="5137457" y="1304317"/>
            <a:ext cx="0" cy="230832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ZoneTexte 75"/>
          <p:cNvSpPr txBox="1"/>
          <p:nvPr/>
        </p:nvSpPr>
        <p:spPr>
          <a:xfrm>
            <a:off x="5114427" y="1175544"/>
            <a:ext cx="16898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</a:t>
            </a:r>
            <a:r>
              <a:rPr lang="fr-FR" sz="800" dirty="0" err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ainwindow.r</a:t>
            </a:r>
            <a:endParaRPr lang="fr-FR" sz="800" dirty="0" smtClean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fr-FR" sz="800" dirty="0" err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mainprog.r</a:t>
            </a:r>
            <a:endParaRPr lang="fr-FR" sz="800" dirty="0" smtClean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fr-FR" sz="800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lang="fr-FR" sz="800" dirty="0" err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ommon.r</a:t>
            </a:r>
            <a:endParaRPr lang="fr-FR" sz="800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35" name="Connecteur en angle 34"/>
          <p:cNvCxnSpPr>
            <a:stCxn id="38" idx="3"/>
          </p:cNvCxnSpPr>
          <p:nvPr/>
        </p:nvCxnSpPr>
        <p:spPr>
          <a:xfrm>
            <a:off x="2632247" y="1279874"/>
            <a:ext cx="1205980" cy="144835"/>
          </a:xfrm>
          <a:prstGeom prst="bentConnector3">
            <a:avLst>
              <a:gd name="adj1" fmla="val 79486"/>
            </a:avLst>
          </a:prstGeom>
          <a:ln w="12700">
            <a:solidFill>
              <a:srgbClr val="002060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eur en angle 47"/>
          <p:cNvCxnSpPr>
            <a:stCxn id="39" idx="3"/>
          </p:cNvCxnSpPr>
          <p:nvPr/>
        </p:nvCxnSpPr>
        <p:spPr>
          <a:xfrm flipV="1">
            <a:off x="2560239" y="1424709"/>
            <a:ext cx="1277988" cy="64053"/>
          </a:xfrm>
          <a:prstGeom prst="bentConnector3">
            <a:avLst>
              <a:gd name="adj1" fmla="val 80744"/>
            </a:avLst>
          </a:prstGeom>
          <a:ln w="12700">
            <a:solidFill>
              <a:srgbClr val="002060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cteur en angle 72"/>
          <p:cNvCxnSpPr>
            <a:stCxn id="53" idx="3"/>
          </p:cNvCxnSpPr>
          <p:nvPr/>
        </p:nvCxnSpPr>
        <p:spPr>
          <a:xfrm>
            <a:off x="2848271" y="1709545"/>
            <a:ext cx="986528" cy="121624"/>
          </a:xfrm>
          <a:prstGeom prst="bentConnector3">
            <a:avLst>
              <a:gd name="adj1" fmla="val 50241"/>
            </a:avLst>
          </a:prstGeom>
          <a:ln w="12700">
            <a:solidFill>
              <a:srgbClr val="92D050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necteur en angle 76"/>
          <p:cNvCxnSpPr>
            <a:stCxn id="40" idx="3"/>
          </p:cNvCxnSpPr>
          <p:nvPr/>
        </p:nvCxnSpPr>
        <p:spPr>
          <a:xfrm flipV="1">
            <a:off x="2344215" y="1831169"/>
            <a:ext cx="1490584" cy="75004"/>
          </a:xfrm>
          <a:prstGeom prst="bentConnector3">
            <a:avLst>
              <a:gd name="adj1" fmla="val 67040"/>
            </a:avLst>
          </a:prstGeom>
          <a:ln w="12700">
            <a:solidFill>
              <a:srgbClr val="00B0F0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necteur en angle 78"/>
          <p:cNvCxnSpPr>
            <a:stCxn id="44" idx="3"/>
          </p:cNvCxnSpPr>
          <p:nvPr/>
        </p:nvCxnSpPr>
        <p:spPr>
          <a:xfrm flipV="1">
            <a:off x="3136303" y="1831169"/>
            <a:ext cx="698496" cy="286760"/>
          </a:xfrm>
          <a:prstGeom prst="bentConnector3">
            <a:avLst>
              <a:gd name="adj1" fmla="val 29773"/>
            </a:avLst>
          </a:prstGeom>
          <a:ln w="12700">
            <a:solidFill>
              <a:srgbClr val="00B0F0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necteur en angle 80"/>
          <p:cNvCxnSpPr>
            <a:stCxn id="41" idx="3"/>
            <a:endCxn id="67" idx="1"/>
          </p:cNvCxnSpPr>
          <p:nvPr/>
        </p:nvCxnSpPr>
        <p:spPr>
          <a:xfrm flipV="1">
            <a:off x="2915816" y="2219095"/>
            <a:ext cx="918983" cy="118969"/>
          </a:xfrm>
          <a:prstGeom prst="bentConnector3">
            <a:avLst>
              <a:gd name="adj1" fmla="val 50000"/>
            </a:avLst>
          </a:prstGeom>
          <a:ln w="12700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9" name="Picture 9" descr="D:\Repo\3P\3PA\Images\FileExplorer\model\csv1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565" y="2456065"/>
            <a:ext cx="211490" cy="211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0" name="ZoneTexte 109"/>
          <p:cNvSpPr txBox="1"/>
          <p:nvPr/>
        </p:nvSpPr>
        <p:spPr>
          <a:xfrm>
            <a:off x="922248" y="2446394"/>
            <a:ext cx="17099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 smtClean="0">
                <a:solidFill>
                  <a:srgbClr val="0066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$source</a:t>
            </a:r>
            <a:r>
              <a:rPr lang="fr-FR" sz="8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\backup\</a:t>
            </a:r>
            <a:r>
              <a:rPr lang="fr-FR" sz="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mainwindow.w</a:t>
            </a:r>
            <a:endParaRPr lang="fr-FR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112" name="Picture 12" descr="D:\Repo\3P\3PA\Images\FileExplorer\model\3fr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565" y="2671509"/>
            <a:ext cx="211490" cy="211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3" name="ZoneTexte 112"/>
          <p:cNvSpPr txBox="1"/>
          <p:nvPr/>
        </p:nvSpPr>
        <p:spPr>
          <a:xfrm>
            <a:off x="921532" y="2661838"/>
            <a:ext cx="142268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 smtClean="0">
                <a:solidFill>
                  <a:srgbClr val="0066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$source</a:t>
            </a:r>
            <a:r>
              <a:rPr lang="fr-FR" sz="8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\trash\</a:t>
            </a:r>
            <a:r>
              <a:rPr lang="fr-FR" sz="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query.p</a:t>
            </a:r>
            <a:endParaRPr lang="fr-FR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25" name="ZoneTexte 1024"/>
          <p:cNvSpPr txBox="1"/>
          <p:nvPr/>
        </p:nvSpPr>
        <p:spPr>
          <a:xfrm>
            <a:off x="128990" y="1244926"/>
            <a:ext cx="646331" cy="529438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fr-FR" sz="1000" dirty="0" err="1" smtClean="0">
                <a:solidFill>
                  <a:srgbClr val="002060"/>
                </a:solidFill>
              </a:rPr>
              <a:t>Include</a:t>
            </a:r>
            <a:endParaRPr lang="fr-FR" sz="1000" dirty="0" smtClean="0">
              <a:solidFill>
                <a:srgbClr val="002060"/>
              </a:solidFill>
            </a:endParaRPr>
          </a:p>
          <a:p>
            <a:pPr algn="ctr"/>
            <a:r>
              <a:rPr lang="fr-FR" sz="1000" dirty="0" err="1" smtClean="0">
                <a:solidFill>
                  <a:srgbClr val="002060"/>
                </a:solidFill>
              </a:rPr>
              <a:t>Filter</a:t>
            </a:r>
            <a:r>
              <a:rPr lang="fr-FR" sz="1000" dirty="0" smtClean="0">
                <a:solidFill>
                  <a:srgbClr val="002060"/>
                </a:solidFill>
              </a:rPr>
              <a:t> </a:t>
            </a:r>
            <a:r>
              <a:rPr lang="fr-FR" sz="1000" dirty="0" err="1" smtClean="0">
                <a:solidFill>
                  <a:srgbClr val="002060"/>
                </a:solidFill>
              </a:rPr>
              <a:t>rule</a:t>
            </a:r>
            <a:r>
              <a:rPr lang="fr-FR" sz="1000" dirty="0" smtClean="0">
                <a:solidFill>
                  <a:srgbClr val="002060"/>
                </a:solidFill>
              </a:rPr>
              <a:t> 1</a:t>
            </a:r>
            <a:endParaRPr lang="fr-FR" sz="900" dirty="0">
              <a:solidFill>
                <a:srgbClr val="002060"/>
              </a:solidFill>
            </a:endParaRPr>
          </a:p>
        </p:txBody>
      </p:sp>
      <p:sp>
        <p:nvSpPr>
          <p:cNvPr id="115" name="ZoneTexte 114"/>
          <p:cNvSpPr txBox="1"/>
          <p:nvPr/>
        </p:nvSpPr>
        <p:spPr>
          <a:xfrm>
            <a:off x="128990" y="1807946"/>
            <a:ext cx="646331" cy="575839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fr-FR" sz="1000" dirty="0" err="1" smtClean="0">
                <a:solidFill>
                  <a:srgbClr val="00B050"/>
                </a:solidFill>
              </a:rPr>
              <a:t>Include</a:t>
            </a:r>
            <a:endParaRPr lang="fr-FR" sz="1000" dirty="0" smtClean="0">
              <a:solidFill>
                <a:srgbClr val="00B050"/>
              </a:solidFill>
            </a:endParaRPr>
          </a:p>
          <a:p>
            <a:pPr algn="ctr"/>
            <a:r>
              <a:rPr lang="fr-FR" sz="1000" dirty="0" err="1" smtClean="0">
                <a:solidFill>
                  <a:srgbClr val="00B050"/>
                </a:solidFill>
              </a:rPr>
              <a:t>Filter</a:t>
            </a:r>
            <a:r>
              <a:rPr lang="fr-FR" sz="1000" dirty="0" smtClean="0">
                <a:solidFill>
                  <a:srgbClr val="00B050"/>
                </a:solidFill>
              </a:rPr>
              <a:t> </a:t>
            </a:r>
            <a:r>
              <a:rPr lang="fr-FR" sz="1000" dirty="0" err="1" smtClean="0">
                <a:solidFill>
                  <a:srgbClr val="00B050"/>
                </a:solidFill>
              </a:rPr>
              <a:t>rule</a:t>
            </a:r>
            <a:r>
              <a:rPr lang="fr-FR" sz="1000" dirty="0" smtClean="0">
                <a:solidFill>
                  <a:srgbClr val="00B050"/>
                </a:solidFill>
              </a:rPr>
              <a:t> 2</a:t>
            </a:r>
            <a:endParaRPr lang="fr-FR" sz="900" dirty="0">
              <a:solidFill>
                <a:srgbClr val="00B050"/>
              </a:solidFill>
            </a:endParaRPr>
          </a:p>
        </p:txBody>
      </p:sp>
      <p:sp>
        <p:nvSpPr>
          <p:cNvPr id="116" name="ZoneTexte 115"/>
          <p:cNvSpPr txBox="1"/>
          <p:nvPr/>
        </p:nvSpPr>
        <p:spPr>
          <a:xfrm>
            <a:off x="120859" y="2394417"/>
            <a:ext cx="800219" cy="567129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fr-FR" sz="1000" dirty="0" err="1" smtClean="0">
                <a:solidFill>
                  <a:srgbClr val="FF0000"/>
                </a:solidFill>
              </a:rPr>
              <a:t>Exclude</a:t>
            </a:r>
            <a:endParaRPr lang="fr-FR" sz="1000" dirty="0">
              <a:solidFill>
                <a:srgbClr val="FF0000"/>
              </a:solidFill>
            </a:endParaRPr>
          </a:p>
          <a:p>
            <a:pPr algn="ctr"/>
            <a:r>
              <a:rPr lang="fr-FR" sz="1000" dirty="0" err="1" smtClean="0">
                <a:solidFill>
                  <a:srgbClr val="FF0000"/>
                </a:solidFill>
              </a:rPr>
              <a:t>Filter</a:t>
            </a:r>
            <a:r>
              <a:rPr lang="fr-FR" sz="1000" dirty="0" smtClean="0">
                <a:solidFill>
                  <a:srgbClr val="FF0000"/>
                </a:solidFill>
              </a:rPr>
              <a:t> </a:t>
            </a:r>
          </a:p>
          <a:p>
            <a:pPr algn="ctr"/>
            <a:r>
              <a:rPr lang="fr-FR" sz="1000" dirty="0" err="1" smtClean="0">
                <a:solidFill>
                  <a:srgbClr val="FF0000"/>
                </a:solidFill>
              </a:rPr>
              <a:t>rule</a:t>
            </a:r>
            <a:r>
              <a:rPr lang="fr-FR" sz="1000" dirty="0" smtClean="0">
                <a:solidFill>
                  <a:srgbClr val="FF0000"/>
                </a:solidFill>
              </a:rPr>
              <a:t> 3</a:t>
            </a:r>
          </a:p>
          <a:p>
            <a:pPr algn="ctr"/>
            <a:endParaRPr lang="fr-FR" sz="1000" dirty="0" smtClean="0">
              <a:solidFill>
                <a:srgbClr val="FF0000"/>
              </a:solidFill>
            </a:endParaRPr>
          </a:p>
        </p:txBody>
      </p:sp>
      <p:sp>
        <p:nvSpPr>
          <p:cNvPr id="1040" name="Accolade ouvrante 1039"/>
          <p:cNvSpPr/>
          <p:nvPr/>
        </p:nvSpPr>
        <p:spPr>
          <a:xfrm>
            <a:off x="701056" y="1201304"/>
            <a:ext cx="92620" cy="597147"/>
          </a:xfrm>
          <a:prstGeom prst="leftBrac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0" name="Accolade ouvrante 119"/>
          <p:cNvSpPr/>
          <p:nvPr/>
        </p:nvSpPr>
        <p:spPr>
          <a:xfrm>
            <a:off x="694180" y="1817267"/>
            <a:ext cx="92620" cy="597147"/>
          </a:xfrm>
          <a:prstGeom prst="leftBrac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1" name="Accolade ouvrante 120"/>
          <p:cNvSpPr/>
          <p:nvPr/>
        </p:nvSpPr>
        <p:spPr>
          <a:xfrm>
            <a:off x="692945" y="2478681"/>
            <a:ext cx="92620" cy="398602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42" name="ZoneTexte 1041"/>
          <p:cNvSpPr txBox="1"/>
          <p:nvPr/>
        </p:nvSpPr>
        <p:spPr>
          <a:xfrm>
            <a:off x="2604820" y="2555444"/>
            <a:ext cx="260142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i="1" dirty="0" err="1" smtClean="0">
                <a:solidFill>
                  <a:srgbClr val="FF0000"/>
                </a:solidFill>
              </a:rPr>
              <a:t>Excluded</a:t>
            </a:r>
            <a:r>
              <a:rPr lang="fr-FR" sz="800" i="1" dirty="0" smtClean="0">
                <a:solidFill>
                  <a:srgbClr val="FF0000"/>
                </a:solidFill>
              </a:rPr>
              <a:t> </a:t>
            </a:r>
            <a:r>
              <a:rPr lang="fr-FR" sz="800" i="1" dirty="0" err="1" smtClean="0">
                <a:solidFill>
                  <a:srgbClr val="FF0000"/>
                </a:solidFill>
              </a:rPr>
              <a:t>from</a:t>
            </a:r>
            <a:r>
              <a:rPr lang="fr-FR" sz="800" i="1" dirty="0" smtClean="0">
                <a:solidFill>
                  <a:srgbClr val="FF0000"/>
                </a:solidFill>
              </a:rPr>
              <a:t> </a:t>
            </a:r>
            <a:r>
              <a:rPr lang="fr-FR" sz="800" i="1" dirty="0" err="1" smtClean="0">
                <a:solidFill>
                  <a:srgbClr val="FF0000"/>
                </a:solidFill>
              </a:rPr>
              <a:t>deployment</a:t>
            </a:r>
            <a:r>
              <a:rPr lang="fr-FR" sz="800" i="1" dirty="0" smtClean="0">
                <a:solidFill>
                  <a:srgbClr val="FF0000"/>
                </a:solidFill>
              </a:rPr>
              <a:t> </a:t>
            </a:r>
            <a:r>
              <a:rPr lang="fr-FR" sz="800" i="1" dirty="0" err="1" smtClean="0">
                <a:solidFill>
                  <a:srgbClr val="FF0000"/>
                </a:solidFill>
              </a:rPr>
              <a:t>step</a:t>
            </a:r>
            <a:r>
              <a:rPr lang="fr-FR" sz="800" i="1" dirty="0" smtClean="0">
                <a:solidFill>
                  <a:srgbClr val="FF0000"/>
                </a:solidFill>
              </a:rPr>
              <a:t> 0 by </a:t>
            </a:r>
            <a:r>
              <a:rPr lang="fr-FR" sz="800" i="1" dirty="0" err="1" smtClean="0">
                <a:solidFill>
                  <a:srgbClr val="FF0000"/>
                </a:solidFill>
              </a:rPr>
              <a:t>filter</a:t>
            </a:r>
            <a:r>
              <a:rPr lang="fr-FR" sz="800" i="1" dirty="0" smtClean="0">
                <a:solidFill>
                  <a:srgbClr val="FF0000"/>
                </a:solidFill>
              </a:rPr>
              <a:t> </a:t>
            </a:r>
            <a:r>
              <a:rPr lang="fr-FR" sz="800" i="1" dirty="0" err="1" smtClean="0">
                <a:solidFill>
                  <a:srgbClr val="FF0000"/>
                </a:solidFill>
              </a:rPr>
              <a:t>rule</a:t>
            </a:r>
            <a:r>
              <a:rPr lang="fr-FR" sz="800" i="1" dirty="0" smtClean="0">
                <a:solidFill>
                  <a:srgbClr val="FF0000"/>
                </a:solidFill>
              </a:rPr>
              <a:t> 3</a:t>
            </a:r>
            <a:endParaRPr lang="fr-FR" sz="800" i="1" dirty="0">
              <a:solidFill>
                <a:srgbClr val="FF0000"/>
              </a:solidFill>
            </a:endParaRPr>
          </a:p>
        </p:txBody>
      </p:sp>
      <p:sp>
        <p:nvSpPr>
          <p:cNvPr id="1043" name="Accolade fermante 1042"/>
          <p:cNvSpPr/>
          <p:nvPr/>
        </p:nvSpPr>
        <p:spPr>
          <a:xfrm>
            <a:off x="2597201" y="2553770"/>
            <a:ext cx="45719" cy="246977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44" name="ZoneTexte 1043"/>
          <p:cNvSpPr txBox="1"/>
          <p:nvPr/>
        </p:nvSpPr>
        <p:spPr>
          <a:xfrm>
            <a:off x="2854307" y="1090784"/>
            <a:ext cx="8482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 smtClean="0">
                <a:solidFill>
                  <a:srgbClr val="002060"/>
                </a:solidFill>
              </a:rPr>
              <a:t>Transfer </a:t>
            </a:r>
            <a:r>
              <a:rPr lang="fr-FR" sz="800" dirty="0" err="1" smtClean="0">
                <a:solidFill>
                  <a:srgbClr val="002060"/>
                </a:solidFill>
              </a:rPr>
              <a:t>rule</a:t>
            </a:r>
            <a:r>
              <a:rPr lang="fr-FR" sz="800" dirty="0" smtClean="0">
                <a:solidFill>
                  <a:srgbClr val="002060"/>
                </a:solidFill>
              </a:rPr>
              <a:t> 1</a:t>
            </a:r>
            <a:endParaRPr lang="fr-FR" sz="800" dirty="0">
              <a:solidFill>
                <a:srgbClr val="002060"/>
              </a:solidFill>
            </a:endParaRPr>
          </a:p>
        </p:txBody>
      </p:sp>
      <p:sp>
        <p:nvSpPr>
          <p:cNvPr id="126" name="ZoneTexte 125"/>
          <p:cNvSpPr txBox="1"/>
          <p:nvPr/>
        </p:nvSpPr>
        <p:spPr>
          <a:xfrm>
            <a:off x="2790979" y="1528511"/>
            <a:ext cx="101419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 smtClean="0">
                <a:solidFill>
                  <a:srgbClr val="006600"/>
                </a:solidFill>
              </a:rPr>
              <a:t>Transfer </a:t>
            </a:r>
            <a:r>
              <a:rPr lang="fr-FR" sz="800" dirty="0" err="1" smtClean="0">
                <a:solidFill>
                  <a:srgbClr val="006600"/>
                </a:solidFill>
              </a:rPr>
              <a:t>rule</a:t>
            </a:r>
            <a:r>
              <a:rPr lang="fr-FR" sz="800" dirty="0" smtClean="0">
                <a:solidFill>
                  <a:srgbClr val="006600"/>
                </a:solidFill>
              </a:rPr>
              <a:t>  2 + 3</a:t>
            </a:r>
            <a:endParaRPr lang="fr-FR" sz="800" dirty="0">
              <a:solidFill>
                <a:srgbClr val="006600"/>
              </a:solidFill>
            </a:endParaRPr>
          </a:p>
        </p:txBody>
      </p:sp>
      <p:sp>
        <p:nvSpPr>
          <p:cNvPr id="127" name="ZoneTexte 126"/>
          <p:cNvSpPr txBox="1"/>
          <p:nvPr/>
        </p:nvSpPr>
        <p:spPr>
          <a:xfrm>
            <a:off x="2607465" y="1724089"/>
            <a:ext cx="103642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 smtClean="0">
                <a:solidFill>
                  <a:srgbClr val="00B0F0"/>
                </a:solidFill>
              </a:rPr>
              <a:t>Transfer </a:t>
            </a:r>
            <a:r>
              <a:rPr lang="fr-FR" sz="800" dirty="0" err="1" smtClean="0">
                <a:solidFill>
                  <a:srgbClr val="00B0F0"/>
                </a:solidFill>
              </a:rPr>
              <a:t>rule</a:t>
            </a:r>
            <a:r>
              <a:rPr lang="fr-FR" sz="800" dirty="0" smtClean="0">
                <a:solidFill>
                  <a:srgbClr val="00B0F0"/>
                </a:solidFill>
              </a:rPr>
              <a:t> 4</a:t>
            </a:r>
            <a:endParaRPr lang="fr-FR" sz="800" dirty="0">
              <a:solidFill>
                <a:srgbClr val="00B0F0"/>
              </a:solidFill>
            </a:endParaRPr>
          </a:p>
        </p:txBody>
      </p:sp>
      <p:sp>
        <p:nvSpPr>
          <p:cNvPr id="128" name="ZoneTexte 127"/>
          <p:cNvSpPr txBox="1"/>
          <p:nvPr/>
        </p:nvSpPr>
        <p:spPr>
          <a:xfrm>
            <a:off x="2853319" y="2302915"/>
            <a:ext cx="8482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 smtClean="0">
                <a:solidFill>
                  <a:srgbClr val="FFC000"/>
                </a:solidFill>
              </a:rPr>
              <a:t>Transfer </a:t>
            </a:r>
            <a:r>
              <a:rPr lang="fr-FR" sz="800" dirty="0" err="1" smtClean="0">
                <a:solidFill>
                  <a:srgbClr val="FFC000"/>
                </a:solidFill>
              </a:rPr>
              <a:t>rule</a:t>
            </a:r>
            <a:r>
              <a:rPr lang="fr-FR" sz="800" dirty="0" smtClean="0">
                <a:solidFill>
                  <a:srgbClr val="FFC000"/>
                </a:solidFill>
              </a:rPr>
              <a:t> 6</a:t>
            </a:r>
            <a:endParaRPr lang="fr-FR" sz="800" dirty="0">
              <a:solidFill>
                <a:srgbClr val="FFC000"/>
              </a:solidFill>
            </a:endParaRPr>
          </a:p>
        </p:txBody>
      </p:sp>
      <p:sp>
        <p:nvSpPr>
          <p:cNvPr id="129" name="ZoneTexte 128"/>
          <p:cNvSpPr txBox="1"/>
          <p:nvPr/>
        </p:nvSpPr>
        <p:spPr>
          <a:xfrm>
            <a:off x="-1" y="2904228"/>
            <a:ext cx="50040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ü"/>
            </a:pPr>
            <a:r>
              <a:rPr lang="fr-FR" sz="1200" b="1" u="sng" dirty="0" err="1" smtClean="0">
                <a:solidFill>
                  <a:schemeClr val="accent1">
                    <a:lumMod val="75000"/>
                  </a:schemeClr>
                </a:solidFill>
              </a:rPr>
              <a:t>Step</a:t>
            </a:r>
            <a:r>
              <a:rPr lang="fr-FR" sz="1200" b="1" u="sng" dirty="0" smtClean="0">
                <a:solidFill>
                  <a:schemeClr val="accent1">
                    <a:lumMod val="75000"/>
                  </a:schemeClr>
                </a:solidFill>
              </a:rPr>
              <a:t> 1</a:t>
            </a:r>
            <a:r>
              <a:rPr lang="fr-FR" sz="1200" b="1" dirty="0" smtClean="0">
                <a:solidFill>
                  <a:schemeClr val="accent1">
                    <a:lumMod val="75000"/>
                  </a:schemeClr>
                </a:solidFill>
              </a:rPr>
              <a:t> : custom </a:t>
            </a:r>
            <a:r>
              <a:rPr lang="fr-FR" sz="1200" b="1" dirty="0" err="1" smtClean="0">
                <a:solidFill>
                  <a:schemeClr val="accent1">
                    <a:lumMod val="75000"/>
                  </a:schemeClr>
                </a:solidFill>
              </a:rPr>
              <a:t>deployment</a:t>
            </a:r>
            <a:r>
              <a:rPr lang="fr-FR" sz="1200" b="1" dirty="0" smtClean="0">
                <a:solidFill>
                  <a:schemeClr val="accent1">
                    <a:lumMod val="75000"/>
                  </a:schemeClr>
                </a:solidFill>
              </a:rPr>
              <a:t> for </a:t>
            </a:r>
            <a:r>
              <a:rPr lang="fr-FR" sz="1200" b="1" dirty="0" err="1" smtClean="0">
                <a:solidFill>
                  <a:schemeClr val="accent1">
                    <a:lumMod val="75000"/>
                  </a:schemeClr>
                </a:solidFill>
              </a:rPr>
              <a:t>any</a:t>
            </a:r>
            <a:r>
              <a:rPr lang="fr-FR" sz="1200" b="1" dirty="0" smtClean="0">
                <a:solidFill>
                  <a:schemeClr val="accent1">
                    <a:lumMod val="75000"/>
                  </a:schemeClr>
                </a:solidFill>
              </a:rPr>
              <a:t> type of file</a:t>
            </a:r>
            <a:endParaRPr lang="fr-FR" sz="1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046" name="Picture 14" descr="d:\Profiles\jcaillon\AppData\Local\Temp\filled_filter.pn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879" y="254296"/>
            <a:ext cx="183381" cy="183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7" name="Picture 15" descr="d:\Profiles\jcaillon\AppData\Local\Temp\clear_filters.pn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77" y="2568160"/>
            <a:ext cx="182835" cy="182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9" name="Picture 17" descr="d:\Profiles\jcaillon\AppData\Local\Temp\fork_lift.png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155" y="428275"/>
            <a:ext cx="183381" cy="183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5" name="ZoneTexte 134"/>
          <p:cNvSpPr txBox="1"/>
          <p:nvPr/>
        </p:nvSpPr>
        <p:spPr>
          <a:xfrm>
            <a:off x="-7644" y="2011"/>
            <a:ext cx="55157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ü"/>
            </a:pPr>
            <a:r>
              <a:rPr lang="fr-FR" sz="1200" b="1" dirty="0" err="1" smtClean="0">
                <a:solidFill>
                  <a:schemeClr val="accent1">
                    <a:lumMod val="75000"/>
                  </a:schemeClr>
                </a:solidFill>
              </a:rPr>
              <a:t>Define</a:t>
            </a:r>
            <a:r>
              <a:rPr lang="fr-FR" sz="1200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r-FR" sz="1200" b="1" dirty="0" err="1" smtClean="0">
                <a:solidFill>
                  <a:schemeClr val="accent1">
                    <a:lumMod val="75000"/>
                  </a:schemeClr>
                </a:solidFill>
              </a:rPr>
              <a:t>rules</a:t>
            </a:r>
            <a:r>
              <a:rPr lang="fr-FR" sz="1200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r-FR" sz="1200" b="1" dirty="0" smtClean="0">
                <a:solidFill>
                  <a:schemeClr val="accent1">
                    <a:lumMod val="75000"/>
                  </a:schemeClr>
                </a:solidFill>
              </a:rPr>
              <a:t>to </a:t>
            </a:r>
            <a:r>
              <a:rPr lang="fr-FR" sz="1200" b="1" dirty="0" err="1" smtClean="0">
                <a:solidFill>
                  <a:schemeClr val="accent1">
                    <a:lumMod val="75000"/>
                  </a:schemeClr>
                </a:solidFill>
              </a:rPr>
              <a:t>customize</a:t>
            </a:r>
            <a:r>
              <a:rPr lang="fr-FR" sz="1200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r-FR" sz="1200" b="1" dirty="0" err="1" smtClean="0">
                <a:solidFill>
                  <a:schemeClr val="accent1">
                    <a:lumMod val="75000"/>
                  </a:schemeClr>
                </a:solidFill>
              </a:rPr>
              <a:t>your</a:t>
            </a:r>
            <a:r>
              <a:rPr lang="fr-FR" sz="1200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r-FR" sz="1200" b="1" dirty="0" err="1" smtClean="0">
                <a:solidFill>
                  <a:schemeClr val="accent1">
                    <a:lumMod val="75000"/>
                  </a:schemeClr>
                </a:solidFill>
              </a:rPr>
              <a:t>deployment</a:t>
            </a:r>
            <a:r>
              <a:rPr lang="fr-FR" sz="1200" b="1" dirty="0" smtClean="0">
                <a:solidFill>
                  <a:schemeClr val="accent1">
                    <a:lumMod val="75000"/>
                  </a:schemeClr>
                </a:solidFill>
              </a:rPr>
              <a:t> :</a:t>
            </a:r>
            <a:endParaRPr lang="fr-FR" sz="1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36" name="ZoneTexte 135"/>
          <p:cNvSpPr txBox="1"/>
          <p:nvPr/>
        </p:nvSpPr>
        <p:spPr>
          <a:xfrm>
            <a:off x="348927" y="227614"/>
            <a:ext cx="600944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b="1" dirty="0" err="1" smtClean="0"/>
              <a:t>Filter</a:t>
            </a:r>
            <a:r>
              <a:rPr lang="fr-FR" sz="900" b="1" dirty="0" smtClean="0"/>
              <a:t> </a:t>
            </a:r>
            <a:r>
              <a:rPr lang="fr-FR" sz="900" b="1" dirty="0" err="1" smtClean="0"/>
              <a:t>rules</a:t>
            </a:r>
            <a:r>
              <a:rPr lang="fr-FR" sz="900" b="1" dirty="0" smtClean="0"/>
              <a:t> : </a:t>
            </a:r>
            <a:r>
              <a:rPr lang="fr-FR" sz="900" b="1" dirty="0" err="1" smtClean="0"/>
              <a:t>include</a:t>
            </a:r>
            <a:r>
              <a:rPr lang="fr-FR" sz="900" b="1" dirty="0" smtClean="0"/>
              <a:t> or </a:t>
            </a:r>
            <a:r>
              <a:rPr lang="fr-FR" sz="900" b="1" dirty="0" err="1" smtClean="0"/>
              <a:t>exclude</a:t>
            </a:r>
            <a:r>
              <a:rPr lang="fr-FR" sz="900" b="1" dirty="0" smtClean="0"/>
              <a:t> files</a:t>
            </a:r>
          </a:p>
        </p:txBody>
      </p:sp>
      <p:sp>
        <p:nvSpPr>
          <p:cNvPr id="138" name="ZoneTexte 137"/>
          <p:cNvSpPr txBox="1"/>
          <p:nvPr/>
        </p:nvSpPr>
        <p:spPr>
          <a:xfrm>
            <a:off x="348928" y="402711"/>
            <a:ext cx="592730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b="1" dirty="0" smtClean="0"/>
              <a:t>Transfer </a:t>
            </a:r>
            <a:r>
              <a:rPr lang="fr-FR" sz="900" b="1" dirty="0" err="1" smtClean="0"/>
              <a:t>rules</a:t>
            </a:r>
            <a:r>
              <a:rPr lang="fr-FR" sz="900" b="1" dirty="0" smtClean="0"/>
              <a:t> : </a:t>
            </a:r>
            <a:r>
              <a:rPr lang="fr-FR" sz="900" b="1" dirty="0" err="1" smtClean="0"/>
              <a:t>choose</a:t>
            </a:r>
            <a:r>
              <a:rPr lang="fr-FR" sz="900" b="1" dirty="0" smtClean="0"/>
              <a:t> how and </a:t>
            </a:r>
            <a:r>
              <a:rPr lang="fr-FR" sz="900" b="1" dirty="0" err="1" smtClean="0"/>
              <a:t>where</a:t>
            </a:r>
            <a:r>
              <a:rPr lang="fr-FR" sz="900" b="1" dirty="0" smtClean="0"/>
              <a:t> to </a:t>
            </a:r>
            <a:r>
              <a:rPr lang="fr-FR" sz="900" b="1" dirty="0" err="1" smtClean="0"/>
              <a:t>transfer</a:t>
            </a:r>
            <a:r>
              <a:rPr lang="fr-FR" sz="900" b="1" dirty="0" smtClean="0"/>
              <a:t> a file </a:t>
            </a:r>
            <a:r>
              <a:rPr lang="fr-FR" sz="900" b="1" dirty="0" err="1" smtClean="0"/>
              <a:t>depending</a:t>
            </a:r>
            <a:r>
              <a:rPr lang="fr-FR" sz="900" b="1" dirty="0" smtClean="0"/>
              <a:t> on </a:t>
            </a:r>
            <a:r>
              <a:rPr lang="fr-FR" sz="900" b="1" dirty="0" err="1" smtClean="0"/>
              <a:t>its</a:t>
            </a:r>
            <a:r>
              <a:rPr lang="fr-FR" sz="900" b="1" dirty="0" smtClean="0"/>
              <a:t> source </a:t>
            </a:r>
            <a:r>
              <a:rPr lang="fr-FR" sz="900" b="1" dirty="0" err="1" smtClean="0"/>
              <a:t>path</a:t>
            </a:r>
            <a:endParaRPr lang="fr-FR" sz="900" b="1" dirty="0"/>
          </a:p>
        </p:txBody>
      </p:sp>
      <p:pic>
        <p:nvPicPr>
          <p:cNvPr id="140" name="Picture 14" descr="d:\Profiles\jcaillon\AppData\Local\Temp\filled_filter.pn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38" y="2003857"/>
            <a:ext cx="183381" cy="183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1" name="Picture 14" descr="d:\Profiles\jcaillon\AppData\Local\Temp\filled_filter.pn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38" y="1426938"/>
            <a:ext cx="183381" cy="183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2" name="Picture 17" descr="d:\Profiles\jcaillon\AppData\Local\Temp\fork_lift.png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5718" y="1136495"/>
            <a:ext cx="135755" cy="135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" name="Picture 17" descr="d:\Profiles\jcaillon\AppData\Local\Temp\fork_lift.png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1542" y="1571380"/>
            <a:ext cx="135755" cy="135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4" name="Picture 17" descr="d:\Profiles\jcaillon\AppData\Local\Temp\fork_lift.png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3768" y="1768354"/>
            <a:ext cx="135755" cy="135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5" name="Picture 17" descr="d:\Profiles\jcaillon\AppData\Local\Temp\fork_lift.png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9358" y="2338068"/>
            <a:ext cx="135755" cy="135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7" name="ZoneTexte 146"/>
          <p:cNvSpPr txBox="1"/>
          <p:nvPr/>
        </p:nvSpPr>
        <p:spPr>
          <a:xfrm>
            <a:off x="-9798" y="6582544"/>
            <a:ext cx="73181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b="1" dirty="0" smtClean="0"/>
              <a:t>N.B. : All the </a:t>
            </a:r>
            <a:r>
              <a:rPr lang="fr-FR" sz="900" b="1" dirty="0" err="1" smtClean="0"/>
              <a:t>rules</a:t>
            </a:r>
            <a:r>
              <a:rPr lang="fr-FR" sz="900" b="1" dirty="0" smtClean="0"/>
              <a:t> are </a:t>
            </a:r>
            <a:r>
              <a:rPr lang="fr-FR" sz="900" b="1" dirty="0" err="1" smtClean="0"/>
              <a:t>available</a:t>
            </a:r>
            <a:r>
              <a:rPr lang="fr-FR" sz="900" b="1" dirty="0" smtClean="0"/>
              <a:t> for </a:t>
            </a:r>
            <a:r>
              <a:rPr lang="fr-FR" sz="900" b="1" dirty="0" err="1" smtClean="0"/>
              <a:t>any</a:t>
            </a:r>
            <a:r>
              <a:rPr lang="fr-FR" sz="900" b="1" dirty="0" smtClean="0"/>
              <a:t> </a:t>
            </a:r>
            <a:r>
              <a:rPr lang="fr-FR" sz="900" b="1" dirty="0" err="1" smtClean="0"/>
              <a:t>step</a:t>
            </a:r>
            <a:r>
              <a:rPr lang="fr-FR" sz="900" b="1" dirty="0" smtClean="0"/>
              <a:t>, </a:t>
            </a:r>
            <a:r>
              <a:rPr lang="fr-FR" sz="900" b="1" dirty="0" err="1" smtClean="0"/>
              <a:t>I’ve</a:t>
            </a:r>
            <a:r>
              <a:rPr lang="fr-FR" sz="900" b="1" dirty="0" smtClean="0"/>
              <a:t> </a:t>
            </a:r>
            <a:r>
              <a:rPr lang="fr-FR" sz="900" b="1" dirty="0" err="1" smtClean="0"/>
              <a:t>just</a:t>
            </a:r>
            <a:r>
              <a:rPr lang="fr-FR" sz="900" b="1" dirty="0" smtClean="0"/>
              <a:t> </a:t>
            </a:r>
            <a:r>
              <a:rPr lang="fr-FR" sz="900" b="1" dirty="0" err="1" smtClean="0"/>
              <a:t>simplified</a:t>
            </a:r>
            <a:r>
              <a:rPr lang="fr-FR" sz="900" b="1" dirty="0" smtClean="0"/>
              <a:t> </a:t>
            </a:r>
            <a:r>
              <a:rPr lang="fr-FR" sz="900" b="1" dirty="0" err="1" smtClean="0"/>
              <a:t>things</a:t>
            </a:r>
            <a:r>
              <a:rPr lang="fr-FR" sz="900" b="1" dirty="0" smtClean="0"/>
              <a:t> for the </a:t>
            </a:r>
            <a:r>
              <a:rPr lang="fr-FR" sz="900" b="1" dirty="0" err="1" smtClean="0"/>
              <a:t>sake</a:t>
            </a:r>
            <a:r>
              <a:rPr lang="fr-FR" sz="900" b="1" dirty="0" smtClean="0"/>
              <a:t> of </a:t>
            </a:r>
            <a:r>
              <a:rPr lang="fr-FR" sz="900" b="1" dirty="0" err="1" smtClean="0"/>
              <a:t>comprehensiveness</a:t>
            </a:r>
            <a:r>
              <a:rPr lang="fr-FR" sz="900" b="1" dirty="0" smtClean="0"/>
              <a:t> (i.e. </a:t>
            </a:r>
            <a:r>
              <a:rPr lang="fr-FR" sz="900" b="1" dirty="0" err="1" smtClean="0"/>
              <a:t>you</a:t>
            </a:r>
            <a:r>
              <a:rPr lang="fr-FR" sz="900" b="1" dirty="0" smtClean="0"/>
              <a:t> </a:t>
            </a:r>
            <a:r>
              <a:rPr lang="fr-FR" sz="900" b="1" dirty="0" err="1" smtClean="0"/>
              <a:t>can</a:t>
            </a:r>
            <a:r>
              <a:rPr lang="fr-FR" sz="900" b="1" dirty="0" smtClean="0"/>
              <a:t> </a:t>
            </a:r>
            <a:r>
              <a:rPr lang="fr-FR" sz="900" b="1" dirty="0" err="1" smtClean="0"/>
              <a:t>send</a:t>
            </a:r>
            <a:r>
              <a:rPr lang="fr-FR" sz="900" b="1" dirty="0" smtClean="0"/>
              <a:t> to FTP </a:t>
            </a:r>
            <a:r>
              <a:rPr lang="fr-FR" sz="900" b="1" dirty="0" err="1" smtClean="0"/>
              <a:t>from</a:t>
            </a:r>
            <a:r>
              <a:rPr lang="fr-FR" sz="900" b="1" dirty="0" smtClean="0"/>
              <a:t> </a:t>
            </a:r>
            <a:r>
              <a:rPr lang="fr-FR" sz="900" b="1" dirty="0" err="1" smtClean="0"/>
              <a:t>step</a:t>
            </a:r>
            <a:r>
              <a:rPr lang="fr-FR" sz="900" b="1" dirty="0" smtClean="0"/>
              <a:t> 0)</a:t>
            </a:r>
            <a:endParaRPr lang="fr-FR" sz="900" b="1" dirty="0"/>
          </a:p>
        </p:txBody>
      </p:sp>
      <p:cxnSp>
        <p:nvCxnSpPr>
          <p:cNvPr id="148" name="Connecteur en angle 147"/>
          <p:cNvCxnSpPr>
            <a:stCxn id="171" idx="3"/>
            <a:endCxn id="117" idx="1"/>
          </p:cNvCxnSpPr>
          <p:nvPr/>
        </p:nvCxnSpPr>
        <p:spPr>
          <a:xfrm flipV="1">
            <a:off x="2143453" y="3708591"/>
            <a:ext cx="1740217" cy="95664"/>
          </a:xfrm>
          <a:prstGeom prst="bentConnector3">
            <a:avLst>
              <a:gd name="adj1" fmla="val 93012"/>
            </a:avLst>
          </a:prstGeom>
          <a:ln w="12700">
            <a:solidFill>
              <a:srgbClr val="92D050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ZoneTexte 162"/>
          <p:cNvSpPr txBox="1"/>
          <p:nvPr/>
        </p:nvSpPr>
        <p:spPr>
          <a:xfrm>
            <a:off x="934745" y="3895726"/>
            <a:ext cx="1333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 smtClean="0">
                <a:solidFill>
                  <a:srgbClr val="0066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$source</a:t>
            </a:r>
            <a:r>
              <a:rPr lang="fr-FR" sz="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</a:t>
            </a:r>
            <a:r>
              <a:rPr lang="fr-FR" sz="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conf</a:t>
            </a:r>
            <a:r>
              <a:rPr lang="fr-FR" sz="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</a:t>
            </a:r>
            <a:r>
              <a:rPr lang="fr-FR" sz="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data.7z</a:t>
            </a:r>
            <a:endParaRPr lang="fr-FR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64" name="ZoneTexte 163"/>
          <p:cNvSpPr txBox="1"/>
          <p:nvPr/>
        </p:nvSpPr>
        <p:spPr>
          <a:xfrm>
            <a:off x="929737" y="3475750"/>
            <a:ext cx="12137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 smtClean="0">
                <a:solidFill>
                  <a:srgbClr val="0066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$source</a:t>
            </a:r>
            <a:r>
              <a:rPr lang="fr-FR" sz="8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</a:t>
            </a:r>
            <a:r>
              <a:rPr lang="fr-FR" sz="8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db</a:t>
            </a:r>
            <a:r>
              <a:rPr lang="fr-FR" sz="8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</a:t>
            </a:r>
            <a:r>
              <a:rPr lang="fr-FR" sz="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base.d</a:t>
            </a:r>
            <a:endParaRPr lang="fr-FR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68" name="ZoneTexte 167"/>
          <p:cNvSpPr txBox="1"/>
          <p:nvPr/>
        </p:nvSpPr>
        <p:spPr>
          <a:xfrm>
            <a:off x="929737" y="4104772"/>
            <a:ext cx="163050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 smtClean="0">
                <a:solidFill>
                  <a:srgbClr val="0066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$source</a:t>
            </a:r>
            <a:r>
              <a:rPr lang="fr-FR" sz="8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</a:t>
            </a:r>
            <a:r>
              <a:rPr lang="fr-FR" sz="800" dirty="0" err="1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conf</a:t>
            </a:r>
            <a:r>
              <a:rPr lang="fr-FR" sz="8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</a:t>
            </a:r>
            <a:r>
              <a:rPr lang="fr-FR" sz="800" dirty="0">
                <a:latin typeface="Consolas" panose="020B0609020204030204" pitchFamily="49" charset="0"/>
                <a:cs typeface="Consolas" panose="020B0609020204030204" pitchFamily="49" charset="0"/>
              </a:rPr>
              <a:t>settings.xml</a:t>
            </a:r>
          </a:p>
        </p:txBody>
      </p:sp>
      <p:sp>
        <p:nvSpPr>
          <p:cNvPr id="171" name="ZoneTexte 170"/>
          <p:cNvSpPr txBox="1"/>
          <p:nvPr/>
        </p:nvSpPr>
        <p:spPr>
          <a:xfrm>
            <a:off x="934103" y="3696533"/>
            <a:ext cx="12093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 smtClean="0">
                <a:solidFill>
                  <a:srgbClr val="0066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$source</a:t>
            </a:r>
            <a:r>
              <a:rPr lang="fr-FR" sz="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</a:t>
            </a:r>
            <a:r>
              <a:rPr lang="fr-FR" sz="8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db</a:t>
            </a:r>
            <a:r>
              <a:rPr lang="fr-FR" sz="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</a:t>
            </a:r>
            <a:r>
              <a:rPr lang="fr-FR" sz="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base.df</a:t>
            </a:r>
            <a:endParaRPr lang="fr-FR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2" name="ZoneTexte 171"/>
          <p:cNvSpPr txBox="1"/>
          <p:nvPr/>
        </p:nvSpPr>
        <p:spPr>
          <a:xfrm>
            <a:off x="4032004" y="3601391"/>
            <a:ext cx="23042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fr-FR" sz="800" dirty="0" err="1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deploy</a:t>
            </a:r>
            <a:r>
              <a:rPr lang="fr-FR" sz="8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</a:t>
            </a:r>
            <a:r>
              <a:rPr lang="fr-FR" sz="8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db</a:t>
            </a:r>
            <a:r>
              <a:rPr lang="fr-FR" sz="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</a:t>
            </a:r>
            <a:endParaRPr lang="fr-FR" sz="8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3" name="ZoneTexte 172"/>
          <p:cNvSpPr txBox="1"/>
          <p:nvPr/>
        </p:nvSpPr>
        <p:spPr>
          <a:xfrm>
            <a:off x="4029844" y="4006966"/>
            <a:ext cx="23042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fr-FR" sz="800" dirty="0" err="1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deploy</a:t>
            </a:r>
            <a:r>
              <a:rPr lang="fr-FR" sz="8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\conf.zip</a:t>
            </a:r>
          </a:p>
        </p:txBody>
      </p:sp>
      <p:cxnSp>
        <p:nvCxnSpPr>
          <p:cNvPr id="177" name="Connecteur droit 176"/>
          <p:cNvCxnSpPr/>
          <p:nvPr/>
        </p:nvCxnSpPr>
        <p:spPr>
          <a:xfrm>
            <a:off x="5109964" y="4008236"/>
            <a:ext cx="0" cy="230832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Connecteur droit 177"/>
          <p:cNvCxnSpPr/>
          <p:nvPr/>
        </p:nvCxnSpPr>
        <p:spPr>
          <a:xfrm>
            <a:off x="4788024" y="3596415"/>
            <a:ext cx="0" cy="230832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Connecteur en angle 181"/>
          <p:cNvCxnSpPr>
            <a:stCxn id="168" idx="3"/>
            <a:endCxn id="107" idx="1"/>
          </p:cNvCxnSpPr>
          <p:nvPr/>
        </p:nvCxnSpPr>
        <p:spPr>
          <a:xfrm flipV="1">
            <a:off x="2560239" y="4107418"/>
            <a:ext cx="1309280" cy="105076"/>
          </a:xfrm>
          <a:prstGeom prst="bentConnector3">
            <a:avLst>
              <a:gd name="adj1" fmla="val 50000"/>
            </a:avLst>
          </a:prstGeom>
          <a:ln w="12700">
            <a:solidFill>
              <a:srgbClr val="00B0F0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ZoneTexte 188"/>
          <p:cNvSpPr txBox="1"/>
          <p:nvPr/>
        </p:nvSpPr>
        <p:spPr>
          <a:xfrm>
            <a:off x="134038" y="3410092"/>
            <a:ext cx="646331" cy="529438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fr-FR" sz="1000" dirty="0" err="1" smtClean="0">
                <a:solidFill>
                  <a:srgbClr val="002060"/>
                </a:solidFill>
              </a:rPr>
              <a:t>Include</a:t>
            </a:r>
            <a:endParaRPr lang="fr-FR" sz="1000" dirty="0" smtClean="0">
              <a:solidFill>
                <a:srgbClr val="002060"/>
              </a:solidFill>
            </a:endParaRPr>
          </a:p>
          <a:p>
            <a:pPr algn="ctr"/>
            <a:r>
              <a:rPr lang="fr-FR" sz="1000" dirty="0" err="1" smtClean="0">
                <a:solidFill>
                  <a:srgbClr val="002060"/>
                </a:solidFill>
              </a:rPr>
              <a:t>Filter</a:t>
            </a:r>
            <a:r>
              <a:rPr lang="fr-FR" sz="1000" dirty="0" smtClean="0">
                <a:solidFill>
                  <a:srgbClr val="002060"/>
                </a:solidFill>
              </a:rPr>
              <a:t> </a:t>
            </a:r>
            <a:r>
              <a:rPr lang="fr-FR" sz="1000" dirty="0" err="1" smtClean="0">
                <a:solidFill>
                  <a:srgbClr val="002060"/>
                </a:solidFill>
              </a:rPr>
              <a:t>rule</a:t>
            </a:r>
            <a:r>
              <a:rPr lang="fr-FR" sz="1000" dirty="0" smtClean="0">
                <a:solidFill>
                  <a:srgbClr val="002060"/>
                </a:solidFill>
              </a:rPr>
              <a:t> 1</a:t>
            </a:r>
            <a:endParaRPr lang="fr-FR" sz="900" dirty="0">
              <a:solidFill>
                <a:srgbClr val="002060"/>
              </a:solidFill>
            </a:endParaRPr>
          </a:p>
        </p:txBody>
      </p:sp>
      <p:sp>
        <p:nvSpPr>
          <p:cNvPr id="191" name="ZoneTexte 190"/>
          <p:cNvSpPr txBox="1"/>
          <p:nvPr/>
        </p:nvSpPr>
        <p:spPr>
          <a:xfrm>
            <a:off x="145981" y="4241460"/>
            <a:ext cx="800219" cy="567129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fr-FR" sz="1000" dirty="0" err="1" smtClean="0">
                <a:solidFill>
                  <a:srgbClr val="FF0000"/>
                </a:solidFill>
              </a:rPr>
              <a:t>Exclude</a:t>
            </a:r>
            <a:endParaRPr lang="fr-FR" sz="1000" dirty="0">
              <a:solidFill>
                <a:srgbClr val="FF0000"/>
              </a:solidFill>
            </a:endParaRPr>
          </a:p>
          <a:p>
            <a:pPr algn="ctr"/>
            <a:r>
              <a:rPr lang="fr-FR" sz="1000" dirty="0" err="1" smtClean="0">
                <a:solidFill>
                  <a:srgbClr val="FF0000"/>
                </a:solidFill>
              </a:rPr>
              <a:t>Filter</a:t>
            </a:r>
            <a:r>
              <a:rPr lang="fr-FR" sz="1000" dirty="0" smtClean="0">
                <a:solidFill>
                  <a:srgbClr val="FF0000"/>
                </a:solidFill>
              </a:rPr>
              <a:t> </a:t>
            </a:r>
          </a:p>
          <a:p>
            <a:pPr algn="ctr"/>
            <a:r>
              <a:rPr lang="fr-FR" sz="1000" dirty="0" err="1" smtClean="0">
                <a:solidFill>
                  <a:srgbClr val="FF0000"/>
                </a:solidFill>
              </a:rPr>
              <a:t>rule</a:t>
            </a:r>
            <a:r>
              <a:rPr lang="fr-FR" sz="1000" dirty="0" smtClean="0">
                <a:solidFill>
                  <a:srgbClr val="FF0000"/>
                </a:solidFill>
              </a:rPr>
              <a:t> 3</a:t>
            </a:r>
          </a:p>
          <a:p>
            <a:pPr algn="ctr"/>
            <a:endParaRPr lang="fr-FR" sz="1000" dirty="0" smtClean="0">
              <a:solidFill>
                <a:srgbClr val="FF0000"/>
              </a:solidFill>
            </a:endParaRPr>
          </a:p>
        </p:txBody>
      </p:sp>
      <p:sp>
        <p:nvSpPr>
          <p:cNvPr id="192" name="Accolade ouvrante 191"/>
          <p:cNvSpPr/>
          <p:nvPr/>
        </p:nvSpPr>
        <p:spPr>
          <a:xfrm>
            <a:off x="706104" y="3493403"/>
            <a:ext cx="87572" cy="402324"/>
          </a:xfrm>
          <a:prstGeom prst="leftBrac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3" name="Accolade ouvrante 192"/>
          <p:cNvSpPr/>
          <p:nvPr/>
        </p:nvSpPr>
        <p:spPr>
          <a:xfrm>
            <a:off x="699228" y="3914148"/>
            <a:ext cx="94448" cy="404409"/>
          </a:xfrm>
          <a:prstGeom prst="leftBrac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4" name="Accolade ouvrante 193"/>
          <p:cNvSpPr/>
          <p:nvPr/>
        </p:nvSpPr>
        <p:spPr>
          <a:xfrm>
            <a:off x="706104" y="4346196"/>
            <a:ext cx="87571" cy="187805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5" name="ZoneTexte 194"/>
          <p:cNvSpPr txBox="1"/>
          <p:nvPr/>
        </p:nvSpPr>
        <p:spPr>
          <a:xfrm>
            <a:off x="2742208" y="4327146"/>
            <a:ext cx="265983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i="1" dirty="0" err="1" smtClean="0">
                <a:solidFill>
                  <a:srgbClr val="FF0000"/>
                </a:solidFill>
              </a:rPr>
              <a:t>Excluded</a:t>
            </a:r>
            <a:r>
              <a:rPr lang="fr-FR" sz="800" i="1" dirty="0" smtClean="0">
                <a:solidFill>
                  <a:srgbClr val="FF0000"/>
                </a:solidFill>
              </a:rPr>
              <a:t> </a:t>
            </a:r>
            <a:r>
              <a:rPr lang="fr-FR" sz="800" i="1" dirty="0" err="1" smtClean="0">
                <a:solidFill>
                  <a:srgbClr val="FF0000"/>
                </a:solidFill>
              </a:rPr>
              <a:t>from</a:t>
            </a:r>
            <a:r>
              <a:rPr lang="fr-FR" sz="800" i="1" dirty="0" smtClean="0">
                <a:solidFill>
                  <a:srgbClr val="FF0000"/>
                </a:solidFill>
              </a:rPr>
              <a:t> </a:t>
            </a:r>
            <a:r>
              <a:rPr lang="fr-FR" sz="800" i="1" dirty="0" err="1" smtClean="0">
                <a:solidFill>
                  <a:srgbClr val="FF0000"/>
                </a:solidFill>
              </a:rPr>
              <a:t>deployment</a:t>
            </a:r>
            <a:r>
              <a:rPr lang="fr-FR" sz="800" i="1" dirty="0" smtClean="0">
                <a:solidFill>
                  <a:srgbClr val="FF0000"/>
                </a:solidFill>
              </a:rPr>
              <a:t> </a:t>
            </a:r>
            <a:r>
              <a:rPr lang="fr-FR" sz="800" i="1" dirty="0" err="1" smtClean="0">
                <a:solidFill>
                  <a:srgbClr val="FF0000"/>
                </a:solidFill>
              </a:rPr>
              <a:t>step</a:t>
            </a:r>
            <a:r>
              <a:rPr lang="fr-FR" sz="800" i="1" dirty="0" smtClean="0">
                <a:solidFill>
                  <a:srgbClr val="FF0000"/>
                </a:solidFill>
              </a:rPr>
              <a:t> 1 by </a:t>
            </a:r>
            <a:r>
              <a:rPr lang="fr-FR" sz="800" i="1" dirty="0" err="1" smtClean="0">
                <a:solidFill>
                  <a:srgbClr val="FF0000"/>
                </a:solidFill>
              </a:rPr>
              <a:t>filter</a:t>
            </a:r>
            <a:r>
              <a:rPr lang="fr-FR" sz="800" i="1" dirty="0" smtClean="0">
                <a:solidFill>
                  <a:srgbClr val="FF0000"/>
                </a:solidFill>
              </a:rPr>
              <a:t> </a:t>
            </a:r>
            <a:r>
              <a:rPr lang="fr-FR" sz="800" i="1" dirty="0" err="1" smtClean="0">
                <a:solidFill>
                  <a:srgbClr val="FF0000"/>
                </a:solidFill>
              </a:rPr>
              <a:t>rule</a:t>
            </a:r>
            <a:r>
              <a:rPr lang="fr-FR" sz="800" i="1" dirty="0" smtClean="0">
                <a:solidFill>
                  <a:srgbClr val="FF0000"/>
                </a:solidFill>
              </a:rPr>
              <a:t> 3</a:t>
            </a:r>
            <a:endParaRPr lang="fr-FR" sz="800" i="1" dirty="0">
              <a:solidFill>
                <a:srgbClr val="FF0000"/>
              </a:solidFill>
            </a:endParaRPr>
          </a:p>
        </p:txBody>
      </p:sp>
      <p:sp>
        <p:nvSpPr>
          <p:cNvPr id="196" name="Accolade fermante 195"/>
          <p:cNvSpPr/>
          <p:nvPr/>
        </p:nvSpPr>
        <p:spPr>
          <a:xfrm>
            <a:off x="2692970" y="4373074"/>
            <a:ext cx="53430" cy="123488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8" name="ZoneTexte 197"/>
          <p:cNvSpPr txBox="1"/>
          <p:nvPr/>
        </p:nvSpPr>
        <p:spPr>
          <a:xfrm>
            <a:off x="2729654" y="3388809"/>
            <a:ext cx="101419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 smtClean="0">
                <a:solidFill>
                  <a:srgbClr val="006600"/>
                </a:solidFill>
              </a:rPr>
              <a:t>Transfer </a:t>
            </a:r>
            <a:r>
              <a:rPr lang="fr-FR" sz="800" dirty="0" err="1" smtClean="0">
                <a:solidFill>
                  <a:srgbClr val="006600"/>
                </a:solidFill>
              </a:rPr>
              <a:t>rule</a:t>
            </a:r>
            <a:r>
              <a:rPr lang="fr-FR" sz="800" dirty="0" smtClean="0">
                <a:solidFill>
                  <a:srgbClr val="006600"/>
                </a:solidFill>
              </a:rPr>
              <a:t>  1</a:t>
            </a:r>
            <a:endParaRPr lang="fr-FR" sz="800" dirty="0">
              <a:solidFill>
                <a:srgbClr val="006600"/>
              </a:solidFill>
            </a:endParaRPr>
          </a:p>
        </p:txBody>
      </p:sp>
      <p:sp>
        <p:nvSpPr>
          <p:cNvPr id="199" name="ZoneTexte 198"/>
          <p:cNvSpPr txBox="1"/>
          <p:nvPr/>
        </p:nvSpPr>
        <p:spPr>
          <a:xfrm>
            <a:off x="3070554" y="3916159"/>
            <a:ext cx="8482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 smtClean="0">
                <a:solidFill>
                  <a:srgbClr val="00B0F0"/>
                </a:solidFill>
              </a:rPr>
              <a:t>Transfer </a:t>
            </a:r>
            <a:r>
              <a:rPr lang="fr-FR" sz="800" dirty="0" err="1" smtClean="0">
                <a:solidFill>
                  <a:srgbClr val="00B0F0"/>
                </a:solidFill>
              </a:rPr>
              <a:t>rule</a:t>
            </a:r>
            <a:r>
              <a:rPr lang="fr-FR" sz="800" dirty="0" smtClean="0">
                <a:solidFill>
                  <a:srgbClr val="00B0F0"/>
                </a:solidFill>
              </a:rPr>
              <a:t> 2</a:t>
            </a:r>
            <a:endParaRPr lang="fr-FR" sz="800" dirty="0">
              <a:solidFill>
                <a:srgbClr val="00B0F0"/>
              </a:solidFill>
            </a:endParaRPr>
          </a:p>
        </p:txBody>
      </p:sp>
      <p:pic>
        <p:nvPicPr>
          <p:cNvPr id="201" name="Picture 15" descr="d:\Profiles\jcaillon\AppData\Local\Temp\clear_filters.pn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10" y="4387640"/>
            <a:ext cx="182835" cy="182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3" name="Picture 14" descr="d:\Profiles\jcaillon\AppData\Local\Temp\filled_filter.pn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86" y="3592104"/>
            <a:ext cx="183381" cy="183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" name="Picture 17" descr="d:\Profiles\jcaillon\AppData\Local\Temp\fork_lift.png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6479" y="3429000"/>
            <a:ext cx="135755" cy="135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" name="Picture 17" descr="d:\Profiles\jcaillon\AppData\Local\Temp\fork_lift.png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7578" y="3945880"/>
            <a:ext cx="135755" cy="135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6" name="Groupe 105"/>
          <p:cNvGrpSpPr/>
          <p:nvPr/>
        </p:nvGrpSpPr>
        <p:grpSpPr>
          <a:xfrm>
            <a:off x="798724" y="3085138"/>
            <a:ext cx="2686826" cy="401930"/>
            <a:chOff x="798724" y="3411916"/>
            <a:chExt cx="3056293" cy="457200"/>
          </a:xfrm>
        </p:grpSpPr>
        <p:sp>
          <p:nvSpPr>
            <p:cNvPr id="150" name="ZoneTexte 149"/>
            <p:cNvSpPr txBox="1"/>
            <p:nvPr/>
          </p:nvSpPr>
          <p:spPr>
            <a:xfrm>
              <a:off x="1258254" y="3519374"/>
              <a:ext cx="2596763" cy="2975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100" b="1" dirty="0" err="1" smtClean="0">
                  <a:solidFill>
                    <a:srgbClr val="FF0000"/>
                  </a:solidFill>
                </a:rPr>
                <a:t>From</a:t>
              </a:r>
              <a:r>
                <a:rPr lang="fr-FR" sz="1100" b="1" dirty="0" smtClean="0">
                  <a:solidFill>
                    <a:srgbClr val="FF0000"/>
                  </a:solidFill>
                </a:rPr>
                <a:t>…</a:t>
              </a:r>
              <a:r>
                <a:rPr lang="fr-FR" sz="1100" b="1" dirty="0" smtClean="0"/>
                <a:t> Source directory</a:t>
              </a:r>
              <a:endParaRPr lang="fr-FR" sz="1100" b="1" dirty="0"/>
            </a:p>
          </p:txBody>
        </p:sp>
        <p:grpSp>
          <p:nvGrpSpPr>
            <p:cNvPr id="1053" name="Groupe 1052"/>
            <p:cNvGrpSpPr/>
            <p:nvPr/>
          </p:nvGrpSpPr>
          <p:grpSpPr>
            <a:xfrm>
              <a:off x="798724" y="3411916"/>
              <a:ext cx="457200" cy="457200"/>
              <a:chOff x="798724" y="3411916"/>
              <a:chExt cx="457200" cy="457200"/>
            </a:xfrm>
          </p:grpSpPr>
          <p:pic>
            <p:nvPicPr>
              <p:cNvPr id="152" name="Picture 2" descr="d:\Profiles\jcaillon\AppData\Local\Temp\folder.png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98724" y="3411916"/>
                <a:ext cx="457200" cy="4572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52" name="Picture 18" descr="D:\Repo\3P\3PA\Images\FileExplorer\model\powerpoint.png"/>
              <p:cNvPicPr>
                <a:picLocks noChangeAspect="1" noChangeArrowheads="1"/>
              </p:cNvPicPr>
              <p:nvPr/>
            </p:nvPicPr>
            <p:blipFill>
              <a:blip r:embed="rId1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16715" y="3551808"/>
                <a:ext cx="219861" cy="21986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1054" name="Groupe 1053"/>
          <p:cNvGrpSpPr/>
          <p:nvPr/>
        </p:nvGrpSpPr>
        <p:grpSpPr>
          <a:xfrm>
            <a:off x="3851920" y="3085138"/>
            <a:ext cx="2664295" cy="401930"/>
            <a:chOff x="3851920" y="3411916"/>
            <a:chExt cx="3030663" cy="457200"/>
          </a:xfrm>
        </p:grpSpPr>
        <p:sp>
          <p:nvSpPr>
            <p:cNvPr id="156" name="ZoneTexte 155"/>
            <p:cNvSpPr txBox="1"/>
            <p:nvPr/>
          </p:nvSpPr>
          <p:spPr>
            <a:xfrm>
              <a:off x="4309306" y="3529039"/>
              <a:ext cx="2573277" cy="2975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100" b="1" dirty="0" smtClean="0">
                  <a:solidFill>
                    <a:srgbClr val="FF0000"/>
                  </a:solidFill>
                </a:rPr>
                <a:t>To… </a:t>
              </a:r>
              <a:r>
                <a:rPr lang="fr-FR" sz="1100" b="1" dirty="0" err="1" smtClean="0">
                  <a:solidFill>
                    <a:srgbClr val="7030A0"/>
                  </a:solidFill>
                </a:rPr>
                <a:t>Deployment</a:t>
              </a:r>
              <a:r>
                <a:rPr lang="fr-FR" sz="1100" b="1" dirty="0" smtClean="0">
                  <a:solidFill>
                    <a:srgbClr val="7030A0"/>
                  </a:solidFill>
                </a:rPr>
                <a:t> directory</a:t>
              </a:r>
              <a:endParaRPr lang="fr-FR" sz="1100" b="1" dirty="0">
                <a:solidFill>
                  <a:srgbClr val="7030A0"/>
                </a:solidFill>
              </a:endParaRPr>
            </a:p>
          </p:txBody>
        </p:sp>
        <p:grpSp>
          <p:nvGrpSpPr>
            <p:cNvPr id="210" name="Groupe 209"/>
            <p:cNvGrpSpPr/>
            <p:nvPr/>
          </p:nvGrpSpPr>
          <p:grpSpPr>
            <a:xfrm>
              <a:off x="3851920" y="3411916"/>
              <a:ext cx="457200" cy="457200"/>
              <a:chOff x="798724" y="3411916"/>
              <a:chExt cx="457200" cy="457200"/>
            </a:xfrm>
          </p:grpSpPr>
          <p:pic>
            <p:nvPicPr>
              <p:cNvPr id="211" name="Picture 2" descr="d:\Profiles\jcaillon\AppData\Local\Temp\folder.png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98724" y="3411916"/>
                <a:ext cx="457200" cy="4572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12" name="Picture 18" descr="D:\Repo\3P\3PA\Images\FileExplorer\model\powerpoint.png"/>
              <p:cNvPicPr>
                <a:picLocks noChangeAspect="1" noChangeArrowheads="1"/>
              </p:cNvPicPr>
              <p:nvPr/>
            </p:nvPicPr>
            <p:blipFill>
              <a:blip r:embed="rId1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16715" y="3551808"/>
                <a:ext cx="219861" cy="21986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pic>
        <p:nvPicPr>
          <p:cNvPr id="1055" name="Picture 19" descr="D:\Repo\3P\3PA\Images\FileExplorer\model\jpg.png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243" y="3691342"/>
            <a:ext cx="211490" cy="211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6" name="Picture 20" descr="D:\Repo\3P\3PA\Images\FileExplorer\model\exe.png"/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238" y="3482306"/>
            <a:ext cx="211490" cy="211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7" name="Picture 21" descr="d:\Profiles\jcaillon\AppData\Local\Temp\7z.png"/>
          <p:cNvPicPr>
            <a:picLocks noChangeAspect="1" noChangeArrowheads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948" y="3902417"/>
            <a:ext cx="211490" cy="211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8" name="Picture 22" descr="d:\Profiles\jcaillon\AppData\Local\Temp\xml.png"/>
          <p:cNvPicPr>
            <a:picLocks noChangeAspect="1" noChangeArrowheads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368" y="4107067"/>
            <a:ext cx="211490" cy="211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6" name="ZoneTexte 225"/>
          <p:cNvSpPr txBox="1"/>
          <p:nvPr/>
        </p:nvSpPr>
        <p:spPr>
          <a:xfrm>
            <a:off x="136803" y="3806670"/>
            <a:ext cx="646331" cy="575839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fr-FR" sz="1000" dirty="0" err="1" smtClean="0">
                <a:solidFill>
                  <a:srgbClr val="00B050"/>
                </a:solidFill>
              </a:rPr>
              <a:t>Include</a:t>
            </a:r>
            <a:endParaRPr lang="fr-FR" sz="1000" dirty="0" smtClean="0">
              <a:solidFill>
                <a:srgbClr val="00B050"/>
              </a:solidFill>
            </a:endParaRPr>
          </a:p>
          <a:p>
            <a:pPr algn="ctr"/>
            <a:r>
              <a:rPr lang="fr-FR" sz="1000" dirty="0" err="1" smtClean="0">
                <a:solidFill>
                  <a:srgbClr val="00B050"/>
                </a:solidFill>
              </a:rPr>
              <a:t>Filter</a:t>
            </a:r>
            <a:r>
              <a:rPr lang="fr-FR" sz="1000" dirty="0" smtClean="0">
                <a:solidFill>
                  <a:srgbClr val="00B050"/>
                </a:solidFill>
              </a:rPr>
              <a:t> </a:t>
            </a:r>
            <a:r>
              <a:rPr lang="fr-FR" sz="1000" dirty="0" err="1" smtClean="0">
                <a:solidFill>
                  <a:srgbClr val="00B050"/>
                </a:solidFill>
              </a:rPr>
              <a:t>rule</a:t>
            </a:r>
            <a:r>
              <a:rPr lang="fr-FR" sz="1000" dirty="0" smtClean="0">
                <a:solidFill>
                  <a:srgbClr val="00B050"/>
                </a:solidFill>
              </a:rPr>
              <a:t> 2</a:t>
            </a:r>
            <a:endParaRPr lang="fr-FR" sz="900" dirty="0">
              <a:solidFill>
                <a:srgbClr val="00B050"/>
              </a:solidFill>
            </a:endParaRPr>
          </a:p>
        </p:txBody>
      </p:sp>
      <p:pic>
        <p:nvPicPr>
          <p:cNvPr id="227" name="Picture 14" descr="d:\Profiles\jcaillon\AppData\Local\Temp\filled_filter.pn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51" y="4002581"/>
            <a:ext cx="183381" cy="183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9" name="ZoneTexte 228"/>
          <p:cNvSpPr txBox="1"/>
          <p:nvPr/>
        </p:nvSpPr>
        <p:spPr>
          <a:xfrm>
            <a:off x="934744" y="4320216"/>
            <a:ext cx="191857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 smtClean="0">
                <a:solidFill>
                  <a:srgbClr val="0066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$source</a:t>
            </a:r>
            <a:r>
              <a:rPr lang="fr-FR" sz="8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</a:t>
            </a:r>
            <a:r>
              <a:rPr lang="fr-FR" sz="800" dirty="0" err="1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conf</a:t>
            </a:r>
            <a:r>
              <a:rPr lang="fr-FR" sz="8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</a:t>
            </a:r>
            <a:r>
              <a:rPr lang="fr-FR" sz="800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old</a:t>
            </a:r>
            <a:r>
              <a:rPr lang="fr-FR" sz="8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</a:t>
            </a:r>
            <a:r>
              <a:rPr lang="fr-FR" sz="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settings.xml</a:t>
            </a:r>
            <a:endParaRPr lang="fr-FR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230" name="Picture 22" descr="d:\Profiles\jcaillon\AppData\Local\Temp\xml.png"/>
          <p:cNvPicPr>
            <a:picLocks noChangeAspect="1" noChangeArrowheads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375" y="4322511"/>
            <a:ext cx="211490" cy="211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1" name="ZoneTexte 230"/>
          <p:cNvSpPr txBox="1"/>
          <p:nvPr/>
        </p:nvSpPr>
        <p:spPr>
          <a:xfrm>
            <a:off x="-7644" y="4778244"/>
            <a:ext cx="50040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ü"/>
            </a:pPr>
            <a:r>
              <a:rPr lang="fr-FR" sz="1200" b="1" u="sng" dirty="0" err="1" smtClean="0">
                <a:solidFill>
                  <a:schemeClr val="accent1">
                    <a:lumMod val="75000"/>
                  </a:schemeClr>
                </a:solidFill>
              </a:rPr>
              <a:t>Step</a:t>
            </a:r>
            <a:r>
              <a:rPr lang="fr-FR" sz="1200" b="1" u="sng" dirty="0" smtClean="0">
                <a:solidFill>
                  <a:schemeClr val="accent1">
                    <a:lumMod val="75000"/>
                  </a:schemeClr>
                </a:solidFill>
              </a:rPr>
              <a:t> 2</a:t>
            </a:r>
            <a:r>
              <a:rPr lang="fr-FR" sz="1200" b="1" dirty="0" smtClean="0">
                <a:solidFill>
                  <a:schemeClr val="accent1">
                    <a:lumMod val="75000"/>
                  </a:schemeClr>
                </a:solidFill>
              </a:rPr>
              <a:t> (and </a:t>
            </a:r>
            <a:r>
              <a:rPr lang="fr-FR" sz="1200" b="1" dirty="0" err="1" smtClean="0">
                <a:solidFill>
                  <a:schemeClr val="accent1">
                    <a:lumMod val="75000"/>
                  </a:schemeClr>
                </a:solidFill>
              </a:rPr>
              <a:t>above</a:t>
            </a:r>
            <a:r>
              <a:rPr lang="fr-FR" sz="1200" b="1" dirty="0" smtClean="0">
                <a:solidFill>
                  <a:schemeClr val="accent1">
                    <a:lumMod val="75000"/>
                  </a:schemeClr>
                </a:solidFill>
              </a:rPr>
              <a:t>) : custom </a:t>
            </a:r>
            <a:r>
              <a:rPr lang="fr-FR" sz="1200" b="1" dirty="0" err="1" smtClean="0">
                <a:solidFill>
                  <a:schemeClr val="accent1">
                    <a:lumMod val="75000"/>
                  </a:schemeClr>
                </a:solidFill>
              </a:rPr>
              <a:t>deployment</a:t>
            </a:r>
            <a:r>
              <a:rPr lang="fr-FR" sz="1200" b="1" dirty="0" smtClean="0">
                <a:solidFill>
                  <a:schemeClr val="accent1">
                    <a:lumMod val="75000"/>
                  </a:schemeClr>
                </a:solidFill>
              </a:rPr>
              <a:t> for </a:t>
            </a:r>
            <a:r>
              <a:rPr lang="fr-FR" sz="1200" b="1" dirty="0" err="1" smtClean="0">
                <a:solidFill>
                  <a:schemeClr val="accent1">
                    <a:lumMod val="75000"/>
                  </a:schemeClr>
                </a:solidFill>
              </a:rPr>
              <a:t>any</a:t>
            </a:r>
            <a:r>
              <a:rPr lang="fr-FR" sz="1200" b="1" dirty="0" smtClean="0">
                <a:solidFill>
                  <a:schemeClr val="accent1">
                    <a:lumMod val="75000"/>
                  </a:schemeClr>
                </a:solidFill>
              </a:rPr>
              <a:t> type of file</a:t>
            </a:r>
            <a:endParaRPr lang="fr-FR" sz="1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242" name="Groupe 241"/>
          <p:cNvGrpSpPr/>
          <p:nvPr/>
        </p:nvGrpSpPr>
        <p:grpSpPr>
          <a:xfrm>
            <a:off x="805375" y="4988241"/>
            <a:ext cx="2356177" cy="401930"/>
            <a:chOff x="798724" y="3411916"/>
            <a:chExt cx="2680176" cy="457200"/>
          </a:xfrm>
        </p:grpSpPr>
        <p:sp>
          <p:nvSpPr>
            <p:cNvPr id="243" name="ZoneTexte 242"/>
            <p:cNvSpPr txBox="1"/>
            <p:nvPr/>
          </p:nvSpPr>
          <p:spPr>
            <a:xfrm>
              <a:off x="1258255" y="3519374"/>
              <a:ext cx="2220645" cy="2975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100" b="1" dirty="0" err="1" smtClean="0">
                  <a:solidFill>
                    <a:srgbClr val="FF0000"/>
                  </a:solidFill>
                </a:rPr>
                <a:t>From</a:t>
              </a:r>
              <a:r>
                <a:rPr lang="fr-FR" sz="1100" b="1" dirty="0" smtClean="0">
                  <a:solidFill>
                    <a:srgbClr val="FF0000"/>
                  </a:solidFill>
                </a:rPr>
                <a:t>…</a:t>
              </a:r>
              <a:r>
                <a:rPr lang="fr-FR" sz="1100" b="1" dirty="0" smtClean="0"/>
                <a:t> </a:t>
              </a:r>
              <a:r>
                <a:rPr lang="fr-FR" sz="1100" b="1" dirty="0" err="1" smtClean="0">
                  <a:solidFill>
                    <a:srgbClr val="7030A0"/>
                  </a:solidFill>
                </a:rPr>
                <a:t>Deployment</a:t>
              </a:r>
              <a:r>
                <a:rPr lang="fr-FR" sz="1100" b="1" dirty="0" smtClean="0">
                  <a:solidFill>
                    <a:srgbClr val="7030A0"/>
                  </a:solidFill>
                </a:rPr>
                <a:t> directory</a:t>
              </a:r>
              <a:endParaRPr lang="fr-FR" sz="1100" b="1" dirty="0">
                <a:solidFill>
                  <a:srgbClr val="7030A0"/>
                </a:solidFill>
              </a:endParaRPr>
            </a:p>
          </p:txBody>
        </p:sp>
        <p:grpSp>
          <p:nvGrpSpPr>
            <p:cNvPr id="244" name="Groupe 243"/>
            <p:cNvGrpSpPr/>
            <p:nvPr/>
          </p:nvGrpSpPr>
          <p:grpSpPr>
            <a:xfrm>
              <a:off x="798724" y="3411916"/>
              <a:ext cx="457200" cy="457200"/>
              <a:chOff x="798724" y="3411916"/>
              <a:chExt cx="457200" cy="457200"/>
            </a:xfrm>
          </p:grpSpPr>
          <p:pic>
            <p:nvPicPr>
              <p:cNvPr id="245" name="Picture 2" descr="d:\Profiles\jcaillon\AppData\Local\Temp\folder.png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98724" y="3411916"/>
                <a:ext cx="457200" cy="4572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46" name="Picture 18" descr="D:\Repo\3P\3PA\Images\FileExplorer\model\powerpoint.png"/>
              <p:cNvPicPr>
                <a:picLocks noChangeAspect="1" noChangeArrowheads="1"/>
              </p:cNvPicPr>
              <p:nvPr/>
            </p:nvPicPr>
            <p:blipFill>
              <a:blip r:embed="rId1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16715" y="3551808"/>
                <a:ext cx="219861" cy="21986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247" name="Groupe 246"/>
          <p:cNvGrpSpPr/>
          <p:nvPr/>
        </p:nvGrpSpPr>
        <p:grpSpPr>
          <a:xfrm>
            <a:off x="3858571" y="4988241"/>
            <a:ext cx="2417665" cy="401930"/>
            <a:chOff x="3851920" y="3411916"/>
            <a:chExt cx="2750119" cy="457200"/>
          </a:xfrm>
        </p:grpSpPr>
        <p:sp>
          <p:nvSpPr>
            <p:cNvPr id="248" name="ZoneTexte 247"/>
            <p:cNvSpPr txBox="1"/>
            <p:nvPr/>
          </p:nvSpPr>
          <p:spPr>
            <a:xfrm>
              <a:off x="4309307" y="3529039"/>
              <a:ext cx="2292732" cy="2975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100" b="1" dirty="0" smtClean="0">
                  <a:solidFill>
                    <a:srgbClr val="FF0000"/>
                  </a:solidFill>
                </a:rPr>
                <a:t>To… </a:t>
              </a:r>
              <a:r>
                <a:rPr lang="fr-FR" sz="1100" b="1" dirty="0" err="1" smtClean="0">
                  <a:solidFill>
                    <a:srgbClr val="7030A0"/>
                  </a:solidFill>
                </a:rPr>
                <a:t>Deployment</a:t>
              </a:r>
              <a:r>
                <a:rPr lang="fr-FR" sz="1100" b="1" dirty="0" smtClean="0">
                  <a:solidFill>
                    <a:srgbClr val="7030A0"/>
                  </a:solidFill>
                </a:rPr>
                <a:t> directory</a:t>
              </a:r>
              <a:endParaRPr lang="fr-FR" sz="1100" b="1" dirty="0">
                <a:solidFill>
                  <a:srgbClr val="7030A0"/>
                </a:solidFill>
              </a:endParaRPr>
            </a:p>
          </p:txBody>
        </p:sp>
        <p:grpSp>
          <p:nvGrpSpPr>
            <p:cNvPr id="249" name="Groupe 248"/>
            <p:cNvGrpSpPr/>
            <p:nvPr/>
          </p:nvGrpSpPr>
          <p:grpSpPr>
            <a:xfrm>
              <a:off x="3851920" y="3411916"/>
              <a:ext cx="457200" cy="457200"/>
              <a:chOff x="798724" y="3411916"/>
              <a:chExt cx="457200" cy="457200"/>
            </a:xfrm>
          </p:grpSpPr>
          <p:pic>
            <p:nvPicPr>
              <p:cNvPr id="250" name="Picture 2" descr="d:\Profiles\jcaillon\AppData\Local\Temp\folder.png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98724" y="3411916"/>
                <a:ext cx="457200" cy="4572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51" name="Picture 18" descr="D:\Repo\3P\3PA\Images\FileExplorer\model\powerpoint.png"/>
              <p:cNvPicPr>
                <a:picLocks noChangeAspect="1" noChangeArrowheads="1"/>
              </p:cNvPicPr>
              <p:nvPr/>
            </p:nvPicPr>
            <p:blipFill>
              <a:blip r:embed="rId1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16715" y="3551808"/>
                <a:ext cx="219861" cy="21986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pic>
        <p:nvPicPr>
          <p:cNvPr id="252" name="Picture 6" descr="d:\Profiles\jcaillon\AppData\Local\Temp\archive_folde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5570" y="1698612"/>
            <a:ext cx="249838" cy="249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" name="Picture 23" descr="d:\Profiles\jcaillon\AppData\Local\Temp\winrar.png"/>
          <p:cNvPicPr>
            <a:picLocks noChangeAspect="1" noChangeArrowheads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9519" y="4006448"/>
            <a:ext cx="201940" cy="201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4" name="ZoneTexte 253"/>
          <p:cNvSpPr txBox="1"/>
          <p:nvPr/>
        </p:nvSpPr>
        <p:spPr>
          <a:xfrm>
            <a:off x="4775324" y="3528844"/>
            <a:ext cx="16898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 err="1">
                <a:solidFill>
                  <a:srgbClr val="0066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r>
              <a:rPr lang="fr-FR" sz="800" dirty="0" err="1" smtClean="0">
                <a:solidFill>
                  <a:srgbClr val="0066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ase.d</a:t>
            </a:r>
            <a:endParaRPr lang="fr-FR" sz="800" dirty="0" smtClean="0">
              <a:solidFill>
                <a:srgbClr val="0066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fr-FR" sz="800" dirty="0" err="1">
                <a:solidFill>
                  <a:srgbClr val="0066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r>
              <a:rPr lang="fr-FR" sz="800" dirty="0" err="1" smtClean="0">
                <a:solidFill>
                  <a:srgbClr val="0066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ase.df</a:t>
            </a:r>
            <a:endParaRPr lang="fr-FR" sz="800" dirty="0">
              <a:solidFill>
                <a:srgbClr val="0066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257" name="Picture 17" descr="d:\Profiles\jcaillon\AppData\Local\Temp\fork_lift.png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3493" y="1971245"/>
            <a:ext cx="135755" cy="135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8" name="ZoneTexte 257"/>
          <p:cNvSpPr txBox="1"/>
          <p:nvPr/>
        </p:nvSpPr>
        <p:spPr>
          <a:xfrm>
            <a:off x="3154116" y="1954932"/>
            <a:ext cx="21279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dirty="0" smtClean="0">
                <a:solidFill>
                  <a:srgbClr val="00B0F0"/>
                </a:solidFill>
              </a:rPr>
              <a:t>5</a:t>
            </a:r>
            <a:endParaRPr lang="fr-FR" sz="700" dirty="0">
              <a:solidFill>
                <a:srgbClr val="00B0F0"/>
              </a:solidFill>
            </a:endParaRPr>
          </a:p>
        </p:txBody>
      </p:sp>
      <p:pic>
        <p:nvPicPr>
          <p:cNvPr id="117" name="Picture 24" descr="d:\Profiles\jcaillon\AppData\Local\Temp\opened_folder1.png"/>
          <p:cNvPicPr>
            <a:picLocks noChangeAspect="1"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3670" y="3600227"/>
            <a:ext cx="216728" cy="216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62" name="Connecteur en angle 261"/>
          <p:cNvCxnSpPr>
            <a:stCxn id="164" idx="3"/>
            <a:endCxn id="117" idx="1"/>
          </p:cNvCxnSpPr>
          <p:nvPr/>
        </p:nvCxnSpPr>
        <p:spPr>
          <a:xfrm>
            <a:off x="2143453" y="3583472"/>
            <a:ext cx="1740217" cy="125119"/>
          </a:xfrm>
          <a:prstGeom prst="bentConnector3">
            <a:avLst>
              <a:gd name="adj1" fmla="val 93058"/>
            </a:avLst>
          </a:prstGeom>
          <a:ln w="12700">
            <a:solidFill>
              <a:srgbClr val="92D050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Connecteur en angle 269"/>
          <p:cNvCxnSpPr>
            <a:stCxn id="107" idx="1"/>
            <a:endCxn id="163" idx="3"/>
          </p:cNvCxnSpPr>
          <p:nvPr/>
        </p:nvCxnSpPr>
        <p:spPr>
          <a:xfrm rot="10800000">
            <a:off x="2267745" y="4003448"/>
            <a:ext cx="1601774" cy="103970"/>
          </a:xfrm>
          <a:prstGeom prst="bentConnector3">
            <a:avLst>
              <a:gd name="adj1" fmla="val 63875"/>
            </a:avLst>
          </a:prstGeom>
          <a:ln w="12700">
            <a:solidFill>
              <a:srgbClr val="00B0F0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4" name="ZoneTexte 273"/>
          <p:cNvSpPr txBox="1"/>
          <p:nvPr/>
        </p:nvSpPr>
        <p:spPr>
          <a:xfrm>
            <a:off x="5101805" y="3954542"/>
            <a:ext cx="16898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 err="1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subfolder</a:t>
            </a:r>
            <a:r>
              <a:rPr lang="fr-FR" sz="8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\data.7z</a:t>
            </a:r>
          </a:p>
          <a:p>
            <a:r>
              <a:rPr lang="fr-FR" sz="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r>
              <a:rPr lang="fr-FR" sz="800" dirty="0" err="1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ubfolder</a:t>
            </a:r>
            <a:r>
              <a:rPr lang="fr-FR" sz="8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\settings.xml</a:t>
            </a:r>
            <a:endParaRPr lang="fr-FR" sz="8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75" name="ZoneTexte 274"/>
          <p:cNvSpPr txBox="1"/>
          <p:nvPr/>
        </p:nvSpPr>
        <p:spPr>
          <a:xfrm>
            <a:off x="944477" y="5703138"/>
            <a:ext cx="12137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fr-FR" sz="800" dirty="0" err="1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deploy</a:t>
            </a:r>
            <a:r>
              <a:rPr lang="fr-FR" sz="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</a:t>
            </a:r>
            <a:r>
              <a:rPr lang="fr-FR" sz="8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db</a:t>
            </a:r>
            <a:r>
              <a:rPr lang="fr-FR" sz="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</a:t>
            </a:r>
            <a:r>
              <a:rPr lang="fr-FR" sz="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base.d</a:t>
            </a:r>
            <a:endParaRPr lang="fr-FR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276" name="Picture 20" descr="D:\Repo\3P\3PA\Images\FileExplorer\model\exe.png"/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978" y="5709694"/>
            <a:ext cx="211490" cy="211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7" name="ZoneTexte 276"/>
          <p:cNvSpPr txBox="1"/>
          <p:nvPr/>
        </p:nvSpPr>
        <p:spPr>
          <a:xfrm>
            <a:off x="952550" y="5923014"/>
            <a:ext cx="115212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fr-FR" sz="800" dirty="0" err="1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deploy</a:t>
            </a:r>
            <a:r>
              <a:rPr lang="fr-FR" sz="8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\conf.zip</a:t>
            </a:r>
          </a:p>
        </p:txBody>
      </p:sp>
      <p:pic>
        <p:nvPicPr>
          <p:cNvPr id="278" name="Picture 23" descr="d:\Profiles\jcaillon\AppData\Local\Temp\winrar.png"/>
          <p:cNvPicPr>
            <a:picLocks noChangeAspect="1" noChangeArrowheads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200" y="5922496"/>
            <a:ext cx="201940" cy="201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9" name="Accolade ouvrante 278"/>
          <p:cNvSpPr/>
          <p:nvPr/>
        </p:nvSpPr>
        <p:spPr>
          <a:xfrm>
            <a:off x="736637" y="5705145"/>
            <a:ext cx="87572" cy="402324"/>
          </a:xfrm>
          <a:prstGeom prst="leftBrac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80" name="Picture 14" descr="d:\Profiles\jcaillon\AppData\Local\Temp\filled_filter.pn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19" y="5803846"/>
            <a:ext cx="183381" cy="183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1" name="ZoneTexte 280"/>
          <p:cNvSpPr txBox="1"/>
          <p:nvPr/>
        </p:nvSpPr>
        <p:spPr>
          <a:xfrm>
            <a:off x="145604" y="5630817"/>
            <a:ext cx="646331" cy="529438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fr-FR" sz="1000" dirty="0" err="1" smtClean="0">
                <a:solidFill>
                  <a:srgbClr val="002060"/>
                </a:solidFill>
              </a:rPr>
              <a:t>Include</a:t>
            </a:r>
            <a:endParaRPr lang="fr-FR" sz="1000" dirty="0" smtClean="0">
              <a:solidFill>
                <a:srgbClr val="002060"/>
              </a:solidFill>
            </a:endParaRPr>
          </a:p>
          <a:p>
            <a:pPr algn="ctr"/>
            <a:r>
              <a:rPr lang="fr-FR" sz="1000" dirty="0" err="1" smtClean="0">
                <a:solidFill>
                  <a:srgbClr val="002060"/>
                </a:solidFill>
              </a:rPr>
              <a:t>Filter</a:t>
            </a:r>
            <a:r>
              <a:rPr lang="fr-FR" sz="1000" dirty="0" smtClean="0">
                <a:solidFill>
                  <a:srgbClr val="002060"/>
                </a:solidFill>
              </a:rPr>
              <a:t> </a:t>
            </a:r>
            <a:r>
              <a:rPr lang="fr-FR" sz="1000" dirty="0" err="1" smtClean="0">
                <a:solidFill>
                  <a:srgbClr val="002060"/>
                </a:solidFill>
              </a:rPr>
              <a:t>rule</a:t>
            </a:r>
            <a:r>
              <a:rPr lang="fr-FR" sz="1000" dirty="0" smtClean="0">
                <a:solidFill>
                  <a:srgbClr val="002060"/>
                </a:solidFill>
              </a:rPr>
              <a:t> 1</a:t>
            </a:r>
            <a:endParaRPr lang="fr-FR" sz="900" dirty="0">
              <a:solidFill>
                <a:srgbClr val="002060"/>
              </a:solidFill>
            </a:endParaRPr>
          </a:p>
        </p:txBody>
      </p:sp>
      <p:pic>
        <p:nvPicPr>
          <p:cNvPr id="259" name="Picture 25" descr="d:\Profiles\jcaillon\AppData\Local\Temp\internet_folder.png"/>
          <p:cNvPicPr>
            <a:picLocks noChangeAspect="1" noChangeArrowheads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4780" y="5706968"/>
            <a:ext cx="213320" cy="213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0" name="Picture 26" descr="d:\Profiles\jcaillon\AppData\Local\Temp\skydrive.png"/>
          <p:cNvPicPr>
            <a:picLocks noChangeAspect="1" noChangeArrowheads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4780" y="5921184"/>
            <a:ext cx="217274" cy="217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4" name="ZoneTexte 283"/>
          <p:cNvSpPr txBox="1"/>
          <p:nvPr/>
        </p:nvSpPr>
        <p:spPr>
          <a:xfrm>
            <a:off x="4054121" y="5705145"/>
            <a:ext cx="23042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\\windows_server\deploy\</a:t>
            </a:r>
            <a:r>
              <a:rPr lang="fr-FR" sz="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base.d</a:t>
            </a:r>
            <a:endParaRPr lang="fr-FR" sz="800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85" name="ZoneTexte 284"/>
          <p:cNvSpPr txBox="1"/>
          <p:nvPr/>
        </p:nvSpPr>
        <p:spPr>
          <a:xfrm>
            <a:off x="4067302" y="5926420"/>
            <a:ext cx="272432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ftp://user:password@host:port/deploy/</a:t>
            </a:r>
            <a:r>
              <a:rPr lang="fr-FR" sz="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conf.zip</a:t>
            </a:r>
            <a:endParaRPr lang="fr-FR" sz="800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86" name="ZoneTexte 285"/>
          <p:cNvSpPr txBox="1"/>
          <p:nvPr/>
        </p:nvSpPr>
        <p:spPr>
          <a:xfrm>
            <a:off x="-7645" y="6237312"/>
            <a:ext cx="50040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ü"/>
            </a:pPr>
            <a:r>
              <a:rPr lang="fr-FR" sz="1200" b="1" dirty="0" smtClean="0">
                <a:solidFill>
                  <a:schemeClr val="accent1">
                    <a:lumMod val="75000"/>
                  </a:schemeClr>
                </a:solidFill>
              </a:rPr>
              <a:t>Rince and </a:t>
            </a:r>
            <a:r>
              <a:rPr lang="fr-FR" sz="1200" b="1" dirty="0" err="1" smtClean="0">
                <a:solidFill>
                  <a:schemeClr val="accent1">
                    <a:lumMod val="75000"/>
                  </a:schemeClr>
                </a:solidFill>
              </a:rPr>
              <a:t>repeat</a:t>
            </a:r>
            <a:r>
              <a:rPr lang="fr-FR" sz="1200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r-FR" sz="1200" b="1" dirty="0" err="1" smtClean="0">
                <a:solidFill>
                  <a:schemeClr val="accent1">
                    <a:lumMod val="75000"/>
                  </a:schemeClr>
                </a:solidFill>
              </a:rPr>
              <a:t>step</a:t>
            </a:r>
            <a:r>
              <a:rPr lang="fr-FR" sz="1200" b="1" dirty="0" smtClean="0">
                <a:solidFill>
                  <a:schemeClr val="accent1">
                    <a:lumMod val="75000"/>
                  </a:schemeClr>
                </a:solidFill>
              </a:rPr>
              <a:t> 2 </a:t>
            </a:r>
            <a:r>
              <a:rPr lang="fr-FR" sz="1200" b="1" dirty="0" err="1" smtClean="0">
                <a:solidFill>
                  <a:schemeClr val="accent1">
                    <a:lumMod val="75000"/>
                  </a:schemeClr>
                </a:solidFill>
              </a:rPr>
              <a:t>while</a:t>
            </a:r>
            <a:r>
              <a:rPr lang="fr-FR" sz="1200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r-FR" sz="1200" b="1" dirty="0" err="1" smtClean="0">
                <a:solidFill>
                  <a:schemeClr val="accent1">
                    <a:lumMod val="75000"/>
                  </a:schemeClr>
                </a:solidFill>
              </a:rPr>
              <a:t>there</a:t>
            </a:r>
            <a:r>
              <a:rPr lang="fr-FR" sz="1200" b="1" dirty="0" smtClean="0">
                <a:solidFill>
                  <a:schemeClr val="accent1">
                    <a:lumMod val="75000"/>
                  </a:schemeClr>
                </a:solidFill>
              </a:rPr>
              <a:t> are </a:t>
            </a:r>
            <a:r>
              <a:rPr lang="fr-FR" sz="1200" b="1" dirty="0" err="1" smtClean="0">
                <a:solidFill>
                  <a:schemeClr val="accent1">
                    <a:lumMod val="75000"/>
                  </a:schemeClr>
                </a:solidFill>
              </a:rPr>
              <a:t>transfer</a:t>
            </a:r>
            <a:r>
              <a:rPr lang="fr-FR" sz="1200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r-FR" sz="1200" b="1" dirty="0" err="1" smtClean="0">
                <a:solidFill>
                  <a:schemeClr val="accent1">
                    <a:lumMod val="75000"/>
                  </a:schemeClr>
                </a:solidFill>
              </a:rPr>
              <a:t>rules</a:t>
            </a:r>
            <a:r>
              <a:rPr lang="fr-FR" sz="1200" b="1" dirty="0" smtClean="0">
                <a:solidFill>
                  <a:schemeClr val="accent1">
                    <a:lumMod val="75000"/>
                  </a:schemeClr>
                </a:solidFill>
              </a:rPr>
              <a:t> for </a:t>
            </a:r>
            <a:r>
              <a:rPr lang="fr-FR" sz="1200" b="1" dirty="0" err="1" smtClean="0">
                <a:solidFill>
                  <a:schemeClr val="accent1">
                    <a:lumMod val="75000"/>
                  </a:schemeClr>
                </a:solidFill>
              </a:rPr>
              <a:t>step</a:t>
            </a:r>
            <a:r>
              <a:rPr lang="fr-FR" sz="1200" b="1" dirty="0" smtClean="0">
                <a:solidFill>
                  <a:schemeClr val="accent1">
                    <a:lumMod val="75000"/>
                  </a:schemeClr>
                </a:solidFill>
              </a:rPr>
              <a:t> + 1 </a:t>
            </a:r>
            <a:endParaRPr lang="fr-FR" sz="1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61" name="Accolade fermante 260"/>
          <p:cNvSpPr/>
          <p:nvPr/>
        </p:nvSpPr>
        <p:spPr>
          <a:xfrm>
            <a:off x="4541520" y="265714"/>
            <a:ext cx="72008" cy="338071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3" name="ZoneTexte 262"/>
          <p:cNvSpPr txBox="1"/>
          <p:nvPr/>
        </p:nvSpPr>
        <p:spPr>
          <a:xfrm>
            <a:off x="4605907" y="260648"/>
            <a:ext cx="18592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 err="1" smtClean="0"/>
              <a:t>Rules</a:t>
            </a:r>
            <a:r>
              <a:rPr lang="fr-FR" sz="800" dirty="0" smtClean="0"/>
              <a:t> are </a:t>
            </a:r>
            <a:r>
              <a:rPr lang="fr-FR" sz="800" dirty="0" err="1" smtClean="0"/>
              <a:t>linked</a:t>
            </a:r>
            <a:r>
              <a:rPr lang="fr-FR" sz="800" dirty="0" smtClean="0"/>
              <a:t> to a </a:t>
            </a:r>
            <a:r>
              <a:rPr lang="fr-FR" sz="800" dirty="0" err="1" smtClean="0"/>
              <a:t>particular</a:t>
            </a:r>
            <a:r>
              <a:rPr lang="fr-FR" sz="800" dirty="0" smtClean="0"/>
              <a:t> </a:t>
            </a:r>
            <a:r>
              <a:rPr lang="fr-FR" sz="800" dirty="0" err="1" smtClean="0"/>
              <a:t>step</a:t>
            </a:r>
            <a:endParaRPr lang="fr-FR" sz="800" dirty="0" smtClean="0"/>
          </a:p>
          <a:p>
            <a:r>
              <a:rPr lang="fr-FR" sz="800" dirty="0" smtClean="0"/>
              <a:t>And </a:t>
            </a:r>
            <a:r>
              <a:rPr lang="fr-FR" sz="800" dirty="0" err="1" smtClean="0"/>
              <a:t>apply</a:t>
            </a:r>
            <a:r>
              <a:rPr lang="fr-FR" sz="800" dirty="0" smtClean="0"/>
              <a:t> to a </a:t>
            </a:r>
            <a:r>
              <a:rPr lang="fr-FR" sz="800" dirty="0" err="1" smtClean="0"/>
              <a:t>particular</a:t>
            </a:r>
            <a:r>
              <a:rPr lang="fr-FR" sz="800" dirty="0" smtClean="0"/>
              <a:t> </a:t>
            </a:r>
            <a:r>
              <a:rPr lang="fr-FR" sz="800" dirty="0" err="1" smtClean="0"/>
              <a:t>environment</a:t>
            </a:r>
            <a:endParaRPr lang="fr-FR" sz="800" dirty="0"/>
          </a:p>
        </p:txBody>
      </p:sp>
      <p:cxnSp>
        <p:nvCxnSpPr>
          <p:cNvPr id="289" name="Connecteur en angle 288"/>
          <p:cNvCxnSpPr>
            <a:stCxn id="275" idx="3"/>
            <a:endCxn id="259" idx="1"/>
          </p:cNvCxnSpPr>
          <p:nvPr/>
        </p:nvCxnSpPr>
        <p:spPr>
          <a:xfrm>
            <a:off x="2158193" y="5810860"/>
            <a:ext cx="1716587" cy="2768"/>
          </a:xfrm>
          <a:prstGeom prst="bentConnector3">
            <a:avLst>
              <a:gd name="adj1" fmla="val 50000"/>
            </a:avLst>
          </a:prstGeom>
          <a:ln w="12700">
            <a:solidFill>
              <a:srgbClr val="92D050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Connecteur en angle 291"/>
          <p:cNvCxnSpPr>
            <a:stCxn id="260" idx="1"/>
            <a:endCxn id="277" idx="3"/>
          </p:cNvCxnSpPr>
          <p:nvPr/>
        </p:nvCxnSpPr>
        <p:spPr>
          <a:xfrm rot="10800000" flipV="1">
            <a:off x="2104678" y="6029820"/>
            <a:ext cx="1770102" cy="915"/>
          </a:xfrm>
          <a:prstGeom prst="bentConnector3">
            <a:avLst>
              <a:gd name="adj1" fmla="val 50000"/>
            </a:avLst>
          </a:prstGeom>
          <a:ln w="12700">
            <a:solidFill>
              <a:srgbClr val="00B0F0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7" name="ZoneTexte 296"/>
          <p:cNvSpPr txBox="1"/>
          <p:nvPr/>
        </p:nvSpPr>
        <p:spPr>
          <a:xfrm>
            <a:off x="2592916" y="5842128"/>
            <a:ext cx="8482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 smtClean="0">
                <a:solidFill>
                  <a:srgbClr val="00B0F0"/>
                </a:solidFill>
              </a:rPr>
              <a:t>Transfer </a:t>
            </a:r>
            <a:r>
              <a:rPr lang="fr-FR" sz="800" dirty="0" err="1" smtClean="0">
                <a:solidFill>
                  <a:srgbClr val="00B0F0"/>
                </a:solidFill>
              </a:rPr>
              <a:t>rule</a:t>
            </a:r>
            <a:r>
              <a:rPr lang="fr-FR" sz="800" dirty="0" smtClean="0">
                <a:solidFill>
                  <a:srgbClr val="00B0F0"/>
                </a:solidFill>
              </a:rPr>
              <a:t> 2</a:t>
            </a:r>
            <a:endParaRPr lang="fr-FR" sz="800" dirty="0">
              <a:solidFill>
                <a:srgbClr val="00B0F0"/>
              </a:solidFill>
            </a:endParaRPr>
          </a:p>
        </p:txBody>
      </p:sp>
      <p:pic>
        <p:nvPicPr>
          <p:cNvPr id="298" name="Picture 17" descr="d:\Profiles\jcaillon\AppData\Local\Temp\fork_lift.png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1702" y="5871849"/>
            <a:ext cx="135755" cy="135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9" name="ZoneTexte 298"/>
          <p:cNvSpPr txBox="1"/>
          <p:nvPr/>
        </p:nvSpPr>
        <p:spPr>
          <a:xfrm>
            <a:off x="2593818" y="5618510"/>
            <a:ext cx="101419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 smtClean="0">
                <a:solidFill>
                  <a:srgbClr val="006600"/>
                </a:solidFill>
              </a:rPr>
              <a:t>Transfer </a:t>
            </a:r>
            <a:r>
              <a:rPr lang="fr-FR" sz="800" dirty="0" err="1" smtClean="0">
                <a:solidFill>
                  <a:srgbClr val="006600"/>
                </a:solidFill>
              </a:rPr>
              <a:t>rule</a:t>
            </a:r>
            <a:r>
              <a:rPr lang="fr-FR" sz="800" dirty="0" smtClean="0">
                <a:solidFill>
                  <a:srgbClr val="006600"/>
                </a:solidFill>
              </a:rPr>
              <a:t>  1</a:t>
            </a:r>
            <a:endParaRPr lang="fr-FR" sz="800" dirty="0">
              <a:solidFill>
                <a:srgbClr val="006600"/>
              </a:solidFill>
            </a:endParaRPr>
          </a:p>
        </p:txBody>
      </p:sp>
      <p:pic>
        <p:nvPicPr>
          <p:cNvPr id="300" name="Picture 17" descr="d:\Profiles\jcaillon\AppData\Local\Temp\fork_lift.png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2405" y="5658701"/>
            <a:ext cx="135755" cy="135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4322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3558803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240</TotalTime>
  <Words>286</Words>
  <Application>Microsoft Office PowerPoint</Application>
  <PresentationFormat>Affichage à l'écran (4:3)</PresentationFormat>
  <Paragraphs>77</Paragraphs>
  <Slides>2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3" baseType="lpstr">
      <vt:lpstr>Thème Office</vt:lpstr>
      <vt:lpstr>Présentation PowerPoint</vt:lpstr>
      <vt:lpstr>Présentation PowerPoint</vt:lpstr>
    </vt:vector>
  </TitlesOfParts>
  <Company>Sopra Group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jcaillon</dc:creator>
  <cp:lastModifiedBy>jcaillon</cp:lastModifiedBy>
  <cp:revision>86</cp:revision>
  <dcterms:created xsi:type="dcterms:W3CDTF">2016-08-08T14:02:10Z</dcterms:created>
  <dcterms:modified xsi:type="dcterms:W3CDTF">2016-08-08T18:05:02Z</dcterms:modified>
</cp:coreProperties>
</file>