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2" r:id="rId4"/>
  </p:sldMasterIdLst>
  <p:notesMasterIdLst>
    <p:notesMasterId r:id="rId17"/>
  </p:notesMasterIdLst>
  <p:handoutMasterIdLst>
    <p:handoutMasterId r:id="rId18"/>
  </p:handoutMasterIdLst>
  <p:sldIdLst>
    <p:sldId id="256" r:id="rId5"/>
    <p:sldId id="268" r:id="rId6"/>
    <p:sldId id="269" r:id="rId7"/>
    <p:sldId id="277" r:id="rId8"/>
    <p:sldId id="270" r:id="rId9"/>
    <p:sldId id="271" r:id="rId10"/>
    <p:sldId id="272" r:id="rId11"/>
    <p:sldId id="278" r:id="rId12"/>
    <p:sldId id="273" r:id="rId13"/>
    <p:sldId id="274" r:id="rId14"/>
    <p:sldId id="275" r:id="rId15"/>
    <p:sldId id="27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69BB"/>
    <a:srgbClr val="124E8F"/>
    <a:srgbClr val="124E8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52" autoAdjust="0"/>
    <p:restoredTop sz="94599"/>
  </p:normalViewPr>
  <p:slideViewPr>
    <p:cSldViewPr snapToGrid="0" snapToObjects="1">
      <p:cViewPr varScale="1">
        <p:scale>
          <a:sx n="112" d="100"/>
          <a:sy n="112" d="100"/>
        </p:scale>
        <p:origin x="368" y="192"/>
      </p:cViewPr>
      <p:guideLst>
        <p:guide orient="horz" pos="2160"/>
        <p:guide pos="2880"/>
      </p:guideLst>
    </p:cSldViewPr>
  </p:slideViewPr>
  <p:notesTextViewPr>
    <p:cViewPr>
      <p:scale>
        <a:sx n="100" d="100"/>
        <a:sy n="100" d="100"/>
      </p:scale>
      <p:origin x="0" y="0"/>
    </p:cViewPr>
  </p:notesTextViewPr>
  <p:notesViewPr>
    <p:cSldViewPr snapToGrid="0" snapToObjects="1" showGuides="1">
      <p:cViewPr varScale="1">
        <p:scale>
          <a:sx n="98" d="100"/>
          <a:sy n="98" d="100"/>
        </p:scale>
        <p:origin x="3516" y="7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095681-3912-9B4E-BBF3-6E0CE63BAA8A}" type="datetimeFigureOut">
              <a:rPr lang="en-US" smtClean="0"/>
              <a:t>12/7/15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E91079-D0A5-B744-B227-EEAA58F1A4BA}" type="slidenum">
              <a:rPr lang="en-US" smtClean="0"/>
              <a:t>‹#›</a:t>
            </a:fld>
            <a:endParaRPr lang="en-US"/>
          </a:p>
        </p:txBody>
      </p:sp>
    </p:spTree>
    <p:extLst>
      <p:ext uri="{BB962C8B-B14F-4D97-AF65-F5344CB8AC3E}">
        <p14:creationId xmlns:p14="http://schemas.microsoft.com/office/powerpoint/2010/main" val="9665731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D5507D-5B70-5D48-B4FB-562631555540}" type="datetimeFigureOut">
              <a:rPr lang="en-US" smtClean="0"/>
              <a:t>12/7/15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728FEB-24DB-BA49-9478-4BE42FD5B3A4}" type="slidenum">
              <a:rPr lang="en-US" smtClean="0"/>
              <a:t>‹#›</a:t>
            </a:fld>
            <a:endParaRPr lang="en-US"/>
          </a:p>
        </p:txBody>
      </p:sp>
    </p:spTree>
    <p:extLst>
      <p:ext uri="{BB962C8B-B14F-4D97-AF65-F5344CB8AC3E}">
        <p14:creationId xmlns:p14="http://schemas.microsoft.com/office/powerpoint/2010/main" val="10951988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728FEB-24DB-BA49-9478-4BE42FD5B3A4}" type="slidenum">
              <a:rPr lang="en-US" smtClean="0"/>
              <a:t>1</a:t>
            </a:fld>
            <a:endParaRPr lang="en-US"/>
          </a:p>
        </p:txBody>
      </p:sp>
    </p:spTree>
    <p:extLst>
      <p:ext uri="{BB962C8B-B14F-4D97-AF65-F5344CB8AC3E}">
        <p14:creationId xmlns:p14="http://schemas.microsoft.com/office/powerpoint/2010/main" val="406502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521973"/>
            <a:ext cx="6858000" cy="1810314"/>
          </a:xfrm>
        </p:spPr>
        <p:txBody>
          <a:bodyPr anchor="ctr"/>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45164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pic>
        <p:nvPicPr>
          <p:cNvPr id="4" name="Picture 3" descr="LogicalAdvantage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000" y="387082"/>
            <a:ext cx="3202084" cy="1835538"/>
          </a:xfrm>
          <a:prstGeom prst="rect">
            <a:avLst/>
          </a:prstGeom>
        </p:spPr>
      </p:pic>
    </p:spTree>
    <p:extLst>
      <p:ext uri="{BB962C8B-B14F-4D97-AF65-F5344CB8AC3E}">
        <p14:creationId xmlns:p14="http://schemas.microsoft.com/office/powerpoint/2010/main" val="1935986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Logicaladvantage.com</a:t>
            </a: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2C447355-BE83-0F47-BDEA-8783F29F9108}" type="slidenum">
              <a:rPr lang="en-US" smtClean="0"/>
              <a:t>‹#›</a:t>
            </a:fld>
            <a:endParaRPr lang="en-US"/>
          </a:p>
        </p:txBody>
      </p:sp>
    </p:spTree>
    <p:extLst>
      <p:ext uri="{BB962C8B-B14F-4D97-AF65-F5344CB8AC3E}">
        <p14:creationId xmlns:p14="http://schemas.microsoft.com/office/powerpoint/2010/main" val="3695632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Logicaladvantage.com</a:t>
            </a: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2C447355-BE83-0F47-BDEA-8783F29F9108}" type="slidenum">
              <a:rPr lang="en-US" smtClean="0"/>
              <a:t>‹#›</a:t>
            </a:fld>
            <a:endParaRPr lang="en-US"/>
          </a:p>
        </p:txBody>
      </p:sp>
    </p:spTree>
    <p:extLst>
      <p:ext uri="{BB962C8B-B14F-4D97-AF65-F5344CB8AC3E}">
        <p14:creationId xmlns:p14="http://schemas.microsoft.com/office/powerpoint/2010/main" val="273543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1401096" y="133525"/>
            <a:ext cx="7293077" cy="567515"/>
          </a:xfrm>
          <a:prstGeom prst="rect">
            <a:avLst/>
          </a:prstGeom>
        </p:spPr>
        <p:txBody>
          <a:bodyPr/>
          <a:lstStyle>
            <a:lvl1pPr marL="0" indent="115888" algn="l">
              <a:defRPr sz="3600">
                <a:solidFill>
                  <a:schemeClr val="tx2"/>
                </a:solidFill>
              </a:defRPr>
            </a:lvl1pPr>
          </a:lstStyle>
          <a:p>
            <a:r>
              <a:rPr lang="en-US" dirty="0" smtClean="0"/>
              <a:t>Click to edit Master title style</a:t>
            </a:r>
            <a:endParaRPr lang="en-US" dirty="0"/>
          </a:p>
        </p:txBody>
      </p:sp>
      <p:sp>
        <p:nvSpPr>
          <p:cNvPr id="4" name="Slide Number Placeholder 3"/>
          <p:cNvSpPr>
            <a:spLocks noGrp="1"/>
          </p:cNvSpPr>
          <p:nvPr>
            <p:ph type="sldNum" sz="quarter" idx="11"/>
          </p:nvPr>
        </p:nvSpPr>
        <p:spPr>
          <a:xfrm>
            <a:off x="171753" y="6400800"/>
            <a:ext cx="1401096" cy="457200"/>
          </a:xfrm>
          <a:prstGeom prst="rect">
            <a:avLst/>
          </a:prstGeom>
        </p:spPr>
        <p:txBody>
          <a:bodyPr anchor="ctr"/>
          <a:lstStyle>
            <a:lvl1pPr algn="l">
              <a:defRPr sz="900" b="1">
                <a:solidFill>
                  <a:schemeClr val="bg1"/>
                </a:solidFill>
              </a:defRPr>
            </a:lvl1pPr>
          </a:lstStyle>
          <a:p>
            <a:fld id="{623460FD-32A0-43FA-84A7-18213DDD14E0}" type="slidenum">
              <a:rPr lang="en-US" smtClean="0"/>
              <a:pPr/>
              <a:t>‹#›</a:t>
            </a:fld>
            <a:endParaRPr lang="en-US" dirty="0"/>
          </a:p>
        </p:txBody>
      </p:sp>
      <p:pic>
        <p:nvPicPr>
          <p:cNvPr id="5" name="Picture 4"/>
          <p:cNvPicPr>
            <a:picLocks noChangeAspect="1"/>
          </p:cNvPicPr>
          <p:nvPr/>
        </p:nvPicPr>
        <p:blipFill>
          <a:blip r:embed="rId2"/>
          <a:stretch>
            <a:fillRect/>
          </a:stretch>
        </p:blipFill>
        <p:spPr>
          <a:xfrm>
            <a:off x="470851" y="136246"/>
            <a:ext cx="802901" cy="447418"/>
          </a:xfrm>
          <a:prstGeom prst="rect">
            <a:avLst/>
          </a:prstGeom>
        </p:spPr>
      </p:pic>
      <p:sp>
        <p:nvSpPr>
          <p:cNvPr id="7" name="Content Placeholder 6"/>
          <p:cNvSpPr>
            <a:spLocks noGrp="1"/>
          </p:cNvSpPr>
          <p:nvPr>
            <p:ph sz="quarter" idx="12"/>
          </p:nvPr>
        </p:nvSpPr>
        <p:spPr>
          <a:xfrm>
            <a:off x="470851" y="876300"/>
            <a:ext cx="7750277" cy="5272794"/>
          </a:xfrm>
          <a:prstGeom prst="rect">
            <a:avLst/>
          </a:prstGeom>
        </p:spPr>
        <p:txBody>
          <a:bodyPr/>
          <a:lstStyle>
            <a:lvl1pPr marL="465138" indent="-288925">
              <a:buFontTx/>
              <a:buBlip>
                <a:blip r:embed="rId3"/>
              </a:buBlip>
              <a:tabLst>
                <a:tab pos="508000" algn="l"/>
              </a:tabLst>
              <a:defRPr sz="3200"/>
            </a:lvl1pPr>
            <a:lvl2pPr marL="682625" indent="-339725">
              <a:buFontTx/>
              <a:buBlip>
                <a:blip r:embed="rId3"/>
              </a:buBlip>
              <a:defRPr sz="2800">
                <a:solidFill>
                  <a:schemeClr val="tx2"/>
                </a:solidFill>
              </a:defRPr>
            </a:lvl2pPr>
            <a:lvl3pPr marL="914400" indent="-228600">
              <a:buFontTx/>
              <a:buBlip>
                <a:blip r:embed="rId3"/>
              </a:buBlip>
              <a:defRPr sz="2400" baseline="0"/>
            </a:lvl3pPr>
            <a:lvl4pPr marL="1262063" indent="-233363">
              <a:buFontTx/>
              <a:buBlip>
                <a:blip r:embed="rId3"/>
              </a:buBlip>
              <a:defRPr sz="2000" baseline="0">
                <a:solidFill>
                  <a:schemeClr val="tx2"/>
                </a:solidFill>
              </a:defRPr>
            </a:lvl4pPr>
            <a:lvl5pPr marL="1597025" indent="-225425">
              <a:buFontTx/>
              <a:buBlip>
                <a:blip r:embed="rId3"/>
              </a:buBlip>
              <a:defRPr sz="1600" baseline="0"/>
            </a:lvl5pPr>
            <a:lvl6pPr marL="1885950" indent="-171450">
              <a:buFontTx/>
              <a:buBlip>
                <a:blip r:embed="rId3"/>
              </a:buBlip>
              <a:defRPr baseline="0">
                <a:solidFill>
                  <a:srgbClr val="2B69BB"/>
                </a:solidFill>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Footer Placeholder 2"/>
          <p:cNvSpPr>
            <a:spLocks noGrp="1"/>
          </p:cNvSpPr>
          <p:nvPr>
            <p:ph type="ftr" sz="quarter" idx="10"/>
          </p:nvPr>
        </p:nvSpPr>
        <p:spPr>
          <a:xfrm>
            <a:off x="3028950" y="6411206"/>
            <a:ext cx="3086100" cy="457200"/>
          </a:xfrm>
          <a:prstGeom prst="rect">
            <a:avLst/>
          </a:prstGeom>
        </p:spPr>
        <p:txBody>
          <a:bodyPr anchor="ctr" anchorCtr="0"/>
          <a:lstStyle>
            <a:lvl1pPr algn="ctr">
              <a:defRPr sz="900" b="1">
                <a:solidFill>
                  <a:schemeClr val="bg1"/>
                </a:solidFill>
              </a:defRPr>
            </a:lvl1pPr>
          </a:lstStyle>
          <a:p>
            <a:r>
              <a:rPr lang="en-US" dirty="0" smtClean="0"/>
              <a:t>LogicalAdvantage.com</a:t>
            </a:r>
            <a:endParaRPr lang="en-US" dirty="0"/>
          </a:p>
        </p:txBody>
      </p:sp>
      <p:pic>
        <p:nvPicPr>
          <p:cNvPr id="8" name="Picture 7"/>
          <p:cNvPicPr>
            <a:picLocks noChangeAspect="1"/>
          </p:cNvPicPr>
          <p:nvPr userDrawn="1"/>
        </p:nvPicPr>
        <p:blipFill>
          <a:blip r:embed="rId2"/>
          <a:stretch>
            <a:fillRect/>
          </a:stretch>
        </p:blipFill>
        <p:spPr>
          <a:xfrm>
            <a:off x="470851" y="136246"/>
            <a:ext cx="802901" cy="447418"/>
          </a:xfrm>
          <a:prstGeom prst="rect">
            <a:avLst/>
          </a:prstGeom>
        </p:spPr>
      </p:pic>
    </p:spTree>
    <p:extLst>
      <p:ext uri="{BB962C8B-B14F-4D97-AF65-F5344CB8AC3E}">
        <p14:creationId xmlns:p14="http://schemas.microsoft.com/office/powerpoint/2010/main" val="4107289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Logicaladvantage.com</a:t>
            </a: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623460FD-32A0-43FA-84A7-18213DDD14E0}" type="slidenum">
              <a:rPr lang="en-US" smtClean="0"/>
              <a:t>‹#›</a:t>
            </a:fld>
            <a:endParaRPr lang="en-US"/>
          </a:p>
        </p:txBody>
      </p:sp>
    </p:spTree>
    <p:extLst>
      <p:ext uri="{BB962C8B-B14F-4D97-AF65-F5344CB8AC3E}">
        <p14:creationId xmlns:p14="http://schemas.microsoft.com/office/powerpoint/2010/main" val="280518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t>Logicaladvantage.com</a:t>
            </a: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2C447355-BE83-0F47-BDEA-8783F29F9108}" type="slidenum">
              <a:rPr lang="en-US" smtClean="0"/>
              <a:t>‹#›</a:t>
            </a:fld>
            <a:endParaRPr lang="en-US"/>
          </a:p>
        </p:txBody>
      </p:sp>
    </p:spTree>
    <p:extLst>
      <p:ext uri="{BB962C8B-B14F-4D97-AF65-F5344CB8AC3E}">
        <p14:creationId xmlns:p14="http://schemas.microsoft.com/office/powerpoint/2010/main" val="272582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smtClean="0"/>
              <a:t>Logicaladvantage.com</a:t>
            </a:r>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2C447355-BE83-0F47-BDEA-8783F29F9108}" type="slidenum">
              <a:rPr lang="en-US" smtClean="0"/>
              <a:t>‹#›</a:t>
            </a:fld>
            <a:endParaRPr lang="en-US"/>
          </a:p>
        </p:txBody>
      </p:sp>
    </p:spTree>
    <p:extLst>
      <p:ext uri="{BB962C8B-B14F-4D97-AF65-F5344CB8AC3E}">
        <p14:creationId xmlns:p14="http://schemas.microsoft.com/office/powerpoint/2010/main" val="13226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smtClean="0"/>
              <a:t>Logicaladvantage.com</a:t>
            </a:r>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2C447355-BE83-0F47-BDEA-8783F29F9108}" type="slidenum">
              <a:rPr lang="en-US" smtClean="0"/>
              <a:t>‹#›</a:t>
            </a:fld>
            <a:endParaRPr lang="en-US"/>
          </a:p>
        </p:txBody>
      </p:sp>
    </p:spTree>
    <p:extLst>
      <p:ext uri="{BB962C8B-B14F-4D97-AF65-F5344CB8AC3E}">
        <p14:creationId xmlns:p14="http://schemas.microsoft.com/office/powerpoint/2010/main" val="257285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smtClean="0"/>
              <a:t>Logicaladvantage.com</a:t>
            </a:r>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2C447355-BE83-0F47-BDEA-8783F29F9108}" type="slidenum">
              <a:rPr lang="en-US" smtClean="0"/>
              <a:t>‹#›</a:t>
            </a:fld>
            <a:endParaRPr lang="en-US"/>
          </a:p>
        </p:txBody>
      </p:sp>
    </p:spTree>
    <p:extLst>
      <p:ext uri="{BB962C8B-B14F-4D97-AF65-F5344CB8AC3E}">
        <p14:creationId xmlns:p14="http://schemas.microsoft.com/office/powerpoint/2010/main" val="48896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t>Logicaladvantage.com</a:t>
            </a: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2C447355-BE83-0F47-BDEA-8783F29F9108}" type="slidenum">
              <a:rPr lang="en-US" smtClean="0"/>
              <a:t>‹#›</a:t>
            </a:fld>
            <a:endParaRPr lang="en-US"/>
          </a:p>
        </p:txBody>
      </p:sp>
    </p:spTree>
    <p:extLst>
      <p:ext uri="{BB962C8B-B14F-4D97-AF65-F5344CB8AC3E}">
        <p14:creationId xmlns:p14="http://schemas.microsoft.com/office/powerpoint/2010/main" val="88590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t>Logicaladvantage.com</a:t>
            </a: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2C447355-BE83-0F47-BDEA-8783F29F9108}" type="slidenum">
              <a:rPr lang="en-US" smtClean="0"/>
              <a:t>‹#›</a:t>
            </a:fld>
            <a:endParaRPr lang="en-US"/>
          </a:p>
        </p:txBody>
      </p:sp>
    </p:spTree>
    <p:extLst>
      <p:ext uri="{BB962C8B-B14F-4D97-AF65-F5344CB8AC3E}">
        <p14:creationId xmlns:p14="http://schemas.microsoft.com/office/powerpoint/2010/main" val="41222801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p:nvPicPr>
        <p:blipFill>
          <a:blip r:embed="rId13"/>
          <a:stretch>
            <a:fillRect/>
          </a:stretch>
        </p:blipFill>
        <p:spPr>
          <a:xfrm flipV="1">
            <a:off x="0" y="6407618"/>
            <a:ext cx="9144000" cy="457197"/>
          </a:xfrm>
          <a:prstGeom prst="rect">
            <a:avLst/>
          </a:prstGeom>
        </p:spPr>
      </p:pic>
      <p:pic>
        <p:nvPicPr>
          <p:cNvPr id="8" name="Picture 7"/>
          <p:cNvPicPr>
            <a:picLocks noChangeAspect="1"/>
          </p:cNvPicPr>
          <p:nvPr/>
        </p:nvPicPr>
        <p:blipFill rotWithShape="1">
          <a:blip r:embed="rId14">
            <a:extLst>
              <a:ext uri="{28A0092B-C50C-407E-A947-70E740481C1C}">
                <a14:useLocalDpi xmlns:a14="http://schemas.microsoft.com/office/drawing/2010/main" val="0"/>
              </a:ext>
            </a:extLst>
          </a:blip>
          <a:srcRect t="1" b="80799"/>
          <a:stretch/>
        </p:blipFill>
        <p:spPr>
          <a:xfrm>
            <a:off x="0" y="6400800"/>
            <a:ext cx="9144000" cy="457200"/>
          </a:xfrm>
          <a:prstGeom prst="rect">
            <a:avLst/>
          </a:prstGeom>
        </p:spPr>
      </p:pic>
      <p:grpSp>
        <p:nvGrpSpPr>
          <p:cNvPr id="9" name="Group 8"/>
          <p:cNvGrpSpPr>
            <a:grpSpLocks/>
          </p:cNvGrpSpPr>
          <p:nvPr/>
        </p:nvGrpSpPr>
        <p:grpSpPr bwMode="auto">
          <a:xfrm>
            <a:off x="8792727" y="6461614"/>
            <a:ext cx="160773" cy="335565"/>
            <a:chOff x="5112" y="-903"/>
            <a:chExt cx="413" cy="861"/>
          </a:xfrm>
          <a:solidFill>
            <a:schemeClr val="bg1"/>
          </a:solidFill>
        </p:grpSpPr>
        <p:grpSp>
          <p:nvGrpSpPr>
            <p:cNvPr id="10" name="Group 9"/>
            <p:cNvGrpSpPr>
              <a:grpSpLocks/>
            </p:cNvGrpSpPr>
            <p:nvPr/>
          </p:nvGrpSpPr>
          <p:grpSpPr bwMode="auto">
            <a:xfrm>
              <a:off x="5112" y="-903"/>
              <a:ext cx="413" cy="861"/>
              <a:chOff x="5112" y="-903"/>
              <a:chExt cx="413" cy="861"/>
            </a:xfrm>
            <a:grpFill/>
          </p:grpSpPr>
          <p:sp>
            <p:nvSpPr>
              <p:cNvPr id="11" name="Freeform 10"/>
              <p:cNvSpPr>
                <a:spLocks/>
              </p:cNvSpPr>
              <p:nvPr/>
            </p:nvSpPr>
            <p:spPr bwMode="auto">
              <a:xfrm>
                <a:off x="5112" y="-455"/>
                <a:ext cx="413" cy="413"/>
              </a:xfrm>
              <a:custGeom>
                <a:avLst/>
                <a:gdLst>
                  <a:gd name="T0" fmla="+- 0 5239 5112"/>
                  <a:gd name="T1" fmla="*/ T0 w 413"/>
                  <a:gd name="T2" fmla="+- 0 -455 -455"/>
                  <a:gd name="T3" fmla="*/ -455 h 413"/>
                  <a:gd name="T4" fmla="+- 0 5112 5112"/>
                  <a:gd name="T5" fmla="*/ T4 w 413"/>
                  <a:gd name="T6" fmla="+- 0 -329 -455"/>
                  <a:gd name="T7" fmla="*/ -329 h 413"/>
                  <a:gd name="T8" fmla="+- 0 5112 5112"/>
                  <a:gd name="T9" fmla="*/ T8 w 413"/>
                  <a:gd name="T10" fmla="+- 0 -42 -455"/>
                  <a:gd name="T11" fmla="*/ -42 h 413"/>
                  <a:gd name="T12" fmla="+- 0 5525 5112"/>
                  <a:gd name="T13" fmla="*/ T12 w 413"/>
                  <a:gd name="T14" fmla="+- 0 -455 -455"/>
                  <a:gd name="T15" fmla="*/ -455 h 413"/>
                  <a:gd name="T16" fmla="+- 0 5239 5112"/>
                  <a:gd name="T17" fmla="*/ T16 w 413"/>
                  <a:gd name="T18" fmla="+- 0 -455 -455"/>
                  <a:gd name="T19" fmla="*/ -455 h 413"/>
                </a:gdLst>
                <a:ahLst/>
                <a:cxnLst>
                  <a:cxn ang="0">
                    <a:pos x="T1" y="T3"/>
                  </a:cxn>
                  <a:cxn ang="0">
                    <a:pos x="T5" y="T7"/>
                  </a:cxn>
                  <a:cxn ang="0">
                    <a:pos x="T9" y="T11"/>
                  </a:cxn>
                  <a:cxn ang="0">
                    <a:pos x="T13" y="T15"/>
                  </a:cxn>
                  <a:cxn ang="0">
                    <a:pos x="T17" y="T19"/>
                  </a:cxn>
                </a:cxnLst>
                <a:rect l="0" t="0" r="r" b="b"/>
                <a:pathLst>
                  <a:path w="413" h="413">
                    <a:moveTo>
                      <a:pt x="127" y="0"/>
                    </a:moveTo>
                    <a:lnTo>
                      <a:pt x="0" y="126"/>
                    </a:lnTo>
                    <a:lnTo>
                      <a:pt x="0" y="413"/>
                    </a:lnTo>
                    <a:lnTo>
                      <a:pt x="413" y="0"/>
                    </a:lnTo>
                    <a:lnTo>
                      <a:pt x="12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nvGrpSpPr>
              <p:cNvPr id="12" name="Group 11"/>
              <p:cNvGrpSpPr>
                <a:grpSpLocks/>
              </p:cNvGrpSpPr>
              <p:nvPr/>
            </p:nvGrpSpPr>
            <p:grpSpPr bwMode="auto">
              <a:xfrm>
                <a:off x="5112" y="-903"/>
                <a:ext cx="413" cy="413"/>
                <a:chOff x="5112" y="-903"/>
                <a:chExt cx="413" cy="413"/>
              </a:xfrm>
              <a:grpFill/>
            </p:grpSpPr>
            <p:sp>
              <p:nvSpPr>
                <p:cNvPr id="13" name="Freeform 12"/>
                <p:cNvSpPr>
                  <a:spLocks/>
                </p:cNvSpPr>
                <p:nvPr/>
              </p:nvSpPr>
              <p:spPr bwMode="auto">
                <a:xfrm>
                  <a:off x="5112" y="-903"/>
                  <a:ext cx="413" cy="413"/>
                </a:xfrm>
                <a:custGeom>
                  <a:avLst/>
                  <a:gdLst>
                    <a:gd name="T0" fmla="+- 0 5238 5112"/>
                    <a:gd name="T1" fmla="*/ T0 w 413"/>
                    <a:gd name="T2" fmla="+- 0 -490 -903"/>
                    <a:gd name="T3" fmla="*/ -490 h 413"/>
                    <a:gd name="T4" fmla="+- 0 5525 5112"/>
                    <a:gd name="T5" fmla="*/ T4 w 413"/>
                    <a:gd name="T6" fmla="+- 0 -490 -903"/>
                    <a:gd name="T7" fmla="*/ -490 h 413"/>
                    <a:gd name="T8" fmla="+- 0 5112 5112"/>
                    <a:gd name="T9" fmla="*/ T8 w 413"/>
                    <a:gd name="T10" fmla="+- 0 -903 -903"/>
                    <a:gd name="T11" fmla="*/ -903 h 413"/>
                    <a:gd name="T12" fmla="+- 0 5112 5112"/>
                    <a:gd name="T13" fmla="*/ T12 w 413"/>
                    <a:gd name="T14" fmla="+- 0 -616 -903"/>
                    <a:gd name="T15" fmla="*/ -616 h 413"/>
                    <a:gd name="T16" fmla="+- 0 5238 5112"/>
                    <a:gd name="T17" fmla="*/ T16 w 413"/>
                    <a:gd name="T18" fmla="+- 0 -490 -903"/>
                    <a:gd name="T19" fmla="*/ -490 h 413"/>
                  </a:gdLst>
                  <a:ahLst/>
                  <a:cxnLst>
                    <a:cxn ang="0">
                      <a:pos x="T1" y="T3"/>
                    </a:cxn>
                    <a:cxn ang="0">
                      <a:pos x="T5" y="T7"/>
                    </a:cxn>
                    <a:cxn ang="0">
                      <a:pos x="T9" y="T11"/>
                    </a:cxn>
                    <a:cxn ang="0">
                      <a:pos x="T13" y="T15"/>
                    </a:cxn>
                    <a:cxn ang="0">
                      <a:pos x="T17" y="T19"/>
                    </a:cxn>
                  </a:cxnLst>
                  <a:rect l="0" t="0" r="r" b="b"/>
                  <a:pathLst>
                    <a:path w="413" h="413">
                      <a:moveTo>
                        <a:pt x="126" y="413"/>
                      </a:moveTo>
                      <a:lnTo>
                        <a:pt x="413" y="413"/>
                      </a:lnTo>
                      <a:lnTo>
                        <a:pt x="0" y="0"/>
                      </a:lnTo>
                      <a:lnTo>
                        <a:pt x="0" y="287"/>
                      </a:lnTo>
                      <a:lnTo>
                        <a:pt x="126" y="4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grpSp>
      <p:pic>
        <p:nvPicPr>
          <p:cNvPr id="14" name="Picture 13"/>
          <p:cNvPicPr>
            <a:picLocks noChangeAspect="1"/>
          </p:cNvPicPr>
          <p:nvPr userDrawn="1"/>
        </p:nvPicPr>
        <p:blipFill>
          <a:blip r:embed="rId13"/>
          <a:stretch>
            <a:fillRect/>
          </a:stretch>
        </p:blipFill>
        <p:spPr>
          <a:xfrm flipV="1">
            <a:off x="0" y="6407618"/>
            <a:ext cx="9144000" cy="457197"/>
          </a:xfrm>
          <a:prstGeom prst="rect">
            <a:avLst/>
          </a:prstGeom>
        </p:spPr>
      </p:pic>
      <p:pic>
        <p:nvPicPr>
          <p:cNvPr id="15" name="Picture 14"/>
          <p:cNvPicPr>
            <a:picLocks noChangeAspect="1"/>
          </p:cNvPicPr>
          <p:nvPr userDrawn="1"/>
        </p:nvPicPr>
        <p:blipFill rotWithShape="1">
          <a:blip r:embed="rId14">
            <a:extLst>
              <a:ext uri="{28A0092B-C50C-407E-A947-70E740481C1C}">
                <a14:useLocalDpi xmlns:a14="http://schemas.microsoft.com/office/drawing/2010/main" val="0"/>
              </a:ext>
            </a:extLst>
          </a:blip>
          <a:srcRect t="1" b="80799"/>
          <a:stretch/>
        </p:blipFill>
        <p:spPr>
          <a:xfrm>
            <a:off x="0" y="6400800"/>
            <a:ext cx="9144000" cy="457200"/>
          </a:xfrm>
          <a:prstGeom prst="rect">
            <a:avLst/>
          </a:prstGeom>
        </p:spPr>
      </p:pic>
      <p:grpSp>
        <p:nvGrpSpPr>
          <p:cNvPr id="16" name="Group 15"/>
          <p:cNvGrpSpPr>
            <a:grpSpLocks/>
          </p:cNvGrpSpPr>
          <p:nvPr userDrawn="1"/>
        </p:nvGrpSpPr>
        <p:grpSpPr bwMode="auto">
          <a:xfrm>
            <a:off x="8792727" y="6461614"/>
            <a:ext cx="160773" cy="335565"/>
            <a:chOff x="5112" y="-903"/>
            <a:chExt cx="413" cy="861"/>
          </a:xfrm>
          <a:solidFill>
            <a:schemeClr val="bg1"/>
          </a:solidFill>
        </p:grpSpPr>
        <p:grpSp>
          <p:nvGrpSpPr>
            <p:cNvPr id="17" name="Group 16"/>
            <p:cNvGrpSpPr>
              <a:grpSpLocks/>
            </p:cNvGrpSpPr>
            <p:nvPr userDrawn="1"/>
          </p:nvGrpSpPr>
          <p:grpSpPr bwMode="auto">
            <a:xfrm>
              <a:off x="5112" y="-903"/>
              <a:ext cx="413" cy="861"/>
              <a:chOff x="5112" y="-903"/>
              <a:chExt cx="413" cy="861"/>
            </a:xfrm>
            <a:grpFill/>
          </p:grpSpPr>
          <p:sp>
            <p:nvSpPr>
              <p:cNvPr id="18" name="Freeform 17"/>
              <p:cNvSpPr>
                <a:spLocks/>
              </p:cNvSpPr>
              <p:nvPr userDrawn="1"/>
            </p:nvSpPr>
            <p:spPr bwMode="auto">
              <a:xfrm>
                <a:off x="5112" y="-455"/>
                <a:ext cx="413" cy="413"/>
              </a:xfrm>
              <a:custGeom>
                <a:avLst/>
                <a:gdLst>
                  <a:gd name="T0" fmla="+- 0 5239 5112"/>
                  <a:gd name="T1" fmla="*/ T0 w 413"/>
                  <a:gd name="T2" fmla="+- 0 -455 -455"/>
                  <a:gd name="T3" fmla="*/ -455 h 413"/>
                  <a:gd name="T4" fmla="+- 0 5112 5112"/>
                  <a:gd name="T5" fmla="*/ T4 w 413"/>
                  <a:gd name="T6" fmla="+- 0 -329 -455"/>
                  <a:gd name="T7" fmla="*/ -329 h 413"/>
                  <a:gd name="T8" fmla="+- 0 5112 5112"/>
                  <a:gd name="T9" fmla="*/ T8 w 413"/>
                  <a:gd name="T10" fmla="+- 0 -42 -455"/>
                  <a:gd name="T11" fmla="*/ -42 h 413"/>
                  <a:gd name="T12" fmla="+- 0 5525 5112"/>
                  <a:gd name="T13" fmla="*/ T12 w 413"/>
                  <a:gd name="T14" fmla="+- 0 -455 -455"/>
                  <a:gd name="T15" fmla="*/ -455 h 413"/>
                  <a:gd name="T16" fmla="+- 0 5239 5112"/>
                  <a:gd name="T17" fmla="*/ T16 w 413"/>
                  <a:gd name="T18" fmla="+- 0 -455 -455"/>
                  <a:gd name="T19" fmla="*/ -455 h 413"/>
                </a:gdLst>
                <a:ahLst/>
                <a:cxnLst>
                  <a:cxn ang="0">
                    <a:pos x="T1" y="T3"/>
                  </a:cxn>
                  <a:cxn ang="0">
                    <a:pos x="T5" y="T7"/>
                  </a:cxn>
                  <a:cxn ang="0">
                    <a:pos x="T9" y="T11"/>
                  </a:cxn>
                  <a:cxn ang="0">
                    <a:pos x="T13" y="T15"/>
                  </a:cxn>
                  <a:cxn ang="0">
                    <a:pos x="T17" y="T19"/>
                  </a:cxn>
                </a:cxnLst>
                <a:rect l="0" t="0" r="r" b="b"/>
                <a:pathLst>
                  <a:path w="413" h="413">
                    <a:moveTo>
                      <a:pt x="127" y="0"/>
                    </a:moveTo>
                    <a:lnTo>
                      <a:pt x="0" y="126"/>
                    </a:lnTo>
                    <a:lnTo>
                      <a:pt x="0" y="413"/>
                    </a:lnTo>
                    <a:lnTo>
                      <a:pt x="413" y="0"/>
                    </a:lnTo>
                    <a:lnTo>
                      <a:pt x="12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nvGrpSpPr>
              <p:cNvPr id="19" name="Group 18"/>
              <p:cNvGrpSpPr>
                <a:grpSpLocks/>
              </p:cNvGrpSpPr>
              <p:nvPr userDrawn="1"/>
            </p:nvGrpSpPr>
            <p:grpSpPr bwMode="auto">
              <a:xfrm>
                <a:off x="5112" y="-903"/>
                <a:ext cx="413" cy="413"/>
                <a:chOff x="5112" y="-903"/>
                <a:chExt cx="413" cy="413"/>
              </a:xfrm>
              <a:grpFill/>
            </p:grpSpPr>
            <p:sp>
              <p:nvSpPr>
                <p:cNvPr id="20" name="Freeform 19"/>
                <p:cNvSpPr>
                  <a:spLocks/>
                </p:cNvSpPr>
                <p:nvPr userDrawn="1"/>
              </p:nvSpPr>
              <p:spPr bwMode="auto">
                <a:xfrm>
                  <a:off x="5112" y="-903"/>
                  <a:ext cx="413" cy="413"/>
                </a:xfrm>
                <a:custGeom>
                  <a:avLst/>
                  <a:gdLst>
                    <a:gd name="T0" fmla="+- 0 5238 5112"/>
                    <a:gd name="T1" fmla="*/ T0 w 413"/>
                    <a:gd name="T2" fmla="+- 0 -490 -903"/>
                    <a:gd name="T3" fmla="*/ -490 h 413"/>
                    <a:gd name="T4" fmla="+- 0 5525 5112"/>
                    <a:gd name="T5" fmla="*/ T4 w 413"/>
                    <a:gd name="T6" fmla="+- 0 -490 -903"/>
                    <a:gd name="T7" fmla="*/ -490 h 413"/>
                    <a:gd name="T8" fmla="+- 0 5112 5112"/>
                    <a:gd name="T9" fmla="*/ T8 w 413"/>
                    <a:gd name="T10" fmla="+- 0 -903 -903"/>
                    <a:gd name="T11" fmla="*/ -903 h 413"/>
                    <a:gd name="T12" fmla="+- 0 5112 5112"/>
                    <a:gd name="T13" fmla="*/ T12 w 413"/>
                    <a:gd name="T14" fmla="+- 0 -616 -903"/>
                    <a:gd name="T15" fmla="*/ -616 h 413"/>
                    <a:gd name="T16" fmla="+- 0 5238 5112"/>
                    <a:gd name="T17" fmla="*/ T16 w 413"/>
                    <a:gd name="T18" fmla="+- 0 -490 -903"/>
                    <a:gd name="T19" fmla="*/ -490 h 413"/>
                  </a:gdLst>
                  <a:ahLst/>
                  <a:cxnLst>
                    <a:cxn ang="0">
                      <a:pos x="T1" y="T3"/>
                    </a:cxn>
                    <a:cxn ang="0">
                      <a:pos x="T5" y="T7"/>
                    </a:cxn>
                    <a:cxn ang="0">
                      <a:pos x="T9" y="T11"/>
                    </a:cxn>
                    <a:cxn ang="0">
                      <a:pos x="T13" y="T15"/>
                    </a:cxn>
                    <a:cxn ang="0">
                      <a:pos x="T17" y="T19"/>
                    </a:cxn>
                  </a:cxnLst>
                  <a:rect l="0" t="0" r="r" b="b"/>
                  <a:pathLst>
                    <a:path w="413" h="413">
                      <a:moveTo>
                        <a:pt x="126" y="413"/>
                      </a:moveTo>
                      <a:lnTo>
                        <a:pt x="413" y="413"/>
                      </a:lnTo>
                      <a:lnTo>
                        <a:pt x="0" y="0"/>
                      </a:lnTo>
                      <a:lnTo>
                        <a:pt x="0" y="287"/>
                      </a:lnTo>
                      <a:lnTo>
                        <a:pt x="126" y="4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grpSp>
    </p:spTree>
    <p:extLst>
      <p:ext uri="{BB962C8B-B14F-4D97-AF65-F5344CB8AC3E}">
        <p14:creationId xmlns:p14="http://schemas.microsoft.com/office/powerpoint/2010/main" val="738638714"/>
      </p:ext>
    </p:extLst>
  </p:cSld>
  <p:clrMap bg1="lt1" tx1="dk1" bg2="lt2" tx2="dk2" accent1="accent1" accent2="accent2" accent3="accent3" accent4="accent4" accent5="accent5" accent6="accent6" hlink="hlink" folHlink="folHlink"/>
  <p:sldLayoutIdLst>
    <p:sldLayoutId id="2147483803" r:id="rId1"/>
    <p:sldLayoutId id="214748381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dt="0"/>
  <p:txStyles>
    <p:titleStyle>
      <a:lvl1pPr algn="l" defTabSz="685800" rtl="0" eaLnBrk="1" latinLnBrk="0" hangingPunct="1">
        <a:lnSpc>
          <a:spcPct val="90000"/>
        </a:lnSpc>
        <a:spcBef>
          <a:spcPct val="0"/>
        </a:spcBef>
        <a:buNone/>
        <a:defRPr sz="33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toftech.net/2015/01/21/asp-net-identity-2-with-asp-net-web-api-2-accounts-management/" TargetMode="External"/><Relationship Id="rId3" Type="http://schemas.openxmlformats.org/officeDocument/2006/relationships/hyperlink" Target="http://jeffreypalermo.com/blog/the-onion-architecture-part-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 b="80799"/>
          <a:stretch/>
        </p:blipFill>
        <p:spPr>
          <a:xfrm>
            <a:off x="0" y="6400800"/>
            <a:ext cx="9144000" cy="457200"/>
          </a:xfrm>
          <a:prstGeom prst="rect">
            <a:avLst/>
          </a:prstGeom>
        </p:spPr>
      </p:pic>
      <p:sp>
        <p:nvSpPr>
          <p:cNvPr id="2" name="TextBox 1"/>
          <p:cNvSpPr txBox="1"/>
          <p:nvPr/>
        </p:nvSpPr>
        <p:spPr>
          <a:xfrm>
            <a:off x="1598269" y="3097530"/>
            <a:ext cx="5947462" cy="1815882"/>
          </a:xfrm>
          <a:prstGeom prst="rect">
            <a:avLst/>
          </a:prstGeom>
          <a:noFill/>
        </p:spPr>
        <p:txBody>
          <a:bodyPr wrap="none" rtlCol="0">
            <a:spAutoFit/>
          </a:bodyPr>
          <a:lstStyle/>
          <a:p>
            <a:pPr algn="ctr"/>
            <a:r>
              <a:rPr lang="en-US" sz="2800" dirty="0" smtClean="0"/>
              <a:t>Anatomy of An Enterprise Application</a:t>
            </a:r>
          </a:p>
          <a:p>
            <a:pPr algn="ctr"/>
            <a:endParaRPr lang="en-US" sz="2800" dirty="0" smtClean="0"/>
          </a:p>
          <a:p>
            <a:pPr algn="ctr"/>
            <a:r>
              <a:rPr lang="en-US" sz="2800" dirty="0" smtClean="0"/>
              <a:t>Presented By</a:t>
            </a:r>
          </a:p>
          <a:p>
            <a:pPr algn="ctr"/>
            <a:r>
              <a:rPr lang="en-US" sz="2800" dirty="0" smtClean="0"/>
              <a:t>Marty </a:t>
            </a:r>
            <a:r>
              <a:rPr lang="en-US" sz="2800" dirty="0" err="1" smtClean="0"/>
              <a:t>Elvidge</a:t>
            </a:r>
            <a:endParaRPr lang="en-US" sz="2800" dirty="0"/>
          </a:p>
        </p:txBody>
      </p:sp>
    </p:spTree>
    <p:extLst>
      <p:ext uri="{BB962C8B-B14F-4D97-AF65-F5344CB8AC3E}">
        <p14:creationId xmlns:p14="http://schemas.microsoft.com/office/powerpoint/2010/main" val="4016102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Service Anti-Pattern and Composition</a:t>
            </a:r>
            <a:endParaRPr lang="en-US" dirty="0"/>
          </a:p>
        </p:txBody>
      </p:sp>
      <p:sp>
        <p:nvSpPr>
          <p:cNvPr id="3" name="Slide Number Placeholder 2"/>
          <p:cNvSpPr>
            <a:spLocks noGrp="1"/>
          </p:cNvSpPr>
          <p:nvPr>
            <p:ph type="sldNum" sz="quarter" idx="11"/>
          </p:nvPr>
        </p:nvSpPr>
        <p:spPr/>
        <p:txBody>
          <a:bodyPr/>
          <a:lstStyle/>
          <a:p>
            <a:fld id="{2C447355-BE83-0F47-BDEA-8783F29F9108}" type="slidenum">
              <a:rPr lang="en-US" smtClean="0"/>
              <a:t>10</a:t>
            </a:fld>
            <a:endParaRPr lang="en-US"/>
          </a:p>
        </p:txBody>
      </p:sp>
      <p:sp>
        <p:nvSpPr>
          <p:cNvPr id="2" name="Footer Placeholder 1"/>
          <p:cNvSpPr>
            <a:spLocks noGrp="1"/>
          </p:cNvSpPr>
          <p:nvPr>
            <p:ph type="ftr" sz="quarter" idx="10"/>
          </p:nvPr>
        </p:nvSpPr>
        <p:spPr/>
        <p:txBody>
          <a:bodyPr/>
          <a:lstStyle/>
          <a:p>
            <a:r>
              <a:rPr lang="en-US" smtClean="0"/>
              <a:t>Logicaladvantage.com</a:t>
            </a:r>
            <a:endParaRPr lang="en-US"/>
          </a:p>
        </p:txBody>
      </p:sp>
      <p:sp>
        <p:nvSpPr>
          <p:cNvPr id="7" name="Rounded Rectangle 6"/>
          <p:cNvSpPr/>
          <p:nvPr/>
        </p:nvSpPr>
        <p:spPr>
          <a:xfrm>
            <a:off x="331470" y="4183380"/>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Logging Service</a:t>
            </a:r>
            <a:endParaRPr lang="en-US" sz="1400" dirty="0"/>
          </a:p>
        </p:txBody>
      </p:sp>
      <p:sp>
        <p:nvSpPr>
          <p:cNvPr id="8" name="Rounded Rectangle 7"/>
          <p:cNvSpPr/>
          <p:nvPr/>
        </p:nvSpPr>
        <p:spPr>
          <a:xfrm>
            <a:off x="331470" y="4859143"/>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Configuration Service</a:t>
            </a:r>
            <a:endParaRPr lang="en-US" sz="1400" dirty="0"/>
          </a:p>
        </p:txBody>
      </p:sp>
      <p:sp>
        <p:nvSpPr>
          <p:cNvPr id="9" name="Rounded Rectangle 8"/>
          <p:cNvSpPr/>
          <p:nvPr/>
        </p:nvSpPr>
        <p:spPr>
          <a:xfrm>
            <a:off x="2948940" y="4183380"/>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Project Service</a:t>
            </a:r>
            <a:endParaRPr lang="en-US" sz="1400" dirty="0"/>
          </a:p>
        </p:txBody>
      </p:sp>
      <p:sp>
        <p:nvSpPr>
          <p:cNvPr id="10" name="Rounded Rectangle 9"/>
          <p:cNvSpPr/>
          <p:nvPr/>
        </p:nvSpPr>
        <p:spPr>
          <a:xfrm>
            <a:off x="5047634" y="5302127"/>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Project Service</a:t>
            </a:r>
            <a:endParaRPr lang="en-US" sz="1400" dirty="0"/>
          </a:p>
        </p:txBody>
      </p:sp>
      <p:sp>
        <p:nvSpPr>
          <p:cNvPr id="11" name="Rounded Rectangle 10"/>
          <p:cNvSpPr/>
          <p:nvPr/>
        </p:nvSpPr>
        <p:spPr>
          <a:xfrm>
            <a:off x="6993928" y="5302127"/>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Project Service</a:t>
            </a:r>
            <a:endParaRPr lang="en-US" sz="1400" dirty="0"/>
          </a:p>
        </p:txBody>
      </p:sp>
      <p:sp>
        <p:nvSpPr>
          <p:cNvPr id="12" name="Rounded Rectangle 11"/>
          <p:cNvSpPr/>
          <p:nvPr/>
        </p:nvSpPr>
        <p:spPr>
          <a:xfrm>
            <a:off x="2986424" y="4710553"/>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Project Service</a:t>
            </a:r>
            <a:endParaRPr lang="en-US" sz="1400" dirty="0"/>
          </a:p>
        </p:txBody>
      </p:sp>
      <p:sp>
        <p:nvSpPr>
          <p:cNvPr id="13" name="Rounded Rectangle 12"/>
          <p:cNvSpPr/>
          <p:nvPr/>
        </p:nvSpPr>
        <p:spPr>
          <a:xfrm>
            <a:off x="6993928" y="4681978"/>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Project Service</a:t>
            </a:r>
            <a:endParaRPr lang="en-US" sz="1400" dirty="0"/>
          </a:p>
        </p:txBody>
      </p:sp>
      <p:sp>
        <p:nvSpPr>
          <p:cNvPr id="14" name="Rounded Rectangle 13"/>
          <p:cNvSpPr/>
          <p:nvPr/>
        </p:nvSpPr>
        <p:spPr>
          <a:xfrm>
            <a:off x="6993928" y="4147185"/>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Project Service</a:t>
            </a:r>
            <a:endParaRPr lang="en-US" sz="1400" dirty="0"/>
          </a:p>
        </p:txBody>
      </p:sp>
      <p:sp>
        <p:nvSpPr>
          <p:cNvPr id="15" name="Rounded Rectangle 14"/>
          <p:cNvSpPr/>
          <p:nvPr/>
        </p:nvSpPr>
        <p:spPr>
          <a:xfrm>
            <a:off x="5047634" y="4162937"/>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Project Service</a:t>
            </a:r>
            <a:endParaRPr lang="en-US" sz="1400" dirty="0"/>
          </a:p>
        </p:txBody>
      </p:sp>
      <p:sp>
        <p:nvSpPr>
          <p:cNvPr id="16" name="Rounded Rectangle 15"/>
          <p:cNvSpPr/>
          <p:nvPr/>
        </p:nvSpPr>
        <p:spPr>
          <a:xfrm>
            <a:off x="5012728" y="4681978"/>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Project Service</a:t>
            </a:r>
            <a:endParaRPr lang="en-US" sz="1400" dirty="0"/>
          </a:p>
        </p:txBody>
      </p:sp>
      <p:sp>
        <p:nvSpPr>
          <p:cNvPr id="17" name="Rounded Rectangle 16"/>
          <p:cNvSpPr/>
          <p:nvPr/>
        </p:nvSpPr>
        <p:spPr>
          <a:xfrm>
            <a:off x="1245870" y="1440180"/>
            <a:ext cx="2125980" cy="612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cxnSp>
        <p:nvCxnSpPr>
          <p:cNvPr id="19" name="Straight Arrow Connector 18"/>
          <p:cNvCxnSpPr>
            <a:stCxn id="17" idx="2"/>
            <a:endCxn id="7" idx="0"/>
          </p:cNvCxnSpPr>
          <p:nvPr/>
        </p:nvCxnSpPr>
        <p:spPr>
          <a:xfrm flipH="1">
            <a:off x="1245870" y="2053078"/>
            <a:ext cx="1062990" cy="2130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8" idx="0"/>
          </p:cNvCxnSpPr>
          <p:nvPr/>
        </p:nvCxnSpPr>
        <p:spPr>
          <a:xfrm flipH="1">
            <a:off x="1245870" y="2053078"/>
            <a:ext cx="1031894" cy="2806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2"/>
            <a:endCxn id="9" idx="0"/>
          </p:cNvCxnSpPr>
          <p:nvPr/>
        </p:nvCxnSpPr>
        <p:spPr>
          <a:xfrm>
            <a:off x="2308860" y="2053078"/>
            <a:ext cx="1554480" cy="2130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2"/>
            <a:endCxn id="12" idx="0"/>
          </p:cNvCxnSpPr>
          <p:nvPr/>
        </p:nvCxnSpPr>
        <p:spPr>
          <a:xfrm>
            <a:off x="2308860" y="2053078"/>
            <a:ext cx="1591964" cy="2657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2"/>
            <a:endCxn id="10" idx="0"/>
          </p:cNvCxnSpPr>
          <p:nvPr/>
        </p:nvCxnSpPr>
        <p:spPr>
          <a:xfrm>
            <a:off x="2308860" y="2053078"/>
            <a:ext cx="3653174" cy="324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2"/>
            <a:endCxn id="16" idx="0"/>
          </p:cNvCxnSpPr>
          <p:nvPr/>
        </p:nvCxnSpPr>
        <p:spPr>
          <a:xfrm>
            <a:off x="2308860" y="2053078"/>
            <a:ext cx="3618268" cy="262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2"/>
            <a:endCxn id="15" idx="0"/>
          </p:cNvCxnSpPr>
          <p:nvPr/>
        </p:nvCxnSpPr>
        <p:spPr>
          <a:xfrm>
            <a:off x="2308860" y="2053078"/>
            <a:ext cx="3653174" cy="2109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2"/>
            <a:endCxn id="11" idx="0"/>
          </p:cNvCxnSpPr>
          <p:nvPr/>
        </p:nvCxnSpPr>
        <p:spPr>
          <a:xfrm>
            <a:off x="2308860" y="2053078"/>
            <a:ext cx="5599468" cy="324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7" idx="2"/>
            <a:endCxn id="13" idx="0"/>
          </p:cNvCxnSpPr>
          <p:nvPr/>
        </p:nvCxnSpPr>
        <p:spPr>
          <a:xfrm>
            <a:off x="2308860" y="2053078"/>
            <a:ext cx="5599468" cy="262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7" idx="2"/>
            <a:endCxn id="14" idx="0"/>
          </p:cNvCxnSpPr>
          <p:nvPr/>
        </p:nvCxnSpPr>
        <p:spPr>
          <a:xfrm>
            <a:off x="2308860" y="2053078"/>
            <a:ext cx="5599468" cy="2094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54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Service Anti-Pattern and Composition</a:t>
            </a:r>
          </a:p>
        </p:txBody>
      </p:sp>
      <p:sp>
        <p:nvSpPr>
          <p:cNvPr id="3" name="Slide Number Placeholder 2"/>
          <p:cNvSpPr>
            <a:spLocks noGrp="1"/>
          </p:cNvSpPr>
          <p:nvPr>
            <p:ph type="sldNum" sz="quarter" idx="11"/>
          </p:nvPr>
        </p:nvSpPr>
        <p:spPr/>
        <p:txBody>
          <a:bodyPr/>
          <a:lstStyle/>
          <a:p>
            <a:fld id="{623460FD-32A0-43FA-84A7-18213DDD14E0}" type="slidenum">
              <a:rPr lang="en-US" smtClean="0"/>
              <a:pPr/>
              <a:t>11</a:t>
            </a:fld>
            <a:endParaRPr lang="en-US" dirty="0"/>
          </a:p>
        </p:txBody>
      </p:sp>
      <p:sp>
        <p:nvSpPr>
          <p:cNvPr id="5" name="Footer Placeholder 4"/>
          <p:cNvSpPr>
            <a:spLocks noGrp="1"/>
          </p:cNvSpPr>
          <p:nvPr>
            <p:ph type="ftr" sz="quarter" idx="10"/>
          </p:nvPr>
        </p:nvSpPr>
        <p:spPr/>
        <p:txBody>
          <a:bodyPr/>
          <a:lstStyle/>
          <a:p>
            <a:r>
              <a:rPr lang="en-US" smtClean="0"/>
              <a:t>LogicalAdvantage.com</a:t>
            </a:r>
            <a:endParaRPr lang="en-US" dirty="0"/>
          </a:p>
        </p:txBody>
      </p:sp>
      <p:sp>
        <p:nvSpPr>
          <p:cNvPr id="6" name="Rounded Rectangle 5"/>
          <p:cNvSpPr/>
          <p:nvPr/>
        </p:nvSpPr>
        <p:spPr>
          <a:xfrm>
            <a:off x="331470" y="4183380"/>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Logging Service</a:t>
            </a:r>
            <a:endParaRPr lang="en-US" sz="1400" dirty="0"/>
          </a:p>
        </p:txBody>
      </p:sp>
      <p:sp>
        <p:nvSpPr>
          <p:cNvPr id="7" name="Rounded Rectangle 6"/>
          <p:cNvSpPr/>
          <p:nvPr/>
        </p:nvSpPr>
        <p:spPr>
          <a:xfrm>
            <a:off x="331470" y="4859143"/>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Configuration Service</a:t>
            </a:r>
            <a:endParaRPr lang="en-US" sz="1400" dirty="0"/>
          </a:p>
        </p:txBody>
      </p:sp>
      <p:sp>
        <p:nvSpPr>
          <p:cNvPr id="8" name="Rounded Rectangle 7"/>
          <p:cNvSpPr/>
          <p:nvPr/>
        </p:nvSpPr>
        <p:spPr>
          <a:xfrm>
            <a:off x="2986424" y="4191512"/>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Project Service</a:t>
            </a:r>
            <a:endParaRPr lang="en-US" sz="1400" dirty="0"/>
          </a:p>
        </p:txBody>
      </p:sp>
      <p:sp>
        <p:nvSpPr>
          <p:cNvPr id="9" name="Rounded Rectangle 8"/>
          <p:cNvSpPr/>
          <p:nvPr/>
        </p:nvSpPr>
        <p:spPr>
          <a:xfrm>
            <a:off x="5047634" y="5302127"/>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 xx</a:t>
            </a:r>
            <a:endParaRPr lang="en-US" sz="1400" dirty="0"/>
          </a:p>
        </p:txBody>
      </p:sp>
      <p:sp>
        <p:nvSpPr>
          <p:cNvPr id="10" name="Rounded Rectangle 9"/>
          <p:cNvSpPr/>
          <p:nvPr/>
        </p:nvSpPr>
        <p:spPr>
          <a:xfrm>
            <a:off x="6993928" y="5302127"/>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 xx</a:t>
            </a:r>
            <a:endParaRPr lang="en-US" sz="1400" dirty="0"/>
          </a:p>
        </p:txBody>
      </p:sp>
      <p:sp>
        <p:nvSpPr>
          <p:cNvPr id="11" name="Rounded Rectangle 10"/>
          <p:cNvSpPr/>
          <p:nvPr/>
        </p:nvSpPr>
        <p:spPr>
          <a:xfrm>
            <a:off x="2986424" y="4710553"/>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Service xx</a:t>
            </a:r>
            <a:endParaRPr lang="en-US" sz="1400" dirty="0"/>
          </a:p>
        </p:txBody>
      </p:sp>
      <p:sp>
        <p:nvSpPr>
          <p:cNvPr id="12" name="Rounded Rectangle 11"/>
          <p:cNvSpPr/>
          <p:nvPr/>
        </p:nvSpPr>
        <p:spPr>
          <a:xfrm>
            <a:off x="6993928" y="4681978"/>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 xx</a:t>
            </a:r>
            <a:endParaRPr lang="en-US" sz="1400" dirty="0"/>
          </a:p>
        </p:txBody>
      </p:sp>
      <p:sp>
        <p:nvSpPr>
          <p:cNvPr id="13" name="Rounded Rectangle 12"/>
          <p:cNvSpPr/>
          <p:nvPr/>
        </p:nvSpPr>
        <p:spPr>
          <a:xfrm>
            <a:off x="6993928" y="4147185"/>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 xx</a:t>
            </a:r>
            <a:endParaRPr lang="en-US" sz="1400" dirty="0"/>
          </a:p>
        </p:txBody>
      </p:sp>
      <p:sp>
        <p:nvSpPr>
          <p:cNvPr id="14" name="Rounded Rectangle 13"/>
          <p:cNvSpPr/>
          <p:nvPr/>
        </p:nvSpPr>
        <p:spPr>
          <a:xfrm>
            <a:off x="5047634" y="4162937"/>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 xx</a:t>
            </a:r>
            <a:endParaRPr lang="en-US" sz="1400" dirty="0"/>
          </a:p>
        </p:txBody>
      </p:sp>
      <p:sp>
        <p:nvSpPr>
          <p:cNvPr id="15" name="Rounded Rectangle 14"/>
          <p:cNvSpPr/>
          <p:nvPr/>
        </p:nvSpPr>
        <p:spPr>
          <a:xfrm>
            <a:off x="5012728" y="4681978"/>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 xx</a:t>
            </a:r>
            <a:endParaRPr lang="en-US" sz="1400" dirty="0"/>
          </a:p>
        </p:txBody>
      </p:sp>
      <p:sp>
        <p:nvSpPr>
          <p:cNvPr id="16" name="Rounded Rectangle 15"/>
          <p:cNvSpPr/>
          <p:nvPr/>
        </p:nvSpPr>
        <p:spPr>
          <a:xfrm>
            <a:off x="1245870" y="1440180"/>
            <a:ext cx="2125980" cy="612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cxnSp>
        <p:nvCxnSpPr>
          <p:cNvPr id="17" name="Straight Arrow Connector 16"/>
          <p:cNvCxnSpPr>
            <a:endCxn id="11" idx="0"/>
          </p:cNvCxnSpPr>
          <p:nvPr/>
        </p:nvCxnSpPr>
        <p:spPr>
          <a:xfrm flipH="1">
            <a:off x="1245870" y="2053078"/>
            <a:ext cx="1062990" cy="2130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0"/>
          </p:cNvCxnSpPr>
          <p:nvPr/>
        </p:nvCxnSpPr>
        <p:spPr>
          <a:xfrm flipH="1">
            <a:off x="1245870" y="2053078"/>
            <a:ext cx="1031894" cy="2806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0"/>
          </p:cNvCxnSpPr>
          <p:nvPr/>
        </p:nvCxnSpPr>
        <p:spPr>
          <a:xfrm>
            <a:off x="2308860" y="2053078"/>
            <a:ext cx="1554480" cy="2130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6" idx="0"/>
          </p:cNvCxnSpPr>
          <p:nvPr/>
        </p:nvCxnSpPr>
        <p:spPr>
          <a:xfrm>
            <a:off x="2308860" y="2053078"/>
            <a:ext cx="1591964" cy="2657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5161318" y="2053078"/>
            <a:ext cx="182880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Composite Service</a:t>
            </a:r>
            <a:endParaRPr lang="en-US" sz="1400" dirty="0"/>
          </a:p>
        </p:txBody>
      </p:sp>
      <p:cxnSp>
        <p:nvCxnSpPr>
          <p:cNvPr id="181" name="Straight Arrow Connector 180"/>
          <p:cNvCxnSpPr>
            <a:stCxn id="27" idx="2"/>
          </p:cNvCxnSpPr>
          <p:nvPr/>
        </p:nvCxnSpPr>
        <p:spPr>
          <a:xfrm flipH="1">
            <a:off x="5962034" y="2430268"/>
            <a:ext cx="113684" cy="28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27" idx="2"/>
          </p:cNvCxnSpPr>
          <p:nvPr/>
        </p:nvCxnSpPr>
        <p:spPr>
          <a:xfrm flipH="1">
            <a:off x="5927128" y="2430268"/>
            <a:ext cx="148590" cy="225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27" idx="2"/>
          </p:cNvCxnSpPr>
          <p:nvPr/>
        </p:nvCxnSpPr>
        <p:spPr>
          <a:xfrm>
            <a:off x="6075718" y="2430268"/>
            <a:ext cx="1832610" cy="28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27" idx="2"/>
          </p:cNvCxnSpPr>
          <p:nvPr/>
        </p:nvCxnSpPr>
        <p:spPr>
          <a:xfrm flipH="1">
            <a:off x="5962034" y="2430268"/>
            <a:ext cx="113684" cy="173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27" idx="2"/>
          </p:cNvCxnSpPr>
          <p:nvPr/>
        </p:nvCxnSpPr>
        <p:spPr>
          <a:xfrm>
            <a:off x="6075718" y="2430268"/>
            <a:ext cx="1832610" cy="225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27" idx="2"/>
          </p:cNvCxnSpPr>
          <p:nvPr/>
        </p:nvCxnSpPr>
        <p:spPr>
          <a:xfrm>
            <a:off x="6075718" y="2430268"/>
            <a:ext cx="1832610" cy="1716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6" idx="3"/>
            <a:endCxn id="27" idx="1"/>
          </p:cNvCxnSpPr>
          <p:nvPr/>
        </p:nvCxnSpPr>
        <p:spPr>
          <a:xfrm>
            <a:off x="3371850" y="1746629"/>
            <a:ext cx="1789468" cy="495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42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Acknowledgements</a:t>
            </a:r>
            <a:endParaRPr lang="en-US" dirty="0"/>
          </a:p>
        </p:txBody>
      </p:sp>
      <p:sp>
        <p:nvSpPr>
          <p:cNvPr id="3" name="Slide Number Placeholder 2"/>
          <p:cNvSpPr>
            <a:spLocks noGrp="1"/>
          </p:cNvSpPr>
          <p:nvPr>
            <p:ph type="sldNum" sz="quarter" idx="11"/>
          </p:nvPr>
        </p:nvSpPr>
        <p:spPr/>
        <p:txBody>
          <a:bodyPr/>
          <a:lstStyle/>
          <a:p>
            <a:fld id="{623460FD-32A0-43FA-84A7-18213DDD14E0}" type="slidenum">
              <a:rPr lang="en-US" smtClean="0"/>
              <a:pPr/>
              <a:t>12</a:t>
            </a:fld>
            <a:endParaRPr lang="en-US" dirty="0"/>
          </a:p>
        </p:txBody>
      </p:sp>
      <p:sp>
        <p:nvSpPr>
          <p:cNvPr id="4" name="Content Placeholder 3"/>
          <p:cNvSpPr>
            <a:spLocks noGrp="1"/>
          </p:cNvSpPr>
          <p:nvPr>
            <p:ph sz="quarter" idx="12"/>
          </p:nvPr>
        </p:nvSpPr>
        <p:spPr/>
        <p:txBody>
          <a:bodyPr/>
          <a:lstStyle/>
          <a:p>
            <a:r>
              <a:rPr lang="en-US" dirty="0" err="1" smtClean="0"/>
              <a:t>OAuth</a:t>
            </a:r>
            <a:r>
              <a:rPr lang="en-US" dirty="0" smtClean="0"/>
              <a:t> references: </a:t>
            </a:r>
            <a:r>
              <a:rPr lang="en-US" dirty="0" err="1" smtClean="0"/>
              <a:t>Taiseer</a:t>
            </a:r>
            <a:r>
              <a:rPr lang="en-US" dirty="0"/>
              <a:t> </a:t>
            </a:r>
            <a:r>
              <a:rPr lang="en-US" dirty="0" err="1"/>
              <a:t>Joudah</a:t>
            </a:r>
            <a:r>
              <a:rPr lang="en-US" dirty="0"/>
              <a:t> </a:t>
            </a:r>
            <a:r>
              <a:rPr lang="en-US" dirty="0">
                <a:hlinkClick r:id="rId2"/>
              </a:rPr>
              <a:t>http://bitoftech.net/2015/01/21/asp-net-identity-2-with-asp-net-web-api-2-accounts-management</a:t>
            </a:r>
            <a:r>
              <a:rPr lang="en-US" dirty="0" smtClean="0">
                <a:hlinkClick r:id="rId2"/>
              </a:rPr>
              <a:t>/</a:t>
            </a:r>
            <a:endParaRPr lang="en-US" dirty="0" smtClean="0"/>
          </a:p>
          <a:p>
            <a:r>
              <a:rPr lang="en-US" dirty="0" smtClean="0"/>
              <a:t>Onion Architecture</a:t>
            </a:r>
          </a:p>
          <a:p>
            <a:pPr lvl="1"/>
            <a:r>
              <a:rPr lang="en-US" dirty="0"/>
              <a:t>Jeffrey Palermo </a:t>
            </a:r>
            <a:r>
              <a:rPr lang="en-US" dirty="0">
                <a:hlinkClick r:id="rId3"/>
              </a:rPr>
              <a:t>http://jeffreypalermo.com/blog/the-onion-architecture-part-1</a:t>
            </a:r>
            <a:r>
              <a:rPr lang="en-US" dirty="0" smtClean="0">
                <a:hlinkClick r:id="rId3"/>
              </a:rPr>
              <a:t>/</a:t>
            </a:r>
            <a:endParaRPr lang="en-US" dirty="0" smtClean="0"/>
          </a:p>
          <a:p>
            <a:pPr lvl="1"/>
            <a:r>
              <a:rPr lang="en-US" dirty="0"/>
              <a:t>http://</a:t>
            </a:r>
            <a:r>
              <a:rPr lang="en-US" dirty="0" err="1"/>
              <a:t>www.codeproject.com</a:t>
            </a:r>
            <a:r>
              <a:rPr lang="en-US" dirty="0"/>
              <a:t>/Articles/1028481/Understanding-Onion-Architecture</a:t>
            </a:r>
          </a:p>
        </p:txBody>
      </p:sp>
      <p:sp>
        <p:nvSpPr>
          <p:cNvPr id="5" name="Footer Placeholder 4"/>
          <p:cNvSpPr>
            <a:spLocks noGrp="1"/>
          </p:cNvSpPr>
          <p:nvPr>
            <p:ph type="ftr" sz="quarter" idx="10"/>
          </p:nvPr>
        </p:nvSpPr>
        <p:spPr/>
        <p:txBody>
          <a:bodyPr/>
          <a:lstStyle/>
          <a:p>
            <a:r>
              <a:rPr lang="en-US" smtClean="0"/>
              <a:t>LogicalAdvantage.com</a:t>
            </a:r>
            <a:endParaRPr lang="en-US" dirty="0"/>
          </a:p>
        </p:txBody>
      </p:sp>
    </p:spTree>
    <p:extLst>
      <p:ext uri="{BB962C8B-B14F-4D97-AF65-F5344CB8AC3E}">
        <p14:creationId xmlns:p14="http://schemas.microsoft.com/office/powerpoint/2010/main" val="91712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096" y="133525"/>
            <a:ext cx="7293077" cy="1009475"/>
          </a:xfrm>
        </p:spPr>
        <p:txBody>
          <a:bodyPr>
            <a:normAutofit/>
          </a:bodyPr>
          <a:lstStyle/>
          <a:p>
            <a:r>
              <a:rPr lang="en-US" sz="2600" dirty="0"/>
              <a:t>What is different about Enterprise Applications?</a:t>
            </a:r>
          </a:p>
        </p:txBody>
      </p:sp>
      <p:sp>
        <p:nvSpPr>
          <p:cNvPr id="3" name="Slide Number Placeholder 2"/>
          <p:cNvSpPr>
            <a:spLocks noGrp="1"/>
          </p:cNvSpPr>
          <p:nvPr>
            <p:ph type="sldNum" sz="quarter" idx="11"/>
          </p:nvPr>
        </p:nvSpPr>
        <p:spPr/>
        <p:txBody>
          <a:bodyPr/>
          <a:lstStyle/>
          <a:p>
            <a:fld id="{623460FD-32A0-43FA-84A7-18213DDD14E0}" type="slidenum">
              <a:rPr lang="en-US" smtClean="0"/>
              <a:pPr/>
              <a:t>2</a:t>
            </a:fld>
            <a:endParaRPr lang="en-US" dirty="0"/>
          </a:p>
        </p:txBody>
      </p:sp>
      <p:sp>
        <p:nvSpPr>
          <p:cNvPr id="4" name="Content Placeholder 3"/>
          <p:cNvSpPr>
            <a:spLocks noGrp="1"/>
          </p:cNvSpPr>
          <p:nvPr>
            <p:ph sz="quarter" idx="12"/>
          </p:nvPr>
        </p:nvSpPr>
        <p:spPr>
          <a:xfrm>
            <a:off x="470851" y="1143000"/>
            <a:ext cx="7750277" cy="5006094"/>
          </a:xfrm>
        </p:spPr>
        <p:txBody>
          <a:bodyPr>
            <a:noAutofit/>
          </a:bodyPr>
          <a:lstStyle/>
          <a:p>
            <a:r>
              <a:rPr lang="en-US" sz="2200" b="1" dirty="0"/>
              <a:t>Longevity</a:t>
            </a:r>
            <a:r>
              <a:rPr lang="en-US" sz="2200" dirty="0"/>
              <a:t> – enterprise apps tend to hang around for years.</a:t>
            </a:r>
          </a:p>
          <a:p>
            <a:r>
              <a:rPr lang="en-US" sz="2200" b="1" dirty="0"/>
              <a:t>Custom Business Logic </a:t>
            </a:r>
            <a:r>
              <a:rPr lang="en-US" sz="2200" dirty="0"/>
              <a:t>– over time special code grows into the application to support very specific business operations. </a:t>
            </a:r>
          </a:p>
          <a:p>
            <a:r>
              <a:rPr lang="en-US" sz="2200" b="1" dirty="0"/>
              <a:t>Security</a:t>
            </a:r>
            <a:r>
              <a:rPr lang="en-US" sz="2200" dirty="0"/>
              <a:t> – enterprises tend to have an authentication system of record for users and resources – A.K.A. Active Directory</a:t>
            </a:r>
          </a:p>
          <a:p>
            <a:r>
              <a:rPr lang="en-US" sz="2200" b="1" dirty="0"/>
              <a:t>Limited user base </a:t>
            </a:r>
            <a:r>
              <a:rPr lang="en-US" sz="2200" dirty="0"/>
              <a:t>– Unless your IBM (380,000) or GE (305,000) the number of users for your application is small relative to Internet facing applications. Average number of employees in Fortune 500 (2013 CNN Money) ~</a:t>
            </a:r>
            <a:r>
              <a:rPr lang="en-US" sz="2200" dirty="0" smtClean="0"/>
              <a:t>53,000</a:t>
            </a:r>
          </a:p>
          <a:p>
            <a:r>
              <a:rPr lang="en-US" sz="2200" b="1" dirty="0" smtClean="0"/>
              <a:t>Reusability Challenge </a:t>
            </a:r>
            <a:r>
              <a:rPr lang="en-US" sz="2200" dirty="0" smtClean="0"/>
              <a:t>– </a:t>
            </a:r>
            <a:r>
              <a:rPr lang="en-US" sz="2200" b="1" dirty="0" smtClean="0"/>
              <a:t>D</a:t>
            </a:r>
            <a:r>
              <a:rPr lang="en-US" sz="2200" dirty="0" smtClean="0"/>
              <a:t>on’t </a:t>
            </a:r>
            <a:r>
              <a:rPr lang="en-US" sz="2200" b="1" dirty="0" smtClean="0"/>
              <a:t>R</a:t>
            </a:r>
            <a:r>
              <a:rPr lang="en-US" sz="2200" dirty="0" smtClean="0"/>
              <a:t>epeat </a:t>
            </a:r>
            <a:r>
              <a:rPr lang="en-US" sz="2200" b="1" dirty="0" smtClean="0"/>
              <a:t>Y</a:t>
            </a:r>
            <a:r>
              <a:rPr lang="en-US" sz="2200" dirty="0" smtClean="0"/>
              <a:t>ourself in action</a:t>
            </a:r>
            <a:endParaRPr lang="en-US" sz="2200" dirty="0"/>
          </a:p>
        </p:txBody>
      </p:sp>
      <p:sp>
        <p:nvSpPr>
          <p:cNvPr id="5" name="Footer Placeholder 4"/>
          <p:cNvSpPr>
            <a:spLocks noGrp="1"/>
          </p:cNvSpPr>
          <p:nvPr>
            <p:ph type="ftr" sz="quarter" idx="10"/>
          </p:nvPr>
        </p:nvSpPr>
        <p:spPr/>
        <p:txBody>
          <a:bodyPr/>
          <a:lstStyle/>
          <a:p>
            <a:r>
              <a:rPr lang="en-US" smtClean="0"/>
              <a:t>LogicalAdvantage.com</a:t>
            </a:r>
            <a:endParaRPr lang="en-US" dirty="0"/>
          </a:p>
        </p:txBody>
      </p:sp>
    </p:spTree>
    <p:extLst>
      <p:ext uri="{BB962C8B-B14F-4D97-AF65-F5344CB8AC3E}">
        <p14:creationId xmlns:p14="http://schemas.microsoft.com/office/powerpoint/2010/main" val="136310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Recent Changes to Enterprise Environment</a:t>
            </a:r>
          </a:p>
        </p:txBody>
      </p:sp>
      <p:sp>
        <p:nvSpPr>
          <p:cNvPr id="3" name="Slide Number Placeholder 2"/>
          <p:cNvSpPr>
            <a:spLocks noGrp="1"/>
          </p:cNvSpPr>
          <p:nvPr>
            <p:ph type="sldNum" sz="quarter" idx="11"/>
          </p:nvPr>
        </p:nvSpPr>
        <p:spPr/>
        <p:txBody>
          <a:bodyPr/>
          <a:lstStyle/>
          <a:p>
            <a:fld id="{623460FD-32A0-43FA-84A7-18213DDD14E0}" type="slidenum">
              <a:rPr lang="en-US" smtClean="0"/>
              <a:pPr/>
              <a:t>3</a:t>
            </a:fld>
            <a:endParaRPr lang="en-US" dirty="0"/>
          </a:p>
        </p:txBody>
      </p:sp>
      <p:sp>
        <p:nvSpPr>
          <p:cNvPr id="4" name="Content Placeholder 3"/>
          <p:cNvSpPr>
            <a:spLocks noGrp="1"/>
          </p:cNvSpPr>
          <p:nvPr>
            <p:ph sz="quarter" idx="12"/>
          </p:nvPr>
        </p:nvSpPr>
        <p:spPr>
          <a:xfrm>
            <a:off x="482281" y="1128006"/>
            <a:ext cx="7750277" cy="5192784"/>
          </a:xfrm>
        </p:spPr>
        <p:txBody>
          <a:bodyPr/>
          <a:lstStyle/>
          <a:p>
            <a:r>
              <a:rPr lang="en-US" dirty="0"/>
              <a:t>More people working remotely</a:t>
            </a:r>
          </a:p>
          <a:p>
            <a:r>
              <a:rPr lang="en-US" dirty="0"/>
              <a:t>More diversity in devices used </a:t>
            </a:r>
          </a:p>
        </p:txBody>
      </p:sp>
      <p:sp>
        <p:nvSpPr>
          <p:cNvPr id="5" name="Footer Placeholder 4"/>
          <p:cNvSpPr>
            <a:spLocks noGrp="1"/>
          </p:cNvSpPr>
          <p:nvPr>
            <p:ph type="ftr" sz="quarter" idx="10"/>
          </p:nvPr>
        </p:nvSpPr>
        <p:spPr/>
        <p:txBody>
          <a:bodyPr/>
          <a:lstStyle/>
          <a:p>
            <a:r>
              <a:rPr lang="en-US" smtClean="0"/>
              <a:t>LogicalAdvantage.com</a:t>
            </a:r>
            <a:endParaRPr lang="en-US" dirty="0"/>
          </a:p>
        </p:txBody>
      </p:sp>
    </p:spTree>
    <p:extLst>
      <p:ext uri="{BB962C8B-B14F-4D97-AF65-F5344CB8AC3E}">
        <p14:creationId xmlns:p14="http://schemas.microsoft.com/office/powerpoint/2010/main" val="51163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Structure to satisfy Ent Needs</a:t>
            </a:r>
            <a:endParaRPr lang="en-US" dirty="0"/>
          </a:p>
        </p:txBody>
      </p:sp>
      <p:sp>
        <p:nvSpPr>
          <p:cNvPr id="3" name="Slide Number Placeholder 2"/>
          <p:cNvSpPr>
            <a:spLocks noGrp="1"/>
          </p:cNvSpPr>
          <p:nvPr>
            <p:ph type="sldNum" sz="quarter" idx="11"/>
          </p:nvPr>
        </p:nvSpPr>
        <p:spPr/>
        <p:txBody>
          <a:bodyPr/>
          <a:lstStyle/>
          <a:p>
            <a:fld id="{623460FD-32A0-43FA-84A7-18213DDD14E0}" type="slidenum">
              <a:rPr lang="en-US" smtClean="0"/>
              <a:pPr/>
              <a:t>4</a:t>
            </a:fld>
            <a:endParaRPr lang="en-US" dirty="0"/>
          </a:p>
        </p:txBody>
      </p:sp>
      <p:sp>
        <p:nvSpPr>
          <p:cNvPr id="4" name="Content Placeholder 3"/>
          <p:cNvSpPr>
            <a:spLocks noGrp="1"/>
          </p:cNvSpPr>
          <p:nvPr>
            <p:ph sz="quarter" idx="12"/>
          </p:nvPr>
        </p:nvSpPr>
        <p:spPr/>
        <p:txBody>
          <a:bodyPr/>
          <a:lstStyle/>
          <a:p>
            <a:r>
              <a:rPr lang="en-US" sz="2200" b="1" dirty="0" smtClean="0"/>
              <a:t>Longevity</a:t>
            </a:r>
            <a:r>
              <a:rPr lang="en-US" sz="2200" dirty="0" smtClean="0"/>
              <a:t> – needs to be something that can be extended with new functionality and enhanced with new technologies</a:t>
            </a:r>
          </a:p>
          <a:p>
            <a:r>
              <a:rPr lang="en-US" sz="2200" b="1" dirty="0" smtClean="0"/>
              <a:t>Custom Business Logic </a:t>
            </a:r>
            <a:r>
              <a:rPr lang="en-US" sz="2200" dirty="0" smtClean="0"/>
              <a:t>– needs to be testable in an automated way to continually ensure functionality isn’t compromised by enhancements</a:t>
            </a:r>
          </a:p>
          <a:p>
            <a:r>
              <a:rPr lang="en-US" sz="2200" b="1" dirty="0" smtClean="0"/>
              <a:t>Security</a:t>
            </a:r>
            <a:r>
              <a:rPr lang="en-US" sz="2200" dirty="0" smtClean="0"/>
              <a:t> – provide security in a fashion that is extensible to the application and works across devices</a:t>
            </a:r>
          </a:p>
          <a:p>
            <a:r>
              <a:rPr lang="en-US" sz="2200" b="1" dirty="0" smtClean="0"/>
              <a:t>Reusability</a:t>
            </a:r>
            <a:r>
              <a:rPr lang="en-US" sz="2200" dirty="0" smtClean="0"/>
              <a:t> – provide a flexible way to write business logic once.</a:t>
            </a:r>
            <a:endParaRPr lang="en-US" dirty="0" smtClean="0"/>
          </a:p>
          <a:p>
            <a:r>
              <a:rPr lang="en-US" sz="2200" b="1" dirty="0" smtClean="0"/>
              <a:t>Available Anywhere (remote worker) </a:t>
            </a:r>
            <a:r>
              <a:rPr lang="en-US" sz="2200" dirty="0" smtClean="0"/>
              <a:t>– Work well over limited bandwidth/VPN</a:t>
            </a:r>
          </a:p>
          <a:p>
            <a:r>
              <a:rPr lang="en-US" sz="2200" b="1" dirty="0" smtClean="0"/>
              <a:t>Support Devices </a:t>
            </a:r>
            <a:r>
              <a:rPr lang="en-US" sz="2200" dirty="0" smtClean="0"/>
              <a:t>– Be able to support different types of user experiences</a:t>
            </a:r>
          </a:p>
          <a:p>
            <a:endParaRPr lang="en-US" sz="2200" dirty="0" smtClean="0"/>
          </a:p>
        </p:txBody>
      </p:sp>
      <p:sp>
        <p:nvSpPr>
          <p:cNvPr id="5" name="Footer Placeholder 4"/>
          <p:cNvSpPr>
            <a:spLocks noGrp="1"/>
          </p:cNvSpPr>
          <p:nvPr>
            <p:ph type="ftr" sz="quarter" idx="10"/>
          </p:nvPr>
        </p:nvSpPr>
        <p:spPr/>
        <p:txBody>
          <a:bodyPr/>
          <a:lstStyle/>
          <a:p>
            <a:r>
              <a:rPr lang="en-US" smtClean="0"/>
              <a:t>LogicalAdvantage.com</a:t>
            </a:r>
            <a:endParaRPr lang="en-US" dirty="0"/>
          </a:p>
        </p:txBody>
      </p:sp>
    </p:spTree>
    <p:extLst>
      <p:ext uri="{BB962C8B-B14F-4D97-AF65-F5344CB8AC3E}">
        <p14:creationId xmlns:p14="http://schemas.microsoft.com/office/powerpoint/2010/main" val="57686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6801" y="87047"/>
            <a:ext cx="7293077" cy="567515"/>
          </a:xfrm>
        </p:spPr>
        <p:txBody>
          <a:bodyPr>
            <a:normAutofit fontScale="90000"/>
          </a:bodyPr>
          <a:lstStyle/>
          <a:p>
            <a:r>
              <a:rPr lang="en-US" dirty="0" smtClean="0"/>
              <a:t>“Onion” Architecture</a:t>
            </a:r>
            <a:endParaRPr lang="en-US" dirty="0"/>
          </a:p>
        </p:txBody>
      </p:sp>
      <p:sp>
        <p:nvSpPr>
          <p:cNvPr id="3" name="Slide Number Placeholder 2"/>
          <p:cNvSpPr>
            <a:spLocks noGrp="1"/>
          </p:cNvSpPr>
          <p:nvPr>
            <p:ph type="sldNum" sz="quarter" idx="11"/>
          </p:nvPr>
        </p:nvSpPr>
        <p:spPr/>
        <p:txBody>
          <a:bodyPr/>
          <a:lstStyle/>
          <a:p>
            <a:fld id="{623460FD-32A0-43FA-84A7-18213DDD14E0}" type="slidenum">
              <a:rPr lang="en-US" smtClean="0"/>
              <a:pPr/>
              <a:t>5</a:t>
            </a:fld>
            <a:endParaRPr lang="en-US" dirty="0"/>
          </a:p>
        </p:txBody>
      </p:sp>
      <p:sp>
        <p:nvSpPr>
          <p:cNvPr id="5" name="Footer Placeholder 4"/>
          <p:cNvSpPr>
            <a:spLocks noGrp="1"/>
          </p:cNvSpPr>
          <p:nvPr>
            <p:ph type="ftr" sz="quarter" idx="10"/>
          </p:nvPr>
        </p:nvSpPr>
        <p:spPr/>
        <p:txBody>
          <a:bodyPr/>
          <a:lstStyle/>
          <a:p>
            <a:r>
              <a:rPr lang="en-US" smtClean="0"/>
              <a:t>LogicalAdvantage.com</a:t>
            </a:r>
            <a:endParaRPr lang="en-US" dirty="0"/>
          </a:p>
        </p:txBody>
      </p:sp>
      <p:sp>
        <p:nvSpPr>
          <p:cNvPr id="29" name="Oval 28"/>
          <p:cNvSpPr/>
          <p:nvPr/>
        </p:nvSpPr>
        <p:spPr>
          <a:xfrm>
            <a:off x="1775903" y="918119"/>
            <a:ext cx="5100839" cy="52087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385390" y="1554455"/>
            <a:ext cx="3881865" cy="398048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045886" y="2220030"/>
            <a:ext cx="2565315" cy="264767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691069" y="2889683"/>
            <a:ext cx="1270506" cy="1308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Domain Entities</a:t>
            </a:r>
            <a:endParaRPr lang="en-US" sz="1600" dirty="0"/>
          </a:p>
        </p:txBody>
      </p:sp>
      <p:sp>
        <p:nvSpPr>
          <p:cNvPr id="33" name="TextBox 32"/>
          <p:cNvSpPr txBox="1"/>
          <p:nvPr/>
        </p:nvSpPr>
        <p:spPr>
          <a:xfrm rot="2342680">
            <a:off x="4401313" y="2492764"/>
            <a:ext cx="1256947" cy="646331"/>
          </a:xfrm>
          <a:prstGeom prst="rect">
            <a:avLst/>
          </a:prstGeom>
          <a:noFill/>
        </p:spPr>
        <p:txBody>
          <a:bodyPr wrap="none" rtlCol="0">
            <a:spAutoFit/>
          </a:bodyPr>
          <a:lstStyle/>
          <a:p>
            <a:pPr algn="ctr"/>
            <a:r>
              <a:rPr lang="en-US" sz="1600" dirty="0" smtClean="0"/>
              <a:t>Repository</a:t>
            </a:r>
            <a:r>
              <a:rPr lang="en-US" dirty="0" smtClean="0"/>
              <a:t> </a:t>
            </a:r>
          </a:p>
          <a:p>
            <a:r>
              <a:rPr lang="en-US" dirty="0" smtClean="0"/>
              <a:t>Interfaces</a:t>
            </a:r>
            <a:endParaRPr lang="en-US" dirty="0"/>
          </a:p>
        </p:txBody>
      </p:sp>
      <p:sp>
        <p:nvSpPr>
          <p:cNvPr id="34" name="TextBox 33"/>
          <p:cNvSpPr txBox="1"/>
          <p:nvPr/>
        </p:nvSpPr>
        <p:spPr>
          <a:xfrm rot="18187203">
            <a:off x="2503143" y="2335350"/>
            <a:ext cx="890024" cy="502400"/>
          </a:xfrm>
          <a:prstGeom prst="rect">
            <a:avLst/>
          </a:prstGeom>
          <a:noFill/>
        </p:spPr>
        <p:txBody>
          <a:bodyPr wrap="none" rtlCol="0">
            <a:spAutoFit/>
          </a:bodyPr>
          <a:lstStyle/>
          <a:p>
            <a:pPr algn="ctr"/>
            <a:r>
              <a:rPr lang="en-US" dirty="0" smtClean="0"/>
              <a:t>Service</a:t>
            </a:r>
          </a:p>
          <a:p>
            <a:pPr algn="ctr"/>
            <a:r>
              <a:rPr lang="en-US" dirty="0" smtClean="0"/>
              <a:t>Interfaces</a:t>
            </a:r>
            <a:endParaRPr lang="en-US" dirty="0"/>
          </a:p>
        </p:txBody>
      </p:sp>
      <p:sp>
        <p:nvSpPr>
          <p:cNvPr id="35" name="TextBox 34"/>
          <p:cNvSpPr txBox="1"/>
          <p:nvPr/>
        </p:nvSpPr>
        <p:spPr>
          <a:xfrm rot="18425498">
            <a:off x="5667425" y="4598398"/>
            <a:ext cx="975716" cy="584775"/>
          </a:xfrm>
          <a:prstGeom prst="rect">
            <a:avLst/>
          </a:prstGeom>
          <a:noFill/>
        </p:spPr>
        <p:txBody>
          <a:bodyPr wrap="none" rtlCol="0">
            <a:spAutoFit/>
          </a:bodyPr>
          <a:lstStyle/>
          <a:p>
            <a:r>
              <a:rPr lang="en-US" sz="1600" dirty="0" smtClean="0"/>
              <a:t>Web API</a:t>
            </a:r>
          </a:p>
          <a:p>
            <a:pPr algn="ctr"/>
            <a:r>
              <a:rPr lang="en-US" sz="1600" dirty="0" smtClean="0"/>
              <a:t>Services</a:t>
            </a:r>
            <a:endParaRPr lang="en-US" sz="1600" dirty="0"/>
          </a:p>
        </p:txBody>
      </p:sp>
      <p:sp>
        <p:nvSpPr>
          <p:cNvPr id="36" name="TextBox 35"/>
          <p:cNvSpPr txBox="1"/>
          <p:nvPr/>
        </p:nvSpPr>
        <p:spPr>
          <a:xfrm rot="3289215">
            <a:off x="5499698" y="2050753"/>
            <a:ext cx="1258421" cy="338554"/>
          </a:xfrm>
          <a:prstGeom prst="rect">
            <a:avLst/>
          </a:prstGeom>
          <a:noFill/>
        </p:spPr>
        <p:txBody>
          <a:bodyPr wrap="none" rtlCol="0">
            <a:spAutoFit/>
          </a:bodyPr>
          <a:lstStyle/>
          <a:p>
            <a:r>
              <a:rPr lang="en-US" sz="1600" dirty="0" smtClean="0"/>
              <a:t>Repositories</a:t>
            </a:r>
            <a:endParaRPr lang="en-US" sz="1600" dirty="0"/>
          </a:p>
        </p:txBody>
      </p:sp>
      <p:sp>
        <p:nvSpPr>
          <p:cNvPr id="37" name="TextBox 36"/>
          <p:cNvSpPr txBox="1"/>
          <p:nvPr/>
        </p:nvSpPr>
        <p:spPr>
          <a:xfrm>
            <a:off x="3753073" y="1112770"/>
            <a:ext cx="1146499" cy="295580"/>
          </a:xfrm>
          <a:prstGeom prst="rect">
            <a:avLst/>
          </a:prstGeom>
          <a:noFill/>
        </p:spPr>
        <p:txBody>
          <a:bodyPr wrap="none" rtlCol="0">
            <a:noAutofit/>
          </a:bodyPr>
          <a:lstStyle/>
          <a:p>
            <a:r>
              <a:rPr lang="en-US" sz="1600" dirty="0" smtClean="0">
                <a:solidFill>
                  <a:schemeClr val="accent1">
                    <a:lumMod val="50000"/>
                  </a:schemeClr>
                </a:solidFill>
              </a:rPr>
              <a:t>Infrastructure</a:t>
            </a:r>
            <a:endParaRPr lang="en-US" sz="1600" dirty="0">
              <a:solidFill>
                <a:schemeClr val="accent1">
                  <a:lumMod val="50000"/>
                </a:schemeClr>
              </a:solidFill>
            </a:endParaRPr>
          </a:p>
        </p:txBody>
      </p:sp>
      <p:sp>
        <p:nvSpPr>
          <p:cNvPr id="38" name="TextBox 37"/>
          <p:cNvSpPr txBox="1"/>
          <p:nvPr/>
        </p:nvSpPr>
        <p:spPr>
          <a:xfrm rot="3053113">
            <a:off x="1865157" y="4692942"/>
            <a:ext cx="1542410" cy="584775"/>
          </a:xfrm>
          <a:prstGeom prst="rect">
            <a:avLst/>
          </a:prstGeom>
          <a:noFill/>
        </p:spPr>
        <p:txBody>
          <a:bodyPr wrap="none" rtlCol="0">
            <a:spAutoFit/>
          </a:bodyPr>
          <a:lstStyle/>
          <a:p>
            <a:pPr algn="ctr"/>
            <a:r>
              <a:rPr lang="en-US" sz="1600" dirty="0" smtClean="0"/>
              <a:t>Client UI</a:t>
            </a:r>
          </a:p>
          <a:p>
            <a:pPr algn="ctr"/>
            <a:r>
              <a:rPr lang="en-US" sz="1600" dirty="0" smtClean="0"/>
              <a:t>(Web, WPF, etc.)</a:t>
            </a:r>
            <a:endParaRPr lang="en-US" sz="1600" dirty="0"/>
          </a:p>
        </p:txBody>
      </p:sp>
      <p:sp>
        <p:nvSpPr>
          <p:cNvPr id="39" name="TextBox 38"/>
          <p:cNvSpPr txBox="1"/>
          <p:nvPr/>
        </p:nvSpPr>
        <p:spPr>
          <a:xfrm rot="18284342">
            <a:off x="1974100" y="1882680"/>
            <a:ext cx="994183" cy="646331"/>
          </a:xfrm>
          <a:prstGeom prst="rect">
            <a:avLst/>
          </a:prstGeom>
          <a:noFill/>
        </p:spPr>
        <p:txBody>
          <a:bodyPr wrap="none" rtlCol="0">
            <a:spAutoFit/>
          </a:bodyPr>
          <a:lstStyle/>
          <a:p>
            <a:r>
              <a:rPr lang="en-US" sz="1600" dirty="0" smtClean="0"/>
              <a:t>External</a:t>
            </a:r>
            <a:r>
              <a:rPr lang="en-US" dirty="0" smtClean="0"/>
              <a:t> </a:t>
            </a:r>
          </a:p>
          <a:p>
            <a:r>
              <a:rPr lang="en-US" dirty="0" smtClean="0"/>
              <a:t>Services</a:t>
            </a:r>
            <a:endParaRPr lang="en-US" dirty="0"/>
          </a:p>
        </p:txBody>
      </p:sp>
      <p:sp>
        <p:nvSpPr>
          <p:cNvPr id="40" name="TextBox 39"/>
          <p:cNvSpPr txBox="1"/>
          <p:nvPr/>
        </p:nvSpPr>
        <p:spPr>
          <a:xfrm>
            <a:off x="3811761" y="5572254"/>
            <a:ext cx="1297343" cy="584775"/>
          </a:xfrm>
          <a:prstGeom prst="rect">
            <a:avLst/>
          </a:prstGeom>
          <a:noFill/>
        </p:spPr>
        <p:txBody>
          <a:bodyPr wrap="none" rtlCol="0">
            <a:spAutoFit/>
          </a:bodyPr>
          <a:lstStyle/>
          <a:p>
            <a:r>
              <a:rPr lang="en-US" sz="1600" dirty="0" smtClean="0"/>
              <a:t>Tests – Unit,</a:t>
            </a:r>
          </a:p>
          <a:p>
            <a:pPr algn="ctr"/>
            <a:r>
              <a:rPr lang="en-US" sz="1600" dirty="0" smtClean="0"/>
              <a:t>Integration</a:t>
            </a:r>
          </a:p>
        </p:txBody>
      </p:sp>
      <p:sp>
        <p:nvSpPr>
          <p:cNvPr id="41" name="Can 40"/>
          <p:cNvSpPr/>
          <p:nvPr/>
        </p:nvSpPr>
        <p:spPr>
          <a:xfrm>
            <a:off x="6802790" y="1554455"/>
            <a:ext cx="442496" cy="5180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501233" y="1146445"/>
            <a:ext cx="974947" cy="954107"/>
          </a:xfrm>
          <a:prstGeom prst="rect">
            <a:avLst/>
          </a:prstGeom>
          <a:noFill/>
        </p:spPr>
        <p:txBody>
          <a:bodyPr wrap="none" rtlCol="0">
            <a:spAutoFit/>
          </a:bodyPr>
          <a:lstStyle/>
          <a:p>
            <a:r>
              <a:rPr lang="en-US" sz="1400" dirty="0" err="1" smtClean="0"/>
              <a:t>Sql</a:t>
            </a:r>
            <a:r>
              <a:rPr lang="en-US" sz="1400" dirty="0" smtClean="0"/>
              <a:t> Server</a:t>
            </a:r>
          </a:p>
          <a:p>
            <a:r>
              <a:rPr lang="en-US" sz="1400" dirty="0" smtClean="0"/>
              <a:t>Mongo Db</a:t>
            </a:r>
          </a:p>
          <a:p>
            <a:r>
              <a:rPr lang="en-US" sz="1400" dirty="0" smtClean="0"/>
              <a:t>Files</a:t>
            </a:r>
          </a:p>
          <a:p>
            <a:r>
              <a:rPr lang="en-US" sz="1400" dirty="0" err="1" smtClean="0"/>
              <a:t>etc</a:t>
            </a:r>
            <a:endParaRPr lang="en-US" sz="1400" dirty="0"/>
          </a:p>
        </p:txBody>
      </p:sp>
      <p:sp>
        <p:nvSpPr>
          <p:cNvPr id="43" name="TextBox 42"/>
          <p:cNvSpPr txBox="1"/>
          <p:nvPr/>
        </p:nvSpPr>
        <p:spPr>
          <a:xfrm>
            <a:off x="6827397" y="4890785"/>
            <a:ext cx="1386918" cy="523220"/>
          </a:xfrm>
          <a:prstGeom prst="rect">
            <a:avLst/>
          </a:prstGeom>
          <a:noFill/>
        </p:spPr>
        <p:txBody>
          <a:bodyPr wrap="none" rtlCol="0">
            <a:spAutoFit/>
          </a:bodyPr>
          <a:lstStyle/>
          <a:p>
            <a:r>
              <a:rPr lang="en-US" sz="1400" dirty="0" smtClean="0"/>
              <a:t>Expose </a:t>
            </a:r>
            <a:r>
              <a:rPr lang="en-US" sz="1400" dirty="0" err="1" smtClean="0"/>
              <a:t>RESTful</a:t>
            </a:r>
            <a:endParaRPr lang="en-US" sz="1400" dirty="0" smtClean="0"/>
          </a:p>
          <a:p>
            <a:pPr algn="ctr"/>
            <a:r>
              <a:rPr lang="en-US" sz="1400" dirty="0" smtClean="0"/>
              <a:t>services</a:t>
            </a:r>
            <a:endParaRPr lang="en-US" sz="1400" dirty="0"/>
          </a:p>
        </p:txBody>
      </p:sp>
      <p:sp>
        <p:nvSpPr>
          <p:cNvPr id="44" name="TextBox 43"/>
          <p:cNvSpPr txBox="1"/>
          <p:nvPr/>
        </p:nvSpPr>
        <p:spPr>
          <a:xfrm>
            <a:off x="440113" y="1005750"/>
            <a:ext cx="1854400" cy="954107"/>
          </a:xfrm>
          <a:prstGeom prst="rect">
            <a:avLst/>
          </a:prstGeom>
          <a:noFill/>
        </p:spPr>
        <p:txBody>
          <a:bodyPr wrap="square" rtlCol="0">
            <a:spAutoFit/>
          </a:bodyPr>
          <a:lstStyle/>
          <a:p>
            <a:r>
              <a:rPr lang="en-US" sz="1400" dirty="0" smtClean="0"/>
              <a:t>Consume Services:</a:t>
            </a:r>
          </a:p>
          <a:p>
            <a:r>
              <a:rPr lang="en-US" sz="1400" dirty="0" smtClean="0"/>
              <a:t>Facebook Graph</a:t>
            </a:r>
          </a:p>
          <a:p>
            <a:r>
              <a:rPr lang="en-US" sz="1400" dirty="0" smtClean="0"/>
              <a:t>Google </a:t>
            </a:r>
            <a:r>
              <a:rPr lang="en-US" sz="1400" dirty="0" err="1" smtClean="0"/>
              <a:t>Api’s</a:t>
            </a:r>
            <a:endParaRPr lang="en-US" sz="1400" dirty="0" smtClean="0"/>
          </a:p>
          <a:p>
            <a:r>
              <a:rPr lang="en-US" sz="1400" dirty="0" smtClean="0"/>
              <a:t>Internal Web API’s</a:t>
            </a:r>
            <a:endParaRPr lang="en-US" sz="1400" dirty="0"/>
          </a:p>
        </p:txBody>
      </p:sp>
      <p:sp>
        <p:nvSpPr>
          <p:cNvPr id="45" name="TextBox 44"/>
          <p:cNvSpPr txBox="1"/>
          <p:nvPr/>
        </p:nvSpPr>
        <p:spPr>
          <a:xfrm>
            <a:off x="440113" y="4867705"/>
            <a:ext cx="1467068" cy="800219"/>
          </a:xfrm>
          <a:prstGeom prst="rect">
            <a:avLst/>
          </a:prstGeom>
          <a:noFill/>
        </p:spPr>
        <p:txBody>
          <a:bodyPr wrap="none" rtlCol="0">
            <a:spAutoFit/>
          </a:bodyPr>
          <a:lstStyle/>
          <a:p>
            <a:r>
              <a:rPr lang="en-US" sz="1400" dirty="0" smtClean="0"/>
              <a:t>User Experience:</a:t>
            </a:r>
          </a:p>
          <a:p>
            <a:r>
              <a:rPr lang="en-US" sz="1400" dirty="0" smtClean="0"/>
              <a:t>MVC Web</a:t>
            </a:r>
          </a:p>
          <a:p>
            <a:r>
              <a:rPr lang="en-US" sz="1400" dirty="0" smtClean="0"/>
              <a:t>Desktop Clien</a:t>
            </a:r>
            <a:r>
              <a:rPr lang="en-US" dirty="0" smtClean="0"/>
              <a:t>t</a:t>
            </a:r>
            <a:endParaRPr lang="en-US" dirty="0"/>
          </a:p>
        </p:txBody>
      </p:sp>
      <p:cxnSp>
        <p:nvCxnSpPr>
          <p:cNvPr id="48" name="Straight Arrow Connector 47"/>
          <p:cNvCxnSpPr/>
          <p:nvPr/>
        </p:nvCxnSpPr>
        <p:spPr>
          <a:xfrm flipH="1" flipV="1">
            <a:off x="5349240" y="3462810"/>
            <a:ext cx="1280544" cy="1"/>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531870" y="4423410"/>
            <a:ext cx="457200" cy="1148845"/>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2194560" y="3543300"/>
            <a:ext cx="1155196" cy="1143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6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How does it help?</a:t>
            </a:r>
            <a:endParaRPr lang="en-US" dirty="0"/>
          </a:p>
        </p:txBody>
      </p:sp>
      <p:sp>
        <p:nvSpPr>
          <p:cNvPr id="4" name="Slide Number Placeholder 3"/>
          <p:cNvSpPr>
            <a:spLocks noGrp="1"/>
          </p:cNvSpPr>
          <p:nvPr>
            <p:ph type="sldNum" sz="quarter" idx="11"/>
          </p:nvPr>
        </p:nvSpPr>
        <p:spPr/>
        <p:txBody>
          <a:bodyPr/>
          <a:lstStyle/>
          <a:p>
            <a:fld id="{2C447355-BE83-0F47-BDEA-8783F29F9108}" type="slidenum">
              <a:rPr lang="en-US" smtClean="0"/>
              <a:t>6</a:t>
            </a:fld>
            <a:endParaRPr lang="en-US"/>
          </a:p>
        </p:txBody>
      </p:sp>
      <p:sp>
        <p:nvSpPr>
          <p:cNvPr id="6" name="Content Placeholder 5"/>
          <p:cNvSpPr>
            <a:spLocks noGrp="1"/>
          </p:cNvSpPr>
          <p:nvPr>
            <p:ph sz="quarter" idx="12"/>
          </p:nvPr>
        </p:nvSpPr>
        <p:spPr/>
        <p:txBody>
          <a:bodyPr/>
          <a:lstStyle/>
          <a:p>
            <a:r>
              <a:rPr lang="en-US" dirty="0"/>
              <a:t>Separation of concerns – Allows for:</a:t>
            </a:r>
          </a:p>
          <a:p>
            <a:pPr lvl="1"/>
            <a:r>
              <a:rPr lang="en-US" dirty="0"/>
              <a:t>Agility in implementing new technologies</a:t>
            </a:r>
          </a:p>
          <a:p>
            <a:pPr lvl="1"/>
            <a:r>
              <a:rPr lang="en-US" dirty="0"/>
              <a:t>Agility in extending functionality</a:t>
            </a:r>
          </a:p>
          <a:p>
            <a:r>
              <a:rPr lang="en-US" dirty="0"/>
              <a:t>Testability – Allows for:</a:t>
            </a:r>
          </a:p>
          <a:p>
            <a:pPr lvl="1"/>
            <a:r>
              <a:rPr lang="en-US" dirty="0"/>
              <a:t>Verification of functionality when new technologies are applied</a:t>
            </a:r>
          </a:p>
          <a:p>
            <a:pPr lvl="1"/>
            <a:r>
              <a:rPr lang="en-US" dirty="0"/>
              <a:t>Verification of business rules when extending </a:t>
            </a:r>
            <a:r>
              <a:rPr lang="en-US" dirty="0" smtClean="0"/>
              <a:t>functionality</a:t>
            </a:r>
            <a:endParaRPr lang="en-US" dirty="0"/>
          </a:p>
        </p:txBody>
      </p:sp>
      <p:sp>
        <p:nvSpPr>
          <p:cNvPr id="3" name="Footer Placeholder 2"/>
          <p:cNvSpPr>
            <a:spLocks noGrp="1"/>
          </p:cNvSpPr>
          <p:nvPr>
            <p:ph type="ftr" sz="quarter" idx="10"/>
          </p:nvPr>
        </p:nvSpPr>
        <p:spPr/>
        <p:txBody>
          <a:bodyPr/>
          <a:lstStyle/>
          <a:p>
            <a:r>
              <a:rPr lang="en-US" smtClean="0"/>
              <a:t>Logicaladvantage.com</a:t>
            </a:r>
            <a:endParaRPr lang="en-US"/>
          </a:p>
        </p:txBody>
      </p:sp>
    </p:spTree>
    <p:extLst>
      <p:ext uri="{BB962C8B-B14F-4D97-AF65-F5344CB8AC3E}">
        <p14:creationId xmlns:p14="http://schemas.microsoft.com/office/powerpoint/2010/main" val="194292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Structure</a:t>
            </a:r>
            <a:endParaRPr lang="en-US" dirty="0"/>
          </a:p>
        </p:txBody>
      </p:sp>
      <p:sp>
        <p:nvSpPr>
          <p:cNvPr id="3" name="Slide Number Placeholder 2"/>
          <p:cNvSpPr>
            <a:spLocks noGrp="1"/>
          </p:cNvSpPr>
          <p:nvPr>
            <p:ph type="sldNum" sz="quarter" idx="11"/>
          </p:nvPr>
        </p:nvSpPr>
        <p:spPr/>
        <p:txBody>
          <a:bodyPr/>
          <a:lstStyle/>
          <a:p>
            <a:fld id="{623460FD-32A0-43FA-84A7-18213DDD14E0}" type="slidenum">
              <a:rPr lang="en-US" smtClean="0"/>
              <a:pPr/>
              <a:t>7</a:t>
            </a:fld>
            <a:endParaRPr lang="en-US" dirty="0"/>
          </a:p>
        </p:txBody>
      </p:sp>
      <p:sp>
        <p:nvSpPr>
          <p:cNvPr id="5" name="Footer Placeholder 4"/>
          <p:cNvSpPr>
            <a:spLocks noGrp="1"/>
          </p:cNvSpPr>
          <p:nvPr>
            <p:ph type="ftr" sz="quarter" idx="10"/>
          </p:nvPr>
        </p:nvSpPr>
        <p:spPr/>
        <p:txBody>
          <a:bodyPr/>
          <a:lstStyle/>
          <a:p>
            <a:r>
              <a:rPr lang="en-US" smtClean="0"/>
              <a:t>LogicalAdvantage.com</a:t>
            </a:r>
            <a:endParaRPr lang="en-US" dirty="0"/>
          </a:p>
        </p:txBody>
      </p:sp>
      <p:sp>
        <p:nvSpPr>
          <p:cNvPr id="6" name="Can 5"/>
          <p:cNvSpPr/>
          <p:nvPr/>
        </p:nvSpPr>
        <p:spPr>
          <a:xfrm>
            <a:off x="3976292" y="4763179"/>
            <a:ext cx="983588" cy="791802"/>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Data Store</a:t>
            </a:r>
            <a:endParaRPr lang="en-US" sz="1600" dirty="0">
              <a:solidFill>
                <a:srgbClr val="0070C0"/>
              </a:solidFill>
            </a:endParaRPr>
          </a:p>
        </p:txBody>
      </p:sp>
      <p:sp>
        <p:nvSpPr>
          <p:cNvPr id="7" name="Rounded Rectangle 6"/>
          <p:cNvSpPr/>
          <p:nvPr/>
        </p:nvSpPr>
        <p:spPr>
          <a:xfrm>
            <a:off x="2834178" y="4188141"/>
            <a:ext cx="3267818" cy="45002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Repository/DAL </a:t>
            </a:r>
            <a:endParaRPr lang="en-US" sz="1600" dirty="0">
              <a:solidFill>
                <a:srgbClr val="0070C0"/>
              </a:solidFill>
            </a:endParaRPr>
          </a:p>
        </p:txBody>
      </p:sp>
      <p:sp>
        <p:nvSpPr>
          <p:cNvPr id="8" name="Rounded Rectangle 7"/>
          <p:cNvSpPr/>
          <p:nvPr/>
        </p:nvSpPr>
        <p:spPr>
          <a:xfrm>
            <a:off x="2834178" y="3600603"/>
            <a:ext cx="3267818" cy="4500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IRepository</a:t>
            </a:r>
            <a:r>
              <a:rPr lang="en-US" sz="1600" dirty="0" smtClean="0"/>
              <a:t> Interfaces</a:t>
            </a:r>
            <a:endParaRPr lang="en-US" sz="1600" dirty="0"/>
          </a:p>
        </p:txBody>
      </p:sp>
      <p:sp>
        <p:nvSpPr>
          <p:cNvPr id="9" name="Rounded Rectangle 8"/>
          <p:cNvSpPr/>
          <p:nvPr/>
        </p:nvSpPr>
        <p:spPr>
          <a:xfrm>
            <a:off x="2834178" y="2975562"/>
            <a:ext cx="3267818" cy="487531"/>
          </a:xfrm>
          <a:prstGeom prst="roundRect">
            <a:avLst/>
          </a:prstGeom>
          <a:gradFill>
            <a:gsLst>
              <a:gs pos="0">
                <a:schemeClr val="accent2">
                  <a:lumMod val="40000"/>
                  <a:lumOff val="60000"/>
                </a:schemeClr>
              </a:gs>
              <a:gs pos="48000">
                <a:schemeClr val="accent1">
                  <a:lumMod val="20000"/>
                  <a:lumOff val="80000"/>
                </a:schemeClr>
              </a:gs>
              <a:gs pos="100000">
                <a:schemeClr val="accent5">
                  <a:lumMod val="100000"/>
                </a:schemeClr>
              </a:gs>
            </a:gsLst>
            <a:lin ang="162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Application Services Implementation</a:t>
            </a:r>
            <a:endParaRPr lang="en-US" sz="1600" dirty="0">
              <a:solidFill>
                <a:srgbClr val="0070C0"/>
              </a:solidFill>
            </a:endParaRPr>
          </a:p>
        </p:txBody>
      </p:sp>
      <p:sp>
        <p:nvSpPr>
          <p:cNvPr id="10" name="Rounded Rectangle 9"/>
          <p:cNvSpPr/>
          <p:nvPr/>
        </p:nvSpPr>
        <p:spPr>
          <a:xfrm>
            <a:off x="2834178" y="2388023"/>
            <a:ext cx="3267818" cy="450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IService</a:t>
            </a:r>
            <a:r>
              <a:rPr lang="en-US" sz="1600" dirty="0" smtClean="0"/>
              <a:t> Interfaces</a:t>
            </a:r>
            <a:endParaRPr lang="en-US" sz="1600" dirty="0"/>
          </a:p>
        </p:txBody>
      </p:sp>
      <p:sp>
        <p:nvSpPr>
          <p:cNvPr id="11" name="Rounded Rectangle 10"/>
          <p:cNvSpPr/>
          <p:nvPr/>
        </p:nvSpPr>
        <p:spPr>
          <a:xfrm>
            <a:off x="4540145" y="1842154"/>
            <a:ext cx="1561851" cy="45002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UI Controller</a:t>
            </a:r>
            <a:endParaRPr lang="en-US" sz="1600" dirty="0">
              <a:solidFill>
                <a:srgbClr val="0070C0"/>
              </a:solidFill>
            </a:endParaRPr>
          </a:p>
        </p:txBody>
      </p:sp>
      <p:sp>
        <p:nvSpPr>
          <p:cNvPr id="12" name="Rounded Rectangle 11"/>
          <p:cNvSpPr/>
          <p:nvPr/>
        </p:nvSpPr>
        <p:spPr>
          <a:xfrm>
            <a:off x="4540145" y="1254615"/>
            <a:ext cx="1561851" cy="45002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UI View</a:t>
            </a:r>
            <a:endParaRPr lang="en-US" sz="1600" dirty="0">
              <a:solidFill>
                <a:srgbClr val="0070C0"/>
              </a:solidFill>
            </a:endParaRPr>
          </a:p>
        </p:txBody>
      </p:sp>
      <p:sp>
        <p:nvSpPr>
          <p:cNvPr id="13" name="Right Brace 12"/>
          <p:cNvSpPr/>
          <p:nvPr/>
        </p:nvSpPr>
        <p:spPr>
          <a:xfrm>
            <a:off x="6101996" y="2300519"/>
            <a:ext cx="623901" cy="1887623"/>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ounded Rectangle 13"/>
          <p:cNvSpPr/>
          <p:nvPr/>
        </p:nvSpPr>
        <p:spPr>
          <a:xfrm>
            <a:off x="6870012" y="2975562"/>
            <a:ext cx="1609290" cy="487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App Domain Entities</a:t>
            </a:r>
            <a:endParaRPr lang="en-US" sz="1600" dirty="0"/>
          </a:p>
        </p:txBody>
      </p:sp>
      <p:sp>
        <p:nvSpPr>
          <p:cNvPr id="15" name="Right Brace 14"/>
          <p:cNvSpPr/>
          <p:nvPr/>
        </p:nvSpPr>
        <p:spPr>
          <a:xfrm>
            <a:off x="6101996" y="1362955"/>
            <a:ext cx="623901" cy="929227"/>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ounded Rectangle 15"/>
          <p:cNvSpPr/>
          <p:nvPr/>
        </p:nvSpPr>
        <p:spPr>
          <a:xfrm>
            <a:off x="6870012" y="1608805"/>
            <a:ext cx="1609290" cy="46669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UI Model</a:t>
            </a:r>
            <a:endParaRPr lang="en-US" sz="1600" dirty="0">
              <a:solidFill>
                <a:srgbClr val="0070C0"/>
              </a:solidFill>
            </a:endParaRPr>
          </a:p>
        </p:txBody>
      </p:sp>
      <p:sp>
        <p:nvSpPr>
          <p:cNvPr id="17" name="Right Brace 16"/>
          <p:cNvSpPr/>
          <p:nvPr/>
        </p:nvSpPr>
        <p:spPr>
          <a:xfrm>
            <a:off x="6101996" y="4236061"/>
            <a:ext cx="623901" cy="108965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ounded Rectangle 17"/>
          <p:cNvSpPr/>
          <p:nvPr/>
        </p:nvSpPr>
        <p:spPr>
          <a:xfrm>
            <a:off x="6894631" y="4519413"/>
            <a:ext cx="1609290" cy="48753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Data Entities</a:t>
            </a:r>
            <a:endParaRPr lang="en-US" sz="1600" dirty="0">
              <a:solidFill>
                <a:srgbClr val="0070C0"/>
              </a:solidFill>
            </a:endParaRPr>
          </a:p>
        </p:txBody>
      </p:sp>
      <p:sp>
        <p:nvSpPr>
          <p:cNvPr id="19" name="Rounded Rectangle 18"/>
          <p:cNvSpPr/>
          <p:nvPr/>
        </p:nvSpPr>
        <p:spPr>
          <a:xfrm>
            <a:off x="2834179" y="1254615"/>
            <a:ext cx="1561851" cy="450029"/>
          </a:xfrm>
          <a:prstGeom prst="roundRect">
            <a:avLst/>
          </a:prstGeom>
          <a:solidFill>
            <a:srgbClr val="AF4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Web API</a:t>
            </a:r>
            <a:endParaRPr lang="en-US" sz="1600" dirty="0">
              <a:solidFill>
                <a:schemeClr val="bg1"/>
              </a:solidFill>
            </a:endParaRPr>
          </a:p>
        </p:txBody>
      </p:sp>
      <p:sp>
        <p:nvSpPr>
          <p:cNvPr id="20" name="Rounded Rectangle 19"/>
          <p:cNvSpPr/>
          <p:nvPr/>
        </p:nvSpPr>
        <p:spPr>
          <a:xfrm>
            <a:off x="2834178" y="1837986"/>
            <a:ext cx="1561851" cy="450029"/>
          </a:xfrm>
          <a:prstGeom prst="roundRect">
            <a:avLst/>
          </a:prstGeom>
          <a:solidFill>
            <a:srgbClr val="AF4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Web API Controller</a:t>
            </a:r>
            <a:endParaRPr lang="en-US" sz="1600" dirty="0">
              <a:solidFill>
                <a:schemeClr val="bg1"/>
              </a:solidFill>
            </a:endParaRPr>
          </a:p>
        </p:txBody>
      </p:sp>
      <p:sp>
        <p:nvSpPr>
          <p:cNvPr id="21" name="Rounded Rectangle 20"/>
          <p:cNvSpPr/>
          <p:nvPr/>
        </p:nvSpPr>
        <p:spPr>
          <a:xfrm>
            <a:off x="431653" y="1521299"/>
            <a:ext cx="1609290" cy="466697"/>
          </a:xfrm>
          <a:prstGeom prst="roundRect">
            <a:avLst/>
          </a:prstGeom>
          <a:solidFill>
            <a:srgbClr val="AF4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Web API Model</a:t>
            </a:r>
            <a:endParaRPr lang="en-US" sz="1600" dirty="0">
              <a:solidFill>
                <a:schemeClr val="bg1"/>
              </a:solidFill>
            </a:endParaRPr>
          </a:p>
        </p:txBody>
      </p:sp>
      <p:sp>
        <p:nvSpPr>
          <p:cNvPr id="22" name="Right Brace 21"/>
          <p:cNvSpPr/>
          <p:nvPr/>
        </p:nvSpPr>
        <p:spPr>
          <a:xfrm rot="10800000">
            <a:off x="2173949" y="1290034"/>
            <a:ext cx="623901" cy="929227"/>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Up-Down Arrow 22"/>
          <p:cNvSpPr/>
          <p:nvPr/>
        </p:nvSpPr>
        <p:spPr>
          <a:xfrm>
            <a:off x="7373153" y="2075503"/>
            <a:ext cx="581389" cy="900059"/>
          </a:xfrm>
          <a:prstGeom prst="upDownArrow">
            <a:avLst/>
          </a:prstGeom>
          <a:gradFill flip="none" rotWithShape="1">
            <a:gsLst>
              <a:gs pos="0">
                <a:srgbClr val="92D050"/>
              </a:gs>
              <a:gs pos="49000">
                <a:schemeClr val="accent1">
                  <a:lumMod val="20000"/>
                  <a:lumOff val="80000"/>
                </a:schemeClr>
              </a:gs>
              <a:gs pos="100000">
                <a:srgbClr val="0070C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Map</a:t>
            </a:r>
            <a:endParaRPr lang="en-US" sz="1600" dirty="0"/>
          </a:p>
        </p:txBody>
      </p:sp>
      <p:sp>
        <p:nvSpPr>
          <p:cNvPr id="24" name="Up-Down Arrow 23"/>
          <p:cNvSpPr/>
          <p:nvPr/>
        </p:nvSpPr>
        <p:spPr>
          <a:xfrm>
            <a:off x="7373153" y="3541222"/>
            <a:ext cx="581389" cy="978190"/>
          </a:xfrm>
          <a:prstGeom prst="upDownArrow">
            <a:avLst/>
          </a:prstGeom>
          <a:gradFill flip="none" rotWithShape="1">
            <a:gsLst>
              <a:gs pos="0">
                <a:srgbClr val="FFC000"/>
              </a:gs>
              <a:gs pos="48000">
                <a:schemeClr val="accent1">
                  <a:lumMod val="20000"/>
                  <a:lumOff val="80000"/>
                </a:schemeClr>
              </a:gs>
              <a:gs pos="100000">
                <a:srgbClr val="0070C0"/>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Map</a:t>
            </a:r>
            <a:endParaRPr lang="en-US" sz="1600" dirty="0"/>
          </a:p>
        </p:txBody>
      </p:sp>
      <p:sp>
        <p:nvSpPr>
          <p:cNvPr id="26" name="Rounded Rectangle 25"/>
          <p:cNvSpPr/>
          <p:nvPr/>
        </p:nvSpPr>
        <p:spPr>
          <a:xfrm>
            <a:off x="431653" y="4171473"/>
            <a:ext cx="1609290" cy="46669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External Service</a:t>
            </a:r>
            <a:endParaRPr lang="en-US" sz="1600" dirty="0">
              <a:solidFill>
                <a:srgbClr val="0070C0"/>
              </a:solidFill>
            </a:endParaRPr>
          </a:p>
        </p:txBody>
      </p:sp>
      <p:sp>
        <p:nvSpPr>
          <p:cNvPr id="27" name="Left-Right Arrow 26"/>
          <p:cNvSpPr/>
          <p:nvPr/>
        </p:nvSpPr>
        <p:spPr>
          <a:xfrm rot="19112258">
            <a:off x="1653292" y="3484846"/>
            <a:ext cx="1319195" cy="3806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042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 To The Code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295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Strategies for Transition</a:t>
            </a:r>
            <a:endParaRPr lang="en-US" dirty="0"/>
          </a:p>
        </p:txBody>
      </p:sp>
      <p:sp>
        <p:nvSpPr>
          <p:cNvPr id="3" name="Slide Number Placeholder 2"/>
          <p:cNvSpPr>
            <a:spLocks noGrp="1"/>
          </p:cNvSpPr>
          <p:nvPr>
            <p:ph type="sldNum" sz="quarter" idx="11"/>
          </p:nvPr>
        </p:nvSpPr>
        <p:spPr/>
        <p:txBody>
          <a:bodyPr/>
          <a:lstStyle/>
          <a:p>
            <a:fld id="{623460FD-32A0-43FA-84A7-18213DDD14E0}" type="slidenum">
              <a:rPr lang="en-US" smtClean="0"/>
              <a:pPr/>
              <a:t>9</a:t>
            </a:fld>
            <a:endParaRPr lang="en-US" dirty="0"/>
          </a:p>
        </p:txBody>
      </p:sp>
      <p:sp>
        <p:nvSpPr>
          <p:cNvPr id="4" name="Content Placeholder 3"/>
          <p:cNvSpPr>
            <a:spLocks noGrp="1"/>
          </p:cNvSpPr>
          <p:nvPr>
            <p:ph sz="quarter" idx="12"/>
          </p:nvPr>
        </p:nvSpPr>
        <p:spPr/>
        <p:txBody>
          <a:bodyPr/>
          <a:lstStyle/>
          <a:p>
            <a:r>
              <a:rPr lang="en-US" dirty="0" smtClean="0"/>
              <a:t>Identify pockets of business logic in current code.</a:t>
            </a:r>
          </a:p>
          <a:p>
            <a:r>
              <a:rPr lang="en-US" dirty="0" smtClean="0"/>
              <a:t>Build some common </a:t>
            </a:r>
            <a:r>
              <a:rPr lang="en-US" dirty="0" err="1" smtClean="0"/>
              <a:t>WebApi</a:t>
            </a:r>
            <a:r>
              <a:rPr lang="en-US" dirty="0" smtClean="0"/>
              <a:t> to implement identified area’s. </a:t>
            </a:r>
          </a:p>
          <a:p>
            <a:r>
              <a:rPr lang="en-US" dirty="0" smtClean="0"/>
              <a:t>Start migrating areas in existing applications that can leverage the new services.</a:t>
            </a:r>
            <a:endParaRPr lang="en-US" dirty="0"/>
          </a:p>
        </p:txBody>
      </p:sp>
      <p:sp>
        <p:nvSpPr>
          <p:cNvPr id="5" name="Footer Placeholder 4"/>
          <p:cNvSpPr>
            <a:spLocks noGrp="1"/>
          </p:cNvSpPr>
          <p:nvPr>
            <p:ph type="ftr" sz="quarter" idx="10"/>
          </p:nvPr>
        </p:nvSpPr>
        <p:spPr/>
        <p:txBody>
          <a:bodyPr/>
          <a:lstStyle/>
          <a:p>
            <a:r>
              <a:rPr lang="en-US" smtClean="0"/>
              <a:t>LogicalAdvantage.com</a:t>
            </a:r>
            <a:endParaRPr lang="en-US" dirty="0"/>
          </a:p>
        </p:txBody>
      </p:sp>
    </p:spTree>
    <p:extLst>
      <p:ext uri="{BB962C8B-B14F-4D97-AF65-F5344CB8AC3E}">
        <p14:creationId xmlns:p14="http://schemas.microsoft.com/office/powerpoint/2010/main" val="1741338206"/>
      </p:ext>
    </p:extLst>
  </p:cSld>
  <p:clrMapOvr>
    <a:masterClrMapping/>
  </p:clrMapOvr>
</p:sld>
</file>

<file path=ppt/theme/theme1.xml><?xml version="1.0" encoding="utf-8"?>
<a:theme xmlns:a="http://schemas.openxmlformats.org/drawingml/2006/main" name="LA Theme">
  <a:themeElements>
    <a:clrScheme name="LA Theme">
      <a:dk1>
        <a:srgbClr val="000000"/>
      </a:dk1>
      <a:lt1>
        <a:sysClr val="window" lastClr="FFFFFF"/>
      </a:lt1>
      <a:dk2>
        <a:srgbClr val="216BB0"/>
      </a:dk2>
      <a:lt2>
        <a:srgbClr val="6ABBF2"/>
      </a:lt2>
      <a:accent1>
        <a:srgbClr val="0C5998"/>
      </a:accent1>
      <a:accent2>
        <a:srgbClr val="1D74AE"/>
      </a:accent2>
      <a:accent3>
        <a:srgbClr val="1699E5"/>
      </a:accent3>
      <a:accent4>
        <a:srgbClr val="1999E5"/>
      </a:accent4>
      <a:accent5>
        <a:srgbClr val="A3D6F4"/>
      </a:accent5>
      <a:accent6>
        <a:srgbClr val="E0F1FB"/>
      </a:accent6>
      <a:hlink>
        <a:srgbClr val="216BB0"/>
      </a:hlink>
      <a:folHlink>
        <a:srgbClr val="216BB0"/>
      </a:folHlink>
    </a:clrScheme>
    <a:fontScheme name="Custom 1">
      <a:majorFont>
        <a:latin typeface="PT Sans"/>
        <a:ea typeface=""/>
        <a:cs typeface=""/>
      </a:majorFont>
      <a:minorFont>
        <a:latin typeface="PT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 Theme" id="{0C93987E-19EF-47DC-ABCB-DA46CD96193E}" vid="{F0AFC36C-FD12-45F5-8613-E451BB7BE6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53CAEEC71667408ACC02BEB548A56D" ma:contentTypeVersion="3" ma:contentTypeDescription="Create a new document." ma:contentTypeScope="" ma:versionID="ddc3c924d15ba22f1118cfa5b1477097">
  <xsd:schema xmlns:xsd="http://www.w3.org/2001/XMLSchema" xmlns:xs="http://www.w3.org/2001/XMLSchema" xmlns:p="http://schemas.microsoft.com/office/2006/metadata/properties" xmlns:ns2="02bd6a0b-236f-44b1-ac7f-67f2a6e3680e" targetNamespace="http://schemas.microsoft.com/office/2006/metadata/properties" ma:root="true" ma:fieldsID="c312d6e408e96ee054779f69a1d50052" ns2:_="">
    <xsd:import namespace="02bd6a0b-236f-44b1-ac7f-67f2a6e3680e"/>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bd6a0b-236f-44b1-ac7f-67f2a6e3680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02bd6a0b-236f-44b1-ac7f-67f2a6e3680e">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E345B1-0C37-47D7-B787-80FD035C59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bd6a0b-236f-44b1-ac7f-67f2a6e368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FED9E6-C1C9-45CE-A712-0F2214214312}">
  <ds:schemaRefs>
    <ds:schemaRef ds:uri="http://schemas.microsoft.com/office/2006/metadata/properties"/>
    <ds:schemaRef ds:uri="http://schemas.microsoft.com/office/infopath/2007/PartnerControls"/>
    <ds:schemaRef ds:uri="02bd6a0b-236f-44b1-ac7f-67f2a6e3680e"/>
  </ds:schemaRefs>
</ds:datastoreItem>
</file>

<file path=customXml/itemProps3.xml><?xml version="1.0" encoding="utf-8"?>
<ds:datastoreItem xmlns:ds="http://schemas.openxmlformats.org/officeDocument/2006/customXml" ds:itemID="{2BC9EB5D-DC28-4690-95B6-F37F944D14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3047</TotalTime>
  <Words>494</Words>
  <Application>Microsoft Macintosh PowerPoint</Application>
  <PresentationFormat>On-screen Show (4:3)</PresentationFormat>
  <Paragraphs>129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PT Sans</vt:lpstr>
      <vt:lpstr>Arial</vt:lpstr>
      <vt:lpstr>LA Theme</vt:lpstr>
      <vt:lpstr>PowerPoint Presentation</vt:lpstr>
      <vt:lpstr>What is different about Enterprise Applications?</vt:lpstr>
      <vt:lpstr>Recent Changes to Enterprise Environment</vt:lpstr>
      <vt:lpstr>Need Structure to satisfy Ent Needs</vt:lpstr>
      <vt:lpstr>“Onion” Architecture</vt:lpstr>
      <vt:lpstr>How does it help?</vt:lpstr>
      <vt:lpstr>Application Structure</vt:lpstr>
      <vt:lpstr>Go To The Code</vt:lpstr>
      <vt:lpstr>Strategies for Transition</vt:lpstr>
      <vt:lpstr>Service Anti-Pattern and Composition</vt:lpstr>
      <vt:lpstr>Service Anti-Pattern and Composition</vt:lpstr>
      <vt:lpstr>Acknowledgements</vt:lpstr>
    </vt:vector>
  </TitlesOfParts>
  <Company>CGR Creative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Julio Colmenares</dc:creator>
  <cp:lastModifiedBy>Marty Elvidge</cp:lastModifiedBy>
  <cp:revision>89</cp:revision>
  <dcterms:created xsi:type="dcterms:W3CDTF">2014-11-26T17:14:01Z</dcterms:created>
  <dcterms:modified xsi:type="dcterms:W3CDTF">2015-12-08T15:27:19Z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0x010100F853CAEEC71667408ACC02BEB548A56D</vt:lpwstr>
  </property>
</Properties>
</file>