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sldIdLst>
    <p:sldId id="256" r:id="rId2"/>
    <p:sldId id="309" r:id="rId3"/>
    <p:sldId id="257" r:id="rId4"/>
    <p:sldId id="258" r:id="rId5"/>
    <p:sldId id="259" r:id="rId6"/>
    <p:sldId id="260" r:id="rId7"/>
    <p:sldId id="311" r:id="rId8"/>
    <p:sldId id="262" r:id="rId9"/>
    <p:sldId id="263" r:id="rId10"/>
    <p:sldId id="264" r:id="rId11"/>
    <p:sldId id="265" r:id="rId12"/>
    <p:sldId id="286" r:id="rId13"/>
    <p:sldId id="287" r:id="rId14"/>
    <p:sldId id="299" r:id="rId15"/>
    <p:sldId id="288" r:id="rId16"/>
    <p:sldId id="266" r:id="rId17"/>
    <p:sldId id="302" r:id="rId18"/>
    <p:sldId id="304" r:id="rId19"/>
    <p:sldId id="300" r:id="rId20"/>
    <p:sldId id="267" r:id="rId21"/>
    <p:sldId id="291" r:id="rId22"/>
    <p:sldId id="298" r:id="rId23"/>
    <p:sldId id="285" r:id="rId24"/>
    <p:sldId id="294" r:id="rId25"/>
    <p:sldId id="268" r:id="rId26"/>
    <p:sldId id="305" r:id="rId27"/>
    <p:sldId id="278" r:id="rId28"/>
    <p:sldId id="318" r:id="rId29"/>
    <p:sldId id="271" r:id="rId30"/>
    <p:sldId id="277" r:id="rId31"/>
    <p:sldId id="306" r:id="rId32"/>
    <p:sldId id="272" r:id="rId33"/>
    <p:sldId id="313" r:id="rId34"/>
    <p:sldId id="314" r:id="rId35"/>
    <p:sldId id="316" r:id="rId36"/>
    <p:sldId id="317" r:id="rId37"/>
    <p:sldId id="307" r:id="rId38"/>
    <p:sldId id="297" r:id="rId39"/>
    <p:sldId id="275" r:id="rId40"/>
    <p:sldId id="319" r:id="rId41"/>
    <p:sldId id="321" r:id="rId42"/>
    <p:sldId id="27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5" autoAdjust="0"/>
    <p:restoredTop sz="94671" autoAdjust="0"/>
  </p:normalViewPr>
  <p:slideViewPr>
    <p:cSldViewPr>
      <p:cViewPr varScale="1">
        <p:scale>
          <a:sx n="109" d="100"/>
          <a:sy n="109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9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image" Target="../media/image50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17" Type="http://schemas.openxmlformats.org/officeDocument/2006/relationships/image" Target="../media/image47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image" Target="../media/image43.png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42.png"/><Relationship Id="rId5" Type="http://schemas.openxmlformats.org/officeDocument/2006/relationships/image" Target="../media/image52.png"/><Relationship Id="rId15" Type="http://schemas.openxmlformats.org/officeDocument/2006/relationships/image" Target="../media/image61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99E3A-99B0-4A89-9510-6BA68D1F31E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5F142-46D3-45B4-B4DD-73B63014B0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9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F142-46D3-45B4-B4DD-73B63014B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5568-463F-483D-BA68-E293D2A6E643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D6F9-AE1A-4D03-8F94-EB5051F28DDE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B79-E59D-4D6A-BAFB-6C00FD759A74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44BC-9D54-403E-897D-08FF623D0076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F44-7720-4337-894F-FABA270A14E8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6C84-CBF3-489A-941A-E53B08C61871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9591-96B6-4151-A62B-0FCA6D0543FC}" type="datetime1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95AD-AD8D-4EB2-986D-891B520B82AE}" type="datetime1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2BD6-0252-4027-B91B-61A63E501908}" type="datetime1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A4D3-F1FA-4073-AE1F-58EA7A6151E6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A05F56B-0410-405E-890E-D7629D468749}" type="datetime1">
              <a:rPr lang="en-US" smtClean="0"/>
              <a:t>3/8/2016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25B2D38-63D7-4BF9-85EC-E2294DEDA651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FD14CEA-11E1-4671-B184-6CC3204C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6.xml"/><Relationship Id="rId7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10.xml"/><Relationship Id="rId10" Type="http://schemas.openxmlformats.org/officeDocument/2006/relationships/slide" Target="slide40.xml"/><Relationship Id="rId4" Type="http://schemas.openxmlformats.org/officeDocument/2006/relationships/slide" Target="slide7.xml"/><Relationship Id="rId9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4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8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6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1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.bin"/><Relationship Id="rId18" Type="http://schemas.openxmlformats.org/officeDocument/2006/relationships/image" Target="../media/image45.png"/><Relationship Id="rId26" Type="http://schemas.openxmlformats.org/officeDocument/2006/relationships/image" Target="../media/image58.png"/><Relationship Id="rId39" Type="http://schemas.openxmlformats.org/officeDocument/2006/relationships/oleObject" Target="../embeddings/oleObject26.bin"/><Relationship Id="rId21" Type="http://schemas.openxmlformats.org/officeDocument/2006/relationships/oleObject" Target="../embeddings/oleObject17.bin"/><Relationship Id="rId34" Type="http://schemas.openxmlformats.org/officeDocument/2006/relationships/image" Target="../media/image62.png"/><Relationship Id="rId42" Type="http://schemas.openxmlformats.org/officeDocument/2006/relationships/image" Target="../media/image65.png"/><Relationship Id="rId47" Type="http://schemas.openxmlformats.org/officeDocument/2006/relationships/oleObject" Target="../embeddings/oleObject30.bin"/><Relationship Id="rId50" Type="http://schemas.openxmlformats.org/officeDocument/2006/relationships/image" Target="../media/image69.png"/><Relationship Id="rId55" Type="http://schemas.openxmlformats.org/officeDocument/2006/relationships/oleObject" Target="../embeddings/oleObject34.bin"/><Relationship Id="rId63" Type="http://schemas.openxmlformats.org/officeDocument/2006/relationships/oleObject" Target="../embeddings/oleObject38.bin"/><Relationship Id="rId68" Type="http://schemas.openxmlformats.org/officeDocument/2006/relationships/image" Target="../media/image78.png"/><Relationship Id="rId76" Type="http://schemas.openxmlformats.org/officeDocument/2006/relationships/image" Target="../media/image42.png"/><Relationship Id="rId7" Type="http://schemas.openxmlformats.org/officeDocument/2006/relationships/oleObject" Target="../embeddings/oleObject10.bin"/><Relationship Id="rId71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29" Type="http://schemas.openxmlformats.org/officeDocument/2006/relationships/oleObject" Target="../embeddings/oleObject21.bin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37" Type="http://schemas.openxmlformats.org/officeDocument/2006/relationships/oleObject" Target="../embeddings/oleObject25.bin"/><Relationship Id="rId40" Type="http://schemas.openxmlformats.org/officeDocument/2006/relationships/image" Target="../media/image64.png"/><Relationship Id="rId45" Type="http://schemas.openxmlformats.org/officeDocument/2006/relationships/oleObject" Target="../embeddings/oleObject29.bin"/><Relationship Id="rId53" Type="http://schemas.openxmlformats.org/officeDocument/2006/relationships/oleObject" Target="../embeddings/oleObject33.bin"/><Relationship Id="rId58" Type="http://schemas.openxmlformats.org/officeDocument/2006/relationships/image" Target="../media/image73.png"/><Relationship Id="rId66" Type="http://schemas.openxmlformats.org/officeDocument/2006/relationships/image" Target="../media/image77.png"/><Relationship Id="rId74" Type="http://schemas.openxmlformats.org/officeDocument/2006/relationships/image" Target="../media/image81.png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59.png"/><Relationship Id="rId36" Type="http://schemas.openxmlformats.org/officeDocument/2006/relationships/image" Target="../media/image47.png"/><Relationship Id="rId49" Type="http://schemas.openxmlformats.org/officeDocument/2006/relationships/oleObject" Target="../embeddings/oleObject31.bin"/><Relationship Id="rId57" Type="http://schemas.openxmlformats.org/officeDocument/2006/relationships/oleObject" Target="../embeddings/oleObject35.bin"/><Relationship Id="rId61" Type="http://schemas.openxmlformats.org/officeDocument/2006/relationships/oleObject" Target="../embeddings/oleObject37.bin"/><Relationship Id="rId10" Type="http://schemas.openxmlformats.org/officeDocument/2006/relationships/image" Target="../media/image51.png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4" Type="http://schemas.openxmlformats.org/officeDocument/2006/relationships/image" Target="../media/image66.png"/><Relationship Id="rId52" Type="http://schemas.openxmlformats.org/officeDocument/2006/relationships/image" Target="../media/image70.png"/><Relationship Id="rId60" Type="http://schemas.openxmlformats.org/officeDocument/2006/relationships/image" Target="../media/image74.png"/><Relationship Id="rId65" Type="http://schemas.openxmlformats.org/officeDocument/2006/relationships/oleObject" Target="../embeddings/oleObject39.bin"/><Relationship Id="rId73" Type="http://schemas.openxmlformats.org/officeDocument/2006/relationships/oleObject" Target="../embeddings/oleObject43.bin"/><Relationship Id="rId4" Type="http://schemas.openxmlformats.org/officeDocument/2006/relationships/image" Target="../media/image43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53.png"/><Relationship Id="rId22" Type="http://schemas.openxmlformats.org/officeDocument/2006/relationships/image" Target="../media/image56.png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60.png"/><Relationship Id="rId35" Type="http://schemas.openxmlformats.org/officeDocument/2006/relationships/oleObject" Target="../embeddings/oleObject24.bin"/><Relationship Id="rId43" Type="http://schemas.openxmlformats.org/officeDocument/2006/relationships/oleObject" Target="../embeddings/oleObject28.bin"/><Relationship Id="rId48" Type="http://schemas.openxmlformats.org/officeDocument/2006/relationships/image" Target="../media/image68.png"/><Relationship Id="rId56" Type="http://schemas.openxmlformats.org/officeDocument/2006/relationships/image" Target="../media/image72.png"/><Relationship Id="rId64" Type="http://schemas.openxmlformats.org/officeDocument/2006/relationships/image" Target="../media/image76.png"/><Relationship Id="rId69" Type="http://schemas.openxmlformats.org/officeDocument/2006/relationships/oleObject" Target="../embeddings/oleObject41.bin"/><Relationship Id="rId8" Type="http://schemas.openxmlformats.org/officeDocument/2006/relationships/image" Target="../media/image50.png"/><Relationship Id="rId51" Type="http://schemas.openxmlformats.org/officeDocument/2006/relationships/oleObject" Target="../embeddings/oleObject32.bin"/><Relationship Id="rId72" Type="http://schemas.openxmlformats.org/officeDocument/2006/relationships/image" Target="../media/image80.png"/><Relationship Id="rId3" Type="http://schemas.openxmlformats.org/officeDocument/2006/relationships/oleObject" Target="../embeddings/oleObject8.bin"/><Relationship Id="rId12" Type="http://schemas.openxmlformats.org/officeDocument/2006/relationships/image" Target="../media/image52.png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3.bin"/><Relationship Id="rId38" Type="http://schemas.openxmlformats.org/officeDocument/2006/relationships/image" Target="../media/image63.png"/><Relationship Id="rId46" Type="http://schemas.openxmlformats.org/officeDocument/2006/relationships/image" Target="../media/image67.png"/><Relationship Id="rId59" Type="http://schemas.openxmlformats.org/officeDocument/2006/relationships/oleObject" Target="../embeddings/oleObject36.bin"/><Relationship Id="rId67" Type="http://schemas.openxmlformats.org/officeDocument/2006/relationships/oleObject" Target="../embeddings/oleObject40.bin"/><Relationship Id="rId20" Type="http://schemas.openxmlformats.org/officeDocument/2006/relationships/image" Target="../media/image55.png"/><Relationship Id="rId41" Type="http://schemas.openxmlformats.org/officeDocument/2006/relationships/oleObject" Target="../embeddings/oleObject27.bin"/><Relationship Id="rId54" Type="http://schemas.openxmlformats.org/officeDocument/2006/relationships/image" Target="../media/image71.png"/><Relationship Id="rId62" Type="http://schemas.openxmlformats.org/officeDocument/2006/relationships/image" Target="../media/image75.png"/><Relationship Id="rId70" Type="http://schemas.openxmlformats.org/officeDocument/2006/relationships/image" Target="../media/image79.png"/><Relationship Id="rId75" Type="http://schemas.openxmlformats.org/officeDocument/2006/relationships/oleObject" Target="../embeddings/oleObject4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eg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</a:t>
            </a:r>
            <a:r>
              <a:rPr lang="en-US" dirty="0" smtClean="0"/>
              <a:t>CAPTCHA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77200" cy="1499616"/>
          </a:xfrm>
        </p:spPr>
        <p:txBody>
          <a:bodyPr/>
          <a:lstStyle/>
          <a:p>
            <a:r>
              <a:rPr lang="en-US" dirty="0" smtClean="0"/>
              <a:t>A CAPTCHA Solver and Analysis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76400"/>
            <a:ext cx="8991601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Gray scaling</a:t>
            </a:r>
          </a:p>
          <a:p>
            <a:pPr algn="ctr"/>
            <a:r>
              <a:rPr lang="en-US" dirty="0"/>
              <a:t>Color image </a:t>
            </a:r>
            <a:r>
              <a:rPr lang="en-US" dirty="0">
                <a:sym typeface="Wingdings" pitchFamily="2" charset="2"/>
              </a:rPr>
              <a:t> Gray </a:t>
            </a:r>
            <a:r>
              <a:rPr lang="en-US" dirty="0" smtClean="0">
                <a:sym typeface="Wingdings" pitchFamily="2" charset="2"/>
              </a:rPr>
              <a:t>scale</a:t>
            </a:r>
            <a:endParaRPr lang="en-US" dirty="0"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3581400"/>
            <a:ext cx="537415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581400"/>
            <a:ext cx="537415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267200" y="42672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Binarization</a:t>
            </a:r>
            <a:endParaRPr lang="en-US" dirty="0"/>
          </a:p>
          <a:p>
            <a:pPr algn="ctr"/>
            <a:r>
              <a:rPr lang="en-US" dirty="0">
                <a:sym typeface="Wingdings" pitchFamily="2" charset="2"/>
              </a:rPr>
              <a:t>Gray </a:t>
            </a:r>
            <a:r>
              <a:rPr lang="en-US" dirty="0" smtClean="0">
                <a:sym typeface="Wingdings" pitchFamily="2" charset="2"/>
              </a:rPr>
              <a:t>scale  Binary</a:t>
            </a:r>
            <a:endParaRPr lang="en-US" dirty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 l="16623" t="14909" r="16349" b="28364"/>
          <a:stretch/>
        </p:blipFill>
        <p:spPr bwMode="auto">
          <a:xfrm>
            <a:off x="5278581" y="4017818"/>
            <a:ext cx="3463637" cy="108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8600" y="3733800"/>
            <a:ext cx="537415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343400" y="42672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/>
              <a:t>Noise </a:t>
            </a:r>
            <a:r>
              <a:rPr lang="en-US" dirty="0" smtClean="0"/>
              <a:t>removal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95600"/>
            <a:ext cx="6902857" cy="25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Smoothing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17838"/>
            <a:ext cx="6902857" cy="25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Thinning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705600" cy="247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118872" indent="0" algn="ctr">
              <a:buNone/>
            </a:pPr>
            <a:r>
              <a:rPr lang="en-US" dirty="0"/>
              <a:t>Linear Segmentation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90600" y="2015947"/>
            <a:ext cx="6210522" cy="427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46965"/>
            <a:ext cx="6552990" cy="460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4810" y="1723386"/>
            <a:ext cx="6721390" cy="47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190" y="1828800"/>
            <a:ext cx="6697010" cy="460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32736" y="1219200"/>
            <a:ext cx="8011464" cy="563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Segmentation Noise Removal</a:t>
            </a:r>
          </a:p>
          <a:p>
            <a:pPr algn="ctr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81" y="2767013"/>
            <a:ext cx="5559219" cy="264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610600" cy="5257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Pre Classification</a:t>
            </a:r>
            <a:endParaRPr lang="en-US" dirty="0"/>
          </a:p>
          <a:p>
            <a:pPr marL="749808" lvl="1" indent="-457200"/>
            <a:r>
              <a:rPr lang="en-US" dirty="0" smtClean="0"/>
              <a:t>Euler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 = -1    		  en = 0		en = 1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2 </a:t>
            </a:r>
            <a:r>
              <a:rPr lang="en-US" dirty="0"/>
              <a:t>characters      16 characters       32 characters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08764"/>
              </p:ext>
            </p:extLst>
          </p:nvPr>
        </p:nvGraphicFramePr>
        <p:xfrm>
          <a:off x="3581400" y="3657600"/>
          <a:ext cx="2514600" cy="2815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33744"/>
              </p:ext>
            </p:extLst>
          </p:nvPr>
        </p:nvGraphicFramePr>
        <p:xfrm>
          <a:off x="6324600" y="3657601"/>
          <a:ext cx="2445327" cy="280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34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90145"/>
              </p:ext>
            </p:extLst>
          </p:nvPr>
        </p:nvGraphicFramePr>
        <p:xfrm>
          <a:off x="990600" y="3657600"/>
          <a:ext cx="2362201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C:\Users\admin\Documents\DECAPTCHER\workspace\testings\DATABASE COLLECTION\all captcha database\code\1-20 db\en_0\0\0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5105400"/>
            <a:ext cx="7619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ocuments\DECAPTCHER\workspace\testings\DATABASE COLLECTION\all captcha database\code\1-20 db\en_1\1\2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09" y="3906765"/>
            <a:ext cx="685800" cy="92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Documents\DECAPTCHER\workspace\testings\DATABASE COLLECTION\all captcha database\code\1-20 db\en_1\5\c (1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906765"/>
            <a:ext cx="85725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\Documents\DECAPTCHER\workspace\testings\DATABASE COLLECTION\all captcha database\code\1-20 db\en_1\23\E (2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5062576"/>
            <a:ext cx="1004887" cy="116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\Documents\DECAPTCHER\workspace\testings\DATABASE COLLECTION\all captcha database\code\1-20 db\en_-1\0\8 (60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61630"/>
            <a:ext cx="847196" cy="103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\Documents\DECAPTCHER\workspace\testings\DATABASE COLLECTION\all captcha database\code\1-20 db\en_-1\1\B (9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05400"/>
            <a:ext cx="847196" cy="111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ocuments\DECAPTCHER\workspace\testings\DATABASE COLLECTION\all captcha database\code\1-20 db\en_0\10\p (8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5105400"/>
            <a:ext cx="828676" cy="1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cuments\DECAPTCHER\workspace\testings\DATABASE COLLECTION\all captcha database\code\1-20 db\en_0\12\A (44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1" y="3886200"/>
            <a:ext cx="800100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 algn="ctr">
              <a:buNone/>
            </a:pPr>
            <a:r>
              <a:rPr lang="en-US" dirty="0" smtClean="0"/>
              <a:t>Feature Extraction</a:t>
            </a:r>
          </a:p>
          <a:p>
            <a:pPr marL="118872" indent="0" algn="ctr">
              <a:buNone/>
            </a:pPr>
            <a:endParaRPr lang="en-US" dirty="0" smtClean="0"/>
          </a:p>
          <a:p>
            <a:pPr lvl="1"/>
            <a:r>
              <a:rPr lang="en-US" dirty="0" smtClean="0"/>
              <a:t>Centroid based Zoning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Contour based Zoning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Region properties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Horizontal and Vertical Profiles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 action="ppaction://hlinksldjump"/>
              </a:rPr>
              <a:t>INTRODUCTION</a:t>
            </a:r>
            <a:endParaRPr lang="en-US" dirty="0"/>
          </a:p>
          <a:p>
            <a:pPr algn="just"/>
            <a:r>
              <a:rPr lang="en-US" dirty="0">
                <a:hlinkClick r:id="rId3" action="ppaction://hlinksldjump"/>
              </a:rPr>
              <a:t>SCOPE</a:t>
            </a:r>
            <a:endParaRPr lang="en-US" dirty="0"/>
          </a:p>
          <a:p>
            <a:pPr algn="just"/>
            <a:r>
              <a:rPr lang="en-US" dirty="0">
                <a:hlinkClick r:id="rId4" action="ppaction://hlinksldjump"/>
              </a:rPr>
              <a:t>DOMAIN</a:t>
            </a:r>
            <a:endParaRPr lang="en-US" dirty="0"/>
          </a:p>
          <a:p>
            <a:pPr algn="just"/>
            <a:r>
              <a:rPr lang="en-US" dirty="0">
                <a:hlinkClick r:id="rId5" action="ppaction://hlinksldjump"/>
              </a:rPr>
              <a:t>SYSTEM DESIGN</a:t>
            </a:r>
            <a:endParaRPr lang="en-US" dirty="0"/>
          </a:p>
          <a:p>
            <a:pPr algn="just"/>
            <a:r>
              <a:rPr lang="en-US" dirty="0">
                <a:hlinkClick r:id="rId6" action="ppaction://hlinksldjump"/>
              </a:rPr>
              <a:t>IMPLEMENTATION</a:t>
            </a:r>
            <a:endParaRPr lang="en-US" dirty="0"/>
          </a:p>
          <a:p>
            <a:pPr algn="just"/>
            <a:r>
              <a:rPr lang="en-US" dirty="0">
                <a:hlinkClick r:id="rId7" action="ppaction://hlinksldjump"/>
              </a:rPr>
              <a:t>RESULTS</a:t>
            </a:r>
            <a:endParaRPr lang="en-US" dirty="0"/>
          </a:p>
          <a:p>
            <a:pPr algn="just"/>
            <a:r>
              <a:rPr lang="en-US" dirty="0">
                <a:hlinkClick r:id="rId8" action="ppaction://hlinksldjump"/>
              </a:rPr>
              <a:t>CONCLUSION</a:t>
            </a:r>
            <a:r>
              <a:rPr lang="en-US" dirty="0"/>
              <a:t> &amp; </a:t>
            </a:r>
            <a:r>
              <a:rPr lang="en-US" dirty="0">
                <a:hlinkClick r:id="rId9" action="ppaction://hlinksldjump"/>
              </a:rPr>
              <a:t>FURTHER WORK</a:t>
            </a:r>
            <a:endParaRPr lang="en-US" dirty="0"/>
          </a:p>
          <a:p>
            <a:pPr algn="just"/>
            <a:r>
              <a:rPr lang="en-US" smtClean="0">
                <a:hlinkClick r:id="rId10" action="ppaction://hlinksldjump"/>
              </a:rPr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8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Zoning (Centroid based)</a:t>
            </a:r>
          </a:p>
          <a:p>
            <a:pPr lvl="1"/>
            <a:r>
              <a:rPr lang="en-US" dirty="0" smtClean="0"/>
              <a:t>16 zones</a:t>
            </a:r>
          </a:p>
          <a:p>
            <a:pPr lvl="1"/>
            <a:r>
              <a:rPr lang="en-US" dirty="0" smtClean="0"/>
              <a:t>Zone Centroid</a:t>
            </a:r>
          </a:p>
          <a:p>
            <a:pPr lvl="1"/>
            <a:r>
              <a:rPr lang="en-US" dirty="0" smtClean="0"/>
              <a:t>Image Centroid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Vector size = 16 * 2 = 32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995"/>
              </p:ext>
            </p:extLst>
          </p:nvPr>
        </p:nvGraphicFramePr>
        <p:xfrm>
          <a:off x="5181600" y="2362200"/>
          <a:ext cx="3581400" cy="3048000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41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1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5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5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Zone 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       Zone Centroid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3124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2805113"/>
            <a:ext cx="3290887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110026"/>
            <a:ext cx="411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872" lvl="0" algn="ctr">
              <a:buClr>
                <a:srgbClr val="F0AD00"/>
              </a:buClr>
              <a:buSzPct val="80000"/>
            </a:pPr>
            <a:r>
              <a:rPr lang="en-US" sz="3200" dirty="0">
                <a:solidFill>
                  <a:prstClr val="black"/>
                </a:solidFill>
              </a:rPr>
              <a:t>Image Centroid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209800" cy="218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Zoning (Contour  based)</a:t>
            </a:r>
          </a:p>
          <a:p>
            <a:endParaRPr lang="en-US" dirty="0"/>
          </a:p>
          <a:p>
            <a:r>
              <a:rPr lang="en-US" dirty="0" smtClean="0"/>
              <a:t>9 features from 9 zones</a:t>
            </a:r>
          </a:p>
          <a:p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Number of horizontal lines.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Number of vertical lines.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Number of Right diagonal lines.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Number of Left diagonal lines.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Normalized Length of all horizontal lines.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Normalized Length of all vertical lines.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Normalized Length of all right diagonal lines.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Normalized Length of all left diagonal lines.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Normalized Area of the Skeleton.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Feature </a:t>
            </a:r>
            <a:r>
              <a:rPr lang="en-US" dirty="0"/>
              <a:t>Vector size = 9 * 9 = 81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71332"/>
              </p:ext>
            </p:extLst>
          </p:nvPr>
        </p:nvGraphicFramePr>
        <p:xfrm>
          <a:off x="5867400" y="1904999"/>
          <a:ext cx="2209800" cy="1876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Region Properties based Features</a:t>
            </a:r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Minor Axis Length</a:t>
            </a:r>
          </a:p>
          <a:p>
            <a:pPr lvl="1"/>
            <a:r>
              <a:rPr lang="en-US" dirty="0" smtClean="0"/>
              <a:t>Major Axis Length</a:t>
            </a:r>
          </a:p>
          <a:p>
            <a:pPr lvl="1"/>
            <a:r>
              <a:rPr lang="en-US" dirty="0" smtClean="0"/>
              <a:t>Eccentricity</a:t>
            </a:r>
          </a:p>
          <a:p>
            <a:pPr lvl="1"/>
            <a:r>
              <a:rPr lang="en-US" dirty="0" smtClean="0"/>
              <a:t>Equivalent Diameter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Solidity</a:t>
            </a:r>
          </a:p>
          <a:p>
            <a:pPr lvl="1"/>
            <a:r>
              <a:rPr lang="en-US" dirty="0" smtClean="0"/>
              <a:t>Reflection X coefficient and Reflection Y coefficient.</a:t>
            </a:r>
          </a:p>
          <a:p>
            <a:pPr lvl="1">
              <a:buNone/>
            </a:pPr>
            <a:r>
              <a:rPr lang="en-US" dirty="0" smtClean="0"/>
              <a:t>Feature vector size  = 8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and Vertical Profiles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Image size = 24 x 20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Feature vector = 44</a:t>
            </a:r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1" y="2514600"/>
            <a:ext cx="4343400" cy="395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4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Neural Network Training</a:t>
            </a:r>
          </a:p>
          <a:p>
            <a:pPr lvl="1"/>
            <a:r>
              <a:rPr lang="en-US" dirty="0" smtClean="0"/>
              <a:t>Input nodes</a:t>
            </a:r>
          </a:p>
          <a:p>
            <a:pPr lvl="1"/>
            <a:r>
              <a:rPr lang="en-US" dirty="0" smtClean="0"/>
              <a:t>Hidden nodes</a:t>
            </a:r>
          </a:p>
          <a:p>
            <a:pPr lvl="1"/>
            <a:r>
              <a:rPr lang="en-US" dirty="0" smtClean="0"/>
              <a:t>Output nodes</a:t>
            </a:r>
          </a:p>
          <a:p>
            <a:pPr lvl="1"/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Momentum</a:t>
            </a:r>
          </a:p>
          <a:p>
            <a:pPr lvl="1"/>
            <a:r>
              <a:rPr lang="en-US" dirty="0" smtClean="0"/>
              <a:t>Performance Goal</a:t>
            </a:r>
          </a:p>
          <a:p>
            <a:pPr lvl="1"/>
            <a:r>
              <a:rPr lang="en-US" dirty="0" smtClean="0"/>
              <a:t>Training Function</a:t>
            </a:r>
          </a:p>
          <a:p>
            <a:pPr lvl="1"/>
            <a:endParaRPr lang="en-US" dirty="0" smtClean="0"/>
          </a:p>
          <a:p>
            <a:r>
              <a:rPr lang="en-US" dirty="0"/>
              <a:t>Training on 60 images of each character.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Post Processing</a:t>
            </a:r>
          </a:p>
          <a:p>
            <a:pPr marL="457200" indent="-457200" algn="ctr"/>
            <a:endParaRPr lang="en-US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Resolving known errors in character recognition of specific CAPTCHAs</a:t>
            </a:r>
          </a:p>
          <a:p>
            <a:pPr marL="457200" indent="-457200"/>
            <a:endParaRPr lang="en-US" dirty="0" smtClean="0"/>
          </a:p>
          <a:p>
            <a:pPr marL="749808" lvl="1" indent="-457200"/>
            <a:r>
              <a:rPr lang="en-US" dirty="0" smtClean="0"/>
              <a:t>Passport</a:t>
            </a:r>
          </a:p>
          <a:p>
            <a:pPr marL="749808" lvl="1" indent="-457200"/>
            <a:r>
              <a:rPr lang="en-US" dirty="0" smtClean="0"/>
              <a:t>PayPal</a:t>
            </a:r>
          </a:p>
          <a:p>
            <a:pPr marL="749808" lvl="1" indent="-457200"/>
            <a:r>
              <a:rPr lang="en-US" dirty="0" smtClean="0"/>
              <a:t>MP3Raid etc.</a:t>
            </a:r>
            <a:endParaRPr lang="en-US" dirty="0"/>
          </a:p>
          <a:p>
            <a:pPr marL="457200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Separate </a:t>
            </a:r>
            <a:r>
              <a:rPr lang="en-US" dirty="0" smtClean="0"/>
              <a:t>preprocessing </a:t>
            </a:r>
            <a:r>
              <a:rPr lang="en-US" dirty="0"/>
              <a:t>for </a:t>
            </a:r>
            <a:r>
              <a:rPr lang="en-US" dirty="0" smtClean="0"/>
              <a:t>every type of CAPTCHA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Segmentation of joint </a:t>
            </a:r>
            <a:r>
              <a:rPr lang="en-US" dirty="0" smtClean="0"/>
              <a:t>characters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Efficient Neural Network architecture for </a:t>
            </a:r>
            <a:r>
              <a:rPr lang="en-US" dirty="0" smtClean="0"/>
              <a:t>training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89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76400"/>
            <a:ext cx="8991601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ALGORITHM for DECAPTCHER</a:t>
            </a:r>
          </a:p>
          <a:p>
            <a:pPr lvl="1"/>
            <a:r>
              <a:rPr lang="en-US" dirty="0"/>
              <a:t>Read the path of the CAPTCHA image</a:t>
            </a:r>
          </a:p>
          <a:p>
            <a:pPr lvl="1"/>
            <a:r>
              <a:rPr lang="en-US" dirty="0"/>
              <a:t>Determine the type and apply corresponding preprocessing</a:t>
            </a:r>
          </a:p>
          <a:p>
            <a:pPr lvl="1"/>
            <a:r>
              <a:rPr lang="en-US" dirty="0"/>
              <a:t>The preprocessed image is then segmented</a:t>
            </a:r>
          </a:p>
          <a:p>
            <a:pPr lvl="1"/>
            <a:r>
              <a:rPr lang="en-US" dirty="0"/>
              <a:t>Euler number (en) of every segmented character image is determined</a:t>
            </a:r>
          </a:p>
          <a:p>
            <a:pPr lvl="1"/>
            <a:r>
              <a:rPr lang="en-US" dirty="0"/>
              <a:t>Pass the image to appropriate network</a:t>
            </a:r>
          </a:p>
          <a:p>
            <a:pPr lvl="1"/>
            <a:r>
              <a:rPr lang="en-US" dirty="0"/>
              <a:t>The result of each simulation is concatenated to get a string of recognized text.</a:t>
            </a:r>
          </a:p>
          <a:p>
            <a:pPr lvl="1"/>
            <a:r>
              <a:rPr lang="en-US" dirty="0"/>
              <a:t>Apply post processing techniques for accuracy enhancement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 </a:t>
            </a:r>
            <a:r>
              <a:rPr lang="en-US" sz="6000" b="1" dirty="0" smtClean="0"/>
              <a:t>C</a:t>
            </a:r>
            <a:r>
              <a:rPr lang="en-US" dirty="0" smtClean="0"/>
              <a:t>ompletely </a:t>
            </a:r>
            <a:r>
              <a:rPr lang="en-US" sz="6000" b="1" dirty="0"/>
              <a:t>A</a:t>
            </a:r>
            <a:r>
              <a:rPr lang="en-US" dirty="0"/>
              <a:t>utomated </a:t>
            </a:r>
            <a:r>
              <a:rPr lang="en-US" sz="6000" b="1" dirty="0"/>
              <a:t>P</a:t>
            </a:r>
            <a:r>
              <a:rPr lang="en-US" dirty="0"/>
              <a:t>ublic </a:t>
            </a:r>
            <a:r>
              <a:rPr lang="en-US" sz="6000" b="1" dirty="0"/>
              <a:t>T</a:t>
            </a:r>
            <a:r>
              <a:rPr lang="en-US" dirty="0"/>
              <a:t>uring test to tell </a:t>
            </a:r>
            <a:r>
              <a:rPr lang="en-US" sz="6000" b="1" dirty="0"/>
              <a:t>C</a:t>
            </a:r>
            <a:r>
              <a:rPr lang="en-US" dirty="0"/>
              <a:t>omputers and </a:t>
            </a:r>
            <a:r>
              <a:rPr lang="en-US" sz="6000" b="1" dirty="0"/>
              <a:t>H</a:t>
            </a:r>
            <a:r>
              <a:rPr lang="en-US" dirty="0"/>
              <a:t>umans </a:t>
            </a:r>
            <a:r>
              <a:rPr lang="en-US" sz="6000" b="1" dirty="0" smtClean="0"/>
              <a:t>A</a:t>
            </a:r>
            <a:r>
              <a:rPr lang="en-US" dirty="0" smtClean="0"/>
              <a:t>part</a:t>
            </a:r>
            <a:endParaRPr lang="en-US" dirty="0"/>
          </a:p>
        </p:txBody>
      </p:sp>
      <p:pic>
        <p:nvPicPr>
          <p:cNvPr id="4" name="Picture 3" descr="Description: Description: C:\Users\admin\Downloads\captcha\recaptcha-examp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00487"/>
            <a:ext cx="5515129" cy="21955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4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Thresholding of Register and PayPal CAPTCHA</a:t>
            </a:r>
          </a:p>
          <a:p>
            <a:endParaRPr lang="en-US" dirty="0"/>
          </a:p>
          <a:p>
            <a:r>
              <a:rPr lang="en-US" dirty="0" smtClean="0"/>
              <a:t>Identifying the dot ( . ) on character i</a:t>
            </a:r>
          </a:p>
          <a:p>
            <a:endParaRPr lang="en-US" dirty="0" smtClean="0"/>
          </a:p>
          <a:p>
            <a:r>
              <a:rPr lang="en-US" dirty="0"/>
              <a:t>Managing rotation invariant features for characters </a:t>
            </a:r>
          </a:p>
          <a:p>
            <a:pPr lvl="1"/>
            <a:r>
              <a:rPr lang="en-US" dirty="0"/>
              <a:t>e.g. 6 and 9 , a and e</a:t>
            </a:r>
          </a:p>
          <a:p>
            <a:endParaRPr lang="en-US" dirty="0" smtClean="0"/>
          </a:p>
          <a:p>
            <a:r>
              <a:rPr lang="en-US" dirty="0"/>
              <a:t>Distinguishing similar characters</a:t>
            </a:r>
          </a:p>
          <a:p>
            <a:pPr lvl="1"/>
            <a:r>
              <a:rPr lang="en-US" dirty="0"/>
              <a:t>b, 6</a:t>
            </a:r>
          </a:p>
          <a:p>
            <a:pPr lvl="1"/>
            <a:r>
              <a:rPr lang="en-US" dirty="0"/>
              <a:t>9, g </a:t>
            </a:r>
          </a:p>
          <a:p>
            <a:pPr lvl="1"/>
            <a:r>
              <a:rPr lang="en-US" dirty="0"/>
              <a:t>O,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/>
          </a:p>
          <a:p>
            <a:pPr lvl="1"/>
            <a:r>
              <a:rPr lang="en-US" dirty="0"/>
              <a:t> I, 1,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 descr="H:\temp\screens\vodafone19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81911"/>
            <a:ext cx="8001000" cy="502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:\temp\screens\vodafone19analysis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6764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Pre-processing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Segmentation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Network Accuracy</a:t>
            </a:r>
          </a:p>
          <a:p>
            <a:endParaRPr lang="en-US" dirty="0" smtClean="0"/>
          </a:p>
          <a:p>
            <a:r>
              <a:rPr lang="en-US" dirty="0" smtClean="0"/>
              <a:t>CAPTCHA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Pre-processing</a:t>
            </a:r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036" name="Table 10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00256"/>
              </p:ext>
            </p:extLst>
          </p:nvPr>
        </p:nvGraphicFramePr>
        <p:xfrm>
          <a:off x="457200" y="2780030"/>
          <a:ext cx="8305799" cy="377317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8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4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CAPTCHA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Original Image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Preprocessed Image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Authorize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MP3Raid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GoJiyo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Wikipedia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7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206932"/>
              </p:ext>
            </p:extLst>
          </p:nvPr>
        </p:nvGraphicFramePr>
        <p:xfrm>
          <a:off x="2209800" y="3581400"/>
          <a:ext cx="2314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" name="Bitmap Image" r:id="rId3" imgW="2467319" imgH="609524" progId="Paint.Picture">
                  <p:embed/>
                </p:oleObj>
              </mc:Choice>
              <mc:Fallback>
                <p:oleObj name="Bitmap Image" r:id="rId3" imgW="2467319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2314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54182"/>
              </p:ext>
            </p:extLst>
          </p:nvPr>
        </p:nvGraphicFramePr>
        <p:xfrm>
          <a:off x="5715000" y="3627193"/>
          <a:ext cx="2362200" cy="647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" name="Bitmap Image" r:id="rId5" imgW="2514286" imgH="542857" progId="Paint.Picture">
                  <p:embed/>
                </p:oleObj>
              </mc:Choice>
              <mc:Fallback>
                <p:oleObj name="Bitmap Image" r:id="rId5" imgW="2514286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27193"/>
                        <a:ext cx="2362200" cy="647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0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399"/>
            <a:ext cx="2209800" cy="6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9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077270"/>
              </p:ext>
            </p:extLst>
          </p:nvPr>
        </p:nvGraphicFramePr>
        <p:xfrm>
          <a:off x="5791200" y="4343399"/>
          <a:ext cx="2169865" cy="67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" name="Bitmap Image" r:id="rId8" imgW="1066667" imgH="333333" progId="Paint.Picture">
                  <p:embed/>
                </p:oleObj>
              </mc:Choice>
              <mc:Fallback>
                <p:oleObj name="Bitmap Image" r:id="rId8" imgW="1066667" imgH="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43399"/>
                        <a:ext cx="2169865" cy="678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77764"/>
              </p:ext>
            </p:extLst>
          </p:nvPr>
        </p:nvGraphicFramePr>
        <p:xfrm>
          <a:off x="2209800" y="5105400"/>
          <a:ext cx="2290609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" name="Bitmap Image" r:id="rId10" imgW="2010056" imgH="581106" progId="Paint.Picture">
                  <p:embed/>
                </p:oleObj>
              </mc:Choice>
              <mc:Fallback>
                <p:oleObj name="Bitmap Image" r:id="rId10" imgW="2010056" imgH="58110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05400"/>
                        <a:ext cx="2290609" cy="666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773134"/>
              </p:ext>
            </p:extLst>
          </p:nvPr>
        </p:nvGraphicFramePr>
        <p:xfrm>
          <a:off x="5747657" y="5105400"/>
          <a:ext cx="225334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" name="Bitmap Image" r:id="rId12" imgW="1952898" imgH="523810" progId="Paint.Picture">
                  <p:embed/>
                </p:oleObj>
              </mc:Choice>
              <mc:Fallback>
                <p:oleObj name="Bitmap Image" r:id="rId12" imgW="1952898" imgH="5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657" y="5105400"/>
                        <a:ext cx="2253343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63808"/>
              </p:ext>
            </p:extLst>
          </p:nvPr>
        </p:nvGraphicFramePr>
        <p:xfrm>
          <a:off x="2133600" y="5848350"/>
          <a:ext cx="242425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" name="Bitmap Image" r:id="rId14" imgW="2429214" imgH="704948" progId="Paint.Picture">
                  <p:embed/>
                </p:oleObj>
              </mc:Choice>
              <mc:Fallback>
                <p:oleObj name="Bitmap Image" r:id="rId14" imgW="2429214" imgH="7049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848350"/>
                        <a:ext cx="2424257" cy="704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600562"/>
              </p:ext>
            </p:extLst>
          </p:nvPr>
        </p:nvGraphicFramePr>
        <p:xfrm>
          <a:off x="5791200" y="5781675"/>
          <a:ext cx="21621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" name="Bitmap Image" r:id="rId16" imgW="2657846" imgH="857143" progId="Paint.Picture">
                  <p:embed/>
                </p:oleObj>
              </mc:Choice>
              <mc:Fallback>
                <p:oleObj name="Bitmap Image" r:id="rId16" imgW="2657846" imgH="8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81675"/>
                        <a:ext cx="21621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5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37227"/>
              </p:ext>
            </p:extLst>
          </p:nvPr>
        </p:nvGraphicFramePr>
        <p:xfrm>
          <a:off x="381000" y="2514600"/>
          <a:ext cx="8458201" cy="3886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95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2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CAPTCHA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Preprocessed Image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Segmented Images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Accuracy  %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MP3Raid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        </a:t>
                      </a: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GoJiyo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          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lang="en-US" sz="2000" dirty="0" smtClean="0">
                          <a:effectLst/>
                        </a:rPr>
                        <a:t>Authorize</a:t>
                      </a:r>
                      <a:endParaRPr lang="en-US" sz="2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              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90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Wikipedia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                </a:t>
                      </a: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85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EZ Gimpy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      </a:t>
                      </a: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70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67537"/>
              </p:ext>
            </p:extLst>
          </p:nvPr>
        </p:nvGraphicFramePr>
        <p:xfrm>
          <a:off x="1905000" y="3200400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0" name="Bitmap Image" r:id="rId3" imgW="1066667" imgH="333333" progId="Paint.Picture">
                  <p:embed/>
                </p:oleObj>
              </mc:Choice>
              <mc:Fallback>
                <p:oleObj name="Bitmap Image" r:id="rId3" imgW="1066667" imgH="333333" progId="Paint.Picture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18288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722887"/>
              </p:ext>
            </p:extLst>
          </p:nvPr>
        </p:nvGraphicFramePr>
        <p:xfrm>
          <a:off x="5124450" y="3276600"/>
          <a:ext cx="209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1" name="Bitmap Image" r:id="rId5" imgW="209524" imgH="428798" progId="Paint.Picture">
                  <p:embed/>
                </p:oleObj>
              </mc:Choice>
              <mc:Fallback>
                <p:oleObj name="Bitmap Image" r:id="rId5" imgW="209524" imgH="428798" progId="Paint.Picture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276600"/>
                        <a:ext cx="2095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314679"/>
              </p:ext>
            </p:extLst>
          </p:nvPr>
        </p:nvGraphicFramePr>
        <p:xfrm>
          <a:off x="5486400" y="3352800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2" name="Bitmap Image" r:id="rId7" imgW="228571" imgH="361809" progId="Paint.Picture">
                  <p:embed/>
                </p:oleObj>
              </mc:Choice>
              <mc:Fallback>
                <p:oleObj name="Bitmap Image" r:id="rId7" imgW="228571" imgH="361809" progId="Paint.Picture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228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78227"/>
              </p:ext>
            </p:extLst>
          </p:nvPr>
        </p:nvGraphicFramePr>
        <p:xfrm>
          <a:off x="5867400" y="3352800"/>
          <a:ext cx="20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3" name="Bitmap Image" r:id="rId9" imgW="209524" imgH="400000" progId="Paint.Picture">
                  <p:embed/>
                </p:oleObj>
              </mc:Choice>
              <mc:Fallback>
                <p:oleObj name="Bitmap Image" r:id="rId9" imgW="209524" imgH="400000" progId="Paint.Picture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52800"/>
                        <a:ext cx="209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78962"/>
              </p:ext>
            </p:extLst>
          </p:nvPr>
        </p:nvGraphicFramePr>
        <p:xfrm>
          <a:off x="6248400" y="3276600"/>
          <a:ext cx="152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" name="Bitmap Image" r:id="rId11" imgW="152260" imgH="466543" progId="Paint.Picture">
                  <p:embed/>
                </p:oleObj>
              </mc:Choice>
              <mc:Fallback>
                <p:oleObj name="Bitmap Image" r:id="rId11" imgW="152260" imgH="466543" progId="Paint.Picture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76600"/>
                        <a:ext cx="1524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615173"/>
              </p:ext>
            </p:extLst>
          </p:nvPr>
        </p:nvGraphicFramePr>
        <p:xfrm>
          <a:off x="6553200" y="3352800"/>
          <a:ext cx="20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5" name="Bitmap Image" r:id="rId13" imgW="200159" imgH="400000" progId="Paint.Picture">
                  <p:embed/>
                </p:oleObj>
              </mc:Choice>
              <mc:Fallback>
                <p:oleObj name="Bitmap Image" r:id="rId13" imgW="200159" imgH="400000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52800"/>
                        <a:ext cx="209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67428"/>
              </p:ext>
            </p:extLst>
          </p:nvPr>
        </p:nvGraphicFramePr>
        <p:xfrm>
          <a:off x="6905625" y="3276600"/>
          <a:ext cx="180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6" name="Bitmap Image" r:id="rId15" imgW="181096" imgH="447856" progId="Paint.Picture">
                  <p:embed/>
                </p:oleObj>
              </mc:Choice>
              <mc:Fallback>
                <p:oleObj name="Bitmap Image" r:id="rId15" imgW="181096" imgH="447856" progId="Paint.Picture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3276600"/>
                        <a:ext cx="180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51434"/>
              </p:ext>
            </p:extLst>
          </p:nvPr>
        </p:nvGraphicFramePr>
        <p:xfrm>
          <a:off x="1808018" y="3810000"/>
          <a:ext cx="207818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7" name="Bitmap Image" r:id="rId17" imgW="1952898" imgH="523810" progId="Paint.Picture">
                  <p:embed/>
                </p:oleObj>
              </mc:Choice>
              <mc:Fallback>
                <p:oleObj name="Bitmap Image" r:id="rId17" imgW="1952898" imgH="523810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018" y="3810000"/>
                        <a:ext cx="2078182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209132"/>
              </p:ext>
            </p:extLst>
          </p:nvPr>
        </p:nvGraphicFramePr>
        <p:xfrm>
          <a:off x="4495800" y="4029075"/>
          <a:ext cx="1619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8" name="Bitmap Image" r:id="rId19" imgW="161990" imgH="276117" progId="Paint.Picture">
                  <p:embed/>
                </p:oleObj>
              </mc:Choice>
              <mc:Fallback>
                <p:oleObj name="Bitmap Image" r:id="rId19" imgW="161990" imgH="276117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29075"/>
                        <a:ext cx="1619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554466"/>
              </p:ext>
            </p:extLst>
          </p:nvPr>
        </p:nvGraphicFramePr>
        <p:xfrm>
          <a:off x="4781550" y="3886200"/>
          <a:ext cx="1809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9" name="Bitmap Image" r:id="rId21" imgW="181096" imgH="419048" progId="Paint.Picture">
                  <p:embed/>
                </p:oleObj>
              </mc:Choice>
              <mc:Fallback>
                <p:oleObj name="Bitmap Image" r:id="rId21" imgW="181096" imgH="419048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886200"/>
                        <a:ext cx="1809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214018"/>
              </p:ext>
            </p:extLst>
          </p:nvPr>
        </p:nvGraphicFramePr>
        <p:xfrm>
          <a:off x="5133975" y="3971925"/>
          <a:ext cx="2095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0" name="Bitmap Image" r:id="rId23" imgW="209524" imgH="333333" progId="Paint.Picture">
                  <p:embed/>
                </p:oleObj>
              </mc:Choice>
              <mc:Fallback>
                <p:oleObj name="Bitmap Image" r:id="rId23" imgW="209524" imgH="333333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3971925"/>
                        <a:ext cx="2095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748913"/>
              </p:ext>
            </p:extLst>
          </p:nvPr>
        </p:nvGraphicFramePr>
        <p:xfrm>
          <a:off x="5514975" y="4000500"/>
          <a:ext cx="2095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1" name="Bitmap Image" r:id="rId25" imgW="200159" imgH="295238" progId="Paint.Picture">
                  <p:embed/>
                </p:oleObj>
              </mc:Choice>
              <mc:Fallback>
                <p:oleObj name="Bitmap Image" r:id="rId25" imgW="200159" imgH="295238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4000500"/>
                        <a:ext cx="2095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803241"/>
              </p:ext>
            </p:extLst>
          </p:nvPr>
        </p:nvGraphicFramePr>
        <p:xfrm>
          <a:off x="5905500" y="3924300"/>
          <a:ext cx="2000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2" name="Bitmap Image" r:id="rId27" imgW="190426" imgH="371527" progId="Paint.Picture">
                  <p:embed/>
                </p:oleObj>
              </mc:Choice>
              <mc:Fallback>
                <p:oleObj name="Bitmap Image" r:id="rId27" imgW="190426" imgH="371527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3924300"/>
                        <a:ext cx="2000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23520"/>
              </p:ext>
            </p:extLst>
          </p:nvPr>
        </p:nvGraphicFramePr>
        <p:xfrm>
          <a:off x="6257925" y="3914775"/>
          <a:ext cx="266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" name="Bitmap Image" r:id="rId29" imgW="266737" imgH="400000" progId="Paint.Picture">
                  <p:embed/>
                </p:oleObj>
              </mc:Choice>
              <mc:Fallback>
                <p:oleObj name="Bitmap Image" r:id="rId29" imgW="266737" imgH="400000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3914775"/>
                        <a:ext cx="2667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581457"/>
              </p:ext>
            </p:extLst>
          </p:nvPr>
        </p:nvGraphicFramePr>
        <p:xfrm>
          <a:off x="6715125" y="3943350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4" name="Bitmap Image" r:id="rId31" imgW="228571" imgH="361809" progId="Paint.Picture">
                  <p:embed/>
                </p:oleObj>
              </mc:Choice>
              <mc:Fallback>
                <p:oleObj name="Bitmap Image" r:id="rId31" imgW="228571" imgH="361809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943350"/>
                        <a:ext cx="228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41306"/>
              </p:ext>
            </p:extLst>
          </p:nvPr>
        </p:nvGraphicFramePr>
        <p:xfrm>
          <a:off x="7096125" y="3933825"/>
          <a:ext cx="142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5" name="Bitmap Image" r:id="rId33" imgW="133192" imgH="371527" progId="Paint.Picture">
                  <p:embed/>
                </p:oleObj>
              </mc:Choice>
              <mc:Fallback>
                <p:oleObj name="Bitmap Image" r:id="rId33" imgW="133192" imgH="371527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5" y="3933825"/>
                        <a:ext cx="1428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191064"/>
              </p:ext>
            </p:extLst>
          </p:nvPr>
        </p:nvGraphicFramePr>
        <p:xfrm>
          <a:off x="1828800" y="5105400"/>
          <a:ext cx="201168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" name="Bitmap Image" r:id="rId35" imgW="2657846" imgH="857143" progId="Paint.Picture">
                  <p:embed/>
                </p:oleObj>
              </mc:Choice>
              <mc:Fallback>
                <p:oleObj name="Bitmap Image" r:id="rId35" imgW="2657846" imgH="857143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2011680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222566"/>
              </p:ext>
            </p:extLst>
          </p:nvPr>
        </p:nvGraphicFramePr>
        <p:xfrm>
          <a:off x="4305300" y="5286375"/>
          <a:ext cx="257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7" name="Bitmap Image" r:id="rId37" imgW="257007" imgH="333333" progId="Paint.Picture">
                  <p:embed/>
                </p:oleObj>
              </mc:Choice>
              <mc:Fallback>
                <p:oleObj name="Bitmap Image" r:id="rId37" imgW="257007" imgH="333333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5286375"/>
                        <a:ext cx="2571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292013"/>
              </p:ext>
            </p:extLst>
          </p:nvPr>
        </p:nvGraphicFramePr>
        <p:xfrm>
          <a:off x="4686300" y="5257800"/>
          <a:ext cx="304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" name="Bitmap Image" r:id="rId39" imgW="304923" imgH="400000" progId="Paint.Picture">
                  <p:embed/>
                </p:oleObj>
              </mc:Choice>
              <mc:Fallback>
                <p:oleObj name="Bitmap Image" r:id="rId39" imgW="304923" imgH="400000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5257800"/>
                        <a:ext cx="3048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8490"/>
              </p:ext>
            </p:extLst>
          </p:nvPr>
        </p:nvGraphicFramePr>
        <p:xfrm>
          <a:off x="5153025" y="5257800"/>
          <a:ext cx="2190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9" name="Bitmap Image" r:id="rId41" imgW="219222" imgH="304923" progId="Paint.Picture">
                  <p:embed/>
                </p:oleObj>
              </mc:Choice>
              <mc:Fallback>
                <p:oleObj name="Bitmap Image" r:id="rId41" imgW="219222" imgH="304923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5257800"/>
                        <a:ext cx="2190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" name="Object 10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380919"/>
              </p:ext>
            </p:extLst>
          </p:nvPr>
        </p:nvGraphicFramePr>
        <p:xfrm>
          <a:off x="5524500" y="5257800"/>
          <a:ext cx="2095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0" name="Bitmap Image" r:id="rId43" imgW="209524" imgH="333333" progId="Paint.Picture">
                  <p:embed/>
                </p:oleObj>
              </mc:Choice>
              <mc:Fallback>
                <p:oleObj name="Bitmap Image" r:id="rId43" imgW="209524" imgH="333333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257800"/>
                        <a:ext cx="2095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11849"/>
              </p:ext>
            </p:extLst>
          </p:nvPr>
        </p:nvGraphicFramePr>
        <p:xfrm>
          <a:off x="5829300" y="5257800"/>
          <a:ext cx="228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" name="Bitmap Image" r:id="rId45" imgW="237969" imgH="314286" progId="Paint.Picture">
                  <p:embed/>
                </p:oleObj>
              </mc:Choice>
              <mc:Fallback>
                <p:oleObj name="Bitmap Image" r:id="rId45" imgW="237969" imgH="314286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5257800"/>
                        <a:ext cx="2286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033067"/>
              </p:ext>
            </p:extLst>
          </p:nvPr>
        </p:nvGraphicFramePr>
        <p:xfrm>
          <a:off x="6096000" y="5286375"/>
          <a:ext cx="571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2" name="Bitmap Image" r:id="rId47" imgW="57234" imgH="219222" progId="Paint.Picture">
                  <p:embed/>
                </p:oleObj>
              </mc:Choice>
              <mc:Fallback>
                <p:oleObj name="Bitmap Image" r:id="rId47" imgW="57234" imgH="219222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86375"/>
                        <a:ext cx="57150" cy="219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70628"/>
              </p:ext>
            </p:extLst>
          </p:nvPr>
        </p:nvGraphicFramePr>
        <p:xfrm>
          <a:off x="6324600" y="5105400"/>
          <a:ext cx="171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3" name="Bitmap Image" r:id="rId49" imgW="171338" imgH="523810" progId="Paint.Picture">
                  <p:embed/>
                </p:oleObj>
              </mc:Choice>
              <mc:Fallback>
                <p:oleObj name="Bitmap Image" r:id="rId49" imgW="171338" imgH="523810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05400"/>
                        <a:ext cx="1714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5766"/>
              </p:ext>
            </p:extLst>
          </p:nvPr>
        </p:nvGraphicFramePr>
        <p:xfrm>
          <a:off x="6629400" y="5334000"/>
          <a:ext cx="2095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4" name="Bitmap Image" r:id="rId51" imgW="200159" imgH="257007" progId="Paint.Picture">
                  <p:embed/>
                </p:oleObj>
              </mc:Choice>
              <mc:Fallback>
                <p:oleObj name="Bitmap Image" r:id="rId51" imgW="200159" imgH="257007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34000"/>
                        <a:ext cx="20955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08983"/>
              </p:ext>
            </p:extLst>
          </p:nvPr>
        </p:nvGraphicFramePr>
        <p:xfrm>
          <a:off x="6934200" y="5334000"/>
          <a:ext cx="419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5" name="Bitmap Image" r:id="rId53" imgW="419048" imgH="323981" progId="Paint.Picture">
                  <p:embed/>
                </p:oleObj>
              </mc:Choice>
              <mc:Fallback>
                <p:oleObj name="Bitmap Image" r:id="rId53" imgW="419048" imgH="323981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334000"/>
                        <a:ext cx="4191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304700"/>
              </p:ext>
            </p:extLst>
          </p:nvPr>
        </p:nvGraphicFramePr>
        <p:xfrm>
          <a:off x="1907635" y="5755103"/>
          <a:ext cx="1902365" cy="56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6" name="Bitmap Image" r:id="rId55" imgW="2847619" imgH="857143" progId="Paint.Picture">
                  <p:embed/>
                </p:oleObj>
              </mc:Choice>
              <mc:Fallback>
                <p:oleObj name="Bitmap Image" r:id="rId55" imgW="2847619" imgH="857143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635" y="5755103"/>
                        <a:ext cx="1902365" cy="569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286637"/>
              </p:ext>
            </p:extLst>
          </p:nvPr>
        </p:nvGraphicFramePr>
        <p:xfrm>
          <a:off x="5105400" y="5895975"/>
          <a:ext cx="304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7" name="Bitmap Image" r:id="rId57" imgW="304923" imgH="428798" progId="Paint.Picture">
                  <p:embed/>
                </p:oleObj>
              </mc:Choice>
              <mc:Fallback>
                <p:oleObj name="Bitmap Image" r:id="rId57" imgW="304923" imgH="42879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895975"/>
                        <a:ext cx="304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450016"/>
              </p:ext>
            </p:extLst>
          </p:nvPr>
        </p:nvGraphicFramePr>
        <p:xfrm>
          <a:off x="5562600" y="5781675"/>
          <a:ext cx="276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8" name="Bitmap Image" r:id="rId59" imgW="276117" imgH="542857" progId="Paint.Picture">
                  <p:embed/>
                </p:oleObj>
              </mc:Choice>
              <mc:Fallback>
                <p:oleObj name="Bitmap Image" r:id="rId59" imgW="276117" imgH="54285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781675"/>
                        <a:ext cx="2762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81566"/>
              </p:ext>
            </p:extLst>
          </p:nvPr>
        </p:nvGraphicFramePr>
        <p:xfrm>
          <a:off x="5943600" y="5934075"/>
          <a:ext cx="266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9" name="Bitmap Image" r:id="rId61" imgW="266737" imgH="390580" progId="Paint.Picture">
                  <p:embed/>
                </p:oleObj>
              </mc:Choice>
              <mc:Fallback>
                <p:oleObj name="Bitmap Image" r:id="rId61" imgW="266737" imgH="390580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934075"/>
                        <a:ext cx="2667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086924"/>
              </p:ext>
            </p:extLst>
          </p:nvPr>
        </p:nvGraphicFramePr>
        <p:xfrm>
          <a:off x="6353175" y="5962650"/>
          <a:ext cx="276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0" name="Bitmap Image" r:id="rId63" imgW="285866" imgH="361809" progId="Paint.Picture">
                  <p:embed/>
                </p:oleObj>
              </mc:Choice>
              <mc:Fallback>
                <p:oleObj name="Bitmap Image" r:id="rId63" imgW="285866" imgH="36180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5962650"/>
                        <a:ext cx="2762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248549"/>
              </p:ext>
            </p:extLst>
          </p:nvPr>
        </p:nvGraphicFramePr>
        <p:xfrm>
          <a:off x="6858000" y="4648200"/>
          <a:ext cx="266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" name="Bitmap Image" r:id="rId65" imgW="266737" imgH="428798" progId="Paint.Picture">
                  <p:embed/>
                </p:oleObj>
              </mc:Choice>
              <mc:Fallback>
                <p:oleObj name="Bitmap Image" r:id="rId65" imgW="266737" imgH="42879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648200"/>
                        <a:ext cx="266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669233"/>
              </p:ext>
            </p:extLst>
          </p:nvPr>
        </p:nvGraphicFramePr>
        <p:xfrm>
          <a:off x="6477000" y="4467225"/>
          <a:ext cx="2762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2" name="Bitmap Image" r:id="rId67" imgW="285866" imgH="638264" progId="Paint.Picture">
                  <p:embed/>
                </p:oleObj>
              </mc:Choice>
              <mc:Fallback>
                <p:oleObj name="Bitmap Image" r:id="rId67" imgW="285866" imgH="63826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67225"/>
                        <a:ext cx="2762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43056"/>
              </p:ext>
            </p:extLst>
          </p:nvPr>
        </p:nvGraphicFramePr>
        <p:xfrm>
          <a:off x="6096000" y="4495800"/>
          <a:ext cx="2095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3" name="Bitmap Image" r:id="rId69" imgW="209524" imgH="609524" progId="Paint.Picture">
                  <p:embed/>
                </p:oleObj>
              </mc:Choice>
              <mc:Fallback>
                <p:oleObj name="Bitmap Image" r:id="rId69" imgW="209524" imgH="60952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95800"/>
                        <a:ext cx="2095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719007"/>
              </p:ext>
            </p:extLst>
          </p:nvPr>
        </p:nvGraphicFramePr>
        <p:xfrm>
          <a:off x="5638800" y="4600575"/>
          <a:ext cx="228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4" name="Bitmap Image" r:id="rId71" imgW="237969" imgH="428798" progId="Paint.Picture">
                  <p:embed/>
                </p:oleObj>
              </mc:Choice>
              <mc:Fallback>
                <p:oleObj name="Bitmap Image" r:id="rId71" imgW="237969" imgH="42879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600575"/>
                        <a:ext cx="228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766811"/>
              </p:ext>
            </p:extLst>
          </p:nvPr>
        </p:nvGraphicFramePr>
        <p:xfrm>
          <a:off x="5181600" y="4495800"/>
          <a:ext cx="266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5" name="Bitmap Image" r:id="rId73" imgW="266737" imgH="609524" progId="Paint.Picture">
                  <p:embed/>
                </p:oleObj>
              </mc:Choice>
              <mc:Fallback>
                <p:oleObj name="Bitmap Image" r:id="rId73" imgW="266737" imgH="60952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95800"/>
                        <a:ext cx="266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017105"/>
              </p:ext>
            </p:extLst>
          </p:nvPr>
        </p:nvGraphicFramePr>
        <p:xfrm>
          <a:off x="1828800" y="4495800"/>
          <a:ext cx="205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6" name="Bitmap Image" r:id="rId75" imgW="2514286" imgH="542857" progId="Paint.Picture">
                  <p:embed/>
                </p:oleObj>
              </mc:Choice>
              <mc:Fallback>
                <p:oleObj name="Bitmap Image" r:id="rId75" imgW="2514286" imgH="5428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2057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7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Network </a:t>
            </a:r>
            <a:r>
              <a:rPr lang="en-US" dirty="0" smtClean="0">
                <a:sym typeface="Wingdings" pitchFamily="2" charset="2"/>
              </a:rPr>
              <a:t>Accuracy</a:t>
            </a:r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1036" name="Table 10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96743"/>
              </p:ext>
            </p:extLst>
          </p:nvPr>
        </p:nvGraphicFramePr>
        <p:xfrm>
          <a:off x="533400" y="2660142"/>
          <a:ext cx="8001000" cy="31783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5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4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Euler No.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Vector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Recall Accuracy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Zoning (Contour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100 %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Region properties + Profiles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97.81 %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Zoning (Contour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84 %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76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CAPTCHA </a:t>
            </a:r>
            <a:r>
              <a:rPr lang="en-US" dirty="0" smtClean="0"/>
              <a:t>Accuracy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1036" name="Table 10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48238"/>
              </p:ext>
            </p:extLst>
          </p:nvPr>
        </p:nvGraphicFramePr>
        <p:xfrm>
          <a:off x="533402" y="2598955"/>
          <a:ext cx="8077198" cy="357324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CAPTCHA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Image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Accuracy (%)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Passport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u32490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IIM Kozikode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B9cA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44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MP3Raid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wktgkr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en-US" sz="200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PayPal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bk57u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" name="Picture 16" descr="Description: O:\full code\paypal\10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62600"/>
            <a:ext cx="2133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Description: O:\full code\passport\1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90900"/>
            <a:ext cx="2133600" cy="54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Description: O:\full code\iimk\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76700"/>
            <a:ext cx="2122714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Description: O:\full code\mp3raid\47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14" y="4914900"/>
            <a:ext cx="2133600" cy="53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81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Single neural network based system for recognition of 10 different classes of CAPTCHA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Good CAPTCHA accuracy rates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Not a hacking project but it enables </a:t>
            </a:r>
            <a:r>
              <a:rPr lang="en-US" dirty="0" smtClean="0"/>
              <a:t>security professionals, developers </a:t>
            </a:r>
            <a:r>
              <a:rPr lang="en-US" dirty="0"/>
              <a:t>and testers to evaluate </a:t>
            </a:r>
            <a:r>
              <a:rPr lang="en-US" dirty="0" smtClean="0"/>
              <a:t>existing and new </a:t>
            </a:r>
            <a:r>
              <a:rPr lang="en-US" dirty="0"/>
              <a:t>CAPTCHA </a:t>
            </a:r>
            <a:r>
              <a:rPr lang="en-US" dirty="0" smtClean="0"/>
              <a:t>designs and to make their implementations more secure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the overall recognition accuracy of the system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/>
              <a:t>Segmentation of joint characters in </a:t>
            </a:r>
            <a:r>
              <a:rPr lang="en-US" dirty="0" smtClean="0"/>
              <a:t>certain types of CAPTCHA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Interfacing the system </a:t>
            </a:r>
            <a:r>
              <a:rPr lang="en-US" dirty="0"/>
              <a:t>with the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break wide range of CAPTCHA by a single Tool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Unique feature extraction techniques for different characters</a:t>
            </a:r>
          </a:p>
          <a:p>
            <a:endParaRPr lang="en-US" dirty="0" smtClean="0"/>
          </a:p>
          <a:p>
            <a:r>
              <a:rPr lang="en-US" dirty="0" smtClean="0"/>
              <a:t>High accuracy for characters with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</a:t>
            </a:r>
            <a:r>
              <a:rPr lang="en-US" dirty="0"/>
              <a:t>Comment Spam in </a:t>
            </a:r>
            <a:r>
              <a:rPr lang="en-US" dirty="0" smtClean="0"/>
              <a:t>Blogs</a:t>
            </a:r>
          </a:p>
          <a:p>
            <a:r>
              <a:rPr lang="en-US" dirty="0" smtClean="0"/>
              <a:t>Protecting </a:t>
            </a:r>
            <a:r>
              <a:rPr lang="en-US" dirty="0"/>
              <a:t>Website Registration </a:t>
            </a:r>
            <a:endParaRPr lang="en-US" dirty="0" smtClean="0"/>
          </a:p>
          <a:p>
            <a:r>
              <a:rPr lang="en-US" dirty="0" smtClean="0"/>
              <a:t>Protecting </a:t>
            </a:r>
            <a:r>
              <a:rPr lang="en-US" dirty="0"/>
              <a:t>Email Addresses from </a:t>
            </a:r>
            <a:r>
              <a:rPr lang="en-US" dirty="0" smtClean="0"/>
              <a:t>Scrapers</a:t>
            </a:r>
          </a:p>
          <a:p>
            <a:r>
              <a:rPr lang="en-US" dirty="0" smtClean="0"/>
              <a:t>Online Polls </a:t>
            </a:r>
          </a:p>
          <a:p>
            <a:r>
              <a:rPr lang="en-US" dirty="0" smtClean="0"/>
              <a:t>Preventing </a:t>
            </a:r>
            <a:r>
              <a:rPr lang="en-US" dirty="0"/>
              <a:t>Dictionary Attacks </a:t>
            </a:r>
          </a:p>
          <a:p>
            <a:r>
              <a:rPr lang="en-US" dirty="0" smtClean="0"/>
              <a:t>Search </a:t>
            </a:r>
            <a:r>
              <a:rPr lang="en-US" dirty="0"/>
              <a:t>Engine Bots </a:t>
            </a:r>
          </a:p>
          <a:p>
            <a:r>
              <a:rPr lang="en-US" dirty="0" smtClean="0"/>
              <a:t>Worms </a:t>
            </a:r>
            <a:r>
              <a:rPr lang="en-US" dirty="0"/>
              <a:t>and Spam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The Official CAPTCHA Website http://www.CAPTCHA.net/</a:t>
            </a:r>
          </a:p>
          <a:p>
            <a:r>
              <a:rPr lang="en-US" sz="1800" dirty="0" smtClean="0"/>
              <a:t>L von </a:t>
            </a:r>
            <a:r>
              <a:rPr lang="en-US" sz="1800" dirty="0" err="1" smtClean="0"/>
              <a:t>Ahn</a:t>
            </a:r>
            <a:r>
              <a:rPr lang="en-US" sz="1800" dirty="0" smtClean="0"/>
              <a:t>, M Blum and J Langford. “Telling Humans and Computer Apart Automatically”, CACM, V47, No2, 2004.</a:t>
            </a:r>
          </a:p>
          <a:p>
            <a:r>
              <a:rPr lang="en-US" sz="1800" dirty="0" smtClean="0"/>
              <a:t> Grossman, Lev (2008-06-05). "Computer Literacy Tests: Are You Human?". Time (magazine). Retrieved 2008-06-12</a:t>
            </a:r>
          </a:p>
          <a:p>
            <a:r>
              <a:rPr lang="en-US" sz="1800" dirty="0" smtClean="0"/>
              <a:t>Handwritten Character Recognition, Available: http://tcts.fpms.ac.be/rdf/hcrinuk.htm</a:t>
            </a:r>
          </a:p>
          <a:p>
            <a:r>
              <a:rPr lang="en-US" sz="1800" dirty="0" err="1" smtClean="0"/>
              <a:t>HeroSvm</a:t>
            </a:r>
            <a:r>
              <a:rPr lang="en-US" sz="1800" dirty="0" smtClean="0"/>
              <a:t> 2.1 http://www.cenparmi.concordia.ca/~jdong/HeroSvm.html Error rates of different methods on NIST lowercase database</a:t>
            </a:r>
          </a:p>
          <a:p>
            <a:r>
              <a:rPr lang="en-US" sz="1800" dirty="0" smtClean="0"/>
              <a:t>S.V. </a:t>
            </a:r>
            <a:r>
              <a:rPr lang="en-US" sz="1800" dirty="0" err="1" smtClean="0"/>
              <a:t>Rajashekararadhya</a:t>
            </a:r>
            <a:r>
              <a:rPr lang="en-US" sz="1800" dirty="0" smtClean="0"/>
              <a:t> and P. </a:t>
            </a:r>
            <a:r>
              <a:rPr lang="en-US" sz="1800" dirty="0" err="1" smtClean="0"/>
              <a:t>VanajaRanjan</a:t>
            </a:r>
            <a:r>
              <a:rPr lang="en-US" sz="1800" dirty="0" smtClean="0"/>
              <a:t>, ''Isolated handwritten Kannada digit recognition: A novel approach'', Proceedings of the International Conference on Cognition and Recognition”, pp.134-140, 2008.</a:t>
            </a:r>
          </a:p>
          <a:p>
            <a:r>
              <a:rPr lang="en-US" sz="1800" dirty="0" smtClean="0"/>
              <a:t>S.V. </a:t>
            </a:r>
            <a:r>
              <a:rPr lang="en-US" sz="1800" dirty="0" err="1" smtClean="0"/>
              <a:t>Rajashekararadhya</a:t>
            </a:r>
            <a:r>
              <a:rPr lang="en-US" sz="1800" dirty="0" smtClean="0"/>
              <a:t>, and P. </a:t>
            </a:r>
            <a:r>
              <a:rPr lang="en-US" sz="1800" dirty="0" err="1" smtClean="0"/>
              <a:t>VanajaRanjan</a:t>
            </a:r>
            <a:r>
              <a:rPr lang="en-US" sz="1800" dirty="0" smtClean="0"/>
              <a:t>, ''Handwritten numeral recognition of three popular South Indian scripts: A </a:t>
            </a:r>
            <a:r>
              <a:rPr lang="en-US" sz="1800" dirty="0" err="1" smtClean="0"/>
              <a:t>novelapproach</a:t>
            </a:r>
            <a:r>
              <a:rPr lang="en-US" sz="1800" dirty="0" smtClean="0"/>
              <a:t>: '', Proceedings of the second International Conference on information processing ICIP, pp.162-167, 2008.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S.V. </a:t>
            </a:r>
            <a:r>
              <a:rPr lang="en-US" sz="1800" dirty="0" err="1"/>
              <a:t>Rajashekararadhya</a:t>
            </a:r>
            <a:r>
              <a:rPr lang="en-US" sz="1800" dirty="0"/>
              <a:t>, </a:t>
            </a:r>
            <a:r>
              <a:rPr lang="en-US" sz="1800" dirty="0" err="1"/>
              <a:t>Dr</a:t>
            </a:r>
            <a:r>
              <a:rPr lang="en-US" sz="1800" dirty="0"/>
              <a:t> P. </a:t>
            </a:r>
            <a:r>
              <a:rPr lang="en-US" sz="1800" dirty="0" err="1"/>
              <a:t>Vanaja</a:t>
            </a:r>
            <a:r>
              <a:rPr lang="en-US" sz="1800" dirty="0"/>
              <a:t> </a:t>
            </a:r>
            <a:r>
              <a:rPr lang="en-US" sz="1800" dirty="0" err="1"/>
              <a:t>Ranjan</a:t>
            </a:r>
            <a:r>
              <a:rPr lang="en-US" sz="1800" dirty="0"/>
              <a:t> “Efficient Zone Based Feature </a:t>
            </a:r>
            <a:r>
              <a:rPr lang="en-US" sz="1800" dirty="0" err="1"/>
              <a:t>Extration</a:t>
            </a:r>
            <a:r>
              <a:rPr lang="en-US" sz="1800" dirty="0"/>
              <a:t> Algorithm For Handwritten Numeral Recognition Of Four Popular South Indian Scripts</a:t>
            </a:r>
            <a:r>
              <a:rPr lang="en-US" sz="1800" dirty="0" smtClean="0"/>
              <a:t>”</a:t>
            </a:r>
          </a:p>
          <a:p>
            <a:r>
              <a:rPr lang="en-US" sz="1800" dirty="0" err="1" smtClean="0"/>
              <a:t>Debasish</a:t>
            </a:r>
            <a:r>
              <a:rPr lang="en-US" sz="1800" dirty="0" smtClean="0"/>
              <a:t> </a:t>
            </a:r>
            <a:r>
              <a:rPr lang="en-US" sz="1800" dirty="0" err="1"/>
              <a:t>Basa</a:t>
            </a:r>
            <a:r>
              <a:rPr lang="en-US" sz="1800" dirty="0"/>
              <a:t>, </a:t>
            </a:r>
            <a:r>
              <a:rPr lang="en-US" sz="1800" dirty="0" err="1"/>
              <a:t>Sukadev</a:t>
            </a:r>
            <a:r>
              <a:rPr lang="en-US" sz="1800" dirty="0"/>
              <a:t> </a:t>
            </a:r>
            <a:r>
              <a:rPr lang="en-US" sz="1800" dirty="0" err="1"/>
              <a:t>Meher</a:t>
            </a:r>
            <a:r>
              <a:rPr lang="en-US" sz="1800" dirty="0"/>
              <a:t> “Handwritten O </a:t>
            </a:r>
            <a:r>
              <a:rPr lang="en-US" sz="1800" dirty="0" err="1"/>
              <a:t>Dia</a:t>
            </a:r>
            <a:r>
              <a:rPr lang="en-US" sz="1800" dirty="0"/>
              <a:t> Character Recognition</a:t>
            </a:r>
            <a:r>
              <a:rPr lang="en-US" sz="1800" dirty="0" smtClean="0"/>
              <a:t>”</a:t>
            </a:r>
          </a:p>
          <a:p>
            <a:r>
              <a:rPr lang="en-US" sz="1800" dirty="0" smtClean="0"/>
              <a:t>Self </a:t>
            </a:r>
            <a:r>
              <a:rPr lang="en-US" sz="1800" dirty="0"/>
              <a:t>Organizing Map http://en.wikipedia.org/wiki/Self-organizing_map</a:t>
            </a:r>
          </a:p>
          <a:p>
            <a:r>
              <a:rPr lang="en-US" sz="1800" dirty="0" smtClean="0"/>
              <a:t>Support </a:t>
            </a:r>
            <a:r>
              <a:rPr lang="en-US" sz="1800" dirty="0"/>
              <a:t>Vector </a:t>
            </a:r>
            <a:r>
              <a:rPr lang="en-US" sz="1800" dirty="0" smtClean="0"/>
              <a:t>Machines http</a:t>
            </a:r>
            <a:r>
              <a:rPr lang="en-US" sz="1800" dirty="0"/>
              <a:t>://en.wikipedia.org/wiki/Support_vector_machine</a:t>
            </a:r>
          </a:p>
          <a:p>
            <a:r>
              <a:rPr lang="en-US" sz="1800" dirty="0" err="1" smtClean="0"/>
              <a:t>Srinivasa</a:t>
            </a:r>
            <a:r>
              <a:rPr lang="en-US" sz="1800" dirty="0" smtClean="0"/>
              <a:t> </a:t>
            </a:r>
            <a:r>
              <a:rPr lang="en-US" sz="1800" dirty="0"/>
              <a:t>Kumar </a:t>
            </a:r>
            <a:r>
              <a:rPr lang="en-US" sz="1800" dirty="0" err="1"/>
              <a:t>Devireddy</a:t>
            </a:r>
            <a:r>
              <a:rPr lang="en-US" sz="1800" dirty="0"/>
              <a:t>, </a:t>
            </a:r>
            <a:r>
              <a:rPr lang="en-US" sz="1800" dirty="0" err="1"/>
              <a:t>Settipalli</a:t>
            </a:r>
            <a:r>
              <a:rPr lang="en-US" sz="1800" dirty="0"/>
              <a:t> </a:t>
            </a:r>
            <a:r>
              <a:rPr lang="en-US" sz="1800" dirty="0" err="1"/>
              <a:t>Appa</a:t>
            </a:r>
            <a:r>
              <a:rPr lang="en-US" sz="1800" dirty="0"/>
              <a:t> </a:t>
            </a:r>
            <a:r>
              <a:rPr lang="en-US" sz="1800" dirty="0" err="1"/>
              <a:t>Rao</a:t>
            </a:r>
            <a:r>
              <a:rPr lang="en-US" sz="1800" dirty="0"/>
              <a:t> “Hand Written Character Recognition Using Back Propagation Network</a:t>
            </a:r>
            <a:r>
              <a:rPr lang="en-US" sz="1800" dirty="0" smtClean="0"/>
              <a:t>”</a:t>
            </a:r>
          </a:p>
          <a:p>
            <a:r>
              <a:rPr lang="en-US" sz="1800" dirty="0" smtClean="0"/>
              <a:t>A </a:t>
            </a:r>
            <a:r>
              <a:rPr lang="en-US" sz="1800" dirty="0"/>
              <a:t>CAPTCHA Breaker Project http://network-security-research.blogspot.in/</a:t>
            </a:r>
          </a:p>
          <a:p>
            <a:r>
              <a:rPr lang="en-US" sz="1800" dirty="0" smtClean="0"/>
              <a:t>Dinesh </a:t>
            </a:r>
            <a:r>
              <a:rPr lang="en-US" sz="1800" dirty="0" err="1"/>
              <a:t>Dileep</a:t>
            </a:r>
            <a:r>
              <a:rPr lang="en-US" sz="1800" dirty="0"/>
              <a:t> “A Feature Extraction Technique Based On Character Geometry For Character Recognition”</a:t>
            </a:r>
          </a:p>
          <a:p>
            <a:r>
              <a:rPr lang="en-US" sz="1800" dirty="0" err="1" smtClean="0"/>
              <a:t>Dhawal</a:t>
            </a:r>
            <a:r>
              <a:rPr lang="en-US" sz="1800" dirty="0" smtClean="0"/>
              <a:t> </a:t>
            </a:r>
            <a:r>
              <a:rPr lang="en-US" sz="1800" dirty="0"/>
              <a:t>S </a:t>
            </a:r>
            <a:r>
              <a:rPr lang="en-US" sz="1800" dirty="0" err="1"/>
              <a:t>Wazalwar</a:t>
            </a:r>
            <a:r>
              <a:rPr lang="en-US" sz="1800" dirty="0"/>
              <a:t> “License Plate Recognition In Complex Scenes”</a:t>
            </a:r>
          </a:p>
          <a:p>
            <a:r>
              <a:rPr lang="en-US" sz="1800" dirty="0" smtClean="0"/>
              <a:t>“</a:t>
            </a:r>
            <a:r>
              <a:rPr lang="en-US" sz="1800" dirty="0"/>
              <a:t>Introduction to Artificial Neural Systems” </a:t>
            </a:r>
            <a:r>
              <a:rPr lang="en-US" sz="1800" dirty="0" err="1"/>
              <a:t>Jacek</a:t>
            </a:r>
            <a:r>
              <a:rPr lang="en-US" sz="1800" dirty="0"/>
              <a:t> M. </a:t>
            </a:r>
            <a:r>
              <a:rPr lang="en-US" sz="1800" dirty="0" err="1"/>
              <a:t>Zurada</a:t>
            </a:r>
            <a:r>
              <a:rPr lang="en-US" sz="1800" dirty="0"/>
              <a:t>. (St. Paul,. MN:. West Publishing Company,. 1992</a:t>
            </a:r>
          </a:p>
          <a:p>
            <a:r>
              <a:rPr lang="en-US" sz="1800" dirty="0" smtClean="0"/>
              <a:t>Software </a:t>
            </a:r>
            <a:r>
              <a:rPr lang="en-US" sz="1800" dirty="0"/>
              <a:t>Testing </a:t>
            </a:r>
            <a:r>
              <a:rPr lang="en-US" sz="1800" i="1" dirty="0"/>
              <a:t>en.wikipedia.org/wiki/</a:t>
            </a:r>
            <a:r>
              <a:rPr lang="en-US" sz="1800" i="1" dirty="0" err="1"/>
              <a:t>Software_testing</a:t>
            </a:r>
            <a:endParaRPr lang="en-US" sz="1800" dirty="0"/>
          </a:p>
          <a:p>
            <a:r>
              <a:rPr lang="en-US" sz="1800" i="1" dirty="0" smtClean="0"/>
              <a:t>“</a:t>
            </a:r>
            <a:r>
              <a:rPr lang="en-US" sz="1800" i="1" dirty="0"/>
              <a:t>linear skeletons from square cupboards”</a:t>
            </a:r>
            <a:r>
              <a:rPr lang="en-US" sz="1800" dirty="0"/>
              <a:t>, in Machine </a:t>
            </a:r>
            <a:r>
              <a:rPr lang="en-US" sz="1800" dirty="0" err="1"/>
              <a:t>Intell</a:t>
            </a:r>
            <a:r>
              <a:rPr lang="en-US" sz="1800" dirty="0"/>
              <a:t>.(B. Meltzer and D. </a:t>
            </a:r>
            <a:r>
              <a:rPr lang="en-US" sz="1800" dirty="0" err="1"/>
              <a:t>Michie</a:t>
            </a:r>
            <a:r>
              <a:rPr lang="en-US" sz="1800" dirty="0"/>
              <a:t>, Eds.). New York : Amer. Elsevier, 1969, </a:t>
            </a:r>
            <a:r>
              <a:rPr lang="en-US" sz="1800" dirty="0" err="1"/>
              <a:t>pp</a:t>
            </a:r>
            <a:r>
              <a:rPr lang="en-US" sz="1800" dirty="0"/>
              <a:t> 403-420, </a:t>
            </a:r>
            <a:r>
              <a:rPr lang="en-US" sz="1800" dirty="0" err="1"/>
              <a:t>vol</a:t>
            </a:r>
            <a:r>
              <a:rPr lang="en-US" sz="1800" dirty="0"/>
              <a:t> 4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marL="118872" indent="0" algn="ctr">
              <a:buNone/>
            </a:pPr>
            <a:endParaRPr lang="en-US" dirty="0" smtClean="0"/>
          </a:p>
          <a:p>
            <a:pPr marL="118872" indent="0" algn="ctr">
              <a:buNone/>
            </a:pPr>
            <a:r>
              <a:rPr lang="en-US" dirty="0" smtClean="0"/>
              <a:t>Devanshu Save		084027</a:t>
            </a:r>
          </a:p>
          <a:p>
            <a:pPr algn="ctr"/>
            <a:endParaRPr lang="en-US" dirty="0" smtClean="0"/>
          </a:p>
          <a:p>
            <a:pPr marL="118872" indent="0" algn="ctr">
              <a:buNone/>
            </a:pPr>
            <a:r>
              <a:rPr lang="en-US" dirty="0" smtClean="0"/>
              <a:t>Gaurav Narang		084032</a:t>
            </a:r>
          </a:p>
          <a:p>
            <a:pPr algn="ctr"/>
            <a:endParaRPr lang="en-US" dirty="0" smtClean="0"/>
          </a:p>
          <a:p>
            <a:pPr marL="118872" indent="0" algn="ctr">
              <a:buNone/>
            </a:pPr>
            <a:r>
              <a:rPr lang="en-US" dirty="0" smtClean="0"/>
              <a:t>Vishal Punjabi		084118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CAPTCHA recognizer that interprets </a:t>
            </a:r>
            <a:r>
              <a:rPr lang="en-US" dirty="0" smtClean="0"/>
              <a:t> </a:t>
            </a:r>
            <a:r>
              <a:rPr lang="en-US" dirty="0"/>
              <a:t>characters from text based CAPTCHA of selected </a:t>
            </a:r>
            <a:r>
              <a:rPr lang="en-US" dirty="0" smtClean="0"/>
              <a:t>websites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Use of various robust Feature Extraction techniques and developing Artificial Neural Networks for </a:t>
            </a:r>
            <a:r>
              <a:rPr lang="en-US" dirty="0" smtClean="0"/>
              <a:t>classification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Analysis of the strength of </a:t>
            </a:r>
            <a:r>
              <a:rPr lang="en-US" dirty="0" smtClean="0"/>
              <a:t>CAPTCHAs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Break CAPTCHA from 10 websites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50 alphanumeric characters in consideration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Linear segmentation for disjoint characters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Efficient preprocessing techniques to remove CAPTCHA background and noise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EXPLANATION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97180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2995808"/>
            <a:ext cx="4572000" cy="256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Downloads\RandomImage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97180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Documents\DECAPTCHER\captcha ws\CAPTCHA DATABASE\CAPTCHA DATABASE\EZ Gimpy\3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297180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97180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2971800"/>
            <a:ext cx="7315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:\Users\admin\Documents\DECAPTCHER\database\vodafone\1.pn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33600" y="297180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297180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2995808"/>
            <a:ext cx="4572000" cy="270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26293" y="2995808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:\Users\admin\Downloads\captcha\CAPTCHA DATABASE\CAPTCHA DATABASE\GMAIL\Captcha (23).jpg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6293" y="295823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Description: Description: C:\Users\admin\Downloads\captcha\recaptcha-example.jpg"/>
          <p:cNvPicPr/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7678" r="2731" b="49401"/>
          <a:stretch/>
        </p:blipFill>
        <p:spPr bwMode="auto">
          <a:xfrm>
            <a:off x="754693" y="2983282"/>
            <a:ext cx="7315200" cy="26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19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Insecure Implementation</a:t>
            </a:r>
          </a:p>
          <a:p>
            <a:pPr lvl="1"/>
            <a:r>
              <a:rPr lang="en-US" dirty="0" smtClean="0"/>
              <a:t>Discovering security flaws</a:t>
            </a:r>
          </a:p>
          <a:p>
            <a:r>
              <a:rPr lang="en-US" dirty="0" smtClean="0"/>
              <a:t>Template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Human Solvers</a:t>
            </a:r>
          </a:p>
        </p:txBody>
      </p:sp>
      <p:pic>
        <p:nvPicPr>
          <p:cNvPr id="1026" name="Picture 2" descr="C:\Documents and Settings\Dx\Desktop\smi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6600"/>
            <a:ext cx="2565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Dx\Desktop\smi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62466" b="2533"/>
          <a:stretch/>
        </p:blipFill>
        <p:spPr bwMode="auto">
          <a:xfrm>
            <a:off x="1291590" y="3703319"/>
            <a:ext cx="678814" cy="6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057400" y="3657600"/>
            <a:ext cx="1600200" cy="685800"/>
          </a:xfrm>
          <a:prstGeom prst="rightArrow">
            <a:avLst>
              <a:gd name="adj1" fmla="val 26667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Documents and Settings\Dx\Desktop\smi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62466" b="2533"/>
          <a:stretch/>
        </p:blipFill>
        <p:spPr bwMode="auto">
          <a:xfrm>
            <a:off x="7391400" y="3616183"/>
            <a:ext cx="1219200" cy="114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cuments and Settings\Dx\Desktop\smi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57" r="71040"/>
          <a:stretch/>
        </p:blipFill>
        <p:spPr bwMode="auto">
          <a:xfrm>
            <a:off x="3733800" y="3448140"/>
            <a:ext cx="1209675" cy="112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Documents and Settings\Dx\Desktop\smi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8" t="5295" r="37420" b="63429"/>
          <a:stretch/>
        </p:blipFill>
        <p:spPr bwMode="auto">
          <a:xfrm>
            <a:off x="4537183" y="4392930"/>
            <a:ext cx="415817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OCR using Neural Networks</a:t>
            </a:r>
          </a:p>
          <a:p>
            <a:pPr marL="118872" indent="0"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Implementing basic techniques in IP</a:t>
            </a:r>
          </a:p>
          <a:p>
            <a:pPr lvl="1" algn="just"/>
            <a:r>
              <a:rPr lang="en-US" dirty="0" smtClean="0"/>
              <a:t>Linear Segmentation</a:t>
            </a:r>
          </a:p>
          <a:p>
            <a:pPr lvl="1" algn="just"/>
            <a:r>
              <a:rPr lang="en-US" dirty="0" smtClean="0"/>
              <a:t>Statistics and Geometry based Feature Extraction</a:t>
            </a:r>
          </a:p>
          <a:p>
            <a:pPr lvl="1" algn="just"/>
            <a:r>
              <a:rPr lang="en-US" dirty="0" smtClean="0"/>
              <a:t>Artificial Neural Network based Character Recognition using Error Back Propagation Training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4CEA-11E1-4671-B184-6CC3204CC0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1848</TotalTime>
  <Words>1017</Words>
  <Application>Microsoft Office PowerPoint</Application>
  <PresentationFormat>On-screen Show (4:3)</PresentationFormat>
  <Paragraphs>360</Paragraphs>
  <Slides>42</Slides>
  <Notes>1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Bitmap Image</vt:lpstr>
      <vt:lpstr>deCAPTCHA</vt:lpstr>
      <vt:lpstr>AGENDA</vt:lpstr>
      <vt:lpstr>INTRODUCTION</vt:lpstr>
      <vt:lpstr>APPLICATIONS</vt:lpstr>
      <vt:lpstr>PROBLEM DEFINITION</vt:lpstr>
      <vt:lpstr>SCOPE</vt:lpstr>
      <vt:lpstr>DOMAIN EXPLANATION</vt:lpstr>
      <vt:lpstr>EXISTING METHODS</vt:lpstr>
      <vt:lpstr>METHODOLOGY USED</vt:lpstr>
      <vt:lpstr>SYSTEM DESIGN</vt:lpstr>
      <vt:lpstr>PREPROCESSING</vt:lpstr>
      <vt:lpstr>PREPROCESSING</vt:lpstr>
      <vt:lpstr>PREPROCESSING</vt:lpstr>
      <vt:lpstr>PREPROCESSING</vt:lpstr>
      <vt:lpstr>PREPROCESSING</vt:lpstr>
      <vt:lpstr>SEGMENTATION</vt:lpstr>
      <vt:lpstr>SEGMENTATION</vt:lpstr>
      <vt:lpstr>RECOGNITION</vt:lpstr>
      <vt:lpstr>RECOGNITION</vt:lpstr>
      <vt:lpstr>RECOGNITION</vt:lpstr>
      <vt:lpstr>RECOGNITION</vt:lpstr>
      <vt:lpstr>RECOGNITION</vt:lpstr>
      <vt:lpstr>RECOGNITION</vt:lpstr>
      <vt:lpstr>RECOGNITION</vt:lpstr>
      <vt:lpstr>RECOGNITION</vt:lpstr>
      <vt:lpstr>RECOGNITION</vt:lpstr>
      <vt:lpstr>DESIGN ISSUES</vt:lpstr>
      <vt:lpstr>SYSTEM DESIGN</vt:lpstr>
      <vt:lpstr>IMPLEMENTATION</vt:lpstr>
      <vt:lpstr>IMPLEMENTATION ISSUES</vt:lpstr>
      <vt:lpstr>GUI</vt:lpstr>
      <vt:lpstr>RESULTS</vt:lpstr>
      <vt:lpstr>RESULTS</vt:lpstr>
      <vt:lpstr>RESULTS</vt:lpstr>
      <vt:lpstr>RESULTS</vt:lpstr>
      <vt:lpstr>RESULTS</vt:lpstr>
      <vt:lpstr>CONCLUSION</vt:lpstr>
      <vt:lpstr>FURTHER WORK</vt:lpstr>
      <vt:lpstr>SUMMARY</vt:lpstr>
      <vt:lpstr>REFERENCES</vt:lpstr>
      <vt:lpstr>REFERENCES</vt:lpstr>
      <vt:lpstr>THANK YOU</vt:lpstr>
    </vt:vector>
  </TitlesOfParts>
  <Company>DEV ENTERPRISES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DECAPTCHER</dc:title>
  <dc:creator>Devanshu</dc:creator>
  <cp:lastModifiedBy>vishal punjabi</cp:lastModifiedBy>
  <cp:revision>359</cp:revision>
  <dcterms:created xsi:type="dcterms:W3CDTF">2012-04-15T06:55:02Z</dcterms:created>
  <dcterms:modified xsi:type="dcterms:W3CDTF">2016-03-08T23:42:07Z</dcterms:modified>
</cp:coreProperties>
</file>