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Fira Mono"/>
      <p:regular r:id="rId34"/>
      <p:bold r:id="rId35"/>
    </p:embeddedFont>
    <p:embeddedFont>
      <p:font typeface="Old Standard TT"/>
      <p:regular r:id="rId36"/>
      <p:bold r:id="rId37"/>
      <p: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FiraMono-bold.fntdata"/><Relationship Id="rId12" Type="http://schemas.openxmlformats.org/officeDocument/2006/relationships/slide" Target="slides/slide6.xml"/><Relationship Id="rId34" Type="http://schemas.openxmlformats.org/officeDocument/2006/relationships/font" Target="fonts/FiraMono-regular.fntdata"/><Relationship Id="rId15" Type="http://schemas.openxmlformats.org/officeDocument/2006/relationships/slide" Target="slides/slide9.xml"/><Relationship Id="rId37" Type="http://schemas.openxmlformats.org/officeDocument/2006/relationships/font" Target="fonts/OldStandardTT-bold.fntdata"/><Relationship Id="rId14" Type="http://schemas.openxmlformats.org/officeDocument/2006/relationships/slide" Target="slides/slide8.xml"/><Relationship Id="rId36" Type="http://schemas.openxmlformats.org/officeDocument/2006/relationships/font" Target="fonts/OldStandardT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ldStandardT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7ae80c016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7ae80c016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parts of a theme are specified using different `elements` that have their own aesthetic parameters: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</a:t>
            </a:r>
            <a:r>
              <a:rPr lang="en"/>
              <a:t>lement_rect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</a:t>
            </a:r>
            <a:r>
              <a:rPr lang="en"/>
              <a:t>lement_line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</a:t>
            </a:r>
            <a:r>
              <a:rPr lang="en"/>
              <a:t>lement_grob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</a:t>
            </a:r>
            <a:r>
              <a:rPr lang="en"/>
              <a:t>lement_render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</a:t>
            </a:r>
            <a:r>
              <a:rPr lang="en"/>
              <a:t>lement_text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</a:t>
            </a:r>
            <a:r>
              <a:rPr lang="en"/>
              <a:t>lement_blank (for removing an element)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questions can be answered by calling ?theme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7ae80c016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7ae80c016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7ae80c016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7ae80c016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7ae80c016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7ae80c016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7ae80c016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7ae80c016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7ae80c016_3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7ae80c016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alternative to a scatterplot that will handle outliers for you based on the stat that you have chosen.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7ae80c016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7ae80c016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7e4d08c6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b7e4d08c61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7e4d08c6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b7e4d08c61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e2f268173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ae2f268173_1_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7e4d08c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7e4d08c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e2f268173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ae2f268173_1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e2f268173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ae2f268173_1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e2f268173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ae2f268173_1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e2f268173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ae2f268173_1_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e2f268173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ae2f268173_1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7ae80c016_3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7ae80c016_3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89ca6ab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89ca6a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8a89f19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8a89f19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7e4d08c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7e4d08c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89ca6abf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b89ca6abf4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e2f26817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ae2f268173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e2f268173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ae2f268173_1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e2f268173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ae2f268173_1_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7ae80c01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7ae80c01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7ae80c01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7ae80c01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mess! We need to clean it up!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2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r-graph-gallery.com/ggplot2-package.html" TargetMode="External"/><Relationship Id="rId4" Type="http://schemas.openxmlformats.org/officeDocument/2006/relationships/hyperlink" Target="https://plotly.com/ggplot2/" TargetMode="External"/><Relationship Id="rId9" Type="http://schemas.openxmlformats.org/officeDocument/2006/relationships/hyperlink" Target="https://r4ds.had.co.nz/" TargetMode="External"/><Relationship Id="rId5" Type="http://schemas.openxmlformats.org/officeDocument/2006/relationships/hyperlink" Target="https://plotly.com/ggplot2/" TargetMode="External"/><Relationship Id="rId6" Type="http://schemas.openxmlformats.org/officeDocument/2006/relationships/hyperlink" Target="https://www.cedricscherer.com/2019/08/05/a-ggplot2-tutorial-for-beautiful-plotting-in-r/" TargetMode="External"/><Relationship Id="rId7" Type="http://schemas.openxmlformats.org/officeDocument/2006/relationships/hyperlink" Target="http://www.cookbook-r.com/Graphs/Colors_(ggplot2)/#a-colorblind-friendly-palette" TargetMode="External"/><Relationship Id="rId8" Type="http://schemas.openxmlformats.org/officeDocument/2006/relationships/hyperlink" Target="https://datasetsearch.research.google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nthro-data-science.github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nthro-data-science.github.io/" TargetMode="External"/><Relationship Id="rId4" Type="http://schemas.openxmlformats.org/officeDocument/2006/relationships/hyperlink" Target="https://github.com/anthro-data-science/data-viz-pt2" TargetMode="External"/><Relationship Id="rId5" Type="http://schemas.openxmlformats.org/officeDocument/2006/relationships/hyperlink" Target="https://groups.google.com/u/2/g/anthro-data-scien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449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Visualizing Trends &amp; Distributions with ggplot2</a:t>
            </a:r>
            <a:endParaRPr sz="4900"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Anthro-Data-Science Working Group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By: Monica Keith, Shane Scaggs, Delaney Glass, &amp; Li-Ying Wang 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509675" y="3228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 theme</a:t>
            </a:r>
            <a:endParaRPr b="1"/>
          </a:p>
        </p:txBody>
      </p:sp>
      <p:sp>
        <p:nvSpPr>
          <p:cNvPr id="188" name="Google Shape;188;p34"/>
          <p:cNvSpPr txBox="1"/>
          <p:nvPr/>
        </p:nvSpPr>
        <p:spPr>
          <a:xfrm>
            <a:off x="509675" y="1420600"/>
            <a:ext cx="7943700" cy="16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my_theme &lt;- </a:t>
            </a: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theme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( 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panel.background = </a:t>
            </a: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element_rect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(color=</a:t>
            </a:r>
            <a:r>
              <a:rPr lang="en">
                <a:solidFill>
                  <a:srgbClr val="980000"/>
                </a:solidFill>
                <a:latin typeface="Fira Mono"/>
                <a:ea typeface="Fira Mono"/>
                <a:cs typeface="Fira Mono"/>
                <a:sym typeface="Fira Mono"/>
              </a:rPr>
              <a:t>'black'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, fill=</a:t>
            </a:r>
            <a:r>
              <a:rPr lang="en">
                <a:solidFill>
                  <a:srgbClr val="980000"/>
                </a:solidFill>
                <a:latin typeface="Fira Mono"/>
                <a:ea typeface="Fira Mono"/>
                <a:cs typeface="Fira Mono"/>
                <a:sym typeface="Fira Mono"/>
              </a:rPr>
              <a:t>'white'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), 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panel.grid = </a:t>
            </a: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element_line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(color=</a:t>
            </a:r>
            <a:r>
              <a:rPr lang="en">
                <a:solidFill>
                  <a:srgbClr val="980000"/>
                </a:solidFill>
                <a:latin typeface="Fira Mono"/>
                <a:ea typeface="Fira Mono"/>
                <a:cs typeface="Fira Mono"/>
                <a:sym typeface="Fira Mono"/>
              </a:rPr>
              <a:t>'gray90'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),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panel.grid.major.y = </a:t>
            </a: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element_blank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(), 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panel.grid.minor.x = </a:t>
            </a: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element_line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(linetype=2)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509675" y="3228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Ordered bar graph +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 theme</a:t>
            </a:r>
            <a:endParaRPr b="1"/>
          </a:p>
        </p:txBody>
      </p:sp>
      <p:sp>
        <p:nvSpPr>
          <p:cNvPr id="194" name="Google Shape;194;p35"/>
          <p:cNvSpPr txBox="1"/>
          <p:nvPr/>
        </p:nvSpPr>
        <p:spPr>
          <a:xfrm>
            <a:off x="215750" y="1509750"/>
            <a:ext cx="4864800" cy="21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starwars %&gt;% 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ggplot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( aes( x=</a:t>
            </a: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reorder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(eye_color, 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                   eye_color, 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                   FUN=length ))) + 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geom_bar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( fill=</a:t>
            </a:r>
            <a:r>
              <a:rPr lang="en">
                <a:solidFill>
                  <a:srgbClr val="980000"/>
                </a:solidFill>
                <a:latin typeface="Fira Mono"/>
                <a:ea typeface="Fira Mono"/>
                <a:cs typeface="Fira Mono"/>
                <a:sym typeface="Fira Mono"/>
              </a:rPr>
              <a:t>'black'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) + 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theme_minimal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() + 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coord_flip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( ) + 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m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y_theme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+ 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labs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( x=</a:t>
            </a:r>
            <a:r>
              <a:rPr lang="en">
                <a:solidFill>
                  <a:srgbClr val="980000"/>
                </a:solidFill>
                <a:latin typeface="Fira Mono"/>
                <a:ea typeface="Fira Mono"/>
                <a:cs typeface="Fira Mono"/>
                <a:sym typeface="Fira Mono"/>
              </a:rPr>
              <a:t>'eye color'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025" y="1509750"/>
            <a:ext cx="3937548" cy="2953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509675" y="3228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discrete variables with geom_bin2d</a:t>
            </a:r>
            <a:endParaRPr b="1"/>
          </a:p>
        </p:txBody>
      </p:sp>
      <p:sp>
        <p:nvSpPr>
          <p:cNvPr id="201" name="Google Shape;201;p36"/>
          <p:cNvSpPr txBox="1"/>
          <p:nvPr/>
        </p:nvSpPr>
        <p:spPr>
          <a:xfrm>
            <a:off x="140400" y="1110850"/>
            <a:ext cx="4464300" cy="30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starwars %&gt;%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ggplot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 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aes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 eye_color, skin_color ))+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geom_bin2d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() +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theme_minimal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() +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theme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 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a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xis.text.x = 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element_text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						angle=-90,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						hjust=0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)) </a:t>
            </a:r>
            <a:r>
              <a:rPr lang="en" sz="13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+</a:t>
            </a:r>
            <a:endParaRPr sz="13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scale_fill_continuous</a:t>
            </a:r>
            <a:r>
              <a:rPr lang="en" sz="13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endParaRPr sz="13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breaks = seq(0,10,2),</a:t>
            </a:r>
            <a:endParaRPr sz="13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low = </a:t>
            </a:r>
            <a:r>
              <a:rPr lang="en">
                <a:solidFill>
                  <a:srgbClr val="980000"/>
                </a:solidFill>
                <a:latin typeface="Fira Mono"/>
                <a:ea typeface="Fira Mono"/>
                <a:cs typeface="Fira Mono"/>
                <a:sym typeface="Fira Mono"/>
              </a:rPr>
              <a:t>'#3B55FF'</a:t>
            </a:r>
            <a:r>
              <a:rPr lang="en" sz="13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3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high = </a:t>
            </a:r>
            <a:r>
              <a:rPr lang="en">
                <a:solidFill>
                  <a:srgbClr val="980000"/>
                </a:solidFill>
                <a:latin typeface="Fira Mono"/>
                <a:ea typeface="Fira Mono"/>
                <a:cs typeface="Fira Mono"/>
                <a:sym typeface="Fira Mono"/>
              </a:rPr>
              <a:t>'tomato'</a:t>
            </a:r>
            <a:endParaRPr>
              <a:solidFill>
                <a:srgbClr val="980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sz="13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	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02" name="Google Shape;20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5650" y="1138850"/>
            <a:ext cx="4288980" cy="321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509675" y="3228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bin2d works best with ordinal variables, but we need to make some</a:t>
            </a:r>
            <a:endParaRPr b="1"/>
          </a:p>
        </p:txBody>
      </p:sp>
      <p:sp>
        <p:nvSpPr>
          <p:cNvPr id="208" name="Google Shape;208;p37"/>
          <p:cNvSpPr txBox="1"/>
          <p:nvPr/>
        </p:nvSpPr>
        <p:spPr>
          <a:xfrm>
            <a:off x="586025" y="1456650"/>
            <a:ext cx="7734000" cy="358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starwars$ord_mass &lt;- 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with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(starwars,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                      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cut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(mass,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                          breaks=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quantile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(mass,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                                          breaks=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seq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(0,1,length.out=5),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                                          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n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a.rm=</a:t>
            </a:r>
            <a:r>
              <a:rPr lang="en" sz="1300">
                <a:solidFill>
                  <a:srgbClr val="9900FF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),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                          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i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nclude.lowest=</a:t>
            </a:r>
            <a:r>
              <a:rPr lang="en" sz="1300">
                <a:solidFill>
                  <a:srgbClr val="9900FF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,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                          labels=c(1,2,3,4)))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starwars$ord_height &lt;- 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with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(starwars,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                      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cut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(height,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                          breaks=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quantile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(height,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                                          breaks=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seq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(0,1,length.out=5),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                                          na.rm=</a:t>
            </a:r>
            <a:r>
              <a:rPr lang="en" sz="1300">
                <a:solidFill>
                  <a:srgbClr val="9900FF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),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                          include.lowest=</a:t>
            </a:r>
            <a:r>
              <a:rPr lang="en" sz="1300">
                <a:solidFill>
                  <a:srgbClr val="9900FF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,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                          labels=c(1,2,3,4)))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524875" y="2283600"/>
            <a:ext cx="3841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ordinal variables with bin2d</a:t>
            </a:r>
            <a:endParaRPr b="1"/>
          </a:p>
        </p:txBody>
      </p:sp>
      <p:sp>
        <p:nvSpPr>
          <p:cNvPr id="214" name="Google Shape;214;p38"/>
          <p:cNvSpPr txBox="1"/>
          <p:nvPr/>
        </p:nvSpPr>
        <p:spPr>
          <a:xfrm>
            <a:off x="524875" y="3329200"/>
            <a:ext cx="5507400" cy="166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starwars %&gt;% </a:t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ggplot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( </a:t>
            </a: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aes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( ord_mass, ord_height 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)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) + </a:t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geom_bin2d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( binwidth=1 ) +</a:t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theme_minimal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( ) + </a:t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scale_fill_continuous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( breaks = </a:t>
            </a: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seq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(0,10,2), </a:t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                           low=</a:t>
            </a:r>
            <a:r>
              <a:rPr lang="en" sz="1200">
                <a:solidFill>
                  <a:srgbClr val="980000"/>
                </a:solidFill>
                <a:latin typeface="Fira Mono"/>
                <a:ea typeface="Fira Mono"/>
                <a:cs typeface="Fira Mono"/>
                <a:sym typeface="Fira Mono"/>
              </a:rPr>
              <a:t>'#3b55ff'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, high=</a:t>
            </a:r>
            <a:r>
              <a:rPr lang="en" sz="1200">
                <a:solidFill>
                  <a:srgbClr val="980000"/>
                </a:solidFill>
                <a:latin typeface="Fira Mono"/>
                <a:ea typeface="Fira Mono"/>
                <a:cs typeface="Fira Mono"/>
                <a:sym typeface="Fira Mono"/>
              </a:rPr>
              <a:t>'tomato'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) + </a:t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stat_bin2d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( geom=</a:t>
            </a:r>
            <a:r>
              <a:rPr lang="en" sz="1200">
                <a:solidFill>
                  <a:srgbClr val="980000"/>
                </a:solidFill>
                <a:latin typeface="Fira Mono"/>
                <a:ea typeface="Fira Mono"/>
                <a:cs typeface="Fira Mono"/>
                <a:sym typeface="Fira Mono"/>
              </a:rPr>
              <a:t>'text'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, </a:t>
            </a: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aes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( label = ..count..), </a:t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                binwidth = 1, color=</a:t>
            </a:r>
            <a:r>
              <a:rPr lang="en" sz="1200">
                <a:solidFill>
                  <a:srgbClr val="980000"/>
                </a:solidFill>
                <a:latin typeface="Fira Mono"/>
                <a:ea typeface="Fira Mono"/>
                <a:cs typeface="Fira Mono"/>
                <a:sym typeface="Fira Mono"/>
              </a:rPr>
              <a:t>'white'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)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625" y="47175"/>
            <a:ext cx="4307502" cy="3230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509675" y="3228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continuous variables: contours</a:t>
            </a:r>
            <a:endParaRPr b="1"/>
          </a:p>
        </p:txBody>
      </p:sp>
      <p:sp>
        <p:nvSpPr>
          <p:cNvPr id="221" name="Google Shape;221;p39"/>
          <p:cNvSpPr txBox="1"/>
          <p:nvPr/>
        </p:nvSpPr>
        <p:spPr>
          <a:xfrm>
            <a:off x="278750" y="1205050"/>
            <a:ext cx="4535700" cy="21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starwars %&gt;%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	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ggplot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 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aes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(mass, height )) +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	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stat_density_2d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 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aes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(fill = ..level..),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                  geom = "polygon") +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	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theme_minimal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() +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	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theme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 legend.position = 'none' ) +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my_theme  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850" y="1205044"/>
            <a:ext cx="4024752" cy="301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631100" y="175875"/>
            <a:ext cx="4535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Useful when you have a lot of data</a:t>
            </a:r>
            <a:endParaRPr b="1"/>
          </a:p>
        </p:txBody>
      </p:sp>
      <p:sp>
        <p:nvSpPr>
          <p:cNvPr id="228" name="Google Shape;228;p40"/>
          <p:cNvSpPr txBox="1"/>
          <p:nvPr/>
        </p:nvSpPr>
        <p:spPr>
          <a:xfrm>
            <a:off x="631100" y="1219475"/>
            <a:ext cx="4535700" cy="378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set.seed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(777)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N &lt;- 3000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R &lt;- 1.1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x &lt;- 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rnorm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(N, 2, 2)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y &lt;- R*x*(1-x) + 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rnorm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(N,0,1)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d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&lt;- 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data.frame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(x,y)</a:t>
            </a:r>
            <a:endParaRPr b="1"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dim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(d)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[1] 	3000		2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head</a:t>
            </a: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(d)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         x          y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1 2.979572  -6.163316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2 1.202917  -2.029641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3 3.021673  -9.233758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4 1.202376   1.368988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5 5.277372 -24.563343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"/>
                <a:ea typeface="Fira Mono"/>
                <a:cs typeface="Fira Mono"/>
                <a:sym typeface="Fira Mono"/>
              </a:rPr>
              <a:t>6 3.242548  -8.310549</a:t>
            </a:r>
            <a:endParaRPr sz="1300"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350" y="175875"/>
            <a:ext cx="3220476" cy="241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1350" y="2648725"/>
            <a:ext cx="3220476" cy="241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" sz="3000"/>
              <a:t>Scatter Plot with trend-line and overlay</a:t>
            </a:r>
            <a:endParaRPr b="1" sz="3000"/>
          </a:p>
        </p:txBody>
      </p:sp>
      <p:sp>
        <p:nvSpPr>
          <p:cNvPr id="236" name="Google Shape;236;p4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14300" lvl="0" marL="215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/>
          </a:p>
          <a:p>
            <a:pPr indent="-20955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Scatter of height and mass</a:t>
            </a:r>
            <a:endParaRPr sz="1500"/>
          </a:p>
        </p:txBody>
      </p:sp>
      <p:pic>
        <p:nvPicPr>
          <p:cNvPr id="237" name="Google Shape;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00" y="2419050"/>
            <a:ext cx="6148750" cy="26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200" y="368925"/>
            <a:ext cx="4011849" cy="24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629850" y="0"/>
            <a:ext cx="4566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" sz="3000"/>
              <a:t>Violin Plot with overlay and annotated outliers</a:t>
            </a:r>
            <a:endParaRPr b="1" sz="3000"/>
          </a:p>
        </p:txBody>
      </p:sp>
      <p:sp>
        <p:nvSpPr>
          <p:cNvPr id="244" name="Google Shape;244;p42"/>
          <p:cNvSpPr txBox="1"/>
          <p:nvPr>
            <p:ph idx="2" type="body"/>
          </p:nvPr>
        </p:nvSpPr>
        <p:spPr>
          <a:xfrm>
            <a:off x="629841" y="1315075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14300" lvl="0" marL="215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/>
          </a:p>
          <a:p>
            <a:pPr indent="-23495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Char char="•"/>
            </a:pPr>
            <a:r>
              <a:rPr lang="en" sz="1500"/>
              <a:t>body mass distributions of human Starwars characters by sex</a:t>
            </a:r>
            <a:endParaRPr sz="1500"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75" y="2496175"/>
            <a:ext cx="5492049" cy="24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850" y="134950"/>
            <a:ext cx="3643349" cy="2032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/>
              <a:t>“storms” data</a:t>
            </a:r>
            <a:endParaRPr sz="1100"/>
          </a:p>
        </p:txBody>
      </p:sp>
      <p:sp>
        <p:nvSpPr>
          <p:cNvPr id="252" name="Google Shape;252;p4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14300" lvl="0" marL="215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/>
          </a:p>
          <a:p>
            <a:pPr indent="-20955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Repeated observations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20955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Storm status/category fluctuates with wind speed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20955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Tropical storm names repeat every 6 years</a:t>
            </a:r>
            <a:endParaRPr sz="1100"/>
          </a:p>
        </p:txBody>
      </p:sp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9082" y="965597"/>
            <a:ext cx="5129213" cy="343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13" y="422075"/>
            <a:ext cx="8711176" cy="40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3000"/>
              <a:t>Forest plot</a:t>
            </a:r>
            <a:br>
              <a:rPr lang="en" sz="1100"/>
            </a:br>
            <a:r>
              <a:rPr lang="en" sz="1500"/>
              <a:t>Hurricane wind averages and ranges 2010-2015</a:t>
            </a:r>
            <a:endParaRPr sz="900"/>
          </a:p>
        </p:txBody>
      </p:sp>
      <p:pic>
        <p:nvPicPr>
          <p:cNvPr id="259" name="Google Shape;25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167" y="3061850"/>
            <a:ext cx="2313992" cy="180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213" y="1228101"/>
            <a:ext cx="7079575" cy="17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231419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3000"/>
              <a:t>Forest plot</a:t>
            </a:r>
            <a:br>
              <a:rPr lang="en" sz="1100"/>
            </a:br>
            <a:r>
              <a:rPr lang="en" sz="1500"/>
              <a:t>Hurricane wind averages and ranges 2010-2015</a:t>
            </a:r>
            <a:endParaRPr sz="1100"/>
          </a:p>
        </p:txBody>
      </p:sp>
      <p:pic>
        <p:nvPicPr>
          <p:cNvPr id="266" name="Google Shape;26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19" y="1477262"/>
            <a:ext cx="3755572" cy="1609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4768" y="1149050"/>
            <a:ext cx="4969231" cy="3875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3000"/>
              <a:t>Alluvial plot</a:t>
            </a:r>
            <a:br>
              <a:rPr lang="en" sz="1100"/>
            </a:br>
            <a:r>
              <a:rPr lang="en" sz="1500"/>
              <a:t>Trends in tropical storm frequencies 1975-2015</a:t>
            </a:r>
            <a:endParaRPr sz="900"/>
          </a:p>
        </p:txBody>
      </p:sp>
      <p:pic>
        <p:nvPicPr>
          <p:cNvPr id="273" name="Google Shape;2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075" y="1644791"/>
            <a:ext cx="240982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25" y="1644791"/>
            <a:ext cx="60960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243762" y="25285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3000"/>
              <a:t>Alluvial plot</a:t>
            </a:r>
            <a:br>
              <a:rPr lang="en" sz="1100"/>
            </a:br>
            <a:r>
              <a:rPr lang="en" sz="1500"/>
              <a:t>Trends in tropical storm frequencies 1975-2015</a:t>
            </a:r>
            <a:endParaRPr sz="1100"/>
          </a:p>
        </p:txBody>
      </p:sp>
      <p:pic>
        <p:nvPicPr>
          <p:cNvPr id="280" name="Google Shape;280;p47"/>
          <p:cNvPicPr preferRelativeResize="0"/>
          <p:nvPr/>
        </p:nvPicPr>
        <p:blipFill rotWithShape="1">
          <a:blip r:embed="rId3">
            <a:alphaModFix/>
          </a:blip>
          <a:srcRect b="0" l="0" r="38953" t="0"/>
          <a:stretch/>
        </p:blipFill>
        <p:spPr>
          <a:xfrm>
            <a:off x="0" y="1987169"/>
            <a:ext cx="3953847" cy="115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250" y="1146375"/>
            <a:ext cx="4928476" cy="38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286916" y="25984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3000"/>
              <a:t>Alluvial plot</a:t>
            </a:r>
            <a:br>
              <a:rPr lang="en" sz="1100"/>
            </a:br>
            <a:r>
              <a:rPr lang="en" sz="1500"/>
              <a:t>Trends in tropical storm frequencies 1975-2015</a:t>
            </a:r>
            <a:endParaRPr sz="1100"/>
          </a:p>
        </p:txBody>
      </p:sp>
      <p:pic>
        <p:nvPicPr>
          <p:cNvPr id="287" name="Google Shape;28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025" y="1254025"/>
            <a:ext cx="4561300" cy="358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24545"/>
            <a:ext cx="4214225" cy="1894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509675" y="3228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Some stellar ggplot2 resources</a:t>
            </a:r>
            <a:endParaRPr b="1"/>
          </a:p>
        </p:txBody>
      </p:sp>
      <p:sp>
        <p:nvSpPr>
          <p:cNvPr id="294" name="Google Shape;294;p49"/>
          <p:cNvSpPr txBox="1"/>
          <p:nvPr/>
        </p:nvSpPr>
        <p:spPr>
          <a:xfrm>
            <a:off x="586025" y="1421650"/>
            <a:ext cx="7734000" cy="341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3"/>
              </a:rPr>
              <a:t>The R Graph Gallery</a:t>
            </a:r>
            <a:r>
              <a:rPr lang="en" sz="1500">
                <a:latin typeface="Fira Mono"/>
                <a:ea typeface="Fira Mono"/>
                <a:cs typeface="Fira Mono"/>
                <a:sym typeface="Fira Mono"/>
              </a:rPr>
              <a:t> - Hundreds of example graphs </a:t>
            </a:r>
            <a:endParaRPr sz="15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4"/>
              </a:rPr>
              <a:t>P</a:t>
            </a:r>
            <a:r>
              <a:rPr lang="en" sz="15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5"/>
              </a:rPr>
              <a:t>lotly w/ ggplot2</a:t>
            </a:r>
            <a:r>
              <a:rPr lang="en" sz="1500">
                <a:latin typeface="Fira Mono"/>
                <a:ea typeface="Fira Mono"/>
                <a:cs typeface="Fira Mono"/>
                <a:sym typeface="Fira Mono"/>
              </a:rPr>
              <a:t> - Make your ggplot2 graphs interactive!</a:t>
            </a:r>
            <a:endParaRPr sz="15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6"/>
              </a:rPr>
              <a:t>Cédric Scherer’s ggplot2 tutorial</a:t>
            </a:r>
            <a:r>
              <a:rPr lang="en" sz="1500">
                <a:latin typeface="Fira Mono"/>
                <a:ea typeface="Fira Mono"/>
                <a:cs typeface="Fira Mono"/>
                <a:sym typeface="Fira Mono"/>
              </a:rPr>
              <a:t> - ~180 graphs, lots of gg </a:t>
            </a:r>
            <a:r>
              <a:rPr lang="en" sz="1500">
                <a:latin typeface="Fira Mono"/>
                <a:ea typeface="Fira Mono"/>
                <a:cs typeface="Fira Mono"/>
                <a:sym typeface="Fira Mono"/>
              </a:rPr>
              <a:t>extension</a:t>
            </a:r>
            <a:r>
              <a:rPr lang="en" sz="1500">
                <a:latin typeface="Fira Mono"/>
                <a:ea typeface="Fira Mono"/>
                <a:cs typeface="Fira Mono"/>
                <a:sym typeface="Fira Mono"/>
              </a:rPr>
              <a:t> packages (e.g. ggrepel)</a:t>
            </a:r>
            <a:endParaRPr sz="15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7"/>
              </a:rPr>
              <a:t>Color in ggplot2 and R</a:t>
            </a:r>
            <a:r>
              <a:rPr lang="en" sz="1500">
                <a:latin typeface="Fira Mono"/>
                <a:ea typeface="Fira Mono"/>
                <a:cs typeface="Fira Mono"/>
                <a:sym typeface="Fira Mono"/>
              </a:rPr>
              <a:t> - including colorblind friendly considerations </a:t>
            </a:r>
            <a:endParaRPr sz="15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8"/>
              </a:rPr>
              <a:t>Google Dataset Search</a:t>
            </a:r>
            <a:r>
              <a:rPr lang="en" sz="1500">
                <a:latin typeface="Fira Mono"/>
                <a:ea typeface="Fira Mono"/>
                <a:cs typeface="Fira Mono"/>
                <a:sym typeface="Fira Mono"/>
              </a:rPr>
              <a:t> - Search for open access datasets of all kinds</a:t>
            </a:r>
            <a:endParaRPr sz="15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9"/>
              </a:rPr>
              <a:t>R for Data Science</a:t>
            </a:r>
            <a:r>
              <a:rPr lang="en" sz="1500">
                <a:latin typeface="Fira Mono"/>
                <a:ea typeface="Fira Mono"/>
                <a:cs typeface="Fira Mono"/>
                <a:sym typeface="Fira Mono"/>
              </a:rPr>
              <a:t> - Hadley Wickham &amp; Garrett Grolemund</a:t>
            </a:r>
            <a:endParaRPr sz="15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628650" y="273875"/>
            <a:ext cx="2102400" cy="394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</a:t>
            </a:r>
            <a:r>
              <a:rPr b="1" lang="en"/>
              <a:t>xample-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Interactive plot </a:t>
            </a:r>
            <a:endParaRPr b="1"/>
          </a:p>
        </p:txBody>
      </p:sp>
      <p:pic>
        <p:nvPicPr>
          <p:cNvPr id="300" name="Google Shape;30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100" y="146325"/>
            <a:ext cx="5740624" cy="485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 for joining us!</a:t>
            </a:r>
            <a:endParaRPr b="1"/>
          </a:p>
        </p:txBody>
      </p:sp>
      <p:sp>
        <p:nvSpPr>
          <p:cNvPr id="306" name="Google Shape;306;p51"/>
          <p:cNvSpPr txBox="1"/>
          <p:nvPr>
            <p:ph idx="1" type="body"/>
          </p:nvPr>
        </p:nvSpPr>
        <p:spPr>
          <a:xfrm>
            <a:off x="628650" y="1268050"/>
            <a:ext cx="7886700" cy="344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Stay in touch!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AF4345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https://anthro-data-science.github.io/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@ShaneAScaggs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@LiyingWang10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@Gayoung_FS_Park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@GlassDelaney 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@Benmarwick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401175" y="360950"/>
            <a:ext cx="84039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Our Website: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https://anthro-data-science.github.io/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Materials for today: 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https://github.com/anthro-data-science/data-viz-pt2</a:t>
            </a:r>
            <a:r>
              <a:rPr lang="en" sz="2100"/>
              <a:t>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Join our low-volume mailing list: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5"/>
              </a:rPr>
              <a:t>https://groups.google.com/u/2/g/anthro-data-science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/>
              <a:t>Today’s workshop</a:t>
            </a:r>
            <a:endParaRPr sz="3000"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Data visualization guidelines for scientific publications</a:t>
            </a:r>
            <a:endParaRPr sz="11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-1714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Plotting data distributions and trends with ggplot</a:t>
            </a:r>
            <a:endParaRPr sz="1900"/>
          </a:p>
          <a:p>
            <a:pPr indent="-1841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Ordered bar graph</a:t>
            </a:r>
            <a:endParaRPr sz="1100"/>
          </a:p>
          <a:p>
            <a:pPr indent="-1841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Heatmap</a:t>
            </a:r>
            <a:endParaRPr sz="1100"/>
          </a:p>
          <a:p>
            <a:pPr indent="-1841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Density contour plot</a:t>
            </a:r>
            <a:endParaRPr sz="1100"/>
          </a:p>
          <a:p>
            <a:pPr indent="-1841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Scatter plot with trend line</a:t>
            </a:r>
            <a:endParaRPr sz="1100"/>
          </a:p>
          <a:p>
            <a:pPr indent="-1841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Violin plot</a:t>
            </a:r>
            <a:endParaRPr sz="1100"/>
          </a:p>
          <a:p>
            <a:pPr indent="-1841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Forest plot</a:t>
            </a:r>
            <a:endParaRPr sz="1100"/>
          </a:p>
          <a:p>
            <a:pPr indent="-1841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Alluvial plot</a:t>
            </a:r>
            <a:endParaRPr sz="1100"/>
          </a:p>
          <a:p>
            <a:pPr indent="-7620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508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Plot customizations</a:t>
            </a:r>
            <a:endParaRPr sz="1100"/>
          </a:p>
          <a:p>
            <a:pPr indent="-1841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Custom theme</a:t>
            </a:r>
            <a:endParaRPr sz="1100"/>
          </a:p>
          <a:p>
            <a:pPr indent="-1841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Colors</a:t>
            </a:r>
            <a:endParaRPr sz="1100"/>
          </a:p>
          <a:p>
            <a:pPr indent="-1841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Axis labels, scales</a:t>
            </a:r>
            <a:endParaRPr sz="1100"/>
          </a:p>
          <a:p>
            <a:pPr indent="-1841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Annotations</a:t>
            </a:r>
            <a:endParaRPr sz="1100"/>
          </a:p>
          <a:p>
            <a:pPr indent="-1841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Remove/edit/position legend</a:t>
            </a:r>
            <a:endParaRPr sz="1100"/>
          </a:p>
          <a:p>
            <a:pPr indent="0" lvl="1" marL="3429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714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Data manipulation and tabulation</a:t>
            </a:r>
            <a:endParaRPr sz="11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-1714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Saving plots as image files </a:t>
            </a:r>
            <a:endParaRPr sz="1100"/>
          </a:p>
          <a:p>
            <a:pPr indent="-508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-1714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Links to additional resources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/>
              <a:t>Guidelines for effective data visualization in scientific publications </a:t>
            </a:r>
            <a:r>
              <a:rPr lang="en" sz="2300"/>
              <a:t>(Kelleher &amp; Wagener, 2011)</a:t>
            </a:r>
            <a:endParaRPr sz="1100"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628650" y="1369219"/>
            <a:ext cx="7886700" cy="34173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1400"/>
              <a:t>Create the simplest graph that communicates your information</a:t>
            </a:r>
            <a:endParaRPr sz="14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4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4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4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4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4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400"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1400"/>
              <a:t>Choose form and encoding attributes that maximize audience perception</a:t>
            </a:r>
            <a:endParaRPr sz="1400"/>
          </a:p>
          <a:p>
            <a:pPr indent="-1968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/>
              <a:t>People generally perceive length and position (2D) better than color, area, line width, etc.   (Cleveland &amp; McGill, 1984)</a:t>
            </a:r>
            <a:endParaRPr sz="11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id="154" name="Google Shape;1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3792" y="1798118"/>
            <a:ext cx="3816415" cy="1345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000000"/>
                </a:solidFill>
              </a:rPr>
              <a:t>Guidelines for effective data visualization in scientific publications </a:t>
            </a:r>
            <a:r>
              <a:rPr lang="en" sz="2300">
                <a:solidFill>
                  <a:srgbClr val="000000"/>
                </a:solidFill>
              </a:rPr>
              <a:t>(Kelleher &amp; Wagener, 2011)</a:t>
            </a:r>
            <a:endParaRPr sz="1100"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1400"/>
              <a:t>Focus on visualizing either general patterns or quantitative details</a:t>
            </a:r>
            <a:endParaRPr sz="1400"/>
          </a:p>
          <a:p>
            <a:pPr indent="-1968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/>
              <a:t>Use detail plots (e.g. histogram, line graph) when individual values are important</a:t>
            </a:r>
            <a:endParaRPr sz="1400"/>
          </a:p>
          <a:p>
            <a:pPr indent="-1968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/>
              <a:t>Use pattern plots (e.g. heatmap, area chart) to show general trends</a:t>
            </a:r>
            <a:endParaRPr sz="1400"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1400"/>
              <a:t>Aggregate larger datasets in meaningful ways</a:t>
            </a:r>
            <a:endParaRPr sz="1400"/>
          </a:p>
        </p:txBody>
      </p:sp>
      <p:pic>
        <p:nvPicPr>
          <p:cNvPr id="161" name="Google Shape;16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6106" y="3475435"/>
            <a:ext cx="2871788" cy="115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000000"/>
                </a:solidFill>
              </a:rPr>
              <a:t>Guidelines for effective data visualization in scientific publications </a:t>
            </a:r>
            <a:r>
              <a:rPr lang="en" sz="2300">
                <a:solidFill>
                  <a:srgbClr val="000000"/>
                </a:solidFill>
              </a:rPr>
              <a:t>(Kelleher &amp; Wagener, 2011)</a:t>
            </a:r>
            <a:endParaRPr sz="1100"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628650" y="1369219"/>
            <a:ext cx="5077961" cy="35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1400"/>
              <a:t>Select meaningful axis ranges</a:t>
            </a:r>
            <a:endParaRPr sz="1400"/>
          </a:p>
          <a:p>
            <a:pPr indent="-1968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/>
              <a:t>Scales impact visualizations of relative magnitudes and relationships </a:t>
            </a:r>
            <a:endParaRPr sz="1400"/>
          </a:p>
          <a:p>
            <a:pPr indent="-1968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/>
              <a:t>Maintain consistent axis ranges across subplots </a:t>
            </a:r>
            <a:endParaRPr sz="1400"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1400"/>
              <a:t>Use an appropriate color scheme for your type of data </a:t>
            </a:r>
            <a:endParaRPr sz="1400"/>
          </a:p>
          <a:p>
            <a:pPr indent="-1968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/>
              <a:t>Contrasting colors for categorical data</a:t>
            </a:r>
            <a:endParaRPr sz="1400"/>
          </a:p>
          <a:p>
            <a:pPr indent="-1968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/>
              <a:t>Sequential gradients for quantitative data</a:t>
            </a:r>
            <a:endParaRPr sz="1400"/>
          </a:p>
          <a:p>
            <a:pPr indent="-1968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/>
              <a:t>Diverging schemes to differentiate average and extreme values </a:t>
            </a:r>
            <a:endParaRPr sz="1400"/>
          </a:p>
        </p:txBody>
      </p:sp>
      <p:pic>
        <p:nvPicPr>
          <p:cNvPr id="168" name="Google Shape;1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5919" y="1414364"/>
            <a:ext cx="3071813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9510" y="3257255"/>
            <a:ext cx="2764631" cy="100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509675" y="3228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Load your package and data</a:t>
            </a:r>
            <a:endParaRPr b="1"/>
          </a:p>
        </p:txBody>
      </p:sp>
      <p:sp>
        <p:nvSpPr>
          <p:cNvPr id="175" name="Google Shape;175;p32"/>
          <p:cNvSpPr txBox="1"/>
          <p:nvPr/>
        </p:nvSpPr>
        <p:spPr>
          <a:xfrm>
            <a:off x="509675" y="1427600"/>
            <a:ext cx="40623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library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(tidyverse)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data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(“starwars”)</a:t>
            </a:r>
            <a:endParaRPr b="1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509675" y="3228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bar graph</a:t>
            </a:r>
            <a:endParaRPr b="1"/>
          </a:p>
        </p:txBody>
      </p:sp>
      <p:sp>
        <p:nvSpPr>
          <p:cNvPr id="181" name="Google Shape;181;p33"/>
          <p:cNvSpPr txBox="1"/>
          <p:nvPr/>
        </p:nvSpPr>
        <p:spPr>
          <a:xfrm>
            <a:off x="509675" y="1420600"/>
            <a:ext cx="40308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starwars %&gt;% 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	</a:t>
            </a: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ggplot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( </a:t>
            </a: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aes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( x=eye_color )) + 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   	</a:t>
            </a: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geom_bar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( fill=</a:t>
            </a:r>
            <a:r>
              <a:rPr lang="en">
                <a:solidFill>
                  <a:srgbClr val="980000"/>
                </a:solidFill>
                <a:latin typeface="Fira Mono"/>
                <a:ea typeface="Fira Mono"/>
                <a:cs typeface="Fira Mono"/>
                <a:sym typeface="Fira Mono"/>
              </a:rPr>
              <a:t>'black'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) 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900" y="1420594"/>
            <a:ext cx="4298724" cy="322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