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7"/>
  </p:notesMasterIdLst>
  <p:sldIdLst>
    <p:sldId id="256" r:id="rId5"/>
    <p:sldId id="257" r:id="rId6"/>
    <p:sldId id="258" r:id="rId7"/>
    <p:sldId id="269" r:id="rId8"/>
    <p:sldId id="270" r:id="rId9"/>
    <p:sldId id="271" r:id="rId10"/>
    <p:sldId id="285" r:id="rId11"/>
    <p:sldId id="277" r:id="rId12"/>
    <p:sldId id="268" r:id="rId13"/>
    <p:sldId id="273" r:id="rId14"/>
    <p:sldId id="272" r:id="rId15"/>
    <p:sldId id="288" r:id="rId16"/>
    <p:sldId id="275" r:id="rId17"/>
    <p:sldId id="286" r:id="rId18"/>
    <p:sldId id="287" r:id="rId19"/>
    <p:sldId id="289" r:id="rId20"/>
    <p:sldId id="274" r:id="rId21"/>
    <p:sldId id="290" r:id="rId22"/>
    <p:sldId id="291" r:id="rId23"/>
    <p:sldId id="278" r:id="rId24"/>
    <p:sldId id="279" r:id="rId25"/>
    <p:sldId id="283" r:id="rId26"/>
    <p:sldId id="280" r:id="rId27"/>
    <p:sldId id="281" r:id="rId28"/>
    <p:sldId id="282" r:id="rId29"/>
    <p:sldId id="259" r:id="rId30"/>
    <p:sldId id="260" r:id="rId31"/>
    <p:sldId id="264" r:id="rId32"/>
    <p:sldId id="265" r:id="rId33"/>
    <p:sldId id="267" r:id="rId34"/>
    <p:sldId id="266" r:id="rId35"/>
    <p:sldId id="28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CC20AB-A09C-43ED-B37B-818429503303}" v="44" dt="2022-05-04T15:57:39.062"/>
    <p1510:client id="{3E4C226E-50D3-A38D-A8AB-EC41AEDAA40D}" v="696" dt="2022-05-04T20:07:30.761"/>
    <p1510:client id="{8FF09898-B016-49A5-A9BF-01AF4DEFB6C3}" v="869" dt="2022-05-04T15:37:16.201"/>
    <p1510:client id="{C75E5574-8A8A-480A-9454-81041FB43080}" v="933" dt="2022-05-04T15:05:16.839"/>
    <p1510:client id="{E1FAAB42-D431-1044-929B-0A15A631F152}" v="248" dt="2022-05-04T20:42:21.6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7"/>
  </p:normalViewPr>
  <p:slideViewPr>
    <p:cSldViewPr snapToGrid="0" snapToObjects="1">
      <p:cViewPr varScale="1">
        <p:scale>
          <a:sx n="88" d="100"/>
          <a:sy n="88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1B2B3-E16D-47B3-94C1-A5C455C37420}" type="datetimeFigureOut">
              <a:t>5/4/22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DB40B-A28E-437B-AD8B-FFABBE3D87B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54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dirty="0">
              <a:cs typeface="Calibri"/>
            </a:endParaRPr>
          </a:p>
          <a:p>
            <a:r>
              <a:rPr lang="en-US"/>
              <a:t>1) Query sequences/profiles are processed one by one </a:t>
            </a:r>
            <a:endParaRPr lang="en-US">
              <a:cs typeface="Calibri" panose="020F0502020204030204"/>
            </a:endParaRPr>
          </a:p>
          <a:p>
            <a:r>
              <a:rPr lang="en-US"/>
              <a:t>2) For each overlapping spaced query </a:t>
            </a:r>
            <a:r>
              <a:rPr lang="en-US" i="1"/>
              <a:t>k</a:t>
            </a:r>
            <a:r>
              <a:rPr lang="en-US"/>
              <a:t>-</a:t>
            </a:r>
            <a:r>
              <a:rPr lang="en-US" err="1"/>
              <a:t>mer</a:t>
            </a:r>
            <a:r>
              <a:rPr lang="en-US"/>
              <a:t>, a list of all similar </a:t>
            </a:r>
            <a:r>
              <a:rPr lang="en-US" i="1"/>
              <a:t>k</a:t>
            </a:r>
            <a:r>
              <a:rPr lang="en-US"/>
              <a:t>-</a:t>
            </a:r>
            <a:r>
              <a:rPr lang="en-US" err="1"/>
              <a:t>mers</a:t>
            </a:r>
            <a:r>
              <a:rPr lang="en-US"/>
              <a:t> is generated</a:t>
            </a:r>
            <a:endParaRPr lang="en-US">
              <a:cs typeface="Calibri"/>
            </a:endParaRPr>
          </a:p>
          <a:p>
            <a:r>
              <a:rPr lang="en-US"/>
              <a:t>The short word (</a:t>
            </a:r>
            <a:r>
              <a:rPr lang="en-US" i="1"/>
              <a:t>k</a:t>
            </a:r>
            <a:r>
              <a:rPr lang="en-US"/>
              <a:t>-</a:t>
            </a:r>
            <a:r>
              <a:rPr lang="en-US" err="1"/>
              <a:t>mer</a:t>
            </a:r>
            <a:r>
              <a:rPr lang="en-US"/>
              <a:t>) match stage detects consecutive similar-</a:t>
            </a:r>
            <a:r>
              <a:rPr lang="en-US" i="1"/>
              <a:t>k</a:t>
            </a:r>
            <a:r>
              <a:rPr lang="en-US"/>
              <a:t>-</a:t>
            </a:r>
            <a:r>
              <a:rPr lang="en-US" err="1"/>
              <a:t>mer</a:t>
            </a:r>
            <a:r>
              <a:rPr lang="en-US"/>
              <a:t> matches occurring on the same diagonal</a:t>
            </a:r>
            <a:endParaRPr lang="en-US">
              <a:cs typeface="Calibri"/>
            </a:endParaRPr>
          </a:p>
          <a:p>
            <a:r>
              <a:rPr lang="en-US"/>
              <a:t>3) For each similar </a:t>
            </a:r>
            <a:r>
              <a:rPr lang="en-US" i="1"/>
              <a:t>k</a:t>
            </a:r>
            <a:r>
              <a:rPr lang="en-US"/>
              <a:t>-</a:t>
            </a:r>
            <a:r>
              <a:rPr lang="en-US" err="1"/>
              <a:t>mer</a:t>
            </a:r>
            <a:r>
              <a:rPr lang="en-US"/>
              <a:t> we look up the list of sequences and positions where it occurs</a:t>
            </a:r>
            <a:endParaRPr lang="en-US">
              <a:cs typeface="Calibri"/>
            </a:endParaRPr>
          </a:p>
          <a:p>
            <a:r>
              <a:rPr lang="en-US"/>
              <a:t>The diagonal of a </a:t>
            </a:r>
            <a:r>
              <a:rPr lang="en-US" i="1"/>
              <a:t>k</a:t>
            </a:r>
            <a:r>
              <a:rPr lang="en-US"/>
              <a:t>-</a:t>
            </a:r>
            <a:r>
              <a:rPr lang="en-US" err="1"/>
              <a:t>mer</a:t>
            </a:r>
            <a:r>
              <a:rPr lang="en-US"/>
              <a:t> match is the difference between the positions of the two similar </a:t>
            </a:r>
            <a:r>
              <a:rPr lang="en-US" i="1"/>
              <a:t>k</a:t>
            </a:r>
            <a:r>
              <a:rPr lang="en-US"/>
              <a:t>-</a:t>
            </a:r>
            <a:r>
              <a:rPr lang="en-US" err="1"/>
              <a:t>mers</a:t>
            </a:r>
            <a:r>
              <a:rPr lang="en-US"/>
              <a:t> in the query and in the target sequence</a:t>
            </a:r>
            <a:endParaRPr lang="en-US">
              <a:cs typeface="Calibri"/>
            </a:endParaRPr>
          </a:p>
          <a:p>
            <a:r>
              <a:rPr lang="en-US"/>
              <a:t>4) Detect consecutive double matches on the same diagonals</a:t>
            </a:r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DB40B-A28E-437B-AD8B-FFABBE3D87BA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13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MMseqs2 searching is composed of three stages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A short word ('</a:t>
            </a:r>
            <a:r>
              <a:rPr lang="en-US" i="1"/>
              <a:t>k</a:t>
            </a:r>
            <a:r>
              <a:rPr lang="en-US"/>
              <a:t>-</a:t>
            </a:r>
            <a:r>
              <a:rPr lang="en-US" err="1"/>
              <a:t>mer</a:t>
            </a:r>
            <a:r>
              <a:rPr lang="en-US"/>
              <a:t>') match stage (Fast) with a target database</a:t>
            </a:r>
            <a:endParaRPr lang="en-US">
              <a:cs typeface="Calibri"/>
            </a:endParaRPr>
          </a:p>
          <a:p>
            <a:pPr lvl="2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Crucial for the improved performance</a:t>
            </a:r>
            <a:endParaRPr lang="en-US">
              <a:cs typeface="Calibri"/>
            </a:endParaRPr>
          </a:p>
          <a:p>
            <a:pPr lvl="2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Two consecutive k-</a:t>
            </a:r>
            <a:r>
              <a:rPr lang="en-US" err="1"/>
              <a:t>mers</a:t>
            </a:r>
            <a:r>
              <a:rPr lang="en-US"/>
              <a:t> on one diagonal</a:t>
            </a:r>
            <a:endParaRPr lang="en-US">
              <a:cs typeface="Calibri"/>
            </a:endParaRPr>
          </a:p>
          <a:p>
            <a:pPr lvl="2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b="1"/>
              <a:t>Similar</a:t>
            </a:r>
            <a:r>
              <a:rPr lang="en-US"/>
              <a:t>-</a:t>
            </a:r>
            <a:r>
              <a:rPr lang="en-US" i="1"/>
              <a:t>k</a:t>
            </a:r>
            <a:r>
              <a:rPr lang="en-US"/>
              <a:t>-</a:t>
            </a:r>
            <a:r>
              <a:rPr lang="en-US" err="1"/>
              <a:t>mer</a:t>
            </a:r>
            <a:r>
              <a:rPr lang="en-US"/>
              <a:t> matching allows MMseqs2 to use a large word size </a:t>
            </a:r>
            <a:r>
              <a:rPr lang="en-US" i="1"/>
              <a:t>k</a:t>
            </a:r>
            <a:r>
              <a:rPr lang="en-US"/>
              <a:t> = 7 without losing sensitivity</a:t>
            </a:r>
            <a:endParaRPr lang="en-US">
              <a:cs typeface="Calibri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Vectorized </a:t>
            </a:r>
            <a:r>
              <a:rPr lang="en-US" err="1"/>
              <a:t>ungapped</a:t>
            </a:r>
            <a:r>
              <a:rPr lang="en-US"/>
              <a:t> alignment (Relatively Fast)</a:t>
            </a:r>
            <a:endParaRPr lang="en-US">
              <a:cs typeface="Calibri"/>
            </a:endParaRPr>
          </a:p>
          <a:p>
            <a:pPr lvl="2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If diagonal is above a certain score threshold it will make a Smith-Waterman alignment</a:t>
            </a:r>
            <a:endParaRPr lang="en-US">
              <a:cs typeface="Calibri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Gapped (Smith–Waterman) alignment (Slow)</a:t>
            </a:r>
            <a:endParaRPr lang="en-US">
              <a:cs typeface="Calibri"/>
            </a:endParaRPr>
          </a:p>
          <a:p>
            <a:r>
              <a:rPr lang="en-US"/>
              <a:t>1) Query sequences/profiles are processed one by one </a:t>
            </a:r>
            <a:endParaRPr lang="en-US">
              <a:cs typeface="Calibri" panose="020F0502020204030204"/>
            </a:endParaRPr>
          </a:p>
          <a:p>
            <a:r>
              <a:rPr lang="en-US"/>
              <a:t>2) For each overlapping spaced query </a:t>
            </a:r>
            <a:r>
              <a:rPr lang="en-US" i="1"/>
              <a:t>k</a:t>
            </a:r>
            <a:r>
              <a:rPr lang="en-US"/>
              <a:t>-</a:t>
            </a:r>
            <a:r>
              <a:rPr lang="en-US" err="1"/>
              <a:t>mer</a:t>
            </a:r>
            <a:r>
              <a:rPr lang="en-US"/>
              <a:t>, a list of all similar </a:t>
            </a:r>
            <a:r>
              <a:rPr lang="en-US" i="1"/>
              <a:t>k</a:t>
            </a:r>
            <a:r>
              <a:rPr lang="en-US"/>
              <a:t>-</a:t>
            </a:r>
            <a:r>
              <a:rPr lang="en-US" err="1"/>
              <a:t>mers</a:t>
            </a:r>
            <a:r>
              <a:rPr lang="en-US"/>
              <a:t> is generated</a:t>
            </a:r>
            <a:endParaRPr lang="en-US">
              <a:cs typeface="Calibri"/>
            </a:endParaRPr>
          </a:p>
          <a:p>
            <a:r>
              <a:rPr lang="en-US"/>
              <a:t>The short word (</a:t>
            </a:r>
            <a:r>
              <a:rPr lang="en-US" i="1"/>
              <a:t>k</a:t>
            </a:r>
            <a:r>
              <a:rPr lang="en-US"/>
              <a:t>-</a:t>
            </a:r>
            <a:r>
              <a:rPr lang="en-US" err="1"/>
              <a:t>mer</a:t>
            </a:r>
            <a:r>
              <a:rPr lang="en-US"/>
              <a:t>) match stage detects consecutive similar-</a:t>
            </a:r>
            <a:r>
              <a:rPr lang="en-US" i="1"/>
              <a:t>k</a:t>
            </a:r>
            <a:r>
              <a:rPr lang="en-US"/>
              <a:t>-</a:t>
            </a:r>
            <a:r>
              <a:rPr lang="en-US" err="1"/>
              <a:t>mer</a:t>
            </a:r>
            <a:r>
              <a:rPr lang="en-US"/>
              <a:t> matches occurring on the same diagonal</a:t>
            </a:r>
            <a:endParaRPr lang="en-US">
              <a:cs typeface="Calibri"/>
            </a:endParaRPr>
          </a:p>
          <a:p>
            <a:r>
              <a:rPr lang="en-US"/>
              <a:t>3) For each similar </a:t>
            </a:r>
            <a:r>
              <a:rPr lang="en-US" i="1"/>
              <a:t>k</a:t>
            </a:r>
            <a:r>
              <a:rPr lang="en-US"/>
              <a:t>-</a:t>
            </a:r>
            <a:r>
              <a:rPr lang="en-US" err="1"/>
              <a:t>mer</a:t>
            </a:r>
            <a:r>
              <a:rPr lang="en-US"/>
              <a:t> we look up the list of sequences and positions where it occurs</a:t>
            </a:r>
            <a:endParaRPr lang="en-US">
              <a:cs typeface="Calibri"/>
            </a:endParaRPr>
          </a:p>
          <a:p>
            <a:r>
              <a:rPr lang="en-US"/>
              <a:t>The diagonal of a </a:t>
            </a:r>
            <a:r>
              <a:rPr lang="en-US" i="1"/>
              <a:t>k</a:t>
            </a:r>
            <a:r>
              <a:rPr lang="en-US"/>
              <a:t>-</a:t>
            </a:r>
            <a:r>
              <a:rPr lang="en-US" err="1"/>
              <a:t>mer</a:t>
            </a:r>
            <a:r>
              <a:rPr lang="en-US"/>
              <a:t> match is the difference between the positions of the two similar </a:t>
            </a:r>
            <a:r>
              <a:rPr lang="en-US" i="1"/>
              <a:t>k</a:t>
            </a:r>
            <a:r>
              <a:rPr lang="en-US"/>
              <a:t>-</a:t>
            </a:r>
            <a:r>
              <a:rPr lang="en-US" err="1"/>
              <a:t>mers</a:t>
            </a:r>
            <a:r>
              <a:rPr lang="en-US"/>
              <a:t> in the query and in the target sequence</a:t>
            </a:r>
            <a:endParaRPr lang="en-US">
              <a:cs typeface="Calibri"/>
            </a:endParaRPr>
          </a:p>
          <a:p>
            <a:r>
              <a:rPr lang="en-US"/>
              <a:t>4) Detect consecutive double matches on the same diagonals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DB40B-A28E-437B-AD8B-FFABBE3D87BA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95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Find a good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DB40B-A28E-437B-AD8B-FFABBE3D87BA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70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Add expected index formula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DB40B-A28E-437B-AD8B-FFABBE3D87BA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22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Ack would be the number of data points that are of class c and elements of cluster 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DB40B-A28E-437B-AD8B-FFABBE3D87BA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24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"When all </a:t>
            </a:r>
            <a:r>
              <a:rPr lang="en-US" b="1" dirty="0"/>
              <a:t>samples in cluster </a:t>
            </a:r>
            <a:r>
              <a:rPr lang="en-US" b="1" i="1" dirty="0"/>
              <a:t>k</a:t>
            </a:r>
            <a:r>
              <a:rPr lang="en-US" dirty="0"/>
              <a:t> have the </a:t>
            </a:r>
            <a:r>
              <a:rPr lang="en-US" b="1" dirty="0"/>
              <a:t>same label </a:t>
            </a:r>
            <a:r>
              <a:rPr lang="en-US" b="1" i="1" dirty="0"/>
              <a:t>c</a:t>
            </a:r>
            <a:r>
              <a:rPr lang="en-US" dirty="0"/>
              <a:t>, the </a:t>
            </a:r>
            <a:r>
              <a:rPr lang="en-US" b="1" dirty="0"/>
              <a:t>homogeneity</a:t>
            </a:r>
            <a:r>
              <a:rPr lang="en-US" dirty="0"/>
              <a:t> equals </a:t>
            </a:r>
            <a:r>
              <a:rPr lang="en-US" b="1" dirty="0"/>
              <a:t>1</a:t>
            </a:r>
            <a:r>
              <a:rPr lang="en-US" dirty="0"/>
              <a:t>."  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DB40B-A28E-437B-AD8B-FFABBE3D87BA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56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probability that an object picked at random falls into both classes Ui and </a:t>
            </a:r>
            <a:r>
              <a:rPr lang="en-US" dirty="0" err="1"/>
              <a:t>Vj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DB40B-A28E-437B-AD8B-FFABBE3D87BA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14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V-measure is the NMI with arithmetic mean option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DB40B-A28E-437B-AD8B-FFABBE3D87BA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95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One is cascade and one is the single step</a:t>
            </a:r>
          </a:p>
          <a:p>
            <a:r>
              <a:rPr lang="en-US"/>
              <a:t>Since its closer to one, they have higher similarity, but some differences</a:t>
            </a:r>
          </a:p>
          <a:p>
            <a:r>
              <a:rPr lang="en-US"/>
              <a:t>	0 is random labeling, no shared info, 1 is if they share perfect labels</a:t>
            </a:r>
          </a:p>
          <a:p>
            <a:r>
              <a:rPr lang="en-US"/>
              <a:t>Same for AMI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DB40B-A28E-437B-AD8B-FFABBE3D87B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35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clanthology.org/D07-1043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metrics.v_measure_score.html#sklearn.metrics.v_measure_scor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metrics.v_measure_score.html#sklearn.metrics.v_measure_scor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Calibri Light"/>
                <a:cs typeface="Calibri Light"/>
              </a:rPr>
              <a:t>Comparing Cascade and Single Step Clustering in MMSEQS2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Anthony, </a:t>
            </a:r>
            <a:r>
              <a:rPr lang="en-US" dirty="0" err="1">
                <a:ea typeface="Calibri"/>
                <a:cs typeface="Calibri"/>
              </a:rPr>
              <a:t>Anush</a:t>
            </a:r>
            <a:r>
              <a:rPr lang="en-US" dirty="0">
                <a:ea typeface="Calibri"/>
                <a:cs typeface="Calibri"/>
              </a:rPr>
              <a:t>, Ashley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C9341-E621-BB05-97BB-5C4073F9E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Clustering Metrics: Rand Index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C5F98C-0AEF-D90B-1DFF-E8F89BF748B3}"/>
              </a:ext>
            </a:extLst>
          </p:cNvPr>
          <p:cNvSpPr txBox="1"/>
          <p:nvPr/>
        </p:nvSpPr>
        <p:spPr>
          <a:xfrm>
            <a:off x="3494809" y="2048741"/>
            <a:ext cx="47694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Sequences = {</a:t>
            </a:r>
            <a:r>
              <a:rPr lang="en-US" err="1">
                <a:cs typeface="Calibri"/>
              </a:rPr>
              <a:t>seqA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seqB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seqC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seqD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seqE</a:t>
            </a:r>
            <a:r>
              <a:rPr lang="en-US">
                <a:cs typeface="Calibri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8BD554-74CA-2185-6D77-4DCCF93D7327}"/>
              </a:ext>
            </a:extLst>
          </p:cNvPr>
          <p:cNvSpPr txBox="1"/>
          <p:nvPr/>
        </p:nvSpPr>
        <p:spPr>
          <a:xfrm>
            <a:off x="684934" y="2797753"/>
            <a:ext cx="2743199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Combination of sequence pairs:</a:t>
            </a:r>
          </a:p>
          <a:p>
            <a:r>
              <a:rPr lang="en-US">
                <a:cs typeface="Calibri"/>
              </a:rPr>
              <a:t>{</a:t>
            </a:r>
            <a:r>
              <a:rPr lang="en-US" err="1">
                <a:cs typeface="Calibri"/>
              </a:rPr>
              <a:t>seqA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seqB</a:t>
            </a:r>
            <a:r>
              <a:rPr lang="en-US">
                <a:cs typeface="Calibri"/>
              </a:rPr>
              <a:t>} = {</a:t>
            </a:r>
            <a:r>
              <a:rPr lang="en-US" err="1">
                <a:cs typeface="Calibri"/>
              </a:rPr>
              <a:t>seqB,seqA</a:t>
            </a:r>
            <a:r>
              <a:rPr lang="en-US">
                <a:cs typeface="Calibri"/>
              </a:rPr>
              <a:t>}</a:t>
            </a:r>
          </a:p>
          <a:p>
            <a:r>
              <a:rPr lang="en-US">
                <a:cs typeface="Calibri"/>
              </a:rPr>
              <a:t>{</a:t>
            </a:r>
            <a:r>
              <a:rPr lang="en-US" err="1">
                <a:cs typeface="Calibri"/>
              </a:rPr>
              <a:t>seqA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seqC</a:t>
            </a:r>
            <a:r>
              <a:rPr lang="en-US">
                <a:cs typeface="Calibri"/>
              </a:rPr>
              <a:t>}</a:t>
            </a:r>
          </a:p>
          <a:p>
            <a:r>
              <a:rPr lang="en-US">
                <a:cs typeface="Calibri"/>
              </a:rPr>
              <a:t>{</a:t>
            </a:r>
            <a:r>
              <a:rPr lang="en-US" err="1">
                <a:cs typeface="Calibri"/>
              </a:rPr>
              <a:t>seqA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seqD</a:t>
            </a:r>
            <a:r>
              <a:rPr lang="en-US">
                <a:cs typeface="Calibri"/>
              </a:rPr>
              <a:t>}</a:t>
            </a:r>
          </a:p>
          <a:p>
            <a:r>
              <a:rPr lang="en-US">
                <a:cs typeface="Calibri"/>
              </a:rPr>
              <a:t>{</a:t>
            </a:r>
            <a:r>
              <a:rPr lang="en-US" err="1">
                <a:cs typeface="Calibri"/>
              </a:rPr>
              <a:t>seqA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seqE</a:t>
            </a:r>
            <a:r>
              <a:rPr lang="en-US">
                <a:cs typeface="Calibri"/>
              </a:rPr>
              <a:t>}</a:t>
            </a:r>
          </a:p>
          <a:p>
            <a:r>
              <a:rPr lang="en-US">
                <a:cs typeface="Calibri"/>
              </a:rPr>
              <a:t>{</a:t>
            </a:r>
            <a:r>
              <a:rPr lang="en-US" err="1">
                <a:cs typeface="Calibri"/>
              </a:rPr>
              <a:t>seqB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seqC</a:t>
            </a:r>
            <a:r>
              <a:rPr lang="en-US">
                <a:cs typeface="Calibri"/>
              </a:rPr>
              <a:t>}</a:t>
            </a:r>
          </a:p>
          <a:p>
            <a:r>
              <a:rPr lang="en-US">
                <a:cs typeface="Calibri"/>
              </a:rPr>
              <a:t>{</a:t>
            </a:r>
            <a:r>
              <a:rPr lang="en-US" err="1">
                <a:cs typeface="Calibri"/>
              </a:rPr>
              <a:t>seqB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seqD</a:t>
            </a:r>
            <a:r>
              <a:rPr lang="en-US">
                <a:cs typeface="Calibri"/>
              </a:rPr>
              <a:t>}</a:t>
            </a:r>
          </a:p>
          <a:p>
            <a:r>
              <a:rPr lang="en-US">
                <a:cs typeface="Calibri"/>
              </a:rPr>
              <a:t>{</a:t>
            </a:r>
            <a:r>
              <a:rPr lang="en-US" err="1">
                <a:cs typeface="Calibri"/>
              </a:rPr>
              <a:t>seqB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seqE</a:t>
            </a:r>
            <a:r>
              <a:rPr lang="en-US">
                <a:cs typeface="Calibri"/>
              </a:rPr>
              <a:t>}</a:t>
            </a:r>
          </a:p>
          <a:p>
            <a:r>
              <a:rPr lang="en-US">
                <a:cs typeface="Calibri"/>
              </a:rPr>
              <a:t>{</a:t>
            </a:r>
            <a:r>
              <a:rPr lang="en-US" err="1">
                <a:cs typeface="Calibri"/>
              </a:rPr>
              <a:t>seqC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seqD</a:t>
            </a:r>
            <a:r>
              <a:rPr lang="en-US">
                <a:cs typeface="Calibri"/>
              </a:rPr>
              <a:t>}</a:t>
            </a:r>
          </a:p>
          <a:p>
            <a:r>
              <a:rPr lang="en-US">
                <a:cs typeface="Calibri"/>
              </a:rPr>
              <a:t>{</a:t>
            </a:r>
            <a:r>
              <a:rPr lang="en-US" err="1">
                <a:cs typeface="Calibri"/>
              </a:rPr>
              <a:t>seqC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seqE</a:t>
            </a:r>
            <a:r>
              <a:rPr lang="en-US">
                <a:cs typeface="Calibri"/>
              </a:rPr>
              <a:t>}</a:t>
            </a:r>
          </a:p>
          <a:p>
            <a:r>
              <a:rPr lang="en-US">
                <a:cs typeface="Calibri"/>
              </a:rPr>
              <a:t>{</a:t>
            </a:r>
            <a:r>
              <a:rPr lang="en-US" err="1">
                <a:cs typeface="Calibri"/>
              </a:rPr>
              <a:t>seqD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seqE</a:t>
            </a:r>
            <a:r>
              <a:rPr lang="en-US">
                <a:cs typeface="Calibri"/>
              </a:rPr>
              <a:t>}</a:t>
            </a:r>
          </a:p>
          <a:p>
            <a:r>
              <a:rPr lang="en-US">
                <a:cs typeface="Calibri"/>
              </a:rPr>
              <a:t>10 total combinations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107C14-C6AD-7E5B-C11B-9D3DA0AD5257}"/>
              </a:ext>
            </a:extLst>
          </p:cNvPr>
          <p:cNvCxnSpPr/>
          <p:nvPr/>
        </p:nvCxnSpPr>
        <p:spPr>
          <a:xfrm flipH="1">
            <a:off x="2500745" y="2305051"/>
            <a:ext cx="990601" cy="4987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6273C5-5D8E-B9C8-2329-85F4A9C444DC}"/>
              </a:ext>
            </a:extLst>
          </p:cNvPr>
          <p:cNvCxnSpPr/>
          <p:nvPr/>
        </p:nvCxnSpPr>
        <p:spPr>
          <a:xfrm>
            <a:off x="3426402" y="4240357"/>
            <a:ext cx="1182830" cy="1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495774-2D3A-CAE4-71B7-B74B7EB37A49}"/>
              </a:ext>
            </a:extLst>
          </p:cNvPr>
          <p:cNvSpPr txBox="1"/>
          <p:nvPr/>
        </p:nvSpPr>
        <p:spPr>
          <a:xfrm>
            <a:off x="4603173" y="2983923"/>
            <a:ext cx="343592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Two Clustering Methods:</a:t>
            </a:r>
            <a:endParaRPr lang="en-US">
              <a:cs typeface="Calibri"/>
            </a:endParaRPr>
          </a:p>
          <a:p>
            <a:endParaRPr lang="en-US" b="1">
              <a:cs typeface="Calibri"/>
            </a:endParaRPr>
          </a:p>
          <a:p>
            <a:r>
              <a:rPr lang="en-US" b="1">
                <a:cs typeface="Calibri"/>
              </a:rPr>
              <a:t>Method 1: </a:t>
            </a:r>
            <a:r>
              <a:rPr lang="en-US">
                <a:cs typeface="Calibri"/>
              </a:rPr>
              <a:t>{1, 1, 1, 2, 2}</a:t>
            </a:r>
          </a:p>
          <a:p>
            <a:r>
              <a:rPr lang="en-US">
                <a:cs typeface="Calibri"/>
              </a:rPr>
              <a:t>                      A  B  C  D E</a:t>
            </a:r>
          </a:p>
          <a:p>
            <a:endParaRPr lang="en-US">
              <a:cs typeface="Calibri"/>
            </a:endParaRPr>
          </a:p>
          <a:p>
            <a:r>
              <a:rPr lang="en-US" b="1">
                <a:cs typeface="Calibri"/>
              </a:rPr>
              <a:t>Method 2: </a:t>
            </a:r>
            <a:r>
              <a:rPr lang="en-US">
                <a:cs typeface="Calibri"/>
              </a:rPr>
              <a:t>{1, 1, 2, 2, 3}</a:t>
            </a:r>
          </a:p>
          <a:p>
            <a:r>
              <a:rPr lang="en-US">
                <a:cs typeface="Calibri"/>
              </a:rPr>
              <a:t>                      A  B  C  D  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E9DD1A-9DC9-E966-67BE-99D15AC807B8}"/>
              </a:ext>
            </a:extLst>
          </p:cNvPr>
          <p:cNvCxnSpPr/>
          <p:nvPr/>
        </p:nvCxnSpPr>
        <p:spPr>
          <a:xfrm flipV="1">
            <a:off x="7496175" y="2860097"/>
            <a:ext cx="897081" cy="774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7C080B-9A18-69E7-2EC5-7319936F2410}"/>
              </a:ext>
            </a:extLst>
          </p:cNvPr>
          <p:cNvSpPr txBox="1"/>
          <p:nvPr/>
        </p:nvSpPr>
        <p:spPr>
          <a:xfrm>
            <a:off x="8664286" y="1875559"/>
            <a:ext cx="274319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a:</a:t>
            </a:r>
            <a:r>
              <a:rPr lang="en-US"/>
              <a:t> Are the sequences in a pair the same in both methods?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Only {</a:t>
            </a:r>
            <a:r>
              <a:rPr lang="en-US" err="1">
                <a:cs typeface="Calibri"/>
              </a:rPr>
              <a:t>seqA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seqB</a:t>
            </a:r>
            <a:r>
              <a:rPr lang="en-US">
                <a:cs typeface="Calibri"/>
              </a:rPr>
              <a:t>} works</a:t>
            </a:r>
          </a:p>
          <a:p>
            <a:endParaRPr lang="en-US">
              <a:cs typeface="Calibri"/>
            </a:endParaRPr>
          </a:p>
          <a:p>
            <a:pPr algn="ctr"/>
            <a:r>
              <a:rPr lang="en-US">
                <a:cs typeface="Calibri"/>
              </a:rPr>
              <a:t>a =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3C587A-EFF3-6D19-A5A5-28046F4ED624}"/>
              </a:ext>
            </a:extLst>
          </p:cNvPr>
          <p:cNvCxnSpPr/>
          <p:nvPr/>
        </p:nvCxnSpPr>
        <p:spPr>
          <a:xfrm>
            <a:off x="7465868" y="4348595"/>
            <a:ext cx="914399" cy="914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CE107BA-DB85-2A46-9BC1-95DAB0EEBC59}"/>
              </a:ext>
            </a:extLst>
          </p:cNvPr>
          <p:cNvSpPr txBox="1"/>
          <p:nvPr/>
        </p:nvSpPr>
        <p:spPr>
          <a:xfrm>
            <a:off x="8612331" y="4248149"/>
            <a:ext cx="2743199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b:</a:t>
            </a:r>
            <a:r>
              <a:rPr lang="en-US"/>
              <a:t> Are the sequences in a pair the different in both methods?</a:t>
            </a:r>
          </a:p>
          <a:p>
            <a:r>
              <a:rPr lang="en-US">
                <a:cs typeface="Calibri"/>
              </a:rPr>
              <a:t>{</a:t>
            </a:r>
            <a:r>
              <a:rPr lang="en-US" err="1">
                <a:cs typeface="Calibri"/>
              </a:rPr>
              <a:t>seqA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seqD</a:t>
            </a:r>
            <a:r>
              <a:rPr lang="en-US">
                <a:cs typeface="Calibri"/>
              </a:rPr>
              <a:t>}</a:t>
            </a:r>
          </a:p>
          <a:p>
            <a:r>
              <a:rPr lang="en-US">
                <a:cs typeface="Calibri"/>
              </a:rPr>
              <a:t>{</a:t>
            </a:r>
            <a:r>
              <a:rPr lang="en-US" err="1">
                <a:cs typeface="Calibri"/>
              </a:rPr>
              <a:t>seqA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seqE</a:t>
            </a:r>
            <a:r>
              <a:rPr lang="en-US">
                <a:cs typeface="Calibri"/>
              </a:rPr>
              <a:t>}</a:t>
            </a:r>
          </a:p>
          <a:p>
            <a:r>
              <a:rPr lang="en-US">
                <a:cs typeface="Calibri"/>
              </a:rPr>
              <a:t>{</a:t>
            </a:r>
            <a:r>
              <a:rPr lang="en-US" err="1">
                <a:cs typeface="Calibri"/>
              </a:rPr>
              <a:t>seqB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seqD</a:t>
            </a:r>
            <a:r>
              <a:rPr lang="en-US">
                <a:cs typeface="Calibri"/>
              </a:rPr>
              <a:t>}</a:t>
            </a:r>
          </a:p>
          <a:p>
            <a:r>
              <a:rPr lang="en-US">
                <a:cs typeface="Calibri"/>
              </a:rPr>
              <a:t>{</a:t>
            </a:r>
            <a:r>
              <a:rPr lang="en-US" err="1">
                <a:cs typeface="Calibri"/>
              </a:rPr>
              <a:t>seqB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seqE</a:t>
            </a:r>
            <a:r>
              <a:rPr lang="en-US">
                <a:cs typeface="Calibri"/>
              </a:rPr>
              <a:t>}</a:t>
            </a:r>
          </a:p>
          <a:p>
            <a:r>
              <a:rPr lang="en-US">
                <a:cs typeface="Calibri"/>
              </a:rPr>
              <a:t>{</a:t>
            </a:r>
            <a:r>
              <a:rPr lang="en-US" err="1">
                <a:cs typeface="Calibri"/>
              </a:rPr>
              <a:t>seqC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seqE</a:t>
            </a:r>
            <a:r>
              <a:rPr lang="en-US">
                <a:cs typeface="Calibri"/>
              </a:rPr>
              <a:t>}</a:t>
            </a:r>
          </a:p>
          <a:p>
            <a:r>
              <a:rPr lang="en-US">
                <a:cs typeface="Calibri"/>
              </a:rPr>
              <a:t>b = 5</a:t>
            </a:r>
          </a:p>
        </p:txBody>
      </p:sp>
      <p:pic>
        <p:nvPicPr>
          <p:cNvPr id="20" name="Picture 20" descr="A picture containing clock&#10;&#10;Description automatically generated">
            <a:extLst>
              <a:ext uri="{FF2B5EF4-FFF2-40B4-BE49-F238E27FC236}">
                <a16:creationId xmlns:a16="http://schemas.microsoft.com/office/drawing/2014/main" id="{6913302A-6600-ACAB-D1F0-A2809E131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627" y="5648105"/>
            <a:ext cx="3600450" cy="67931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EAED442-F491-36EF-34B4-8D2937FDB9EE}"/>
              </a:ext>
            </a:extLst>
          </p:cNvPr>
          <p:cNvSpPr txBox="1"/>
          <p:nvPr/>
        </p:nvSpPr>
        <p:spPr>
          <a:xfrm>
            <a:off x="8612332" y="715241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Note: Compared both ways</a:t>
            </a:r>
          </a:p>
          <a:p>
            <a:r>
              <a:rPr lang="en-US">
                <a:ea typeface="Calibri"/>
                <a:cs typeface="Calibri"/>
              </a:rPr>
              <a:t>(</a:t>
            </a:r>
            <a:r>
              <a:rPr lang="en-US" err="1">
                <a:ea typeface="Calibri"/>
                <a:cs typeface="Calibri"/>
              </a:rPr>
              <a:t>i.e</a:t>
            </a:r>
            <a:r>
              <a:rPr lang="en-US">
                <a:ea typeface="Calibri"/>
                <a:cs typeface="Calibri"/>
              </a:rPr>
              <a:t>, {Method 1, Method 2}</a:t>
            </a:r>
          </a:p>
          <a:p>
            <a:r>
              <a:rPr lang="en-US">
                <a:ea typeface="Calibri"/>
                <a:cs typeface="Calibri"/>
              </a:rPr>
              <a:t>and {Method 2, Method 1}</a:t>
            </a:r>
          </a:p>
        </p:txBody>
      </p:sp>
    </p:spTree>
    <p:extLst>
      <p:ext uri="{BB962C8B-B14F-4D97-AF65-F5344CB8AC3E}">
        <p14:creationId xmlns:p14="http://schemas.microsoft.com/office/powerpoint/2010/main" val="188787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786A8-F646-3323-C453-4CCD433A0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Clustering Metrics: Rand Index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E5ABB-A7A9-E7DA-74B2-086787AE1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Adjusted Rand Index:</a:t>
            </a:r>
          </a:p>
          <a:p>
            <a:pPr lvl="1"/>
            <a:r>
              <a:rPr lang="en-US">
                <a:cs typeface="Calibri"/>
              </a:rPr>
              <a:t>Adjusted to account for chance</a:t>
            </a:r>
          </a:p>
          <a:p>
            <a:pPr lvl="1"/>
            <a:r>
              <a:rPr lang="en-US">
                <a:cs typeface="Calibri"/>
              </a:rPr>
              <a:t>Score between 0 to 1, with 0 being random and 1 being perfectly labeled</a:t>
            </a:r>
          </a:p>
          <a:p>
            <a:pPr lvl="1"/>
            <a:r>
              <a:rPr lang="en-US">
                <a:cs typeface="Calibri"/>
              </a:rPr>
              <a:t>Formula:</a:t>
            </a:r>
          </a:p>
          <a:p>
            <a:pPr marL="457200" lvl="1" indent="0">
              <a:buNone/>
            </a:pPr>
            <a:endParaRPr lang="en-US"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6F8AEFA-E988-E0A0-94BC-D445B686A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31" y="3848793"/>
            <a:ext cx="10563726" cy="115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84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3C98B-427E-900E-2CF6-B3CF0C1A4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Clustering Metrics: Homogeneity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DB01E-9789-B070-1BAD-2FCEC2086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Score metric for if the data points in a cluster are of one class</a:t>
            </a:r>
          </a:p>
          <a:p>
            <a:r>
              <a:rPr lang="en-US" sz="2000" dirty="0">
                <a:cs typeface="Calibri"/>
              </a:rPr>
              <a:t>Formula: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6" name="Picture 6" descr="Diagram, text, schematic&#10;&#10;Description automatically generated">
            <a:extLst>
              <a:ext uri="{FF2B5EF4-FFF2-40B4-BE49-F238E27FC236}">
                <a16:creationId xmlns:a16="http://schemas.microsoft.com/office/drawing/2014/main" id="{A5E21E96-DB77-80B0-B71F-02CCB9522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338" y="2812546"/>
            <a:ext cx="5512205" cy="3314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9A6B0C-6D9B-5492-6405-928DBA2CD436}"/>
              </a:ext>
            </a:extLst>
          </p:cNvPr>
          <p:cNvSpPr txBox="1"/>
          <p:nvPr/>
        </p:nvSpPr>
        <p:spPr>
          <a:xfrm>
            <a:off x="7580827" y="2449042"/>
            <a:ext cx="4108861" cy="22775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Where: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C is a set of classes (representative sequences)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K is a  set of clusters 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400" dirty="0">
                <a:cs typeface="Calibri"/>
              </a:rPr>
              <a:t>A is  a "contingency table produced by the clustering algorithm representing the clustering solution" </a:t>
            </a:r>
            <a:r>
              <a:rPr lang="en-US" sz="1400" dirty="0">
                <a:ea typeface="+mn-lt"/>
                <a:cs typeface="+mn-lt"/>
              </a:rPr>
              <a:t> (Rosenberg and </a:t>
            </a:r>
            <a:r>
              <a:rPr lang="en-US" sz="1400" dirty="0" err="1">
                <a:ea typeface="+mn-lt"/>
                <a:cs typeface="+mn-lt"/>
              </a:rPr>
              <a:t>Hirchberg</a:t>
            </a:r>
            <a:r>
              <a:rPr lang="en-US" sz="1400" dirty="0">
                <a:ea typeface="+mn-lt"/>
                <a:cs typeface="+mn-lt"/>
              </a:rPr>
              <a:t>, 2007)</a:t>
            </a:r>
            <a:endParaRPr lang="en-US">
              <a:cs typeface="Calibri" panose="020F0502020204030204"/>
            </a:endParaRP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B51B12-7272-D021-DFAE-27FC1A17EA1F}"/>
              </a:ext>
            </a:extLst>
          </p:cNvPr>
          <p:cNvSpPr txBox="1"/>
          <p:nvPr/>
        </p:nvSpPr>
        <p:spPr>
          <a:xfrm>
            <a:off x="3788600" y="6054806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(Rosenberg and </a:t>
            </a:r>
            <a:r>
              <a:rPr lang="en-US" sz="1200" dirty="0" err="1">
                <a:cs typeface="Calibri"/>
              </a:rPr>
              <a:t>Hirchberg</a:t>
            </a:r>
            <a:r>
              <a:rPr lang="en-US" sz="1200" dirty="0">
                <a:cs typeface="Calibri"/>
              </a:rPr>
              <a:t>, 2007)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FACDB2-48BD-6DB9-5886-5738486F3ACF}"/>
              </a:ext>
            </a:extLst>
          </p:cNvPr>
          <p:cNvSpPr txBox="1"/>
          <p:nvPr/>
        </p:nvSpPr>
        <p:spPr>
          <a:xfrm>
            <a:off x="5010150" y="348614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6F8DB9-9AB0-A53C-0B83-FBF1D01BD24B}"/>
              </a:ext>
            </a:extLst>
          </p:cNvPr>
          <p:cNvSpPr txBox="1"/>
          <p:nvPr/>
        </p:nvSpPr>
        <p:spPr>
          <a:xfrm>
            <a:off x="6726505" y="4935310"/>
            <a:ext cx="5514109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12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ea typeface="+mn-lt"/>
                <a:cs typeface="+mn-lt"/>
              </a:rPr>
              <a:t>Great Resource: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ea typeface="+mn-lt"/>
                <a:cs typeface="+mn-lt"/>
              </a:rPr>
              <a:t>Andrew Rosenberg and Julia Hirschberg. 2007. </a:t>
            </a:r>
            <a:r>
              <a:rPr lang="en-US" sz="1200" dirty="0">
                <a:ea typeface="+mn-lt"/>
                <a:cs typeface="+mn-lt"/>
                <a:hlinkClick r:id="rId4"/>
              </a:rPr>
              <a:t>V-Measure: A Conditional Entropy-Based External Cluster Evaluation Measure</a:t>
            </a:r>
            <a:r>
              <a:rPr lang="en-US" sz="1200" dirty="0">
                <a:ea typeface="+mn-lt"/>
                <a:cs typeface="+mn-lt"/>
              </a:rPr>
              <a:t>. In </a:t>
            </a:r>
            <a:r>
              <a:rPr lang="en-US" sz="1200" i="1" dirty="0">
                <a:ea typeface="+mn-lt"/>
                <a:cs typeface="+mn-lt"/>
              </a:rPr>
              <a:t>Proceedings of the 2007 Joint Conference on Empirical Methods in Natural Language Processing and Computational Natural Language Learning (EMNLP-</a:t>
            </a:r>
            <a:r>
              <a:rPr lang="en-US" sz="1200" i="1" dirty="0" err="1">
                <a:ea typeface="+mn-lt"/>
                <a:cs typeface="+mn-lt"/>
              </a:rPr>
              <a:t>CoNLL</a:t>
            </a:r>
            <a:r>
              <a:rPr lang="en-US" sz="1200" i="1" dirty="0">
                <a:ea typeface="+mn-lt"/>
                <a:cs typeface="+mn-lt"/>
              </a:rPr>
              <a:t>)</a:t>
            </a:r>
            <a:r>
              <a:rPr lang="en-US" sz="1200" dirty="0">
                <a:ea typeface="+mn-lt"/>
                <a:cs typeface="+mn-lt"/>
              </a:rPr>
              <a:t>, pages 410–420, Prague, Czech Republic. Association for Computational Linguistics.</a:t>
            </a:r>
            <a:endParaRPr lang="en-US" sz="1200"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9085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BC29-52E4-6238-2A7F-ED1661045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Clustering Metrics: Homogeneity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4683C-B2FF-1B90-5569-39112DC4A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Score metric for if the data points in a single cluster are of one class</a:t>
            </a:r>
          </a:p>
          <a:p>
            <a:r>
              <a:rPr lang="en-US" sz="2000" dirty="0">
                <a:cs typeface="Calibri"/>
              </a:rPr>
              <a:t>1 if the labels are homogeneous, lower bound of 0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Independent of the content of the labels (swapping the order of two methods results in the same scoring)</a:t>
            </a:r>
          </a:p>
          <a:p>
            <a:r>
              <a:rPr lang="en-US" dirty="0">
                <a:cs typeface="Calibri"/>
              </a:rPr>
              <a:t>Examples: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98C58A-35C4-41C9-60AF-D2B1BAF5E01E}"/>
              </a:ext>
            </a:extLst>
          </p:cNvPr>
          <p:cNvSpPr txBox="1"/>
          <p:nvPr/>
        </p:nvSpPr>
        <p:spPr>
          <a:xfrm>
            <a:off x="6326332" y="4196196"/>
            <a:ext cx="4613561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Method 1: { 0, 0, 1, 1}</a:t>
            </a:r>
          </a:p>
          <a:p>
            <a:r>
              <a:rPr lang="en-US" dirty="0">
                <a:cs typeface="Calibri"/>
              </a:rPr>
              <a:t>Method 2: { 1, 1, 0, 0}</a:t>
            </a:r>
          </a:p>
          <a:p>
            <a:pPr algn="ctr"/>
            <a:r>
              <a:rPr lang="en-US" dirty="0">
                <a:cs typeface="Calibri"/>
              </a:rPr>
              <a:t>Score: 1</a:t>
            </a:r>
          </a:p>
          <a:p>
            <a:r>
              <a:rPr lang="en-US" dirty="0">
                <a:cs typeface="Calibri"/>
              </a:rPr>
              <a:t>Despite the different representative sequence labels, both methods still say sequences A and B are </a:t>
            </a:r>
            <a:r>
              <a:rPr lang="en-US" b="1" dirty="0">
                <a:cs typeface="Calibri"/>
              </a:rPr>
              <a:t>represented by the same sequence</a:t>
            </a:r>
            <a:r>
              <a:rPr lang="en-US" dirty="0">
                <a:cs typeface="Calibri"/>
              </a:rPr>
              <a:t> and sequences C and D are r</a:t>
            </a:r>
            <a:r>
              <a:rPr lang="en-US" b="1" dirty="0">
                <a:cs typeface="Calibri"/>
              </a:rPr>
              <a:t>epresented by the same sequence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65B185-2138-62C4-9D65-6D1BB89F8CF2}"/>
              </a:ext>
            </a:extLst>
          </p:cNvPr>
          <p:cNvSpPr txBox="1"/>
          <p:nvPr/>
        </p:nvSpPr>
        <p:spPr>
          <a:xfrm>
            <a:off x="1096241" y="4196195"/>
            <a:ext cx="384290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Method 1: { 1, 1, 0, 0}</a:t>
            </a:r>
          </a:p>
          <a:p>
            <a:r>
              <a:rPr lang="en-US" dirty="0">
                <a:cs typeface="Calibri"/>
              </a:rPr>
              <a:t>Method 2: { 1, 1, 0, 0}</a:t>
            </a:r>
          </a:p>
          <a:p>
            <a:pPr algn="ctr"/>
            <a:r>
              <a:rPr lang="en-US" dirty="0">
                <a:cs typeface="Calibri"/>
              </a:rPr>
              <a:t>Score: 1</a:t>
            </a:r>
          </a:p>
          <a:p>
            <a:r>
              <a:rPr lang="en-US" dirty="0">
                <a:cs typeface="Calibri"/>
              </a:rPr>
              <a:t>Both methods are homogeneous:</a:t>
            </a:r>
          </a:p>
          <a:p>
            <a:r>
              <a:rPr lang="en-US" dirty="0">
                <a:cs typeface="Calibri"/>
              </a:rPr>
              <a:t>Sequences A and B are represented of the same sequence</a:t>
            </a:r>
          </a:p>
          <a:p>
            <a:r>
              <a:rPr lang="en-US" dirty="0">
                <a:cs typeface="Calibri"/>
              </a:rPr>
              <a:t>Sequences C and D are represented with the same sequence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1219E6-733D-33DF-33D6-1B79F5D36A0F}"/>
              </a:ext>
            </a:extLst>
          </p:cNvPr>
          <p:cNvSpPr txBox="1"/>
          <p:nvPr/>
        </p:nvSpPr>
        <p:spPr>
          <a:xfrm>
            <a:off x="3828184" y="3698297"/>
            <a:ext cx="37736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Data set: {</a:t>
            </a:r>
            <a:r>
              <a:rPr lang="en-US" dirty="0" err="1"/>
              <a:t>seqA</a:t>
            </a:r>
            <a:r>
              <a:rPr lang="en-US" dirty="0"/>
              <a:t>, </a:t>
            </a:r>
            <a:r>
              <a:rPr lang="en-US" dirty="0" err="1"/>
              <a:t>seqB</a:t>
            </a:r>
            <a:r>
              <a:rPr lang="en-US" dirty="0"/>
              <a:t>, </a:t>
            </a:r>
            <a:r>
              <a:rPr lang="en-US" dirty="0" err="1"/>
              <a:t>seqC</a:t>
            </a:r>
            <a:r>
              <a:rPr lang="en-US" dirty="0"/>
              <a:t>, </a:t>
            </a:r>
            <a:r>
              <a:rPr lang="en-US" dirty="0" err="1"/>
              <a:t>seqD</a:t>
            </a:r>
            <a:r>
              <a:rPr lang="en-US" dirty="0"/>
              <a:t>}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294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ABD5-CF59-4F75-30CB-8BE288B63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Clustering Metrics: Homogeneity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00178-152C-BDE3-3902-F253230DE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More Examples: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4E8C34-F5A9-6C53-A9A6-4AFD5FEB5083}"/>
              </a:ext>
            </a:extLst>
          </p:cNvPr>
          <p:cNvSpPr txBox="1"/>
          <p:nvPr/>
        </p:nvSpPr>
        <p:spPr>
          <a:xfrm>
            <a:off x="4201995" y="2260561"/>
            <a:ext cx="37736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Data set: {</a:t>
            </a:r>
            <a:r>
              <a:rPr lang="en-US" dirty="0" err="1"/>
              <a:t>seqA</a:t>
            </a:r>
            <a:r>
              <a:rPr lang="en-US" dirty="0"/>
              <a:t>, </a:t>
            </a:r>
            <a:r>
              <a:rPr lang="en-US" dirty="0" err="1"/>
              <a:t>seqB</a:t>
            </a:r>
            <a:r>
              <a:rPr lang="en-US" dirty="0"/>
              <a:t>, </a:t>
            </a:r>
            <a:r>
              <a:rPr lang="en-US" dirty="0" err="1"/>
              <a:t>seqC</a:t>
            </a:r>
            <a:r>
              <a:rPr lang="en-US" dirty="0"/>
              <a:t>, </a:t>
            </a:r>
            <a:r>
              <a:rPr lang="en-US" dirty="0" err="1"/>
              <a:t>seqD</a:t>
            </a:r>
            <a:r>
              <a:rPr lang="en-US" dirty="0"/>
              <a:t>}</a:t>
            </a:r>
            <a:endParaRPr lang="en-US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8FEF69-6A66-1B0C-4CA2-2587B700FE73}"/>
              </a:ext>
            </a:extLst>
          </p:cNvPr>
          <p:cNvSpPr txBox="1"/>
          <p:nvPr/>
        </p:nvSpPr>
        <p:spPr>
          <a:xfrm>
            <a:off x="837448" y="2859101"/>
            <a:ext cx="3842903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Method 1: { 0, 0, 1, 1}</a:t>
            </a:r>
          </a:p>
          <a:p>
            <a:r>
              <a:rPr lang="en-US" dirty="0">
                <a:cs typeface="Calibri"/>
              </a:rPr>
              <a:t>Method 2: { 0, 1, 2, 3}</a:t>
            </a:r>
          </a:p>
          <a:p>
            <a:pPr algn="ctr"/>
            <a:r>
              <a:rPr lang="en-US" dirty="0">
                <a:cs typeface="Calibri"/>
              </a:rPr>
              <a:t>Score: 1</a:t>
            </a:r>
          </a:p>
          <a:p>
            <a:r>
              <a:rPr lang="en-US" dirty="0">
                <a:cs typeface="Calibri"/>
              </a:rPr>
              <a:t>Non-perfect labeling...</a:t>
            </a:r>
          </a:p>
          <a:p>
            <a:r>
              <a:rPr lang="en-US" dirty="0">
                <a:cs typeface="Calibri"/>
              </a:rPr>
              <a:t>BUT  each label has only  one type from the other method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664C1F-516A-546E-F6E9-3A24B75DDBC9}"/>
              </a:ext>
            </a:extLst>
          </p:cNvPr>
          <p:cNvSpPr txBox="1"/>
          <p:nvPr/>
        </p:nvSpPr>
        <p:spPr>
          <a:xfrm>
            <a:off x="7336013" y="2859100"/>
            <a:ext cx="3842903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Method 1: { 0, 0, 1, 1}</a:t>
            </a:r>
          </a:p>
          <a:p>
            <a:r>
              <a:rPr lang="en-US" dirty="0">
                <a:cs typeface="Calibri"/>
              </a:rPr>
              <a:t>Method 2: { 0, 0 0, 0}</a:t>
            </a:r>
          </a:p>
          <a:p>
            <a:pPr algn="ctr"/>
            <a:r>
              <a:rPr lang="en-US" dirty="0">
                <a:cs typeface="Calibri"/>
              </a:rPr>
              <a:t>Score:  &lt;1</a:t>
            </a:r>
          </a:p>
          <a:p>
            <a:r>
              <a:rPr lang="en-US" dirty="0">
                <a:cs typeface="Calibri"/>
              </a:rPr>
              <a:t>Non-homogeneous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 labels of Method 2 include  clusters  that are both of labels 0 and 1 in Method 1 rather than also have having 2 distinct clusters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7662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2500-C9B7-7E0E-700D-150B92BF6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Clustering Metrics: Completeness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2D385-CC6B-D547-694F-FA0C0FA8B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If all samples of a single type are in the same cluster</a:t>
            </a:r>
          </a:p>
          <a:p>
            <a:r>
              <a:rPr lang="en-US" dirty="0">
                <a:cs typeface="Calibri"/>
              </a:rPr>
              <a:t>In other words, sequences represented by one representative sequence in one method are only represented by one representative sequence in the other method</a:t>
            </a:r>
          </a:p>
          <a:p>
            <a:r>
              <a:rPr lang="en-US" dirty="0">
                <a:cs typeface="Calibri"/>
              </a:rPr>
              <a:t>Formula: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5BCD4F3E-9E05-6F6F-4DCA-8EB02739B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294" y="4008857"/>
            <a:ext cx="4369638" cy="2736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B06423-1CC3-6D6F-E567-759664778E5E}"/>
              </a:ext>
            </a:extLst>
          </p:cNvPr>
          <p:cNvSpPr txBox="1"/>
          <p:nvPr/>
        </p:nvSpPr>
        <p:spPr>
          <a:xfrm>
            <a:off x="6660676" y="3541721"/>
            <a:ext cx="4108861" cy="22775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Where: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C is a set of classes (representative sequences)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K is a  set of clusters 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400" dirty="0">
                <a:cs typeface="Calibri"/>
              </a:rPr>
              <a:t>A is  a "contingency table produced by the clustering algorithm representing the clustering solution" </a:t>
            </a:r>
            <a:r>
              <a:rPr lang="en-US" sz="1400" dirty="0">
                <a:ea typeface="+mn-lt"/>
                <a:cs typeface="+mn-lt"/>
              </a:rPr>
              <a:t> (Rosenberg and </a:t>
            </a:r>
            <a:r>
              <a:rPr lang="en-US" sz="1400" dirty="0" err="1">
                <a:ea typeface="+mn-lt"/>
                <a:cs typeface="+mn-lt"/>
              </a:rPr>
              <a:t>Hirchberg</a:t>
            </a:r>
            <a:r>
              <a:rPr lang="en-US" sz="1400" dirty="0">
                <a:ea typeface="+mn-lt"/>
                <a:cs typeface="+mn-lt"/>
              </a:rPr>
              <a:t>, 2007)</a:t>
            </a:r>
            <a:endParaRPr lang="en-US">
              <a:cs typeface="Calibri" panose="020F0502020204030204"/>
            </a:endParaRP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AD0CC6-06F3-E639-199A-792E9B09B889}"/>
              </a:ext>
            </a:extLst>
          </p:cNvPr>
          <p:cNvSpPr txBox="1"/>
          <p:nvPr/>
        </p:nvSpPr>
        <p:spPr>
          <a:xfrm>
            <a:off x="4579355" y="6471749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(Rosenberg and </a:t>
            </a:r>
            <a:r>
              <a:rPr lang="en-US" sz="1200" dirty="0" err="1">
                <a:cs typeface="Calibri"/>
              </a:rPr>
              <a:t>Hirchberg</a:t>
            </a:r>
            <a:r>
              <a:rPr lang="en-US" sz="1200" dirty="0">
                <a:cs typeface="Calibri"/>
              </a:rPr>
              <a:t>, 2007)</a:t>
            </a:r>
          </a:p>
        </p:txBody>
      </p:sp>
    </p:spTree>
    <p:extLst>
      <p:ext uri="{BB962C8B-B14F-4D97-AF65-F5344CB8AC3E}">
        <p14:creationId xmlns:p14="http://schemas.microsoft.com/office/powerpoint/2010/main" val="1367877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38C55-670B-BDF5-1B73-78CB5105D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Clustering Metrics: Completeness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89716-568F-B148-7417-3368F94AF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Perfect completeness is a score of 1, lower bound 0</a:t>
            </a:r>
          </a:p>
          <a:p>
            <a:r>
              <a:rPr lang="en-US" dirty="0">
                <a:cs typeface="Calibri"/>
              </a:rPr>
              <a:t>Examples: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EFDC7D-C422-64E4-526C-148732B3510C}"/>
              </a:ext>
            </a:extLst>
          </p:cNvPr>
          <p:cNvSpPr txBox="1"/>
          <p:nvPr/>
        </p:nvSpPr>
        <p:spPr>
          <a:xfrm>
            <a:off x="1230702" y="3243532"/>
            <a:ext cx="2930105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Method 1: [0, 0, 1,  1]</a:t>
            </a:r>
          </a:p>
          <a:p>
            <a:r>
              <a:rPr lang="en-US" dirty="0">
                <a:cs typeface="Calibri"/>
              </a:rPr>
              <a:t>Method 2: [1, 1, 0,  0]</a:t>
            </a:r>
          </a:p>
          <a:p>
            <a:pPr algn="ctr"/>
            <a:r>
              <a:rPr lang="en-US" dirty="0">
                <a:cs typeface="Calibri"/>
              </a:rPr>
              <a:t>Score: 1</a:t>
            </a:r>
          </a:p>
          <a:p>
            <a:r>
              <a:rPr lang="en-US" dirty="0">
                <a:cs typeface="Calibri"/>
              </a:rPr>
              <a:t>Sequences represented by the label 0 in method 1 are only represented by the label 1 in Method 2</a:t>
            </a:r>
          </a:p>
          <a:p>
            <a:r>
              <a:rPr lang="en-US" b="1" dirty="0">
                <a:cs typeface="Calibri"/>
              </a:rPr>
              <a:t>Non-perfect labeling but still complete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7F020-2C3E-2752-65C9-87E5161A5A26}"/>
              </a:ext>
            </a:extLst>
          </p:cNvPr>
          <p:cNvSpPr txBox="1"/>
          <p:nvPr/>
        </p:nvSpPr>
        <p:spPr>
          <a:xfrm>
            <a:off x="4638136" y="3243531"/>
            <a:ext cx="2930105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Method 1: [0, 0, 0,  0]</a:t>
            </a:r>
          </a:p>
          <a:p>
            <a:r>
              <a:rPr lang="en-US" dirty="0">
                <a:cs typeface="Calibri"/>
              </a:rPr>
              <a:t>Method 2: [0, 1, 2,  3]</a:t>
            </a:r>
          </a:p>
          <a:p>
            <a:pPr algn="ctr"/>
            <a:r>
              <a:rPr lang="en-US" dirty="0">
                <a:cs typeface="Calibri"/>
              </a:rPr>
              <a:t>Score: 0</a:t>
            </a:r>
          </a:p>
          <a:p>
            <a:r>
              <a:rPr lang="en-US" dirty="0">
                <a:cs typeface="Calibri"/>
              </a:rPr>
              <a:t>Sequences represented by the label 0 in method 1 are represented by represented by multiple labels in Method 2</a:t>
            </a:r>
          </a:p>
          <a:p>
            <a:r>
              <a:rPr lang="en-US" b="1" dirty="0">
                <a:cs typeface="Calibri"/>
              </a:rPr>
              <a:t>Not complete</a:t>
            </a:r>
          </a:p>
          <a:p>
            <a:r>
              <a:rPr lang="en-US" b="1" dirty="0">
                <a:cs typeface="Calibri"/>
              </a:rPr>
              <a:t>BUT homogeneous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22AABA-A540-A6C5-EE9B-7A4C97B304C7}"/>
              </a:ext>
            </a:extLst>
          </p:cNvPr>
          <p:cNvSpPr txBox="1"/>
          <p:nvPr/>
        </p:nvSpPr>
        <p:spPr>
          <a:xfrm>
            <a:off x="8448135" y="3243530"/>
            <a:ext cx="2930105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Method 1: [0, 0, 1,  1]</a:t>
            </a:r>
          </a:p>
          <a:p>
            <a:r>
              <a:rPr lang="en-US" dirty="0">
                <a:cs typeface="Calibri"/>
              </a:rPr>
              <a:t>Method 2: [0, 1, 0,  1]</a:t>
            </a:r>
          </a:p>
          <a:p>
            <a:pPr algn="ctr"/>
            <a:r>
              <a:rPr lang="en-US" dirty="0">
                <a:cs typeface="Calibri"/>
              </a:rPr>
              <a:t>Score: 0</a:t>
            </a:r>
          </a:p>
          <a:p>
            <a:r>
              <a:rPr lang="en-US" dirty="0">
                <a:cs typeface="Calibri"/>
              </a:rPr>
              <a:t>Sequences represented by the label 0 and 1 in method 1 are represented by represented by multiple labels in Method 2</a:t>
            </a:r>
          </a:p>
          <a:p>
            <a:r>
              <a:rPr lang="en-US" b="1" dirty="0">
                <a:cs typeface="Calibri"/>
              </a:rPr>
              <a:t>Not complete</a:t>
            </a:r>
          </a:p>
          <a:p>
            <a:r>
              <a:rPr lang="en-US" b="1" dirty="0">
                <a:cs typeface="Calibri"/>
              </a:rPr>
              <a:t>Not homogeneous</a:t>
            </a:r>
          </a:p>
        </p:txBody>
      </p:sp>
    </p:spTree>
    <p:extLst>
      <p:ext uri="{BB962C8B-B14F-4D97-AF65-F5344CB8AC3E}">
        <p14:creationId xmlns:p14="http://schemas.microsoft.com/office/powerpoint/2010/main" val="929252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93D0-014E-272F-592B-B0A47A6E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Clustering Metrics: Mutual Info Score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819F-9722-BC4B-6A3B-7D3C5EB6F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Another measure of similarity between cluster labels of predicted and true or labelling assignments between two clusters</a:t>
            </a:r>
          </a:p>
          <a:p>
            <a:r>
              <a:rPr lang="en-US">
                <a:cs typeface="Calibri"/>
              </a:rPr>
              <a:t>Formula: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Where: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>
                <a:ea typeface="Calibri"/>
                <a:cs typeface="Calibri"/>
              </a:rPr>
              <a:t>         and          are the number of samples in sets        and       , respectively  </a:t>
            </a:r>
            <a:endParaRPr lang="en-US" dirty="0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dirty="0">
                <a:ea typeface="Calibri"/>
                <a:cs typeface="Calibri"/>
              </a:rPr>
              <a:t>     </a:t>
            </a:r>
            <a:endParaRPr lang="en-US">
              <a:ea typeface="Calibri"/>
              <a:cs typeface="Calibri"/>
            </a:endParaRPr>
          </a:p>
          <a:p>
            <a:r>
              <a:rPr lang="en-US" sz="2000" dirty="0">
                <a:ea typeface="Calibri"/>
                <a:cs typeface="Calibri"/>
              </a:rPr>
              <a:t>Adjusted bounds: 1 for perfect labeling, 0 for near chance labeling/independent </a:t>
            </a:r>
          </a:p>
        </p:txBody>
      </p:sp>
      <p:pic>
        <p:nvPicPr>
          <p:cNvPr id="4" name="Picture 4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D9D44508-3E0D-4480-6D1C-6958361DC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585" y="3433058"/>
            <a:ext cx="7154778" cy="1245175"/>
          </a:xfrm>
          <a:prstGeom prst="rect">
            <a:avLst/>
          </a:prstGeom>
        </p:spPr>
      </p:pic>
      <p:pic>
        <p:nvPicPr>
          <p:cNvPr id="6" name="Picture 6" descr="A picture containing text, furniture, seat, table&#10;&#10;Description automatically generated">
            <a:extLst>
              <a:ext uri="{FF2B5EF4-FFF2-40B4-BE49-F238E27FC236}">
                <a16:creationId xmlns:a16="http://schemas.microsoft.com/office/drawing/2014/main" id="{C359087D-6D5C-FB90-85F5-54994F992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486" y="4846877"/>
            <a:ext cx="621131" cy="461211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D38856D1-6C1B-E4B0-163D-B090A1748A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2395" y="4821942"/>
            <a:ext cx="651209" cy="501315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0F9FBCD6-4AD3-1B4D-B817-818DC7A30E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6041" y="4841735"/>
            <a:ext cx="499311" cy="461211"/>
          </a:xfrm>
          <a:prstGeom prst="rect">
            <a:avLst/>
          </a:prstGeom>
        </p:spPr>
      </p:pic>
      <p:pic>
        <p:nvPicPr>
          <p:cNvPr id="9" name="Picture 9" descr="A picture containing text, furniture, table, seat&#10;&#10;Description automatically generated">
            <a:extLst>
              <a:ext uri="{FF2B5EF4-FFF2-40B4-BE49-F238E27FC236}">
                <a16:creationId xmlns:a16="http://schemas.microsoft.com/office/drawing/2014/main" id="{10A5EB33-E80F-3205-AE81-8590E3135B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2797" y="4852021"/>
            <a:ext cx="431633" cy="43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89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CAE7-1363-CC3C-5D30-ECD4E85D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Clustering Metrics: Normalized Mutual Info Score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CC912-78DA-9B72-C836-97E7DDB98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Identical to the harmonic mean of homogeneity and completeness (V-measure) (</a:t>
            </a:r>
            <a:r>
              <a:rPr lang="en-US" dirty="0">
                <a:ea typeface="+mn-lt"/>
                <a:cs typeface="+mn-lt"/>
                <a:hlinkClick r:id="rId3"/>
              </a:rPr>
              <a:t>https://scikit-learn.org/stable/modules/generated/sklearn.metrics.v_measure_score.html#sklearn.metrics.v_measure_score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r>
              <a:rPr lang="en-US" dirty="0">
                <a:cs typeface="Calibri"/>
              </a:rPr>
              <a:t>0 – no mutual information</a:t>
            </a:r>
          </a:p>
          <a:p>
            <a:r>
              <a:rPr lang="en-US" dirty="0">
                <a:cs typeface="Calibri"/>
              </a:rPr>
              <a:t>1 – perfect correlation</a:t>
            </a:r>
          </a:p>
          <a:p>
            <a:r>
              <a:rPr lang="en-US" dirty="0">
                <a:cs typeface="Calibri"/>
              </a:rPr>
              <a:t>Formula: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FA89606-2871-2A29-05FA-5EBCA2601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627" y="4804643"/>
            <a:ext cx="4569124" cy="14900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EF7832-26B6-2028-D914-CA6614F78399}"/>
              </a:ext>
            </a:extLst>
          </p:cNvPr>
          <p:cNvSpPr txBox="1"/>
          <p:nvPr/>
        </p:nvSpPr>
        <p:spPr>
          <a:xfrm>
            <a:off x="8419382" y="5558287"/>
            <a:ext cx="377836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cs typeface="Calibri"/>
              </a:rPr>
              <a:t>(</a:t>
            </a:r>
            <a:r>
              <a:rPr lang="en-US" sz="1400" dirty="0">
                <a:ea typeface="+mn-lt"/>
                <a:cs typeface="+mn-lt"/>
              </a:rPr>
              <a:t>https://towardsdatascience.com/v-measure-an-homogeneous-and-complete-clustering-ab5b1823d0ad)</a:t>
            </a:r>
            <a:endParaRPr lang="en-US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9248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6B82-318C-006D-C45F-7618D22A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Clustering Metrics: Normalized Mutual Info Score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9DF13-454F-091D-47A5-AA1F5A525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Examples: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349E38-9B98-A7C7-3A1D-B58712D92345}"/>
              </a:ext>
            </a:extLst>
          </p:cNvPr>
          <p:cNvSpPr txBox="1"/>
          <p:nvPr/>
        </p:nvSpPr>
        <p:spPr>
          <a:xfrm>
            <a:off x="5126966" y="2769078"/>
            <a:ext cx="293010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Method 1: [0, 0, 0,  0]</a:t>
            </a:r>
          </a:p>
          <a:p>
            <a:r>
              <a:rPr lang="en-US" dirty="0">
                <a:cs typeface="Calibri"/>
              </a:rPr>
              <a:t>Method 2: [0, 1, 2,  3]</a:t>
            </a:r>
          </a:p>
          <a:p>
            <a:pPr algn="ctr"/>
            <a:r>
              <a:rPr lang="en-US" dirty="0">
                <a:cs typeface="Calibri"/>
              </a:rPr>
              <a:t>Score: 0</a:t>
            </a:r>
          </a:p>
          <a:p>
            <a:r>
              <a:rPr lang="en-US" dirty="0">
                <a:cs typeface="Calibri"/>
              </a:rPr>
              <a:t>Sequences represented by the label 0 in method 1 are represented by represented by multiple labels in Method 2</a:t>
            </a:r>
          </a:p>
          <a:p>
            <a:r>
              <a:rPr lang="en-US" b="1" dirty="0">
                <a:cs typeface="Calibri"/>
              </a:rPr>
              <a:t>Not complete</a:t>
            </a:r>
          </a:p>
          <a:p>
            <a:r>
              <a:rPr lang="en-US" b="1" dirty="0">
                <a:cs typeface="Calibri"/>
              </a:rPr>
              <a:t>BUT homogeneous</a:t>
            </a:r>
          </a:p>
          <a:p>
            <a:endParaRPr lang="en-US" b="1" dirty="0">
              <a:cs typeface="Calibri"/>
            </a:endParaRPr>
          </a:p>
          <a:p>
            <a:r>
              <a:rPr lang="en-US" b="1" dirty="0">
                <a:cs typeface="Calibri"/>
              </a:rPr>
              <a:t>Since c = 0, NMI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87DAF-E3ED-8161-521B-0BF7DD73C5BA}"/>
              </a:ext>
            </a:extLst>
          </p:cNvPr>
          <p:cNvSpPr txBox="1"/>
          <p:nvPr/>
        </p:nvSpPr>
        <p:spPr>
          <a:xfrm>
            <a:off x="1877683" y="2769079"/>
            <a:ext cx="2930105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Method 1: [0, 0, 1,  1]</a:t>
            </a:r>
          </a:p>
          <a:p>
            <a:r>
              <a:rPr lang="en-US" dirty="0">
                <a:cs typeface="Calibri"/>
              </a:rPr>
              <a:t>Method 2: [1, 1, 0,  0]</a:t>
            </a:r>
          </a:p>
          <a:p>
            <a:pPr algn="ctr"/>
            <a:r>
              <a:rPr lang="en-US" dirty="0">
                <a:cs typeface="Calibri"/>
              </a:rPr>
              <a:t>Score: 1</a:t>
            </a:r>
          </a:p>
          <a:p>
            <a:r>
              <a:rPr lang="en-US" dirty="0">
                <a:cs typeface="Calibri"/>
              </a:rPr>
              <a:t>Sequences represented by the label 0 in method 1 are only represented by the label 1 in Method 2</a:t>
            </a:r>
          </a:p>
          <a:p>
            <a:r>
              <a:rPr lang="en-US" b="1" dirty="0">
                <a:cs typeface="Calibri"/>
              </a:rPr>
              <a:t>Complete  and homogeneous</a:t>
            </a:r>
          </a:p>
          <a:p>
            <a:endParaRPr lang="en-US" b="1" dirty="0">
              <a:cs typeface="Calibri"/>
            </a:endParaRPr>
          </a:p>
          <a:p>
            <a:r>
              <a:rPr lang="en-US" b="1" dirty="0">
                <a:cs typeface="Calibri"/>
              </a:rPr>
              <a:t>C = 1, h = 1, NMI 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F97C6F-7D56-4F9C-C70C-A8D8471270FA}"/>
              </a:ext>
            </a:extLst>
          </p:cNvPr>
          <p:cNvSpPr txBox="1"/>
          <p:nvPr/>
        </p:nvSpPr>
        <p:spPr>
          <a:xfrm>
            <a:off x="8448136" y="2711570"/>
            <a:ext cx="2930105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Method 1: [0, 0, 1,  1]</a:t>
            </a:r>
          </a:p>
          <a:p>
            <a:r>
              <a:rPr lang="en-US" dirty="0">
                <a:cs typeface="Calibri"/>
              </a:rPr>
              <a:t>Method 2: [0, 0, 1,  2]</a:t>
            </a:r>
          </a:p>
          <a:p>
            <a:pPr algn="ctr"/>
            <a:r>
              <a:rPr lang="en-US" dirty="0">
                <a:cs typeface="Calibri"/>
              </a:rPr>
              <a:t>Score:  About 0.8</a:t>
            </a:r>
          </a:p>
          <a:p>
            <a:r>
              <a:rPr lang="en-US" dirty="0">
                <a:cs typeface="Calibri"/>
              </a:rPr>
              <a:t>Homogeneous </a:t>
            </a:r>
          </a:p>
          <a:p>
            <a:r>
              <a:rPr lang="en-US" dirty="0">
                <a:cs typeface="Calibri"/>
              </a:rPr>
              <a:t>But not entirely complete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0 &lt; NMI &lt; 1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Thus, un-necessary splits can penalize NMI</a:t>
            </a:r>
          </a:p>
          <a:p>
            <a:endParaRPr lang="en-US" b="1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58125B-9869-4104-0E25-7CA0FCD339E7}"/>
              </a:ext>
            </a:extLst>
          </p:cNvPr>
          <p:cNvSpPr txBox="1"/>
          <p:nvPr/>
        </p:nvSpPr>
        <p:spPr>
          <a:xfrm>
            <a:off x="7873042" y="5587042"/>
            <a:ext cx="408029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https://scikit-learn.org/stable/modules/generated/sklearn.metrics.v_measure_score.html#sklearn.metrics.v_measure_score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26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50F3-CA6D-B95D-3AB5-B65DEA508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C94FE-10D9-A528-296B-28EE9B875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Problem Statement</a:t>
            </a:r>
          </a:p>
          <a:p>
            <a:r>
              <a:rPr lang="en-US" dirty="0">
                <a:ea typeface="Calibri"/>
                <a:cs typeface="Calibri"/>
              </a:rPr>
              <a:t>MMseqs2 Algorithm</a:t>
            </a:r>
          </a:p>
          <a:p>
            <a:r>
              <a:rPr lang="en-US" dirty="0">
                <a:ea typeface="Calibri"/>
                <a:cs typeface="Calibri"/>
              </a:rPr>
              <a:t>Clustering Metrics</a:t>
            </a:r>
          </a:p>
          <a:p>
            <a:r>
              <a:rPr lang="en-US" dirty="0">
                <a:ea typeface="Calibri"/>
                <a:cs typeface="Calibri"/>
              </a:rPr>
              <a:t>Our Method</a:t>
            </a:r>
          </a:p>
          <a:p>
            <a:r>
              <a:rPr lang="en-US" dirty="0">
                <a:ea typeface="Calibri"/>
                <a:cs typeface="Calibri"/>
              </a:rPr>
              <a:t>Our Results</a:t>
            </a:r>
          </a:p>
        </p:txBody>
      </p:sp>
    </p:spTree>
    <p:extLst>
      <p:ext uri="{BB962C8B-B14F-4D97-AF65-F5344CB8AC3E}">
        <p14:creationId xmlns:p14="http://schemas.microsoft.com/office/powerpoint/2010/main" val="2346959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907C7-E67C-5577-EBB3-A244FECB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B872A-0AFE-C7E6-E40D-CB9C2AB7C3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3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36B51-DEC3-F780-F3DF-D6A90688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Combine the </a:t>
            </a:r>
            <a:r>
              <a:rPr lang="en-US" err="1"/>
              <a:t>fastq</a:t>
            </a:r>
            <a:r>
              <a:rPr lang="en-US"/>
              <a:t> files and cluster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D48814-1ED5-BD76-B2F9-65F350C5DE5F}"/>
              </a:ext>
            </a:extLst>
          </p:cNvPr>
          <p:cNvSpPr txBox="1"/>
          <p:nvPr/>
        </p:nvSpPr>
        <p:spPr>
          <a:xfrm>
            <a:off x="101600" y="2002970"/>
            <a:ext cx="118726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en-US" sz="2400">
                <a:latin typeface="Courier" pitchFamily="2" charset="0"/>
              </a:rPr>
              <a:t>$ cat *.</a:t>
            </a:r>
            <a:r>
              <a:rPr lang="en-US" sz="2400" err="1">
                <a:latin typeface="Courier" pitchFamily="2" charset="0"/>
              </a:rPr>
              <a:t>fastq</a:t>
            </a:r>
            <a:r>
              <a:rPr lang="en-US" sz="2400">
                <a:latin typeface="Courier" pitchFamily="2" charset="0"/>
              </a:rPr>
              <a:t> &gt; </a:t>
            </a:r>
            <a:r>
              <a:rPr lang="en-US" sz="2400" err="1">
                <a:latin typeface="Courier" pitchFamily="2" charset="0"/>
              </a:rPr>
              <a:t>combined_sequences.fastq</a:t>
            </a:r>
            <a:endParaRPr lang="en-US" sz="2400">
              <a:latin typeface="Courier" pitchFamily="2" charset="0"/>
            </a:endParaRPr>
          </a:p>
          <a:p>
            <a:pPr indent="-457200"/>
            <a:r>
              <a:rPr lang="en-US" sz="2400">
                <a:latin typeface="Courier" pitchFamily="2" charset="0"/>
              </a:rPr>
              <a:t>$ </a:t>
            </a:r>
            <a:r>
              <a:rPr lang="en-US" sz="2400" err="1">
                <a:latin typeface="Courier" pitchFamily="2" charset="0"/>
              </a:rPr>
              <a:t>mmseqs</a:t>
            </a:r>
            <a:r>
              <a:rPr lang="en-US" sz="2400">
                <a:latin typeface="Courier" pitchFamily="2" charset="0"/>
              </a:rPr>
              <a:t> </a:t>
            </a:r>
            <a:r>
              <a:rPr lang="en-US" sz="2400" err="1">
                <a:latin typeface="Courier" pitchFamily="2" charset="0"/>
              </a:rPr>
              <a:t>createdb</a:t>
            </a:r>
            <a:r>
              <a:rPr lang="en-US" sz="2400">
                <a:latin typeface="Courier" pitchFamily="2" charset="0"/>
              </a:rPr>
              <a:t> </a:t>
            </a:r>
            <a:r>
              <a:rPr lang="en-US" sz="2400" err="1">
                <a:latin typeface="Courier" pitchFamily="2" charset="0"/>
              </a:rPr>
              <a:t>combined_sequences.fasta</a:t>
            </a:r>
            <a:r>
              <a:rPr lang="en-US" sz="2400">
                <a:latin typeface="Courier" pitchFamily="2" charset="0"/>
              </a:rPr>
              <a:t> DB</a:t>
            </a:r>
          </a:p>
          <a:p>
            <a:pPr indent="-457200"/>
            <a:r>
              <a:rPr lang="en-US" sz="2400">
                <a:latin typeface="Courier" pitchFamily="2" charset="0"/>
              </a:rPr>
              <a:t>$ </a:t>
            </a:r>
            <a:r>
              <a:rPr lang="en-US" sz="2400" err="1">
                <a:latin typeface="Courier" pitchFamily="2" charset="0"/>
              </a:rPr>
              <a:t>mmseqs</a:t>
            </a:r>
            <a:r>
              <a:rPr lang="en-US" sz="2400">
                <a:latin typeface="Courier" pitchFamily="2" charset="0"/>
              </a:rPr>
              <a:t> cluster DB cascade </a:t>
            </a:r>
            <a:r>
              <a:rPr lang="en-US" sz="2400" err="1">
                <a:latin typeface="Courier" pitchFamily="2" charset="0"/>
              </a:rPr>
              <a:t>tmp</a:t>
            </a:r>
            <a:endParaRPr lang="en-US" sz="2400">
              <a:latin typeface="Courier" pitchFamily="2" charset="0"/>
            </a:endParaRPr>
          </a:p>
          <a:p>
            <a:pPr indent="-457200"/>
            <a:r>
              <a:rPr lang="en-US" sz="2400">
                <a:latin typeface="Courier" pitchFamily="2" charset="0"/>
              </a:rPr>
              <a:t>$ </a:t>
            </a:r>
            <a:r>
              <a:rPr lang="en-US" sz="2400" err="1">
                <a:latin typeface="Courier" pitchFamily="2" charset="0"/>
              </a:rPr>
              <a:t>mmseqs</a:t>
            </a:r>
            <a:r>
              <a:rPr lang="en-US" sz="2400">
                <a:latin typeface="Courier" pitchFamily="2" charset="0"/>
              </a:rPr>
              <a:t> cluster DB </a:t>
            </a:r>
            <a:r>
              <a:rPr lang="en-US" sz="2400" err="1">
                <a:latin typeface="Courier" pitchFamily="2" charset="0"/>
              </a:rPr>
              <a:t>single_step</a:t>
            </a:r>
            <a:r>
              <a:rPr lang="en-US" sz="2400">
                <a:latin typeface="Courier" pitchFamily="2" charset="0"/>
              </a:rPr>
              <a:t> </a:t>
            </a:r>
            <a:r>
              <a:rPr lang="en-US" sz="2400" err="1">
                <a:latin typeface="Courier" pitchFamily="2" charset="0"/>
              </a:rPr>
              <a:t>tmp</a:t>
            </a:r>
            <a:r>
              <a:rPr lang="en-US" sz="2400">
                <a:latin typeface="Courier" pitchFamily="2" charset="0"/>
              </a:rPr>
              <a:t> --single-step-clustering</a:t>
            </a:r>
          </a:p>
          <a:p>
            <a:pPr indent="-457200"/>
            <a:r>
              <a:rPr lang="en-US" sz="2400">
                <a:latin typeface="Courier" pitchFamily="2" charset="0"/>
              </a:rPr>
              <a:t>$ </a:t>
            </a:r>
            <a:r>
              <a:rPr lang="en-US" sz="2400" err="1">
                <a:latin typeface="Courier" pitchFamily="2" charset="0"/>
              </a:rPr>
              <a:t>mmseqs</a:t>
            </a:r>
            <a:r>
              <a:rPr lang="en-US" sz="2400">
                <a:latin typeface="Courier" pitchFamily="2" charset="0"/>
              </a:rPr>
              <a:t> </a:t>
            </a:r>
            <a:r>
              <a:rPr lang="en-US" sz="2400" err="1">
                <a:latin typeface="Courier" pitchFamily="2" charset="0"/>
              </a:rPr>
              <a:t>createtsv</a:t>
            </a:r>
            <a:r>
              <a:rPr lang="en-US" sz="2400">
                <a:latin typeface="Courier" pitchFamily="2" charset="0"/>
              </a:rPr>
              <a:t> DB DB cascade </a:t>
            </a:r>
            <a:r>
              <a:rPr lang="en-US" sz="2400" err="1">
                <a:latin typeface="Courier" pitchFamily="2" charset="0"/>
              </a:rPr>
              <a:t>cascade.tsv</a:t>
            </a:r>
            <a:endParaRPr lang="en-US" sz="2400">
              <a:latin typeface="Courier" pitchFamily="2" charset="0"/>
            </a:endParaRPr>
          </a:p>
          <a:p>
            <a:pPr indent="-457200"/>
            <a:r>
              <a:rPr lang="en-US" sz="2400">
                <a:latin typeface="Courier" pitchFamily="2" charset="0"/>
              </a:rPr>
              <a:t>$ </a:t>
            </a:r>
            <a:r>
              <a:rPr lang="en-US" sz="2400" err="1">
                <a:latin typeface="Courier" pitchFamily="2" charset="0"/>
              </a:rPr>
              <a:t>mmseqs</a:t>
            </a:r>
            <a:r>
              <a:rPr lang="en-US" sz="2400">
                <a:latin typeface="Courier" pitchFamily="2" charset="0"/>
              </a:rPr>
              <a:t> </a:t>
            </a:r>
            <a:r>
              <a:rPr lang="en-US" sz="2400" err="1">
                <a:latin typeface="Courier" pitchFamily="2" charset="0"/>
              </a:rPr>
              <a:t>createtsv</a:t>
            </a:r>
            <a:r>
              <a:rPr lang="en-US" sz="2400">
                <a:latin typeface="Courier" pitchFamily="2" charset="0"/>
              </a:rPr>
              <a:t> DB DB </a:t>
            </a:r>
            <a:r>
              <a:rPr lang="en-US" sz="2400" err="1">
                <a:latin typeface="Courier" pitchFamily="2" charset="0"/>
              </a:rPr>
              <a:t>single_step</a:t>
            </a:r>
            <a:r>
              <a:rPr lang="en-US" sz="2400">
                <a:latin typeface="Courier" pitchFamily="2" charset="0"/>
              </a:rPr>
              <a:t> </a:t>
            </a:r>
            <a:r>
              <a:rPr lang="en-US" sz="2400" err="1">
                <a:latin typeface="Courier" pitchFamily="2" charset="0"/>
              </a:rPr>
              <a:t>single_step.tsv</a:t>
            </a:r>
            <a:endParaRPr lang="en-US" sz="2400">
              <a:latin typeface="Courier" pitchFamily="2" charset="0"/>
            </a:endParaRPr>
          </a:p>
          <a:p>
            <a:pPr indent="-457200"/>
            <a:endParaRPr lang="en-US" sz="2400">
              <a:latin typeface="Courier" pitchFamily="2" charset="0"/>
            </a:endParaRPr>
          </a:p>
          <a:p>
            <a:pPr indent="-457200"/>
            <a:endParaRPr lang="en-US" sz="240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548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EA57B-E6D9-3B36-7BD2-D8AABD8DB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FEEAA6-058B-EF59-F857-0118BAD65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85"/>
            <a:ext cx="12192000" cy="684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54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10FD-9F7B-4A5C-A14A-01C2FDCD6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Bring </a:t>
            </a:r>
            <a:r>
              <a:rPr lang="en-US" err="1"/>
              <a:t>tsv</a:t>
            </a:r>
            <a:r>
              <a:rPr lang="en-US"/>
              <a:t> files into excel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56E357-91EC-6383-E155-C3961D58F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0" y="1663700"/>
            <a:ext cx="69850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60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856B2-C95A-2278-A0B8-44FB83CA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Combine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11A178-1ABF-48D7-3CA1-397030BEF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017" y="56356"/>
            <a:ext cx="5422900" cy="1943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F21B5E-3373-0C2A-C434-539966036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" y="2032744"/>
            <a:ext cx="9101667" cy="482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42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E0BE2-3F8F-9AD1-844D-55630990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Assigned numbers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71C099-4D62-D654-B1DE-7FC51D532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302000"/>
            <a:ext cx="8111156" cy="3190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52E941-B03C-BC2E-2B5E-9BF0DEF16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300" y="365125"/>
            <a:ext cx="2679700" cy="6210300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E1F9FAE7-1296-97A0-D4CD-07E2EAC9D445}"/>
              </a:ext>
            </a:extLst>
          </p:cNvPr>
          <p:cNvSpPr/>
          <p:nvPr/>
        </p:nvSpPr>
        <p:spPr>
          <a:xfrm>
            <a:off x="8331200" y="4165600"/>
            <a:ext cx="948267" cy="35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54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28E5-7FF2-2911-F1EB-8ECF3388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Our Results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092FC-F9C3-DAF0-6BF8-5963A0593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96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BA9AF-FC25-3861-1B0F-CFC545CAD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First cluster the sequences to find representative sequences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2C92A7D-984A-7474-913C-3D230054F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7920" y="1709084"/>
            <a:ext cx="7176865" cy="5113338"/>
          </a:xfrm>
        </p:spPr>
      </p:pic>
    </p:spTree>
    <p:extLst>
      <p:ext uri="{BB962C8B-B14F-4D97-AF65-F5344CB8AC3E}">
        <p14:creationId xmlns:p14="http://schemas.microsoft.com/office/powerpoint/2010/main" val="3055707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50C8F-9538-69E7-88CA-6D03F4DC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results with 49,773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799B0-C96C-C518-1E51-275948FEE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" pitchFamily="2" charset="0"/>
              </a:rPr>
              <a:t>Cascade Clustering      144 clusters</a:t>
            </a:r>
          </a:p>
          <a:p>
            <a:r>
              <a:rPr lang="en-US">
                <a:latin typeface="Courier" pitchFamily="2" charset="0"/>
              </a:rPr>
              <a:t>Single Step Clustering: 073 clusters</a:t>
            </a:r>
          </a:p>
        </p:txBody>
      </p:sp>
    </p:spTree>
    <p:extLst>
      <p:ext uri="{BB962C8B-B14F-4D97-AF65-F5344CB8AC3E}">
        <p14:creationId xmlns:p14="http://schemas.microsoft.com/office/powerpoint/2010/main" val="3900097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5E66AD-7822-E1DC-33BD-6A041EBA14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9880780"/>
              </p:ext>
            </p:extLst>
          </p:nvPr>
        </p:nvGraphicFramePr>
        <p:xfrm>
          <a:off x="0" y="-1"/>
          <a:ext cx="5213445" cy="10349136"/>
        </p:xfrm>
        <a:graphic>
          <a:graphicData uri="http://schemas.openxmlformats.org/drawingml/2006/table">
            <a:tbl>
              <a:tblPr/>
              <a:tblGrid>
                <a:gridCol w="1515405">
                  <a:extLst>
                    <a:ext uri="{9D8B030D-6E8A-4147-A177-3AD203B41FA5}">
                      <a16:colId xmlns:a16="http://schemas.microsoft.com/office/drawing/2014/main" val="2018774364"/>
                    </a:ext>
                  </a:extLst>
                </a:gridCol>
                <a:gridCol w="2222216">
                  <a:extLst>
                    <a:ext uri="{9D8B030D-6E8A-4147-A177-3AD203B41FA5}">
                      <a16:colId xmlns:a16="http://schemas.microsoft.com/office/drawing/2014/main" val="613812987"/>
                    </a:ext>
                  </a:extLst>
                </a:gridCol>
                <a:gridCol w="1475824">
                  <a:extLst>
                    <a:ext uri="{9D8B030D-6E8A-4147-A177-3AD203B41FA5}">
                      <a16:colId xmlns:a16="http://schemas.microsoft.com/office/drawing/2014/main" val="2332324383"/>
                    </a:ext>
                  </a:extLst>
                </a:gridCol>
              </a:tblGrid>
              <a:tr h="3672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Sequence ID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Cascade-Cluster-ID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Single-Step-Cluster-ID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744782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260157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140959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672294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588728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150734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3194376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606024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037349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132001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127342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760601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47925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728459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47925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320808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47925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328547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47925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4212481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47925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9146167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182332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086433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239323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959783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220573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436628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293042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336910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13802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82753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13802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609429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977541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490852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434141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780217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13802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003074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13802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089139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13802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067898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13802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586593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03282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340AA1FD-A837-1B9E-0205-B8BA83F6F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893" y="231443"/>
            <a:ext cx="62865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06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68-6F70-EE63-00BD-39496007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Problem Statement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56EBE-1C71-2353-9EC2-187963FE6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Compare the results of cascade and single step clustering</a:t>
            </a:r>
          </a:p>
          <a:p>
            <a:r>
              <a:rPr lang="en-US" dirty="0">
                <a:ea typeface="Calibri"/>
                <a:cs typeface="Calibri"/>
              </a:rPr>
              <a:t>Use clustering metrics to do the comparison</a:t>
            </a:r>
          </a:p>
          <a:p>
            <a:r>
              <a:rPr lang="en-US" dirty="0">
                <a:ea typeface="Calibri"/>
                <a:cs typeface="Calibri"/>
              </a:rPr>
              <a:t>Take the cascade clustered results as more correct since it is a more in-depth comparison</a:t>
            </a:r>
          </a:p>
          <a:p>
            <a:r>
              <a:rPr lang="en-US" dirty="0">
                <a:ea typeface="Calibri"/>
                <a:cs typeface="Calibri"/>
              </a:rPr>
              <a:t>We expect the single step results to be further from the truth</a:t>
            </a:r>
          </a:p>
        </p:txBody>
      </p:sp>
    </p:spTree>
    <p:extLst>
      <p:ext uri="{BB962C8B-B14F-4D97-AF65-F5344CB8AC3E}">
        <p14:creationId xmlns:p14="http://schemas.microsoft.com/office/powerpoint/2010/main" val="977232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2E04F1-AE43-CDC7-1FEB-16249BA6A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44" y="0"/>
            <a:ext cx="1155410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6AB4AE-EEAB-ED38-3757-084FF8311506}"/>
              </a:ext>
            </a:extLst>
          </p:cNvPr>
          <p:cNvSpPr txBox="1"/>
          <p:nvPr/>
        </p:nvSpPr>
        <p:spPr>
          <a:xfrm>
            <a:off x="6450841" y="204717"/>
            <a:ext cx="58578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Use Scikit Learn to compute clustering metrics</a:t>
            </a:r>
          </a:p>
        </p:txBody>
      </p:sp>
    </p:spTree>
    <p:extLst>
      <p:ext uri="{BB962C8B-B14F-4D97-AF65-F5344CB8AC3E}">
        <p14:creationId xmlns:p14="http://schemas.microsoft.com/office/powerpoint/2010/main" val="852325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6F9286-ED87-E6B2-4F31-2E3A704ABE4A}"/>
              </a:ext>
            </a:extLst>
          </p:cNvPr>
          <p:cNvSpPr txBox="1"/>
          <p:nvPr/>
        </p:nvSpPr>
        <p:spPr>
          <a:xfrm>
            <a:off x="238146" y="95534"/>
            <a:ext cx="117157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/>
              <a:t>Use Scikit Learn to compute clustering metrics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720513-4B31-993C-5273-7911B5E6B486}"/>
              </a:ext>
            </a:extLst>
          </p:cNvPr>
          <p:cNvSpPr txBox="1"/>
          <p:nvPr/>
        </p:nvSpPr>
        <p:spPr>
          <a:xfrm>
            <a:off x="238146" y="926531"/>
            <a:ext cx="66585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Labels True: cascade cluster ids</a:t>
            </a:r>
          </a:p>
          <a:p>
            <a:r>
              <a:rPr lang="en-US" sz="3200" dirty="0"/>
              <a:t>Labels Predicted: single step cluster ids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FDBB22-0033-9BE5-E54A-FBB2C4AFBAB9}"/>
              </a:ext>
            </a:extLst>
          </p:cNvPr>
          <p:cNvSpPr txBox="1"/>
          <p:nvPr/>
        </p:nvSpPr>
        <p:spPr>
          <a:xfrm>
            <a:off x="448222" y="2849260"/>
            <a:ext cx="1104661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Adjusted Rand Score:          0.702841377653</a:t>
            </a:r>
          </a:p>
          <a:p>
            <a:r>
              <a:rPr lang="en-US" sz="3200" dirty="0">
                <a:latin typeface="Courier" pitchFamily="2" charset="0"/>
              </a:rPr>
              <a:t>Adjusted Mutual Info Score:   0.571636719096</a:t>
            </a:r>
          </a:p>
          <a:p>
            <a:r>
              <a:rPr lang="en-US" sz="3200" dirty="0">
                <a:latin typeface="Courier" pitchFamily="2" charset="0"/>
              </a:rPr>
              <a:t>Normalized Mutual Info Score: 0.573842433371</a:t>
            </a:r>
          </a:p>
          <a:p>
            <a:r>
              <a:rPr lang="en-US" sz="3200" dirty="0">
                <a:latin typeface="Courier" pitchFamily="2" charset="0"/>
              </a:rPr>
              <a:t>Homogeneity:                  0.566699814020</a:t>
            </a:r>
          </a:p>
          <a:p>
            <a:r>
              <a:rPr lang="en-US" sz="3200" dirty="0">
                <a:latin typeface="Courier" pitchFamily="2" charset="0"/>
              </a:rPr>
              <a:t>Completeness:                 0.581167400519</a:t>
            </a:r>
          </a:p>
          <a:p>
            <a:endParaRPr lang="en-US" sz="3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868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C1BA3-599F-A004-A705-66240F480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D3381-3ADC-966E-4256-C84C45296D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5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28E5-7FF2-2911-F1EB-8ECF3388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MMseq2 (Many-against-Many searching)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25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68-6F70-EE63-00BD-39496007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Why MMSeq2?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56EBE-1C71-2353-9EC2-187963FE6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US">
                <a:ea typeface="+mn-lt"/>
                <a:cs typeface="+mn-lt"/>
              </a:rPr>
              <a:t>MMSeq2 can run 10000 times faster than BLAST</a:t>
            </a:r>
            <a:endParaRPr lang="en-US">
              <a:cs typeface="Calibri" panose="020F0502020204030204"/>
            </a:endParaRPr>
          </a:p>
          <a:p>
            <a:pPr>
              <a:lnSpc>
                <a:spcPct val="170000"/>
              </a:lnSpc>
            </a:pPr>
            <a:r>
              <a:rPr lang="en-US">
                <a:ea typeface="+mn-lt"/>
                <a:cs typeface="+mn-lt"/>
              </a:rPr>
              <a:t>At 100 times its speed it achieves almost the same sensitivity</a:t>
            </a:r>
          </a:p>
          <a:p>
            <a:pPr>
              <a:lnSpc>
                <a:spcPct val="170000"/>
              </a:lnSpc>
            </a:pPr>
            <a:r>
              <a:rPr lang="en-US">
                <a:ea typeface="+mn-lt"/>
                <a:cs typeface="+mn-lt"/>
              </a:rPr>
              <a:t>Can perform profile searches with the same sensitivity as PSI-BLAST at over 400 times its speed</a:t>
            </a:r>
          </a:p>
          <a:p>
            <a:pPr>
              <a:lnSpc>
                <a:spcPct val="170000"/>
              </a:lnSpc>
            </a:pPr>
            <a:r>
              <a:rPr lang="en-US">
                <a:ea typeface="+mn-lt"/>
                <a:cs typeface="+mn-lt"/>
              </a:rPr>
              <a:t>MMseqs2 owes its sensitivity and speed mainly to its pre-filtering stage, which rejects ∼99.99% of sequences</a:t>
            </a:r>
          </a:p>
        </p:txBody>
      </p:sp>
    </p:spTree>
    <p:extLst>
      <p:ext uri="{BB962C8B-B14F-4D97-AF65-F5344CB8AC3E}">
        <p14:creationId xmlns:p14="http://schemas.microsoft.com/office/powerpoint/2010/main" val="4119456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68-6F70-EE63-00BD-39496007B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33" y="1058"/>
            <a:ext cx="10371667" cy="826030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MMSeq2 Algorithm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5DBF4E7-FC9B-786C-5259-5C9D4BC23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958" y="771512"/>
            <a:ext cx="7017543" cy="23235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EE9E18-E8DE-3475-2580-AD7E8F47893A}"/>
              </a:ext>
            </a:extLst>
          </p:cNvPr>
          <p:cNvSpPr txBox="1"/>
          <p:nvPr/>
        </p:nvSpPr>
        <p:spPr>
          <a:xfrm>
            <a:off x="1274806" y="3097427"/>
            <a:ext cx="9765956" cy="43396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Arial"/>
              </a:rPr>
              <a:t>MMseqs2 searching is composed of </a:t>
            </a:r>
            <a:r>
              <a:rPr lang="en-US" sz="2400" b="1" dirty="0">
                <a:cs typeface="Arial"/>
              </a:rPr>
              <a:t>three stages​</a:t>
            </a:r>
            <a:endParaRPr lang="en-US" b="1"/>
          </a:p>
          <a:p>
            <a:pPr lvl="1">
              <a:buChar char="•"/>
            </a:pPr>
            <a:r>
              <a:rPr lang="en-US" sz="2400" dirty="0">
                <a:cs typeface="Arial"/>
              </a:rPr>
              <a:t>A short word ('</a:t>
            </a:r>
            <a:r>
              <a:rPr lang="en-US" sz="2400" i="1" dirty="0">
                <a:cs typeface="Arial"/>
              </a:rPr>
              <a:t>k</a:t>
            </a:r>
            <a:r>
              <a:rPr lang="en-US" sz="2400" dirty="0">
                <a:cs typeface="Arial"/>
              </a:rPr>
              <a:t>-</a:t>
            </a:r>
            <a:r>
              <a:rPr lang="en-US" sz="2400" dirty="0" err="1">
                <a:cs typeface="Arial"/>
              </a:rPr>
              <a:t>mer</a:t>
            </a:r>
            <a:r>
              <a:rPr lang="en-US" sz="2400" dirty="0">
                <a:cs typeface="Arial"/>
              </a:rPr>
              <a:t>') match stage (Fast) with a target database​</a:t>
            </a:r>
          </a:p>
          <a:p>
            <a:pPr lvl="2">
              <a:buChar char="•"/>
            </a:pPr>
            <a:r>
              <a:rPr lang="en-US" sz="2400" dirty="0">
                <a:cs typeface="Arial"/>
              </a:rPr>
              <a:t>Crucial for the improved performance​</a:t>
            </a:r>
          </a:p>
          <a:p>
            <a:pPr lvl="2">
              <a:buChar char="•"/>
            </a:pPr>
            <a:r>
              <a:rPr lang="en-US" sz="2400" dirty="0">
                <a:cs typeface="Arial"/>
              </a:rPr>
              <a:t>Two consecutive k-</a:t>
            </a:r>
            <a:r>
              <a:rPr lang="en-US" sz="2400" dirty="0" err="1">
                <a:cs typeface="Arial"/>
              </a:rPr>
              <a:t>mers</a:t>
            </a:r>
            <a:r>
              <a:rPr lang="en-US" sz="2400" dirty="0">
                <a:cs typeface="Arial"/>
              </a:rPr>
              <a:t> on one diagonal​</a:t>
            </a:r>
          </a:p>
          <a:p>
            <a:pPr lvl="2">
              <a:buChar char="•"/>
            </a:pPr>
            <a:r>
              <a:rPr lang="en-US" sz="2400" b="1" dirty="0">
                <a:cs typeface="Arial"/>
              </a:rPr>
              <a:t>Similar</a:t>
            </a:r>
            <a:r>
              <a:rPr lang="en-US" sz="2400" dirty="0">
                <a:cs typeface="Arial"/>
              </a:rPr>
              <a:t>-</a:t>
            </a:r>
            <a:r>
              <a:rPr lang="en-US" sz="2400" i="1" dirty="0">
                <a:cs typeface="Arial"/>
              </a:rPr>
              <a:t>k</a:t>
            </a:r>
            <a:r>
              <a:rPr lang="en-US" sz="2400" dirty="0">
                <a:cs typeface="Arial"/>
              </a:rPr>
              <a:t>-</a:t>
            </a:r>
            <a:r>
              <a:rPr lang="en-US" sz="2400" dirty="0" err="1">
                <a:cs typeface="Arial"/>
              </a:rPr>
              <a:t>mer</a:t>
            </a:r>
            <a:r>
              <a:rPr lang="en-US" sz="2400" dirty="0">
                <a:cs typeface="Arial"/>
              </a:rPr>
              <a:t> matching allows MMseqs2 to use a large word size </a:t>
            </a:r>
            <a:r>
              <a:rPr lang="en-US" sz="2400" i="1" dirty="0">
                <a:cs typeface="Arial"/>
              </a:rPr>
              <a:t>k</a:t>
            </a:r>
            <a:r>
              <a:rPr lang="en-US" sz="2400" dirty="0">
                <a:cs typeface="Arial"/>
              </a:rPr>
              <a:t> = 7 without losing sensitivity​</a:t>
            </a:r>
          </a:p>
          <a:p>
            <a:pPr lvl="1">
              <a:buChar char="•"/>
            </a:pPr>
            <a:r>
              <a:rPr lang="en-US" sz="2400" dirty="0">
                <a:cs typeface="Arial"/>
              </a:rPr>
              <a:t>Vectorized </a:t>
            </a:r>
            <a:r>
              <a:rPr lang="en-US" sz="2400" err="1">
                <a:cs typeface="Arial"/>
              </a:rPr>
              <a:t>ungapped</a:t>
            </a:r>
            <a:r>
              <a:rPr lang="en-US" sz="2400" dirty="0">
                <a:cs typeface="Arial"/>
              </a:rPr>
              <a:t> alignment (Relatively Fast)​</a:t>
            </a:r>
          </a:p>
          <a:p>
            <a:pPr lvl="2">
              <a:buChar char="•"/>
            </a:pPr>
            <a:r>
              <a:rPr lang="en-US" sz="2400" dirty="0">
                <a:cs typeface="Arial"/>
              </a:rPr>
              <a:t>If diagonal is above a certain score threshold it will make a Smith-Waterman alignment​</a:t>
            </a:r>
          </a:p>
          <a:p>
            <a:pPr lvl="1">
              <a:buChar char="•"/>
            </a:pPr>
            <a:r>
              <a:rPr lang="en-US" sz="2400" dirty="0">
                <a:cs typeface="Arial"/>
              </a:rPr>
              <a:t>Gapped (Smith–Waterman) alignment (Slow)</a:t>
            </a:r>
          </a:p>
          <a:p>
            <a:endParaRPr lang="en-US" sz="3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2612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68-6F70-EE63-00BD-39496007B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55" y="1058"/>
            <a:ext cx="10371667" cy="826030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MMSeq2 Algorithm – Pre filter step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D0F35452-679C-D8EF-4F0F-589CB14DD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370" y="787020"/>
            <a:ext cx="6925833" cy="34397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B94B47-A69B-BE22-9AA6-EE98AA4C56FB}"/>
              </a:ext>
            </a:extLst>
          </p:cNvPr>
          <p:cNvSpPr txBox="1"/>
          <p:nvPr/>
        </p:nvSpPr>
        <p:spPr>
          <a:xfrm>
            <a:off x="193589" y="4230130"/>
            <a:ext cx="1131055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1) Query sequences/profiles are processed one by one ​</a:t>
            </a:r>
            <a:endParaRPr lang="en-US" sz="2000" dirty="0">
              <a:cs typeface="Calibri"/>
            </a:endParaRPr>
          </a:p>
          <a:p>
            <a:r>
              <a:rPr lang="en-US" sz="2000" dirty="0"/>
              <a:t>2) For each overlapping spaced query </a:t>
            </a:r>
            <a:r>
              <a:rPr lang="en-US" sz="2000" i="1" dirty="0"/>
              <a:t>k</a:t>
            </a:r>
            <a:r>
              <a:rPr lang="en-US" sz="2000" dirty="0"/>
              <a:t>-</a:t>
            </a:r>
            <a:r>
              <a:rPr lang="en-US" sz="2000" dirty="0" err="1"/>
              <a:t>mer</a:t>
            </a:r>
            <a:r>
              <a:rPr lang="en-US" sz="2000" dirty="0"/>
              <a:t>, a list of all similar </a:t>
            </a:r>
            <a:r>
              <a:rPr lang="en-US" sz="2000" i="1" dirty="0"/>
              <a:t>k</a:t>
            </a:r>
            <a:r>
              <a:rPr lang="en-US" sz="2000" dirty="0"/>
              <a:t>-</a:t>
            </a:r>
            <a:r>
              <a:rPr lang="en-US" sz="2000" dirty="0" err="1"/>
              <a:t>mers</a:t>
            </a:r>
            <a:r>
              <a:rPr lang="en-US" sz="2000" dirty="0"/>
              <a:t> is generated​</a:t>
            </a:r>
            <a:endParaRPr lang="en-US" sz="2000" dirty="0">
              <a:cs typeface="Calibri"/>
            </a:endParaRPr>
          </a:p>
          <a:p>
            <a:pPr marL="914400" lvl="1" indent="-457200">
              <a:buAutoNum type="alphaLcParenR"/>
            </a:pPr>
            <a:r>
              <a:rPr lang="en-US" sz="2000" dirty="0"/>
              <a:t>The short word (</a:t>
            </a:r>
            <a:r>
              <a:rPr lang="en-US" sz="2000" i="1" dirty="0"/>
              <a:t>k</a:t>
            </a:r>
            <a:r>
              <a:rPr lang="en-US" sz="2000" dirty="0"/>
              <a:t>-</a:t>
            </a:r>
            <a:r>
              <a:rPr lang="en-US" sz="2000" dirty="0" err="1"/>
              <a:t>mer</a:t>
            </a:r>
            <a:r>
              <a:rPr lang="en-US" sz="2000" dirty="0"/>
              <a:t>) match stage detects consecutive similar-</a:t>
            </a:r>
            <a:r>
              <a:rPr lang="en-US" sz="2000" i="1" dirty="0"/>
              <a:t>k</a:t>
            </a:r>
            <a:r>
              <a:rPr lang="en-US" sz="2000" dirty="0"/>
              <a:t>-</a:t>
            </a:r>
            <a:r>
              <a:rPr lang="en-US" sz="2000" dirty="0" err="1"/>
              <a:t>mer</a:t>
            </a:r>
            <a:r>
              <a:rPr lang="en-US" sz="2000" dirty="0"/>
              <a:t> matches occurring on the same diagonal​</a:t>
            </a:r>
            <a:endParaRPr lang="en-US" sz="2000" dirty="0">
              <a:cs typeface="Calibri"/>
            </a:endParaRPr>
          </a:p>
          <a:p>
            <a:r>
              <a:rPr lang="en-US" sz="2000" dirty="0"/>
              <a:t>3) For each similar </a:t>
            </a:r>
            <a:r>
              <a:rPr lang="en-US" sz="2000" i="1" dirty="0"/>
              <a:t>k</a:t>
            </a:r>
            <a:r>
              <a:rPr lang="en-US" sz="2000" dirty="0"/>
              <a:t>-</a:t>
            </a:r>
            <a:r>
              <a:rPr lang="en-US" sz="2000" dirty="0" err="1"/>
              <a:t>mer</a:t>
            </a:r>
            <a:r>
              <a:rPr lang="en-US" sz="2000" dirty="0"/>
              <a:t> we look up the list of sequences and positions where it occurs​</a:t>
            </a:r>
            <a:endParaRPr lang="en-US" sz="2000" dirty="0">
              <a:cs typeface="Calibri"/>
            </a:endParaRPr>
          </a:p>
          <a:p>
            <a:pPr marL="914400" lvl="1" indent="-457200">
              <a:buAutoNum type="alphaLcParenR"/>
            </a:pPr>
            <a:r>
              <a:rPr lang="en-US" sz="2000" dirty="0"/>
              <a:t>The diagonal of a </a:t>
            </a:r>
            <a:r>
              <a:rPr lang="en-US" sz="2000" i="1" dirty="0"/>
              <a:t>k</a:t>
            </a:r>
            <a:r>
              <a:rPr lang="en-US" sz="2000" dirty="0"/>
              <a:t>-</a:t>
            </a:r>
            <a:r>
              <a:rPr lang="en-US" sz="2000" err="1"/>
              <a:t>mer</a:t>
            </a:r>
            <a:r>
              <a:rPr lang="en-US" sz="2000" dirty="0"/>
              <a:t> match is the difference between the positions of the two similar </a:t>
            </a:r>
            <a:r>
              <a:rPr lang="en-US" sz="2000" i="1" dirty="0"/>
              <a:t>k</a:t>
            </a:r>
            <a:r>
              <a:rPr lang="en-US" sz="2000" dirty="0"/>
              <a:t>-</a:t>
            </a:r>
            <a:r>
              <a:rPr lang="en-US" sz="2000" err="1"/>
              <a:t>mers</a:t>
            </a:r>
            <a:r>
              <a:rPr lang="en-US" sz="2000" dirty="0"/>
              <a:t> in the query and in the target sequence​</a:t>
            </a:r>
            <a:endParaRPr lang="en-US" sz="2000" dirty="0">
              <a:cs typeface="Calibri"/>
            </a:endParaRPr>
          </a:p>
          <a:p>
            <a:r>
              <a:rPr lang="en-US" sz="2000" dirty="0"/>
              <a:t>4) Detect consecutive double matches on the same diagonals​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138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502A9-0B5D-C09D-87AA-52A295889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Cascaded Clustering</a:t>
            </a:r>
            <a:endParaRPr lang="en-US"/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7E4205F8-6A02-6A1D-1FB1-FED5E087D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599" y="371475"/>
            <a:ext cx="3996427" cy="61150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B4B488-2F9F-61A0-7C0A-F442D8614E85}"/>
              </a:ext>
            </a:extLst>
          </p:cNvPr>
          <p:cNvSpPr txBox="1"/>
          <p:nvPr/>
        </p:nvSpPr>
        <p:spPr>
          <a:xfrm>
            <a:off x="352425" y="1520825"/>
            <a:ext cx="7035801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Lower sequence identities and/or improved resulting clusters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Three cascaded clustering steps: </a:t>
            </a:r>
          </a:p>
          <a:p>
            <a:pPr marL="800100" lvl="1" indent="-342900">
              <a:buAutoNum type="arabicPeriod"/>
            </a:pPr>
            <a:r>
              <a:rPr lang="en-US" b="1">
                <a:ea typeface="+mn-lt"/>
                <a:cs typeface="+mn-lt"/>
              </a:rPr>
              <a:t>First step</a:t>
            </a:r>
            <a:r>
              <a:rPr lang="en-US">
                <a:ea typeface="+mn-lt"/>
                <a:cs typeface="+mn-lt"/>
              </a:rPr>
              <a:t>: The prefiltering runs with a low sensitivity of 1 and a very high result significance threshold</a:t>
            </a:r>
          </a:p>
          <a:p>
            <a:pPr marL="1257300" lvl="2" indent="-342900">
              <a:buAutoNum type="romanLcPeriod"/>
            </a:pPr>
            <a:r>
              <a:rPr lang="en-US">
                <a:ea typeface="+mn-lt"/>
                <a:cs typeface="+mn-lt"/>
              </a:rPr>
              <a:t>Accelerates the calculation and search only for hits with a very high sequence identity</a:t>
            </a:r>
            <a:endParaRPr lang="en-US">
              <a:cs typeface="Calibri"/>
            </a:endParaRPr>
          </a:p>
          <a:p>
            <a:pPr marL="1257300" lvl="2" indent="-342900">
              <a:buAutoNum type="romanLcPeriod"/>
            </a:pPr>
            <a:r>
              <a:rPr lang="en-US">
                <a:ea typeface="+mn-lt"/>
                <a:cs typeface="+mn-lt"/>
              </a:rPr>
              <a:t>Alignments are calculated and the database is clustered</a:t>
            </a:r>
          </a:p>
          <a:p>
            <a:pPr marL="800100" lvl="1" indent="-342900">
              <a:buAutoNum type="arabicPeriod"/>
            </a:pPr>
            <a:r>
              <a:rPr lang="en-US" b="1">
                <a:ea typeface="+mn-lt"/>
                <a:cs typeface="+mn-lt"/>
              </a:rPr>
              <a:t>Second step</a:t>
            </a:r>
            <a:r>
              <a:rPr lang="en-US">
                <a:ea typeface="+mn-lt"/>
                <a:cs typeface="+mn-lt"/>
              </a:rPr>
              <a:t>: Representative sequences of the first clustering step and repeats the prefiltering, alignment and clustering steps. </a:t>
            </a:r>
          </a:p>
          <a:p>
            <a:pPr marL="1257300" lvl="2" indent="-342900">
              <a:buAutoNum type="romanLcPeriod"/>
            </a:pPr>
            <a:r>
              <a:rPr lang="en-US">
                <a:ea typeface="+mn-lt"/>
                <a:cs typeface="+mn-lt"/>
              </a:rPr>
              <a:t>The prefiltering is executed with a higher sensitivity and a lower result significance threshold for catching sequence pairs with lower sequence identity</a:t>
            </a:r>
          </a:p>
          <a:p>
            <a:pPr marL="800100" lvl="1" indent="-342900">
              <a:buAutoNum type="arabicPeriod"/>
            </a:pPr>
            <a:r>
              <a:rPr lang="en-US" b="1">
                <a:ea typeface="+mn-lt"/>
                <a:cs typeface="+mn-lt"/>
              </a:rPr>
              <a:t>Third step</a:t>
            </a:r>
            <a:r>
              <a:rPr lang="en-US">
                <a:ea typeface="+mn-lt"/>
                <a:cs typeface="+mn-lt"/>
              </a:rPr>
              <a:t>: Whole process is repeated with the final target sensitivity</a:t>
            </a:r>
          </a:p>
          <a:p>
            <a:pPr marL="800100" lvl="1" indent="-342900">
              <a:buAutoNum type="arabicPeriod"/>
            </a:pPr>
            <a:r>
              <a:rPr lang="en-US">
                <a:ea typeface="+mn-lt"/>
                <a:cs typeface="+mn-lt"/>
              </a:rPr>
              <a:t>Final step: Clustering results are merged, and the resulting clustering is written to the output database</a:t>
            </a:r>
          </a:p>
        </p:txBody>
      </p:sp>
    </p:spTree>
    <p:extLst>
      <p:ext uri="{BB962C8B-B14F-4D97-AF65-F5344CB8AC3E}">
        <p14:creationId xmlns:p14="http://schemas.microsoft.com/office/powerpoint/2010/main" val="1867944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786A8-F646-3323-C453-4CCD433A0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Clustering Metrics: Rand Index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E5ABB-A7A9-E7DA-74B2-086787AE1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20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>
                <a:cs typeface="Calibri"/>
              </a:rPr>
              <a:t>Measures the similarity between two subsets</a:t>
            </a:r>
          </a:p>
          <a:p>
            <a:pPr marL="457200" indent="-457200"/>
            <a:r>
              <a:rPr lang="en-US">
                <a:cs typeface="Calibri"/>
              </a:rPr>
              <a:t>Used to compare labels of </a:t>
            </a:r>
            <a:r>
              <a:rPr lang="en-US" err="1">
                <a:cs typeface="Calibri"/>
              </a:rPr>
              <a:t>clusterings</a:t>
            </a:r>
            <a:endParaRPr lang="en-US" err="1">
              <a:ea typeface="Calibri"/>
              <a:cs typeface="Calibri"/>
            </a:endParaRPr>
          </a:p>
          <a:p>
            <a:pPr marL="457200" indent="-457200"/>
            <a:r>
              <a:rPr lang="en-US">
                <a:cs typeface="Calibri"/>
              </a:rPr>
              <a:t>Formula:</a:t>
            </a:r>
            <a:endParaRPr lang="en-US"/>
          </a:p>
          <a:p>
            <a:pPr lvl="1"/>
            <a:endParaRPr lang="en-US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marL="457200" lvl="1" indent="0">
              <a:buNone/>
            </a:pPr>
            <a:r>
              <a:rPr lang="en-US">
                <a:cs typeface="Calibri"/>
              </a:rPr>
              <a:t>Where:</a:t>
            </a:r>
            <a:endParaRPr lang="en-US">
              <a:ea typeface="Calibri"/>
              <a:cs typeface="Calibri"/>
            </a:endParaRPr>
          </a:p>
          <a:p>
            <a:pPr lvl="2"/>
            <a:r>
              <a:rPr lang="en-US">
                <a:cs typeface="Calibri"/>
              </a:rPr>
              <a:t>a is the number of pairs that are the same in both clusters X and Y  (true positive)</a:t>
            </a:r>
            <a:endParaRPr lang="en-US">
              <a:ea typeface="Calibri"/>
              <a:cs typeface="Calibri"/>
            </a:endParaRPr>
          </a:p>
          <a:p>
            <a:pPr lvl="2"/>
            <a:r>
              <a:rPr lang="en-US">
                <a:cs typeface="Calibri"/>
              </a:rPr>
              <a:t>b is the number of pairs that are same in both X and Y and of a different cluster than a (true negative)</a:t>
            </a:r>
            <a:endParaRPr lang="en-US">
              <a:ea typeface="Calibri"/>
              <a:cs typeface="Calibri"/>
            </a:endParaRPr>
          </a:p>
          <a:p>
            <a:pPr lvl="2"/>
            <a:r>
              <a:rPr lang="en-US">
                <a:cs typeface="Calibri"/>
              </a:rPr>
              <a:t>n is the number of samples,          is number of possible pairs</a:t>
            </a:r>
            <a:endParaRPr lang="en-US">
              <a:ea typeface="Calibri"/>
              <a:cs typeface="Calibri"/>
            </a:endParaRPr>
          </a:p>
          <a:p>
            <a:pPr lvl="2"/>
            <a:endParaRPr lang="en-US">
              <a:cs typeface="Calibri"/>
            </a:endParaRPr>
          </a:p>
        </p:txBody>
      </p:sp>
      <p:pic>
        <p:nvPicPr>
          <p:cNvPr id="6" name="Picture 6" descr="Text, letter&#10;&#10;Description automatically generated">
            <a:extLst>
              <a:ext uri="{FF2B5EF4-FFF2-40B4-BE49-F238E27FC236}">
                <a16:creationId xmlns:a16="http://schemas.microsoft.com/office/drawing/2014/main" id="{E5EA1D53-1134-95E1-6DAC-2A7A4A60B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813" y="3652838"/>
            <a:ext cx="2238375" cy="695325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00DAB779-7B71-2B7B-21DC-B79E71103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055" y="5829801"/>
            <a:ext cx="4191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502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F5ABBF6F5F0F459218DEAA742A319C" ma:contentTypeVersion="4" ma:contentTypeDescription="Create a new document." ma:contentTypeScope="" ma:versionID="7eb0725138435fd5ec02daa70fe21e9d">
  <xsd:schema xmlns:xsd="http://www.w3.org/2001/XMLSchema" xmlns:xs="http://www.w3.org/2001/XMLSchema" xmlns:p="http://schemas.microsoft.com/office/2006/metadata/properties" xmlns:ns2="44863786-bc2c-4726-88c8-1a4177c2604b" xmlns:ns3="40f99a72-1021-41f8-938d-fdb1da7f4156" targetNamespace="http://schemas.microsoft.com/office/2006/metadata/properties" ma:root="true" ma:fieldsID="20666c50ec183d7880495979024d1056" ns2:_="" ns3:_="">
    <xsd:import namespace="44863786-bc2c-4726-88c8-1a4177c2604b"/>
    <xsd:import namespace="40f99a72-1021-41f8-938d-fdb1da7f41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863786-bc2c-4726-88c8-1a4177c260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f99a72-1021-41f8-938d-fdb1da7f415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0f99a72-1021-41f8-938d-fdb1da7f4156">
      <UserInfo>
        <DisplayName>Bishop,Ashley</DisplayName>
        <AccountId>13</AccountId>
        <AccountType/>
      </UserInfo>
      <UserInfo>
        <DisplayName>Niranjan,Anush</DisplayName>
        <AccountId>11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96B4A9F-8DA9-4841-924E-1FC73E80B596}">
  <ds:schemaRefs>
    <ds:schemaRef ds:uri="40f99a72-1021-41f8-938d-fdb1da7f4156"/>
    <ds:schemaRef ds:uri="44863786-bc2c-4726-88c8-1a4177c260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74D2DC9-EDC8-431C-826B-E2E56A2A6C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09446C-49CC-4A7F-A5B2-7ABEEF014E1E}">
  <ds:schemaRefs>
    <ds:schemaRef ds:uri="40f99a72-1021-41f8-938d-fdb1da7f4156"/>
    <ds:schemaRef ds:uri="44863786-bc2c-4726-88c8-1a4177c2604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2438</Words>
  <Application>Microsoft Macintosh PowerPoint</Application>
  <PresentationFormat>Widescreen</PresentationFormat>
  <Paragraphs>392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Courier</vt:lpstr>
      <vt:lpstr>office theme</vt:lpstr>
      <vt:lpstr>Comparing Cascade and Single Step Clustering in MMSEQS2</vt:lpstr>
      <vt:lpstr>Overview</vt:lpstr>
      <vt:lpstr>Problem Statement</vt:lpstr>
      <vt:lpstr>MMseq2 (Many-against-Many searching)</vt:lpstr>
      <vt:lpstr>Why MMSeq2?</vt:lpstr>
      <vt:lpstr>MMSeq2 Algorithm</vt:lpstr>
      <vt:lpstr>MMSeq2 Algorithm – Pre filter step</vt:lpstr>
      <vt:lpstr>Cascaded Clustering</vt:lpstr>
      <vt:lpstr>Clustering Metrics: Rand Index</vt:lpstr>
      <vt:lpstr>Clustering Metrics: Rand Index</vt:lpstr>
      <vt:lpstr>Clustering Metrics: Rand Index</vt:lpstr>
      <vt:lpstr>Clustering Metrics: Homogeneity</vt:lpstr>
      <vt:lpstr>Clustering Metrics: Homogeneity</vt:lpstr>
      <vt:lpstr>Clustering Metrics: Homogeneity</vt:lpstr>
      <vt:lpstr>Clustering Metrics: Completeness</vt:lpstr>
      <vt:lpstr>Clustering Metrics: Completeness</vt:lpstr>
      <vt:lpstr>Clustering Metrics: Mutual Info Score</vt:lpstr>
      <vt:lpstr>Clustering Metrics: Normalized Mutual Info Score</vt:lpstr>
      <vt:lpstr>Clustering Metrics: Normalized Mutual Info Score</vt:lpstr>
      <vt:lpstr>Our Method</vt:lpstr>
      <vt:lpstr>Combine the fastq files and cluster</vt:lpstr>
      <vt:lpstr>PowerPoint Presentation</vt:lpstr>
      <vt:lpstr>Bring tsv files into excel</vt:lpstr>
      <vt:lpstr>Combine results</vt:lpstr>
      <vt:lpstr>Assigned numbers</vt:lpstr>
      <vt:lpstr>Our Results</vt:lpstr>
      <vt:lpstr>First cluster the sequences to find representative sequences</vt:lpstr>
      <vt:lpstr>Our results with 49,773 sequences</vt:lpstr>
      <vt:lpstr>PowerPoint Presentation</vt:lpstr>
      <vt:lpstr>PowerPoint Presentation</vt:lpstr>
      <vt:lpstr>PowerPoint Presentation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Schrayer,Anthony</cp:lastModifiedBy>
  <cp:revision>1</cp:revision>
  <dcterms:created xsi:type="dcterms:W3CDTF">2022-04-23T20:46:08Z</dcterms:created>
  <dcterms:modified xsi:type="dcterms:W3CDTF">2022-05-04T20:52:27Z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0x010100EBF5ABBF6F5F0F459218DEAA742A319C</vt:lpwstr>
  </property>
</Properties>
</file>