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7" r:id="rId3"/>
    <p:sldId id="354" r:id="rId4"/>
    <p:sldId id="370" r:id="rId5"/>
    <p:sldId id="369" r:id="rId6"/>
    <p:sldId id="355" r:id="rId7"/>
    <p:sldId id="365" r:id="rId8"/>
    <p:sldId id="371" r:id="rId9"/>
    <p:sldId id="347" r:id="rId10"/>
    <p:sldId id="384" r:id="rId11"/>
    <p:sldId id="386" r:id="rId12"/>
    <p:sldId id="396" r:id="rId13"/>
    <p:sldId id="390" r:id="rId14"/>
    <p:sldId id="389" r:id="rId15"/>
    <p:sldId id="391" r:id="rId16"/>
    <p:sldId id="392" r:id="rId17"/>
    <p:sldId id="393" r:id="rId18"/>
    <p:sldId id="395" r:id="rId19"/>
    <p:sldId id="379" r:id="rId20"/>
    <p:sldId id="333" r:id="rId21"/>
    <p:sldId id="346" r:id="rId22"/>
    <p:sldId id="334" r:id="rId23"/>
    <p:sldId id="399" r:id="rId24"/>
    <p:sldId id="340" r:id="rId25"/>
    <p:sldId id="383" r:id="rId26"/>
    <p:sldId id="398" r:id="rId27"/>
    <p:sldId id="397" r:id="rId28"/>
    <p:sldId id="382" r:id="rId29"/>
    <p:sldId id="336" r:id="rId30"/>
    <p:sldId id="344" r:id="rId31"/>
    <p:sldId id="337" r:id="rId32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33"/>
    <a:srgbClr val="B9B9B9"/>
    <a:srgbClr val="FF7979"/>
    <a:srgbClr val="FF5353"/>
    <a:srgbClr val="FF8989"/>
    <a:srgbClr val="FF9966"/>
    <a:srgbClr val="FFCCCC"/>
    <a:srgbClr val="FFCC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2" autoAdjust="0"/>
    <p:restoredTop sz="90171" autoAdjust="0"/>
  </p:normalViewPr>
  <p:slideViewPr>
    <p:cSldViewPr>
      <p:cViewPr varScale="1">
        <p:scale>
          <a:sx n="87" d="100"/>
          <a:sy n="87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none" strike="noStrike" baseline="0" dirty="0"/>
              <a:t>Prevalence of Anti-patterns in Automatically Generated Patches (%)</a:t>
            </a:r>
            <a:endParaRPr 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GenProg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Delete exit</c:v>
                </c:pt>
                <c:pt idx="1">
                  <c:v>Delete return</c:v>
                </c:pt>
                <c:pt idx="2">
                  <c:v>Delete goto</c:v>
                </c:pt>
                <c:pt idx="3">
                  <c:v>Delete error code</c:v>
                </c:pt>
                <c:pt idx="4">
                  <c:v>Delete if-statement</c:v>
                </c:pt>
                <c:pt idx="5">
                  <c:v>Delete loop</c:v>
                </c:pt>
                <c:pt idx="6">
                  <c:v>Delete sole statement in if</c:v>
                </c:pt>
                <c:pt idx="7">
                  <c:v>Delete condition</c:v>
                </c:pt>
                <c:pt idx="8">
                  <c:v>Delete loop counter update</c:v>
                </c:pt>
                <c:pt idx="9">
                  <c:v>Insert early return</c:v>
                </c:pt>
                <c:pt idx="10">
                  <c:v>Inserty early exit </c:v>
                </c:pt>
                <c:pt idx="11">
                  <c:v>Insert early goto</c:v>
                </c:pt>
                <c:pt idx="12">
                  <c:v>Insert Tautology</c:v>
                </c:pt>
                <c:pt idx="13">
                  <c:v>Insert Contradiction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4</c:v>
                </c:pt>
                <c:pt idx="1">
                  <c:v>8</c:v>
                </c:pt>
                <c:pt idx="2">
                  <c:v>2</c:v>
                </c:pt>
                <c:pt idx="3">
                  <c:v>15</c:v>
                </c:pt>
                <c:pt idx="4">
                  <c:v>14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2</c:v>
                </c:pt>
                <c:pt idx="10">
                  <c:v>0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21-42D2-8220-006D2DF1D27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Delete exit</c:v>
                </c:pt>
                <c:pt idx="1">
                  <c:v>Delete return</c:v>
                </c:pt>
                <c:pt idx="2">
                  <c:v>Delete goto</c:v>
                </c:pt>
                <c:pt idx="3">
                  <c:v>Delete error code</c:v>
                </c:pt>
                <c:pt idx="4">
                  <c:v>Delete if-statement</c:v>
                </c:pt>
                <c:pt idx="5">
                  <c:v>Delete loop</c:v>
                </c:pt>
                <c:pt idx="6">
                  <c:v>Delete sole statement in if</c:v>
                </c:pt>
                <c:pt idx="7">
                  <c:v>Delete condition</c:v>
                </c:pt>
                <c:pt idx="8">
                  <c:v>Delete loop counter update</c:v>
                </c:pt>
                <c:pt idx="9">
                  <c:v>Insert early return</c:v>
                </c:pt>
                <c:pt idx="10">
                  <c:v>Inserty early exit </c:v>
                </c:pt>
                <c:pt idx="11">
                  <c:v>Insert early goto</c:v>
                </c:pt>
                <c:pt idx="12">
                  <c:v>Insert Tautology</c:v>
                </c:pt>
                <c:pt idx="13">
                  <c:v>Insert Contradiction</c:v>
                </c:pt>
              </c:strCache>
            </c: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</c:v>
                </c:pt>
                <c:pt idx="1">
                  <c:v>7.14</c:v>
                </c:pt>
                <c:pt idx="2">
                  <c:v>7.14</c:v>
                </c:pt>
                <c:pt idx="3">
                  <c:v>6</c:v>
                </c:pt>
                <c:pt idx="4">
                  <c:v>14.29</c:v>
                </c:pt>
                <c:pt idx="5">
                  <c:v>21.43</c:v>
                </c:pt>
                <c:pt idx="6">
                  <c:v>7.14</c:v>
                </c:pt>
                <c:pt idx="7">
                  <c:v>7.14</c:v>
                </c:pt>
                <c:pt idx="8">
                  <c:v>3.57</c:v>
                </c:pt>
                <c:pt idx="9">
                  <c:v>7.14</c:v>
                </c:pt>
                <c:pt idx="10">
                  <c:v>3.57</c:v>
                </c:pt>
                <c:pt idx="11">
                  <c:v>3.57</c:v>
                </c:pt>
                <c:pt idx="12">
                  <c:v>7.14</c:v>
                </c:pt>
                <c:pt idx="13">
                  <c:v>39.39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21-42D2-8220-006D2DF1D2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552240"/>
        <c:axId val="357551584"/>
      </c:barChart>
      <c:catAx>
        <c:axId val="35755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57551584"/>
        <c:crosses val="autoZero"/>
        <c:auto val="1"/>
        <c:lblAlgn val="ctr"/>
        <c:lblOffset val="100"/>
        <c:noMultiLvlLbl val="0"/>
      </c:catAx>
      <c:valAx>
        <c:axId val="35755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5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6826335783028423"/>
          <c:y val="0.10207970303309498"/>
          <c:w val="0.27126245273202804"/>
          <c:h val="6.9800130412624659E-2"/>
        </c:manualLayout>
      </c:layout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Figure 1: Number of Patches Found by SPR vs. </a:t>
            </a:r>
            <a:r>
              <a:rPr lang="en-US" dirty="0" err="1"/>
              <a:t>mSPR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coreutils</c:v>
                </c:pt>
                <c:pt idx="1">
                  <c:v>findutils</c:v>
                </c:pt>
                <c:pt idx="2">
                  <c:v>grep</c:v>
                </c:pt>
                <c:pt idx="3">
                  <c:v>make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31</c:v>
                </c:pt>
                <c:pt idx="2">
                  <c:v>20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95-4D29-9AF9-D1879546B8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mSPR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coreutils</c:v>
                </c:pt>
                <c:pt idx="1">
                  <c:v>findutils</c:v>
                </c:pt>
                <c:pt idx="2">
                  <c:v>grep</c:v>
                </c:pt>
                <c:pt idx="3">
                  <c:v>make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</c:v>
                </c:pt>
                <c:pt idx="1">
                  <c:v>19</c:v>
                </c:pt>
                <c:pt idx="2">
                  <c:v>17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95-4D29-9AF9-D1879546B8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7552240"/>
        <c:axId val="357551584"/>
      </c:barChart>
      <c:catAx>
        <c:axId val="35755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51584"/>
        <c:crosses val="autoZero"/>
        <c:auto val="1"/>
        <c:lblAlgn val="ctr"/>
        <c:lblOffset val="100"/>
        <c:noMultiLvlLbl val="0"/>
      </c:catAx>
      <c:valAx>
        <c:axId val="35755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55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Repair Space Reduction</a:t>
            </a:r>
            <a:r>
              <a:rPr lang="en-US" sz="2000" baseline="0" dirty="0"/>
              <a:t> (%)</a:t>
            </a:r>
            <a:endParaRPr lang="en-US" sz="2000" dirty="0"/>
          </a:p>
        </c:rich>
      </c:tx>
      <c:layout>
        <c:manualLayout>
          <c:xMode val="edge"/>
          <c:yMode val="edge"/>
          <c:x val="0.25150103203119029"/>
          <c:y val="0.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mGenProg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coreutils </c:v>
                </c:pt>
                <c:pt idx="1">
                  <c:v>findutils </c:v>
                </c:pt>
                <c:pt idx="2">
                  <c:v>grep </c:v>
                </c:pt>
                <c:pt idx="3">
                  <c:v>make </c:v>
                </c:pt>
                <c:pt idx="4">
                  <c:v>php </c:v>
                </c:pt>
                <c:pt idx="5">
                  <c:v>libtiff </c:v>
                </c:pt>
                <c:pt idx="6">
                  <c:v>python </c:v>
                </c:pt>
                <c:pt idx="7">
                  <c:v>gmp </c:v>
                </c:pt>
                <c:pt idx="8">
                  <c:v>gzip </c:v>
                </c:pt>
                <c:pt idx="9">
                  <c:v>wireshark </c:v>
                </c:pt>
                <c:pt idx="10">
                  <c:v>lighthttpd 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43</c:v>
                </c:pt>
                <c:pt idx="1">
                  <c:v>47</c:v>
                </c:pt>
                <c:pt idx="2">
                  <c:v>38</c:v>
                </c:pt>
                <c:pt idx="3">
                  <c:v>37</c:v>
                </c:pt>
                <c:pt idx="4">
                  <c:v>37</c:v>
                </c:pt>
                <c:pt idx="5">
                  <c:v>43</c:v>
                </c:pt>
                <c:pt idx="6">
                  <c:v>31</c:v>
                </c:pt>
                <c:pt idx="7">
                  <c:v>0</c:v>
                </c:pt>
                <c:pt idx="8">
                  <c:v>43</c:v>
                </c:pt>
                <c:pt idx="9">
                  <c:v>42</c:v>
                </c:pt>
                <c:pt idx="1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1-49B5-BCEF-B2012ECD5B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MSPR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coreutils </c:v>
                </c:pt>
                <c:pt idx="1">
                  <c:v>findutils </c:v>
                </c:pt>
                <c:pt idx="2">
                  <c:v>grep </c:v>
                </c:pt>
                <c:pt idx="3">
                  <c:v>make </c:v>
                </c:pt>
                <c:pt idx="4">
                  <c:v>php </c:v>
                </c:pt>
                <c:pt idx="5">
                  <c:v>libtiff </c:v>
                </c:pt>
                <c:pt idx="6">
                  <c:v>python </c:v>
                </c:pt>
                <c:pt idx="7">
                  <c:v>gmp </c:v>
                </c:pt>
                <c:pt idx="8">
                  <c:v>gzip </c:v>
                </c:pt>
                <c:pt idx="9">
                  <c:v>wireshark </c:v>
                </c:pt>
                <c:pt idx="10">
                  <c:v>lighthttpd 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22</c:v>
                </c:pt>
                <c:pt idx="1">
                  <c:v>19</c:v>
                </c:pt>
                <c:pt idx="2">
                  <c:v>32</c:v>
                </c:pt>
                <c:pt idx="3">
                  <c:v>36</c:v>
                </c:pt>
                <c:pt idx="4">
                  <c:v>20</c:v>
                </c:pt>
                <c:pt idx="5">
                  <c:v>61</c:v>
                </c:pt>
                <c:pt idx="6">
                  <c:v>26</c:v>
                </c:pt>
                <c:pt idx="7">
                  <c:v>9</c:v>
                </c:pt>
                <c:pt idx="8">
                  <c:v>31</c:v>
                </c:pt>
                <c:pt idx="9">
                  <c:v>35</c:v>
                </c:pt>
                <c:pt idx="1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1-49B5-BCEF-B2012ECD5B6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30429688"/>
        <c:axId val="1030430016"/>
      </c:barChart>
      <c:catAx>
        <c:axId val="1030429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2">
                <a:shade val="60000"/>
                <a:satMod val="110000"/>
                <a:alpha val="19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430016"/>
        <c:crosses val="autoZero"/>
        <c:auto val="1"/>
        <c:lblAlgn val="ctr"/>
        <c:lblOffset val="100"/>
        <c:noMultiLvlLbl val="0"/>
      </c:catAx>
      <c:valAx>
        <c:axId val="103043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429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226698406885177"/>
          <c:y val="0.13712032480314962"/>
          <c:w val="0.3780992788522794"/>
          <c:h val="8.78796751968503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1"/>
            <a:ext cx="2889938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2CE41-7C88-455E-A63D-196D3652E7F9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63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C337A-87E3-4238-8D2F-3B83761D0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5E10-02CB-4ED3-9167-A8C4847A474C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E2E4D-ACCE-485A-AF06-563414264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E2E4D-ACCE-485A-AF06-563414264BA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4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37910" y="2976649"/>
            <a:ext cx="9081069" cy="168485"/>
          </a:xfrm>
          <a:prstGeom prst="rect">
            <a:avLst/>
          </a:prstGeom>
          <a:gradFill flip="none" rotWithShape="1">
            <a:gsLst>
              <a:gs pos="50000">
                <a:schemeClr val="tx2">
                  <a:lumMod val="40000"/>
                  <a:lumOff val="60000"/>
                </a:schemeClr>
              </a:gs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7B5EC2A-8F4C-475F-9EAE-C5E70495777F}" type="datetimeFigureOut">
              <a:rPr lang="en-US" smtClean="0"/>
              <a:t>11/14/2016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744429-5D94-4E32-8057-7F8AE04342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0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382000" cy="1470025"/>
          </a:xfrm>
        </p:spPr>
        <p:txBody>
          <a:bodyPr/>
          <a:lstStyle/>
          <a:p>
            <a:r>
              <a:rPr lang="en-US" b="1" dirty="0"/>
              <a:t>Anti-patterns in </a:t>
            </a:r>
            <a:br>
              <a:rPr lang="en-US" b="1" dirty="0"/>
            </a:br>
            <a:r>
              <a:rPr lang="en-US" b="1" dirty="0"/>
              <a:t>Search-based Program Repair</a:t>
            </a:r>
            <a:r>
              <a:rPr lang="en-US" i="1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047808"/>
              </p:ext>
            </p:extLst>
          </p:nvPr>
        </p:nvGraphicFramePr>
        <p:xfrm>
          <a:off x="238432" y="3733800"/>
          <a:ext cx="8819535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168">
                  <a:extLst>
                    <a:ext uri="{9D8B030D-6E8A-4147-A177-3AD203B41FA5}">
                      <a16:colId xmlns:a16="http://schemas.microsoft.com/office/drawing/2014/main" val="37105307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711588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947724064"/>
                    </a:ext>
                  </a:extLst>
                </a:gridCol>
                <a:gridCol w="2733367">
                  <a:extLst>
                    <a:ext uri="{9D8B030D-6E8A-4147-A177-3AD203B41FA5}">
                      <a16:colId xmlns:a16="http://schemas.microsoft.com/office/drawing/2014/main" val="938161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b="0" dirty="0">
                          <a:solidFill>
                            <a:schemeClr val="accent3"/>
                          </a:solidFill>
                          <a:latin typeface="+mj-lt"/>
                        </a:rPr>
                        <a:t>Shin</a:t>
                      </a:r>
                      <a:r>
                        <a:rPr lang="en-US" sz="1900" b="0" baseline="0" dirty="0">
                          <a:solidFill>
                            <a:schemeClr val="accent3"/>
                          </a:solidFill>
                          <a:latin typeface="+mj-lt"/>
                        </a:rPr>
                        <a:t> Hwei Tan*</a:t>
                      </a:r>
                      <a:endParaRPr lang="en-US" sz="1900" b="0" dirty="0">
                        <a:solidFill>
                          <a:schemeClr val="accent3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Hiroaki Yoshida</a:t>
                      </a:r>
                      <a:r>
                        <a:rPr lang="en-US" sz="1900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+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9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Mukul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 R. Prasad</a:t>
                      </a:r>
                      <a:r>
                        <a:rPr lang="en-US" sz="1900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+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endParaRPr lang="en-US" sz="19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Abhik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sz="19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Roychoudhury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*</a:t>
                      </a:r>
                      <a:endParaRPr lang="en-US" sz="1900" b="0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57348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National University of Singapore</a:t>
                      </a:r>
                      <a:r>
                        <a:rPr lang="en-US" sz="1900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*</a:t>
                      </a: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  <a:p>
                      <a:pPr algn="ctr"/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+mj-lt"/>
                        </a:rPr>
                        <a:t>Fujitsu Laboratories of America, Inc.</a:t>
                      </a:r>
                      <a:r>
                        <a:rPr lang="en-US" sz="1900" b="0" baseline="30000" dirty="0">
                          <a:solidFill>
                            <a:schemeClr val="tx1"/>
                          </a:solidFill>
                          <a:latin typeface="+mj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74205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" y="248133"/>
            <a:ext cx="2305050" cy="1072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76018"/>
            <a:ext cx="2325990" cy="1144134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7696200" cy="457200"/>
          </a:xfrm>
        </p:spPr>
        <p:txBody>
          <a:bodyPr/>
          <a:lstStyle/>
          <a:p>
            <a:r>
              <a:rPr lang="en-US" dirty="0"/>
              <a:t>**Part of this work was conducted during at an internship at Fujitsu Laboratories of America</a:t>
            </a:r>
          </a:p>
        </p:txBody>
      </p:sp>
    </p:spTree>
    <p:extLst>
      <p:ext uri="{BB962C8B-B14F-4D97-AF65-F5344CB8AC3E}">
        <p14:creationId xmlns:p14="http://schemas.microsoft.com/office/powerpoint/2010/main" val="201730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4253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Problem: Weak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0182" y="1066800"/>
            <a:ext cx="8719040" cy="4572000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Statements like exit call/assertions serve as test proxies </a:t>
            </a:r>
          </a:p>
          <a:p>
            <a:r>
              <a:rPr lang="en-US" sz="2400" dirty="0"/>
              <a:t>Test proxies should </a:t>
            </a:r>
            <a:r>
              <a:rPr lang="en-US" sz="2400" i="1" dirty="0"/>
              <a:t>not be </a:t>
            </a:r>
            <a:r>
              <a:rPr lang="en-US" sz="2400" dirty="0"/>
              <a:t>randomly</a:t>
            </a:r>
            <a:r>
              <a:rPr lang="en-US" sz="2400" i="1" dirty="0"/>
              <a:t> </a:t>
            </a:r>
            <a:r>
              <a:rPr lang="en-US" sz="2400" dirty="0"/>
              <a:t>manipulated</a:t>
            </a: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2430" y="1026561"/>
            <a:ext cx="4807405" cy="1709030"/>
            <a:chOff x="-677112" y="2252772"/>
            <a:chExt cx="5103245" cy="1889562"/>
          </a:xfrm>
        </p:grpSpPr>
        <p:sp>
          <p:nvSpPr>
            <p:cNvPr id="8" name="Rectangle: Folded Corner 7"/>
            <p:cNvSpPr/>
            <p:nvPr/>
          </p:nvSpPr>
          <p:spPr>
            <a:xfrm>
              <a:off x="-677112" y="2695469"/>
              <a:ext cx="5103245" cy="144686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$command $argument1 $argument2 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RETVAL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$?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$RETVAL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b="1" dirty="0" err="1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eq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&amp;&amp;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echo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$RETVAL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-ne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&amp;&amp;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echo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Failure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2930" y="2252772"/>
              <a:ext cx="23407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Failing Test Script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468816" y="1812261"/>
            <a:ext cx="349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Test outcome determined by exit status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5244612" y="1812261"/>
            <a:ext cx="448408" cy="778539"/>
          </a:xfrm>
          <a:prstGeom prst="rightBrace">
            <a:avLst>
              <a:gd name="adj1" fmla="val 8333"/>
              <a:gd name="adj2" fmla="val 5095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36053" y="3886200"/>
            <a:ext cx="9107297" cy="2569409"/>
            <a:chOff x="142648" y="4306176"/>
            <a:chExt cx="9107297" cy="2569409"/>
          </a:xfrm>
        </p:grpSpPr>
        <p:grpSp>
          <p:nvGrpSpPr>
            <p:cNvPr id="6" name="Group 5"/>
            <p:cNvGrpSpPr/>
            <p:nvPr/>
          </p:nvGrpSpPr>
          <p:grpSpPr>
            <a:xfrm>
              <a:off x="486945" y="4306176"/>
              <a:ext cx="8763000" cy="2569409"/>
              <a:chOff x="454269" y="4191000"/>
              <a:chExt cx="8763000" cy="2569409"/>
            </a:xfrm>
          </p:grpSpPr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4269" y="4191000"/>
                <a:ext cx="8763000" cy="2569409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/>
                  <a:buNone/>
                </a:pPr>
                <a:r>
                  <a:rPr lang="it-IT" sz="2000" b="1" i="1" dirty="0"/>
                  <a:t>A1: Anti-delete CFG exit node</a:t>
                </a:r>
              </a:p>
              <a:p>
                <a:pPr>
                  <a:buClr>
                    <a:srgbClr val="FF0000"/>
                  </a:buClr>
                  <a:buFont typeface="Wingdings 2" panose="05020102010507070707" pitchFamily="18" charset="2"/>
                  <a:buChar char=""/>
                </a:pPr>
                <a:r>
                  <a:rPr lang="en-US" sz="1800" dirty="0"/>
                  <a:t>Remove return statements, exit calls, functions with the word “error”, assertions.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Font typeface="Wingdings 2"/>
                  <a:buNone/>
                </a:pPr>
                <a:endParaRPr lang="en-US" sz="1800" i="1" dirty="0"/>
              </a:p>
              <a:p>
                <a:pPr marL="0" indent="0">
                  <a:buFont typeface="Wingdings 2"/>
                  <a:buNone/>
                </a:pPr>
                <a:endParaRPr lang="en-US" sz="1800" i="1" dirty="0"/>
              </a:p>
              <a:p>
                <a:pPr marL="0" indent="0">
                  <a:buFont typeface="Wingdings 2"/>
                  <a:buNone/>
                </a:pPr>
                <a:endParaRPr lang="en-US" sz="2000" i="1" dirty="0"/>
              </a:p>
              <a:p>
                <a:pPr marL="274320" lvl="1" indent="0">
                  <a:buFont typeface="Wingdings 2"/>
                  <a:buNone/>
                </a:pPr>
                <a:endParaRPr lang="en-US" sz="2600" dirty="0"/>
              </a:p>
              <a:p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09600" y="5051584"/>
                <a:ext cx="7924799" cy="1323439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 void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BadPPM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(char* file) {</a:t>
                </a: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fprintf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stderr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"%s: Not a PPM file.\n", file);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  exit(-2);</a:t>
                </a:r>
              </a:p>
              <a:p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42648" y="4306942"/>
              <a:ext cx="8820622" cy="2322458"/>
            </a:xfrm>
            <a:prstGeom prst="rect">
              <a:avLst/>
            </a:prstGeom>
            <a:noFill/>
            <a:ln w="28575" cap="rnd" cmpd="thinThick">
              <a:solidFill>
                <a:schemeClr val="accent5">
                  <a:lumMod val="9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645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4253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Inadequate Test Coverage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719040" cy="4572000"/>
          </a:xfrm>
        </p:spPr>
        <p:txBody>
          <a:bodyPr/>
          <a:lstStyle/>
          <a:p>
            <a:r>
              <a:rPr lang="en-US" sz="2400" dirty="0"/>
              <a:t>Repair tools allow removal of code as long as all test passes</a:t>
            </a:r>
          </a:p>
          <a:p>
            <a:r>
              <a:rPr lang="en-US" sz="2400" dirty="0"/>
              <a:t>Statements are mistakenly considered as redundant code</a:t>
            </a:r>
          </a:p>
          <a:p>
            <a:r>
              <a:rPr lang="en-US" sz="2400" i="1" dirty="0"/>
              <a:t>Anti-patterns:</a:t>
            </a:r>
          </a:p>
          <a:p>
            <a:pPr lvl="1"/>
            <a:r>
              <a:rPr lang="en-US" sz="2200" i="1" dirty="0"/>
              <a:t>A2: Anti-delete Control Statement</a:t>
            </a:r>
          </a:p>
          <a:p>
            <a:pPr lvl="1"/>
            <a:r>
              <a:rPr lang="en-US" sz="2200" i="1" dirty="0"/>
              <a:t>A3: Anti-delete Single-statement CFG</a:t>
            </a:r>
          </a:p>
          <a:p>
            <a:pPr lvl="1"/>
            <a:r>
              <a:rPr lang="en-US" sz="2200" i="1" dirty="0"/>
              <a:t>A4: Anti-delete Set-Before-If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228600" y="3733800"/>
            <a:ext cx="8570564" cy="2941388"/>
            <a:chOff x="228600" y="3733800"/>
            <a:chExt cx="8570564" cy="2941388"/>
          </a:xfrm>
        </p:grpSpPr>
        <p:grpSp>
          <p:nvGrpSpPr>
            <p:cNvPr id="4" name="Group 3"/>
            <p:cNvGrpSpPr/>
            <p:nvPr/>
          </p:nvGrpSpPr>
          <p:grpSpPr>
            <a:xfrm>
              <a:off x="228600" y="3733800"/>
              <a:ext cx="8570564" cy="2941388"/>
              <a:chOff x="228600" y="3733800"/>
              <a:chExt cx="8570564" cy="294138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28600" y="3733800"/>
                <a:ext cx="8570564" cy="2941388"/>
              </a:xfrm>
              <a:prstGeom prst="rect">
                <a:avLst/>
              </a:prstGeom>
              <a:noFill/>
              <a:ln w="28575" cap="rnd" cmpd="thinThick">
                <a:solidFill>
                  <a:schemeClr val="accent5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7076" y="3733800"/>
                <a:ext cx="84220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i="1" dirty="0"/>
                  <a:t>A2: Anti-delete Control Statement</a:t>
                </a:r>
              </a:p>
              <a:p>
                <a:pPr>
                  <a:buClr>
                    <a:srgbClr val="FF0000"/>
                  </a:buClr>
                  <a:buFont typeface="Wingdings 2" panose="05020102010507070707" pitchFamily="18" charset="2"/>
                  <a:buChar char=""/>
                </a:pPr>
                <a:r>
                  <a:rPr lang="en-US" sz="2400" dirty="0">
                    <a:solidFill>
                      <a:prstClr val="black"/>
                    </a:solidFill>
                  </a:rPr>
                  <a:t>Remove </a:t>
                </a:r>
                <a:r>
                  <a:rPr lang="en-US" sz="2400" dirty="0"/>
                  <a:t>control statements (e.g., if-statements, switch-statements, loops).</a:t>
                </a:r>
                <a:endParaRPr lang="en-US" sz="2400" i="1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219200" y="4925337"/>
              <a:ext cx="6876541" cy="16312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call_result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call_user_function_ex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(...);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if (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call_result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SUCCESS &amp;&amp; ...) {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  if (SUCCESS == 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statbuf_from_array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(...))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     ret = 0;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} else if (</a:t>
              </a:r>
              <a:r>
                <a:rPr lang="en-US" sz="2000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call_result</a:t>
              </a:r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== FAILURE) {…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322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4253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Inadequate Test Coverage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2120" y="3262379"/>
            <a:ext cx="8719040" cy="4572000"/>
          </a:xfrm>
        </p:spPr>
        <p:txBody>
          <a:bodyPr/>
          <a:lstStyle/>
          <a:p>
            <a:r>
              <a:rPr lang="en-US" sz="2400" dirty="0"/>
              <a:t>Statements may be considered redundant code to test-driven repair tools</a:t>
            </a:r>
          </a:p>
          <a:p>
            <a:r>
              <a:rPr lang="en-US" sz="2400" dirty="0"/>
              <a:t>Test suite with inadequate coverage allows removal of code as long as all test passes</a:t>
            </a:r>
            <a:endParaRPr lang="en-US" sz="2400" i="1" dirty="0"/>
          </a:p>
          <a:p>
            <a:r>
              <a:rPr lang="en-US" sz="2400" i="1" dirty="0"/>
              <a:t>Anti-patterns:</a:t>
            </a:r>
          </a:p>
          <a:p>
            <a:pPr lvl="1"/>
            <a:r>
              <a:rPr lang="en-US" sz="2200" i="1" dirty="0"/>
              <a:t>A2: Anti-delete Control Statement</a:t>
            </a:r>
          </a:p>
          <a:p>
            <a:pPr lvl="1"/>
            <a:r>
              <a:rPr lang="en-US" sz="2200" i="1" dirty="0"/>
              <a:t>A3: Anti-delete Single-statement CFG</a:t>
            </a:r>
          </a:p>
          <a:p>
            <a:pPr lvl="1"/>
            <a:r>
              <a:rPr lang="en-US" sz="2200" i="1" dirty="0"/>
              <a:t>A4: Anti-delete Set-Before-If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2" name="Rectangle: Folded Corner 21"/>
          <p:cNvSpPr/>
          <p:nvPr/>
        </p:nvSpPr>
        <p:spPr>
          <a:xfrm>
            <a:off x="480596" y="1270593"/>
            <a:ext cx="2796004" cy="1376323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methodA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</a:t>
            </a:r>
          </a:p>
          <a:p>
            <a:r>
              <a:rPr lang="en-US" dirty="0"/>
              <a:t>         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z = x/y; </a:t>
            </a:r>
          </a:p>
          <a:p>
            <a:r>
              <a:rPr lang="en-US" dirty="0"/>
              <a:t>             return x*y; </a:t>
            </a:r>
          </a:p>
          <a:p>
            <a:r>
              <a:rPr lang="en-US" dirty="0"/>
              <a:t>}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2438400" y="1676400"/>
            <a:ext cx="1219200" cy="157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429000" y="1252010"/>
            <a:ext cx="5357968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redundant code since </a:t>
            </a:r>
            <a:r>
              <a:rPr lang="en-US" dirty="0">
                <a:solidFill>
                  <a:srgbClr val="FF0000"/>
                </a:solidFill>
              </a:rPr>
              <a:t>x/y</a:t>
            </a:r>
            <a:r>
              <a:rPr lang="en-US" dirty="0"/>
              <a:t> is computed but never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be removed by dead-code elimination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removing this line eliminates potential division-by-zero error, hence removal could cause different output</a:t>
            </a:r>
          </a:p>
        </p:txBody>
      </p:sp>
    </p:spTree>
    <p:extLst>
      <p:ext uri="{BB962C8B-B14F-4D97-AF65-F5344CB8AC3E}">
        <p14:creationId xmlns:p14="http://schemas.microsoft.com/office/powerpoint/2010/main" val="150994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4253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Inadequate Test Coverage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8247" y="4792043"/>
            <a:ext cx="6876541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call_result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call_user_function_ex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if 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call_result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SUCCESS &amp;&amp; ...) 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if (SUCCESS ==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statbuf_from_array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     ret = 0;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} else if 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call_result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FAILURE) {…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3608" y="3579550"/>
            <a:ext cx="84220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A2: Anti-delete Control Statement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"/>
            </a:pPr>
            <a:r>
              <a:rPr lang="en-US" sz="2400" dirty="0">
                <a:solidFill>
                  <a:prstClr val="black"/>
                </a:solidFill>
              </a:rPr>
              <a:t>Remove </a:t>
            </a:r>
            <a:r>
              <a:rPr lang="en-US" sz="2400" dirty="0"/>
              <a:t>control statements (e.g., if-statements, switch-statements, loops).</a:t>
            </a:r>
            <a:endParaRPr lang="en-US" sz="2400" i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2438400" y="1070119"/>
            <a:ext cx="4088410" cy="2493300"/>
            <a:chOff x="4829186" y="3672004"/>
            <a:chExt cx="4279318" cy="2740682"/>
          </a:xfrm>
        </p:grpSpPr>
        <p:sp>
          <p:nvSpPr>
            <p:cNvPr id="38" name="テキスト ボックス 55"/>
            <p:cNvSpPr txBox="1"/>
            <p:nvPr/>
          </p:nvSpPr>
          <p:spPr>
            <a:xfrm>
              <a:off x="6228184" y="6043354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ja-JP" b="1" kern="1200" dirty="0">
                  <a:ea typeface="MS PGothic" pitchFamily="34" charset="-128"/>
                  <a:cs typeface="Calibri"/>
                </a:rPr>
                <a:t>Anti-pattern: A2</a:t>
              </a:r>
              <a:endParaRPr lang="ja-JP" altLang="en-US" b="1" kern="1200" dirty="0">
                <a:ea typeface="MS PGothic" pitchFamily="34" charset="-128"/>
                <a:cs typeface="Calibri"/>
              </a:endParaRPr>
            </a:p>
          </p:txBody>
        </p:sp>
        <p:sp>
          <p:nvSpPr>
            <p:cNvPr id="39" name="角丸四角形吹き出し 76"/>
            <p:cNvSpPr/>
            <p:nvPr/>
          </p:nvSpPr>
          <p:spPr bwMode="auto">
            <a:xfrm>
              <a:off x="4829186" y="3672004"/>
              <a:ext cx="1512168" cy="646565"/>
            </a:xfrm>
            <a:prstGeom prst="wedgeRoundRectCallout">
              <a:avLst>
                <a:gd name="adj1" fmla="val 81139"/>
                <a:gd name="adj2" fmla="val 136613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b="1" i="1" kern="1200" dirty="0">
                  <a:solidFill>
                    <a:schemeClr val="accent2"/>
                  </a:solidFill>
                  <a:latin typeface="Calibri"/>
                  <a:ea typeface="ＭＳ Ｐゴシック" charset="-128"/>
                  <a:cs typeface="Calibri"/>
                </a:rPr>
                <a:t> Deletion of </a:t>
              </a:r>
            </a:p>
            <a:p>
              <a:r>
                <a:rPr lang="en-US" altLang="ja-JP" b="1" i="1" dirty="0">
                  <a:solidFill>
                    <a:schemeClr val="accent2"/>
                  </a:solidFill>
                  <a:latin typeface="Calibri"/>
                  <a:ea typeface="ＭＳ Ｐゴシック" charset="-128"/>
                  <a:cs typeface="Calibri"/>
                </a:rPr>
                <a:t>CFG node</a:t>
              </a:r>
              <a:endParaRPr lang="en-US" altLang="ja-JP" b="1" i="1" kern="1200" dirty="0">
                <a:solidFill>
                  <a:schemeClr val="accent2"/>
                </a:solidFill>
                <a:latin typeface="Calibri"/>
                <a:ea typeface="ＭＳ Ｐゴシック" charset="-128"/>
                <a:cs typeface="Calibri"/>
              </a:endParaRPr>
            </a:p>
          </p:txBody>
        </p:sp>
        <p:sp>
          <p:nvSpPr>
            <p:cNvPr id="40" name="フローチャート: 処理 6"/>
            <p:cNvSpPr/>
            <p:nvPr/>
          </p:nvSpPr>
          <p:spPr bwMode="auto">
            <a:xfrm>
              <a:off x="7236296" y="378904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41" name="直線矢印コネクタ 53"/>
            <p:cNvCxnSpPr>
              <a:stCxn id="40" idx="2"/>
              <a:endCxn id="42" idx="0"/>
            </p:cNvCxnSpPr>
            <p:nvPr/>
          </p:nvCxnSpPr>
          <p:spPr bwMode="auto">
            <a:xfrm flipH="1">
              <a:off x="7020272" y="4149080"/>
              <a:ext cx="432048" cy="14401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フローチャート: 処理 6"/>
            <p:cNvSpPr/>
            <p:nvPr/>
          </p:nvSpPr>
          <p:spPr bwMode="auto">
            <a:xfrm>
              <a:off x="6804248" y="4293096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43" name="フローチャート: 処理 6"/>
            <p:cNvSpPr/>
            <p:nvPr/>
          </p:nvSpPr>
          <p:spPr bwMode="auto">
            <a:xfrm>
              <a:off x="7596336" y="4293096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44" name="直線矢印コネクタ 53"/>
            <p:cNvCxnSpPr>
              <a:stCxn id="40" idx="2"/>
              <a:endCxn id="43" idx="0"/>
            </p:cNvCxnSpPr>
            <p:nvPr/>
          </p:nvCxnSpPr>
          <p:spPr bwMode="auto">
            <a:xfrm>
              <a:off x="7452320" y="4149080"/>
              <a:ext cx="360040" cy="14401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フローチャート: 処理 6"/>
            <p:cNvSpPr/>
            <p:nvPr/>
          </p:nvSpPr>
          <p:spPr bwMode="auto">
            <a:xfrm>
              <a:off x="6804248" y="486916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46" name="フローチャート: 処理 6"/>
            <p:cNvSpPr/>
            <p:nvPr/>
          </p:nvSpPr>
          <p:spPr bwMode="auto">
            <a:xfrm>
              <a:off x="6012160" y="5435932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4</a:t>
              </a:r>
            </a:p>
          </p:txBody>
        </p:sp>
        <p:sp>
          <p:nvSpPr>
            <p:cNvPr id="47" name="フローチャート: 処理 6"/>
            <p:cNvSpPr/>
            <p:nvPr/>
          </p:nvSpPr>
          <p:spPr bwMode="auto">
            <a:xfrm>
              <a:off x="8244408" y="486916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48" name="フローチャート: 処理 6"/>
            <p:cNvSpPr/>
            <p:nvPr/>
          </p:nvSpPr>
          <p:spPr bwMode="auto">
            <a:xfrm>
              <a:off x="7596336" y="486916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6</a:t>
              </a:r>
            </a:p>
          </p:txBody>
        </p:sp>
        <p:cxnSp>
          <p:nvCxnSpPr>
            <p:cNvPr id="49" name="直線矢印コネクタ 53"/>
            <p:cNvCxnSpPr>
              <a:stCxn id="42" idx="2"/>
              <a:endCxn id="46" idx="0"/>
            </p:cNvCxnSpPr>
            <p:nvPr/>
          </p:nvCxnSpPr>
          <p:spPr bwMode="auto">
            <a:xfrm flipH="1">
              <a:off x="6228184" y="4653136"/>
              <a:ext cx="792088" cy="78279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線矢印コネクタ 53"/>
            <p:cNvCxnSpPr>
              <a:stCxn id="42" idx="2"/>
              <a:endCxn id="45" idx="0"/>
            </p:cNvCxnSpPr>
            <p:nvPr/>
          </p:nvCxnSpPr>
          <p:spPr bwMode="auto">
            <a:xfrm>
              <a:off x="7020272" y="4653136"/>
              <a:ext cx="0" cy="21602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直線矢印コネクタ 53"/>
            <p:cNvCxnSpPr>
              <a:stCxn id="43" idx="2"/>
              <a:endCxn id="47" idx="0"/>
            </p:cNvCxnSpPr>
            <p:nvPr/>
          </p:nvCxnSpPr>
          <p:spPr bwMode="auto">
            <a:xfrm>
              <a:off x="7812360" y="4653136"/>
              <a:ext cx="648072" cy="21602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2" name="直線矢印コネクタ 53"/>
            <p:cNvCxnSpPr>
              <a:stCxn id="43" idx="2"/>
              <a:endCxn id="48" idx="0"/>
            </p:cNvCxnSpPr>
            <p:nvPr/>
          </p:nvCxnSpPr>
          <p:spPr bwMode="auto">
            <a:xfrm>
              <a:off x="7812360" y="4653136"/>
              <a:ext cx="0" cy="21602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3" name="フローチャート: 処理 6"/>
            <p:cNvSpPr/>
            <p:nvPr/>
          </p:nvSpPr>
          <p:spPr bwMode="auto">
            <a:xfrm>
              <a:off x="7164288" y="5435932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8</a:t>
              </a:r>
            </a:p>
          </p:txBody>
        </p:sp>
        <p:cxnSp>
          <p:nvCxnSpPr>
            <p:cNvPr id="54" name="直線矢印コネクタ 53"/>
            <p:cNvCxnSpPr>
              <a:stCxn id="45" idx="2"/>
              <a:endCxn id="53" idx="0"/>
            </p:cNvCxnSpPr>
            <p:nvPr/>
          </p:nvCxnSpPr>
          <p:spPr bwMode="auto">
            <a:xfrm>
              <a:off x="7020272" y="5229200"/>
              <a:ext cx="360040" cy="206732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直線矢印コネクタ 53"/>
            <p:cNvCxnSpPr>
              <a:stCxn id="48" idx="2"/>
              <a:endCxn id="53" idx="0"/>
            </p:cNvCxnSpPr>
            <p:nvPr/>
          </p:nvCxnSpPr>
          <p:spPr bwMode="auto">
            <a:xfrm flipH="1">
              <a:off x="7380312" y="5229200"/>
              <a:ext cx="432048" cy="206732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カギ線コネクタ 93"/>
            <p:cNvCxnSpPr>
              <a:stCxn id="47" idx="3"/>
              <a:endCxn id="43" idx="3"/>
            </p:cNvCxnSpPr>
            <p:nvPr/>
          </p:nvCxnSpPr>
          <p:spPr bwMode="auto">
            <a:xfrm flipH="1" flipV="1">
              <a:off x="8028384" y="4473116"/>
              <a:ext cx="648072" cy="576064"/>
            </a:xfrm>
            <a:prstGeom prst="bentConnector3">
              <a:avLst>
                <a:gd name="adj1" fmla="val -1883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rgbClr val="505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テキスト ボックス 94"/>
            <p:cNvSpPr txBox="1"/>
            <p:nvPr/>
          </p:nvSpPr>
          <p:spPr>
            <a:xfrm>
              <a:off x="7020272" y="57959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00B050"/>
                  </a:solidFill>
                  <a:latin typeface="Calibri"/>
                  <a:cs typeface="Calibri"/>
                </a:rPr>
                <a:t>PASS</a:t>
              </a:r>
              <a:endParaRPr kumimoji="1" lang="ja-JP" altLang="en-US" b="1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58" name="テキスト ボックス 95"/>
            <p:cNvSpPr txBox="1"/>
            <p:nvPr/>
          </p:nvSpPr>
          <p:spPr>
            <a:xfrm>
              <a:off x="5796136" y="57959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Calibri"/>
                  <a:cs typeface="Calibri"/>
                </a:rPr>
                <a:t>FAIL</a:t>
              </a:r>
              <a:endParaRPr kumimoji="1" lang="ja-JP" altLang="en-US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59" name="Rectangle 58"/>
          <p:cNvSpPr/>
          <p:nvPr/>
        </p:nvSpPr>
        <p:spPr>
          <a:xfrm>
            <a:off x="152400" y="3611812"/>
            <a:ext cx="8832850" cy="2941388"/>
          </a:xfrm>
          <a:prstGeom prst="rect">
            <a:avLst/>
          </a:prstGeom>
          <a:noFill/>
          <a:ln w="28575" cap="rnd" cmpd="thinThick">
            <a:solidFill>
              <a:schemeClr val="accent5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42537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Inadequate Test Coverage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700" y="4227518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1" dirty="0"/>
              <a:t>A3: Anti-delete Single-statement CFG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"/>
            </a:pPr>
            <a:r>
              <a:rPr lang="en-US" sz="2400" dirty="0"/>
              <a:t>Remove the statement in CFG node with only one statement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45783" y="5111604"/>
            <a:ext cx="19050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fail:{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ret = 1;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609600" y="1371600"/>
            <a:ext cx="3672408" cy="2641407"/>
            <a:chOff x="1129673" y="1553903"/>
            <a:chExt cx="3672408" cy="2641407"/>
          </a:xfrm>
        </p:grpSpPr>
        <p:sp>
          <p:nvSpPr>
            <p:cNvPr id="84" name="テキスト ボックス 55"/>
            <p:cNvSpPr txBox="1"/>
            <p:nvPr/>
          </p:nvSpPr>
          <p:spPr>
            <a:xfrm>
              <a:off x="1921761" y="3825978"/>
              <a:ext cx="2880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ja-JP" b="1" kern="1200" dirty="0">
                  <a:ea typeface="MS PGothic" pitchFamily="34" charset="-128"/>
                  <a:cs typeface="Calibri"/>
                </a:rPr>
                <a:t>Original CFG</a:t>
              </a:r>
              <a:endParaRPr lang="ja-JP" altLang="en-US" b="1" kern="1200" dirty="0">
                <a:ea typeface="MS PGothic" pitchFamily="34" charset="-128"/>
                <a:cs typeface="Calibri"/>
              </a:endParaRPr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129673" y="1553903"/>
              <a:ext cx="2880320" cy="2376264"/>
              <a:chOff x="1442565" y="4284304"/>
              <a:chExt cx="2880320" cy="2376264"/>
            </a:xfrm>
          </p:grpSpPr>
          <p:sp>
            <p:nvSpPr>
              <p:cNvPr id="86" name="フローチャート: 処理 6"/>
              <p:cNvSpPr/>
              <p:nvPr/>
            </p:nvSpPr>
            <p:spPr bwMode="auto">
              <a:xfrm>
                <a:off x="2882725" y="4284304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1</a:t>
                </a:r>
              </a:p>
            </p:txBody>
          </p:sp>
          <p:cxnSp>
            <p:nvCxnSpPr>
              <p:cNvPr id="87" name="直線矢印コネクタ 53"/>
              <p:cNvCxnSpPr>
                <a:stCxn id="86" idx="2"/>
                <a:endCxn id="88" idx="0"/>
              </p:cNvCxnSpPr>
              <p:nvPr/>
            </p:nvCxnSpPr>
            <p:spPr bwMode="auto">
              <a:xfrm flipH="1">
                <a:off x="2666701" y="4644344"/>
                <a:ext cx="432048" cy="144016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88" name="フローチャート: 処理 6"/>
              <p:cNvSpPr/>
              <p:nvPr/>
            </p:nvSpPr>
            <p:spPr bwMode="auto">
              <a:xfrm>
                <a:off x="2450677" y="4788360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2</a:t>
                </a:r>
              </a:p>
            </p:txBody>
          </p:sp>
          <p:sp>
            <p:nvSpPr>
              <p:cNvPr id="89" name="フローチャート: 処理 6"/>
              <p:cNvSpPr/>
              <p:nvPr/>
            </p:nvSpPr>
            <p:spPr bwMode="auto">
              <a:xfrm>
                <a:off x="3242765" y="4788360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3</a:t>
                </a:r>
              </a:p>
            </p:txBody>
          </p:sp>
          <p:cxnSp>
            <p:nvCxnSpPr>
              <p:cNvPr id="90" name="直線矢印コネクタ 53"/>
              <p:cNvCxnSpPr>
                <a:stCxn id="86" idx="2"/>
                <a:endCxn id="89" idx="0"/>
              </p:cNvCxnSpPr>
              <p:nvPr/>
            </p:nvCxnSpPr>
            <p:spPr bwMode="auto">
              <a:xfrm>
                <a:off x="3098749" y="4644344"/>
                <a:ext cx="360040" cy="144016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1" name="フローチャート: 処理 6"/>
              <p:cNvSpPr/>
              <p:nvPr/>
            </p:nvSpPr>
            <p:spPr bwMode="auto">
              <a:xfrm>
                <a:off x="2450677" y="5364424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5</a:t>
                </a:r>
              </a:p>
            </p:txBody>
          </p:sp>
          <p:sp>
            <p:nvSpPr>
              <p:cNvPr id="92" name="フローチャート: 処理 6"/>
              <p:cNvSpPr/>
              <p:nvPr/>
            </p:nvSpPr>
            <p:spPr bwMode="auto">
              <a:xfrm>
                <a:off x="1658589" y="5931196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4</a:t>
                </a:r>
              </a:p>
            </p:txBody>
          </p:sp>
          <p:sp>
            <p:nvSpPr>
              <p:cNvPr id="93" name="フローチャート: 処理 6"/>
              <p:cNvSpPr/>
              <p:nvPr/>
            </p:nvSpPr>
            <p:spPr bwMode="auto">
              <a:xfrm>
                <a:off x="3890837" y="5364424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7</a:t>
                </a:r>
              </a:p>
            </p:txBody>
          </p:sp>
          <p:sp>
            <p:nvSpPr>
              <p:cNvPr id="94" name="フローチャート: 処理 6"/>
              <p:cNvSpPr/>
              <p:nvPr/>
            </p:nvSpPr>
            <p:spPr bwMode="auto">
              <a:xfrm>
                <a:off x="3242765" y="5364424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6</a:t>
                </a:r>
              </a:p>
            </p:txBody>
          </p:sp>
          <p:cxnSp>
            <p:nvCxnSpPr>
              <p:cNvPr id="95" name="直線矢印コネクタ 53"/>
              <p:cNvCxnSpPr>
                <a:stCxn id="88" idx="2"/>
                <a:endCxn id="92" idx="0"/>
              </p:cNvCxnSpPr>
              <p:nvPr/>
            </p:nvCxnSpPr>
            <p:spPr bwMode="auto">
              <a:xfrm flipH="1">
                <a:off x="1874613" y="5148400"/>
                <a:ext cx="792088" cy="782796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6" name="直線矢印コネクタ 53"/>
              <p:cNvCxnSpPr>
                <a:stCxn id="88" idx="2"/>
                <a:endCxn id="91" idx="0"/>
              </p:cNvCxnSpPr>
              <p:nvPr/>
            </p:nvCxnSpPr>
            <p:spPr bwMode="auto">
              <a:xfrm>
                <a:off x="2666701" y="5148400"/>
                <a:ext cx="0" cy="216024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7" name="直線矢印コネクタ 53"/>
              <p:cNvCxnSpPr>
                <a:stCxn id="89" idx="2"/>
                <a:endCxn id="93" idx="0"/>
              </p:cNvCxnSpPr>
              <p:nvPr/>
            </p:nvCxnSpPr>
            <p:spPr bwMode="auto">
              <a:xfrm>
                <a:off x="3458789" y="5148400"/>
                <a:ext cx="648072" cy="216024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8" name="直線矢印コネクタ 53"/>
              <p:cNvCxnSpPr>
                <a:stCxn id="89" idx="2"/>
                <a:endCxn id="94" idx="0"/>
              </p:cNvCxnSpPr>
              <p:nvPr/>
            </p:nvCxnSpPr>
            <p:spPr bwMode="auto">
              <a:xfrm>
                <a:off x="3458789" y="5148400"/>
                <a:ext cx="0" cy="216024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9" name="フローチャート: 処理 6"/>
              <p:cNvSpPr/>
              <p:nvPr/>
            </p:nvSpPr>
            <p:spPr bwMode="auto">
              <a:xfrm>
                <a:off x="2810717" y="5931196"/>
                <a:ext cx="432048" cy="360040"/>
              </a:xfrm>
              <a:prstGeom prst="flowChartProcess">
                <a:avLst/>
              </a:prstGeom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altLang="ja-JP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/>
                    <a:cs typeface="Calibri"/>
                  </a:rPr>
                  <a:t>8</a:t>
                </a:r>
              </a:p>
            </p:txBody>
          </p:sp>
          <p:cxnSp>
            <p:nvCxnSpPr>
              <p:cNvPr id="100" name="直線矢印コネクタ 53"/>
              <p:cNvCxnSpPr>
                <a:stCxn id="91" idx="2"/>
                <a:endCxn id="99" idx="0"/>
              </p:cNvCxnSpPr>
              <p:nvPr/>
            </p:nvCxnSpPr>
            <p:spPr bwMode="auto">
              <a:xfrm>
                <a:off x="2666701" y="5724464"/>
                <a:ext cx="360040" cy="206732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1" name="直線矢印コネクタ 53"/>
              <p:cNvCxnSpPr>
                <a:stCxn id="94" idx="2"/>
                <a:endCxn id="99" idx="0"/>
              </p:cNvCxnSpPr>
              <p:nvPr/>
            </p:nvCxnSpPr>
            <p:spPr bwMode="auto">
              <a:xfrm flipH="1">
                <a:off x="3026741" y="5724464"/>
                <a:ext cx="432048" cy="206732"/>
              </a:xfrm>
              <a:prstGeom prst="straightConnector1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102" name="カギ線コネクタ 52"/>
              <p:cNvCxnSpPr>
                <a:stCxn id="93" idx="3"/>
                <a:endCxn id="89" idx="3"/>
              </p:cNvCxnSpPr>
              <p:nvPr/>
            </p:nvCxnSpPr>
            <p:spPr bwMode="auto">
              <a:xfrm flipH="1" flipV="1">
                <a:off x="3674813" y="4968380"/>
                <a:ext cx="648072" cy="576064"/>
              </a:xfrm>
              <a:prstGeom prst="bentConnector3">
                <a:avLst>
                  <a:gd name="adj1" fmla="val -18830"/>
                </a:avLst>
              </a:prstGeom>
              <a:gradFill rotWithShape="0">
                <a:gsLst>
                  <a:gs pos="0">
                    <a:srgbClr val="FFFFFF"/>
                  </a:gs>
                  <a:gs pos="100000">
                    <a:srgbClr val="C8C8C8"/>
                  </a:gs>
                </a:gsLst>
                <a:lin ang="5400000" scaled="1"/>
              </a:gradFill>
              <a:ln w="28575" cap="flat" cmpd="sng" algn="ctr">
                <a:solidFill>
                  <a:srgbClr val="50505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103" name="テキスト ボックス 53"/>
              <p:cNvSpPr txBox="1"/>
              <p:nvPr/>
            </p:nvSpPr>
            <p:spPr>
              <a:xfrm>
                <a:off x="2666701" y="629123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00B050"/>
                    </a:solidFill>
                    <a:latin typeface="Calibri"/>
                    <a:cs typeface="Calibri"/>
                  </a:rPr>
                  <a:t>PASS</a:t>
                </a:r>
                <a:endParaRPr kumimoji="1" lang="ja-JP" altLang="en-US" b="1" dirty="0">
                  <a:solidFill>
                    <a:srgbClr val="00B050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104" name="テキスト ボックス 54"/>
              <p:cNvSpPr txBox="1"/>
              <p:nvPr/>
            </p:nvSpPr>
            <p:spPr>
              <a:xfrm>
                <a:off x="1442565" y="6291236"/>
                <a:ext cx="792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  <a:latin typeface="Calibri"/>
                    <a:cs typeface="Calibri"/>
                  </a:rPr>
                  <a:t>FAIL</a:t>
                </a:r>
                <a:endParaRPr kumimoji="1" lang="ja-JP" altLang="en-US" b="1" dirty="0">
                  <a:solidFill>
                    <a:srgbClr val="FF0000"/>
                  </a:solidFill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105" name="Group 104"/>
          <p:cNvGrpSpPr/>
          <p:nvPr/>
        </p:nvGrpSpPr>
        <p:grpSpPr>
          <a:xfrm>
            <a:off x="4232456" y="1392115"/>
            <a:ext cx="4279634" cy="2281666"/>
            <a:chOff x="4941279" y="3775515"/>
            <a:chExt cx="4162593" cy="2819151"/>
          </a:xfrm>
        </p:grpSpPr>
        <p:sp>
          <p:nvSpPr>
            <p:cNvPr id="106" name="角丸四角形吹き出し 76"/>
            <p:cNvSpPr/>
            <p:nvPr/>
          </p:nvSpPr>
          <p:spPr bwMode="auto">
            <a:xfrm>
              <a:off x="4941279" y="3775515"/>
              <a:ext cx="1718058" cy="576065"/>
            </a:xfrm>
            <a:prstGeom prst="wedgeRoundRectCallout">
              <a:avLst>
                <a:gd name="adj1" fmla="val 15383"/>
                <a:gd name="adj2" fmla="val 223936"/>
                <a:gd name="adj3" fmla="val 16667"/>
              </a:avLst>
            </a:prstGeom>
            <a:solidFill>
              <a:schemeClr val="bg1"/>
            </a:solidFill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b="1" i="1" kern="1200" dirty="0">
                  <a:solidFill>
                    <a:schemeClr val="accent2"/>
                  </a:solidFill>
                  <a:latin typeface="Calibri"/>
                  <a:ea typeface="ＭＳ Ｐゴシック" charset="-128"/>
                  <a:cs typeface="Calibri"/>
                </a:rPr>
                <a:t>Empty CFG node</a:t>
              </a:r>
            </a:p>
          </p:txBody>
        </p:sp>
        <p:sp>
          <p:nvSpPr>
            <p:cNvPr id="107" name="フローチャート: 処理 6"/>
            <p:cNvSpPr/>
            <p:nvPr/>
          </p:nvSpPr>
          <p:spPr bwMode="auto">
            <a:xfrm>
              <a:off x="7236296" y="378904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1</a:t>
              </a:r>
            </a:p>
          </p:txBody>
        </p:sp>
        <p:cxnSp>
          <p:nvCxnSpPr>
            <p:cNvPr id="108" name="直線矢印コネクタ 53"/>
            <p:cNvCxnSpPr>
              <a:stCxn id="107" idx="2"/>
              <a:endCxn id="109" idx="0"/>
            </p:cNvCxnSpPr>
            <p:nvPr/>
          </p:nvCxnSpPr>
          <p:spPr bwMode="auto">
            <a:xfrm flipH="1">
              <a:off x="7020272" y="4149080"/>
              <a:ext cx="432048" cy="14401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09" name="フローチャート: 処理 6"/>
            <p:cNvSpPr/>
            <p:nvPr/>
          </p:nvSpPr>
          <p:spPr bwMode="auto">
            <a:xfrm>
              <a:off x="6804248" y="4293096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2</a:t>
              </a:r>
            </a:p>
          </p:txBody>
        </p:sp>
        <p:sp>
          <p:nvSpPr>
            <p:cNvPr id="110" name="フローチャート: 処理 6"/>
            <p:cNvSpPr/>
            <p:nvPr/>
          </p:nvSpPr>
          <p:spPr bwMode="auto">
            <a:xfrm>
              <a:off x="7596336" y="4293096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3</a:t>
              </a:r>
            </a:p>
          </p:txBody>
        </p:sp>
        <p:cxnSp>
          <p:nvCxnSpPr>
            <p:cNvPr id="111" name="直線矢印コネクタ 53"/>
            <p:cNvCxnSpPr>
              <a:stCxn id="107" idx="2"/>
              <a:endCxn id="110" idx="0"/>
            </p:cNvCxnSpPr>
            <p:nvPr/>
          </p:nvCxnSpPr>
          <p:spPr bwMode="auto">
            <a:xfrm>
              <a:off x="7452320" y="4149080"/>
              <a:ext cx="360040" cy="14401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12" name="フローチャート: 処理 6"/>
            <p:cNvSpPr/>
            <p:nvPr/>
          </p:nvSpPr>
          <p:spPr bwMode="auto">
            <a:xfrm>
              <a:off x="6804248" y="486916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5</a:t>
              </a:r>
            </a:p>
          </p:txBody>
        </p:sp>
        <p:sp>
          <p:nvSpPr>
            <p:cNvPr id="113" name="フローチャート: 処理 6"/>
            <p:cNvSpPr/>
            <p:nvPr/>
          </p:nvSpPr>
          <p:spPr bwMode="auto">
            <a:xfrm>
              <a:off x="6012160" y="5435932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14" name="フローチャート: 処理 6"/>
            <p:cNvSpPr/>
            <p:nvPr/>
          </p:nvSpPr>
          <p:spPr bwMode="auto">
            <a:xfrm>
              <a:off x="8244408" y="486916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7</a:t>
              </a:r>
            </a:p>
          </p:txBody>
        </p:sp>
        <p:sp>
          <p:nvSpPr>
            <p:cNvPr id="115" name="フローチャート: 処理 6"/>
            <p:cNvSpPr/>
            <p:nvPr/>
          </p:nvSpPr>
          <p:spPr bwMode="auto">
            <a:xfrm>
              <a:off x="7596336" y="4869160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6</a:t>
              </a:r>
            </a:p>
          </p:txBody>
        </p:sp>
        <p:cxnSp>
          <p:nvCxnSpPr>
            <p:cNvPr id="116" name="直線矢印コネクタ 53"/>
            <p:cNvCxnSpPr>
              <a:stCxn id="109" idx="2"/>
              <a:endCxn id="113" idx="0"/>
            </p:cNvCxnSpPr>
            <p:nvPr/>
          </p:nvCxnSpPr>
          <p:spPr bwMode="auto">
            <a:xfrm flipH="1">
              <a:off x="6228184" y="4653136"/>
              <a:ext cx="792088" cy="782796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7" name="直線矢印コネクタ 53"/>
            <p:cNvCxnSpPr>
              <a:stCxn id="109" idx="2"/>
              <a:endCxn id="112" idx="0"/>
            </p:cNvCxnSpPr>
            <p:nvPr/>
          </p:nvCxnSpPr>
          <p:spPr bwMode="auto">
            <a:xfrm>
              <a:off x="7020272" y="4653136"/>
              <a:ext cx="0" cy="21602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8" name="直線矢印コネクタ 53"/>
            <p:cNvCxnSpPr>
              <a:stCxn id="110" idx="2"/>
              <a:endCxn id="114" idx="0"/>
            </p:cNvCxnSpPr>
            <p:nvPr/>
          </p:nvCxnSpPr>
          <p:spPr bwMode="auto">
            <a:xfrm>
              <a:off x="7812360" y="4653136"/>
              <a:ext cx="648072" cy="21602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9" name="直線矢印コネクタ 53"/>
            <p:cNvCxnSpPr>
              <a:stCxn id="110" idx="2"/>
              <a:endCxn id="115" idx="0"/>
            </p:cNvCxnSpPr>
            <p:nvPr/>
          </p:nvCxnSpPr>
          <p:spPr bwMode="auto">
            <a:xfrm>
              <a:off x="7812360" y="4653136"/>
              <a:ext cx="0" cy="216024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0" name="フローチャート: 処理 6"/>
            <p:cNvSpPr/>
            <p:nvPr/>
          </p:nvSpPr>
          <p:spPr bwMode="auto">
            <a:xfrm>
              <a:off x="7164288" y="5435932"/>
              <a:ext cx="432048" cy="360040"/>
            </a:xfrm>
            <a:prstGeom prst="flowChartProcess">
              <a:avLst/>
            </a:prstGeom>
            <a:noFill/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/>
                  <a:cs typeface="Calibri"/>
                </a:rPr>
                <a:t>8</a:t>
              </a:r>
            </a:p>
          </p:txBody>
        </p:sp>
        <p:cxnSp>
          <p:nvCxnSpPr>
            <p:cNvPr id="121" name="直線矢印コネクタ 53"/>
            <p:cNvCxnSpPr>
              <a:stCxn id="112" idx="2"/>
              <a:endCxn id="120" idx="0"/>
            </p:cNvCxnSpPr>
            <p:nvPr/>
          </p:nvCxnSpPr>
          <p:spPr bwMode="auto">
            <a:xfrm>
              <a:off x="7020272" y="5229200"/>
              <a:ext cx="360040" cy="206732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2" name="直線矢印コネクタ 53"/>
            <p:cNvCxnSpPr>
              <a:stCxn id="115" idx="2"/>
              <a:endCxn id="120" idx="0"/>
            </p:cNvCxnSpPr>
            <p:nvPr/>
          </p:nvCxnSpPr>
          <p:spPr bwMode="auto">
            <a:xfrm flipH="1">
              <a:off x="7380312" y="5229200"/>
              <a:ext cx="432048" cy="206732"/>
            </a:xfrm>
            <a:prstGeom prst="straightConnector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3" name="カギ線コネクタ 93"/>
            <p:cNvCxnSpPr>
              <a:stCxn id="114" idx="3"/>
              <a:endCxn id="110" idx="3"/>
            </p:cNvCxnSpPr>
            <p:nvPr/>
          </p:nvCxnSpPr>
          <p:spPr bwMode="auto">
            <a:xfrm flipH="1" flipV="1">
              <a:off x="8028384" y="4473116"/>
              <a:ext cx="648072" cy="576064"/>
            </a:xfrm>
            <a:prstGeom prst="bentConnector3">
              <a:avLst>
                <a:gd name="adj1" fmla="val -1883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8C8C8"/>
                </a:gs>
              </a:gsLst>
              <a:lin ang="5400000" scaled="1"/>
            </a:gradFill>
            <a:ln w="28575" cap="flat" cmpd="sng" algn="ctr">
              <a:solidFill>
                <a:srgbClr val="505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4" name="テキスト ボックス 94"/>
            <p:cNvSpPr txBox="1"/>
            <p:nvPr/>
          </p:nvSpPr>
          <p:spPr>
            <a:xfrm>
              <a:off x="7020272" y="57959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00B050"/>
                  </a:solidFill>
                  <a:latin typeface="Calibri"/>
                  <a:cs typeface="Calibri"/>
                </a:rPr>
                <a:t>PASS</a:t>
              </a:r>
              <a:endParaRPr kumimoji="1" lang="ja-JP" altLang="en-US" b="1" dirty="0">
                <a:solidFill>
                  <a:srgbClr val="00B050"/>
                </a:solidFill>
                <a:latin typeface="Calibri"/>
                <a:cs typeface="Calibri"/>
              </a:endParaRPr>
            </a:p>
          </p:txBody>
        </p:sp>
        <p:sp>
          <p:nvSpPr>
            <p:cNvPr id="125" name="テキスト ボックス 95"/>
            <p:cNvSpPr txBox="1"/>
            <p:nvPr/>
          </p:nvSpPr>
          <p:spPr>
            <a:xfrm>
              <a:off x="5796136" y="579597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b="1" dirty="0">
                  <a:solidFill>
                    <a:srgbClr val="FF0000"/>
                  </a:solidFill>
                  <a:latin typeface="Calibri"/>
                  <a:cs typeface="Calibri"/>
                </a:rPr>
                <a:t>FAIL</a:t>
              </a:r>
              <a:endParaRPr kumimoji="1" lang="ja-JP" altLang="en-US" b="1" dirty="0">
                <a:solidFill>
                  <a:srgbClr val="FF0000"/>
                </a:solidFill>
                <a:latin typeface="Calibri"/>
                <a:cs typeface="Calibri"/>
              </a:endParaRPr>
            </a:p>
          </p:txBody>
        </p:sp>
        <p:sp>
          <p:nvSpPr>
            <p:cNvPr id="126" name="テキスト ボックス 96"/>
            <p:cNvSpPr txBox="1"/>
            <p:nvPr/>
          </p:nvSpPr>
          <p:spPr>
            <a:xfrm>
              <a:off x="6223552" y="6138332"/>
              <a:ext cx="2880320" cy="45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ja-JP" b="1" kern="1200" dirty="0">
                  <a:ea typeface="MS PGothic" pitchFamily="34" charset="-128"/>
                  <a:cs typeface="Calibri"/>
                </a:rPr>
                <a:t>Anti-pattern: </a:t>
              </a:r>
              <a:r>
                <a:rPr lang="en-US" altLang="ja-JP" b="1" dirty="0">
                  <a:ea typeface="MS PGothic" pitchFamily="34" charset="-128"/>
                  <a:cs typeface="Calibri"/>
                </a:rPr>
                <a:t>A3</a:t>
              </a:r>
              <a:endParaRPr lang="ja-JP" altLang="en-US" b="1" kern="1200" dirty="0">
                <a:ea typeface="MS PGothic" pitchFamily="34" charset="-128"/>
                <a:cs typeface="Calibri"/>
              </a:endParaRPr>
            </a:p>
          </p:txBody>
        </p:sp>
      </p:grpSp>
      <p:sp>
        <p:nvSpPr>
          <p:cNvPr id="6" name="Arrow: Right 5"/>
          <p:cNvSpPr/>
          <p:nvPr/>
        </p:nvSpPr>
        <p:spPr>
          <a:xfrm>
            <a:off x="4114800" y="2326205"/>
            <a:ext cx="705181" cy="72323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87972" y="4114800"/>
            <a:ext cx="8727428" cy="2247024"/>
          </a:xfrm>
          <a:prstGeom prst="rect">
            <a:avLst/>
          </a:prstGeom>
          <a:noFill/>
          <a:ln w="28575" cap="rnd" cmpd="thinThick">
            <a:solidFill>
              <a:schemeClr val="accent5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84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2537"/>
            <a:ext cx="805815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Problem: Mask Existing Vulnerabilities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0525" y="2981879"/>
            <a:ext cx="7534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1" dirty="0"/>
              <a:t>A4: Anti-delete Set-Before-If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"/>
            </a:pPr>
            <a:r>
              <a:rPr lang="en-US" sz="2400" dirty="0"/>
              <a:t>Remove variable definition if the variable is used in subsequent if-statement.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525" y="4191000"/>
            <a:ext cx="8448675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EstimateStripByteCounts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tif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dircount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)&lt;0;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!=0)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bad;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12332"/>
            <a:ext cx="8719040" cy="914400"/>
          </a:xfrm>
        </p:spPr>
        <p:txBody>
          <a:bodyPr/>
          <a:lstStyle/>
          <a:p>
            <a:r>
              <a:rPr lang="en-US" sz="2400" dirty="0"/>
              <a:t>Existing vulnerabilities can be masked by removing branches via implicit data-flow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79772" y="2930412"/>
            <a:ext cx="8820622" cy="2427704"/>
          </a:xfrm>
          <a:prstGeom prst="rect">
            <a:avLst/>
          </a:prstGeom>
          <a:noFill/>
          <a:ln w="28575" cap="rnd" cmpd="thinThick">
            <a:solidFill>
              <a:schemeClr val="accent5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8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2537"/>
            <a:ext cx="8058150" cy="1143000"/>
          </a:xfrm>
        </p:spPr>
        <p:txBody>
          <a:bodyPr>
            <a:normAutofit/>
          </a:bodyPr>
          <a:lstStyle/>
          <a:p>
            <a:r>
              <a:rPr lang="en-US" dirty="0"/>
              <a:t>Problem: Non-termination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512332"/>
            <a:ext cx="8719040" cy="9144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Automatically generated patches may incorrectly removes loop update</a:t>
            </a: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Cause infinite loop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3218" y="2994373"/>
            <a:ext cx="8820622" cy="2323680"/>
            <a:chOff x="203218" y="2994373"/>
            <a:chExt cx="8820622" cy="2323680"/>
          </a:xfrm>
        </p:grpSpPr>
        <p:grpSp>
          <p:nvGrpSpPr>
            <p:cNvPr id="3" name="Group 2"/>
            <p:cNvGrpSpPr/>
            <p:nvPr/>
          </p:nvGrpSpPr>
          <p:grpSpPr>
            <a:xfrm>
              <a:off x="203218" y="2994373"/>
              <a:ext cx="8820622" cy="2323680"/>
              <a:chOff x="203218" y="2942361"/>
              <a:chExt cx="8820622" cy="242770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260839" y="2942361"/>
                    <a:ext cx="8763001" cy="149523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2400" b="1" i="1" dirty="0"/>
                      <a:t>A5:Anti-delete Loop-Counter Update</a:t>
                    </a:r>
                  </a:p>
                  <a:p>
                    <a:pPr>
                      <a:buClr>
                        <a:srgbClr val="FF0000"/>
                      </a:buClr>
                      <a:buFont typeface="Wingdings 2" panose="05020102010507070707" pitchFamily="18" charset="2"/>
                      <a:buChar char=""/>
                    </a:pPr>
                    <a:r>
                      <a:rPr lang="en-US" sz="2400" dirty="0">
                        <a:solidFill>
                          <a:prstClr val="black"/>
                        </a:solidFill>
                      </a:rPr>
                      <a:t>Remove assignment statement </a:t>
                    </a:r>
                    <a:r>
                      <a:rPr lang="en-US" sz="2400" i="1" dirty="0">
                        <a:solidFill>
                          <a:prstClr val="black"/>
                        </a:solidFill>
                      </a:rPr>
                      <a:t>A </a:t>
                    </a:r>
                    <a:r>
                      <a:rPr lang="en-US" sz="2400" dirty="0">
                        <a:solidFill>
                          <a:prstClr val="black"/>
                        </a:solidFill>
                      </a:rPr>
                      <a:t>inside loop </a:t>
                    </a:r>
                    <a:r>
                      <a:rPr lang="en-US" sz="2400" i="1" dirty="0">
                        <a:solidFill>
                          <a:prstClr val="black"/>
                        </a:solidFill>
                      </a:rPr>
                      <a:t>L </a:t>
                    </a:r>
                    <a:r>
                      <a:rPr lang="en-US" sz="2400" dirty="0"/>
                      <a:t>if: </a:t>
                    </a:r>
                    <a14:m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𝑇𝑒𝑟𝑚𝑖𝑛𝑎𝑡𝑖𝑜𝑛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𝐶𝑜𝑛𝑑𝑖𝑡𝑖𝑜𝑛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𝐿𝐻𝑆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𝑎𝑠𝑠𝑖𝑔𝑛𝑚𝑒𝑛𝑡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}=∅</m:t>
                        </m:r>
                      </m:oMath>
                    </a14:m>
                    <a:endParaRPr lang="it-IT" sz="2000" dirty="0"/>
                  </a:p>
                  <a:p>
                    <a:pPr marL="834390" lvl="2" indent="-285750">
                      <a:buFont typeface="Wingdings" panose="05000000000000000000" pitchFamily="2" charset="2"/>
                      <a:buChar char="Ø"/>
                    </a:pPr>
                    <a:endParaRPr lang="en-US" sz="1900" dirty="0"/>
                  </a:p>
                </p:txBody>
              </p:sp>
            </mc:Choice>
            <mc:Fallback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39" y="2942361"/>
                    <a:ext cx="8763001" cy="149523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13" t="-29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/>
              <p:cNvSpPr/>
              <p:nvPr/>
            </p:nvSpPr>
            <p:spPr>
              <a:xfrm>
                <a:off x="203218" y="2942361"/>
                <a:ext cx="8820622" cy="2427704"/>
              </a:xfrm>
              <a:prstGeom prst="rect">
                <a:avLst/>
              </a:prstGeom>
              <a:noFill/>
              <a:ln w="28575" cap="rnd" cmpd="thinThick">
                <a:solidFill>
                  <a:schemeClr val="accent5">
                    <a:lumMod val="9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429000" y="4327688"/>
              <a:ext cx="2057400" cy="70788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 x&gt; 5)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x++;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91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2537"/>
            <a:ext cx="8058150" cy="1143000"/>
          </a:xfrm>
        </p:spPr>
        <p:txBody>
          <a:bodyPr>
            <a:normAutofit/>
          </a:bodyPr>
          <a:lstStyle/>
          <a:p>
            <a:r>
              <a:rPr lang="en-US" dirty="0"/>
              <a:t>Problem: Trivial Patch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282819" y="1220413"/>
            <a:ext cx="8719040" cy="914400"/>
          </a:xfrm>
        </p:spPr>
        <p:txBody>
          <a:bodyPr>
            <a:noAutofit/>
          </a:bodyPr>
          <a:lstStyle/>
          <a:p>
            <a:r>
              <a:rPr lang="en-US" sz="2400" dirty="0"/>
              <a:t>Trivial patch – patch that insert return-statements based on expected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1500" y="2036076"/>
            <a:ext cx="5349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Ex: </a:t>
            </a:r>
            <a:r>
              <a:rPr lang="en-US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+if(test1)</a:t>
            </a:r>
          </a:p>
          <a:p>
            <a:r>
              <a:rPr lang="en-US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 return out1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2400" y="3007979"/>
            <a:ext cx="8871440" cy="2554621"/>
            <a:chOff x="152400" y="3007979"/>
            <a:chExt cx="8871440" cy="2554621"/>
          </a:xfrm>
        </p:grpSpPr>
        <p:sp>
          <p:nvSpPr>
            <p:cNvPr id="25" name="Rectangle 24"/>
            <p:cNvSpPr/>
            <p:nvPr/>
          </p:nvSpPr>
          <p:spPr>
            <a:xfrm>
              <a:off x="260839" y="3088887"/>
              <a:ext cx="8763001" cy="1492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sz="2400" b="1" i="1" dirty="0"/>
                <a:t>A6: Anti-append Early Exit</a:t>
              </a:r>
            </a:p>
            <a:p>
              <a:pPr>
                <a:buClr>
                  <a:srgbClr val="FF0000"/>
                </a:buClr>
                <a:buFont typeface="Wingdings 2" panose="05020102010507070707" pitchFamily="18" charset="2"/>
                <a:buChar char=""/>
              </a:pPr>
              <a:r>
                <a:rPr lang="en-US" sz="2400" dirty="0"/>
                <a:t>Insert return/</a:t>
              </a:r>
              <a:r>
                <a:rPr lang="en-US" sz="2400" dirty="0" err="1"/>
                <a:t>goto</a:t>
              </a:r>
              <a:r>
                <a:rPr lang="en-US" sz="2400" dirty="0"/>
                <a:t> statement at any location except for after the last statement in a CFG node.</a:t>
              </a:r>
              <a:endParaRPr lang="en-US" sz="2400" i="1" dirty="0"/>
            </a:p>
            <a:p>
              <a:pPr marL="834390" lvl="2" indent="-285750">
                <a:buFont typeface="Wingdings" panose="05000000000000000000" pitchFamily="2" charset="2"/>
                <a:buChar char="Ø"/>
              </a:pPr>
              <a:endParaRPr lang="en-US" sz="19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2400" y="3007979"/>
              <a:ext cx="8820622" cy="2554621"/>
            </a:xfrm>
            <a:prstGeom prst="rect">
              <a:avLst/>
            </a:prstGeom>
            <a:noFill/>
            <a:ln w="28575" cap="rnd" cmpd="thinThick">
              <a:solidFill>
                <a:schemeClr val="accent5">
                  <a:lumMod val="9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339229"/>
              <a:ext cx="8572500" cy="101566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if ((type != 0))</a:t>
              </a:r>
            </a:p>
            <a:p>
              <a:r>
                <a:rPr lang="en-US" sz="2000" dirty="0">
                  <a:solidFill>
                    <a:srgbClr val="0099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  return;</a:t>
              </a:r>
            </a:p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zend_error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((1&lt;&lt;3L),"Uninitialized string offset:",...);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450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42537"/>
            <a:ext cx="8058150" cy="1143000"/>
          </a:xfrm>
        </p:spPr>
        <p:txBody>
          <a:bodyPr>
            <a:normAutofit/>
          </a:bodyPr>
          <a:lstStyle/>
          <a:p>
            <a:r>
              <a:rPr lang="en-US" dirty="0"/>
              <a:t>Problem: Functionality Removal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282819" y="1220413"/>
            <a:ext cx="8719040" cy="914400"/>
          </a:xfrm>
        </p:spPr>
        <p:txBody>
          <a:bodyPr>
            <a:noAutofit/>
          </a:bodyPr>
          <a:lstStyle/>
          <a:p>
            <a:r>
              <a:rPr lang="en-US" sz="2400" dirty="0"/>
              <a:t>Removes functionality by inserting T/F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" y="2134813"/>
            <a:ext cx="8820622" cy="4113587"/>
          </a:xfrm>
          <a:prstGeom prst="rect">
            <a:avLst/>
          </a:prstGeom>
          <a:noFill/>
          <a:ln w="28575" cap="rnd" cmpd="thinThick">
            <a:solidFill>
              <a:schemeClr val="accent5">
                <a:lumMod val="9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2819" y="2095500"/>
            <a:ext cx="8572500" cy="5715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endParaRPr lang="it-IT" sz="800" i="1" dirty="0"/>
          </a:p>
          <a:p>
            <a:pPr marL="0" indent="0">
              <a:buFont typeface="Wingdings 2"/>
              <a:buNone/>
            </a:pPr>
            <a:r>
              <a:rPr lang="it-IT" sz="2400" b="1" i="1" dirty="0"/>
              <a:t>A7: Anti-append Trivial Conditions</a:t>
            </a:r>
          </a:p>
          <a:p>
            <a:pPr>
              <a:buClr>
                <a:srgbClr val="FF0000"/>
              </a:buClr>
              <a:buFont typeface="Wingdings 2" panose="05020102010507070707" pitchFamily="18" charset="2"/>
              <a:buChar char=""/>
            </a:pPr>
            <a:r>
              <a:rPr lang="en-US" sz="2400" dirty="0">
                <a:solidFill>
                  <a:prstClr val="black"/>
                </a:solidFill>
              </a:rPr>
              <a:t>Insert trivial condition</a:t>
            </a:r>
            <a:r>
              <a:rPr lang="en-US" sz="2400" i="1" dirty="0">
                <a:solidFill>
                  <a:prstClr val="black"/>
                </a:solidFill>
              </a:rPr>
              <a:t>. </a:t>
            </a:r>
          </a:p>
          <a:p>
            <a:pPr lvl="1">
              <a:buClr>
                <a:srgbClr val="FF0000"/>
              </a:buClr>
              <a:buFont typeface="Wingdings" panose="05000000000000000000" pitchFamily="2" charset="2"/>
              <a:buChar char="v"/>
            </a:pPr>
            <a:r>
              <a:rPr lang="en-US" dirty="0"/>
              <a:t>A condition is trivial if and only if it is:</a:t>
            </a:r>
          </a:p>
          <a:p>
            <a:pPr marL="617220" lvl="1" indent="-342900">
              <a:buClr>
                <a:srgbClr val="FF0000"/>
              </a:buClr>
              <a:buFont typeface="+mj-lt"/>
              <a:buAutoNum type="arabicParenR"/>
            </a:pPr>
            <a:r>
              <a:rPr lang="en-US" dirty="0"/>
              <a:t>True/False Constant</a:t>
            </a:r>
          </a:p>
          <a:p>
            <a:pPr marL="617220" lvl="1" indent="-342900">
              <a:buClr>
                <a:srgbClr val="FF0000"/>
              </a:buClr>
              <a:buFont typeface="+mj-lt"/>
              <a:buAutoNum type="arabicParenR"/>
            </a:pPr>
            <a:r>
              <a:rPr lang="en-US" dirty="0"/>
              <a:t>Tautology/Contradiction in expression (e.g., if(x || y || !y))</a:t>
            </a:r>
          </a:p>
          <a:p>
            <a:pPr marL="617220" lvl="1" indent="-342900">
              <a:buClr>
                <a:srgbClr val="FF0000"/>
              </a:buClr>
              <a:buFont typeface="+mj-lt"/>
              <a:buAutoNum type="arabicParenR"/>
            </a:pPr>
            <a:r>
              <a:rPr lang="en-US" dirty="0"/>
              <a:t>Static analysis (e.g., if(x || y != 0), y is initialized)</a:t>
            </a:r>
            <a:endParaRPr lang="en-US" i="1" dirty="0">
              <a:solidFill>
                <a:prstClr val="black"/>
              </a:solidFill>
            </a:endParaRPr>
          </a:p>
          <a:p>
            <a:pPr marL="274320" lvl="1" indent="0">
              <a:buFont typeface="Wingdings 2"/>
              <a:buNone/>
            </a:pPr>
            <a:endParaRPr lang="en-US" sz="2600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734" y="4953000"/>
            <a:ext cx="815585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if ((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fmap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[j].key != format-&gt;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+ 1]))</a:t>
            </a:r>
          </a:p>
          <a:p>
            <a:r>
              <a:rPr lang="en-US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if ((</a:t>
            </a:r>
            <a:r>
              <a:rPr lang="en-US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fmap</a:t>
            </a:r>
            <a:r>
              <a:rPr lang="en-US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[j].key != format-&gt;</a:t>
            </a:r>
            <a:r>
              <a:rPr lang="en-US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+ 1]) &amp;&amp; !(1))</a:t>
            </a:r>
          </a:p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continue;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557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rrow: Curved Up 33"/>
          <p:cNvSpPr/>
          <p:nvPr/>
        </p:nvSpPr>
        <p:spPr>
          <a:xfrm>
            <a:off x="2819400" y="4772095"/>
            <a:ext cx="4118045" cy="1348910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974" y="-210627"/>
            <a:ext cx="7772400" cy="1143000"/>
          </a:xfrm>
        </p:spPr>
        <p:txBody>
          <a:bodyPr/>
          <a:lstStyle/>
          <a:p>
            <a:r>
              <a:rPr lang="en-US" dirty="0"/>
              <a:t>Integrating </a:t>
            </a:r>
            <a:r>
              <a:rPr lang="en-US" i="1" dirty="0"/>
              <a:t>Anti-patterns</a:t>
            </a:r>
            <a:endParaRPr lang="en-US" dirty="0"/>
          </a:p>
        </p:txBody>
      </p:sp>
      <p:sp>
        <p:nvSpPr>
          <p:cNvPr id="29" name="Flowchart: Multidocument 28"/>
          <p:cNvSpPr/>
          <p:nvPr/>
        </p:nvSpPr>
        <p:spPr>
          <a:xfrm>
            <a:off x="308029" y="3469471"/>
            <a:ext cx="4038600" cy="10668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Candidate Patches</a:t>
            </a:r>
          </a:p>
        </p:txBody>
      </p:sp>
      <p:sp>
        <p:nvSpPr>
          <p:cNvPr id="30" name="Rectangle: Folded Corner 29"/>
          <p:cNvSpPr/>
          <p:nvPr/>
        </p:nvSpPr>
        <p:spPr>
          <a:xfrm>
            <a:off x="5055944" y="3873432"/>
            <a:ext cx="3672550" cy="8382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Tests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contains at least one failing test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04275" y="1175041"/>
            <a:ext cx="2971800" cy="1437132"/>
            <a:chOff x="736581" y="2026609"/>
            <a:chExt cx="2971800" cy="1437132"/>
          </a:xfrm>
        </p:grpSpPr>
        <p:pic>
          <p:nvPicPr>
            <p:cNvPr id="35" name="Picture 34" descr="File:Computer Display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2439809"/>
              <a:ext cx="990600" cy="102393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736581" y="2026609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Search-Based Repair Tools</a:t>
              </a:r>
            </a:p>
          </p:txBody>
        </p:sp>
      </p:grpSp>
      <p:sp>
        <p:nvSpPr>
          <p:cNvPr id="37" name="Arrow: Down 36"/>
          <p:cNvSpPr/>
          <p:nvPr/>
        </p:nvSpPr>
        <p:spPr>
          <a:xfrm>
            <a:off x="1603429" y="2771171"/>
            <a:ext cx="723900" cy="71048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Curved Up 41"/>
          <p:cNvSpPr/>
          <p:nvPr/>
        </p:nvSpPr>
        <p:spPr>
          <a:xfrm rot="10800000">
            <a:off x="3619428" y="2559743"/>
            <a:ext cx="3236669" cy="931581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3" name="Picture 42" descr="Are we trying to make them into more than a great space to turn in ...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" t="23465" r="45007" b="20305"/>
          <a:stretch/>
        </p:blipFill>
        <p:spPr>
          <a:xfrm>
            <a:off x="7019994" y="1831963"/>
            <a:ext cx="888023" cy="718130"/>
          </a:xfrm>
          <a:prstGeom prst="rect">
            <a:avLst/>
          </a:prstGeom>
        </p:spPr>
      </p:pic>
      <p:pic>
        <p:nvPicPr>
          <p:cNvPr id="44" name="Picture 43" descr="Are we trying to make them into more than a great space to turn in ...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3" t="23368" r="3140" b="16967"/>
          <a:stretch/>
        </p:blipFill>
        <p:spPr>
          <a:xfrm>
            <a:off x="5055944" y="1697581"/>
            <a:ext cx="685800" cy="762000"/>
          </a:xfrm>
          <a:prstGeom prst="rect">
            <a:avLst/>
          </a:prstGeom>
        </p:spPr>
      </p:pic>
      <p:sp>
        <p:nvSpPr>
          <p:cNvPr id="46" name="Arrow: Down 45"/>
          <p:cNvSpPr/>
          <p:nvPr/>
        </p:nvSpPr>
        <p:spPr>
          <a:xfrm rot="10800000">
            <a:off x="7019995" y="2803259"/>
            <a:ext cx="723900" cy="81617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30498" y="2808008"/>
            <a:ext cx="135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 Generation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03006" y="5208903"/>
            <a:ext cx="2568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 Evaluation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87717" y="2999349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Tests Pass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736431" y="2757082"/>
            <a:ext cx="128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Fail</a:t>
            </a:r>
          </a:p>
        </p:txBody>
      </p:sp>
      <p:sp>
        <p:nvSpPr>
          <p:cNvPr id="51" name="Flowchart: Document 50"/>
          <p:cNvSpPr/>
          <p:nvPr/>
        </p:nvSpPr>
        <p:spPr>
          <a:xfrm>
            <a:off x="6671094" y="997433"/>
            <a:ext cx="1981200" cy="700148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Patch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522" y="4532813"/>
            <a:ext cx="6726720" cy="2034987"/>
            <a:chOff x="-46761" y="4541678"/>
            <a:chExt cx="6726720" cy="2034987"/>
          </a:xfrm>
        </p:grpSpPr>
        <p:sp>
          <p:nvSpPr>
            <p:cNvPr id="25" name="TextBox 24"/>
            <p:cNvSpPr txBox="1"/>
            <p:nvPr/>
          </p:nvSpPr>
          <p:spPr>
            <a:xfrm>
              <a:off x="909977" y="5340141"/>
              <a:ext cx="72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7" name="Arrow: Down 6"/>
            <p:cNvSpPr/>
            <p:nvPr/>
          </p:nvSpPr>
          <p:spPr>
            <a:xfrm>
              <a:off x="1598765" y="5315853"/>
              <a:ext cx="597989" cy="328003"/>
            </a:xfrm>
            <a:prstGeom prst="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92699" y="5384810"/>
              <a:ext cx="72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NO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46761" y="4541678"/>
              <a:ext cx="6726720" cy="2034987"/>
              <a:chOff x="-46761" y="4541678"/>
              <a:chExt cx="6726720" cy="203498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46761" y="4541678"/>
                <a:ext cx="6726720" cy="1578697"/>
                <a:chOff x="80029" y="5164834"/>
                <a:chExt cx="6726720" cy="1578697"/>
              </a:xfrm>
            </p:grpSpPr>
            <p:sp>
              <p:nvSpPr>
                <p:cNvPr id="27" name="Arrow: Curved Up 26"/>
                <p:cNvSpPr/>
                <p:nvPr/>
              </p:nvSpPr>
              <p:spPr>
                <a:xfrm>
                  <a:off x="2681907" y="5404116"/>
                  <a:ext cx="4124842" cy="1339415"/>
                </a:xfrm>
                <a:prstGeom prst="curvedUpArrow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" name="Picture 3" descr="primary question mark by dannya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029" y="5327691"/>
                  <a:ext cx="609601" cy="609601"/>
                </a:xfrm>
                <a:prstGeom prst="rect">
                  <a:avLst/>
                </a:prstGeom>
              </p:spPr>
            </p:pic>
            <p:sp>
              <p:nvSpPr>
                <p:cNvPr id="5" name="Parallelogram 4"/>
                <p:cNvSpPr/>
                <p:nvPr/>
              </p:nvSpPr>
              <p:spPr>
                <a:xfrm>
                  <a:off x="614849" y="5404116"/>
                  <a:ext cx="2819400" cy="399568"/>
                </a:xfrm>
                <a:prstGeom prst="parallelogram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Is Anti-pattern?</a:t>
                  </a:r>
                </a:p>
              </p:txBody>
            </p:sp>
            <p:sp>
              <p:nvSpPr>
                <p:cNvPr id="24" name="Arrow: Down 23"/>
                <p:cNvSpPr/>
                <p:nvPr/>
              </p:nvSpPr>
              <p:spPr>
                <a:xfrm>
                  <a:off x="1800646" y="5164834"/>
                  <a:ext cx="451334" cy="230161"/>
                </a:xfrm>
                <a:prstGeom prst="downArrow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10" name="Picture 9" descr="Octicons-trashcan.sv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7847" y="5620765"/>
                <a:ext cx="716925" cy="955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8782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automated program repair?</a:t>
            </a:r>
          </a:p>
        </p:txBody>
      </p:sp>
      <p:sp>
        <p:nvSpPr>
          <p:cNvPr id="3" name="CustomShape 2"/>
          <p:cNvSpPr/>
          <p:nvPr/>
        </p:nvSpPr>
        <p:spPr>
          <a:xfrm>
            <a:off x="457200" y="4201339"/>
            <a:ext cx="6553200" cy="1922400"/>
          </a:xfrm>
          <a:prstGeom prst="wedgeEllipseCallout">
            <a:avLst>
              <a:gd name="adj1" fmla="val 55847"/>
              <a:gd name="adj2" fmla="val -9641"/>
            </a:avLst>
          </a:prstGeom>
          <a:solidFill>
            <a:srgbClr val="FFFFFF"/>
          </a:solidFill>
          <a:ln w="12600">
            <a:solidFill>
              <a:srgbClr val="FF00FF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SG" dirty="0">
                <a:solidFill>
                  <a:srgbClr val="000000"/>
                </a:solidFill>
                <a:latin typeface="Arial"/>
              </a:rPr>
              <a:t>Given </a:t>
            </a:r>
            <a:r>
              <a:rPr lang="en-SG" dirty="0">
                <a:solidFill>
                  <a:srgbClr val="FF0000"/>
                </a:solidFill>
                <a:latin typeface="Arial"/>
              </a:rPr>
              <a:t>failing</a:t>
            </a:r>
            <a:r>
              <a:rPr lang="en-SG" dirty="0">
                <a:solidFill>
                  <a:srgbClr val="000000"/>
                </a:solidFill>
                <a:latin typeface="Arial"/>
              </a:rPr>
              <a:t> Test </a:t>
            </a:r>
            <a:r>
              <a:rPr lang="en-SG" i="1" dirty="0">
                <a:solidFill>
                  <a:srgbClr val="000000"/>
                </a:solidFill>
                <a:latin typeface="Arial"/>
              </a:rPr>
              <a:t>T </a:t>
            </a:r>
            <a:r>
              <a:rPr lang="en-SG" dirty="0">
                <a:solidFill>
                  <a:srgbClr val="000000"/>
                </a:solidFill>
                <a:latin typeface="Arial"/>
              </a:rPr>
              <a:t>, buggy program </a:t>
            </a:r>
            <a:r>
              <a:rPr lang="en-SG" i="1" dirty="0">
                <a:solidFill>
                  <a:srgbClr val="000000"/>
                </a:solidFill>
                <a:latin typeface="Arial"/>
              </a:rPr>
              <a:t>P</a:t>
            </a:r>
            <a:endParaRPr dirty="0"/>
          </a:p>
          <a:p>
            <a:pPr algn="ctr">
              <a:lnSpc>
                <a:spcPct val="100000"/>
              </a:lnSpc>
              <a:buFont typeface="Arial"/>
              <a:buAutoNum type="arabicPeriod"/>
            </a:pPr>
            <a:r>
              <a:rPr lang="en-SG" dirty="0">
                <a:solidFill>
                  <a:srgbClr val="000000"/>
                </a:solidFill>
                <a:latin typeface="Arial"/>
              </a:rPr>
              <a:t>Fault localization-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Where to fix?</a:t>
            </a:r>
            <a:endParaRPr dirty="0"/>
          </a:p>
          <a:p>
            <a:pPr algn="ctr">
              <a:lnSpc>
                <a:spcPct val="100000"/>
              </a:lnSpc>
              <a:buFont typeface="Arial"/>
              <a:buAutoNum type="arabicPeriod"/>
            </a:pPr>
            <a:r>
              <a:rPr lang="en-SG" dirty="0">
                <a:solidFill>
                  <a:srgbClr val="000000"/>
                </a:solidFill>
                <a:latin typeface="Arial"/>
              </a:rPr>
              <a:t> Patch Generation - How to fix?</a:t>
            </a:r>
          </a:p>
          <a:p>
            <a:pPr algn="ctr">
              <a:lnSpc>
                <a:spcPct val="100000"/>
              </a:lnSpc>
              <a:buFont typeface="Arial"/>
              <a:buAutoNum type="arabicPeriod"/>
            </a:pPr>
            <a:r>
              <a:rPr lang="en-SG" dirty="0">
                <a:solidFill>
                  <a:srgbClr val="000000"/>
                </a:solidFill>
                <a:latin typeface="Arial"/>
              </a:rPr>
              <a:t> Patch Validation – Are all tests </a:t>
            </a:r>
            <a:r>
              <a:rPr lang="en-SG" dirty="0">
                <a:solidFill>
                  <a:srgbClr val="00B050"/>
                </a:solidFill>
                <a:latin typeface="Arial"/>
              </a:rPr>
              <a:t>passing</a:t>
            </a:r>
            <a:r>
              <a:rPr lang="en-SG" dirty="0">
                <a:solidFill>
                  <a:srgbClr val="000000"/>
                </a:solidFill>
                <a:latin typeface="Arial"/>
              </a:rPr>
              <a:t>? 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505200"/>
            <a:ext cx="2438400" cy="2438400"/>
          </a:xfrm>
          <a:prstGeom prst="rect">
            <a:avLst/>
          </a:prstGeom>
        </p:spPr>
      </p:pic>
      <p:pic>
        <p:nvPicPr>
          <p:cNvPr id="6" name="Picture 5" descr="description personal computer icon png español personal computer icon ...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39" y="1467370"/>
            <a:ext cx="3393831" cy="26842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24274" y="2229195"/>
            <a:ext cx="1598734" cy="386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BUG!</a:t>
            </a:r>
          </a:p>
        </p:txBody>
      </p:sp>
    </p:spTree>
    <p:extLst>
      <p:ext uri="{BB962C8B-B14F-4D97-AF65-F5344CB8AC3E}">
        <p14:creationId xmlns:p14="http://schemas.microsoft.com/office/powerpoint/2010/main" val="15737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42" y="11759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Experimental Setup</a:t>
            </a:r>
          </a:p>
        </p:txBody>
      </p:sp>
      <p:graphicFrame>
        <p:nvGraphicFramePr>
          <p:cNvPr id="7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974926"/>
              </p:ext>
            </p:extLst>
          </p:nvPr>
        </p:nvGraphicFramePr>
        <p:xfrm>
          <a:off x="1877961" y="1260597"/>
          <a:ext cx="6299199" cy="324204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68855">
                  <a:extLst>
                    <a:ext uri="{9D8B030D-6E8A-4147-A177-3AD203B41FA5}">
                      <a16:colId xmlns:a16="http://schemas.microsoft.com/office/drawing/2014/main" val="2547208135"/>
                    </a:ext>
                  </a:extLst>
                </a:gridCol>
                <a:gridCol w="3525345">
                  <a:extLst>
                    <a:ext uri="{9D8B030D-6E8A-4147-A177-3AD203B41FA5}">
                      <a16:colId xmlns:a16="http://schemas.microsoft.com/office/drawing/2014/main" val="132735858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172055225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3362893051"/>
                    </a:ext>
                  </a:extLst>
                </a:gridCol>
              </a:tblGrid>
              <a:tr h="169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kLoC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Tests</a:t>
                      </a: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770335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coreutils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File, Shell and Text manipulation Utility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032418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findutils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Directory Searching Utility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460954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grep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Pattern Matching Utility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4898944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 executable generation utilities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455770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2477390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libtiff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Image Processing Library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3781777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Programming Language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365445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gmp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Math Library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145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146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1713262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gzip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it-IT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Compression Utility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4378000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Packet Analyzer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450115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fbc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Compiler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97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773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3115619"/>
                  </a:ext>
                </a:extLst>
              </a:tr>
              <a:tr h="2494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lighthttpd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en-US" sz="16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Server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33" marR="4433" marT="443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9371113"/>
                  </a:ext>
                </a:extLst>
              </a:tr>
            </a:tbl>
          </a:graphicData>
        </a:graphic>
      </p:graphicFrame>
      <p:sp>
        <p:nvSpPr>
          <p:cNvPr id="8" name="Left Brace 7"/>
          <p:cNvSpPr/>
          <p:nvPr/>
        </p:nvSpPr>
        <p:spPr>
          <a:xfrm>
            <a:off x="1554111" y="1600199"/>
            <a:ext cx="323850" cy="7524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7760" y="1715438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Corebench</a:t>
            </a:r>
            <a:endParaRPr lang="en-US" dirty="0"/>
          </a:p>
          <a:p>
            <a:r>
              <a:rPr lang="en-US" dirty="0"/>
              <a:t>benchmark</a:t>
            </a:r>
          </a:p>
        </p:txBody>
      </p:sp>
      <p:sp>
        <p:nvSpPr>
          <p:cNvPr id="10" name="Left Brace 9"/>
          <p:cNvSpPr/>
          <p:nvPr/>
        </p:nvSpPr>
        <p:spPr>
          <a:xfrm>
            <a:off x="1535061" y="2578069"/>
            <a:ext cx="342900" cy="1883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401" y="3196490"/>
            <a:ext cx="160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GenProg</a:t>
            </a:r>
            <a:endParaRPr lang="en-US" dirty="0"/>
          </a:p>
          <a:p>
            <a:r>
              <a:rPr lang="en-US" dirty="0"/>
              <a:t>benchmark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3602" y="4549676"/>
            <a:ext cx="5814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GenProg</a:t>
            </a:r>
            <a:r>
              <a:rPr lang="en-US" dirty="0"/>
              <a:t> AE</a:t>
            </a:r>
          </a:p>
          <a:p>
            <a:pPr lvl="1"/>
            <a:r>
              <a:rPr lang="en-US" dirty="0"/>
              <a:t>– Uses Adaptive Equivalent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SPR </a:t>
            </a:r>
          </a:p>
          <a:p>
            <a:pPr lvl="1"/>
            <a:r>
              <a:rPr lang="en-US" dirty="0"/>
              <a:t>– Uses staged repair algorithm with repair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dGenProg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– </a:t>
            </a:r>
            <a:r>
              <a:rPr lang="en-US" dirty="0" err="1"/>
              <a:t>GenProg</a:t>
            </a:r>
            <a:r>
              <a:rPr lang="en-US" dirty="0"/>
              <a:t> without deletion operator</a:t>
            </a:r>
          </a:p>
        </p:txBody>
      </p:sp>
    </p:spTree>
    <p:extLst>
      <p:ext uri="{BB962C8B-B14F-4D97-AF65-F5344CB8AC3E}">
        <p14:creationId xmlns:p14="http://schemas.microsoft.com/office/powerpoint/2010/main" val="3677148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42" y="117597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Evaluation of Anti-patterns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48188"/>
              </p:ext>
            </p:extLst>
          </p:nvPr>
        </p:nvGraphicFramePr>
        <p:xfrm>
          <a:off x="457200" y="2286000"/>
          <a:ext cx="8382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514">
                  <a:extLst>
                    <a:ext uri="{9D8B030D-6E8A-4147-A177-3AD203B41FA5}">
                      <a16:colId xmlns:a16="http://schemas.microsoft.com/office/drawing/2014/main" val="3483084679"/>
                    </a:ext>
                  </a:extLst>
                </a:gridCol>
                <a:gridCol w="7603486">
                  <a:extLst>
                    <a:ext uri="{9D8B030D-6E8A-4147-A177-3AD203B41FA5}">
                      <a16:colId xmlns:a16="http://schemas.microsoft.com/office/drawing/2014/main" val="1684923108"/>
                    </a:ext>
                  </a:extLst>
                </a:gridCol>
              </a:tblGrid>
              <a:tr h="56359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RQ1: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How do anti-patterns affect the quality of patches generated by search-based program repair tools?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326505"/>
                  </a:ext>
                </a:extLst>
              </a:tr>
              <a:tr h="56359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RQ2: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How many nonsensical patches can our anti-patterns eliminate to reduce manual inspection costs?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43479"/>
                  </a:ext>
                </a:extLst>
              </a:tr>
              <a:tr h="32205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RQ3: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our modified tools produce the same patch, what is the speedup that we achieve?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42609"/>
                  </a:ext>
                </a:extLst>
              </a:tr>
              <a:tr h="42640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RQ4: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How does the use of anti-patterns compare to an approach</a:t>
                      </a:r>
                    </a:p>
                    <a:p>
                      <a:r>
                        <a:rPr kumimoji="0"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simply prohibits deletion?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84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046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Measuring Patch Quality (RQ1)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668" y="3635572"/>
            <a:ext cx="8506687" cy="2996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i="1" baseline="-25000" dirty="0"/>
          </a:p>
          <a:p>
            <a:r>
              <a:rPr lang="en-US" sz="2000" b="1" dirty="0">
                <a:solidFill>
                  <a:schemeClr val="accent1"/>
                </a:solidFill>
              </a:rPr>
              <a:t>Localizes Correct Line</a:t>
            </a:r>
            <a:r>
              <a:rPr lang="en-US" sz="2000" b="1" dirty="0"/>
              <a:t>.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H </a:t>
            </a:r>
            <a:r>
              <a:rPr lang="en-US" sz="2000" dirty="0"/>
              <a:t>modify the same line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Localizes Correct Function but Incorrect Line. </a:t>
            </a:r>
            <a:r>
              <a:rPr lang="en-US" sz="2000" i="1" dirty="0"/>
              <a:t>A </a:t>
            </a:r>
            <a:r>
              <a:rPr lang="en-US" sz="2000" dirty="0"/>
              <a:t>and </a:t>
            </a:r>
            <a:r>
              <a:rPr lang="en-US" sz="2000" i="1" dirty="0"/>
              <a:t>H </a:t>
            </a:r>
            <a:r>
              <a:rPr lang="en-US" sz="2000" dirty="0"/>
              <a:t>modify statements within the same function.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Removes Less Functionality. </a:t>
            </a:r>
            <a:r>
              <a:rPr lang="en-US" sz="2000" i="1" dirty="0"/>
              <a:t>A </a:t>
            </a:r>
            <a:r>
              <a:rPr lang="en-US" sz="2000" dirty="0"/>
              <a:t>removes or skips over fewer lines of code from </a:t>
            </a:r>
            <a:r>
              <a:rPr lang="en-US" sz="2000" i="1" dirty="0"/>
              <a:t>original program</a:t>
            </a:r>
            <a:r>
              <a:rPr lang="en-US" sz="2000" dirty="0"/>
              <a:t>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47155" y="1301534"/>
            <a:ext cx="3238498" cy="1257922"/>
            <a:chOff x="-133625" y="2247900"/>
            <a:chExt cx="3238498" cy="1257922"/>
          </a:xfrm>
        </p:grpSpPr>
        <p:sp>
          <p:nvSpPr>
            <p:cNvPr id="4" name="Rectangle: Folded Corner 3"/>
            <p:cNvSpPr/>
            <p:nvPr/>
          </p:nvSpPr>
          <p:spPr>
            <a:xfrm>
              <a:off x="914399" y="2247900"/>
              <a:ext cx="1203105" cy="845218"/>
            </a:xfrm>
            <a:prstGeom prst="foldedCorner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19" descr="C:\Users\shinhwei\AppData\Local\Microsoft\Windows\Temporary Internet Files\Content.IE5\MYV2004V\woman-computer-drawin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28" y="2365709"/>
              <a:ext cx="89621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-133625" y="3136490"/>
              <a:ext cx="323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Human generated patch: H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64517" y="2652376"/>
            <a:ext cx="2971800" cy="965533"/>
            <a:chOff x="2895600" y="2535976"/>
            <a:chExt cx="2971800" cy="965533"/>
          </a:xfrm>
        </p:grpSpPr>
        <p:sp>
          <p:nvSpPr>
            <p:cNvPr id="13" name="TextBox 12"/>
            <p:cNvSpPr txBox="1"/>
            <p:nvPr/>
          </p:nvSpPr>
          <p:spPr>
            <a:xfrm>
              <a:off x="2895600" y="3132177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Original Repair Tool: T</a:t>
              </a:r>
              <a:r>
                <a:rPr lang="en-US" b="1" i="1" baseline="-25000" dirty="0"/>
                <a:t>o</a:t>
              </a:r>
              <a:r>
                <a:rPr lang="en-US" b="1" i="1" dirty="0"/>
                <a:t> </a:t>
              </a:r>
            </a:p>
          </p:txBody>
        </p:sp>
        <p:pic>
          <p:nvPicPr>
            <p:cNvPr id="14" name="Picture 13" descr="Public / Private Sector Partnerships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086" y="2535976"/>
              <a:ext cx="588827" cy="55714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8023" y="2626402"/>
            <a:ext cx="2971800" cy="1004254"/>
            <a:chOff x="5687961" y="2492942"/>
            <a:chExt cx="2971800" cy="1004254"/>
          </a:xfrm>
        </p:grpSpPr>
        <p:sp>
          <p:nvSpPr>
            <p:cNvPr id="9" name="TextBox 8"/>
            <p:cNvSpPr txBox="1"/>
            <p:nvPr/>
          </p:nvSpPr>
          <p:spPr>
            <a:xfrm>
              <a:off x="5687961" y="312786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Modified Repair Tool: T</a:t>
              </a:r>
              <a:r>
                <a:rPr lang="en-US" b="1" i="1" baseline="-25000" dirty="0"/>
                <a:t>m</a:t>
              </a:r>
              <a:r>
                <a:rPr lang="en-US" b="1" i="1" dirty="0"/>
                <a:t> </a:t>
              </a:r>
            </a:p>
          </p:txBody>
        </p:sp>
        <p:pic>
          <p:nvPicPr>
            <p:cNvPr id="15" name="Picture 14" descr="Public / Private Sector Partnerships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233" y="2492942"/>
              <a:ext cx="617255" cy="58404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690011" y="1311395"/>
            <a:ext cx="3207824" cy="1248061"/>
            <a:chOff x="5595143" y="1075878"/>
            <a:chExt cx="3207824" cy="1248061"/>
          </a:xfrm>
        </p:grpSpPr>
        <p:sp>
          <p:nvSpPr>
            <p:cNvPr id="16" name="TextBox 15"/>
            <p:cNvSpPr txBox="1"/>
            <p:nvPr/>
          </p:nvSpPr>
          <p:spPr>
            <a:xfrm>
              <a:off x="5595143" y="1954607"/>
              <a:ext cx="320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Patch generated by Tool: A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606874" y="1075878"/>
              <a:ext cx="1184362" cy="811783"/>
              <a:chOff x="6606874" y="1075878"/>
              <a:chExt cx="1184362" cy="811783"/>
            </a:xfrm>
          </p:grpSpPr>
          <p:sp>
            <p:nvSpPr>
              <p:cNvPr id="8" name="Rectangle: Folded Corner 7"/>
              <p:cNvSpPr/>
              <p:nvPr/>
            </p:nvSpPr>
            <p:spPr>
              <a:xfrm>
                <a:off x="6606874" y="1075878"/>
                <a:ext cx="1184362" cy="811783"/>
              </a:xfrm>
              <a:prstGeom prst="foldedCorner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Picture 16" descr="File:Computer Display.svg - Wikimedia Common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827" y="1143532"/>
                <a:ext cx="654456" cy="6764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73043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0046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Measuring Patch Quality (RQ1)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668" y="3635572"/>
            <a:ext cx="8506687" cy="29969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i="1" baseline="-25000" dirty="0"/>
          </a:p>
          <a:p>
            <a:r>
              <a:rPr lang="en-US" sz="2000" b="1" dirty="0">
                <a:solidFill>
                  <a:schemeClr val="accent1"/>
                </a:solidFill>
              </a:rPr>
              <a:t>Same Patch. </a:t>
            </a:r>
            <a:r>
              <a:rPr lang="en-US" sz="2000" i="1" dirty="0"/>
              <a:t>T</a:t>
            </a:r>
            <a:r>
              <a:rPr lang="en-US" sz="2000" i="1" baseline="-25000" dirty="0"/>
              <a:t>o</a:t>
            </a:r>
            <a:r>
              <a:rPr lang="en-US" sz="2000" dirty="0"/>
              <a:t> and </a:t>
            </a:r>
            <a:r>
              <a:rPr lang="en-US" sz="2000" i="1" dirty="0"/>
              <a:t>T</a:t>
            </a:r>
            <a:r>
              <a:rPr lang="en-US" sz="2000" i="1" baseline="-25000" dirty="0"/>
              <a:t>m</a:t>
            </a:r>
            <a:r>
              <a:rPr lang="en-US" sz="2000" dirty="0"/>
              <a:t> generate same repair.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Localizes Correct Line</a:t>
            </a:r>
            <a:r>
              <a:rPr lang="en-US" sz="2000" b="1" dirty="0"/>
              <a:t>.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H </a:t>
            </a:r>
            <a:r>
              <a:rPr lang="en-US" sz="2000" dirty="0"/>
              <a:t>modify the same line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Localizes Correct Function but Incorrect Line. </a:t>
            </a:r>
            <a:r>
              <a:rPr lang="en-US" sz="2000" i="1" dirty="0"/>
              <a:t>A </a:t>
            </a:r>
            <a:r>
              <a:rPr lang="en-US" sz="2000" dirty="0"/>
              <a:t>and </a:t>
            </a:r>
            <a:r>
              <a:rPr lang="en-US" sz="2000" i="1" dirty="0"/>
              <a:t>H </a:t>
            </a:r>
            <a:r>
              <a:rPr lang="en-US" sz="2000" dirty="0"/>
              <a:t>modify statements within the same function.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Removes Less Functionality. </a:t>
            </a:r>
            <a:r>
              <a:rPr lang="en-US" sz="2000" i="1" dirty="0"/>
              <a:t>A </a:t>
            </a:r>
            <a:r>
              <a:rPr lang="en-US" sz="2000" dirty="0"/>
              <a:t>removes or skips over fewer lines of code from </a:t>
            </a:r>
            <a:r>
              <a:rPr lang="en-US" sz="2000" i="1" dirty="0"/>
              <a:t>original program</a:t>
            </a:r>
            <a:r>
              <a:rPr lang="en-US" sz="2000" dirty="0"/>
              <a:t>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No Repair. </a:t>
            </a:r>
            <a:r>
              <a:rPr lang="en-US" sz="2000" i="1" dirty="0"/>
              <a:t>T</a:t>
            </a:r>
            <a:r>
              <a:rPr lang="en-US" sz="2000" i="1" baseline="-25000" dirty="0"/>
              <a:t>o</a:t>
            </a:r>
            <a:r>
              <a:rPr lang="en-US" sz="2000" baseline="-25000" dirty="0"/>
              <a:t>  </a:t>
            </a:r>
            <a:r>
              <a:rPr lang="en-US" sz="2000" dirty="0"/>
              <a:t>generates a repair but </a:t>
            </a:r>
            <a:r>
              <a:rPr lang="en-US" sz="2000" i="1" dirty="0"/>
              <a:t>T</a:t>
            </a:r>
            <a:r>
              <a:rPr lang="en-US" sz="2000" i="1" baseline="-25000" dirty="0"/>
              <a:t>m</a:t>
            </a:r>
            <a:r>
              <a:rPr lang="en-US" sz="2000" baseline="-25000" dirty="0"/>
              <a:t> </a:t>
            </a:r>
            <a:r>
              <a:rPr lang="en-US" sz="2000" dirty="0"/>
              <a:t> produce no patch.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247155" y="1301534"/>
            <a:ext cx="3238498" cy="1257922"/>
            <a:chOff x="-133625" y="2247900"/>
            <a:chExt cx="3238498" cy="1257922"/>
          </a:xfrm>
        </p:grpSpPr>
        <p:sp>
          <p:nvSpPr>
            <p:cNvPr id="4" name="Rectangle: Folded Corner 3"/>
            <p:cNvSpPr/>
            <p:nvPr/>
          </p:nvSpPr>
          <p:spPr>
            <a:xfrm>
              <a:off x="914399" y="2247900"/>
              <a:ext cx="1203105" cy="845218"/>
            </a:xfrm>
            <a:prstGeom prst="foldedCorner">
              <a:avLst/>
            </a:prstGeom>
            <a:solidFill>
              <a:schemeClr val="bg1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19" descr="C:\Users\shinhwei\AppData\Local\Microsoft\Windows\Temporary Internet Files\Content.IE5\MYV2004V\woman-computer-drawing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528" y="2365709"/>
              <a:ext cx="896219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-133625" y="3136490"/>
              <a:ext cx="3238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Human generated patch: H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364517" y="2652376"/>
            <a:ext cx="2971800" cy="965533"/>
            <a:chOff x="2895600" y="2535976"/>
            <a:chExt cx="2971800" cy="965533"/>
          </a:xfrm>
        </p:grpSpPr>
        <p:sp>
          <p:nvSpPr>
            <p:cNvPr id="13" name="TextBox 12"/>
            <p:cNvSpPr txBox="1"/>
            <p:nvPr/>
          </p:nvSpPr>
          <p:spPr>
            <a:xfrm>
              <a:off x="2895600" y="3132177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Original Repair Tool: T</a:t>
              </a:r>
              <a:r>
                <a:rPr lang="en-US" b="1" i="1" baseline="-25000" dirty="0"/>
                <a:t>o</a:t>
              </a:r>
              <a:r>
                <a:rPr lang="en-US" b="1" i="1" dirty="0"/>
                <a:t> </a:t>
              </a:r>
            </a:p>
          </p:txBody>
        </p:sp>
        <p:pic>
          <p:nvPicPr>
            <p:cNvPr id="14" name="Picture 13" descr="Public / Private Sector Partnerships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7086" y="2535976"/>
              <a:ext cx="588827" cy="557142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4808023" y="2626402"/>
            <a:ext cx="2971800" cy="1004254"/>
            <a:chOff x="5687961" y="2492942"/>
            <a:chExt cx="2971800" cy="1004254"/>
          </a:xfrm>
        </p:grpSpPr>
        <p:sp>
          <p:nvSpPr>
            <p:cNvPr id="9" name="TextBox 8"/>
            <p:cNvSpPr txBox="1"/>
            <p:nvPr/>
          </p:nvSpPr>
          <p:spPr>
            <a:xfrm>
              <a:off x="5687961" y="312786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Modified Repair Tool: T</a:t>
              </a:r>
              <a:r>
                <a:rPr lang="en-US" b="1" i="1" baseline="-25000" dirty="0"/>
                <a:t>m</a:t>
              </a:r>
              <a:r>
                <a:rPr lang="en-US" b="1" i="1" dirty="0"/>
                <a:t> </a:t>
              </a:r>
            </a:p>
          </p:txBody>
        </p:sp>
        <p:pic>
          <p:nvPicPr>
            <p:cNvPr id="15" name="Picture 14" descr="Public / Private Sector Partnerships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233" y="2492942"/>
              <a:ext cx="617255" cy="58404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4690011" y="1311395"/>
            <a:ext cx="3207824" cy="1248061"/>
            <a:chOff x="5595143" y="1075878"/>
            <a:chExt cx="3207824" cy="1248061"/>
          </a:xfrm>
        </p:grpSpPr>
        <p:sp>
          <p:nvSpPr>
            <p:cNvPr id="16" name="TextBox 15"/>
            <p:cNvSpPr txBox="1"/>
            <p:nvPr/>
          </p:nvSpPr>
          <p:spPr>
            <a:xfrm>
              <a:off x="5595143" y="1954607"/>
              <a:ext cx="3207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Patch generated by Tool: A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606874" y="1075878"/>
              <a:ext cx="1184362" cy="811783"/>
              <a:chOff x="6606874" y="1075878"/>
              <a:chExt cx="1184362" cy="811783"/>
            </a:xfrm>
          </p:grpSpPr>
          <p:sp>
            <p:nvSpPr>
              <p:cNvPr id="8" name="Rectangle: Folded Corner 7"/>
              <p:cNvSpPr/>
              <p:nvPr/>
            </p:nvSpPr>
            <p:spPr>
              <a:xfrm>
                <a:off x="6606874" y="1075878"/>
                <a:ext cx="1184362" cy="811783"/>
              </a:xfrm>
              <a:prstGeom prst="foldedCorner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7" name="Picture 16" descr="File:Computer Display.svg - Wikimedia Commons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827" y="1143532"/>
                <a:ext cx="654456" cy="6764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7681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RQ1: Patch Quality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5000"/>
            <a:ext cx="8839200" cy="4572000"/>
          </a:xfrm>
        </p:spPr>
        <p:txBody>
          <a:bodyPr>
            <a:normAutofit/>
          </a:bodyPr>
          <a:lstStyle/>
          <a:p>
            <a:r>
              <a:rPr lang="en-US" sz="2800" i="1" dirty="0" err="1"/>
              <a:t>mGenProg</a:t>
            </a:r>
            <a:r>
              <a:rPr lang="en-US" sz="2800" i="1" dirty="0"/>
              <a:t> outperforms </a:t>
            </a:r>
            <a:r>
              <a:rPr lang="en-US" sz="2800" i="1" dirty="0" err="1"/>
              <a:t>Genprog</a:t>
            </a:r>
            <a:r>
              <a:rPr lang="en-US" sz="2800" i="1" dirty="0"/>
              <a:t> in:</a:t>
            </a:r>
          </a:p>
          <a:p>
            <a:pPr lvl="1"/>
            <a:r>
              <a:rPr lang="en-US" sz="2800" dirty="0"/>
              <a:t>Localizes Correct Line </a:t>
            </a:r>
          </a:p>
          <a:p>
            <a:pPr lvl="1"/>
            <a:r>
              <a:rPr lang="en-US" sz="2800" dirty="0"/>
              <a:t>Localizes Correct Function but Incorrect Line </a:t>
            </a:r>
          </a:p>
          <a:p>
            <a:pPr lvl="1"/>
            <a:r>
              <a:rPr lang="en-US" sz="2800" dirty="0"/>
              <a:t>Removes Less Functionality </a:t>
            </a:r>
          </a:p>
          <a:p>
            <a:r>
              <a:rPr lang="en-US" sz="2800" dirty="0"/>
              <a:t>Similar improvement in </a:t>
            </a:r>
            <a:r>
              <a:rPr lang="en-US" sz="2800" dirty="0" err="1">
                <a:solidFill>
                  <a:srgbClr val="FF0000"/>
                </a:solidFill>
              </a:rPr>
              <a:t>mSPR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092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RQ4: Comparison with </a:t>
            </a:r>
            <a:r>
              <a:rPr lang="en-US" dirty="0" err="1"/>
              <a:t>GenProg</a:t>
            </a:r>
            <a:r>
              <a:rPr lang="en-US" dirty="0"/>
              <a:t> without deletion (</a:t>
            </a:r>
            <a:r>
              <a:rPr lang="en-US" dirty="0" err="1">
                <a:solidFill>
                  <a:schemeClr val="accent1"/>
                </a:solidFill>
              </a:rPr>
              <a:t>dGenProg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905000"/>
            <a:ext cx="8839200" cy="4572000"/>
          </a:xfrm>
        </p:spPr>
        <p:txBody>
          <a:bodyPr>
            <a:normAutofit/>
          </a:bodyPr>
          <a:lstStyle/>
          <a:p>
            <a:r>
              <a:rPr lang="en-US" sz="2800" i="1" dirty="0" err="1"/>
              <a:t>mGenProg</a:t>
            </a:r>
            <a:r>
              <a:rPr lang="en-US" sz="2800" i="1" dirty="0"/>
              <a:t> outperforms </a:t>
            </a:r>
            <a:r>
              <a:rPr lang="en-US" sz="2800" i="1" dirty="0" err="1"/>
              <a:t>dGenprog</a:t>
            </a:r>
            <a:r>
              <a:rPr lang="en-US" sz="2800" i="1" dirty="0"/>
              <a:t> in:</a:t>
            </a:r>
          </a:p>
          <a:p>
            <a:pPr lvl="1"/>
            <a:r>
              <a:rPr lang="en-US" sz="2800" dirty="0"/>
              <a:t>Localizes Correct Line </a:t>
            </a:r>
          </a:p>
          <a:p>
            <a:pPr lvl="1"/>
            <a:r>
              <a:rPr lang="en-US" sz="2800" dirty="0"/>
              <a:t>Localizes Correct Function but Incorrect Line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i="1" dirty="0" err="1">
                <a:solidFill>
                  <a:schemeClr val="accent3"/>
                </a:solidFill>
              </a:rPr>
              <a:t>mGenProg</a:t>
            </a:r>
            <a:r>
              <a:rPr lang="en-US" sz="2800" i="1" dirty="0">
                <a:solidFill>
                  <a:schemeClr val="accent3"/>
                </a:solidFill>
              </a:rPr>
              <a:t> removes less functionality than </a:t>
            </a:r>
            <a:r>
              <a:rPr lang="en-US" sz="2800" i="1" dirty="0" err="1">
                <a:solidFill>
                  <a:schemeClr val="accent3"/>
                </a:solidFill>
              </a:rPr>
              <a:t>GenProg</a:t>
            </a:r>
            <a:r>
              <a:rPr lang="en-US" sz="2800" i="1" dirty="0">
                <a:solidFill>
                  <a:schemeClr val="accent3"/>
                </a:solidFill>
              </a:rPr>
              <a:t> without deletion!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i="1" dirty="0" err="1"/>
              <a:t>dGenProg</a:t>
            </a:r>
            <a:r>
              <a:rPr lang="en-US" sz="2400" i="1" dirty="0"/>
              <a:t> removes functionality via insertions of return/</a:t>
            </a:r>
            <a:r>
              <a:rPr lang="en-US" sz="2400" i="1" dirty="0" err="1"/>
              <a:t>goto</a:t>
            </a:r>
            <a:r>
              <a:rPr lang="en-US" sz="2400" i="1" dirty="0"/>
              <a:t> statements</a:t>
            </a:r>
          </a:p>
          <a:p>
            <a:pPr marL="0" indent="0">
              <a:buNone/>
            </a:pP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29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RQ1: Patch Quality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86164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Same Patch: 26</a:t>
            </a:r>
          </a:p>
          <a:p>
            <a:r>
              <a:rPr lang="en-US" sz="2400" dirty="0"/>
              <a:t>Localizes Correct Line: </a:t>
            </a:r>
            <a:r>
              <a:rPr lang="en-US" sz="2400" dirty="0">
                <a:solidFill>
                  <a:schemeClr val="tx2"/>
                </a:solidFill>
              </a:rPr>
              <a:t>1</a:t>
            </a:r>
            <a:r>
              <a:rPr lang="en-US" sz="2400" dirty="0"/>
              <a:t> vs. </a:t>
            </a:r>
            <a:r>
              <a:rPr lang="en-US" sz="2400" dirty="0">
                <a:solidFill>
                  <a:srgbClr val="FF0000"/>
                </a:solidFill>
              </a:rPr>
              <a:t>15 </a:t>
            </a:r>
          </a:p>
          <a:p>
            <a:r>
              <a:rPr lang="en-US" sz="2400" dirty="0"/>
              <a:t>Localizes Correct Function but Incorrect Line: </a:t>
            </a:r>
            <a:r>
              <a:rPr lang="en-US" sz="2400" i="1" dirty="0">
                <a:solidFill>
                  <a:schemeClr val="tx2"/>
                </a:solidFill>
              </a:rPr>
              <a:t>15</a:t>
            </a:r>
            <a:r>
              <a:rPr lang="en-US" sz="2400" i="1" dirty="0"/>
              <a:t> vs. </a:t>
            </a:r>
            <a:r>
              <a:rPr lang="en-US" sz="2400" i="1" dirty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Removes Less Functionality: </a:t>
            </a:r>
            <a:r>
              <a:rPr lang="en-US" sz="2400" i="1" dirty="0">
                <a:solidFill>
                  <a:srgbClr val="FF0000"/>
                </a:solidFill>
              </a:rPr>
              <a:t>19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Anti-patterns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produce better patches in terms of fix localization and removal of functionality in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mGenProg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/>
              <a:t>Same Patch: 42</a:t>
            </a:r>
          </a:p>
          <a:p>
            <a:r>
              <a:rPr lang="en-US" sz="2400" dirty="0"/>
              <a:t>Localizes Correct Line: </a:t>
            </a:r>
            <a:r>
              <a:rPr lang="en-US" sz="2400" dirty="0">
                <a:solidFill>
                  <a:schemeClr val="tx2"/>
                </a:solidFill>
              </a:rPr>
              <a:t>14</a:t>
            </a:r>
            <a:r>
              <a:rPr lang="en-US" sz="2400" dirty="0"/>
              <a:t> vs. </a:t>
            </a:r>
            <a:r>
              <a:rPr lang="en-US" sz="2400" dirty="0">
                <a:solidFill>
                  <a:srgbClr val="FF0000"/>
                </a:solidFill>
              </a:rPr>
              <a:t>8 </a:t>
            </a:r>
          </a:p>
          <a:p>
            <a:r>
              <a:rPr lang="en-US" sz="2400" dirty="0"/>
              <a:t>Localizes Correct Function but Incorrect Line: </a:t>
            </a:r>
            <a:r>
              <a:rPr lang="en-US" sz="2400" i="1" dirty="0">
                <a:solidFill>
                  <a:schemeClr val="tx2"/>
                </a:solidFill>
              </a:rPr>
              <a:t>15</a:t>
            </a:r>
            <a:r>
              <a:rPr lang="en-US" sz="2400" i="1" dirty="0"/>
              <a:t> vs. </a:t>
            </a:r>
            <a:r>
              <a:rPr lang="en-US" sz="2400" i="1" dirty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Removes Less Functionality: </a:t>
            </a:r>
            <a:r>
              <a:rPr lang="en-US" sz="2400" i="1" dirty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Anti-patterns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produce better patches in terms of fix localization and removal of functionality in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mSPR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1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RQ1: Patch Quality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 err="1">
                <a:solidFill>
                  <a:schemeClr val="tx2"/>
                </a:solidFill>
              </a:rPr>
              <a:t>GenProg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vs. </a:t>
            </a:r>
            <a:r>
              <a:rPr lang="en-US" dirty="0" err="1">
                <a:solidFill>
                  <a:srgbClr val="FF0000"/>
                </a:solidFill>
              </a:rPr>
              <a:t>mGenProg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8616462" cy="4572000"/>
          </a:xfrm>
        </p:spPr>
        <p:txBody>
          <a:bodyPr>
            <a:normAutofit/>
          </a:bodyPr>
          <a:lstStyle/>
          <a:p>
            <a:r>
              <a:rPr lang="en-US" sz="2400" dirty="0"/>
              <a:t>Same Patch: 26</a:t>
            </a:r>
          </a:p>
          <a:p>
            <a:r>
              <a:rPr lang="en-US" sz="2400" dirty="0"/>
              <a:t>Localizes Correct Line: </a:t>
            </a:r>
            <a:r>
              <a:rPr lang="en-US" sz="2400" dirty="0">
                <a:solidFill>
                  <a:schemeClr val="tx2"/>
                </a:solidFill>
              </a:rPr>
              <a:t>1</a:t>
            </a:r>
            <a:r>
              <a:rPr lang="en-US" sz="2400" dirty="0"/>
              <a:t> vs. </a:t>
            </a:r>
            <a:r>
              <a:rPr lang="en-US" sz="2400" dirty="0">
                <a:solidFill>
                  <a:srgbClr val="FF0000"/>
                </a:solidFill>
              </a:rPr>
              <a:t>15 </a:t>
            </a:r>
          </a:p>
          <a:p>
            <a:r>
              <a:rPr lang="en-US" sz="2400" dirty="0"/>
              <a:t>Localizes Correct Function but Incorrect Line: </a:t>
            </a:r>
            <a:r>
              <a:rPr lang="en-US" sz="2400" i="1" dirty="0">
                <a:solidFill>
                  <a:schemeClr val="tx2"/>
                </a:solidFill>
              </a:rPr>
              <a:t>15</a:t>
            </a:r>
            <a:r>
              <a:rPr lang="en-US" sz="2400" i="1" dirty="0"/>
              <a:t> vs. </a:t>
            </a:r>
            <a:r>
              <a:rPr lang="en-US" sz="2400" i="1" dirty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Removes Less Functionality: </a:t>
            </a:r>
            <a:r>
              <a:rPr lang="en-US" sz="2400" i="1" dirty="0">
                <a:solidFill>
                  <a:srgbClr val="FF0000"/>
                </a:solidFill>
              </a:rPr>
              <a:t>19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Anti-patterns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produce better patches in terms of fix localization and removal of functionality in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mGenProg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22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RQ1: Patch Quality</a:t>
            </a: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SPR </a:t>
            </a:r>
            <a:r>
              <a:rPr lang="en-US" dirty="0"/>
              <a:t>vs. </a:t>
            </a:r>
            <a:r>
              <a:rPr lang="en-US" dirty="0" err="1">
                <a:solidFill>
                  <a:srgbClr val="FF0000"/>
                </a:solidFill>
              </a:rPr>
              <a:t>mSPR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610600" cy="4572000"/>
          </a:xfrm>
        </p:spPr>
        <p:txBody>
          <a:bodyPr>
            <a:normAutofit/>
          </a:bodyPr>
          <a:lstStyle/>
          <a:p>
            <a:r>
              <a:rPr lang="en-US" sz="2400" dirty="0"/>
              <a:t>Same Patch: 42</a:t>
            </a:r>
          </a:p>
          <a:p>
            <a:r>
              <a:rPr lang="en-US" sz="2400" dirty="0"/>
              <a:t>Localizes Correct Line: </a:t>
            </a:r>
            <a:r>
              <a:rPr lang="en-US" sz="2400" dirty="0">
                <a:solidFill>
                  <a:schemeClr val="tx2"/>
                </a:solidFill>
              </a:rPr>
              <a:t>14</a:t>
            </a:r>
            <a:r>
              <a:rPr lang="en-US" sz="2400" dirty="0"/>
              <a:t> vs. </a:t>
            </a:r>
            <a:r>
              <a:rPr lang="en-US" sz="2400" dirty="0">
                <a:solidFill>
                  <a:srgbClr val="FF0000"/>
                </a:solidFill>
              </a:rPr>
              <a:t>8 </a:t>
            </a:r>
          </a:p>
          <a:p>
            <a:r>
              <a:rPr lang="en-US" sz="2400" dirty="0"/>
              <a:t>Localizes Correct Function but Incorrect Line: </a:t>
            </a:r>
            <a:r>
              <a:rPr lang="en-US" sz="2400" i="1" dirty="0">
                <a:solidFill>
                  <a:schemeClr val="tx2"/>
                </a:solidFill>
              </a:rPr>
              <a:t>15</a:t>
            </a:r>
            <a:r>
              <a:rPr lang="en-US" sz="2400" i="1" dirty="0"/>
              <a:t> vs. </a:t>
            </a:r>
            <a:r>
              <a:rPr lang="en-US" sz="2400" i="1" dirty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Removes Less Functionality: </a:t>
            </a:r>
            <a:r>
              <a:rPr lang="en-US" sz="2400" i="1" dirty="0">
                <a:solidFill>
                  <a:srgbClr val="FF0000"/>
                </a:solidFill>
              </a:rPr>
              <a:t>10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Anti-patterns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produce better patches in terms of fix localization and removal of functionality in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mSPR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2400" dirty="0"/>
          </a:p>
          <a:p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151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9665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RQ2: Reducing Manual Inspection Cost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21503730"/>
              </p:ext>
            </p:extLst>
          </p:nvPr>
        </p:nvGraphicFramePr>
        <p:xfrm>
          <a:off x="838200" y="1518751"/>
          <a:ext cx="7391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4638" y="5176351"/>
            <a:ext cx="8991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Due to batch compilation, SPR may produce multiple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Overall, SPR generates </a:t>
            </a:r>
            <a:r>
              <a:rPr lang="en-US" sz="1900" dirty="0">
                <a:solidFill>
                  <a:schemeClr val="accent2"/>
                </a:solidFill>
              </a:rPr>
              <a:t>87</a:t>
            </a:r>
            <a:r>
              <a:rPr lang="en-US" sz="1900" dirty="0">
                <a:solidFill>
                  <a:srgbClr val="0070C0"/>
                </a:solidFill>
              </a:rPr>
              <a:t> </a:t>
            </a:r>
            <a:r>
              <a:rPr lang="en-US" sz="1900" dirty="0"/>
              <a:t>patches, </a:t>
            </a:r>
            <a:r>
              <a:rPr lang="en-US" sz="1900" dirty="0" err="1"/>
              <a:t>mSPR</a:t>
            </a:r>
            <a:r>
              <a:rPr lang="en-US" sz="1900" dirty="0"/>
              <a:t> only generates </a:t>
            </a:r>
            <a:r>
              <a:rPr lang="en-US" sz="1900" dirty="0">
                <a:solidFill>
                  <a:schemeClr val="accent3"/>
                </a:solidFill>
              </a:rPr>
              <a:t>54</a:t>
            </a:r>
            <a:r>
              <a:rPr lang="en-US" sz="1900" dirty="0"/>
              <a:t> patches.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/>
              <a:t>All 33 additional patches are plausible but incorrect patches.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900" i="1" dirty="0">
                <a:solidFill>
                  <a:schemeClr val="accent3"/>
                </a:solidFill>
              </a:rPr>
              <a:t>Anti-patterns</a:t>
            </a:r>
            <a:r>
              <a:rPr lang="en-US" sz="1900" dirty="0">
                <a:solidFill>
                  <a:schemeClr val="accent3"/>
                </a:solidFill>
              </a:rPr>
              <a:t> reduce manual inspection cost by eliminating nonsensical repairs.</a:t>
            </a:r>
          </a:p>
        </p:txBody>
      </p:sp>
    </p:spTree>
    <p:extLst>
      <p:ext uri="{BB962C8B-B14F-4D97-AF65-F5344CB8AC3E}">
        <p14:creationId xmlns:p14="http://schemas.microsoft.com/office/powerpoint/2010/main" val="3667637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Previous work on Search-Based Program Repair</a:t>
            </a:r>
          </a:p>
        </p:txBody>
      </p:sp>
      <p:graphicFrame>
        <p:nvGraphicFramePr>
          <p:cNvPr id="4" name="Table 6"/>
          <p:cNvGraphicFramePr/>
          <p:nvPr>
            <p:extLst>
              <p:ext uri="{D42A27DB-BD31-4B8C-83A1-F6EECF244321}">
                <p14:modId xmlns:p14="http://schemas.microsoft.com/office/powerpoint/2010/main" val="3026101212"/>
              </p:ext>
            </p:extLst>
          </p:nvPr>
        </p:nvGraphicFramePr>
        <p:xfrm>
          <a:off x="632733" y="1600200"/>
          <a:ext cx="8088480" cy="4036680"/>
        </p:xfrm>
        <a:graphic>
          <a:graphicData uri="http://schemas.openxmlformats.org/drawingml/2006/table">
            <a:tbl>
              <a:tblPr/>
              <a:tblGrid>
                <a:gridCol w="13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3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b="1" i="1" dirty="0" err="1">
                          <a:solidFill>
                            <a:srgbClr val="FFFFFF"/>
                          </a:solidFill>
                          <a:latin typeface="Arial"/>
                        </a:rPr>
                        <a:t>GenProg</a:t>
                      </a:r>
                      <a:r>
                        <a:rPr lang="en-SG" b="1" i="1" dirty="0">
                          <a:solidFill>
                            <a:srgbClr val="FFFFFF"/>
                          </a:solidFill>
                          <a:latin typeface="Arial"/>
                        </a:rPr>
                        <a:t> </a:t>
                      </a:r>
                      <a:r>
                        <a:rPr lang="en-SG" b="1" dirty="0">
                          <a:solidFill>
                            <a:srgbClr val="FFFFFF"/>
                          </a:solidFill>
                          <a:latin typeface="Arial"/>
                        </a:rPr>
                        <a:t>[</a:t>
                      </a:r>
                      <a:r>
                        <a:rPr lang="en-SG" dirty="0">
                          <a:solidFill>
                            <a:srgbClr val="FFFFFF"/>
                          </a:solidFill>
                          <a:latin typeface="Arial"/>
                        </a:rPr>
                        <a:t>ICSE '12</a:t>
                      </a:r>
                      <a:r>
                        <a:rPr lang="en-SG" b="1" dirty="0">
                          <a:solidFill>
                            <a:srgbClr val="FFFFFF"/>
                          </a:solidFill>
                          <a:latin typeface="Arial"/>
                        </a:rPr>
                        <a:t>]</a:t>
                      </a:r>
                      <a:endParaRPr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b="1" i="1">
                          <a:solidFill>
                            <a:srgbClr val="FFFFFF"/>
                          </a:solidFill>
                          <a:latin typeface="Arial"/>
                        </a:rPr>
                        <a:t>PAR </a:t>
                      </a:r>
                      <a:r>
                        <a:rPr lang="en-SG" b="1">
                          <a:solidFill>
                            <a:srgbClr val="FFFFFF"/>
                          </a:solidFill>
                          <a:latin typeface="Arial"/>
                        </a:rPr>
                        <a:t>[</a:t>
                      </a:r>
                      <a:r>
                        <a:rPr lang="en-SG">
                          <a:solidFill>
                            <a:srgbClr val="FFFFFF"/>
                          </a:solidFill>
                          <a:latin typeface="Arial"/>
                        </a:rPr>
                        <a:t>ICSE '13</a:t>
                      </a:r>
                      <a:r>
                        <a:rPr lang="en-SG" b="1">
                          <a:solidFill>
                            <a:srgbClr val="FFFFFF"/>
                          </a:solidFill>
                          <a:latin typeface="Arial"/>
                        </a:rPr>
                        <a:t>]</a:t>
                      </a:r>
                      <a:endParaRPr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b="1" i="1" dirty="0">
                          <a:solidFill>
                            <a:srgbClr val="FFFFFF"/>
                          </a:solidFill>
                          <a:latin typeface="Arial"/>
                        </a:rPr>
                        <a:t>SPR </a:t>
                      </a:r>
                      <a:r>
                        <a:rPr lang="en-SG" b="1" dirty="0">
                          <a:solidFill>
                            <a:srgbClr val="FFFFFF"/>
                          </a:solidFill>
                          <a:latin typeface="Arial"/>
                        </a:rPr>
                        <a:t>[</a:t>
                      </a:r>
                      <a:r>
                        <a:rPr lang="en-SG" dirty="0">
                          <a:solidFill>
                            <a:srgbClr val="FFFFFF"/>
                          </a:solidFill>
                          <a:latin typeface="Arial"/>
                        </a:rPr>
                        <a:t>FSE '15</a:t>
                      </a:r>
                      <a:r>
                        <a:rPr lang="en-SG" b="1" i="1" dirty="0">
                          <a:solidFill>
                            <a:srgbClr val="FFFFFF"/>
                          </a:solidFill>
                          <a:latin typeface="Arial"/>
                        </a:rPr>
                        <a:t>]</a:t>
                      </a:r>
                      <a:endParaRPr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9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b="1" dirty="0">
                          <a:solidFill>
                            <a:srgbClr val="000000"/>
                          </a:solidFill>
                          <a:latin typeface="+mn-lt"/>
                        </a:rPr>
                        <a:t>Search</a:t>
                      </a:r>
                      <a:endParaRPr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Genetic Programming</a:t>
                      </a:r>
                    </a:p>
                    <a:p>
                      <a:pPr marL="285750" indent="-285750" algn="ctr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SG" baseline="0" dirty="0">
                          <a:solidFill>
                            <a:srgbClr val="000000"/>
                          </a:solidFill>
                          <a:latin typeface="+mn-lt"/>
                        </a:rPr>
                        <a:t>Improved version </a:t>
                      </a: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for adaptive</a:t>
                      </a:r>
                      <a:r>
                        <a:rPr lang="en-SG" baseline="0" dirty="0">
                          <a:solidFill>
                            <a:srgbClr val="000000"/>
                          </a:solidFill>
                          <a:latin typeface="+mn-lt"/>
                        </a:rPr>
                        <a:t> equivalent search (</a:t>
                      </a: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AE)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Evolutionary Algorithm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Specialized Search with condition</a:t>
                      </a:r>
                      <a:r>
                        <a:rPr lang="en-SG" baseline="0" dirty="0">
                          <a:solidFill>
                            <a:srgbClr val="000000"/>
                          </a:solidFill>
                          <a:latin typeface="+mn-lt"/>
                        </a:rPr>
                        <a:t> synthesis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8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SG" b="1" dirty="0">
                          <a:solidFill>
                            <a:srgbClr val="000000"/>
                          </a:solidFill>
                          <a:latin typeface="+mn-lt"/>
                        </a:rPr>
                        <a:t>Operators</a:t>
                      </a:r>
                      <a:endParaRPr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Mutations &amp; crossovers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Patterns learned from Human Patches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SG" dirty="0">
                          <a:solidFill>
                            <a:srgbClr val="000000"/>
                          </a:solidFill>
                          <a:latin typeface="+mn-lt"/>
                        </a:rPr>
                        <a:t>Patterns with and without abstract</a:t>
                      </a:r>
                      <a:r>
                        <a:rPr lang="en-SG" baseline="0" dirty="0">
                          <a:solidFill>
                            <a:srgbClr val="000000"/>
                          </a:solidFill>
                          <a:latin typeface="+mn-lt"/>
                        </a:rPr>
                        <a:t> condition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8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dirty="0">
                          <a:solidFill>
                            <a:srgbClr val="000000"/>
                          </a:solidFill>
                          <a:latin typeface="+mn-lt"/>
                        </a:rPr>
                        <a:t>Program</a:t>
                      </a:r>
                      <a:endParaRPr lang="en-SG" dirty="0">
                        <a:latin typeface="+mn-l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dirty="0">
                        <a:latin typeface="+mn-lt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+mn-lt"/>
                        </a:rPr>
                        <a:t>C Programs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+mn-lt"/>
                        </a:rPr>
                        <a:t>Java Programs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latin typeface="+mn-lt"/>
                        </a:rPr>
                        <a:t>C Programs</a:t>
                      </a:r>
                      <a:endParaRPr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3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345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accent2">
                <a:tint val="30000"/>
                <a:satMod val="300000"/>
              </a:schemeClr>
              <a:schemeClr val="accent2">
                <a:tint val="40000"/>
                <a:satMod val="200000"/>
              </a:schemeClr>
            </a:duotone>
          </a:blip>
          <a:tile tx="0" ty="0" sx="70000" sy="7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139414"/>
            <a:ext cx="7772400" cy="1143000"/>
          </a:xfrm>
        </p:spPr>
        <p:txBody>
          <a:bodyPr/>
          <a:lstStyle/>
          <a:p>
            <a:r>
              <a:rPr lang="en-US" dirty="0"/>
              <a:t>RQ3: 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1224" y="5060030"/>
                <a:ext cx="4574982" cy="48526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Repair Time Speedup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𝑂𝑟𝑖𝑔𝑖𝑛𝑎𝑙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𝑅𝑒𝑝𝑎𝑖𝑟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Modified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Repair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224" y="5060030"/>
                <a:ext cx="4574982" cy="4852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14400" y="1070503"/>
                <a:ext cx="7315200" cy="48288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Repair Space Reduction (%) </a:t>
                </a:r>
                <a:r>
                  <a:rPr lang="en-US" dirty="0">
                    <a:cs typeface="Times New Roman" panose="02020603050405020304" pitchFamily="18" charset="0"/>
                  </a:rPr>
                  <a:t>= 1-(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𝑀𝑜𝑑𝑖𝑓𝑖𝑒𝑑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𝑅𝑒𝑝𝑎𝑖𝑟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𝐶𝑎𝑛𝑑𝑖𝑑𝑎𝑡𝑒𝑠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𝑂𝑟𝑖𝑔𝑖𝑛𝑎𝑙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𝑅𝑒𝑝𝑎𝑖𝑟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𝐶𝑎𝑛𝑑𝑖𝑑𝑎𝑡𝑒𝑠</m:t>
                        </m:r>
                      </m:den>
                    </m:f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)*</a:t>
                </a:r>
                <a:r>
                  <a:rPr lang="en-US" dirty="0">
                    <a:cs typeface="Times New Roman" panose="02020603050405020304" pitchFamily="18" charset="0"/>
                  </a:rPr>
                  <a:t>100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070503"/>
                <a:ext cx="7315200" cy="4828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17685" y="5305591"/>
            <a:ext cx="77929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mGenProg’s</a:t>
            </a:r>
            <a:r>
              <a:rPr lang="en-US" sz="2000" dirty="0"/>
              <a:t> Average Repair Time Speedup: </a:t>
            </a:r>
            <a:r>
              <a:rPr lang="en-US" sz="2000" dirty="0">
                <a:solidFill>
                  <a:schemeClr val="accent3"/>
                </a:solidFill>
              </a:rPr>
              <a:t>1.42x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mSPR’s</a:t>
            </a:r>
            <a:r>
              <a:rPr lang="en-US" sz="2000" dirty="0"/>
              <a:t> Average Repair Time Speedup: </a:t>
            </a:r>
            <a:r>
              <a:rPr lang="en-US" sz="2000" dirty="0">
                <a:solidFill>
                  <a:schemeClr val="accent3"/>
                </a:solidFill>
              </a:rPr>
              <a:t>1.69x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3"/>
                </a:solidFill>
              </a:rPr>
              <a:t>Anti-patterns</a:t>
            </a:r>
            <a:r>
              <a:rPr lang="en-US" sz="2000" dirty="0">
                <a:solidFill>
                  <a:schemeClr val="accent3"/>
                </a:solidFill>
              </a:rPr>
              <a:t> reduce overall repair time via repair space pruning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992308563"/>
              </p:ext>
            </p:extLst>
          </p:nvPr>
        </p:nvGraphicFramePr>
        <p:xfrm>
          <a:off x="762000" y="1429485"/>
          <a:ext cx="78486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5220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458200" cy="4572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Enforcing anti-patterns leads to patches that delete less functionality and better fix localization.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Tools integrated with anti-patterns generate patches faster due to repair space reduction.</a:t>
            </a:r>
            <a:endParaRPr lang="en-US" sz="20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1"/>
                </a:solidFill>
              </a:rPr>
              <a:t>Future Work</a:t>
            </a:r>
          </a:p>
          <a:p>
            <a:r>
              <a:rPr lang="en-US" sz="2000" i="1" dirty="0"/>
              <a:t>Anti-patterns</a:t>
            </a:r>
            <a:r>
              <a:rPr lang="en-US" sz="2000" dirty="0"/>
              <a:t> as specification for guiding repair </a:t>
            </a:r>
          </a:p>
          <a:p>
            <a:r>
              <a:rPr lang="en-US" sz="2000" i="1" dirty="0"/>
              <a:t>Anti-patterns</a:t>
            </a:r>
            <a:r>
              <a:rPr lang="en-US" sz="2000" dirty="0"/>
              <a:t> as selected “code smells”</a:t>
            </a:r>
          </a:p>
          <a:p>
            <a:r>
              <a:rPr lang="en-US" sz="2000" dirty="0"/>
              <a:t>Tools integrated with anti-patterns can be used as fix localization tools</a:t>
            </a:r>
          </a:p>
          <a:p>
            <a:r>
              <a:rPr lang="en-US" sz="2000" dirty="0"/>
              <a:t>Adapt </a:t>
            </a:r>
            <a:r>
              <a:rPr lang="en-US" sz="2000" i="1" dirty="0"/>
              <a:t>anti-patterns</a:t>
            </a:r>
            <a:r>
              <a:rPr lang="en-US" sz="2000" dirty="0"/>
              <a:t> to other search-based software engineering activities (e.g., specific code anti-patterns identifying energy hot-spots)</a:t>
            </a:r>
          </a:p>
        </p:txBody>
      </p:sp>
    </p:spTree>
    <p:extLst>
      <p:ext uri="{BB962C8B-B14F-4D97-AF65-F5344CB8AC3E}">
        <p14:creationId xmlns:p14="http://schemas.microsoft.com/office/powerpoint/2010/main" val="149166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Program Repair</a:t>
            </a:r>
          </a:p>
        </p:txBody>
      </p:sp>
      <p:pic>
        <p:nvPicPr>
          <p:cNvPr id="44" name="Picture 43" descr="Are we trying to make them into more than a great space to turn in ...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43" t="23368" r="3140" b="16967"/>
          <a:stretch/>
        </p:blipFill>
        <p:spPr>
          <a:xfrm>
            <a:off x="5014250" y="2300348"/>
            <a:ext cx="685800" cy="762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61950" y="2022580"/>
            <a:ext cx="4038600" cy="3463820"/>
            <a:chOff x="361950" y="2022580"/>
            <a:chExt cx="4038600" cy="3463820"/>
          </a:xfrm>
        </p:grpSpPr>
        <p:sp>
          <p:nvSpPr>
            <p:cNvPr id="29" name="Flowchart: Multidocument 28"/>
            <p:cNvSpPr/>
            <p:nvPr/>
          </p:nvSpPr>
          <p:spPr>
            <a:xfrm>
              <a:off x="361950" y="4419600"/>
              <a:ext cx="4038600" cy="1066800"/>
            </a:xfrm>
            <a:prstGeom prst="flowChartMultidocumen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Candidate Patches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459400" y="2022580"/>
              <a:ext cx="2971800" cy="1393264"/>
              <a:chOff x="533400" y="2271381"/>
              <a:chExt cx="2971800" cy="1393264"/>
            </a:xfrm>
          </p:grpSpPr>
          <p:pic>
            <p:nvPicPr>
              <p:cNvPr id="35" name="Picture 34" descr="File:Computer Display.svg - Wikimedia Commons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4000" y="2640713"/>
                <a:ext cx="990600" cy="1023932"/>
              </a:xfrm>
              <a:prstGeom prst="rect">
                <a:avLst/>
              </a:prstGeom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533400" y="2271381"/>
                <a:ext cx="29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Search-Based Repair Tools</a:t>
                </a:r>
              </a:p>
            </p:txBody>
          </p:sp>
        </p:grpSp>
        <p:sp>
          <p:nvSpPr>
            <p:cNvPr id="37" name="Arrow: Down 36"/>
            <p:cNvSpPr/>
            <p:nvPr/>
          </p:nvSpPr>
          <p:spPr>
            <a:xfrm>
              <a:off x="1583350" y="3588669"/>
              <a:ext cx="723900" cy="710485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300655" y="3620747"/>
              <a:ext cx="1356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Patch Generation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57600" y="5360661"/>
            <a:ext cx="3156804" cy="1039177"/>
            <a:chOff x="3657600" y="5360661"/>
            <a:chExt cx="3156804" cy="1039177"/>
          </a:xfrm>
        </p:grpSpPr>
        <p:sp>
          <p:nvSpPr>
            <p:cNvPr id="39" name="Arrow: Curved Up 38"/>
            <p:cNvSpPr/>
            <p:nvPr/>
          </p:nvSpPr>
          <p:spPr>
            <a:xfrm>
              <a:off x="3657600" y="5360661"/>
              <a:ext cx="3156804" cy="1039177"/>
            </a:xfrm>
            <a:prstGeom prst="curved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22870" y="5704311"/>
              <a:ext cx="2568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Patch Evaluation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77735" y="3162511"/>
            <a:ext cx="5109065" cy="2077704"/>
            <a:chOff x="3577735" y="3162511"/>
            <a:chExt cx="5109065" cy="2077704"/>
          </a:xfrm>
        </p:grpSpPr>
        <p:sp>
          <p:nvSpPr>
            <p:cNvPr id="30" name="Rectangle: Folded Corner 29"/>
            <p:cNvSpPr/>
            <p:nvPr/>
          </p:nvSpPr>
          <p:spPr>
            <a:xfrm>
              <a:off x="5014250" y="4402015"/>
              <a:ext cx="3672550" cy="8382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Tests 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contains at least one failing test</a:t>
              </a:r>
            </a:p>
          </p:txBody>
        </p:sp>
        <p:sp>
          <p:nvSpPr>
            <p:cNvPr id="42" name="Arrow: Curved Up 41"/>
            <p:cNvSpPr/>
            <p:nvPr/>
          </p:nvSpPr>
          <p:spPr>
            <a:xfrm rot="10800000">
              <a:off x="3577735" y="3162511"/>
              <a:ext cx="3236669" cy="1039177"/>
            </a:xfrm>
            <a:prstGeom prst="curvedUp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694737" y="3359849"/>
              <a:ext cx="1282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Tests Fail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629400" y="1600200"/>
            <a:ext cx="2640623" cy="2648247"/>
            <a:chOff x="6629400" y="1600200"/>
            <a:chExt cx="2640623" cy="2648247"/>
          </a:xfrm>
        </p:grpSpPr>
        <p:sp>
          <p:nvSpPr>
            <p:cNvPr id="49" name="TextBox 48"/>
            <p:cNvSpPr txBox="1"/>
            <p:nvPr/>
          </p:nvSpPr>
          <p:spPr>
            <a:xfrm>
              <a:off x="7746023" y="3602116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All Tests Pass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29400" y="1600200"/>
              <a:ext cx="1981200" cy="2622004"/>
              <a:chOff x="6629400" y="1600200"/>
              <a:chExt cx="1981200" cy="2622004"/>
            </a:xfrm>
          </p:grpSpPr>
          <p:pic>
            <p:nvPicPr>
              <p:cNvPr id="43" name="Picture 42" descr="Are we trying to make them into more than a great space to turn in ...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87" t="23465" r="45007" b="20305"/>
              <a:stretch/>
            </p:blipFill>
            <p:spPr>
              <a:xfrm>
                <a:off x="6978300" y="2434730"/>
                <a:ext cx="888023" cy="718130"/>
              </a:xfrm>
              <a:prstGeom prst="rect">
                <a:avLst/>
              </a:prstGeom>
            </p:spPr>
          </p:pic>
          <p:sp>
            <p:nvSpPr>
              <p:cNvPr id="46" name="Arrow: Down 45"/>
              <p:cNvSpPr/>
              <p:nvPr/>
            </p:nvSpPr>
            <p:spPr>
              <a:xfrm rot="10800000">
                <a:off x="6978301" y="3406026"/>
                <a:ext cx="723900" cy="816178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Flowchart: Document 50"/>
              <p:cNvSpPr/>
              <p:nvPr/>
            </p:nvSpPr>
            <p:spPr>
              <a:xfrm>
                <a:off x="6629400" y="1600200"/>
                <a:ext cx="1981200" cy="700148"/>
              </a:xfrm>
              <a:prstGeom prst="flowChartDocumen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Final Patch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374905" y="3720737"/>
            <a:ext cx="4653696" cy="5232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the tests look like?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0307" y="5525616"/>
            <a:ext cx="5334000" cy="523220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the patches look like?</a:t>
            </a:r>
          </a:p>
        </p:txBody>
      </p:sp>
    </p:spTree>
    <p:extLst>
      <p:ext uri="{BB962C8B-B14F-4D97-AF65-F5344CB8AC3E}">
        <p14:creationId xmlns:p14="http://schemas.microsoft.com/office/powerpoint/2010/main" val="146332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Program Repair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72208" y="1425996"/>
            <a:ext cx="4807405" cy="1917212"/>
            <a:chOff x="1371600" y="2426188"/>
            <a:chExt cx="5103245" cy="1917212"/>
          </a:xfrm>
        </p:grpSpPr>
        <p:sp>
          <p:nvSpPr>
            <p:cNvPr id="11" name="Rectangle: Folded Corner 10"/>
            <p:cNvSpPr/>
            <p:nvPr/>
          </p:nvSpPr>
          <p:spPr>
            <a:xfrm>
              <a:off x="1371600" y="2819400"/>
              <a:ext cx="5103245" cy="1524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$command $argument1 $argument2 </a:t>
              </a:r>
            </a:p>
            <a:p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RETVAL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$?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$RETVAL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b="1" dirty="0" err="1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eq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&amp;&amp;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echo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Success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$RETVAL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-ne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&amp;&amp; </a:t>
              </a:r>
              <a:r>
                <a:rPr lang="en-US" b="1" dirty="0">
                  <a:solidFill>
                    <a:srgbClr val="FF993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echo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Failure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98184" y="2426188"/>
              <a:ext cx="14659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Test Script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468816" y="2251844"/>
            <a:ext cx="367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Check exit status of command</a:t>
            </a:r>
          </a:p>
          <a:p>
            <a:r>
              <a:rPr lang="en-US" sz="2000" dirty="0"/>
              <a:t>Non-zero exit status denotes</a:t>
            </a:r>
          </a:p>
          <a:p>
            <a:r>
              <a:rPr lang="en-US" sz="2000" dirty="0"/>
              <a:t>test failure</a:t>
            </a:r>
          </a:p>
        </p:txBody>
      </p:sp>
      <p:sp>
        <p:nvSpPr>
          <p:cNvPr id="28" name="Right Brace 27"/>
          <p:cNvSpPr/>
          <p:nvPr/>
        </p:nvSpPr>
        <p:spPr>
          <a:xfrm>
            <a:off x="5215705" y="2181315"/>
            <a:ext cx="448408" cy="923330"/>
          </a:xfrm>
          <a:prstGeom prst="rightBrace">
            <a:avLst>
              <a:gd name="adj1" fmla="val 8333"/>
              <a:gd name="adj2" fmla="val 50952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Curved Up 23"/>
          <p:cNvSpPr/>
          <p:nvPr/>
        </p:nvSpPr>
        <p:spPr>
          <a:xfrm>
            <a:off x="3456633" y="5493007"/>
            <a:ext cx="3335398" cy="1039177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9396" y="5814403"/>
            <a:ext cx="19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Patch Evaluation</a:t>
            </a:r>
          </a:p>
        </p:txBody>
      </p:sp>
      <p:sp>
        <p:nvSpPr>
          <p:cNvPr id="27" name="Rectangle: Folded Corner 26"/>
          <p:cNvSpPr/>
          <p:nvPr/>
        </p:nvSpPr>
        <p:spPr>
          <a:xfrm>
            <a:off x="5867400" y="4646449"/>
            <a:ext cx="2286000" cy="8382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Tests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029200" y="3275865"/>
            <a:ext cx="799002" cy="1435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Multidocument 33"/>
          <p:cNvSpPr/>
          <p:nvPr/>
        </p:nvSpPr>
        <p:spPr>
          <a:xfrm>
            <a:off x="417240" y="4490107"/>
            <a:ext cx="4038600" cy="10668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Candidate Patches</a:t>
            </a:r>
          </a:p>
        </p:txBody>
      </p:sp>
      <p:sp>
        <p:nvSpPr>
          <p:cNvPr id="22" name="Arrow: Curved Up 21"/>
          <p:cNvSpPr/>
          <p:nvPr/>
        </p:nvSpPr>
        <p:spPr>
          <a:xfrm rot="10800000">
            <a:off x="3597370" y="3433881"/>
            <a:ext cx="3236669" cy="1039177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lowchart: Multidocument 14"/>
          <p:cNvSpPr/>
          <p:nvPr/>
        </p:nvSpPr>
        <p:spPr>
          <a:xfrm>
            <a:off x="417240" y="4481417"/>
            <a:ext cx="4038600" cy="10668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exit(-2);</a:t>
            </a:r>
          </a:p>
        </p:txBody>
      </p:sp>
    </p:spTree>
    <p:extLst>
      <p:ext uri="{BB962C8B-B14F-4D97-AF65-F5344CB8AC3E}">
        <p14:creationId xmlns:p14="http://schemas.microsoft.com/office/powerpoint/2010/main" val="253413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6604"/>
            <a:ext cx="8839200" cy="1143000"/>
          </a:xfrm>
        </p:spPr>
        <p:txBody>
          <a:bodyPr>
            <a:noAutofit/>
          </a:bodyPr>
          <a:lstStyle/>
          <a:p>
            <a:r>
              <a:rPr lang="en-US" dirty="0"/>
              <a:t>Repair patterns from human patches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00" y="2035078"/>
            <a:ext cx="1600599" cy="1546322"/>
          </a:xfrm>
        </p:spPr>
      </p:pic>
      <p:grpSp>
        <p:nvGrpSpPr>
          <p:cNvPr id="9" name="Group 8"/>
          <p:cNvGrpSpPr/>
          <p:nvPr/>
        </p:nvGrpSpPr>
        <p:grpSpPr>
          <a:xfrm>
            <a:off x="1238132" y="1630176"/>
            <a:ext cx="2095445" cy="1716308"/>
            <a:chOff x="1691335" y="4069164"/>
            <a:chExt cx="1804601" cy="1716308"/>
          </a:xfrm>
        </p:grpSpPr>
        <p:pic>
          <p:nvPicPr>
            <p:cNvPr id="10" name="Picture 19" descr="C:\Users\shinhwei\AppData\Local\Microsoft\Windows\Temporary Internet Files\Content.IE5\MYV2004V\woman-computer-drawing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163" y="4697874"/>
              <a:ext cx="1256944" cy="1087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91335" y="4069164"/>
              <a:ext cx="1804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Human patches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34971" y="166574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Automatic Program Repair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322364" y="3810000"/>
            <a:ext cx="5697436" cy="19812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Introduce Conditional Control-Flow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Loosen Condition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Insert Initialization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40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6604"/>
            <a:ext cx="8839200" cy="1143000"/>
          </a:xfrm>
        </p:spPr>
        <p:txBody>
          <a:bodyPr>
            <a:noAutofit/>
          </a:bodyPr>
          <a:lstStyle/>
          <a:p>
            <a:r>
              <a:rPr lang="en-US" dirty="0"/>
              <a:t>Repair patterns from human patches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00" y="2035078"/>
            <a:ext cx="1600599" cy="1546322"/>
          </a:xfrm>
        </p:spPr>
      </p:pic>
      <p:grpSp>
        <p:nvGrpSpPr>
          <p:cNvPr id="9" name="Group 8"/>
          <p:cNvGrpSpPr/>
          <p:nvPr/>
        </p:nvGrpSpPr>
        <p:grpSpPr>
          <a:xfrm>
            <a:off x="1238132" y="1630176"/>
            <a:ext cx="2095445" cy="1716308"/>
            <a:chOff x="1691335" y="4069164"/>
            <a:chExt cx="1804601" cy="1716308"/>
          </a:xfrm>
        </p:grpSpPr>
        <p:pic>
          <p:nvPicPr>
            <p:cNvPr id="10" name="Picture 19" descr="C:\Users\shinhwei\AppData\Local\Microsoft\Windows\Temporary Internet Files\Content.IE5\MYV2004V\woman-computer-drawing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163" y="4697874"/>
              <a:ext cx="1256944" cy="1087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91335" y="4069164"/>
              <a:ext cx="1804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Human patches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34971" y="166574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Automatic Program Repair</a:t>
            </a:r>
          </a:p>
        </p:txBody>
      </p:sp>
      <p:sp>
        <p:nvSpPr>
          <p:cNvPr id="14" name="Flowchart: Multidocument 13"/>
          <p:cNvSpPr/>
          <p:nvPr/>
        </p:nvSpPr>
        <p:spPr>
          <a:xfrm>
            <a:off x="3124200" y="3918494"/>
            <a:ext cx="5697436" cy="1981200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Introduce Conditional Control-Flow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Loosen Condition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Insert Initialization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08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6604"/>
            <a:ext cx="8839200" cy="1143000"/>
          </a:xfrm>
        </p:spPr>
        <p:txBody>
          <a:bodyPr>
            <a:noAutofit/>
          </a:bodyPr>
          <a:lstStyle/>
          <a:p>
            <a:r>
              <a:rPr lang="en-US" dirty="0"/>
              <a:t>Repair patterns from human patches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800" y="2035078"/>
            <a:ext cx="1600599" cy="1546322"/>
          </a:xfrm>
        </p:spPr>
      </p:pic>
      <p:grpSp>
        <p:nvGrpSpPr>
          <p:cNvPr id="9" name="Group 8"/>
          <p:cNvGrpSpPr/>
          <p:nvPr/>
        </p:nvGrpSpPr>
        <p:grpSpPr>
          <a:xfrm>
            <a:off x="1238132" y="1630176"/>
            <a:ext cx="2095445" cy="1716308"/>
            <a:chOff x="1691335" y="4069164"/>
            <a:chExt cx="1804601" cy="1716308"/>
          </a:xfrm>
        </p:grpSpPr>
        <p:pic>
          <p:nvPicPr>
            <p:cNvPr id="10" name="Picture 19" descr="C:\Users\shinhwei\AppData\Local\Microsoft\Windows\Temporary Internet Files\Content.IE5\MYV2004V\woman-computer-drawing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163" y="4697874"/>
              <a:ext cx="1256944" cy="1087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691335" y="4069164"/>
              <a:ext cx="18046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Human patches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34971" y="1665746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Automatic Program Repair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72588" y="3753369"/>
            <a:ext cx="3987504" cy="1650652"/>
            <a:chOff x="4902496" y="3706065"/>
            <a:chExt cx="3987504" cy="1475792"/>
          </a:xfrm>
        </p:grpSpPr>
        <p:sp>
          <p:nvSpPr>
            <p:cNvPr id="15" name="Rectangle: Folded Corner 14"/>
            <p:cNvSpPr/>
            <p:nvPr/>
          </p:nvSpPr>
          <p:spPr>
            <a:xfrm>
              <a:off x="5384800" y="3706065"/>
              <a:ext cx="3505200" cy="1475792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foo(){</a:t>
              </a:r>
            </a:p>
            <a:p>
              <a:r>
                <a:rPr lang="en-US" dirty="0">
                  <a:solidFill>
                    <a:srgbClr val="0099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+ if(input1)</a:t>
              </a:r>
            </a:p>
            <a:p>
              <a:r>
                <a:rPr lang="en-US" dirty="0">
                  <a:ln w="0"/>
                  <a:solidFill>
                    <a:srgbClr val="0099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+  return(out1)</a:t>
              </a:r>
            </a:p>
            <a:p>
              <a:r>
                <a:rPr lang="en-US" dirty="0">
                  <a:ln w="0"/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//compute something</a:t>
              </a:r>
            </a:p>
            <a:p>
              <a:r>
                <a:rPr lang="en-US" dirty="0">
                  <a:ln w="0"/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…}</a:t>
              </a:r>
              <a:endPara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Arrow: Notched Right 15"/>
            <p:cNvSpPr/>
            <p:nvPr/>
          </p:nvSpPr>
          <p:spPr>
            <a:xfrm>
              <a:off x="4902496" y="4216704"/>
              <a:ext cx="346589" cy="454515"/>
            </a:xfrm>
            <a:prstGeom prst="notchedRightArrow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Flowchart: Multidocument 16"/>
          <p:cNvSpPr/>
          <p:nvPr/>
        </p:nvSpPr>
        <p:spPr>
          <a:xfrm>
            <a:off x="490294" y="3810000"/>
            <a:ext cx="4038600" cy="1722438"/>
          </a:xfrm>
          <a:prstGeom prst="flowChartMultidocumen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Conditional Control Flow:</a:t>
            </a:r>
          </a:p>
          <a:p>
            <a:pPr algn="ctr"/>
            <a:r>
              <a:rPr lang="en-US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+if(a)</a:t>
            </a:r>
          </a:p>
          <a:p>
            <a:pPr algn="ctr"/>
            <a:r>
              <a:rPr lang="en-US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  return b;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Multiplication Sign 17"/>
          <p:cNvSpPr/>
          <p:nvPr/>
        </p:nvSpPr>
        <p:spPr>
          <a:xfrm>
            <a:off x="7398326" y="4663811"/>
            <a:ext cx="1621092" cy="12192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53918" y="3905893"/>
            <a:ext cx="7293647" cy="2111050"/>
          </a:xfrm>
          <a:prstGeom prst="rect">
            <a:avLst/>
          </a:prstGeom>
          <a:solidFill>
            <a:schemeClr val="bg1"/>
          </a:solidFill>
          <a:ln w="177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Anti-patterns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Set of generic forbidden transformations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that can be enforced on top of any search-based repair tool.</a:t>
            </a:r>
          </a:p>
        </p:txBody>
      </p:sp>
    </p:spTree>
    <p:extLst>
      <p:ext uri="{BB962C8B-B14F-4D97-AF65-F5344CB8AC3E}">
        <p14:creationId xmlns:p14="http://schemas.microsoft.com/office/powerpoint/2010/main" val="21778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142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Prevalence of </a:t>
            </a:r>
            <a:r>
              <a:rPr lang="en-US" i="1" dirty="0"/>
              <a:t>Anti-patterns</a:t>
            </a:r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927385"/>
              </p:ext>
            </p:extLst>
          </p:nvPr>
        </p:nvGraphicFramePr>
        <p:xfrm>
          <a:off x="288432" y="1348752"/>
          <a:ext cx="8763000" cy="4493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Rectangle 14"/>
          <p:cNvSpPr/>
          <p:nvPr/>
        </p:nvSpPr>
        <p:spPr>
          <a:xfrm>
            <a:off x="561142" y="5290305"/>
            <a:ext cx="1145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/>
              <a:t>A1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2264876" y="4804639"/>
            <a:ext cx="500187" cy="6088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10037" y="5357797"/>
            <a:ext cx="19336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/>
              <a:t>A2</a:t>
            </a:r>
          </a:p>
        </p:txBody>
      </p:sp>
      <p:sp>
        <p:nvSpPr>
          <p:cNvPr id="19" name="Left Brace 18"/>
          <p:cNvSpPr/>
          <p:nvPr/>
        </p:nvSpPr>
        <p:spPr>
          <a:xfrm rot="16200000">
            <a:off x="2708030" y="5349478"/>
            <a:ext cx="500187" cy="3321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385180" y="5734113"/>
            <a:ext cx="1145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/>
              <a:t>A3</a:t>
            </a:r>
          </a:p>
        </p:txBody>
      </p:sp>
      <p:sp>
        <p:nvSpPr>
          <p:cNvPr id="49" name="Left Brace 48"/>
          <p:cNvSpPr/>
          <p:nvPr/>
        </p:nvSpPr>
        <p:spPr>
          <a:xfrm rot="16200000">
            <a:off x="943657" y="4417800"/>
            <a:ext cx="500187" cy="12989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6200000">
            <a:off x="3325318" y="5360997"/>
            <a:ext cx="500187" cy="3321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966689" y="5745522"/>
            <a:ext cx="1145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/>
              <a:t>A4</a:t>
            </a:r>
          </a:p>
        </p:txBody>
      </p:sp>
      <p:sp>
        <p:nvSpPr>
          <p:cNvPr id="52" name="Left Brace 51"/>
          <p:cNvSpPr/>
          <p:nvPr/>
        </p:nvSpPr>
        <p:spPr>
          <a:xfrm rot="16200000">
            <a:off x="3846897" y="5386438"/>
            <a:ext cx="500187" cy="3321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524047" y="5771073"/>
            <a:ext cx="11458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/>
              <a:t>A5</a:t>
            </a:r>
          </a:p>
        </p:txBody>
      </p:sp>
      <p:sp>
        <p:nvSpPr>
          <p:cNvPr id="54" name="Left Brace 53"/>
          <p:cNvSpPr/>
          <p:nvPr/>
        </p:nvSpPr>
        <p:spPr>
          <a:xfrm rot="16200000">
            <a:off x="5431317" y="4546319"/>
            <a:ext cx="500187" cy="13474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908543" y="5436370"/>
            <a:ext cx="15457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/>
              <a:t>A6</a:t>
            </a:r>
          </a:p>
        </p:txBody>
      </p:sp>
      <p:sp>
        <p:nvSpPr>
          <p:cNvPr id="56" name="Left Brace 55"/>
          <p:cNvSpPr/>
          <p:nvPr/>
        </p:nvSpPr>
        <p:spPr>
          <a:xfrm rot="16200000">
            <a:off x="6883649" y="4779200"/>
            <a:ext cx="545594" cy="927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009528" y="5527074"/>
            <a:ext cx="21030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600" b="1" i="1" dirty="0"/>
              <a:t>A7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"/>
          </p:nvPr>
        </p:nvSpPr>
        <p:spPr>
          <a:xfrm>
            <a:off x="150798" y="5968969"/>
            <a:ext cx="8885980" cy="914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3"/>
                </a:solidFill>
              </a:rPr>
              <a:t>Anti-patterns are prevalent in automatically generated patches</a:t>
            </a:r>
          </a:p>
        </p:txBody>
      </p:sp>
    </p:spTree>
    <p:extLst>
      <p:ext uri="{BB962C8B-B14F-4D97-AF65-F5344CB8AC3E}">
        <p14:creationId xmlns:p14="http://schemas.microsoft.com/office/powerpoint/2010/main" val="3936189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ysClr val="windowText" lastClr="000000"/>
      </a:dk1>
      <a:lt1>
        <a:srgbClr val="FFFFFF"/>
      </a:lt1>
      <a:dk2>
        <a:srgbClr val="FF66CC"/>
      </a:dk2>
      <a:lt2>
        <a:srgbClr val="66FFFF"/>
      </a:lt2>
      <a:accent1>
        <a:srgbClr val="0070C0"/>
      </a:accent1>
      <a:accent2>
        <a:srgbClr val="3399FF"/>
      </a:accent2>
      <a:accent3>
        <a:srgbClr val="FF00FF"/>
      </a:accent3>
      <a:accent4>
        <a:srgbClr val="FFCCFF"/>
      </a:accent4>
      <a:accent5>
        <a:srgbClr val="CC99FF"/>
      </a:accent5>
      <a:accent6>
        <a:srgbClr val="FFCCFF"/>
      </a:accent6>
      <a:hlink>
        <a:srgbClr val="66FFFF"/>
      </a:hlink>
      <a:folHlink>
        <a:srgbClr val="CC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39006</TotalTime>
  <Words>1830</Words>
  <Application>Microsoft Office PowerPoint</Application>
  <PresentationFormat>On-screen Show (4:3)</PresentationFormat>
  <Paragraphs>414</Paragraphs>
  <Slides>31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PGothic</vt:lpstr>
      <vt:lpstr>MS PGothic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Equity</vt:lpstr>
      <vt:lpstr>Anti-patterns in  Search-based Program Repair </vt:lpstr>
      <vt:lpstr>What is automated program repair?</vt:lpstr>
      <vt:lpstr>Previous work on Search-Based Program Repair</vt:lpstr>
      <vt:lpstr>Search-Based Program Repair</vt:lpstr>
      <vt:lpstr>Search-Based Program Repair</vt:lpstr>
      <vt:lpstr>Repair patterns from human patches</vt:lpstr>
      <vt:lpstr>Repair patterns from human patches</vt:lpstr>
      <vt:lpstr>Repair patterns from human patches</vt:lpstr>
      <vt:lpstr>Prevalence of Anti-patterns</vt:lpstr>
      <vt:lpstr>Problem: Weak Oracle</vt:lpstr>
      <vt:lpstr>Problem: Inadequate Test Coverage </vt:lpstr>
      <vt:lpstr>Problem: Inadequate Test Coverage </vt:lpstr>
      <vt:lpstr>Problem: Inadequate Test Coverage </vt:lpstr>
      <vt:lpstr>Problem: Inadequate Test Coverage </vt:lpstr>
      <vt:lpstr>Problem: Mask Existing Vulnerabilities</vt:lpstr>
      <vt:lpstr>Problem: Non-termination</vt:lpstr>
      <vt:lpstr>Problem: Trivial Patch</vt:lpstr>
      <vt:lpstr>Problem: Functionality Removal</vt:lpstr>
      <vt:lpstr>Integrating Anti-patterns</vt:lpstr>
      <vt:lpstr>Experimental Setup</vt:lpstr>
      <vt:lpstr>Evaluation of Anti-patterns</vt:lpstr>
      <vt:lpstr>Measuring Patch Quality (RQ1)</vt:lpstr>
      <vt:lpstr>Measuring Patch Quality (RQ1)</vt:lpstr>
      <vt:lpstr>RQ1: Patch Quality </vt:lpstr>
      <vt:lpstr> RQ4: Comparison with GenProg without deletion (dGenProg)</vt:lpstr>
      <vt:lpstr>RQ1: Patch Quality </vt:lpstr>
      <vt:lpstr>RQ1: Patch Quality  GenProg vs. mGenProg </vt:lpstr>
      <vt:lpstr> RQ1: Patch Quality  SPR vs. mSPR</vt:lpstr>
      <vt:lpstr>RQ2: Reducing Manual Inspection Cost</vt:lpstr>
      <vt:lpstr>RQ3: Speedup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shinhwei</dc:creator>
  <cp:lastModifiedBy>Tan Shin Hwei</cp:lastModifiedBy>
  <cp:revision>400</cp:revision>
  <cp:lastPrinted>2014-06-12T10:29:56Z</cp:lastPrinted>
  <dcterms:created xsi:type="dcterms:W3CDTF">2014-06-06T19:20:15Z</dcterms:created>
  <dcterms:modified xsi:type="dcterms:W3CDTF">2016-11-16T04:29:05Z</dcterms:modified>
</cp:coreProperties>
</file>