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300" r:id="rId3"/>
    <p:sldId id="283" r:id="rId4"/>
    <p:sldId id="282" r:id="rId5"/>
    <p:sldId id="284" r:id="rId6"/>
    <p:sldId id="285" r:id="rId7"/>
    <p:sldId id="317" r:id="rId8"/>
    <p:sldId id="286" r:id="rId9"/>
    <p:sldId id="287" r:id="rId10"/>
    <p:sldId id="288" r:id="rId11"/>
    <p:sldId id="290" r:id="rId12"/>
    <p:sldId id="289" r:id="rId13"/>
    <p:sldId id="292" r:id="rId14"/>
    <p:sldId id="293" r:id="rId15"/>
    <p:sldId id="294" r:id="rId16"/>
    <p:sldId id="296" r:id="rId17"/>
    <p:sldId id="295" r:id="rId18"/>
    <p:sldId id="298" r:id="rId19"/>
    <p:sldId id="301" r:id="rId20"/>
    <p:sldId id="303" r:id="rId21"/>
    <p:sldId id="304" r:id="rId22"/>
    <p:sldId id="305" r:id="rId23"/>
    <p:sldId id="308" r:id="rId24"/>
    <p:sldId id="310" r:id="rId25"/>
    <p:sldId id="306" r:id="rId26"/>
    <p:sldId id="307" r:id="rId27"/>
    <p:sldId id="312" r:id="rId28"/>
    <p:sldId id="313" r:id="rId29"/>
    <p:sldId id="314" r:id="rId30"/>
    <p:sldId id="315" r:id="rId31"/>
    <p:sldId id="316" r:id="rId32"/>
    <p:sldId id="264" r:id="rId33"/>
  </p:sldIdLst>
  <p:sldSz cx="12192000" cy="6858000"/>
  <p:notesSz cx="6858000" cy="9144000"/>
  <p:embeddedFontLst>
    <p:embeddedFont>
      <p:font typeface="D2Coding" panose="020B0609020101020101" pitchFamily="49" charset="-127"/>
      <p:regular r:id="rId35"/>
      <p:bold r:id="rId36"/>
    </p:embeddedFont>
    <p:embeddedFont>
      <p:font typeface="나눔고딕" panose="020D0604000000000000" pitchFamily="50" charset="-127"/>
      <p:regular r:id="rId37"/>
    </p:embeddedFont>
    <p:embeddedFont>
      <p:font typeface="나눔스퀘어" panose="020B0600000101010101" pitchFamily="50" charset="-127"/>
      <p:regular r:id="rId38"/>
    </p:embeddedFont>
    <p:embeddedFont>
      <p:font typeface="나눔스퀘어 ExtraBold" panose="020B0600000101010101" pitchFamily="50" charset="-127"/>
      <p:bold r:id="rId39"/>
    </p:embeddedFont>
    <p:embeddedFont>
      <p:font typeface="나눔스퀘어_ac Bold" panose="020B0600000101010101" pitchFamily="50" charset="-127"/>
      <p:bold r:id="rId40"/>
    </p:embeddedFont>
    <p:embeddedFont>
      <p:font typeface="나눔스퀘어_ac Light" panose="020B0600000101010101" pitchFamily="50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지용" initials="정" lastIdx="1" clrIdx="0">
    <p:extLst>
      <p:ext uri="{19B8F6BF-5375-455C-9EA6-DF929625EA0E}">
        <p15:presenceInfo xmlns:p15="http://schemas.microsoft.com/office/powerpoint/2012/main" userId="정지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912"/>
    <a:srgbClr val="0C4C8A"/>
    <a:srgbClr val="D0CECE"/>
    <a:srgbClr val="FF0000"/>
    <a:srgbClr val="FFAA00"/>
    <a:srgbClr val="00FFAA"/>
    <a:srgbClr val="1E1E1E"/>
    <a:srgbClr val="1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326" autoAdjust="0"/>
  </p:normalViewPr>
  <p:slideViewPr>
    <p:cSldViewPr snapToGrid="0" showGuides="1">
      <p:cViewPr varScale="1">
        <p:scale>
          <a:sx n="95" d="100"/>
          <a:sy n="95" d="100"/>
        </p:scale>
        <p:origin x="78" y="360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594D-C5F5-48CC-A23A-C8A845BCE195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A60D4-4972-4AF8-A7DA-98D9E64EB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0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jwt/jwt.x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 err="1"/>
              <a:t>JSONWebToken</a:t>
            </a:r>
            <a:r>
              <a:rPr lang="en-US" altLang="ko-KR" dirty="0"/>
              <a:t>, </a:t>
            </a:r>
            <a:r>
              <a:rPr lang="ko-KR" altLang="en-US" dirty="0"/>
              <a:t>줄여서 </a:t>
            </a:r>
            <a:r>
              <a:rPr lang="en-US" altLang="ko-KR" dirty="0" err="1"/>
              <a:t>JWT</a:t>
            </a:r>
            <a:r>
              <a:rPr lang="ko-KR" altLang="en-US" dirty="0"/>
              <a:t>에 대해서 발표를 진행하게 된 </a:t>
            </a:r>
            <a:r>
              <a:rPr lang="en-US" altLang="ko-KR" dirty="0" err="1"/>
              <a:t>SecurityFirst</a:t>
            </a:r>
            <a:r>
              <a:rPr lang="en-US" altLang="ko-KR" dirty="0"/>
              <a:t> </a:t>
            </a:r>
            <a:r>
              <a:rPr lang="ko-KR" altLang="en-US" dirty="0"/>
              <a:t>소속의 정지용이라고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발표를 진행하기에 앞서</a:t>
            </a:r>
            <a:r>
              <a:rPr lang="en-US" altLang="ko-KR" dirty="0"/>
              <a:t>, </a:t>
            </a:r>
            <a:r>
              <a:rPr lang="ko-KR" altLang="en-US" dirty="0"/>
              <a:t>자료조사를 할 때 특정 부분을 제외하고 해외 사이트나 원문 레퍼런스 등을 참고해서 만들었기 때문에</a:t>
            </a:r>
            <a:endParaRPr lang="en-US" altLang="ko-KR" dirty="0"/>
          </a:p>
          <a:p>
            <a:r>
              <a:rPr lang="ko-KR" altLang="en-US" dirty="0"/>
              <a:t>통일성을 위해서 영어를 많이 사용했습니다</a:t>
            </a:r>
            <a:r>
              <a:rPr lang="en-US" altLang="ko-KR" dirty="0"/>
              <a:t>. </a:t>
            </a:r>
            <a:r>
              <a:rPr lang="ko-KR" altLang="en-US" dirty="0"/>
              <a:t>이 점 양해 부탁드립니다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35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로그인 페이지에서 아이디와 패스워드를 입력하여 요청을 하면</a:t>
            </a:r>
            <a:r>
              <a:rPr lang="en-US" altLang="ko-KR" dirty="0"/>
              <a:t>, </a:t>
            </a:r>
            <a:r>
              <a:rPr lang="ko-KR" altLang="en-US" dirty="0"/>
              <a:t>서버에서는 입력 받은 데이터를 데이터베이스에 존재하는 회원 정보를</a:t>
            </a:r>
            <a:r>
              <a:rPr lang="en-US" altLang="ko-KR" dirty="0"/>
              <a:t> </a:t>
            </a:r>
            <a:r>
              <a:rPr lang="ko-KR" altLang="en-US" dirty="0"/>
              <a:t>통하여 검증합니다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검증에 성공하면</a:t>
            </a:r>
            <a:r>
              <a:rPr lang="en-US" altLang="ko-KR" dirty="0"/>
              <a:t>, </a:t>
            </a:r>
            <a:r>
              <a:rPr lang="ko-KR" altLang="en-US" dirty="0"/>
              <a:t>회원 정보 세션을 생성하여 세션 저장소에 저장하고 이와 연결되는 세션 </a:t>
            </a:r>
            <a:r>
              <a:rPr lang="en-US" altLang="ko-KR" dirty="0"/>
              <a:t>ID</a:t>
            </a:r>
            <a:r>
              <a:rPr lang="ko-KR" altLang="en-US" dirty="0"/>
              <a:t>를 발급합니다</a:t>
            </a:r>
            <a:r>
              <a:rPr lang="en-US" altLang="ko-KR" dirty="0"/>
              <a:t>. </a:t>
            </a:r>
            <a:r>
              <a:rPr lang="ko-KR" altLang="en-US" dirty="0"/>
              <a:t>이후 발급한 세션 </a:t>
            </a:r>
            <a:r>
              <a:rPr lang="en-US" altLang="ko-KR" dirty="0"/>
              <a:t>ID</a:t>
            </a:r>
            <a:r>
              <a:rPr lang="ko-KR" altLang="en-US" dirty="0"/>
              <a:t>는 헤더에 담아 클라이언트로 전송하며 로그인이 성공합니다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클라이언트에서 인증이 필요한 </a:t>
            </a:r>
            <a:r>
              <a:rPr lang="en-US" altLang="ko-KR" dirty="0"/>
              <a:t>(</a:t>
            </a:r>
            <a:r>
              <a:rPr lang="ko-KR" altLang="en-US" dirty="0"/>
              <a:t>즉 로그인을 해야만 가능한</a:t>
            </a:r>
            <a:r>
              <a:rPr lang="en-US" altLang="ko-KR" dirty="0"/>
              <a:t>) request</a:t>
            </a:r>
            <a:r>
              <a:rPr lang="ko-KR" altLang="en-US" dirty="0"/>
              <a:t>를 하면 그 </a:t>
            </a:r>
            <a:r>
              <a:rPr lang="en-US" altLang="ko-KR" dirty="0"/>
              <a:t>request</a:t>
            </a:r>
            <a:r>
              <a:rPr lang="ko-KR" altLang="en-US" dirty="0"/>
              <a:t>를 할 때마다 세션 정보가 담긴 쿠키를 서버에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서버는 세션 저장소에 저장된 세션과 비교를 하고 인증이 되면 서버에서는 그 </a:t>
            </a:r>
            <a:r>
              <a:rPr lang="en-US" altLang="ko-KR" dirty="0"/>
              <a:t>request</a:t>
            </a:r>
            <a:r>
              <a:rPr lang="ko-KR" altLang="en-US" dirty="0"/>
              <a:t>에 대한 </a:t>
            </a:r>
            <a:r>
              <a:rPr lang="en-US" altLang="ko-KR" dirty="0"/>
              <a:t>response</a:t>
            </a:r>
            <a:r>
              <a:rPr lang="ko-KR" altLang="en-US" dirty="0"/>
              <a:t>를 전달합니다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8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마찬가지로</a:t>
            </a:r>
            <a:r>
              <a:rPr lang="en-US" altLang="ko-KR" dirty="0"/>
              <a:t>, </a:t>
            </a:r>
            <a:r>
              <a:rPr lang="ko-KR" altLang="en-US" dirty="0"/>
              <a:t>사용자가 로그인 페이지에서 아이디와 패스워드를 입력하여 요청을 하면</a:t>
            </a:r>
            <a:r>
              <a:rPr lang="en-US" altLang="ko-KR" dirty="0"/>
              <a:t>, </a:t>
            </a:r>
            <a:r>
              <a:rPr lang="ko-KR" altLang="en-US" dirty="0"/>
              <a:t>서버에서는 입력 받은 데이터를 데이터베이스에 존재하는 회원 정보와 비교를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검증에 성공하면 서버에서는 사용자에게 고유한 </a:t>
            </a:r>
            <a:r>
              <a:rPr lang="en-US" altLang="ko-KR" dirty="0"/>
              <a:t>ID</a:t>
            </a:r>
            <a:r>
              <a:rPr lang="ko-KR" altLang="en-US" dirty="0"/>
              <a:t>값을 부여한 후에 기타 정보와 함께 </a:t>
            </a:r>
            <a:r>
              <a:rPr lang="en-US" altLang="ko-KR" dirty="0"/>
              <a:t>Payload</a:t>
            </a:r>
            <a:r>
              <a:rPr lang="ko-KR" altLang="en-US" dirty="0"/>
              <a:t>에 넣고 비밀 키를 이용하여 토큰을 발급하고 클라이언트에 전송합니다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클라이언트에서 인증이 필요한 </a:t>
            </a:r>
            <a:r>
              <a:rPr lang="en-US" altLang="ko-KR" dirty="0"/>
              <a:t>(</a:t>
            </a:r>
            <a:r>
              <a:rPr lang="ko-KR" altLang="en-US" dirty="0"/>
              <a:t>즉 로그인을 해야만 가능한</a:t>
            </a:r>
            <a:r>
              <a:rPr lang="en-US" altLang="ko-KR" dirty="0"/>
              <a:t>) request</a:t>
            </a:r>
            <a:r>
              <a:rPr lang="ko-KR" altLang="en-US" dirty="0"/>
              <a:t>를 하면 그 </a:t>
            </a:r>
            <a:r>
              <a:rPr lang="en-US" altLang="ko-KR" dirty="0"/>
              <a:t>request</a:t>
            </a:r>
            <a:r>
              <a:rPr lang="ko-KR" altLang="en-US" dirty="0"/>
              <a:t>를 할 때마다 생성된 토큰을 함께 서버에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서버는 </a:t>
            </a:r>
            <a:r>
              <a:rPr lang="en-US" altLang="ko-KR" dirty="0" err="1"/>
              <a:t>JWT</a:t>
            </a:r>
            <a:r>
              <a:rPr lang="ko-KR" altLang="en-US" dirty="0"/>
              <a:t>를 </a:t>
            </a:r>
            <a:r>
              <a:rPr lang="en-US" altLang="ko-KR" dirty="0"/>
              <a:t>verify</a:t>
            </a:r>
            <a:r>
              <a:rPr lang="ko-KR" altLang="en-US" dirty="0"/>
              <a:t>하고</a:t>
            </a:r>
            <a:r>
              <a:rPr lang="en-US" altLang="ko-KR" dirty="0"/>
              <a:t>, payload</a:t>
            </a:r>
            <a:r>
              <a:rPr lang="ko-KR" altLang="en-US" dirty="0"/>
              <a:t>를 확인하여 조작 여부</a:t>
            </a:r>
            <a:r>
              <a:rPr lang="en-US" altLang="ko-KR" dirty="0"/>
              <a:t>, </a:t>
            </a:r>
            <a:r>
              <a:rPr lang="ko-KR" altLang="en-US" dirty="0"/>
              <a:t>유효기간 등을 확인합니다</a:t>
            </a:r>
            <a:r>
              <a:rPr lang="en-US" altLang="ko-KR" dirty="0"/>
              <a:t>. </a:t>
            </a:r>
            <a:r>
              <a:rPr lang="ko-KR" altLang="en-US" dirty="0"/>
              <a:t>검증이 완료되면 </a:t>
            </a:r>
            <a:r>
              <a:rPr lang="en-US" altLang="ko-KR" dirty="0"/>
              <a:t>response</a:t>
            </a:r>
            <a:r>
              <a:rPr lang="ko-KR" altLang="en-US" dirty="0"/>
              <a:t>를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/</a:t>
            </a:r>
            <a:r>
              <a:rPr lang="ko-KR" altLang="en-US" dirty="0"/>
              <a:t>쿠키 방식과 가장 큰 차이점은 세션</a:t>
            </a:r>
            <a:r>
              <a:rPr lang="en-US" altLang="ko-KR" dirty="0"/>
              <a:t>/</a:t>
            </a:r>
            <a:r>
              <a:rPr lang="ko-KR" altLang="en-US" dirty="0"/>
              <a:t>쿠키는 세션 저장소에 유저의 정보를 넣는 반면</a:t>
            </a:r>
            <a:r>
              <a:rPr lang="en-US" altLang="ko-KR" dirty="0"/>
              <a:t>, </a:t>
            </a:r>
            <a:r>
              <a:rPr lang="en-US" altLang="ko-KR" dirty="0" err="1"/>
              <a:t>JWT</a:t>
            </a:r>
            <a:r>
              <a:rPr lang="ko-KR" altLang="en-US" dirty="0"/>
              <a:t>는 토큰 안에 유저의 정보들을 넣는다는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 입장에서는 </a:t>
            </a:r>
            <a:r>
              <a:rPr lang="en-US" altLang="ko-KR" dirty="0"/>
              <a:t>HTTP </a:t>
            </a:r>
            <a:r>
              <a:rPr lang="ko-KR" altLang="en-US" dirty="0"/>
              <a:t>헤더에 세션 </a:t>
            </a:r>
            <a:r>
              <a:rPr lang="en-US" altLang="ko-KR" dirty="0"/>
              <a:t>ID</a:t>
            </a:r>
            <a:r>
              <a:rPr lang="ko-KR" altLang="en-US" dirty="0"/>
              <a:t>나 토큰을 실어서 보내준다는 점에서는 동일하지만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서버 측에서는 인증을 위한 수단이 별도의 저장소를 사용하는 것에서 암호화를 하는 것으로 차이가 생깁니다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1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세션 기반의 로그인 인증의 장점으로는 계속해서 회원 정보에 대한 데이터를 주고받지 않는다는 점입니다</a:t>
            </a:r>
            <a:r>
              <a:rPr lang="en-US" altLang="ko-KR" dirty="0"/>
              <a:t>. </a:t>
            </a:r>
            <a:r>
              <a:rPr lang="ko-KR" altLang="en-US" dirty="0"/>
              <a:t>세션을 생성하는 시점에만 회원 정보를 </a:t>
            </a:r>
            <a:r>
              <a:rPr lang="en-US" altLang="ko-KR" dirty="0"/>
              <a:t>DB</a:t>
            </a:r>
            <a:r>
              <a:rPr lang="ko-KR" altLang="en-US" dirty="0"/>
              <a:t>와 대조를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이후에는 쿠키에 저장된 세션으로만 인증을 하는데</a:t>
            </a:r>
            <a:r>
              <a:rPr lang="en-US" altLang="ko-KR" dirty="0"/>
              <a:t>, </a:t>
            </a:r>
            <a:r>
              <a:rPr lang="ko-KR" altLang="en-US" dirty="0"/>
              <a:t>쿠키에 저장된 데이터는 회원 정보만큼 유의미한 데이터는 아니기에 비교적 안전합니다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서버의 입장에서도 회원 정보를 계속해서 확인을 할 필요가 없이 세션만 확인하면 되기에 자원에 접근하기에 용이합니다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32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365292F-0E99-406A-9CE5-6DE4216DE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세션 기반의 로그인 인증의 단점입니다</a:t>
            </a:r>
            <a:r>
              <a:rPr lang="en-US" altLang="ko-KR" dirty="0"/>
              <a:t>. </a:t>
            </a:r>
            <a:r>
              <a:rPr lang="ko-KR" altLang="en-US" dirty="0"/>
              <a:t>아까 쿠키에 유의미한 데이터가 담겨있지 않다고 했지만</a:t>
            </a:r>
            <a:r>
              <a:rPr lang="en-US" altLang="ko-KR" dirty="0"/>
              <a:t>, </a:t>
            </a:r>
            <a:r>
              <a:rPr lang="ko-KR" altLang="en-US" dirty="0"/>
              <a:t>세션 </a:t>
            </a:r>
            <a:r>
              <a:rPr lang="ko-KR" altLang="en-US" dirty="0" err="1"/>
              <a:t>하이재킹</a:t>
            </a:r>
            <a:r>
              <a:rPr lang="ko-KR" altLang="en-US" dirty="0"/>
              <a:t> 공격을 당할 수 있다는 문제점이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해커가 클라이언트가 서버에게 보내는 </a:t>
            </a:r>
            <a:r>
              <a:rPr lang="en-US" altLang="ko-KR" dirty="0"/>
              <a:t>HTTP </a:t>
            </a:r>
            <a:r>
              <a:rPr lang="ko-KR" altLang="en-US" dirty="0"/>
              <a:t>헤더를 탈취하게 되면 세션 정보가 담긴 쿠키도 얻을 수 있습니다</a:t>
            </a:r>
            <a:r>
              <a:rPr lang="en-US" altLang="ko-KR" dirty="0"/>
              <a:t>. </a:t>
            </a:r>
            <a:r>
              <a:rPr lang="ko-KR" altLang="en-US" dirty="0"/>
              <a:t>즉 세션 정보를 탈취할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취약점은 </a:t>
            </a:r>
            <a:r>
              <a:rPr lang="en-US" altLang="ko-KR" dirty="0"/>
              <a:t>HTTPS </a:t>
            </a:r>
            <a:r>
              <a:rPr lang="ko-KR" altLang="en-US" dirty="0"/>
              <a:t>프로토콜을 사용하여 정보를 읽기 힘들게 하여 어느 정도 방어할 수 있습니다</a:t>
            </a:r>
            <a:r>
              <a:rPr lang="en-US" altLang="ko-KR" dirty="0"/>
              <a:t>. </a:t>
            </a:r>
            <a:r>
              <a:rPr lang="ko-KR" altLang="en-US" dirty="0"/>
              <a:t>또한 세션에 유효기간을 넣어주며 어느 정도 방지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이 취약점을 막을 수 있는 방법들은 </a:t>
            </a:r>
            <a:r>
              <a:rPr lang="en-US" altLang="ko-KR" dirty="0"/>
              <a:t>"</a:t>
            </a:r>
            <a:r>
              <a:rPr lang="ko-KR" altLang="en-US" dirty="0"/>
              <a:t>완전하게</a:t>
            </a:r>
            <a:r>
              <a:rPr lang="en-US" altLang="ko-KR" dirty="0"/>
              <a:t>" </a:t>
            </a:r>
            <a:r>
              <a:rPr lang="ko-KR" altLang="en-US" dirty="0"/>
              <a:t>차단을 할 수 없습니다</a:t>
            </a:r>
            <a:r>
              <a:rPr lang="en-US" altLang="ko-KR" dirty="0"/>
              <a:t>. </a:t>
            </a:r>
            <a:r>
              <a:rPr lang="ko-KR" altLang="en-US" dirty="0"/>
              <a:t>어디까지나 </a:t>
            </a:r>
            <a:r>
              <a:rPr lang="en-US" altLang="ko-KR" dirty="0"/>
              <a:t>"</a:t>
            </a:r>
            <a:r>
              <a:rPr lang="ko-KR" altLang="en-US" dirty="0"/>
              <a:t>어느 정도</a:t>
            </a:r>
            <a:r>
              <a:rPr lang="en-US" altLang="ko-KR" dirty="0"/>
              <a:t>" </a:t>
            </a:r>
            <a:r>
              <a:rPr lang="ko-KR" altLang="en-US" dirty="0"/>
              <a:t>선에서 해결이 가능한 문제입니다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 여기서 </a:t>
            </a:r>
            <a:r>
              <a:rPr lang="en-US" altLang="ko-KR" dirty="0"/>
              <a:t>"</a:t>
            </a:r>
            <a:r>
              <a:rPr lang="ko-KR" altLang="en-US" dirty="0"/>
              <a:t>어느 정도</a:t>
            </a:r>
            <a:r>
              <a:rPr lang="en-US" altLang="ko-KR" dirty="0"/>
              <a:t>" </a:t>
            </a:r>
            <a:r>
              <a:rPr lang="ko-KR" altLang="en-US" dirty="0"/>
              <a:t>언급을 할 것이냐 마느냐 </a:t>
            </a:r>
            <a:r>
              <a:rPr lang="en-US" altLang="ko-KR" dirty="0"/>
              <a:t>-&gt; HTTPS</a:t>
            </a:r>
            <a:r>
              <a:rPr lang="ko-KR" altLang="en-US" dirty="0"/>
              <a:t>의 이해가 있으면 언급 후 질문 대비 </a:t>
            </a:r>
            <a:r>
              <a:rPr lang="en-US" altLang="ko-KR" dirty="0"/>
              <a:t>o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2C24034-9B22-4E39-B4F1-2599066D4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다른 단점으로는 세션 저장소를 사용하기 때문에 서버를 구성을 할 때 추가적인 저장공간을 필요로 하게 됩니다</a:t>
            </a:r>
            <a:r>
              <a:rPr lang="en-US" altLang="ko-KR" dirty="0"/>
              <a:t>. </a:t>
            </a:r>
            <a:r>
              <a:rPr lang="ko-KR" altLang="en-US" dirty="0"/>
              <a:t>또한 자연스럽게 부하도 많이 걸리게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성능 면에서 좋지 못하다는 이야기가 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2C24034-9B22-4E39-B4F1-2599066D4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/</a:t>
            </a:r>
            <a:r>
              <a:rPr lang="ko-KR" altLang="en-US" dirty="0"/>
              <a:t>쿠키 방식은 세션 저장소가 있어야만 합니다</a:t>
            </a:r>
            <a:r>
              <a:rPr lang="en-US" altLang="ko-KR" dirty="0"/>
              <a:t>. </a:t>
            </a:r>
            <a:r>
              <a:rPr lang="ko-KR" altLang="en-US" dirty="0"/>
              <a:t>반면에 </a:t>
            </a:r>
            <a:r>
              <a:rPr lang="en-US" altLang="ko-KR" dirty="0" err="1"/>
              <a:t>JWT</a:t>
            </a:r>
            <a:r>
              <a:rPr lang="ko-KR" altLang="en-US" dirty="0"/>
              <a:t>는 발급 이후에는 검증만 하기 때문에 별도의 세션 저장소가 필요하지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Stateless</a:t>
            </a:r>
            <a:r>
              <a:rPr lang="ko-KR" altLang="en-US" dirty="0"/>
              <a:t> 한 서버에 조금 더 가까워지는데</a:t>
            </a:r>
            <a:r>
              <a:rPr lang="en-US" altLang="ko-KR" dirty="0"/>
              <a:t>, </a:t>
            </a:r>
            <a:r>
              <a:rPr lang="ko-KR" altLang="en-US" dirty="0"/>
              <a:t>이는 서버를 확장하거나 유지</a:t>
            </a:r>
            <a:r>
              <a:rPr lang="en-US" altLang="ko-KR" dirty="0"/>
              <a:t>, </a:t>
            </a:r>
            <a:r>
              <a:rPr lang="ko-KR" altLang="en-US" dirty="0"/>
              <a:t>보수하는 데에 큰 이점이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5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2C24034-9B22-4E39-B4F1-2599066D4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다른 장점으로는</a:t>
            </a:r>
            <a:r>
              <a:rPr lang="en-US" altLang="ko-KR" dirty="0"/>
              <a:t>, </a:t>
            </a:r>
            <a:r>
              <a:rPr lang="en-US" altLang="ko-KR" dirty="0" err="1"/>
              <a:t>JWT</a:t>
            </a:r>
            <a:r>
              <a:rPr lang="ko-KR" altLang="en-US" dirty="0"/>
              <a:t>는 확장성이 뛰어납니다</a:t>
            </a:r>
            <a:r>
              <a:rPr lang="en-US" altLang="ko-KR" dirty="0"/>
              <a:t>. </a:t>
            </a:r>
            <a:r>
              <a:rPr lang="en-US" altLang="ko-KR" dirty="0" err="1"/>
              <a:t>JWT</a:t>
            </a:r>
            <a:r>
              <a:rPr lang="ko-KR" altLang="en-US" dirty="0"/>
              <a:t>는 토큰 기반으로 하는 다른 인증 시스템에 접근이 가능합니다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서버</a:t>
            </a:r>
            <a:r>
              <a:rPr lang="en-US" altLang="ko-KR" dirty="0"/>
              <a:t>, B </a:t>
            </a:r>
            <a:r>
              <a:rPr lang="ko-KR" altLang="en-US" dirty="0"/>
              <a:t>서버</a:t>
            </a:r>
            <a:r>
              <a:rPr lang="en-US" altLang="ko-KR" dirty="0"/>
              <a:t>, C </a:t>
            </a:r>
            <a:r>
              <a:rPr lang="ko-KR" altLang="en-US" dirty="0"/>
              <a:t>서버 </a:t>
            </a:r>
            <a:r>
              <a:rPr lang="en-US" altLang="ko-KR" dirty="0"/>
              <a:t>3</a:t>
            </a:r>
            <a:r>
              <a:rPr lang="ko-KR" altLang="en-US" dirty="0"/>
              <a:t>개가 있다고 가정을 하겠습니다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B </a:t>
            </a:r>
            <a:r>
              <a:rPr lang="ko-KR" altLang="en-US" dirty="0"/>
              <a:t>서버와 </a:t>
            </a:r>
            <a:r>
              <a:rPr lang="en-US" altLang="ko-KR" dirty="0"/>
              <a:t>C </a:t>
            </a:r>
            <a:r>
              <a:rPr lang="ko-KR" altLang="en-US" dirty="0"/>
              <a:t>서버는 </a:t>
            </a:r>
            <a:r>
              <a:rPr lang="en-US" altLang="ko-KR" dirty="0"/>
              <a:t>A </a:t>
            </a:r>
            <a:r>
              <a:rPr lang="ko-KR" altLang="en-US" dirty="0"/>
              <a:t>서버에서 확장된 서버입니다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토큰의 값만 알고 있다면</a:t>
            </a:r>
            <a:r>
              <a:rPr lang="en-US" altLang="ko-KR" dirty="0"/>
              <a:t>, A </a:t>
            </a:r>
            <a:r>
              <a:rPr lang="ko-KR" altLang="en-US" dirty="0"/>
              <a:t>서버에만 로그인을 해도 </a:t>
            </a:r>
            <a:r>
              <a:rPr lang="en-US" altLang="ko-KR" dirty="0"/>
              <a:t>B </a:t>
            </a:r>
            <a:r>
              <a:rPr lang="ko-KR" altLang="en-US" dirty="0"/>
              <a:t>서버나 </a:t>
            </a:r>
            <a:r>
              <a:rPr lang="en-US" altLang="ko-KR" dirty="0"/>
              <a:t>C </a:t>
            </a:r>
            <a:r>
              <a:rPr lang="ko-KR" altLang="en-US" dirty="0"/>
              <a:t>서버에 접근할 수 있습니다</a:t>
            </a:r>
            <a:r>
              <a:rPr lang="en-US" altLang="ko-KR" dirty="0"/>
              <a:t>.  (</a:t>
            </a:r>
            <a:r>
              <a:rPr lang="ko-KR" altLang="en-US" dirty="0"/>
              <a:t>나머지 </a:t>
            </a:r>
            <a:r>
              <a:rPr lang="en-US" altLang="ko-KR" dirty="0" err="1"/>
              <a:t>facebook</a:t>
            </a:r>
            <a:r>
              <a:rPr lang="en-US" altLang="ko-KR" dirty="0"/>
              <a:t>, google </a:t>
            </a:r>
            <a:r>
              <a:rPr lang="ko-KR" altLang="en-US" dirty="0"/>
              <a:t>등은 좀 더 조사해서 발표 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아까 말했던 서버 확장을 할 때의 이점도 이러한 이유로 생기는 것입니다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096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2C24034-9B22-4E39-B4F1-2599066D4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단점입니다</a:t>
            </a:r>
            <a:r>
              <a:rPr lang="en-US" altLang="ko-KR" dirty="0"/>
              <a:t>. </a:t>
            </a:r>
            <a:r>
              <a:rPr lang="ko-KR" altLang="en-US" dirty="0"/>
              <a:t>만약 사용자의 토큰을 중간자가 탈취하여 악의적으로 사용한다고 했을 때에 대처할 방도가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이유는 발급된 </a:t>
            </a:r>
            <a:r>
              <a:rPr lang="en-US" altLang="ko-KR" dirty="0" err="1"/>
              <a:t>JWT</a:t>
            </a:r>
            <a:r>
              <a:rPr lang="ko-KR" altLang="en-US" dirty="0"/>
              <a:t>에 대해서는 돌이킬 수 없기 때문입니다</a:t>
            </a:r>
            <a:r>
              <a:rPr lang="en-US" altLang="ko-KR" dirty="0"/>
              <a:t>. </a:t>
            </a:r>
            <a:r>
              <a:rPr lang="en-US" altLang="ko-KR" dirty="0" err="1"/>
              <a:t>JWT</a:t>
            </a:r>
            <a:r>
              <a:rPr lang="ko-KR" altLang="en-US" dirty="0"/>
              <a:t>는 한 번 발급되면 유효기간이 지나기 전까지 악의적 행동을 계속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반면에 세션</a:t>
            </a:r>
            <a:r>
              <a:rPr lang="en-US" altLang="ko-KR" dirty="0"/>
              <a:t>/</a:t>
            </a:r>
            <a:r>
              <a:rPr lang="ko-KR" altLang="en-US" dirty="0"/>
              <a:t>쿠키 방식의 경우에는 세션을 지워버리면 악의적 행동을 차단할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그나마 존재하는 해결책으로는 토큰의 유효 기간을 짧게 하고 </a:t>
            </a:r>
            <a:r>
              <a:rPr lang="en-US" altLang="ko-KR" dirty="0"/>
              <a:t>Refresh Token</a:t>
            </a:r>
            <a:r>
              <a:rPr lang="ko-KR" altLang="en-US" dirty="0"/>
              <a:t>을 이용하여 한 토큰을 오래 쓰지 못하게 하면 피해를 최소화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7526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다른 단점으로는 </a:t>
            </a:r>
            <a:r>
              <a:rPr lang="en-US" altLang="ko-KR" dirty="0" err="1"/>
              <a:t>JWT</a:t>
            </a:r>
            <a:r>
              <a:rPr lang="ko-KR" altLang="en-US" dirty="0"/>
              <a:t>의 원리에서 나옵니다</a:t>
            </a:r>
            <a:r>
              <a:rPr lang="en-US" altLang="ko-KR" dirty="0"/>
              <a:t>. </a:t>
            </a:r>
            <a:r>
              <a:rPr lang="en-US" altLang="ko-KR" dirty="0" err="1"/>
              <a:t>JWT</a:t>
            </a:r>
            <a:r>
              <a:rPr lang="ko-KR" altLang="en-US" dirty="0"/>
              <a:t>는 보시는 것과 마찬가지로 길이가 매우 깁니다</a:t>
            </a:r>
            <a:r>
              <a:rPr lang="en-US" altLang="ko-KR" dirty="0"/>
              <a:t>. </a:t>
            </a:r>
            <a:r>
              <a:rPr lang="ko-KR" altLang="en-US" dirty="0"/>
              <a:t>짧은 </a:t>
            </a:r>
            <a:r>
              <a:rPr lang="en-US" altLang="ko-KR" dirty="0"/>
              <a:t>Payload </a:t>
            </a:r>
            <a:r>
              <a:rPr lang="ko-KR" altLang="en-US" dirty="0"/>
              <a:t>하나를 전달하기 위하여 이정도의 길이가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Payload</a:t>
            </a:r>
            <a:r>
              <a:rPr lang="ko-KR" altLang="en-US" dirty="0"/>
              <a:t>의 정보가 제한적입니다</a:t>
            </a:r>
            <a:r>
              <a:rPr lang="en-US" altLang="ko-KR" dirty="0"/>
              <a:t>. Payload</a:t>
            </a:r>
            <a:r>
              <a:rPr lang="ko-KR" altLang="en-US" dirty="0"/>
              <a:t>는 따로 암호화가 되는 방식이 아니라 그저 </a:t>
            </a:r>
            <a:r>
              <a:rPr lang="en-US" altLang="ko-KR" dirty="0" err="1"/>
              <a:t>base64</a:t>
            </a:r>
            <a:r>
              <a:rPr lang="ko-KR" altLang="en-US" dirty="0"/>
              <a:t>로 인코딩이 되는 것이기 때문에 디코딩하면 누구나 정보를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유저의 중요한 정보는 </a:t>
            </a:r>
            <a:r>
              <a:rPr lang="en-US" altLang="ko-KR" dirty="0" err="1"/>
              <a:t>JWT</a:t>
            </a:r>
            <a:r>
              <a:rPr lang="ko-KR" altLang="en-US" dirty="0"/>
              <a:t>에 넣을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추가적으로 </a:t>
            </a:r>
            <a:r>
              <a:rPr lang="en-US" altLang="ko-KR" dirty="0" err="1"/>
              <a:t>JWT</a:t>
            </a:r>
            <a:r>
              <a:rPr lang="ko-KR" altLang="en-US" dirty="0"/>
              <a:t>의 취약점들이 존재하는데</a:t>
            </a:r>
            <a:r>
              <a:rPr lang="en-US" altLang="ko-KR" dirty="0"/>
              <a:t>, </a:t>
            </a:r>
            <a:r>
              <a:rPr lang="ko-KR" altLang="en-US" dirty="0"/>
              <a:t>이러한 단점들이 존재함에도 불구하고 로그인 인증을 세션</a:t>
            </a:r>
            <a:r>
              <a:rPr lang="en-US" altLang="ko-KR" dirty="0"/>
              <a:t>/</a:t>
            </a:r>
            <a:r>
              <a:rPr lang="ko-KR" altLang="en-US" dirty="0"/>
              <a:t>쿠키 방식보다 </a:t>
            </a:r>
            <a:r>
              <a:rPr lang="en-US" altLang="ko-KR" dirty="0" err="1"/>
              <a:t>JWT</a:t>
            </a:r>
            <a:r>
              <a:rPr lang="en-US" altLang="ko-KR" dirty="0"/>
              <a:t> </a:t>
            </a:r>
            <a:r>
              <a:rPr lang="ko-KR" altLang="en-US" dirty="0"/>
              <a:t>기반으로 하는 이유는 장점이 두각되기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근데 이게 암만 길어도 </a:t>
            </a:r>
            <a:r>
              <a:rPr lang="en-US" altLang="ko-KR" dirty="0"/>
              <a:t>xml </a:t>
            </a:r>
            <a:r>
              <a:rPr lang="ko-KR" altLang="en-US" dirty="0"/>
              <a:t>쓰는 거랑은 비교가 안된다는 점 명시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그리고 왜 아직도 </a:t>
            </a:r>
            <a:r>
              <a:rPr lang="en-US" altLang="ko-KR" dirty="0" err="1"/>
              <a:t>JWT</a:t>
            </a:r>
            <a:r>
              <a:rPr lang="ko-KR" altLang="en-US" dirty="0"/>
              <a:t>를 쓰지 않고 세션</a:t>
            </a:r>
            <a:r>
              <a:rPr lang="en-US" altLang="ko-KR" dirty="0"/>
              <a:t>/</a:t>
            </a:r>
            <a:r>
              <a:rPr lang="ko-KR" altLang="en-US" dirty="0"/>
              <a:t>쿠키 방식을 사용하는 곳이 많은가</a:t>
            </a:r>
            <a:r>
              <a:rPr lang="en-US" altLang="ko-KR" dirty="0"/>
              <a:t>? -&gt; </a:t>
            </a:r>
            <a:r>
              <a:rPr lang="en-US" altLang="ko-KR" dirty="0" err="1"/>
              <a:t>JWT</a:t>
            </a:r>
            <a:r>
              <a:rPr lang="ko-KR" altLang="en-US" dirty="0"/>
              <a:t>와 세션</a:t>
            </a:r>
            <a:r>
              <a:rPr lang="en-US" altLang="ko-KR" dirty="0"/>
              <a:t>/</a:t>
            </a:r>
            <a:r>
              <a:rPr lang="ko-KR" altLang="en-US" dirty="0"/>
              <a:t>쿠키 방식은 구조적으로 많이 다르다</a:t>
            </a:r>
            <a:r>
              <a:rPr lang="en-US" altLang="ko-KR" dirty="0"/>
              <a:t>. </a:t>
            </a:r>
            <a:r>
              <a:rPr lang="ko-KR" altLang="en-US" dirty="0"/>
              <a:t>그렇기에 방식을 바꾸기 위해서는 처음부터 다시 설계해야 한다는 점에서 큰 비용을 부담해야 한다는 점이 있고</a:t>
            </a:r>
            <a:r>
              <a:rPr lang="en-US" altLang="ko-KR" dirty="0"/>
              <a:t>, </a:t>
            </a:r>
            <a:r>
              <a:rPr lang="ko-KR" altLang="en-US" dirty="0"/>
              <a:t>기업 입장에서 매우 큰 부담이다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 </a:t>
            </a:r>
            <a:r>
              <a:rPr lang="ko-KR" altLang="en-US" dirty="0"/>
              <a:t>세션</a:t>
            </a:r>
            <a:r>
              <a:rPr lang="en-US" altLang="ko-KR" dirty="0"/>
              <a:t>/</a:t>
            </a:r>
            <a:r>
              <a:rPr lang="ko-KR" altLang="en-US" dirty="0"/>
              <a:t>쿠키 방식을 적용하기 위해서는</a:t>
            </a:r>
            <a:r>
              <a:rPr lang="en-US" altLang="ko-KR" dirty="0"/>
              <a:t> </a:t>
            </a:r>
            <a:r>
              <a:rPr lang="ko-KR" altLang="en-US" dirty="0"/>
              <a:t>세션 저장소를 유지하기 위한 저장 공간이 추가적으로 필요하다</a:t>
            </a:r>
            <a:r>
              <a:rPr lang="en-US" altLang="ko-KR" dirty="0"/>
              <a:t>. </a:t>
            </a:r>
            <a:r>
              <a:rPr lang="ko-KR" altLang="en-US" dirty="0"/>
              <a:t>이 또한 쓸모가 없어지니 처음부터 </a:t>
            </a:r>
            <a:r>
              <a:rPr lang="en-US" altLang="ko-KR" dirty="0" err="1"/>
              <a:t>JWT</a:t>
            </a:r>
            <a:r>
              <a:rPr lang="ko-KR" altLang="en-US" dirty="0"/>
              <a:t> 방식으로 구현하는 것이 아닌 이상 세션</a:t>
            </a:r>
            <a:r>
              <a:rPr lang="en-US" altLang="ko-KR" dirty="0"/>
              <a:t>/</a:t>
            </a:r>
            <a:r>
              <a:rPr lang="ko-KR" altLang="en-US" dirty="0"/>
              <a:t>쿠키 방식을 계속해서 쓸 수밖에 없다는 점이다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42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JWT</a:t>
            </a:r>
            <a:r>
              <a:rPr lang="ko-KR" altLang="en-US" dirty="0"/>
              <a:t>의 취약점을 이용하여 토큰을 조작하는 방법에 대해서 소개하려고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3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크게 두 가지로 나눠서 설명할 예정입니다</a:t>
            </a:r>
            <a:r>
              <a:rPr lang="en-US" altLang="ko-KR" dirty="0"/>
              <a:t>. </a:t>
            </a:r>
            <a:r>
              <a:rPr lang="ko-KR" altLang="en-US" dirty="0"/>
              <a:t>첫 파트는 간단하게 </a:t>
            </a:r>
            <a:r>
              <a:rPr lang="en-US" altLang="ko-KR" dirty="0" err="1"/>
              <a:t>JWT</a:t>
            </a:r>
            <a:r>
              <a:rPr lang="ko-KR" altLang="en-US" dirty="0"/>
              <a:t>를 소개한 이후에 </a:t>
            </a:r>
            <a:r>
              <a:rPr lang="en-US" altLang="ko-KR" dirty="0" err="1"/>
              <a:t>JWT</a:t>
            </a:r>
            <a:r>
              <a:rPr lang="ko-KR" altLang="en-US" dirty="0"/>
              <a:t>가 어떻게 사용되는지에 대해서 예제를 보이며 설명하도록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파트는 </a:t>
            </a:r>
            <a:r>
              <a:rPr lang="en-US" altLang="ko-KR" dirty="0" err="1"/>
              <a:t>JWT</a:t>
            </a:r>
            <a:r>
              <a:rPr lang="ko-KR" altLang="en-US" dirty="0"/>
              <a:t>가 가지고 있는 취약점 두가지를 소개하도록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52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공격자가 토큰을 위조할 수 있는 방법은 다양합니다</a:t>
            </a:r>
            <a:r>
              <a:rPr lang="en-US" altLang="ko-KR" dirty="0"/>
              <a:t>. </a:t>
            </a:r>
            <a:r>
              <a:rPr lang="ko-KR" altLang="en-US" dirty="0"/>
              <a:t>그 중에 헤더의 알고리즘을 변조하는 것이 있습니다</a:t>
            </a:r>
            <a:r>
              <a:rPr lang="en-US" altLang="ko-KR" dirty="0"/>
              <a:t>. </a:t>
            </a:r>
            <a:r>
              <a:rPr lang="ko-KR" altLang="en-US" dirty="0"/>
              <a:t>그 알고리즘을 변조하는 방법에서도 몇 가지의 방법들이 나뉩니다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06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보기 편하게 하기 위해 </a:t>
            </a:r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/>
              <a:t>payload</a:t>
            </a:r>
            <a:r>
              <a:rPr lang="ko-KR" altLang="en-US" dirty="0"/>
              <a:t>는 인코딩 하지 않았습니다</a:t>
            </a:r>
            <a:r>
              <a:rPr lang="en-US" altLang="ko-KR" dirty="0"/>
              <a:t>. </a:t>
            </a:r>
            <a:r>
              <a:rPr lang="ko-KR" altLang="en-US" dirty="0"/>
              <a:t>인코딩을 했다고 생각하고 봐주세요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JWT</a:t>
            </a:r>
            <a:r>
              <a:rPr lang="ko-KR" altLang="en-US" dirty="0"/>
              <a:t>는 </a:t>
            </a:r>
            <a:r>
              <a:rPr lang="en-US" altLang="ko-KR" dirty="0"/>
              <a:t>none</a:t>
            </a:r>
            <a:r>
              <a:rPr lang="ko-KR" altLang="en-US" dirty="0"/>
              <a:t>이라는 </a:t>
            </a:r>
            <a:r>
              <a:rPr lang="en-US" altLang="ko-KR" dirty="0"/>
              <a:t>algorithm</a:t>
            </a:r>
            <a:r>
              <a:rPr lang="ko-KR" altLang="en-US" dirty="0"/>
              <a:t>을 지원합니다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암호화를 하지 않는다는 뜻입니다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alg</a:t>
            </a:r>
            <a:r>
              <a:rPr lang="en-US" altLang="ko-KR" dirty="0"/>
              <a:t> </a:t>
            </a:r>
            <a:r>
              <a:rPr lang="ko-KR" altLang="en-US" dirty="0"/>
              <a:t>필드에 </a:t>
            </a:r>
            <a:r>
              <a:rPr lang="en-US" altLang="ko-KR" dirty="0"/>
              <a:t>none</a:t>
            </a:r>
            <a:r>
              <a:rPr lang="ko-KR" altLang="en-US" dirty="0"/>
              <a:t>을 넣어보겠습니다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56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암호화 알고리즘이 존재하지 않기 때문에 </a:t>
            </a:r>
            <a:r>
              <a:rPr lang="en-US" altLang="ko-KR" dirty="0"/>
              <a:t>signature</a:t>
            </a:r>
            <a:r>
              <a:rPr lang="ko-KR" altLang="en-US" dirty="0"/>
              <a:t>가 존재해야 할 이유가 없어졌습니다</a:t>
            </a:r>
            <a:r>
              <a:rPr lang="en-US" altLang="ko-KR" dirty="0"/>
              <a:t>. </a:t>
            </a:r>
            <a:r>
              <a:rPr lang="ko-KR" altLang="en-US" dirty="0"/>
              <a:t>정확하게 말하면 없어야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이 토큰은 인증이 됩니다</a:t>
            </a:r>
            <a:r>
              <a:rPr lang="en-US" altLang="ko-KR" dirty="0"/>
              <a:t>. </a:t>
            </a:r>
            <a:r>
              <a:rPr lang="ko-KR" altLang="en-US" dirty="0"/>
              <a:t>비밀 키를 몰라도 </a:t>
            </a:r>
            <a:r>
              <a:rPr lang="en-US" altLang="ko-KR" dirty="0"/>
              <a:t>algorithm</a:t>
            </a:r>
            <a:r>
              <a:rPr lang="ko-KR" altLang="en-US" dirty="0"/>
              <a:t>을 비워버리면 인증을 시킬 수가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이 </a:t>
            </a:r>
            <a:r>
              <a:rPr lang="en-US" altLang="ko-KR" dirty="0"/>
              <a:t>none</a:t>
            </a:r>
            <a:r>
              <a:rPr lang="ko-KR" altLang="en-US" dirty="0"/>
              <a:t>라는 알고리즘은 디버깅을 위해 존재하는 기능입니다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취약점을 보완하기 위해서는 </a:t>
            </a:r>
            <a:r>
              <a:rPr lang="en-US" altLang="ko-KR" dirty="0"/>
              <a:t>none </a:t>
            </a:r>
            <a:r>
              <a:rPr lang="ko-KR" altLang="en-US" dirty="0"/>
              <a:t>알고리즘을 사용하지 못하도록 만들면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91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2C24034-9B22-4E39-B4F1-2599066D4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JWT</a:t>
            </a:r>
            <a:r>
              <a:rPr lang="ko-KR" altLang="en-US" dirty="0"/>
              <a:t>가 </a:t>
            </a:r>
            <a:r>
              <a:rPr lang="en-US" altLang="ko-KR" dirty="0"/>
              <a:t>RSA </a:t>
            </a:r>
            <a:r>
              <a:rPr lang="ko-KR" altLang="en-US" dirty="0"/>
              <a:t>알고리즘을 사용했을 때의 취약점을 소개하려고 합니다</a:t>
            </a:r>
            <a:r>
              <a:rPr lang="en-US" altLang="ko-KR" dirty="0"/>
              <a:t>. </a:t>
            </a:r>
            <a:r>
              <a:rPr lang="ko-KR" altLang="en-US" dirty="0"/>
              <a:t>그 이전에 </a:t>
            </a:r>
            <a:r>
              <a:rPr lang="en-US" altLang="ko-KR" dirty="0"/>
              <a:t>RSA </a:t>
            </a:r>
            <a:r>
              <a:rPr lang="ko-KR" altLang="en-US" dirty="0"/>
              <a:t>알고리즘과 </a:t>
            </a:r>
            <a:r>
              <a:rPr lang="en-US" altLang="ko-KR" dirty="0" err="1"/>
              <a:t>HMAC</a:t>
            </a:r>
            <a:r>
              <a:rPr lang="en-US" altLang="ko-KR" dirty="0"/>
              <a:t> </a:t>
            </a:r>
            <a:r>
              <a:rPr lang="ko-KR" altLang="en-US" dirty="0"/>
              <a:t>알고리즘의 차이점에 대해서 이야기 하려고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RSA </a:t>
            </a:r>
            <a:r>
              <a:rPr lang="ko-KR" altLang="en-US" dirty="0"/>
              <a:t>알고리즘의 경우에는 </a:t>
            </a:r>
            <a:r>
              <a:rPr lang="en-US" altLang="ko-KR" dirty="0"/>
              <a:t>Public</a:t>
            </a:r>
            <a:r>
              <a:rPr lang="ko-KR" altLang="en-US" dirty="0"/>
              <a:t> 키</a:t>
            </a:r>
            <a:r>
              <a:rPr lang="en-US" altLang="ko-KR" dirty="0"/>
              <a:t>/Private</a:t>
            </a:r>
            <a:r>
              <a:rPr lang="ko-KR" altLang="en-US" dirty="0"/>
              <a:t> 키 두 가지로 </a:t>
            </a:r>
            <a:r>
              <a:rPr lang="en-US" altLang="ko-KR" dirty="0"/>
              <a:t>Encrypt</a:t>
            </a:r>
            <a:r>
              <a:rPr lang="ko-KR" altLang="en-US" dirty="0"/>
              <a:t>와 </a:t>
            </a:r>
            <a:r>
              <a:rPr lang="en-US" altLang="ko-KR" dirty="0"/>
              <a:t>Decrypt</a:t>
            </a:r>
            <a:r>
              <a:rPr lang="ko-KR" altLang="en-US" dirty="0"/>
              <a:t>를 수행할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Public</a:t>
            </a:r>
            <a:r>
              <a:rPr lang="ko-KR" altLang="en-US" dirty="0"/>
              <a:t> 키로 </a:t>
            </a:r>
            <a:r>
              <a:rPr lang="en-US" altLang="ko-KR" dirty="0"/>
              <a:t>Encrypt</a:t>
            </a:r>
            <a:r>
              <a:rPr lang="ko-KR" altLang="en-US" dirty="0"/>
              <a:t>를 하면 </a:t>
            </a:r>
            <a:r>
              <a:rPr lang="en-US" altLang="ko-KR" dirty="0"/>
              <a:t>Private</a:t>
            </a:r>
            <a:r>
              <a:rPr lang="ko-KR" altLang="en-US" dirty="0"/>
              <a:t> 키로 </a:t>
            </a:r>
            <a:r>
              <a:rPr lang="en-US" altLang="ko-KR" dirty="0"/>
              <a:t>Decrypt</a:t>
            </a:r>
            <a:r>
              <a:rPr lang="ko-KR" altLang="en-US" dirty="0"/>
              <a:t>를 할 수 있고 </a:t>
            </a:r>
            <a:r>
              <a:rPr lang="en-US" altLang="ko-KR" dirty="0"/>
              <a:t>Private</a:t>
            </a:r>
            <a:r>
              <a:rPr lang="ko-KR" altLang="en-US" dirty="0"/>
              <a:t> 키로 </a:t>
            </a:r>
            <a:r>
              <a:rPr lang="en-US" altLang="ko-KR" dirty="0"/>
              <a:t>Encrypt</a:t>
            </a:r>
            <a:r>
              <a:rPr lang="ko-KR" altLang="en-US" dirty="0"/>
              <a:t>를 하면 </a:t>
            </a:r>
            <a:r>
              <a:rPr lang="en-US" altLang="ko-KR" dirty="0"/>
              <a:t>Public</a:t>
            </a:r>
            <a:r>
              <a:rPr lang="ko-KR" altLang="en-US" dirty="0"/>
              <a:t> 키로 </a:t>
            </a:r>
            <a:r>
              <a:rPr lang="en-US" altLang="ko-KR" dirty="0"/>
              <a:t>Decrypt</a:t>
            </a:r>
            <a:r>
              <a:rPr lang="ko-KR" altLang="en-US" dirty="0"/>
              <a:t>를 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986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2C24034-9B22-4E39-B4F1-2599066D4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반면에 </a:t>
            </a:r>
            <a:r>
              <a:rPr lang="en-US" altLang="ko-KR" dirty="0" err="1"/>
              <a:t>HMAC</a:t>
            </a:r>
            <a:r>
              <a:rPr lang="en-US" altLang="ko-KR" dirty="0"/>
              <a:t> </a:t>
            </a:r>
            <a:r>
              <a:rPr lang="ko-KR" altLang="en-US" dirty="0"/>
              <a:t>알고리즘은 하나의 </a:t>
            </a:r>
            <a:r>
              <a:rPr lang="en-US" altLang="ko-KR" dirty="0"/>
              <a:t>Secret</a:t>
            </a:r>
            <a:r>
              <a:rPr lang="ko-KR" altLang="en-US" dirty="0"/>
              <a:t> 키로 </a:t>
            </a:r>
            <a:r>
              <a:rPr lang="en-US" altLang="ko-KR" dirty="0"/>
              <a:t>Encrypt</a:t>
            </a:r>
            <a:r>
              <a:rPr lang="ko-KR" altLang="en-US" dirty="0"/>
              <a:t>와 </a:t>
            </a:r>
            <a:r>
              <a:rPr lang="en-US" altLang="ko-KR" dirty="0"/>
              <a:t>Decrypt</a:t>
            </a:r>
            <a:r>
              <a:rPr lang="ko-KR" altLang="en-US" dirty="0"/>
              <a:t>를 수행합니다</a:t>
            </a:r>
            <a:r>
              <a:rPr lang="en-US" altLang="ko-KR" dirty="0"/>
              <a:t>. </a:t>
            </a:r>
            <a:r>
              <a:rPr lang="ko-KR" altLang="en-US" dirty="0"/>
              <a:t>큰 차이로는 키의 개수입니다</a:t>
            </a:r>
            <a:r>
              <a:rPr lang="en-US" altLang="ko-KR" dirty="0"/>
              <a:t>. RSA</a:t>
            </a:r>
            <a:r>
              <a:rPr lang="ko-KR" altLang="en-US" dirty="0"/>
              <a:t>는 두 가지의 키</a:t>
            </a:r>
            <a:r>
              <a:rPr lang="en-US" altLang="ko-KR" dirty="0"/>
              <a:t>, </a:t>
            </a:r>
            <a:r>
              <a:rPr lang="en-US" altLang="ko-KR" dirty="0" err="1"/>
              <a:t>HMAC</a:t>
            </a:r>
            <a:r>
              <a:rPr lang="ko-KR" altLang="en-US" dirty="0"/>
              <a:t>는 한 가지의 키를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61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일반적으로 </a:t>
            </a:r>
            <a:r>
              <a:rPr lang="en-US" altLang="ko-KR" dirty="0"/>
              <a:t>RSA</a:t>
            </a:r>
            <a:r>
              <a:rPr lang="ko-KR" altLang="en-US" dirty="0"/>
              <a:t>에서 </a:t>
            </a:r>
            <a:r>
              <a:rPr lang="en-US" altLang="ko-KR" dirty="0"/>
              <a:t>Private </a:t>
            </a:r>
            <a:r>
              <a:rPr lang="ko-KR" altLang="en-US" dirty="0"/>
              <a:t>키와 </a:t>
            </a:r>
            <a:r>
              <a:rPr lang="en-US" altLang="ko-KR" dirty="0"/>
              <a:t>Public </a:t>
            </a:r>
            <a:r>
              <a:rPr lang="ko-KR" altLang="en-US" dirty="0"/>
              <a:t>키의 중요성은 다르다</a:t>
            </a:r>
            <a:r>
              <a:rPr lang="en-US" altLang="ko-KR" dirty="0"/>
              <a:t>. </a:t>
            </a:r>
            <a:r>
              <a:rPr lang="ko-KR" altLang="en-US" dirty="0"/>
              <a:t>보통 서버단에서 </a:t>
            </a:r>
            <a:r>
              <a:rPr lang="en-US" altLang="ko-KR" dirty="0"/>
              <a:t>Private </a:t>
            </a:r>
            <a:r>
              <a:rPr lang="ko-KR" altLang="en-US" dirty="0"/>
              <a:t>키를 가능 한 완벽하게 숨기고자 하고 </a:t>
            </a:r>
            <a:r>
              <a:rPr lang="en-US" altLang="ko-KR" dirty="0"/>
              <a:t>Public </a:t>
            </a:r>
            <a:r>
              <a:rPr lang="ko-KR" altLang="en-US" dirty="0"/>
              <a:t>키는 유출 되어도 신경을 잘 쓰지 않는다</a:t>
            </a:r>
            <a:r>
              <a:rPr lang="en-US" altLang="ko-KR" dirty="0"/>
              <a:t>. </a:t>
            </a:r>
            <a:r>
              <a:rPr lang="ko-KR" altLang="en-US" dirty="0"/>
              <a:t>또는 서버 개발자가 </a:t>
            </a:r>
            <a:r>
              <a:rPr lang="en-US" altLang="ko-KR" dirty="0"/>
              <a:t>Public </a:t>
            </a:r>
            <a:r>
              <a:rPr lang="ko-KR" altLang="en-US" dirty="0"/>
              <a:t>키를 공개하는 경우도 존재한다</a:t>
            </a:r>
            <a:r>
              <a:rPr lang="en-US" altLang="ko-KR" dirty="0"/>
              <a:t>. </a:t>
            </a:r>
            <a:r>
              <a:rPr lang="ko-KR" altLang="en-US" dirty="0"/>
              <a:t>이런 경우에 </a:t>
            </a:r>
            <a:r>
              <a:rPr lang="en-US" altLang="ko-KR" dirty="0"/>
              <a:t>Public </a:t>
            </a:r>
            <a:r>
              <a:rPr lang="ko-KR" altLang="en-US" dirty="0"/>
              <a:t>키를 쉽게 알 수 있는데</a:t>
            </a:r>
            <a:r>
              <a:rPr lang="en-US" altLang="ko-KR" dirty="0"/>
              <a:t>, </a:t>
            </a:r>
            <a:r>
              <a:rPr lang="ko-KR" altLang="en-US" dirty="0"/>
              <a:t>이 경우에만 사용이 가능한 기법이다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RSA </a:t>
            </a:r>
            <a:r>
              <a:rPr lang="ko-KR" altLang="en-US" dirty="0"/>
              <a:t>알고리즘을 사용한 </a:t>
            </a:r>
            <a:r>
              <a:rPr lang="en-US" altLang="ko-KR" dirty="0" err="1"/>
              <a:t>JWT</a:t>
            </a:r>
            <a:r>
              <a:rPr lang="ko-KR" altLang="en-US" dirty="0"/>
              <a:t>의 </a:t>
            </a:r>
            <a:r>
              <a:rPr lang="ko-KR" altLang="en-US" dirty="0" err="1"/>
              <a:t>시그니처는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  <a:r>
              <a:rPr lang="ko-KR" altLang="en-US" dirty="0"/>
              <a:t> 키와 </a:t>
            </a:r>
            <a:r>
              <a:rPr lang="en-US" altLang="ko-KR" dirty="0"/>
              <a:t>Private </a:t>
            </a:r>
            <a:r>
              <a:rPr lang="ko-KR" altLang="en-US" dirty="0"/>
              <a:t>키를 모두 포함하여 </a:t>
            </a:r>
            <a:r>
              <a:rPr lang="ko-KR" altLang="en-US" dirty="0" err="1"/>
              <a:t>해싱합니다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Private</a:t>
            </a:r>
            <a:r>
              <a:rPr lang="ko-KR" altLang="en-US" dirty="0"/>
              <a:t> 키로 </a:t>
            </a:r>
            <a:r>
              <a:rPr lang="ko-KR" altLang="en-US" dirty="0" err="1"/>
              <a:t>해싱을</a:t>
            </a:r>
            <a:r>
              <a:rPr lang="ko-KR" altLang="en-US" dirty="0"/>
              <a:t> 했다면</a:t>
            </a:r>
            <a:r>
              <a:rPr lang="en-US" altLang="ko-KR" dirty="0"/>
              <a:t>, </a:t>
            </a:r>
            <a:r>
              <a:rPr lang="ko-KR" altLang="en-US" dirty="0"/>
              <a:t>이 토큰을 </a:t>
            </a:r>
            <a:r>
              <a:rPr lang="en-US" altLang="ko-KR" dirty="0"/>
              <a:t>verify</a:t>
            </a:r>
            <a:r>
              <a:rPr lang="ko-KR" altLang="en-US" dirty="0"/>
              <a:t> 하기 위해서는 반대의</a:t>
            </a:r>
            <a:r>
              <a:rPr lang="en-US" altLang="ko-KR" dirty="0"/>
              <a:t> </a:t>
            </a:r>
            <a:r>
              <a:rPr lang="ko-KR" altLang="en-US" dirty="0"/>
              <a:t>키에 해당하는 </a:t>
            </a:r>
            <a:r>
              <a:rPr lang="en-US" altLang="ko-KR" dirty="0"/>
              <a:t>Public </a:t>
            </a:r>
            <a:r>
              <a:rPr lang="ko-KR" altLang="en-US" dirty="0"/>
              <a:t>키를 알고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왜냐면 </a:t>
            </a:r>
            <a:r>
              <a:rPr lang="en-US" altLang="ko-KR" dirty="0" err="1"/>
              <a:t>JWT</a:t>
            </a:r>
            <a:r>
              <a:rPr lang="ko-KR" altLang="en-US" dirty="0"/>
              <a:t>는 </a:t>
            </a:r>
            <a:r>
              <a:rPr lang="en-US" altLang="ko-KR" dirty="0"/>
              <a:t>Public </a:t>
            </a:r>
            <a:r>
              <a:rPr lang="ko-KR" altLang="en-US" dirty="0"/>
              <a:t>키를 통하여 </a:t>
            </a:r>
            <a:r>
              <a:rPr lang="en-US" altLang="ko-KR" dirty="0"/>
              <a:t>verify</a:t>
            </a:r>
            <a:r>
              <a:rPr lang="ko-KR" altLang="en-US" dirty="0"/>
              <a:t>를 하기 때문인데요</a:t>
            </a:r>
            <a:r>
              <a:rPr lang="en-US" altLang="ko-KR" dirty="0"/>
              <a:t>, </a:t>
            </a:r>
            <a:r>
              <a:rPr lang="ko-KR" altLang="en-US" dirty="0"/>
              <a:t>만약 여기서 해커가 헤더의 알고리즘을 </a:t>
            </a:r>
            <a:r>
              <a:rPr lang="en-US" altLang="ko-KR" dirty="0" err="1"/>
              <a:t>HMAC</a:t>
            </a:r>
            <a:r>
              <a:rPr lang="ko-KR" altLang="en-US" dirty="0"/>
              <a:t>로 변경한다면 어떻게 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09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HMAC</a:t>
            </a:r>
            <a:r>
              <a:rPr lang="ko-KR" altLang="en-US" dirty="0"/>
              <a:t>의 </a:t>
            </a:r>
            <a:r>
              <a:rPr lang="en-US" altLang="ko-KR" dirty="0"/>
              <a:t>Secret </a:t>
            </a:r>
            <a:r>
              <a:rPr lang="ko-KR" altLang="en-US" dirty="0"/>
              <a:t>키에 해당하는 키 값이 원래의 </a:t>
            </a:r>
            <a:r>
              <a:rPr lang="en-US" altLang="ko-KR" dirty="0"/>
              <a:t>Public </a:t>
            </a:r>
            <a:r>
              <a:rPr lang="ko-KR" altLang="en-US" dirty="0"/>
              <a:t>키가 됩니다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Private </a:t>
            </a:r>
            <a:r>
              <a:rPr lang="ko-KR" altLang="en-US" dirty="0"/>
              <a:t>키로 </a:t>
            </a:r>
            <a:r>
              <a:rPr lang="ko-KR" altLang="en-US" dirty="0" err="1"/>
              <a:t>해싱을</a:t>
            </a:r>
            <a:r>
              <a:rPr lang="ko-KR" altLang="en-US" dirty="0"/>
              <a:t> 했던 </a:t>
            </a:r>
            <a:r>
              <a:rPr lang="ko-KR" altLang="en-US" dirty="0" err="1"/>
              <a:t>시그니쳐가</a:t>
            </a:r>
            <a:r>
              <a:rPr lang="ko-KR" altLang="en-US" dirty="0"/>
              <a:t> </a:t>
            </a:r>
            <a:r>
              <a:rPr lang="en-US" altLang="ko-KR" dirty="0"/>
              <a:t>Public </a:t>
            </a:r>
            <a:r>
              <a:rPr lang="ko-KR" altLang="en-US" dirty="0"/>
              <a:t>키로 </a:t>
            </a:r>
            <a:r>
              <a:rPr lang="ko-KR" altLang="en-US" dirty="0" err="1"/>
              <a:t>해싱을</a:t>
            </a:r>
            <a:r>
              <a:rPr lang="ko-KR" altLang="en-US" dirty="0"/>
              <a:t>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알고리즘이 변경되게 되면 가지고 있던 </a:t>
            </a:r>
            <a:r>
              <a:rPr lang="en-US" altLang="ko-KR" dirty="0"/>
              <a:t>RSA</a:t>
            </a:r>
            <a:r>
              <a:rPr lang="ko-KR" altLang="en-US" dirty="0"/>
              <a:t>의 </a:t>
            </a:r>
            <a:r>
              <a:rPr lang="en-US" altLang="ko-KR" dirty="0"/>
              <a:t>Public Key</a:t>
            </a:r>
            <a:r>
              <a:rPr lang="ko-KR" altLang="en-US" dirty="0"/>
              <a:t>를 이용하여 서명을 하고 인증을 할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4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HMAC</a:t>
            </a:r>
            <a:r>
              <a:rPr lang="en-US" altLang="ko-KR" dirty="0"/>
              <a:t> </a:t>
            </a:r>
            <a:r>
              <a:rPr lang="ko-KR" altLang="en-US" dirty="0"/>
              <a:t>알고리즘을 이용한 경우에는 </a:t>
            </a:r>
            <a:r>
              <a:rPr lang="en-US" altLang="ko-KR" dirty="0"/>
              <a:t>brute force </a:t>
            </a:r>
            <a:r>
              <a:rPr lang="ko-KR" altLang="en-US" dirty="0"/>
              <a:t>공격이 가능합니다</a:t>
            </a:r>
            <a:r>
              <a:rPr lang="en-US" altLang="ko-KR" dirty="0"/>
              <a:t>. </a:t>
            </a:r>
            <a:r>
              <a:rPr lang="ko-KR" altLang="en-US" dirty="0"/>
              <a:t>그 이유로는 해커는 굉장히 많은 정보를 가지고 있습니다</a:t>
            </a:r>
            <a:r>
              <a:rPr lang="en-US" altLang="ko-KR" dirty="0"/>
              <a:t>. </a:t>
            </a:r>
            <a:r>
              <a:rPr lang="ko-KR" altLang="en-US" dirty="0"/>
              <a:t>어떤 정보를 가지고 있을까요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해커는 </a:t>
            </a:r>
            <a:r>
              <a:rPr lang="en-US" altLang="ko-KR" dirty="0" err="1"/>
              <a:t>JWT</a:t>
            </a:r>
            <a:r>
              <a:rPr lang="ko-KR" altLang="en-US" dirty="0"/>
              <a:t>가 어떤 암호화 알고리즘을 사용하는지</a:t>
            </a:r>
            <a:r>
              <a:rPr lang="en-US" altLang="ko-KR" dirty="0"/>
              <a:t>, </a:t>
            </a:r>
            <a:r>
              <a:rPr lang="ko-KR" altLang="en-US" dirty="0"/>
              <a:t>그 알고리즘으로 </a:t>
            </a:r>
            <a:r>
              <a:rPr lang="ko-KR" altLang="en-US" dirty="0" err="1"/>
              <a:t>해싱한</a:t>
            </a:r>
            <a:r>
              <a:rPr lang="ko-KR" altLang="en-US" dirty="0"/>
              <a:t> </a:t>
            </a:r>
            <a:r>
              <a:rPr lang="ko-KR" altLang="en-US" dirty="0" err="1"/>
              <a:t>시그니쳐도</a:t>
            </a:r>
            <a:r>
              <a:rPr lang="ko-KR" altLang="en-US" dirty="0"/>
              <a:t> 알고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brute force</a:t>
            </a:r>
            <a:r>
              <a:rPr lang="ko-KR" altLang="en-US" dirty="0"/>
              <a:t>를 하는 것이 유리한 상황에 손쉽게 </a:t>
            </a:r>
            <a:r>
              <a:rPr lang="en-US" altLang="ko-KR" dirty="0"/>
              <a:t>secret </a:t>
            </a:r>
            <a:r>
              <a:rPr lang="ko-KR" altLang="en-US" dirty="0"/>
              <a:t>키를 찾아낼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73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brute force </a:t>
            </a:r>
            <a:r>
              <a:rPr lang="ko-KR" altLang="en-US" dirty="0"/>
              <a:t>공격이 불가능 할 때에는 유출된 </a:t>
            </a:r>
            <a:r>
              <a:rPr lang="en-US" altLang="ko-KR" dirty="0"/>
              <a:t>secret</a:t>
            </a:r>
            <a:r>
              <a:rPr lang="ko-KR" altLang="en-US" dirty="0"/>
              <a:t> 키를 찾으려 할 수 있습니다</a:t>
            </a:r>
            <a:r>
              <a:rPr lang="en-US" altLang="ko-KR" dirty="0"/>
              <a:t>. </a:t>
            </a:r>
            <a:r>
              <a:rPr lang="ko-KR" altLang="en-US" dirty="0"/>
              <a:t>파일을 뒤져볼 수 있는 다른 취약점</a:t>
            </a:r>
            <a:r>
              <a:rPr lang="en-US" altLang="ko-KR" dirty="0"/>
              <a:t>(</a:t>
            </a:r>
            <a:r>
              <a:rPr lang="ko-KR" altLang="en-US" dirty="0"/>
              <a:t>예를 들어 </a:t>
            </a:r>
            <a:r>
              <a:rPr lang="en-US" altLang="ko-KR" dirty="0" err="1"/>
              <a:t>SSRF</a:t>
            </a:r>
            <a:r>
              <a:rPr lang="en-US" altLang="ko-KR" dirty="0"/>
              <a:t>, </a:t>
            </a:r>
            <a:r>
              <a:rPr lang="ko-KR" altLang="en-US" dirty="0"/>
              <a:t>디렉토리 </a:t>
            </a:r>
            <a:r>
              <a:rPr lang="ko-KR" altLang="en-US" dirty="0" err="1"/>
              <a:t>리스팅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이 존재한다면</a:t>
            </a:r>
            <a:r>
              <a:rPr lang="en-US" altLang="ko-KR" dirty="0"/>
              <a:t>, </a:t>
            </a:r>
            <a:r>
              <a:rPr lang="ko-KR" altLang="en-US" dirty="0"/>
              <a:t>그 취약점을 통하여 </a:t>
            </a:r>
            <a:r>
              <a:rPr lang="en-US" altLang="ko-KR" dirty="0"/>
              <a:t>secret </a:t>
            </a:r>
            <a:r>
              <a:rPr lang="ko-KR" altLang="en-US" dirty="0"/>
              <a:t>키가 저장되어 있는 파일을 찾을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4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kid</a:t>
            </a:r>
            <a:r>
              <a:rPr lang="ko-KR" altLang="en-US" dirty="0"/>
              <a:t>는 </a:t>
            </a:r>
            <a:r>
              <a:rPr lang="en-US" altLang="ko-KR" dirty="0"/>
              <a:t>key id</a:t>
            </a:r>
            <a:r>
              <a:rPr lang="ko-KR" altLang="en-US" dirty="0"/>
              <a:t>를 의미합니다</a:t>
            </a:r>
            <a:r>
              <a:rPr lang="en-US" altLang="ko-KR" dirty="0"/>
              <a:t>. </a:t>
            </a:r>
            <a:r>
              <a:rPr lang="en-US" altLang="ko-KR" dirty="0" err="1"/>
              <a:t>JWT</a:t>
            </a:r>
            <a:r>
              <a:rPr lang="ko-KR" altLang="en-US" dirty="0"/>
              <a:t>의 선택적 헤더 필드이며 개발자가 토큰 확인에 사용할 키를 지정할 수 있습니다</a:t>
            </a:r>
            <a:r>
              <a:rPr lang="en-US" altLang="ko-KR" dirty="0"/>
              <a:t>. kid</a:t>
            </a:r>
            <a:r>
              <a:rPr lang="ko-KR" altLang="en-US" dirty="0"/>
              <a:t>는 </a:t>
            </a:r>
            <a:r>
              <a:rPr lang="en-US" altLang="ko-KR" dirty="0"/>
              <a:t>key </a:t>
            </a:r>
            <a:r>
              <a:rPr lang="ko-KR" altLang="en-US" dirty="0"/>
              <a:t>별로 유니크한 값이 정의되어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키를 지정하거나</a:t>
            </a:r>
            <a:r>
              <a:rPr lang="en-US" altLang="ko-KR" dirty="0"/>
              <a:t>,</a:t>
            </a:r>
            <a:r>
              <a:rPr lang="ko-KR" altLang="en-US" dirty="0"/>
              <a:t> 키 파일을 검색하는 등 많은 기능을 가지고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5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 Web Token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당사자 간에 정보를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객체로 안전하게 전송할 수 있는 개방형 표준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(RFC 7519)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입니다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br>
              <a:rPr lang="en-US" altLang="ko-KR" dirty="0"/>
            </a:br>
            <a:r>
              <a:rPr lang="en-US" altLang="ko-KR" dirty="0" err="1"/>
              <a:t>JWT</a:t>
            </a:r>
            <a:r>
              <a:rPr lang="ko-KR" altLang="en-US" dirty="0"/>
              <a:t>는 간단하게 설명하면 정보 전달을 위한 매개체입니다</a:t>
            </a:r>
            <a:r>
              <a:rPr lang="en-US" altLang="ko-KR" dirty="0"/>
              <a:t>. </a:t>
            </a:r>
            <a:r>
              <a:rPr lang="en-US" altLang="ko-KR" dirty="0" err="1"/>
              <a:t>JWT</a:t>
            </a:r>
            <a:r>
              <a:rPr lang="ko-KR" altLang="en-US" dirty="0"/>
              <a:t>는 </a:t>
            </a:r>
            <a:r>
              <a:rPr lang="ko-KR" altLang="en-US" dirty="0" err="1"/>
              <a:t>개방향</a:t>
            </a:r>
            <a:r>
              <a:rPr lang="ko-KR" altLang="en-US" dirty="0"/>
              <a:t> 표준이고</a:t>
            </a:r>
            <a:r>
              <a:rPr lang="en-US" altLang="ko-KR" dirty="0"/>
              <a:t> JSON </a:t>
            </a:r>
            <a:r>
              <a:rPr lang="ko-KR" altLang="en-US" dirty="0"/>
              <a:t>객체를 사용하기 때문에 성능이 좋습니다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암호화 알고리즘을 이용하여 디지털 서명을 하기 때문에 신뢰성이 있습니다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 err="1"/>
              <a:t>HMAC</a:t>
            </a:r>
            <a:r>
              <a:rPr lang="en-US" altLang="ko-KR" dirty="0"/>
              <a:t> </a:t>
            </a:r>
            <a:r>
              <a:rPr lang="ko-KR" altLang="en-US" dirty="0"/>
              <a:t>알고리즘이나 </a:t>
            </a:r>
            <a:r>
              <a:rPr lang="en-US" altLang="ko-KR" dirty="0"/>
              <a:t>RSA </a:t>
            </a:r>
            <a:r>
              <a:rPr lang="ko-KR" altLang="en-US" dirty="0"/>
              <a:t>알고리즘을 많이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97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2C24034-9B22-4E39-B4F1-2599066D4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kid</a:t>
            </a:r>
            <a:r>
              <a:rPr lang="ko-KR" altLang="en-US" dirty="0"/>
              <a:t>는 파일 시스템에서 키 값을 검색하는 데 자주 사용됩니다</a:t>
            </a:r>
            <a:r>
              <a:rPr lang="en-US" altLang="ko-KR" dirty="0"/>
              <a:t>. kid</a:t>
            </a:r>
            <a:r>
              <a:rPr lang="ko-KR" altLang="en-US" dirty="0"/>
              <a:t>를 삭제하지 않으면 디렉토리 </a:t>
            </a:r>
            <a:r>
              <a:rPr lang="en-US" altLang="ko-KR" dirty="0"/>
              <a:t>traversal</a:t>
            </a:r>
            <a:r>
              <a:rPr lang="ko-KR" altLang="en-US" dirty="0"/>
              <a:t> 공격으로 이어질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경우에 해커는 파일 시스템의 모든 파일을 토큰 확인에 사용할 키로 지정할 수 있습니다</a:t>
            </a:r>
            <a:r>
              <a:rPr lang="en-US" altLang="ko-KR" dirty="0"/>
              <a:t>. </a:t>
            </a:r>
            <a:r>
              <a:rPr lang="ko-KR" altLang="en-US" dirty="0"/>
              <a:t>예시로 </a:t>
            </a:r>
            <a:r>
              <a:rPr lang="en-US" altLang="ko-KR" dirty="0"/>
              <a:t>../../</a:t>
            </a:r>
            <a:r>
              <a:rPr lang="en-US" altLang="ko-KR" dirty="0" err="1"/>
              <a:t>abc.txt</a:t>
            </a:r>
            <a:r>
              <a:rPr lang="ko-KR" altLang="en-US" dirty="0"/>
              <a:t>라는 파일의 내용이 </a:t>
            </a:r>
            <a:r>
              <a:rPr lang="en-US" altLang="ko-KR" dirty="0" err="1"/>
              <a:t>test123</a:t>
            </a:r>
            <a:r>
              <a:rPr lang="ko-KR" altLang="en-US" dirty="0"/>
              <a:t>이라는 정보를 알게 되었을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토큰을 </a:t>
            </a:r>
            <a:r>
              <a:rPr lang="en-US" altLang="ko-KR" dirty="0"/>
              <a:t>verify </a:t>
            </a:r>
            <a:r>
              <a:rPr lang="ko-KR" altLang="en-US" dirty="0"/>
              <a:t>시키기 위하여 키로 지정 시킬 수도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65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2C24034-9B22-4E39-B4F1-2599066D4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kid</a:t>
            </a:r>
            <a:r>
              <a:rPr lang="ko-KR" altLang="en-US" dirty="0"/>
              <a:t>는 심지어 데이터베이스에서 키를 검색 할 수도 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SQL </a:t>
            </a:r>
            <a:r>
              <a:rPr lang="ko-KR" altLang="en-US" dirty="0" err="1"/>
              <a:t>인젝션</a:t>
            </a:r>
            <a:r>
              <a:rPr lang="ko-KR" altLang="en-US" dirty="0"/>
              <a:t> 공격으로 이어집니다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예시에서 보면 </a:t>
            </a:r>
            <a:r>
              <a:rPr lang="en-US" altLang="ko-KR" dirty="0" err="1"/>
              <a:t>aaaa</a:t>
            </a:r>
            <a:r>
              <a:rPr lang="ko-KR" altLang="en-US" dirty="0"/>
              <a:t>처럼 데이터베이스에 존재하지 않을 것 같은 값을 넣고 </a:t>
            </a:r>
            <a:r>
              <a:rPr lang="en-US" altLang="ko-KR" dirty="0"/>
              <a:t>UNION </a:t>
            </a:r>
            <a:r>
              <a:rPr lang="ko-KR" altLang="en-US" dirty="0"/>
              <a:t>문법을 이용하여 </a:t>
            </a:r>
            <a:r>
              <a:rPr lang="en-US" altLang="ko-KR" dirty="0"/>
              <a:t>'key'</a:t>
            </a:r>
            <a:r>
              <a:rPr lang="ko-KR" altLang="en-US" dirty="0"/>
              <a:t>라는 문자열을 반환하도록 만들어 아주 손쉽게 토큰을 </a:t>
            </a:r>
            <a:r>
              <a:rPr lang="en-US" altLang="ko-KR" dirty="0"/>
              <a:t>verify 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040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는 헤더</a:t>
            </a:r>
            <a:r>
              <a:rPr lang="en-US" altLang="ko-KR" dirty="0"/>
              <a:t>, </a:t>
            </a:r>
            <a:r>
              <a:rPr lang="ko-KR" altLang="en-US" dirty="0"/>
              <a:t>페이로드</a:t>
            </a:r>
            <a:r>
              <a:rPr lang="en-US" altLang="ko-KR" dirty="0"/>
              <a:t>, </a:t>
            </a:r>
            <a:r>
              <a:rPr lang="ko-KR" altLang="en-US" dirty="0" err="1"/>
              <a:t>시그니쳐로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개로 구분하는데 점으로 구분합니다</a:t>
            </a:r>
            <a:r>
              <a:rPr lang="en-US" altLang="ko-KR" dirty="0"/>
              <a:t>. </a:t>
            </a:r>
            <a:r>
              <a:rPr lang="ko-KR" altLang="en-US" dirty="0"/>
              <a:t>헤더와 페이로드의 경우에는 </a:t>
            </a:r>
            <a:r>
              <a:rPr lang="en-US" altLang="ko-KR" dirty="0"/>
              <a:t>JSON </a:t>
            </a:r>
            <a:r>
              <a:rPr lang="ko-KR" altLang="en-US" dirty="0"/>
              <a:t>객체를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http</a:t>
            </a:r>
            <a:r>
              <a:rPr lang="ko-KR" altLang="en-US" dirty="0"/>
              <a:t>가 이해하기 쉽도록 </a:t>
            </a:r>
            <a:r>
              <a:rPr lang="en-US" altLang="ko-KR" dirty="0" err="1"/>
              <a:t>base64url</a:t>
            </a:r>
            <a:r>
              <a:rPr lang="en-US" altLang="ko-KR" dirty="0"/>
              <a:t> </a:t>
            </a:r>
            <a:r>
              <a:rPr lang="ko-KR" altLang="en-US" dirty="0"/>
              <a:t>방식으로</a:t>
            </a:r>
            <a:r>
              <a:rPr lang="en-US" altLang="ko-KR" dirty="0"/>
              <a:t> </a:t>
            </a:r>
            <a:r>
              <a:rPr lang="ko-KR" altLang="en-US" dirty="0"/>
              <a:t>인코딩합니다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시그니쳐가</a:t>
            </a:r>
            <a:r>
              <a:rPr lang="ko-KR" altLang="en-US" dirty="0"/>
              <a:t> 어떻게 생기는지에 대해서는 뒤에서 설명하도록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8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왼쪽에 있는 객체는 예시일 뿐 실제로 이런 내용이 들어가지는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헤더에는 </a:t>
            </a:r>
            <a:r>
              <a:rPr lang="en-US" altLang="ko-KR" dirty="0"/>
              <a:t>``</a:t>
            </a:r>
            <a:r>
              <a:rPr lang="ko-KR" altLang="en-US" dirty="0"/>
              <a:t>일반적으로</a:t>
            </a:r>
            <a:r>
              <a:rPr lang="en-US" altLang="ko-KR" dirty="0"/>
              <a:t>`` </a:t>
            </a:r>
            <a:r>
              <a:rPr lang="ko-KR" altLang="en-US" dirty="0"/>
              <a:t>두가지의 정보가 있는데</a:t>
            </a:r>
            <a:r>
              <a:rPr lang="en-US" altLang="ko-KR" dirty="0"/>
              <a:t>, </a:t>
            </a:r>
            <a:r>
              <a:rPr lang="ko-KR" altLang="en-US" dirty="0"/>
              <a:t>서명을 위한 암호화 알고리즘을 어떤 것을 사용했는지에 대한 정보와 토큰의 타입의 정보를 담고있습니다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토큰의 타입은 </a:t>
            </a:r>
            <a:r>
              <a:rPr lang="en-US" altLang="ko-KR" dirty="0" err="1"/>
              <a:t>JWT</a:t>
            </a:r>
            <a:r>
              <a:rPr lang="ko-KR" altLang="en-US" dirty="0"/>
              <a:t>가 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6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왼쪽에 있는 데이터는 예시입니다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Registered claims</a:t>
            </a:r>
            <a:r>
              <a:rPr lang="ko-KR" altLang="en-US" dirty="0"/>
              <a:t>는 등록된 항목들 입니다</a:t>
            </a:r>
            <a:r>
              <a:rPr lang="en-US" altLang="ko-KR" dirty="0"/>
              <a:t>. </a:t>
            </a:r>
            <a:r>
              <a:rPr lang="ko-KR" altLang="en-US" dirty="0"/>
              <a:t>예시에 있는 </a:t>
            </a:r>
            <a:r>
              <a:rPr lang="en-US" altLang="ko-KR" dirty="0"/>
              <a:t>sub</a:t>
            </a:r>
            <a:r>
              <a:rPr lang="ko-KR" altLang="en-US" dirty="0"/>
              <a:t>는 토큰의 주제</a:t>
            </a:r>
            <a:r>
              <a:rPr lang="en-US" altLang="ko-KR" dirty="0"/>
              <a:t>, </a:t>
            </a:r>
            <a:r>
              <a:rPr lang="en-US" altLang="ko-KR" dirty="0" err="1"/>
              <a:t>iss</a:t>
            </a:r>
            <a:r>
              <a:rPr lang="ko-KR" altLang="en-US" dirty="0"/>
              <a:t>는 토큰의 </a:t>
            </a:r>
            <a:r>
              <a:rPr lang="ko-KR" altLang="en-US" dirty="0" err="1"/>
              <a:t>발급자</a:t>
            </a:r>
            <a:r>
              <a:rPr lang="en-US" altLang="ko-KR" dirty="0"/>
              <a:t>, </a:t>
            </a:r>
            <a:r>
              <a:rPr lang="en-US" altLang="ko-KR" dirty="0" err="1"/>
              <a:t>aud</a:t>
            </a:r>
            <a:r>
              <a:rPr lang="ko-KR" altLang="en-US" dirty="0"/>
              <a:t>는 토큰의 대상</a:t>
            </a:r>
            <a:r>
              <a:rPr lang="en-US" altLang="ko-KR" dirty="0"/>
              <a:t>, exp</a:t>
            </a:r>
            <a:r>
              <a:rPr lang="ko-KR" altLang="en-US" dirty="0"/>
              <a:t>는 만료 시간입니다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claims</a:t>
            </a:r>
            <a:r>
              <a:rPr lang="ko-KR" altLang="en-US" dirty="0"/>
              <a:t>는 원하는 대로 정의를 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claim</a:t>
            </a:r>
            <a:r>
              <a:rPr lang="ko-KR" altLang="en-US" dirty="0"/>
              <a:t>의 이름 때문에 충돌이 날 수 있음을 주의해야 합니다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JWT</a:t>
            </a:r>
            <a:r>
              <a:rPr lang="ko-KR" altLang="en-US" dirty="0"/>
              <a:t>에서는 이를 위하여 모든 </a:t>
            </a: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claim</a:t>
            </a:r>
            <a:r>
              <a:rPr lang="ko-KR" altLang="en-US" dirty="0"/>
              <a:t>들을 공개하고 있고 </a:t>
            </a:r>
            <a:r>
              <a:rPr lang="en-US" altLang="ko-KR" dirty="0"/>
              <a:t>Public </a:t>
            </a:r>
            <a:r>
              <a:rPr lang="ko-KR" altLang="en-US" dirty="0"/>
              <a:t>클레임 이름 간의 충돌을 방지하기 위하여 레퍼런스를 제공합니다</a:t>
            </a:r>
            <a:r>
              <a:rPr lang="en-US" altLang="ko-KR" dirty="0"/>
              <a:t>. &gt;&gt;</a:t>
            </a:r>
            <a:r>
              <a:rPr lang="en-US" altLang="ko-KR" b="0" i="0" dirty="0">
                <a:solidFill>
                  <a:srgbClr val="5C666F"/>
                </a:solidFill>
                <a:effectLst/>
                <a:latin typeface="나눔스퀘어_ac Light" panose="020B0600000101010101" pitchFamily="50" charset="-127"/>
              </a:rPr>
              <a:t> </a:t>
            </a:r>
            <a:r>
              <a:rPr lang="en-US" altLang="ko-KR" b="0" i="0" u="none" strike="noStrike" dirty="0" err="1">
                <a:solidFill>
                  <a:srgbClr val="0094C1"/>
                </a:solidFill>
                <a:effectLst/>
                <a:latin typeface="나눔스퀘어_ac Light" panose="020B0600000101010101" pitchFamily="50" charset="-127"/>
                <a:hlinkClick r:id="rId3"/>
              </a:rPr>
              <a:t>IANA</a:t>
            </a:r>
            <a:r>
              <a:rPr lang="en-US" altLang="ko-KR" b="0" i="0" u="none" strike="noStrike" dirty="0">
                <a:solidFill>
                  <a:srgbClr val="0094C1"/>
                </a:solidFill>
                <a:effectLst/>
                <a:latin typeface="나눔스퀘어_ac Light" panose="020B0600000101010101" pitchFamily="50" charset="-127"/>
                <a:hlinkClick r:id="rId3"/>
              </a:rPr>
              <a:t> JSON Web Token Registry</a:t>
            </a:r>
            <a:r>
              <a:rPr lang="en-US" altLang="ko-KR" b="0" i="0" u="none" strike="noStrike" dirty="0">
                <a:solidFill>
                  <a:srgbClr val="0094C1"/>
                </a:solidFill>
                <a:effectLst/>
                <a:latin typeface="나눔스퀘어_ac Light" panose="020B0600000101010101" pitchFamily="50" charset="-127"/>
              </a:rPr>
              <a:t> &lt;&lt; </a:t>
            </a:r>
            <a:r>
              <a:rPr lang="ko-KR" altLang="en-US" b="0" i="0" u="none" strike="noStrike" dirty="0">
                <a:solidFill>
                  <a:srgbClr val="0094C1"/>
                </a:solidFill>
                <a:effectLst/>
                <a:latin typeface="나눔스퀘어_ac Light" panose="020B0600000101010101" pitchFamily="50" charset="-127"/>
              </a:rPr>
              <a:t>여기에 등록하거나 식별자를 사용해야 합니다</a:t>
            </a:r>
            <a:r>
              <a:rPr lang="en-US" altLang="ko-KR" b="0" i="0" u="none" strike="noStrike" dirty="0">
                <a:solidFill>
                  <a:srgbClr val="0094C1"/>
                </a:solidFill>
                <a:effectLst/>
                <a:latin typeface="나눔스퀘어_ac Light" panose="020B0600000101010101" pitchFamily="50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9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02C24034-9B22-4E39-B4F1-2599066D4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Private claims</a:t>
            </a:r>
            <a:r>
              <a:rPr lang="ko-KR" altLang="en-US" dirty="0"/>
              <a:t>는 상호간에 정해 놓은 개인적인 정보를 주고 받을 때 사용하기 위한 클레임입니다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공부하며 이해한 대로 </a:t>
            </a:r>
            <a:r>
              <a:rPr lang="en-US" altLang="ko-KR" dirty="0"/>
              <a:t>private claims</a:t>
            </a:r>
            <a:r>
              <a:rPr lang="ko-KR" altLang="en-US" dirty="0"/>
              <a:t>의 예시를 간단하게 들어보겠습니다</a:t>
            </a:r>
            <a:r>
              <a:rPr lang="en-US" altLang="ko-KR" dirty="0"/>
              <a:t>. </a:t>
            </a:r>
            <a:r>
              <a:rPr lang="ko-KR" altLang="en-US" dirty="0"/>
              <a:t>만약 상호간에 급한 상황이 있을 때를 대비하여 </a:t>
            </a:r>
            <a:r>
              <a:rPr lang="en-US" altLang="ko-KR" dirty="0"/>
              <a:t>'urgent'</a:t>
            </a:r>
            <a:r>
              <a:rPr lang="ko-KR" altLang="en-US" dirty="0"/>
              <a:t>라는 클레임을 만들기로 합의를 했다고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값이 만약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false, 1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  <a:r>
              <a:rPr lang="ko-KR" altLang="en-US" dirty="0"/>
              <a:t>로 서로 급한 상황인지 아닌지를 구분할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Private claims</a:t>
            </a:r>
            <a:r>
              <a:rPr lang="ko-KR" altLang="en-US" dirty="0"/>
              <a:t>에는 하나의 문제점이 있는데</a:t>
            </a:r>
            <a:r>
              <a:rPr lang="en-US" altLang="ko-KR" dirty="0"/>
              <a:t>, Public</a:t>
            </a:r>
            <a:r>
              <a:rPr lang="ko-KR" altLang="en-US" dirty="0"/>
              <a:t> </a:t>
            </a:r>
            <a:r>
              <a:rPr lang="en-US" altLang="ko-KR" dirty="0"/>
              <a:t>claims</a:t>
            </a:r>
            <a:r>
              <a:rPr lang="ko-KR" altLang="en-US" dirty="0"/>
              <a:t>와는 다르게 등록을 하지 않기 때문에 이름 간 충돌이 일어날 수 있으므로 주의해야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35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의 </a:t>
            </a:r>
            <a:r>
              <a:rPr lang="ko-KR" altLang="en-US" dirty="0" err="1"/>
              <a:t>시그니쳐는</a:t>
            </a:r>
            <a:r>
              <a:rPr lang="ko-KR" altLang="en-US" dirty="0"/>
              <a:t> 정보가 변하지 않았는지를 확인하는 데에 사용됩니다</a:t>
            </a:r>
            <a:r>
              <a:rPr lang="en-US" altLang="ko-KR" dirty="0"/>
              <a:t>. </a:t>
            </a:r>
            <a:r>
              <a:rPr lang="ko-KR" altLang="en-US" dirty="0"/>
              <a:t>위 코드는 의사코드로 </a:t>
            </a:r>
            <a:r>
              <a:rPr lang="en-US" altLang="ko-KR" dirty="0" err="1"/>
              <a:t>hs256</a:t>
            </a:r>
            <a:r>
              <a:rPr lang="en-US" altLang="ko-KR" dirty="0"/>
              <a:t> </a:t>
            </a:r>
            <a:r>
              <a:rPr lang="ko-KR" altLang="en-US" dirty="0"/>
              <a:t>알고리즘을 이용하여 </a:t>
            </a:r>
            <a:r>
              <a:rPr lang="en-US" altLang="ko-KR" dirty="0"/>
              <a:t>hashing</a:t>
            </a:r>
            <a:r>
              <a:rPr lang="ko-KR" altLang="en-US" dirty="0"/>
              <a:t>을 하는 예시입니다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자세히는</a:t>
            </a:r>
            <a:r>
              <a:rPr lang="en-US" altLang="ko-KR" dirty="0"/>
              <a:t>, </a:t>
            </a:r>
            <a:r>
              <a:rPr lang="en-US" altLang="ko-KR" dirty="0" err="1"/>
              <a:t>base64</a:t>
            </a:r>
            <a:r>
              <a:rPr lang="ko-KR" altLang="en-US" dirty="0"/>
              <a:t>로 </a:t>
            </a:r>
            <a:r>
              <a:rPr lang="ko-KR" altLang="en-US" dirty="0" err="1"/>
              <a:t>인코딩된</a:t>
            </a:r>
            <a:r>
              <a:rPr lang="ko-KR" altLang="en-US" dirty="0"/>
              <a:t> 헤더와 페이로드 사이에 점을 하나 넣고</a:t>
            </a:r>
            <a:r>
              <a:rPr lang="en-US" altLang="ko-KR" dirty="0"/>
              <a:t>, </a:t>
            </a:r>
            <a:r>
              <a:rPr lang="ko-KR" altLang="en-US" dirty="0"/>
              <a:t>그 뒤에 암호화 키를 둔 뒤에 이 묶음을 통째로 암호화를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이 </a:t>
            </a:r>
            <a:r>
              <a:rPr lang="en-US" altLang="ko-KR" dirty="0"/>
              <a:t>signature</a:t>
            </a:r>
            <a:r>
              <a:rPr lang="ko-KR" altLang="en-US" dirty="0"/>
              <a:t>에는 헤더와 페이로드</a:t>
            </a:r>
            <a:r>
              <a:rPr lang="en-US" altLang="ko-KR" dirty="0"/>
              <a:t>, </a:t>
            </a:r>
            <a:r>
              <a:rPr lang="ko-KR" altLang="en-US" dirty="0"/>
              <a:t>그리고 비밀 키에 대한 정보가 담겨있습니다</a:t>
            </a:r>
            <a:r>
              <a:rPr lang="en-US" altLang="ko-KR" dirty="0"/>
              <a:t>. </a:t>
            </a:r>
            <a:r>
              <a:rPr lang="ko-KR" altLang="en-US" dirty="0"/>
              <a:t>이 모든 정보가 일치하지 않으면 </a:t>
            </a:r>
            <a:r>
              <a:rPr lang="en-US" altLang="ko-KR" dirty="0" err="1"/>
              <a:t>JWT</a:t>
            </a:r>
            <a:r>
              <a:rPr lang="ko-KR" altLang="en-US" dirty="0"/>
              <a:t> </a:t>
            </a:r>
            <a:r>
              <a:rPr lang="en-US" altLang="ko-KR" dirty="0"/>
              <a:t>verify</a:t>
            </a:r>
            <a:r>
              <a:rPr lang="ko-KR" altLang="en-US" dirty="0"/>
              <a:t>가 불가능합니다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en-US" altLang="ko-KR" dirty="0" err="1"/>
              <a:t>JWT</a:t>
            </a:r>
            <a:r>
              <a:rPr lang="ko-KR" altLang="en-US" dirty="0"/>
              <a:t>의 발신자가 자신임을 인증할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39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는 정보 전달을 위해 사용합니다</a:t>
            </a:r>
            <a:r>
              <a:rPr lang="en-US" altLang="ko-KR" dirty="0"/>
              <a:t>. </a:t>
            </a:r>
            <a:r>
              <a:rPr lang="ko-KR" altLang="en-US" dirty="0"/>
              <a:t>주로 로그인을 할 때 세션</a:t>
            </a:r>
            <a:r>
              <a:rPr lang="en-US" altLang="ko-KR" dirty="0"/>
              <a:t>/</a:t>
            </a:r>
            <a:r>
              <a:rPr lang="ko-KR" altLang="en-US" dirty="0"/>
              <a:t>쿠키 방식을 대체하여 사용합니다</a:t>
            </a:r>
            <a:r>
              <a:rPr lang="en-US" altLang="ko-KR" dirty="0"/>
              <a:t>. </a:t>
            </a:r>
            <a:r>
              <a:rPr lang="ko-KR" altLang="en-US" dirty="0"/>
              <a:t>이전의 </a:t>
            </a:r>
            <a:r>
              <a:rPr lang="en-US" altLang="ko-KR" dirty="0" err="1"/>
              <a:t>JWT</a:t>
            </a:r>
            <a:r>
              <a:rPr lang="ko-KR" altLang="en-US" dirty="0"/>
              <a:t>의 정보 전달의 특징에 대해서 설명하도록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JWT</a:t>
            </a:r>
            <a:r>
              <a:rPr lang="ko-KR" altLang="en-US" dirty="0"/>
              <a:t>는 안전한 정보 전달이 가능합니다</a:t>
            </a:r>
            <a:r>
              <a:rPr lang="en-US" altLang="ko-KR" dirty="0"/>
              <a:t>. </a:t>
            </a:r>
            <a:r>
              <a:rPr lang="ko-KR" altLang="en-US" dirty="0" err="1"/>
              <a:t>시그니쳐를</a:t>
            </a:r>
            <a:r>
              <a:rPr lang="ko-KR" altLang="en-US" dirty="0"/>
              <a:t> 통해서 무결성을 보장하고 </a:t>
            </a:r>
            <a:r>
              <a:rPr lang="en-US" altLang="ko-KR" dirty="0"/>
              <a:t>RSA </a:t>
            </a:r>
            <a:r>
              <a:rPr lang="ko-KR" altLang="en-US" dirty="0"/>
              <a:t>알고리즘을 사용했을 때에는 부인 방지 기능이 포함됩니다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A60D4-4972-4AF8-A7DA-98D9E64EBD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05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4C9E6-E0C8-4A88-A5EC-F69236BD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083BBB-1CA9-469A-AED9-2FCD5FA73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AD0A1-8C9B-414B-B93B-1EB66115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4D7A026D-1586-4986-A01E-4D859C128393}" type="datetimeFigureOut">
              <a:rPr lang="ko-KR" altLang="en-US" smtClean="0"/>
              <a:pPr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78045-F2CC-499E-BC96-8F94F2E2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66B3-516D-4E19-98FA-501DA84E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7541154D-6533-496D-A975-9441894F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15C20-AF23-4D5D-9060-8BE72FC9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42514C-8798-4CD6-AEB6-E20C76C9F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6C329-323E-4912-9A75-3FB7A124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26D-1586-4986-A01E-4D859C12839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CBA5A-3220-463D-9C95-90E10E76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9A4F7-6862-4442-9C52-277ED102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154D-6533-496D-A975-9441894F7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1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95DBE1-6C62-48AA-A12C-83831F39D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D93D4-1BCC-464F-8B9A-FE795CFE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D74FB-188D-4DB9-BC92-ACF0F4BE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26D-1586-4986-A01E-4D859C12839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E41F5-BF42-4B5E-8314-AF301DD8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11C19-D0DD-4938-84C5-E6D8078E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154D-6533-496D-A975-9441894F7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4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5E350-E6BC-4F83-93D9-D9401468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A5131-2AE4-44D9-8172-AFE7076C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BB3BB-4CAE-42ED-9438-B059B6D8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26D-1586-4986-A01E-4D859C12839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97688-ACF9-4567-91A9-9E2097BD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F791D-5166-429B-A685-29CF138A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154D-6533-496D-A975-9441894F7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2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0C847-073C-4429-9EA6-A8871FD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F7F1B-81BC-4A2C-92C6-2E879D1E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B839E-ACF1-4AE6-A781-25636DEF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26D-1586-4986-A01E-4D859C12839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27D25-31EC-44F4-846E-352D7B74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09C93-57CE-49D3-BA60-69A28F5A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154D-6533-496D-A975-9441894F7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EFE46-FE91-436C-A1D3-7425C27D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A2B48-B173-4CAA-9FE3-CBD45B7FF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5A4BD-D8C9-46B9-9D4B-508CBED7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B030A-C1EC-4C74-A9F9-81608013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26D-1586-4986-A01E-4D859C12839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A7F61-D525-4DB1-BEB4-D8C2631C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14205-CA56-4A9D-A103-A7AF5B1A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154D-6533-496D-A975-9441894F7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2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A2828-8567-4376-9DAD-8706D927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42D44-DCBD-4230-B3B6-1117126E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3AD821-2364-4B45-90F2-A6635788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F1A549-D637-4069-ABDA-2CA9746B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34DFEC-FA2D-4262-B1C9-150C41230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F0C6E4-C402-4CFC-8825-1308EA29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26D-1586-4986-A01E-4D859C12839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E2DF7-5D7B-48EE-AB60-61D1D5A1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CA92C0-59E8-4E35-B8FB-3927DD89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154D-6533-496D-A975-9441894F7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8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655AD-E9CC-42D2-AAA6-E568411D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2ACFD8-5739-4F7A-AA0B-827FA6A7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26D-1586-4986-A01E-4D859C12839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18E21-05CB-4866-8628-6D003A1F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09F653-8B59-4224-B103-A3AC425C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154D-6533-496D-A975-9441894F7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3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BECF8E-BF06-4F98-A162-42C45CAF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26D-1586-4986-A01E-4D859C12839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1B9F90-7669-448F-82FB-038A8A76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901A04-C412-4B16-9220-D0017C92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154D-6533-496D-A975-9441894F7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1F7C0-0F68-48FB-80F6-35F6F15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83797-AC31-45E2-926E-2DE18A7C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446DD-14CB-4F09-A446-09246B85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FBCF8-DCEA-4320-B13C-BC7081C6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26D-1586-4986-A01E-4D859C12839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09A1A-36B7-43A3-ABE7-0E6FFAA8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5CC0-F199-41EF-89B1-90F56904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154D-6533-496D-A975-9441894F7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A0434-CED5-4A84-80DA-165CEAB1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67FC5-67AA-4C98-9CC7-2EC9B4653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A138A5-9875-4CE9-8D94-ADE9BEB4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130CD-1E32-4082-BD7F-3A282E6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026D-1586-4986-A01E-4D859C12839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625FF-4C57-45C9-AC6E-73C976CB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3A0AB-4AAC-4BF5-8285-06329BAD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154D-6533-496D-A975-9441894F7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DDE5E-ED43-4DAD-886D-85CE72FE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DFF24-E68E-453D-AD16-D4091765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4A601-71B6-4161-8838-3B0ACBF00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4D7A026D-1586-4986-A01E-4D859C128393}" type="datetimeFigureOut">
              <a:rPr lang="ko-KR" altLang="en-US" smtClean="0"/>
              <a:pPr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211B5-D03B-4E4E-A576-75230C493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DE015-265E-4743-AE56-2B0B45EBE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7541154D-6533-496D-A975-9441894F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C977315-8410-486A-8E3D-65CF7D6D76BA}"/>
              </a:ext>
            </a:extLst>
          </p:cNvPr>
          <p:cNvGrpSpPr/>
          <p:nvPr/>
        </p:nvGrpSpPr>
        <p:grpSpPr>
          <a:xfrm>
            <a:off x="3286539" y="2268070"/>
            <a:ext cx="5618922" cy="3013455"/>
            <a:chOff x="3366051" y="2133600"/>
            <a:chExt cx="5618922" cy="301345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9B46C06-99B4-43A4-B545-9D7B4ED7A525}"/>
                </a:ext>
              </a:extLst>
            </p:cNvPr>
            <p:cNvCxnSpPr/>
            <p:nvPr/>
          </p:nvCxnSpPr>
          <p:spPr>
            <a:xfrm>
              <a:off x="3366051" y="2133600"/>
              <a:ext cx="5618922" cy="0"/>
            </a:xfrm>
            <a:prstGeom prst="line">
              <a:avLst/>
            </a:prstGeom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A8C9F62-5BF8-4EDE-B471-8075EB52BE92}"/>
                </a:ext>
              </a:extLst>
            </p:cNvPr>
            <p:cNvCxnSpPr/>
            <p:nvPr/>
          </p:nvCxnSpPr>
          <p:spPr>
            <a:xfrm>
              <a:off x="3366051" y="4273826"/>
              <a:ext cx="5618922" cy="0"/>
            </a:xfrm>
            <a:prstGeom prst="line">
              <a:avLst/>
            </a:prstGeom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D9CB76-5079-4F18-9059-4AEF53CE02EE}"/>
                </a:ext>
              </a:extLst>
            </p:cNvPr>
            <p:cNvSpPr txBox="1"/>
            <p:nvPr/>
          </p:nvSpPr>
          <p:spPr>
            <a:xfrm>
              <a:off x="3737650" y="2415713"/>
              <a:ext cx="487575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JSONWebToken</a:t>
              </a:r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 취약점</a:t>
              </a:r>
              <a:endPara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B5B624-5B22-453A-8F6D-A4A7DE1EE9D9}"/>
                </a:ext>
              </a:extLst>
            </p:cNvPr>
            <p:cNvSpPr txBox="1"/>
            <p:nvPr/>
          </p:nvSpPr>
          <p:spPr>
            <a:xfrm>
              <a:off x="4755345" y="4562280"/>
              <a:ext cx="2840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순천향대학교 정보보호학과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SecurityFirst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정지용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EB3A4E-4968-4EEC-8C8E-9DD170793D8A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2C578B-4EBA-4309-BF68-1F5CB520C7EA}"/>
              </a:ext>
            </a:extLst>
          </p:cNvPr>
          <p:cNvSpPr/>
          <p:nvPr/>
        </p:nvSpPr>
        <p:spPr>
          <a:xfrm>
            <a:off x="1" y="0"/>
            <a:ext cx="12192000" cy="382540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399B91-BFF5-4311-A1EE-66D6279F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68411"/>
            <a:ext cx="1976657" cy="7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60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300966" cy="646331"/>
            <a:chOff x="53008" y="92356"/>
            <a:chExt cx="4300966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3935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세션 기반의 로그인 인증 과정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2664244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3021478" y="3225197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7571640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7877578" y="3225197"/>
            <a:ext cx="10486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884F6BE-EFDA-4DDF-8A00-4045E7DEB4DF}"/>
              </a:ext>
            </a:extLst>
          </p:cNvPr>
          <p:cNvSpPr/>
          <p:nvPr/>
        </p:nvSpPr>
        <p:spPr>
          <a:xfrm>
            <a:off x="10910765" y="936537"/>
            <a:ext cx="892128" cy="89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3846512-A713-40F8-B89F-7609DC5D3596}"/>
              </a:ext>
            </a:extLst>
          </p:cNvPr>
          <p:cNvSpPr/>
          <p:nvPr/>
        </p:nvSpPr>
        <p:spPr>
          <a:xfrm>
            <a:off x="10849022" y="3957617"/>
            <a:ext cx="953450" cy="9534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4D4D68-5A5A-4D33-B567-EE1437EBFE05}"/>
              </a:ext>
            </a:extLst>
          </p:cNvPr>
          <p:cNvSpPr txBox="1"/>
          <p:nvPr/>
        </p:nvSpPr>
        <p:spPr>
          <a:xfrm>
            <a:off x="11118900" y="1200395"/>
            <a:ext cx="4812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4B30F-C3C0-4951-B6EF-00BBC56C51E8}"/>
              </a:ext>
            </a:extLst>
          </p:cNvPr>
          <p:cNvSpPr txBox="1"/>
          <p:nvPr/>
        </p:nvSpPr>
        <p:spPr>
          <a:xfrm>
            <a:off x="10760856" y="4126894"/>
            <a:ext cx="11297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 store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635FDC7-B8FC-4EB2-A197-EAC98DC7AB15}"/>
              </a:ext>
            </a:extLst>
          </p:cNvPr>
          <p:cNvCxnSpPr/>
          <p:nvPr/>
        </p:nvCxnSpPr>
        <p:spPr>
          <a:xfrm>
            <a:off x="4664364" y="2346036"/>
            <a:ext cx="261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93F814-7504-4BC4-AA78-092BFF911168}"/>
              </a:ext>
            </a:extLst>
          </p:cNvPr>
          <p:cNvSpPr txBox="1"/>
          <p:nvPr/>
        </p:nvSpPr>
        <p:spPr>
          <a:xfrm>
            <a:off x="4876800" y="2025513"/>
            <a:ext cx="218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Login Request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3EDD18-0824-4DB5-9037-89A892A9DD8E}"/>
              </a:ext>
            </a:extLst>
          </p:cNvPr>
          <p:cNvCxnSpPr/>
          <p:nvPr/>
        </p:nvCxnSpPr>
        <p:spPr>
          <a:xfrm flipH="1">
            <a:off x="4664364" y="2789382"/>
            <a:ext cx="261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021651-1A8A-47AD-91B6-9E9F93396BE6}"/>
              </a:ext>
            </a:extLst>
          </p:cNvPr>
          <p:cNvSpPr txBox="1"/>
          <p:nvPr/>
        </p:nvSpPr>
        <p:spPr>
          <a:xfrm>
            <a:off x="4532078" y="2455003"/>
            <a:ext cx="287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Response (+ Session ID)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D9AFED-5CF9-4BD1-A8DB-98B8D28576A8}"/>
              </a:ext>
            </a:extLst>
          </p:cNvPr>
          <p:cNvCxnSpPr>
            <a:cxnSpLocks/>
          </p:cNvCxnSpPr>
          <p:nvPr/>
        </p:nvCxnSpPr>
        <p:spPr>
          <a:xfrm flipV="1">
            <a:off x="9587345" y="1174853"/>
            <a:ext cx="1012520" cy="71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D4D41F-954D-425B-AF60-5AB3E17FD570}"/>
              </a:ext>
            </a:extLst>
          </p:cNvPr>
          <p:cNvCxnSpPr>
            <a:cxnSpLocks/>
          </p:cNvCxnSpPr>
          <p:nvPr/>
        </p:nvCxnSpPr>
        <p:spPr>
          <a:xfrm flipH="1">
            <a:off x="9587346" y="1483743"/>
            <a:ext cx="1007549" cy="7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F7B1ED-7904-492B-9A79-1F4A9E990610}"/>
              </a:ext>
            </a:extLst>
          </p:cNvPr>
          <p:cNvCxnSpPr>
            <a:cxnSpLocks/>
          </p:cNvCxnSpPr>
          <p:nvPr/>
        </p:nvCxnSpPr>
        <p:spPr>
          <a:xfrm>
            <a:off x="9587344" y="2713794"/>
            <a:ext cx="1205443" cy="47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53FB08E-65ED-4837-99B7-156DB0FD12F4}"/>
              </a:ext>
            </a:extLst>
          </p:cNvPr>
          <p:cNvCxnSpPr>
            <a:cxnSpLocks/>
          </p:cNvCxnSpPr>
          <p:nvPr/>
        </p:nvCxnSpPr>
        <p:spPr>
          <a:xfrm flipH="1" flipV="1">
            <a:off x="9564574" y="3204576"/>
            <a:ext cx="1121899" cy="43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1E03194-7DAA-427B-8E35-B497FFB4E786}"/>
              </a:ext>
            </a:extLst>
          </p:cNvPr>
          <p:cNvSpPr txBox="1"/>
          <p:nvPr/>
        </p:nvSpPr>
        <p:spPr>
          <a:xfrm rot="1218087">
            <a:off x="9184078" y="2566487"/>
            <a:ext cx="206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Generate Session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173BCF-9B4F-4FCB-9CE0-E8C4355B9A02}"/>
              </a:ext>
            </a:extLst>
          </p:cNvPr>
          <p:cNvSpPr txBox="1"/>
          <p:nvPr/>
        </p:nvSpPr>
        <p:spPr>
          <a:xfrm rot="1215094">
            <a:off x="9227363" y="3035299"/>
            <a:ext cx="1925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Issue Session ID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606E4E7-6B32-4F29-B3FB-31F07D122930}"/>
              </a:ext>
            </a:extLst>
          </p:cNvPr>
          <p:cNvCxnSpPr/>
          <p:nvPr/>
        </p:nvCxnSpPr>
        <p:spPr>
          <a:xfrm>
            <a:off x="4664365" y="4278140"/>
            <a:ext cx="261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C0F60BA-011C-4F7F-ACB2-89FDA6ACB9CD}"/>
              </a:ext>
            </a:extLst>
          </p:cNvPr>
          <p:cNvSpPr txBox="1"/>
          <p:nvPr/>
        </p:nvSpPr>
        <p:spPr>
          <a:xfrm>
            <a:off x="4532080" y="3957617"/>
            <a:ext cx="287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Data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Reqeust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(+ Cookie)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E95A2F1-A546-4A8F-87A8-BFF787CB1803}"/>
              </a:ext>
            </a:extLst>
          </p:cNvPr>
          <p:cNvCxnSpPr/>
          <p:nvPr/>
        </p:nvCxnSpPr>
        <p:spPr>
          <a:xfrm flipH="1">
            <a:off x="4664365" y="4721486"/>
            <a:ext cx="261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063EDAC-399F-4F69-BDCA-25E2F5D8F6FE}"/>
              </a:ext>
            </a:extLst>
          </p:cNvPr>
          <p:cNvSpPr txBox="1"/>
          <p:nvPr/>
        </p:nvSpPr>
        <p:spPr>
          <a:xfrm>
            <a:off x="4726130" y="4387107"/>
            <a:ext cx="249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9. Response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(+ Data)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9CC03E-113D-4A9F-93AE-CEFFB0CF0013}"/>
              </a:ext>
            </a:extLst>
          </p:cNvPr>
          <p:cNvCxnSpPr>
            <a:cxnSpLocks/>
          </p:cNvCxnSpPr>
          <p:nvPr/>
        </p:nvCxnSpPr>
        <p:spPr>
          <a:xfrm flipV="1">
            <a:off x="9559981" y="4161172"/>
            <a:ext cx="1044853" cy="30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5F215BB-A799-4CC9-902C-B26AA1CA4AFF}"/>
              </a:ext>
            </a:extLst>
          </p:cNvPr>
          <p:cNvCxnSpPr>
            <a:cxnSpLocks/>
          </p:cNvCxnSpPr>
          <p:nvPr/>
        </p:nvCxnSpPr>
        <p:spPr>
          <a:xfrm flipH="1">
            <a:off x="9587344" y="4399257"/>
            <a:ext cx="1012522" cy="30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E3F8795-E01F-4817-8552-3AE88BC37A5A}"/>
              </a:ext>
            </a:extLst>
          </p:cNvPr>
          <p:cNvSpPr txBox="1"/>
          <p:nvPr/>
        </p:nvSpPr>
        <p:spPr>
          <a:xfrm rot="20590525">
            <a:off x="9226660" y="3931783"/>
            <a:ext cx="1711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7. Verify Cookie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C1FE67-AF2E-411C-94E9-10FDD2BB4464}"/>
              </a:ext>
            </a:extLst>
          </p:cNvPr>
          <p:cNvSpPr txBox="1"/>
          <p:nvPr/>
        </p:nvSpPr>
        <p:spPr>
          <a:xfrm rot="20590525">
            <a:off x="9031015" y="4609983"/>
            <a:ext cx="218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8. Acquire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B9430-E896-4177-85C3-A4E68A0C5D52}"/>
              </a:ext>
            </a:extLst>
          </p:cNvPr>
          <p:cNvSpPr txBox="1"/>
          <p:nvPr/>
        </p:nvSpPr>
        <p:spPr>
          <a:xfrm rot="19532192">
            <a:off x="9056201" y="989298"/>
            <a:ext cx="151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Verification of request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2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6" grpId="0"/>
      <p:bldP spid="18" grpId="0" animBg="1"/>
      <p:bldP spid="20" grpId="0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/>
      <p:bldP spid="25" grpId="1"/>
      <p:bldP spid="29" grpId="0"/>
      <p:bldP spid="29" grpId="1"/>
      <p:bldP spid="32" grpId="0"/>
      <p:bldP spid="32" grpId="1"/>
      <p:bldP spid="58" grpId="0"/>
      <p:bldP spid="58" grpId="1"/>
      <p:bldP spid="61" grpId="0"/>
      <p:bldP spid="61" grpId="1"/>
      <p:bldP spid="65" grpId="0"/>
      <p:bldP spid="65" grpId="1"/>
      <p:bldP spid="67" grpId="0"/>
      <p:bldP spid="67" grpId="1"/>
      <p:bldP spid="77" grpId="0"/>
      <p:bldP spid="77" grpId="1"/>
      <p:bldP spid="80" grpId="0"/>
      <p:bldP spid="80" grpId="1"/>
      <p:bldP spid="34" grpId="0"/>
      <p:bldP spid="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371498" cy="646331"/>
            <a:chOff x="53008" y="92356"/>
            <a:chExt cx="4371498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40062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기반의 로그인 인증 과정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2664244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3021478" y="3225197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7571640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7877578" y="3225197"/>
            <a:ext cx="10486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3C384C-A939-44F1-B7C8-4DEC293546F0}"/>
              </a:ext>
            </a:extLst>
          </p:cNvPr>
          <p:cNvSpPr/>
          <p:nvPr/>
        </p:nvSpPr>
        <p:spPr>
          <a:xfrm>
            <a:off x="10910765" y="936537"/>
            <a:ext cx="892128" cy="89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3D175-9E8D-46A3-93DE-BF299BF02C6B}"/>
              </a:ext>
            </a:extLst>
          </p:cNvPr>
          <p:cNvSpPr txBox="1"/>
          <p:nvPr/>
        </p:nvSpPr>
        <p:spPr>
          <a:xfrm>
            <a:off x="11118900" y="1200395"/>
            <a:ext cx="4812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3FA637-E60E-40E6-976C-D1D90ABB6236}"/>
              </a:ext>
            </a:extLst>
          </p:cNvPr>
          <p:cNvCxnSpPr/>
          <p:nvPr/>
        </p:nvCxnSpPr>
        <p:spPr>
          <a:xfrm>
            <a:off x="4664364" y="2346036"/>
            <a:ext cx="261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B23F25-074C-471B-A27F-4208C6C4CD28}"/>
              </a:ext>
            </a:extLst>
          </p:cNvPr>
          <p:cNvSpPr txBox="1"/>
          <p:nvPr/>
        </p:nvSpPr>
        <p:spPr>
          <a:xfrm>
            <a:off x="4876800" y="2025513"/>
            <a:ext cx="218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Login Request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F67FB-FB01-4DF7-BB8C-3E8167968EA2}"/>
              </a:ext>
            </a:extLst>
          </p:cNvPr>
          <p:cNvCxnSpPr/>
          <p:nvPr/>
        </p:nvCxnSpPr>
        <p:spPr>
          <a:xfrm flipH="1">
            <a:off x="4664364" y="2789382"/>
            <a:ext cx="261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C32D81-FBAE-4141-B14F-E52C8B106B1E}"/>
              </a:ext>
            </a:extLst>
          </p:cNvPr>
          <p:cNvSpPr txBox="1"/>
          <p:nvPr/>
        </p:nvSpPr>
        <p:spPr>
          <a:xfrm>
            <a:off x="4876800" y="2455003"/>
            <a:ext cx="218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Response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(+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C4EB2D-6DD7-4D98-A720-5B20FEE38280}"/>
              </a:ext>
            </a:extLst>
          </p:cNvPr>
          <p:cNvCxnSpPr/>
          <p:nvPr/>
        </p:nvCxnSpPr>
        <p:spPr>
          <a:xfrm>
            <a:off x="4664365" y="4278140"/>
            <a:ext cx="261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F1C9F3-739D-445A-A847-52738A0AEE46}"/>
              </a:ext>
            </a:extLst>
          </p:cNvPr>
          <p:cNvSpPr txBox="1"/>
          <p:nvPr/>
        </p:nvSpPr>
        <p:spPr>
          <a:xfrm>
            <a:off x="4726130" y="3957617"/>
            <a:ext cx="249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Data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Reqeust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(+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43658D3-6F2B-4F0C-B7D6-F6F3BEACA248}"/>
              </a:ext>
            </a:extLst>
          </p:cNvPr>
          <p:cNvCxnSpPr/>
          <p:nvPr/>
        </p:nvCxnSpPr>
        <p:spPr>
          <a:xfrm flipH="1">
            <a:off x="4664365" y="4721486"/>
            <a:ext cx="261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5F32CE-4A89-489D-AE84-F30A0F954E53}"/>
              </a:ext>
            </a:extLst>
          </p:cNvPr>
          <p:cNvSpPr txBox="1"/>
          <p:nvPr/>
        </p:nvSpPr>
        <p:spPr>
          <a:xfrm>
            <a:off x="4726130" y="4387107"/>
            <a:ext cx="249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7. Response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(+ Data)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146F05-75CA-48FB-A83C-AE49B2D8777B}"/>
              </a:ext>
            </a:extLst>
          </p:cNvPr>
          <p:cNvCxnSpPr>
            <a:cxnSpLocks/>
          </p:cNvCxnSpPr>
          <p:nvPr/>
        </p:nvCxnSpPr>
        <p:spPr>
          <a:xfrm flipV="1">
            <a:off x="9587345" y="1174853"/>
            <a:ext cx="1012520" cy="71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5ACC6C-0D2F-4E69-9F2F-409FD048CAD9}"/>
              </a:ext>
            </a:extLst>
          </p:cNvPr>
          <p:cNvCxnSpPr>
            <a:cxnSpLocks/>
          </p:cNvCxnSpPr>
          <p:nvPr/>
        </p:nvCxnSpPr>
        <p:spPr>
          <a:xfrm flipH="1">
            <a:off x="9587346" y="1483743"/>
            <a:ext cx="1007549" cy="7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6BC8FE-E441-44DB-BC28-87DA3399B90C}"/>
              </a:ext>
            </a:extLst>
          </p:cNvPr>
          <p:cNvSpPr txBox="1"/>
          <p:nvPr/>
        </p:nvSpPr>
        <p:spPr>
          <a:xfrm rot="19532192">
            <a:off x="9056201" y="989298"/>
            <a:ext cx="151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Verification of request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13CF52-300C-4070-81B9-251DCD0A159E}"/>
              </a:ext>
            </a:extLst>
          </p:cNvPr>
          <p:cNvSpPr txBox="1"/>
          <p:nvPr/>
        </p:nvSpPr>
        <p:spPr>
          <a:xfrm>
            <a:off x="9283520" y="2789382"/>
            <a:ext cx="16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Issue a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8E9CA-4EF3-44AC-8BC1-2A2EF265E657}"/>
              </a:ext>
            </a:extLst>
          </p:cNvPr>
          <p:cNvSpPr txBox="1"/>
          <p:nvPr/>
        </p:nvSpPr>
        <p:spPr>
          <a:xfrm>
            <a:off x="9283520" y="3951747"/>
            <a:ext cx="16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Verify a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41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9" grpId="0"/>
      <p:bldP spid="19" grpId="1"/>
      <p:bldP spid="22" grpId="0"/>
      <p:bldP spid="22" grpId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862017" cy="646331"/>
            <a:chOff x="53008" y="92356"/>
            <a:chExt cx="4862017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449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세션 기반의 로그인 인증의 장단점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2664244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3021478" y="3225197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7571640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7877578" y="3225197"/>
            <a:ext cx="10486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073F5EC-6EC9-4818-97ED-0DBF3DFE324B}"/>
              </a:ext>
            </a:extLst>
          </p:cNvPr>
          <p:cNvCxnSpPr>
            <a:cxnSpLocks/>
          </p:cNvCxnSpPr>
          <p:nvPr/>
        </p:nvCxnSpPr>
        <p:spPr>
          <a:xfrm>
            <a:off x="4516582" y="3429000"/>
            <a:ext cx="2807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7EDFF1-A415-4499-B9C2-714BBCCEBAB5}"/>
              </a:ext>
            </a:extLst>
          </p:cNvPr>
          <p:cNvCxnSpPr>
            <a:cxnSpLocks/>
          </p:cNvCxnSpPr>
          <p:nvPr/>
        </p:nvCxnSpPr>
        <p:spPr>
          <a:xfrm flipH="1">
            <a:off x="4516582" y="3640695"/>
            <a:ext cx="2807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EEE2190D-EF47-4745-BADE-430FAFF7F897}"/>
              </a:ext>
            </a:extLst>
          </p:cNvPr>
          <p:cNvSpPr/>
          <p:nvPr/>
        </p:nvSpPr>
        <p:spPr>
          <a:xfrm>
            <a:off x="5574147" y="3149599"/>
            <a:ext cx="748146" cy="766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A6A086-C8D2-4BA5-875F-FA4A038E44CF}"/>
              </a:ext>
            </a:extLst>
          </p:cNvPr>
          <p:cNvSpPr txBox="1"/>
          <p:nvPr/>
        </p:nvSpPr>
        <p:spPr>
          <a:xfrm>
            <a:off x="4876800" y="2817026"/>
            <a:ext cx="2189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Sensitive Information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5C2911-7131-4EA0-AC31-8AF11115DF96}"/>
              </a:ext>
            </a:extLst>
          </p:cNvPr>
          <p:cNvCxnSpPr>
            <a:cxnSpLocks/>
          </p:cNvCxnSpPr>
          <p:nvPr/>
        </p:nvCxnSpPr>
        <p:spPr>
          <a:xfrm flipV="1">
            <a:off x="9356241" y="1487366"/>
            <a:ext cx="1430478" cy="72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DD14E3-7556-4F43-86A6-25477434F972}"/>
              </a:ext>
            </a:extLst>
          </p:cNvPr>
          <p:cNvCxnSpPr>
            <a:cxnSpLocks/>
          </p:cNvCxnSpPr>
          <p:nvPr/>
        </p:nvCxnSpPr>
        <p:spPr>
          <a:xfrm flipH="1">
            <a:off x="9356242" y="1646888"/>
            <a:ext cx="1430478" cy="7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A831E0DD-81C1-4206-A330-53715D016026}"/>
              </a:ext>
            </a:extLst>
          </p:cNvPr>
          <p:cNvSpPr/>
          <p:nvPr/>
        </p:nvSpPr>
        <p:spPr>
          <a:xfrm rot="19893250">
            <a:off x="9868431" y="1659881"/>
            <a:ext cx="479932" cy="4917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CF500A5-AE2D-48C9-ABF1-75046B21277D}"/>
              </a:ext>
            </a:extLst>
          </p:cNvPr>
          <p:cNvSpPr/>
          <p:nvPr/>
        </p:nvSpPr>
        <p:spPr>
          <a:xfrm>
            <a:off x="10910765" y="936537"/>
            <a:ext cx="892128" cy="89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2C3D44-8274-4F9A-AE16-B1DF0497C512}"/>
              </a:ext>
            </a:extLst>
          </p:cNvPr>
          <p:cNvSpPr txBox="1"/>
          <p:nvPr/>
        </p:nvSpPr>
        <p:spPr>
          <a:xfrm>
            <a:off x="11118900" y="1200395"/>
            <a:ext cx="4812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FBCA79E-370F-4220-90E3-4C0E20330BFE}"/>
              </a:ext>
            </a:extLst>
          </p:cNvPr>
          <p:cNvSpPr/>
          <p:nvPr/>
        </p:nvSpPr>
        <p:spPr>
          <a:xfrm>
            <a:off x="10849022" y="3957617"/>
            <a:ext cx="953450" cy="9534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8FCCC-477F-4A3D-B06F-7135941A61C1}"/>
              </a:ext>
            </a:extLst>
          </p:cNvPr>
          <p:cNvSpPr txBox="1"/>
          <p:nvPr/>
        </p:nvSpPr>
        <p:spPr>
          <a:xfrm>
            <a:off x="10798963" y="4126565"/>
            <a:ext cx="1053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 store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7B6F9E4-4471-47FF-BF41-74D72F577CC3}"/>
              </a:ext>
            </a:extLst>
          </p:cNvPr>
          <p:cNvCxnSpPr>
            <a:cxnSpLocks/>
          </p:cNvCxnSpPr>
          <p:nvPr/>
        </p:nvCxnSpPr>
        <p:spPr>
          <a:xfrm>
            <a:off x="4516582" y="4414993"/>
            <a:ext cx="2807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C2B97D3-F3E7-4F70-AC37-E26B662E8435}"/>
              </a:ext>
            </a:extLst>
          </p:cNvPr>
          <p:cNvCxnSpPr>
            <a:cxnSpLocks/>
          </p:cNvCxnSpPr>
          <p:nvPr/>
        </p:nvCxnSpPr>
        <p:spPr>
          <a:xfrm>
            <a:off x="9474740" y="4414993"/>
            <a:ext cx="1122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9" grpId="0"/>
      <p:bldP spid="19" grpId="1"/>
      <p:bldP spid="17" grpId="0" animBg="1"/>
      <p:bldP spid="17" grpId="1" animBg="1"/>
      <p:bldP spid="21" grpId="0" animBg="1"/>
      <p:bldP spid="21" grpId="1" animBg="1"/>
      <p:bldP spid="22" grpId="0"/>
      <p:bldP spid="22" grpId="1"/>
      <p:bldP spid="27" grpId="0" animBg="1"/>
      <p:bldP spid="27" grpId="1" animBg="1"/>
      <p:bldP spid="28" grpId="0"/>
      <p:bldP spid="2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862017" cy="646331"/>
            <a:chOff x="53008" y="92356"/>
            <a:chExt cx="4862017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449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세션 기반의 로그인 인증의 장단점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2664244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3021477" y="3225197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7571640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7877578" y="3225197"/>
            <a:ext cx="10486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65D4500-20EF-428B-9072-11FB53854021}"/>
              </a:ext>
            </a:extLst>
          </p:cNvPr>
          <p:cNvCxnSpPr>
            <a:cxnSpLocks/>
          </p:cNvCxnSpPr>
          <p:nvPr/>
        </p:nvCxnSpPr>
        <p:spPr>
          <a:xfrm>
            <a:off x="4516582" y="3429000"/>
            <a:ext cx="2807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C77F13-CB78-4091-B65C-8C8761FFD9A0}"/>
              </a:ext>
            </a:extLst>
          </p:cNvPr>
          <p:cNvCxnSpPr>
            <a:cxnSpLocks/>
          </p:cNvCxnSpPr>
          <p:nvPr/>
        </p:nvCxnSpPr>
        <p:spPr>
          <a:xfrm flipH="1">
            <a:off x="4516582" y="3640695"/>
            <a:ext cx="2807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71366-1623-40EC-B330-FD7560810E29}"/>
              </a:ext>
            </a:extLst>
          </p:cNvPr>
          <p:cNvSpPr txBox="1"/>
          <p:nvPr/>
        </p:nvSpPr>
        <p:spPr>
          <a:xfrm>
            <a:off x="7484621" y="868217"/>
            <a:ext cx="187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Threat of session hijacking attack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013A48C-664F-4EF3-AE90-CBECEBA9B338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5907174" y="1201652"/>
            <a:ext cx="1618494" cy="1536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055CC5-EDCD-4A1C-98D8-BF660CCC8CEB}"/>
              </a:ext>
            </a:extLst>
          </p:cNvPr>
          <p:cNvSpPr txBox="1"/>
          <p:nvPr/>
        </p:nvSpPr>
        <p:spPr>
          <a:xfrm>
            <a:off x="5212840" y="2934772"/>
            <a:ext cx="147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Header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54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862017" cy="646331"/>
            <a:chOff x="53008" y="92356"/>
            <a:chExt cx="4862017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449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세션 기반의 로그인 인증의 장단점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2664244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3021479" y="3225197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7571640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7877578" y="3225197"/>
            <a:ext cx="10486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9180DD-ED31-41B3-A89D-B90D3FD818B4}"/>
              </a:ext>
            </a:extLst>
          </p:cNvPr>
          <p:cNvSpPr/>
          <p:nvPr/>
        </p:nvSpPr>
        <p:spPr>
          <a:xfrm>
            <a:off x="10849022" y="3957617"/>
            <a:ext cx="953450" cy="9534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55857-6217-4A42-B91C-FABF96CE59D8}"/>
              </a:ext>
            </a:extLst>
          </p:cNvPr>
          <p:cNvSpPr txBox="1"/>
          <p:nvPr/>
        </p:nvSpPr>
        <p:spPr>
          <a:xfrm>
            <a:off x="10811964" y="4126565"/>
            <a:ext cx="10275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 store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5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1E1E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E1E1E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 animBg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855605" cy="646331"/>
            <a:chOff x="53008" y="92356"/>
            <a:chExt cx="4855605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4490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기반의 로그인 인증의 장단점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2664244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3021478" y="3225197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7571640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7877578" y="3225197"/>
            <a:ext cx="10486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3769C9-30C3-4559-BA02-9277E0EE0B5F}"/>
              </a:ext>
            </a:extLst>
          </p:cNvPr>
          <p:cNvSpPr/>
          <p:nvPr/>
        </p:nvSpPr>
        <p:spPr>
          <a:xfrm>
            <a:off x="10849022" y="3957617"/>
            <a:ext cx="953450" cy="9534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95D06-57E1-4C2B-893C-0BEFE3110011}"/>
              </a:ext>
            </a:extLst>
          </p:cNvPr>
          <p:cNvSpPr txBox="1"/>
          <p:nvPr/>
        </p:nvSpPr>
        <p:spPr>
          <a:xfrm>
            <a:off x="10811964" y="4126565"/>
            <a:ext cx="10275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 store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03A3817E-4727-4484-8CB7-42E5950CBA1C}"/>
              </a:ext>
            </a:extLst>
          </p:cNvPr>
          <p:cNvSpPr/>
          <p:nvPr/>
        </p:nvSpPr>
        <p:spPr>
          <a:xfrm>
            <a:off x="10551217" y="3640694"/>
            <a:ext cx="1549060" cy="1587294"/>
          </a:xfrm>
          <a:prstGeom prst="mathMultiply">
            <a:avLst>
              <a:gd name="adj1" fmla="val 7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1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855605" cy="646331"/>
            <a:chOff x="53008" y="92356"/>
            <a:chExt cx="4855605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4490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기반의 로그인 인증의 장단점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2664244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3021479" y="3225197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7571640" y="3092169"/>
            <a:ext cx="1660556" cy="6736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7754948" y="3225197"/>
            <a:ext cx="12939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 B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341115-8B10-4730-915D-D9BF87731D75}"/>
              </a:ext>
            </a:extLst>
          </p:cNvPr>
          <p:cNvSpPr/>
          <p:nvPr/>
        </p:nvSpPr>
        <p:spPr>
          <a:xfrm>
            <a:off x="7571640" y="2025513"/>
            <a:ext cx="1660556" cy="6736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13E807-FD02-4AB8-A9A7-BEE8BFC86B39}"/>
              </a:ext>
            </a:extLst>
          </p:cNvPr>
          <p:cNvSpPr txBox="1"/>
          <p:nvPr/>
        </p:nvSpPr>
        <p:spPr>
          <a:xfrm>
            <a:off x="7750941" y="2156753"/>
            <a:ext cx="13019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 A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2363244-FE88-4920-8FD0-65EAA467E2FF}"/>
              </a:ext>
            </a:extLst>
          </p:cNvPr>
          <p:cNvSpPr/>
          <p:nvPr/>
        </p:nvSpPr>
        <p:spPr>
          <a:xfrm>
            <a:off x="7571640" y="4231851"/>
            <a:ext cx="1660556" cy="6736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681F6-6BBA-49E5-B8CF-B5D659DB1791}"/>
              </a:ext>
            </a:extLst>
          </p:cNvPr>
          <p:cNvSpPr txBox="1"/>
          <p:nvPr/>
        </p:nvSpPr>
        <p:spPr>
          <a:xfrm>
            <a:off x="7754948" y="4360933"/>
            <a:ext cx="12939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 C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F1FD536-0D6F-410B-8064-D1DBCFFADEFC}"/>
              </a:ext>
            </a:extLst>
          </p:cNvPr>
          <p:cNvCxnSpPr>
            <a:cxnSpLocks/>
          </p:cNvCxnSpPr>
          <p:nvPr/>
        </p:nvCxnSpPr>
        <p:spPr>
          <a:xfrm flipV="1">
            <a:off x="4688541" y="2362345"/>
            <a:ext cx="2671483" cy="106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AB7BD9-14AC-4146-86E0-FF0E40CAC243}"/>
              </a:ext>
            </a:extLst>
          </p:cNvPr>
          <p:cNvCxnSpPr>
            <a:cxnSpLocks/>
          </p:cNvCxnSpPr>
          <p:nvPr/>
        </p:nvCxnSpPr>
        <p:spPr>
          <a:xfrm>
            <a:off x="4688541" y="3429000"/>
            <a:ext cx="2671483" cy="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15D41AF-6130-4CFF-9991-3869963F739B}"/>
              </a:ext>
            </a:extLst>
          </p:cNvPr>
          <p:cNvCxnSpPr>
            <a:cxnSpLocks/>
          </p:cNvCxnSpPr>
          <p:nvPr/>
        </p:nvCxnSpPr>
        <p:spPr>
          <a:xfrm>
            <a:off x="4688541" y="3436157"/>
            <a:ext cx="2671483" cy="113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8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14" grpId="0" animBg="1"/>
      <p:bldP spid="17" grpId="0"/>
      <p:bldP spid="19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855605" cy="646331"/>
            <a:chOff x="53008" y="92356"/>
            <a:chExt cx="4855605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4490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기반의 로그인 인증의 장단점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2664244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3021479" y="3225197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7571640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7877578" y="3225197"/>
            <a:ext cx="10486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9180DD-ED31-41B3-A89D-B90D3FD818B4}"/>
              </a:ext>
            </a:extLst>
          </p:cNvPr>
          <p:cNvSpPr/>
          <p:nvPr/>
        </p:nvSpPr>
        <p:spPr>
          <a:xfrm>
            <a:off x="5471495" y="2955854"/>
            <a:ext cx="953450" cy="9534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55857-6217-4A42-B91C-FABF96CE59D8}"/>
              </a:ext>
            </a:extLst>
          </p:cNvPr>
          <p:cNvSpPr txBox="1"/>
          <p:nvPr/>
        </p:nvSpPr>
        <p:spPr>
          <a:xfrm>
            <a:off x="5364261" y="3166377"/>
            <a:ext cx="11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Malicious Token</a:t>
            </a:r>
            <a:endParaRPr lang="ko-KR" altLang="en-US" sz="1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F8CAE05-31D4-439B-BF25-11E0DEA22DAB}"/>
              </a:ext>
            </a:extLst>
          </p:cNvPr>
          <p:cNvCxnSpPr/>
          <p:nvPr/>
        </p:nvCxnSpPr>
        <p:spPr>
          <a:xfrm>
            <a:off x="4508866" y="3421781"/>
            <a:ext cx="741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079CED-7287-453F-BA16-FB27A380F00E}"/>
              </a:ext>
            </a:extLst>
          </p:cNvPr>
          <p:cNvCxnSpPr/>
          <p:nvPr/>
        </p:nvCxnSpPr>
        <p:spPr>
          <a:xfrm>
            <a:off x="6626423" y="3429000"/>
            <a:ext cx="741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6" grpId="0"/>
      <p:bldP spid="18" grpId="0" animBg="1"/>
      <p:bldP spid="18" grpId="1" animBg="1"/>
      <p:bldP spid="20" grpId="0"/>
      <p:bldP spid="20" grpId="1"/>
      <p:bldP spid="15" grpId="0" animBg="1"/>
      <p:bldP spid="15" grpId="1" animBg="1"/>
      <p:bldP spid="16" grpId="0"/>
      <p:bldP spid="1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855605" cy="646331"/>
            <a:chOff x="53008" y="92356"/>
            <a:chExt cx="4855605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4490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기반의 로그인 인증의 장단점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1026781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88CE18-6F24-435D-A715-791C15E95C71}"/>
              </a:ext>
            </a:extLst>
          </p:cNvPr>
          <p:cNvSpPr/>
          <p:nvPr/>
        </p:nvSpPr>
        <p:spPr>
          <a:xfrm>
            <a:off x="4656000" y="2061829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1E2FB9A-E3A3-4D9B-9B8F-E5768B0E87B2}"/>
              </a:ext>
            </a:extLst>
          </p:cNvPr>
          <p:cNvSpPr/>
          <p:nvPr/>
        </p:nvSpPr>
        <p:spPr>
          <a:xfrm>
            <a:off x="8281062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B9BAD8-62BB-4A05-8CF0-B3B988EC523D}"/>
              </a:ext>
            </a:extLst>
          </p:cNvPr>
          <p:cNvSpPr txBox="1"/>
          <p:nvPr/>
        </p:nvSpPr>
        <p:spPr>
          <a:xfrm>
            <a:off x="1902664" y="5278567"/>
            <a:ext cx="11288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Header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C7CE22-0250-476D-9350-42DF9E9E9137}"/>
              </a:ext>
            </a:extLst>
          </p:cNvPr>
          <p:cNvSpPr txBox="1"/>
          <p:nvPr/>
        </p:nvSpPr>
        <p:spPr>
          <a:xfrm>
            <a:off x="5489525" y="5278567"/>
            <a:ext cx="12129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Payload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E53D88-75CF-42EC-BFC5-D999D3EB381D}"/>
              </a:ext>
            </a:extLst>
          </p:cNvPr>
          <p:cNvSpPr txBox="1"/>
          <p:nvPr/>
        </p:nvSpPr>
        <p:spPr>
          <a:xfrm>
            <a:off x="8988204" y="5278567"/>
            <a:ext cx="1465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Signature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1069637" y="3098536"/>
            <a:ext cx="2794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eyJhbGciOiJIUzI1Ni</a:t>
            </a:r>
            <a:b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IsInR5cCI6IkpXVCJ9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6C1E3D-144A-41E8-AB03-B9386AA6C696}"/>
              </a:ext>
            </a:extLst>
          </p:cNvPr>
          <p:cNvSpPr txBox="1"/>
          <p:nvPr/>
        </p:nvSpPr>
        <p:spPr>
          <a:xfrm>
            <a:off x="4861527" y="3132497"/>
            <a:ext cx="24689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eyJoZWxsbyI6Im</a:t>
            </a:r>
            <a:b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FudGktcm9vdCJ9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53E001-DEF6-478C-B0B7-EC448E1D7913}"/>
              </a:ext>
            </a:extLst>
          </p:cNvPr>
          <p:cNvSpPr txBox="1"/>
          <p:nvPr/>
        </p:nvSpPr>
        <p:spPr>
          <a:xfrm>
            <a:off x="8519452" y="2970914"/>
            <a:ext cx="240322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hP0L3375kbLvV</a:t>
            </a:r>
            <a:b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fiZR2-3rrlRm6n1</a:t>
            </a:r>
            <a:b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birwLkyifI-ZX78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BC407-9FCC-4F56-BAA8-4C4DE73C4CAD}"/>
              </a:ext>
            </a:extLst>
          </p:cNvPr>
          <p:cNvSpPr txBox="1"/>
          <p:nvPr/>
        </p:nvSpPr>
        <p:spPr>
          <a:xfrm>
            <a:off x="4144649" y="3228409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BDBCE-69C6-4C32-9157-3F24D9542C0F}"/>
              </a:ext>
            </a:extLst>
          </p:cNvPr>
          <p:cNvSpPr txBox="1"/>
          <p:nvPr/>
        </p:nvSpPr>
        <p:spPr>
          <a:xfrm>
            <a:off x="7769711" y="3221251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32055-ECEF-4F68-AC32-FD11A3BE60FC}"/>
              </a:ext>
            </a:extLst>
          </p:cNvPr>
          <p:cNvSpPr txBox="1"/>
          <p:nvPr/>
        </p:nvSpPr>
        <p:spPr>
          <a:xfrm>
            <a:off x="4725470" y="2970914"/>
            <a:ext cx="273690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"hello": "anti-root"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62178-64A2-44FA-AF35-0AA712C9D61E}"/>
              </a:ext>
            </a:extLst>
          </p:cNvPr>
          <p:cNvSpPr txBox="1"/>
          <p:nvPr/>
        </p:nvSpPr>
        <p:spPr>
          <a:xfrm>
            <a:off x="1330893" y="2777598"/>
            <a:ext cx="2271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HS256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",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JWT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9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0" grpId="0" animBg="1"/>
      <p:bldP spid="70" grpId="1" animBg="1"/>
      <p:bldP spid="71" grpId="0" animBg="1"/>
      <p:bldP spid="71" grpId="1" animBg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6" grpId="2"/>
      <p:bldP spid="78" grpId="0"/>
      <p:bldP spid="78" grpId="1"/>
      <p:bldP spid="78" grpId="2"/>
      <p:bldP spid="81" grpId="0"/>
      <p:bldP spid="81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5B1E3A-9122-4D7B-930B-087E2DE2CEAC}"/>
              </a:ext>
            </a:extLst>
          </p:cNvPr>
          <p:cNvSpPr txBox="1"/>
          <p:nvPr/>
        </p:nvSpPr>
        <p:spPr>
          <a:xfrm>
            <a:off x="2946236" y="3050531"/>
            <a:ext cx="5343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Ways to bypass JSON Web Token controls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E43AC-824B-4A99-8CBA-03A12B2A9052}"/>
              </a:ext>
            </a:extLst>
          </p:cNvPr>
          <p:cNvSpPr txBox="1"/>
          <p:nvPr/>
        </p:nvSpPr>
        <p:spPr>
          <a:xfrm>
            <a:off x="2897256" y="3467829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algorithm modify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F32809-F099-4B06-909F-F37FC4B6CE34}"/>
              </a:ext>
            </a:extLst>
          </p:cNvPr>
          <p:cNvSpPr txBox="1"/>
          <p:nvPr/>
        </p:nvSpPr>
        <p:spPr>
          <a:xfrm>
            <a:off x="2368834" y="2978391"/>
            <a:ext cx="57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54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DAC5D6-5320-4EAF-8FAC-7EA29FF839E2}"/>
              </a:ext>
            </a:extLst>
          </p:cNvPr>
          <p:cNvSpPr txBox="1"/>
          <p:nvPr/>
        </p:nvSpPr>
        <p:spPr>
          <a:xfrm>
            <a:off x="4725000" y="3470233"/>
            <a:ext cx="2515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key cracking (brute force)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CEB97-E1F1-412D-9292-201F0B72F679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3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7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71" y="553279"/>
            <a:ext cx="1869531" cy="595033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>
            <a:defPPr>
              <a:defRPr lang="ko-KR"/>
            </a:defPPr>
            <a:lvl1pPr>
              <a:defRPr sz="4000" b="1" spc="-33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sz="32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24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7E8F14-2888-45AC-BDE2-A04E436E3038}"/>
              </a:ext>
            </a:extLst>
          </p:cNvPr>
          <p:cNvGrpSpPr/>
          <p:nvPr/>
        </p:nvGrpSpPr>
        <p:grpSpPr>
          <a:xfrm>
            <a:off x="2368834" y="2120115"/>
            <a:ext cx="5766130" cy="2487128"/>
            <a:chOff x="2368834" y="1998075"/>
            <a:chExt cx="5766130" cy="248712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9C83D9C-6F69-4019-A4F7-9A438A2E0C18}"/>
                </a:ext>
              </a:extLst>
            </p:cNvPr>
            <p:cNvGrpSpPr/>
            <p:nvPr/>
          </p:nvGrpSpPr>
          <p:grpSpPr>
            <a:xfrm>
              <a:off x="2368834" y="1998075"/>
              <a:ext cx="2606235" cy="923330"/>
              <a:chOff x="466771" y="1482361"/>
              <a:chExt cx="2606235" cy="92333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466771" y="1482361"/>
                <a:ext cx="1643431" cy="923330"/>
                <a:chOff x="506704" y="2817200"/>
                <a:chExt cx="1643431" cy="923330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087023" y="2930877"/>
                  <a:ext cx="106311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 err="1">
                      <a:gradFill>
                        <a:gsLst>
                          <a:gs pos="100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JWT</a:t>
                  </a:r>
                  <a:r>
                    <a:rPr lang="ko-KR" altLang="en-US" sz="2000" b="1" dirty="0">
                      <a:gradFill>
                        <a:gsLst>
                          <a:gs pos="100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란</a:t>
                  </a:r>
                  <a:r>
                    <a:rPr lang="en-US" altLang="ko-KR" sz="2000" b="1" dirty="0">
                      <a:gradFill>
                        <a:gsLst>
                          <a:gs pos="100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?</a:t>
                  </a:r>
                  <a:endParaRPr lang="ko-KR" altLang="en-US" sz="2000" b="1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41580" y="3184522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06704" y="2817200"/>
                  <a:ext cx="585417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400" b="1" spc="-150" dirty="0">
                      <a:gradFill>
                        <a:gsLst>
                          <a:gs pos="100000">
                            <a:srgbClr val="0C4C8A"/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5400" b="1" spc="-150" dirty="0">
                    <a:gradFill>
                      <a:gsLst>
                        <a:gs pos="100000">
                          <a:srgbClr val="0C4C8A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7E221E-08D8-4F2D-A0A0-13D55FF02C6F}"/>
                  </a:ext>
                </a:extLst>
              </p:cNvPr>
              <p:cNvSpPr txBox="1"/>
              <p:nvPr/>
            </p:nvSpPr>
            <p:spPr>
              <a:xfrm>
                <a:off x="995193" y="2016884"/>
                <a:ext cx="2077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JWT</a:t>
                </a: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소개와 활용 분야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ABDC98D-06C5-465E-8D3F-FE687C8931E1}"/>
                </a:ext>
              </a:extLst>
            </p:cNvPr>
            <p:cNvGrpSpPr/>
            <p:nvPr/>
          </p:nvGrpSpPr>
          <p:grpSpPr>
            <a:xfrm>
              <a:off x="2368834" y="3561873"/>
              <a:ext cx="5766130" cy="923330"/>
              <a:chOff x="1515978" y="3236291"/>
              <a:chExt cx="5766130" cy="923330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1515978" y="3236291"/>
                <a:ext cx="5766130" cy="923330"/>
                <a:chOff x="501606" y="2727991"/>
                <a:chExt cx="5766130" cy="923330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1079008" y="2800131"/>
                  <a:ext cx="51887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gradFill>
                        <a:gsLst>
                          <a:gs pos="100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Ways to bypass JSON Web Token controls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030028" y="3217429"/>
                  <a:ext cx="18277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gradFill>
                        <a:gsLst>
                          <a:gs pos="10000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1. algorithm modify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01606" y="2727991"/>
                  <a:ext cx="57740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400" b="1" spc="-150" dirty="0">
                      <a:gradFill>
                        <a:gsLst>
                          <a:gs pos="100000">
                            <a:srgbClr val="0C4C8A"/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5400" b="1" spc="-150" dirty="0">
                    <a:gradFill>
                      <a:gsLst>
                        <a:gs pos="100000">
                          <a:srgbClr val="0C4C8A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72818E-3D58-478C-89B1-EA0E3C40BBF2}"/>
                  </a:ext>
                </a:extLst>
              </p:cNvPr>
              <p:cNvSpPr txBox="1"/>
              <p:nvPr/>
            </p:nvSpPr>
            <p:spPr>
              <a:xfrm>
                <a:off x="3872144" y="3728133"/>
                <a:ext cx="2515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key cracking (brute force)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D7146F2-7F97-4AE4-A3C2-EFA78850D4F3}"/>
              </a:ext>
            </a:extLst>
          </p:cNvPr>
          <p:cNvSpPr txBox="1"/>
          <p:nvPr/>
        </p:nvSpPr>
        <p:spPr>
          <a:xfrm>
            <a:off x="2949153" y="2233792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JWT</a:t>
            </a:r>
            <a:r>
              <a:rPr lang="ko-KR" altLang="en-US" sz="20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</a:t>
            </a:r>
            <a:r>
              <a:rPr lang="en-US" altLang="ko-KR" sz="20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BBAB1B-E1A6-473A-96FE-0C18245F2EE1}"/>
              </a:ext>
            </a:extLst>
          </p:cNvPr>
          <p:cNvSpPr txBox="1"/>
          <p:nvPr/>
        </p:nvSpPr>
        <p:spPr>
          <a:xfrm>
            <a:off x="2368834" y="2120115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54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BE6F94-492B-4322-81E5-715EB781DA1C}"/>
              </a:ext>
            </a:extLst>
          </p:cNvPr>
          <p:cNvSpPr txBox="1"/>
          <p:nvPr/>
        </p:nvSpPr>
        <p:spPr>
          <a:xfrm>
            <a:off x="2897256" y="2654638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소개와 활용 분야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BFC14F-5BF8-4580-B523-A330D7225EE6}"/>
              </a:ext>
            </a:extLst>
          </p:cNvPr>
          <p:cNvSpPr/>
          <p:nvPr/>
        </p:nvSpPr>
        <p:spPr>
          <a:xfrm>
            <a:off x="1" y="0"/>
            <a:ext cx="12192000" cy="382540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786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33333E-6 -1.11111E-6 L 3.33333E-6 0.10695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1.11111E-6 L 8.33333E-7 0.10231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4167E-6 -7.40741E-7 L 3.54167E-6 0.1037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5D0AA5-B434-4A2A-B118-D83285F81C6C}"/>
              </a:ext>
            </a:extLst>
          </p:cNvPr>
          <p:cNvGrpSpPr/>
          <p:nvPr/>
        </p:nvGrpSpPr>
        <p:grpSpPr>
          <a:xfrm>
            <a:off x="53008" y="92356"/>
            <a:ext cx="550004" cy="646331"/>
            <a:chOff x="53008" y="92356"/>
            <a:chExt cx="55000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281" y="18468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60486" y="1134140"/>
            <a:ext cx="447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Change up the algorithm type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C764-4E10-490B-8EF6-7F37776309A0}"/>
              </a:ext>
            </a:extLst>
          </p:cNvPr>
          <p:cNvSpPr txBox="1"/>
          <p:nvPr/>
        </p:nvSpPr>
        <p:spPr>
          <a:xfrm>
            <a:off x="5424338" y="3527676"/>
            <a:ext cx="6463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One of the ways that attackers can forge their own tokens is by tampering with the </a:t>
            </a: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alg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field of the header.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1E04BD-29FA-40C1-9BEE-A13BD0BCF9A8}"/>
              </a:ext>
            </a:extLst>
          </p:cNvPr>
          <p:cNvSpPr/>
          <p:nvPr/>
        </p:nvSpPr>
        <p:spPr>
          <a:xfrm>
            <a:off x="0" y="-5439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2CEF4-2DAF-4AAC-B0A6-5FB40BF8DAF6}"/>
              </a:ext>
            </a:extLst>
          </p:cNvPr>
          <p:cNvSpPr txBox="1"/>
          <p:nvPr/>
        </p:nvSpPr>
        <p:spPr>
          <a:xfrm>
            <a:off x="418280" y="184687"/>
            <a:ext cx="6463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Ways to bypass JSON Web Token controls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16C2D-1280-4020-8A34-D20E1A4C8408}"/>
              </a:ext>
            </a:extLst>
          </p:cNvPr>
          <p:cNvSpPr txBox="1"/>
          <p:nvPr/>
        </p:nvSpPr>
        <p:spPr>
          <a:xfrm>
            <a:off x="677684" y="3389177"/>
            <a:ext cx="4023625" cy="147732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"field that may be tampered with"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JWT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en-US" altLang="ko-KR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700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006013" cy="646331"/>
            <a:chOff x="53008" y="92356"/>
            <a:chExt cx="4006013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3640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none Algorithm Bypass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1026781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88CE18-6F24-435D-A715-791C15E95C71}"/>
              </a:ext>
            </a:extLst>
          </p:cNvPr>
          <p:cNvSpPr/>
          <p:nvPr/>
        </p:nvSpPr>
        <p:spPr>
          <a:xfrm>
            <a:off x="4656000" y="2061829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1E2FB9A-E3A3-4D9B-9B8F-E5768B0E87B2}"/>
              </a:ext>
            </a:extLst>
          </p:cNvPr>
          <p:cNvSpPr/>
          <p:nvPr/>
        </p:nvSpPr>
        <p:spPr>
          <a:xfrm>
            <a:off x="8281062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B9BAD8-62BB-4A05-8CF0-B3B988EC523D}"/>
              </a:ext>
            </a:extLst>
          </p:cNvPr>
          <p:cNvSpPr txBox="1"/>
          <p:nvPr/>
        </p:nvSpPr>
        <p:spPr>
          <a:xfrm>
            <a:off x="1869001" y="5278567"/>
            <a:ext cx="11961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Header 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C7CE22-0250-476D-9350-42DF9E9E9137}"/>
              </a:ext>
            </a:extLst>
          </p:cNvPr>
          <p:cNvSpPr txBox="1"/>
          <p:nvPr/>
        </p:nvSpPr>
        <p:spPr>
          <a:xfrm>
            <a:off x="5489525" y="5278567"/>
            <a:ext cx="12129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Payload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E53D88-75CF-42EC-BFC5-D999D3EB381D}"/>
              </a:ext>
            </a:extLst>
          </p:cNvPr>
          <p:cNvSpPr txBox="1"/>
          <p:nvPr/>
        </p:nvSpPr>
        <p:spPr>
          <a:xfrm>
            <a:off x="8988204" y="5278567"/>
            <a:ext cx="1465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Signature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BC407-9FCC-4F56-BAA8-4C4DE73C4CAD}"/>
              </a:ext>
            </a:extLst>
          </p:cNvPr>
          <p:cNvSpPr txBox="1"/>
          <p:nvPr/>
        </p:nvSpPr>
        <p:spPr>
          <a:xfrm>
            <a:off x="4144649" y="3228409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BDBCE-69C6-4C32-9157-3F24D9542C0F}"/>
              </a:ext>
            </a:extLst>
          </p:cNvPr>
          <p:cNvSpPr txBox="1"/>
          <p:nvPr/>
        </p:nvSpPr>
        <p:spPr>
          <a:xfrm>
            <a:off x="7769711" y="3221251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648C8-9FA6-4AD3-9118-0D156294DADB}"/>
              </a:ext>
            </a:extLst>
          </p:cNvPr>
          <p:cNvSpPr txBox="1"/>
          <p:nvPr/>
        </p:nvSpPr>
        <p:spPr>
          <a:xfrm>
            <a:off x="8519452" y="2970914"/>
            <a:ext cx="240322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hP0L3375kbLvV</a:t>
            </a:r>
            <a:b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fiZR2-3rrlRm6n1</a:t>
            </a:r>
            <a:b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birwLkyifI-ZX78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7C9FF-CE7E-4854-AE5B-ABDDD6D7EC25}"/>
              </a:ext>
            </a:extLst>
          </p:cNvPr>
          <p:cNvSpPr txBox="1"/>
          <p:nvPr/>
        </p:nvSpPr>
        <p:spPr>
          <a:xfrm>
            <a:off x="1330893" y="2777598"/>
            <a:ext cx="2271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HS256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",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JWT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28C634-5C83-4BBA-85F2-C4A873985128}"/>
              </a:ext>
            </a:extLst>
          </p:cNvPr>
          <p:cNvSpPr txBox="1"/>
          <p:nvPr/>
        </p:nvSpPr>
        <p:spPr>
          <a:xfrm>
            <a:off x="4725470" y="2970914"/>
            <a:ext cx="273690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"hello": "anti-root"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20D5B-C467-4299-926B-370E1CA6539A}"/>
              </a:ext>
            </a:extLst>
          </p:cNvPr>
          <p:cNvSpPr txBox="1"/>
          <p:nvPr/>
        </p:nvSpPr>
        <p:spPr>
          <a:xfrm>
            <a:off x="1439322" y="2777598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"none",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JWT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142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4006013" cy="646331"/>
            <a:chOff x="53008" y="92356"/>
            <a:chExt cx="4006013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3640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none Algorithm Bypass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0F9E281-6BEC-44A0-9118-B9C0FA1B5B9B}"/>
              </a:ext>
            </a:extLst>
          </p:cNvPr>
          <p:cNvSpPr/>
          <p:nvPr/>
        </p:nvSpPr>
        <p:spPr>
          <a:xfrm>
            <a:off x="2466781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ACFAB8A-394A-4746-AF5D-D7CA6A82E6BC}"/>
              </a:ext>
            </a:extLst>
          </p:cNvPr>
          <p:cNvSpPr/>
          <p:nvPr/>
        </p:nvSpPr>
        <p:spPr>
          <a:xfrm>
            <a:off x="6096000" y="2061829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0EC641-7F6D-4051-B9DF-C8E3AB2454AD}"/>
              </a:ext>
            </a:extLst>
          </p:cNvPr>
          <p:cNvSpPr txBox="1"/>
          <p:nvPr/>
        </p:nvSpPr>
        <p:spPr>
          <a:xfrm>
            <a:off x="3309001" y="5278567"/>
            <a:ext cx="11961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Header 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D7E965-78ED-44A1-AA56-9604A4E22767}"/>
              </a:ext>
            </a:extLst>
          </p:cNvPr>
          <p:cNvSpPr txBox="1"/>
          <p:nvPr/>
        </p:nvSpPr>
        <p:spPr>
          <a:xfrm>
            <a:off x="6929525" y="5278567"/>
            <a:ext cx="12129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Payload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660C03-8DE9-4E20-AFF7-839C4CC5F26A}"/>
              </a:ext>
            </a:extLst>
          </p:cNvPr>
          <p:cNvSpPr txBox="1"/>
          <p:nvPr/>
        </p:nvSpPr>
        <p:spPr>
          <a:xfrm>
            <a:off x="5584649" y="3228409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12AB78-1119-48A7-BF51-5A893385D163}"/>
              </a:ext>
            </a:extLst>
          </p:cNvPr>
          <p:cNvSpPr txBox="1"/>
          <p:nvPr/>
        </p:nvSpPr>
        <p:spPr>
          <a:xfrm>
            <a:off x="9209711" y="3221251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20D947-E746-4391-8ED3-4D428F227818}"/>
              </a:ext>
            </a:extLst>
          </p:cNvPr>
          <p:cNvSpPr txBox="1"/>
          <p:nvPr/>
        </p:nvSpPr>
        <p:spPr>
          <a:xfrm>
            <a:off x="6165470" y="2970914"/>
            <a:ext cx="273690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"hello": "anti-root"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DB1E6A-2951-420E-BE59-D2C30F33B949}"/>
              </a:ext>
            </a:extLst>
          </p:cNvPr>
          <p:cNvSpPr txBox="1"/>
          <p:nvPr/>
        </p:nvSpPr>
        <p:spPr>
          <a:xfrm>
            <a:off x="2879322" y="2777598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"none",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JWT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42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311844D-E232-4419-B34C-C8796D21B8DF}"/>
              </a:ext>
            </a:extLst>
          </p:cNvPr>
          <p:cNvSpPr/>
          <p:nvPr/>
        </p:nvSpPr>
        <p:spPr>
          <a:xfrm>
            <a:off x="3660683" y="1557344"/>
            <a:ext cx="1078358" cy="576907"/>
          </a:xfrm>
          <a:prstGeom prst="round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2733229" cy="646331"/>
            <a:chOff x="53008" y="92356"/>
            <a:chExt cx="2733229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236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RSA Algorithm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1299248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1397339" y="3225197"/>
            <a:ext cx="14643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Plain-text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9107398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9205492" y="3225197"/>
            <a:ext cx="14643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Plain-text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24F74B6-23F4-4FAE-83CB-1B5305D6E468}"/>
              </a:ext>
            </a:extLst>
          </p:cNvPr>
          <p:cNvCxnSpPr>
            <a:cxnSpLocks/>
          </p:cNvCxnSpPr>
          <p:nvPr/>
        </p:nvCxnSpPr>
        <p:spPr>
          <a:xfrm>
            <a:off x="3051544" y="3476864"/>
            <a:ext cx="52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68FC59-B4AC-4456-9547-A0A09DAAF748}"/>
              </a:ext>
            </a:extLst>
          </p:cNvPr>
          <p:cNvSpPr/>
          <p:nvPr/>
        </p:nvSpPr>
        <p:spPr>
          <a:xfrm>
            <a:off x="3666362" y="2919613"/>
            <a:ext cx="1078358" cy="11145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DDBAA-C7A3-45E2-821A-312178089FB7}"/>
              </a:ext>
            </a:extLst>
          </p:cNvPr>
          <p:cNvSpPr txBox="1"/>
          <p:nvPr/>
        </p:nvSpPr>
        <p:spPr>
          <a:xfrm>
            <a:off x="3562023" y="3184476"/>
            <a:ext cx="128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Encryption algorithm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EC2F52-ED1A-4766-9EA9-796A964D14C5}"/>
              </a:ext>
            </a:extLst>
          </p:cNvPr>
          <p:cNvCxnSpPr>
            <a:cxnSpLocks/>
          </p:cNvCxnSpPr>
          <p:nvPr/>
        </p:nvCxnSpPr>
        <p:spPr>
          <a:xfrm>
            <a:off x="4849057" y="3476864"/>
            <a:ext cx="52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1DF368E-FFA6-40FC-99EB-9960232CC1E7}"/>
              </a:ext>
            </a:extLst>
          </p:cNvPr>
          <p:cNvSpPr/>
          <p:nvPr/>
        </p:nvSpPr>
        <p:spPr>
          <a:xfrm>
            <a:off x="5458004" y="2919613"/>
            <a:ext cx="1078358" cy="11145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41A4F-0025-49D4-A5C4-6E10D78272AE}"/>
              </a:ext>
            </a:extLst>
          </p:cNvPr>
          <p:cNvSpPr txBox="1"/>
          <p:nvPr/>
        </p:nvSpPr>
        <p:spPr>
          <a:xfrm>
            <a:off x="5353665" y="3307586"/>
            <a:ext cx="128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Ciphertext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D93AE53-627E-447F-B2CA-2A08BA26F2D3}"/>
              </a:ext>
            </a:extLst>
          </p:cNvPr>
          <p:cNvCxnSpPr>
            <a:cxnSpLocks/>
          </p:cNvCxnSpPr>
          <p:nvPr/>
        </p:nvCxnSpPr>
        <p:spPr>
          <a:xfrm>
            <a:off x="6640699" y="3480426"/>
            <a:ext cx="52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1CBD482-84FE-4C5A-A2B7-1FF90435784D}"/>
              </a:ext>
            </a:extLst>
          </p:cNvPr>
          <p:cNvSpPr/>
          <p:nvPr/>
        </p:nvSpPr>
        <p:spPr>
          <a:xfrm>
            <a:off x="7280421" y="2921023"/>
            <a:ext cx="1078358" cy="11145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68EA0B-BEFF-4158-9333-2E1D1AA16734}"/>
              </a:ext>
            </a:extLst>
          </p:cNvPr>
          <p:cNvSpPr txBox="1"/>
          <p:nvPr/>
        </p:nvSpPr>
        <p:spPr>
          <a:xfrm>
            <a:off x="7176082" y="3184476"/>
            <a:ext cx="128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Decryption algorithm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5B18119-ADBA-4113-9C8B-690229D51E03}"/>
              </a:ext>
            </a:extLst>
          </p:cNvPr>
          <p:cNvCxnSpPr>
            <a:cxnSpLocks/>
          </p:cNvCxnSpPr>
          <p:nvPr/>
        </p:nvCxnSpPr>
        <p:spPr>
          <a:xfrm>
            <a:off x="8463116" y="3476864"/>
            <a:ext cx="52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9ADEAF-2948-4ED1-8DBF-40A138E13AB6}"/>
              </a:ext>
            </a:extLst>
          </p:cNvPr>
          <p:cNvCxnSpPr>
            <a:cxnSpLocks/>
          </p:cNvCxnSpPr>
          <p:nvPr/>
        </p:nvCxnSpPr>
        <p:spPr>
          <a:xfrm>
            <a:off x="4199862" y="2339163"/>
            <a:ext cx="0" cy="44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7B3906-9EA5-4901-82FC-FAA7CF63B4E0}"/>
              </a:ext>
            </a:extLst>
          </p:cNvPr>
          <p:cNvSpPr txBox="1"/>
          <p:nvPr/>
        </p:nvSpPr>
        <p:spPr>
          <a:xfrm>
            <a:off x="3562023" y="1669271"/>
            <a:ext cx="128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key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8BD15CC-94AD-4668-B851-3F387642F4AA}"/>
              </a:ext>
            </a:extLst>
          </p:cNvPr>
          <p:cNvSpPr/>
          <p:nvPr/>
        </p:nvSpPr>
        <p:spPr>
          <a:xfrm>
            <a:off x="7274742" y="1554902"/>
            <a:ext cx="1078358" cy="576907"/>
          </a:xfrm>
          <a:prstGeom prst="round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148E10-D4EF-4161-A20F-58D67651BF33}"/>
              </a:ext>
            </a:extLst>
          </p:cNvPr>
          <p:cNvCxnSpPr>
            <a:cxnSpLocks/>
          </p:cNvCxnSpPr>
          <p:nvPr/>
        </p:nvCxnSpPr>
        <p:spPr>
          <a:xfrm>
            <a:off x="7813921" y="2336721"/>
            <a:ext cx="0" cy="44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FE3D13-6091-498B-99B1-74862729BDBE}"/>
              </a:ext>
            </a:extLst>
          </p:cNvPr>
          <p:cNvSpPr txBox="1"/>
          <p:nvPr/>
        </p:nvSpPr>
        <p:spPr>
          <a:xfrm>
            <a:off x="7176082" y="1676966"/>
            <a:ext cx="1287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Private key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26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311844D-E232-4419-B34C-C8796D21B8DF}"/>
              </a:ext>
            </a:extLst>
          </p:cNvPr>
          <p:cNvSpPr/>
          <p:nvPr/>
        </p:nvSpPr>
        <p:spPr>
          <a:xfrm>
            <a:off x="3660683" y="1557344"/>
            <a:ext cx="1078358" cy="576907"/>
          </a:xfrm>
          <a:prstGeom prst="round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3024847" cy="646331"/>
            <a:chOff x="53008" y="92356"/>
            <a:chExt cx="3024847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2659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HMAC</a:t>
              </a:r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Algorithm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1299248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1397339" y="3225197"/>
            <a:ext cx="14643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Plain-text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9107398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9205492" y="3225197"/>
            <a:ext cx="14643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Plain-text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24F74B6-23F4-4FAE-83CB-1B5305D6E468}"/>
              </a:ext>
            </a:extLst>
          </p:cNvPr>
          <p:cNvCxnSpPr>
            <a:cxnSpLocks/>
          </p:cNvCxnSpPr>
          <p:nvPr/>
        </p:nvCxnSpPr>
        <p:spPr>
          <a:xfrm>
            <a:off x="3051544" y="3476864"/>
            <a:ext cx="52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68FC59-B4AC-4456-9547-A0A09DAAF748}"/>
              </a:ext>
            </a:extLst>
          </p:cNvPr>
          <p:cNvSpPr/>
          <p:nvPr/>
        </p:nvSpPr>
        <p:spPr>
          <a:xfrm>
            <a:off x="3666362" y="2919613"/>
            <a:ext cx="1078358" cy="11145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DDBAA-C7A3-45E2-821A-312178089FB7}"/>
              </a:ext>
            </a:extLst>
          </p:cNvPr>
          <p:cNvSpPr txBox="1"/>
          <p:nvPr/>
        </p:nvSpPr>
        <p:spPr>
          <a:xfrm>
            <a:off x="3562023" y="3184476"/>
            <a:ext cx="128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Encryption algorithm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EC2F52-ED1A-4766-9EA9-796A964D14C5}"/>
              </a:ext>
            </a:extLst>
          </p:cNvPr>
          <p:cNvCxnSpPr>
            <a:cxnSpLocks/>
          </p:cNvCxnSpPr>
          <p:nvPr/>
        </p:nvCxnSpPr>
        <p:spPr>
          <a:xfrm>
            <a:off x="4849057" y="3476864"/>
            <a:ext cx="52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1DF368E-FFA6-40FC-99EB-9960232CC1E7}"/>
              </a:ext>
            </a:extLst>
          </p:cNvPr>
          <p:cNvSpPr/>
          <p:nvPr/>
        </p:nvSpPr>
        <p:spPr>
          <a:xfrm>
            <a:off x="5458004" y="2919613"/>
            <a:ext cx="1078358" cy="11145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41A4F-0025-49D4-A5C4-6E10D78272AE}"/>
              </a:ext>
            </a:extLst>
          </p:cNvPr>
          <p:cNvSpPr txBox="1"/>
          <p:nvPr/>
        </p:nvSpPr>
        <p:spPr>
          <a:xfrm>
            <a:off x="5353665" y="3307586"/>
            <a:ext cx="128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Ciphertext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D93AE53-627E-447F-B2CA-2A08BA26F2D3}"/>
              </a:ext>
            </a:extLst>
          </p:cNvPr>
          <p:cNvCxnSpPr>
            <a:cxnSpLocks/>
          </p:cNvCxnSpPr>
          <p:nvPr/>
        </p:nvCxnSpPr>
        <p:spPr>
          <a:xfrm>
            <a:off x="6640699" y="3480426"/>
            <a:ext cx="52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1CBD482-84FE-4C5A-A2B7-1FF90435784D}"/>
              </a:ext>
            </a:extLst>
          </p:cNvPr>
          <p:cNvSpPr/>
          <p:nvPr/>
        </p:nvSpPr>
        <p:spPr>
          <a:xfrm>
            <a:off x="7280421" y="2921023"/>
            <a:ext cx="1078358" cy="111450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68EA0B-BEFF-4158-9333-2E1D1AA16734}"/>
              </a:ext>
            </a:extLst>
          </p:cNvPr>
          <p:cNvSpPr txBox="1"/>
          <p:nvPr/>
        </p:nvSpPr>
        <p:spPr>
          <a:xfrm>
            <a:off x="7176082" y="3184476"/>
            <a:ext cx="128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Decryption algorithm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5B18119-ADBA-4113-9C8B-690229D51E03}"/>
              </a:ext>
            </a:extLst>
          </p:cNvPr>
          <p:cNvCxnSpPr>
            <a:cxnSpLocks/>
          </p:cNvCxnSpPr>
          <p:nvPr/>
        </p:nvCxnSpPr>
        <p:spPr>
          <a:xfrm>
            <a:off x="8463116" y="3476864"/>
            <a:ext cx="52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9ADEAF-2948-4ED1-8DBF-40A138E13AB6}"/>
              </a:ext>
            </a:extLst>
          </p:cNvPr>
          <p:cNvCxnSpPr>
            <a:cxnSpLocks/>
          </p:cNvCxnSpPr>
          <p:nvPr/>
        </p:nvCxnSpPr>
        <p:spPr>
          <a:xfrm>
            <a:off x="4199862" y="2339163"/>
            <a:ext cx="0" cy="44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7B3906-9EA5-4901-82FC-FAA7CF63B4E0}"/>
              </a:ext>
            </a:extLst>
          </p:cNvPr>
          <p:cNvSpPr txBox="1"/>
          <p:nvPr/>
        </p:nvSpPr>
        <p:spPr>
          <a:xfrm>
            <a:off x="3562023" y="1669271"/>
            <a:ext cx="128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Secret key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8BD15CC-94AD-4668-B851-3F387642F4AA}"/>
              </a:ext>
            </a:extLst>
          </p:cNvPr>
          <p:cNvSpPr/>
          <p:nvPr/>
        </p:nvSpPr>
        <p:spPr>
          <a:xfrm>
            <a:off x="7274742" y="1554902"/>
            <a:ext cx="1078358" cy="576907"/>
          </a:xfrm>
          <a:prstGeom prst="round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0CECE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148E10-D4EF-4161-A20F-58D67651BF33}"/>
              </a:ext>
            </a:extLst>
          </p:cNvPr>
          <p:cNvCxnSpPr>
            <a:cxnSpLocks/>
          </p:cNvCxnSpPr>
          <p:nvPr/>
        </p:nvCxnSpPr>
        <p:spPr>
          <a:xfrm>
            <a:off x="7813921" y="2336721"/>
            <a:ext cx="0" cy="44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FE3D13-6091-498B-99B1-74862729BDBE}"/>
              </a:ext>
            </a:extLst>
          </p:cNvPr>
          <p:cNvSpPr txBox="1"/>
          <p:nvPr/>
        </p:nvSpPr>
        <p:spPr>
          <a:xfrm>
            <a:off x="7176082" y="1676966"/>
            <a:ext cx="1287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Secret key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93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3864949" cy="646331"/>
            <a:chOff x="53008" y="92356"/>
            <a:chExt cx="3864949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34996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RSA Algorithm Bypass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1026781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88CE18-6F24-435D-A715-791C15E95C71}"/>
              </a:ext>
            </a:extLst>
          </p:cNvPr>
          <p:cNvSpPr/>
          <p:nvPr/>
        </p:nvSpPr>
        <p:spPr>
          <a:xfrm>
            <a:off x="4656000" y="2061829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1E2FB9A-E3A3-4D9B-9B8F-E5768B0E87B2}"/>
              </a:ext>
            </a:extLst>
          </p:cNvPr>
          <p:cNvSpPr/>
          <p:nvPr/>
        </p:nvSpPr>
        <p:spPr>
          <a:xfrm>
            <a:off x="8281062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B9BAD8-62BB-4A05-8CF0-B3B988EC523D}"/>
              </a:ext>
            </a:extLst>
          </p:cNvPr>
          <p:cNvSpPr txBox="1"/>
          <p:nvPr/>
        </p:nvSpPr>
        <p:spPr>
          <a:xfrm>
            <a:off x="1869001" y="5278567"/>
            <a:ext cx="11961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Header 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C7CE22-0250-476D-9350-42DF9E9E9137}"/>
              </a:ext>
            </a:extLst>
          </p:cNvPr>
          <p:cNvSpPr txBox="1"/>
          <p:nvPr/>
        </p:nvSpPr>
        <p:spPr>
          <a:xfrm>
            <a:off x="5489525" y="5278567"/>
            <a:ext cx="12129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Payload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E53D88-75CF-42EC-BFC5-D999D3EB381D}"/>
              </a:ext>
            </a:extLst>
          </p:cNvPr>
          <p:cNvSpPr txBox="1"/>
          <p:nvPr/>
        </p:nvSpPr>
        <p:spPr>
          <a:xfrm>
            <a:off x="8988204" y="5278567"/>
            <a:ext cx="1465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Signature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BC407-9FCC-4F56-BAA8-4C4DE73C4CAD}"/>
              </a:ext>
            </a:extLst>
          </p:cNvPr>
          <p:cNvSpPr txBox="1"/>
          <p:nvPr/>
        </p:nvSpPr>
        <p:spPr>
          <a:xfrm>
            <a:off x="4144649" y="3228409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BDBCE-69C6-4C32-9157-3F24D9542C0F}"/>
              </a:ext>
            </a:extLst>
          </p:cNvPr>
          <p:cNvSpPr txBox="1"/>
          <p:nvPr/>
        </p:nvSpPr>
        <p:spPr>
          <a:xfrm>
            <a:off x="7769711" y="3221251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648C8-9FA6-4AD3-9118-0D156294DADB}"/>
              </a:ext>
            </a:extLst>
          </p:cNvPr>
          <p:cNvSpPr txBox="1"/>
          <p:nvPr/>
        </p:nvSpPr>
        <p:spPr>
          <a:xfrm>
            <a:off x="8739865" y="2574920"/>
            <a:ext cx="196239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RSASHAxxx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b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Header + "." +</a:t>
            </a:r>
            <a:b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Payload +</a:t>
            </a:r>
          </a:p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Key +</a:t>
            </a:r>
          </a:p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Private Key)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7C9FF-CE7E-4854-AE5B-ABDDD6D7EC25}"/>
              </a:ext>
            </a:extLst>
          </p:cNvPr>
          <p:cNvSpPr txBox="1"/>
          <p:nvPr/>
        </p:nvSpPr>
        <p:spPr>
          <a:xfrm>
            <a:off x="1366960" y="2736502"/>
            <a:ext cx="21996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RSxxx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",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JWT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28C634-5C83-4BBA-85F2-C4A873985128}"/>
              </a:ext>
            </a:extLst>
          </p:cNvPr>
          <p:cNvSpPr txBox="1"/>
          <p:nvPr/>
        </p:nvSpPr>
        <p:spPr>
          <a:xfrm>
            <a:off x="4727548" y="2897271"/>
            <a:ext cx="273690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"hello": "anti-root"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46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3864949" cy="646331"/>
            <a:chOff x="53008" y="92356"/>
            <a:chExt cx="3864949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34996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RSA Algorithm Bypass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1026781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88CE18-6F24-435D-A715-791C15E95C71}"/>
              </a:ext>
            </a:extLst>
          </p:cNvPr>
          <p:cNvSpPr/>
          <p:nvPr/>
        </p:nvSpPr>
        <p:spPr>
          <a:xfrm>
            <a:off x="4656000" y="2061829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1E2FB9A-E3A3-4D9B-9B8F-E5768B0E87B2}"/>
              </a:ext>
            </a:extLst>
          </p:cNvPr>
          <p:cNvSpPr/>
          <p:nvPr/>
        </p:nvSpPr>
        <p:spPr>
          <a:xfrm>
            <a:off x="8281062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B9BAD8-62BB-4A05-8CF0-B3B988EC523D}"/>
              </a:ext>
            </a:extLst>
          </p:cNvPr>
          <p:cNvSpPr txBox="1"/>
          <p:nvPr/>
        </p:nvSpPr>
        <p:spPr>
          <a:xfrm>
            <a:off x="1869001" y="5278567"/>
            <a:ext cx="11961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Header 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C7CE22-0250-476D-9350-42DF9E9E9137}"/>
              </a:ext>
            </a:extLst>
          </p:cNvPr>
          <p:cNvSpPr txBox="1"/>
          <p:nvPr/>
        </p:nvSpPr>
        <p:spPr>
          <a:xfrm>
            <a:off x="5489525" y="5278567"/>
            <a:ext cx="12129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Payload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E53D88-75CF-42EC-BFC5-D999D3EB381D}"/>
              </a:ext>
            </a:extLst>
          </p:cNvPr>
          <p:cNvSpPr txBox="1"/>
          <p:nvPr/>
        </p:nvSpPr>
        <p:spPr>
          <a:xfrm>
            <a:off x="8988204" y="5278567"/>
            <a:ext cx="1465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Signature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BC407-9FCC-4F56-BAA8-4C4DE73C4CAD}"/>
              </a:ext>
            </a:extLst>
          </p:cNvPr>
          <p:cNvSpPr txBox="1"/>
          <p:nvPr/>
        </p:nvSpPr>
        <p:spPr>
          <a:xfrm>
            <a:off x="4144649" y="3228409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BDBCE-69C6-4C32-9157-3F24D9542C0F}"/>
              </a:ext>
            </a:extLst>
          </p:cNvPr>
          <p:cNvSpPr txBox="1"/>
          <p:nvPr/>
        </p:nvSpPr>
        <p:spPr>
          <a:xfrm>
            <a:off x="7769711" y="3221251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648C8-9FA6-4AD3-9118-0D156294DADB}"/>
              </a:ext>
            </a:extLst>
          </p:cNvPr>
          <p:cNvSpPr txBox="1"/>
          <p:nvPr/>
        </p:nvSpPr>
        <p:spPr>
          <a:xfrm>
            <a:off x="8691518" y="2735686"/>
            <a:ext cx="20590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HMACSHAxxx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b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Header + "." +</a:t>
            </a:r>
            <a:b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Payload +</a:t>
            </a:r>
          </a:p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Key)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7C9FF-CE7E-4854-AE5B-ABDDD6D7EC25}"/>
              </a:ext>
            </a:extLst>
          </p:cNvPr>
          <p:cNvSpPr txBox="1"/>
          <p:nvPr/>
        </p:nvSpPr>
        <p:spPr>
          <a:xfrm>
            <a:off x="1359747" y="2735687"/>
            <a:ext cx="2214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HSxxx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",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typ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": "</a:t>
            </a:r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JWT</a:t>
            </a:r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28C634-5C83-4BBA-85F2-C4A873985128}"/>
              </a:ext>
            </a:extLst>
          </p:cNvPr>
          <p:cNvSpPr txBox="1"/>
          <p:nvPr/>
        </p:nvSpPr>
        <p:spPr>
          <a:xfrm>
            <a:off x="4725470" y="2897271"/>
            <a:ext cx="273690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"hello": "anti-root"</a:t>
            </a:r>
          </a:p>
          <a:p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24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5D0AA5-B434-4A2A-B118-D83285F81C6C}"/>
              </a:ext>
            </a:extLst>
          </p:cNvPr>
          <p:cNvGrpSpPr/>
          <p:nvPr/>
        </p:nvGrpSpPr>
        <p:grpSpPr>
          <a:xfrm>
            <a:off x="53008" y="92356"/>
            <a:ext cx="550004" cy="646331"/>
            <a:chOff x="53008" y="92356"/>
            <a:chExt cx="55000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281" y="18468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67686" y="1134140"/>
            <a:ext cx="385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Bruteforce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the secret key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C764-4E10-490B-8EF6-7F37776309A0}"/>
              </a:ext>
            </a:extLst>
          </p:cNvPr>
          <p:cNvSpPr txBox="1"/>
          <p:nvPr/>
        </p:nvSpPr>
        <p:spPr>
          <a:xfrm>
            <a:off x="5424338" y="3666175"/>
            <a:ext cx="6463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It could also be possible to brute force the key used to sign a </a:t>
            </a: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JWT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1E04BD-29FA-40C1-9BEE-A13BD0BCF9A8}"/>
              </a:ext>
            </a:extLst>
          </p:cNvPr>
          <p:cNvSpPr/>
          <p:nvPr/>
        </p:nvSpPr>
        <p:spPr>
          <a:xfrm>
            <a:off x="0" y="-5439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2CEF4-2DAF-4AAC-B0A6-5FB40BF8DAF6}"/>
              </a:ext>
            </a:extLst>
          </p:cNvPr>
          <p:cNvSpPr txBox="1"/>
          <p:nvPr/>
        </p:nvSpPr>
        <p:spPr>
          <a:xfrm>
            <a:off x="418280" y="184687"/>
            <a:ext cx="6463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Ways to bypass JSON Web Token controls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49092-9CDA-4B53-BC37-D07A3B7741C0}"/>
              </a:ext>
            </a:extLst>
          </p:cNvPr>
          <p:cNvSpPr txBox="1"/>
          <p:nvPr/>
        </p:nvSpPr>
        <p:spPr>
          <a:xfrm>
            <a:off x="505376" y="3527675"/>
            <a:ext cx="4600849" cy="147732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HMACSHA256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</a:p>
          <a:p>
            <a:r>
              <a:rPr lang="en-US" altLang="ko-KR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base64UrlEncode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(header) + </a:t>
            </a:r>
            <a:r>
              <a:rPr lang="en-US" altLang="ko-KR" b="0" i="0" dirty="0">
                <a:solidFill>
                  <a:srgbClr val="00FBC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"."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	+ 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base64UrlEncode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(payload), 	[Target of 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bruteforce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Attack]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01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5D0AA5-B434-4A2A-B118-D83285F81C6C}"/>
              </a:ext>
            </a:extLst>
          </p:cNvPr>
          <p:cNvGrpSpPr/>
          <p:nvPr/>
        </p:nvGrpSpPr>
        <p:grpSpPr>
          <a:xfrm>
            <a:off x="53008" y="92356"/>
            <a:ext cx="550004" cy="646331"/>
            <a:chOff x="53008" y="92356"/>
            <a:chExt cx="55000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281" y="18468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02837" y="1134140"/>
            <a:ext cx="298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Leak the secret key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C764-4E10-490B-8EF6-7F37776309A0}"/>
              </a:ext>
            </a:extLst>
          </p:cNvPr>
          <p:cNvSpPr txBox="1"/>
          <p:nvPr/>
        </p:nvSpPr>
        <p:spPr>
          <a:xfrm>
            <a:off x="2864460" y="3666175"/>
            <a:ext cx="6463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If an attacker is not able to brute force the key, she might try leaking the secret key instead.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1E04BD-29FA-40C1-9BEE-A13BD0BCF9A8}"/>
              </a:ext>
            </a:extLst>
          </p:cNvPr>
          <p:cNvSpPr/>
          <p:nvPr/>
        </p:nvSpPr>
        <p:spPr>
          <a:xfrm>
            <a:off x="0" y="-5439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2CEF4-2DAF-4AAC-B0A6-5FB40BF8DAF6}"/>
              </a:ext>
            </a:extLst>
          </p:cNvPr>
          <p:cNvSpPr txBox="1"/>
          <p:nvPr/>
        </p:nvSpPr>
        <p:spPr>
          <a:xfrm>
            <a:off x="418280" y="184687"/>
            <a:ext cx="6463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Ways to bypass JSON Web Token controls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94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5D0AA5-B434-4A2A-B118-D83285F81C6C}"/>
              </a:ext>
            </a:extLst>
          </p:cNvPr>
          <p:cNvGrpSpPr/>
          <p:nvPr/>
        </p:nvGrpSpPr>
        <p:grpSpPr>
          <a:xfrm>
            <a:off x="53008" y="92356"/>
            <a:ext cx="550004" cy="646331"/>
            <a:chOff x="53008" y="92356"/>
            <a:chExt cx="55000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281" y="18468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72563" y="11341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KID manipulation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C764-4E10-490B-8EF6-7F37776309A0}"/>
              </a:ext>
            </a:extLst>
          </p:cNvPr>
          <p:cNvSpPr txBox="1"/>
          <p:nvPr/>
        </p:nvSpPr>
        <p:spPr>
          <a:xfrm>
            <a:off x="5424338" y="3433350"/>
            <a:ext cx="646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KID stands for “Key ID”. It is an optional header field in </a:t>
            </a: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JWTs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and it allows developers to specify the key to be used for verifying the token.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1E04BD-29FA-40C1-9BEE-A13BD0BCF9A8}"/>
              </a:ext>
            </a:extLst>
          </p:cNvPr>
          <p:cNvSpPr/>
          <p:nvPr/>
        </p:nvSpPr>
        <p:spPr>
          <a:xfrm>
            <a:off x="0" y="-5439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2CEF4-2DAF-4AAC-B0A6-5FB40BF8DAF6}"/>
              </a:ext>
            </a:extLst>
          </p:cNvPr>
          <p:cNvSpPr txBox="1"/>
          <p:nvPr/>
        </p:nvSpPr>
        <p:spPr>
          <a:xfrm>
            <a:off x="418280" y="184687"/>
            <a:ext cx="6463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Ways to bypass JSON Web Token controls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552EF-DB9A-4E5F-9711-89F3E7BF1338}"/>
              </a:ext>
            </a:extLst>
          </p:cNvPr>
          <p:cNvSpPr txBox="1"/>
          <p:nvPr/>
        </p:nvSpPr>
        <p:spPr>
          <a:xfrm>
            <a:off x="1252608" y="3429000"/>
            <a:ext cx="2890269" cy="147732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HS256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JWT</a:t>
            </a:r>
            <a:r>
              <a:rPr lang="en-US" altLang="ko-KR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"kid"</a:t>
            </a:r>
            <a:r>
              <a:rPr lang="en-US" altLang="ko-KR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"1"</a:t>
            </a:r>
            <a:endParaRPr lang="en-US" altLang="ko-KR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124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5D0AA5-B434-4A2A-B118-D83285F81C6C}"/>
              </a:ext>
            </a:extLst>
          </p:cNvPr>
          <p:cNvGrpSpPr/>
          <p:nvPr/>
        </p:nvGrpSpPr>
        <p:grpSpPr>
          <a:xfrm>
            <a:off x="53008" y="92356"/>
            <a:ext cx="3970106" cy="646331"/>
            <a:chOff x="53008" y="92356"/>
            <a:chExt cx="397010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281" y="184688"/>
              <a:ext cx="3604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(</a:t>
              </a:r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JSONWebToken</a:t>
              </a:r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)?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32247" y="1138912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What is </a:t>
            </a:r>
            <a:r>
              <a:rPr lang="en-US" altLang="ko-KR" sz="2400" dirty="0" err="1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JWT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C764-4E10-490B-8EF6-7F37776309A0}"/>
              </a:ext>
            </a:extLst>
          </p:cNvPr>
          <p:cNvSpPr txBox="1"/>
          <p:nvPr/>
        </p:nvSpPr>
        <p:spPr>
          <a:xfrm>
            <a:off x="5424338" y="3449672"/>
            <a:ext cx="6463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</a:p>
          <a:p>
            <a:pPr algn="ctr"/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 Web Token (</a:t>
            </a: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JWT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is an open standard (RFC 7519).</a:t>
            </a: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JWT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is digitally signed.</a:t>
            </a: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JWTs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can be signed using a secret (with the </a:t>
            </a:r>
            <a:r>
              <a:rPr lang="en-US" altLang="ko-KR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HMAC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algorithm) or a public/private key pair using </a:t>
            </a:r>
            <a:r>
              <a:rPr lang="en-US" altLang="ko-KR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RSA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or </a:t>
            </a:r>
            <a:r>
              <a:rPr lang="en-US" altLang="ko-KR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ECDSA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1E04BD-29FA-40C1-9BEE-A13BD0BCF9A8}"/>
              </a:ext>
            </a:extLst>
          </p:cNvPr>
          <p:cNvSpPr/>
          <p:nvPr/>
        </p:nvSpPr>
        <p:spPr>
          <a:xfrm>
            <a:off x="0" y="-5439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JWT(JSON Web Token) 란 무엇인가?">
            <a:extLst>
              <a:ext uri="{FF2B5EF4-FFF2-40B4-BE49-F238E27FC236}">
                <a16:creationId xmlns:a16="http://schemas.microsoft.com/office/drawing/2014/main" id="{D4B71DF6-0467-4EC6-9C30-C438AC41B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76" y="3182959"/>
            <a:ext cx="3834064" cy="230043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042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6D30E7-2592-461A-972D-472FEBC8BE1D}"/>
              </a:ext>
            </a:extLst>
          </p:cNvPr>
          <p:cNvSpPr/>
          <p:nvPr/>
        </p:nvSpPr>
        <p:spPr>
          <a:xfrm>
            <a:off x="1746263" y="2821406"/>
            <a:ext cx="2337498" cy="12151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3366416" cy="646331"/>
            <a:chOff x="53008" y="92356"/>
            <a:chExt cx="3366416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3001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Directory traversal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1746263" y="2890391"/>
            <a:ext cx="23374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...,</a:t>
            </a:r>
          </a:p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"kid": "../../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abc.txt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</a:t>
            </a:r>
          </a:p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6096000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6401938" y="3225197"/>
            <a:ext cx="10486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EF99B5-5B49-4885-B537-6E81ECED7361}"/>
              </a:ext>
            </a:extLst>
          </p:cNvPr>
          <p:cNvSpPr/>
          <p:nvPr/>
        </p:nvSpPr>
        <p:spPr>
          <a:xfrm>
            <a:off x="9880596" y="2030245"/>
            <a:ext cx="892128" cy="89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7E7F32-689B-4C55-91D8-A2A050BB3CF6}"/>
              </a:ext>
            </a:extLst>
          </p:cNvPr>
          <p:cNvSpPr txBox="1"/>
          <p:nvPr/>
        </p:nvSpPr>
        <p:spPr>
          <a:xfrm>
            <a:off x="9863509" y="2294103"/>
            <a:ext cx="931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abc.txt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3931EE5-DC7D-4CAD-8815-1269928063E1}"/>
              </a:ext>
            </a:extLst>
          </p:cNvPr>
          <p:cNvCxnSpPr>
            <a:cxnSpLocks/>
          </p:cNvCxnSpPr>
          <p:nvPr/>
        </p:nvCxnSpPr>
        <p:spPr>
          <a:xfrm>
            <a:off x="4251909" y="3429000"/>
            <a:ext cx="1622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E170C5A-6CD1-4AEE-99E6-ACA453ABF2F2}"/>
              </a:ext>
            </a:extLst>
          </p:cNvPr>
          <p:cNvCxnSpPr>
            <a:cxnSpLocks/>
          </p:cNvCxnSpPr>
          <p:nvPr/>
        </p:nvCxnSpPr>
        <p:spPr>
          <a:xfrm flipV="1">
            <a:off x="8062494" y="2456330"/>
            <a:ext cx="1495082" cy="97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477669-5518-4D4B-A2AA-7DBDF3BD378C}"/>
              </a:ext>
            </a:extLst>
          </p:cNvPr>
          <p:cNvSpPr/>
          <p:nvPr/>
        </p:nvSpPr>
        <p:spPr>
          <a:xfrm>
            <a:off x="9880596" y="4013385"/>
            <a:ext cx="892128" cy="89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2A903C-1A7D-462D-B7BA-6810DD12C0D7}"/>
              </a:ext>
            </a:extLst>
          </p:cNvPr>
          <p:cNvSpPr txBox="1"/>
          <p:nvPr/>
        </p:nvSpPr>
        <p:spPr>
          <a:xfrm>
            <a:off x="9825839" y="4277243"/>
            <a:ext cx="10070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test123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470CB6-47D5-4D35-8679-2BF37C0101CC}"/>
              </a:ext>
            </a:extLst>
          </p:cNvPr>
          <p:cNvCxnSpPr/>
          <p:nvPr/>
        </p:nvCxnSpPr>
        <p:spPr>
          <a:xfrm>
            <a:off x="10336306" y="3030071"/>
            <a:ext cx="0" cy="8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09D94E-FE42-401D-8D0A-9E1275C5771A}"/>
              </a:ext>
            </a:extLst>
          </p:cNvPr>
          <p:cNvCxnSpPr>
            <a:cxnSpLocks/>
          </p:cNvCxnSpPr>
          <p:nvPr/>
        </p:nvCxnSpPr>
        <p:spPr>
          <a:xfrm flipH="1">
            <a:off x="8062496" y="4464424"/>
            <a:ext cx="149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985D57-59F7-4F68-B2AE-7DAB6283975B}"/>
              </a:ext>
            </a:extLst>
          </p:cNvPr>
          <p:cNvSpPr txBox="1"/>
          <p:nvPr/>
        </p:nvSpPr>
        <p:spPr>
          <a:xfrm>
            <a:off x="8180099" y="4100271"/>
            <a:ext cx="12769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secret key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15D499-D207-4A1E-A681-B435BD28E807}"/>
              </a:ext>
            </a:extLst>
          </p:cNvPr>
          <p:cNvSpPr txBox="1"/>
          <p:nvPr/>
        </p:nvSpPr>
        <p:spPr>
          <a:xfrm rot="19626047">
            <a:off x="8137338" y="2644435"/>
            <a:ext cx="10556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read file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2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6D30E7-2592-461A-972D-472FEBC8BE1D}"/>
              </a:ext>
            </a:extLst>
          </p:cNvPr>
          <p:cNvSpPr/>
          <p:nvPr/>
        </p:nvSpPr>
        <p:spPr>
          <a:xfrm>
            <a:off x="1419276" y="2821406"/>
            <a:ext cx="3681330" cy="11687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2515221" cy="646331"/>
            <a:chOff x="53008" y="92356"/>
            <a:chExt cx="2515221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2149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SQL injection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1419276" y="2890391"/>
            <a:ext cx="3681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</a:p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...,</a:t>
            </a:r>
          </a:p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"kid": "</a:t>
            </a:r>
            <a:r>
              <a:rPr lang="en-US" altLang="ko-KR" sz="15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aaaa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 UNION SELECT 'key';--"</a:t>
            </a:r>
          </a:p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03B81-41E7-4533-B4A4-EC61F70DB67E}"/>
              </a:ext>
            </a:extLst>
          </p:cNvPr>
          <p:cNvSpPr/>
          <p:nvPr/>
        </p:nvSpPr>
        <p:spPr>
          <a:xfrm>
            <a:off x="6096000" y="2025513"/>
            <a:ext cx="1660556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DEA0B-6CC7-4246-8970-2B8003ECE63F}"/>
              </a:ext>
            </a:extLst>
          </p:cNvPr>
          <p:cNvSpPr txBox="1"/>
          <p:nvPr/>
        </p:nvSpPr>
        <p:spPr>
          <a:xfrm>
            <a:off x="6401938" y="3225197"/>
            <a:ext cx="10486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EF99B5-5B49-4885-B537-6E81ECED7361}"/>
              </a:ext>
            </a:extLst>
          </p:cNvPr>
          <p:cNvSpPr/>
          <p:nvPr/>
        </p:nvSpPr>
        <p:spPr>
          <a:xfrm>
            <a:off x="9880596" y="2030245"/>
            <a:ext cx="892128" cy="89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7E7F32-689B-4C55-91D8-A2A050BB3CF6}"/>
              </a:ext>
            </a:extLst>
          </p:cNvPr>
          <p:cNvSpPr txBox="1"/>
          <p:nvPr/>
        </p:nvSpPr>
        <p:spPr>
          <a:xfrm>
            <a:off x="10088731" y="2294103"/>
            <a:ext cx="48122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3931EE5-DC7D-4CAD-8815-1269928063E1}"/>
              </a:ext>
            </a:extLst>
          </p:cNvPr>
          <p:cNvCxnSpPr>
            <a:cxnSpLocks/>
          </p:cNvCxnSpPr>
          <p:nvPr/>
        </p:nvCxnSpPr>
        <p:spPr>
          <a:xfrm>
            <a:off x="5289176" y="3429000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E170C5A-6CD1-4AEE-99E6-ACA453ABF2F2}"/>
              </a:ext>
            </a:extLst>
          </p:cNvPr>
          <p:cNvCxnSpPr>
            <a:cxnSpLocks/>
          </p:cNvCxnSpPr>
          <p:nvPr/>
        </p:nvCxnSpPr>
        <p:spPr>
          <a:xfrm flipV="1">
            <a:off x="8062494" y="2456330"/>
            <a:ext cx="1495082" cy="97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477669-5518-4D4B-A2AA-7DBDF3BD378C}"/>
              </a:ext>
            </a:extLst>
          </p:cNvPr>
          <p:cNvSpPr/>
          <p:nvPr/>
        </p:nvSpPr>
        <p:spPr>
          <a:xfrm>
            <a:off x="9880596" y="4013385"/>
            <a:ext cx="892128" cy="89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2A903C-1A7D-462D-B7BA-6810DD12C0D7}"/>
              </a:ext>
            </a:extLst>
          </p:cNvPr>
          <p:cNvSpPr txBox="1"/>
          <p:nvPr/>
        </p:nvSpPr>
        <p:spPr>
          <a:xfrm>
            <a:off x="10050997" y="4277243"/>
            <a:ext cx="5566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470CB6-47D5-4D35-8679-2BF37C0101CC}"/>
              </a:ext>
            </a:extLst>
          </p:cNvPr>
          <p:cNvCxnSpPr/>
          <p:nvPr/>
        </p:nvCxnSpPr>
        <p:spPr>
          <a:xfrm>
            <a:off x="10336306" y="3030071"/>
            <a:ext cx="0" cy="8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09D94E-FE42-401D-8D0A-9E1275C5771A}"/>
              </a:ext>
            </a:extLst>
          </p:cNvPr>
          <p:cNvCxnSpPr>
            <a:cxnSpLocks/>
          </p:cNvCxnSpPr>
          <p:nvPr/>
        </p:nvCxnSpPr>
        <p:spPr>
          <a:xfrm flipH="1">
            <a:off x="8062496" y="4464424"/>
            <a:ext cx="149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985D57-59F7-4F68-B2AE-7DAB6283975B}"/>
              </a:ext>
            </a:extLst>
          </p:cNvPr>
          <p:cNvSpPr txBox="1"/>
          <p:nvPr/>
        </p:nvSpPr>
        <p:spPr>
          <a:xfrm>
            <a:off x="8180099" y="4100271"/>
            <a:ext cx="12769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secret key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15D499-D207-4A1E-A681-B435BD28E807}"/>
              </a:ext>
            </a:extLst>
          </p:cNvPr>
          <p:cNvSpPr txBox="1"/>
          <p:nvPr/>
        </p:nvSpPr>
        <p:spPr>
          <a:xfrm rot="19626047">
            <a:off x="7985023" y="2644435"/>
            <a:ext cx="136024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send query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81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51AC05D-46CA-4752-B563-6651B08CFF1E}"/>
              </a:ext>
            </a:extLst>
          </p:cNvPr>
          <p:cNvGrpSpPr/>
          <p:nvPr/>
        </p:nvGrpSpPr>
        <p:grpSpPr>
          <a:xfrm>
            <a:off x="3286539" y="2395400"/>
            <a:ext cx="5618922" cy="2140226"/>
            <a:chOff x="3366051" y="2133600"/>
            <a:chExt cx="5618922" cy="214022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974541-1386-4D93-A1DF-51A84450BDAD}"/>
                </a:ext>
              </a:extLst>
            </p:cNvPr>
            <p:cNvCxnSpPr/>
            <p:nvPr/>
          </p:nvCxnSpPr>
          <p:spPr>
            <a:xfrm>
              <a:off x="3366051" y="2133600"/>
              <a:ext cx="5618922" cy="0"/>
            </a:xfrm>
            <a:prstGeom prst="line">
              <a:avLst/>
            </a:prstGeom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5A3B0A9-64E1-4716-BEB6-F40AAB1F8544}"/>
                </a:ext>
              </a:extLst>
            </p:cNvPr>
            <p:cNvCxnSpPr/>
            <p:nvPr/>
          </p:nvCxnSpPr>
          <p:spPr>
            <a:xfrm>
              <a:off x="3366051" y="4273826"/>
              <a:ext cx="5618922" cy="0"/>
            </a:xfrm>
            <a:prstGeom prst="line">
              <a:avLst/>
            </a:prstGeom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C7C180-D331-470A-9B4B-F86B9A382439}"/>
                </a:ext>
              </a:extLst>
            </p:cNvPr>
            <p:cNvSpPr txBox="1"/>
            <p:nvPr/>
          </p:nvSpPr>
          <p:spPr>
            <a:xfrm>
              <a:off x="5149429" y="2911325"/>
              <a:ext cx="205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감사합니다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F11564-3079-4FFC-8EF8-5963A4443702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8A985-1B98-4CF9-ACC8-0B2561A1019A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78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2100043" cy="646331"/>
            <a:chOff x="53008" y="92356"/>
            <a:chExt cx="2100043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1734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구조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1026781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88CE18-6F24-435D-A715-791C15E95C71}"/>
              </a:ext>
            </a:extLst>
          </p:cNvPr>
          <p:cNvSpPr/>
          <p:nvPr/>
        </p:nvSpPr>
        <p:spPr>
          <a:xfrm>
            <a:off x="4656000" y="2061829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1E2FB9A-E3A3-4D9B-9B8F-E5768B0E87B2}"/>
              </a:ext>
            </a:extLst>
          </p:cNvPr>
          <p:cNvSpPr/>
          <p:nvPr/>
        </p:nvSpPr>
        <p:spPr>
          <a:xfrm>
            <a:off x="8281062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B9BAD8-62BB-4A05-8CF0-B3B988EC523D}"/>
              </a:ext>
            </a:extLst>
          </p:cNvPr>
          <p:cNvSpPr txBox="1"/>
          <p:nvPr/>
        </p:nvSpPr>
        <p:spPr>
          <a:xfrm>
            <a:off x="1869001" y="5278567"/>
            <a:ext cx="11961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Header 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C7CE22-0250-476D-9350-42DF9E9E9137}"/>
              </a:ext>
            </a:extLst>
          </p:cNvPr>
          <p:cNvSpPr txBox="1"/>
          <p:nvPr/>
        </p:nvSpPr>
        <p:spPr>
          <a:xfrm>
            <a:off x="5489525" y="5278567"/>
            <a:ext cx="12129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Payload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E53D88-75CF-42EC-BFC5-D999D3EB381D}"/>
              </a:ext>
            </a:extLst>
          </p:cNvPr>
          <p:cNvSpPr txBox="1"/>
          <p:nvPr/>
        </p:nvSpPr>
        <p:spPr>
          <a:xfrm>
            <a:off x="8988204" y="5278567"/>
            <a:ext cx="1465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Signature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1989729" y="3225197"/>
            <a:ext cx="9541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aaaaa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6C1E3D-144A-41E8-AB03-B9386AA6C696}"/>
              </a:ext>
            </a:extLst>
          </p:cNvPr>
          <p:cNvSpPr txBox="1"/>
          <p:nvPr/>
        </p:nvSpPr>
        <p:spPr>
          <a:xfrm>
            <a:off x="5590893" y="3257764"/>
            <a:ext cx="1010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bbbbb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53E001-DEF6-478C-B0B7-EC448E1D7913}"/>
              </a:ext>
            </a:extLst>
          </p:cNvPr>
          <p:cNvSpPr txBox="1"/>
          <p:nvPr/>
        </p:nvSpPr>
        <p:spPr>
          <a:xfrm>
            <a:off x="9272061" y="322519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ccccc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BC407-9FCC-4F56-BAA8-4C4DE73C4CAD}"/>
              </a:ext>
            </a:extLst>
          </p:cNvPr>
          <p:cNvSpPr txBox="1"/>
          <p:nvPr/>
        </p:nvSpPr>
        <p:spPr>
          <a:xfrm>
            <a:off x="4144649" y="3228409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BDBCE-69C6-4C32-9157-3F24D9542C0F}"/>
              </a:ext>
            </a:extLst>
          </p:cNvPr>
          <p:cNvSpPr txBox="1"/>
          <p:nvPr/>
        </p:nvSpPr>
        <p:spPr>
          <a:xfrm>
            <a:off x="7769711" y="3221251"/>
            <a:ext cx="2776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8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5D0AA5-B434-4A2A-B118-D83285F81C6C}"/>
              </a:ext>
            </a:extLst>
          </p:cNvPr>
          <p:cNvGrpSpPr/>
          <p:nvPr/>
        </p:nvGrpSpPr>
        <p:grpSpPr>
          <a:xfrm>
            <a:off x="53008" y="92356"/>
            <a:ext cx="1181522" cy="646331"/>
            <a:chOff x="53008" y="92356"/>
            <a:chExt cx="11815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281" y="184688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09003" y="1134140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Header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구성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C764-4E10-490B-8EF6-7F37776309A0}"/>
              </a:ext>
            </a:extLst>
          </p:cNvPr>
          <p:cNvSpPr txBox="1"/>
          <p:nvPr/>
        </p:nvSpPr>
        <p:spPr>
          <a:xfrm>
            <a:off x="5424338" y="3588171"/>
            <a:ext cx="646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</a:p>
          <a:p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The header typically consists of two parts: the type of the token, which is </a:t>
            </a: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JWT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and the signing algorithm being used, such as </a:t>
            </a:r>
            <a:r>
              <a:rPr lang="en-US" altLang="ko-KR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HMACSHA256</a:t>
            </a:r>
            <a:r>
              <a:rPr lang="en-US" altLang="ko-KR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or </a:t>
            </a:r>
            <a:r>
              <a:rPr lang="en-US" altLang="ko-KR" b="1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RSASHA256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1E04BD-29FA-40C1-9BEE-A13BD0BCF9A8}"/>
              </a:ext>
            </a:extLst>
          </p:cNvPr>
          <p:cNvSpPr/>
          <p:nvPr/>
        </p:nvSpPr>
        <p:spPr>
          <a:xfrm>
            <a:off x="0" y="-5439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EA5CD-CC8E-4FD4-B080-3EDCF9C690CD}"/>
              </a:ext>
            </a:extLst>
          </p:cNvPr>
          <p:cNvSpPr txBox="1"/>
          <p:nvPr/>
        </p:nvSpPr>
        <p:spPr>
          <a:xfrm>
            <a:off x="677684" y="3726670"/>
            <a:ext cx="4023625" cy="1200329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"encryption algorithm"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"type of token"</a:t>
            </a:r>
            <a:endParaRPr lang="en-US" altLang="ko-KR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2CEF4-2DAF-4AAC-B0A6-5FB40BF8DAF6}"/>
              </a:ext>
            </a:extLst>
          </p:cNvPr>
          <p:cNvSpPr txBox="1"/>
          <p:nvPr/>
        </p:nvSpPr>
        <p:spPr>
          <a:xfrm>
            <a:off x="1027793" y="184687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.Header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55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6396" y="1134140"/>
            <a:ext cx="225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Payload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구성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C764-4E10-490B-8EF6-7F37776309A0}"/>
              </a:ext>
            </a:extLst>
          </p:cNvPr>
          <p:cNvSpPr txBox="1"/>
          <p:nvPr/>
        </p:nvSpPr>
        <p:spPr>
          <a:xfrm>
            <a:off x="5424338" y="3588171"/>
            <a:ext cx="646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Registered claims</a:t>
            </a: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Public claims</a:t>
            </a: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Private claims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1E04BD-29FA-40C1-9BEE-A13BD0BCF9A8}"/>
              </a:ext>
            </a:extLst>
          </p:cNvPr>
          <p:cNvSpPr/>
          <p:nvPr/>
        </p:nvSpPr>
        <p:spPr>
          <a:xfrm>
            <a:off x="0" y="-5439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EA5CD-CC8E-4FD4-B080-3EDCF9C690CD}"/>
              </a:ext>
            </a:extLst>
          </p:cNvPr>
          <p:cNvSpPr txBox="1"/>
          <p:nvPr/>
        </p:nvSpPr>
        <p:spPr>
          <a:xfrm>
            <a:off x="1027793" y="3449672"/>
            <a:ext cx="3497152" cy="1754326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"sub"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"subject"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"issuer"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"audience"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"exp"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"expiration"</a:t>
            </a:r>
            <a:endParaRPr lang="en-US" altLang="ko-KR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836D1DD-832B-46A4-9FCE-FDD2FBE0C89C}"/>
              </a:ext>
            </a:extLst>
          </p:cNvPr>
          <p:cNvGrpSpPr/>
          <p:nvPr/>
        </p:nvGrpSpPr>
        <p:grpSpPr>
          <a:xfrm>
            <a:off x="53008" y="92356"/>
            <a:ext cx="1181522" cy="646331"/>
            <a:chOff x="53008" y="92356"/>
            <a:chExt cx="1181522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E1D665-467A-4C0B-8EDE-6B04404E1DCF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86A44C-3629-4371-9DF6-4DAE6DCD2DF0}"/>
                </a:ext>
              </a:extLst>
            </p:cNvPr>
            <p:cNvSpPr txBox="1"/>
            <p:nvPr/>
          </p:nvSpPr>
          <p:spPr>
            <a:xfrm>
              <a:off x="418281" y="184688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60422A-8498-43C0-A9C2-6C3CA28D8D10}"/>
              </a:ext>
            </a:extLst>
          </p:cNvPr>
          <p:cNvSpPr txBox="1"/>
          <p:nvPr/>
        </p:nvSpPr>
        <p:spPr>
          <a:xfrm>
            <a:off x="1027793" y="184687"/>
            <a:ext cx="146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.Payload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080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2645064" cy="646331"/>
            <a:chOff x="53008" y="92356"/>
            <a:chExt cx="2645064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2279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Private claims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9180DD-ED31-41B3-A89D-B90D3FD818B4}"/>
              </a:ext>
            </a:extLst>
          </p:cNvPr>
          <p:cNvSpPr/>
          <p:nvPr/>
        </p:nvSpPr>
        <p:spPr>
          <a:xfrm>
            <a:off x="2719605" y="2955854"/>
            <a:ext cx="953450" cy="9534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55857-6217-4A42-B91C-FABF96CE59D8}"/>
              </a:ext>
            </a:extLst>
          </p:cNvPr>
          <p:cNvSpPr txBox="1"/>
          <p:nvPr/>
        </p:nvSpPr>
        <p:spPr>
          <a:xfrm>
            <a:off x="2682547" y="3255607"/>
            <a:ext cx="102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"urgent"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D904B7-0FE7-4A58-904D-C6CE91086C19}"/>
              </a:ext>
            </a:extLst>
          </p:cNvPr>
          <p:cNvSpPr/>
          <p:nvPr/>
        </p:nvSpPr>
        <p:spPr>
          <a:xfrm>
            <a:off x="8518945" y="3909304"/>
            <a:ext cx="953450" cy="9534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AB9064-6138-4386-B7DD-B62285B5C08F}"/>
              </a:ext>
            </a:extLst>
          </p:cNvPr>
          <p:cNvSpPr txBox="1"/>
          <p:nvPr/>
        </p:nvSpPr>
        <p:spPr>
          <a:xfrm>
            <a:off x="8481887" y="4209057"/>
            <a:ext cx="10275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false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72C7557-87D1-40ED-B4F0-0F88849144F0}"/>
              </a:ext>
            </a:extLst>
          </p:cNvPr>
          <p:cNvSpPr/>
          <p:nvPr/>
        </p:nvSpPr>
        <p:spPr>
          <a:xfrm>
            <a:off x="8518945" y="2002404"/>
            <a:ext cx="953450" cy="9534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778F4-AF08-4359-AAFA-5ECB1B1A4B0C}"/>
              </a:ext>
            </a:extLst>
          </p:cNvPr>
          <p:cNvSpPr txBox="1"/>
          <p:nvPr/>
        </p:nvSpPr>
        <p:spPr>
          <a:xfrm>
            <a:off x="8481887" y="2302157"/>
            <a:ext cx="10275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true</a:t>
            </a:r>
            <a:endParaRPr lang="ko-KR" altLang="en-US" sz="1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320DCE5-ECCD-4B5C-A217-05C687B38FB0}"/>
              </a:ext>
            </a:extLst>
          </p:cNvPr>
          <p:cNvSpPr/>
          <p:nvPr/>
        </p:nvSpPr>
        <p:spPr>
          <a:xfrm>
            <a:off x="5619275" y="2961413"/>
            <a:ext cx="953450" cy="9534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096CD4-0106-4408-A1BA-C42CFEB0C558}"/>
              </a:ext>
            </a:extLst>
          </p:cNvPr>
          <p:cNvSpPr txBox="1"/>
          <p:nvPr/>
        </p:nvSpPr>
        <p:spPr>
          <a:xfrm>
            <a:off x="5582217" y="3261166"/>
            <a:ext cx="102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status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723E81-99C6-4C89-A514-711F42176D74}"/>
              </a:ext>
            </a:extLst>
          </p:cNvPr>
          <p:cNvCxnSpPr/>
          <p:nvPr/>
        </p:nvCxnSpPr>
        <p:spPr>
          <a:xfrm>
            <a:off x="3845859" y="3424884"/>
            <a:ext cx="1595717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288D7E8-380A-4D36-9719-0AD59B9B199D}"/>
              </a:ext>
            </a:extLst>
          </p:cNvPr>
          <p:cNvCxnSpPr>
            <a:cxnSpLocks/>
          </p:cNvCxnSpPr>
          <p:nvPr/>
        </p:nvCxnSpPr>
        <p:spPr>
          <a:xfrm>
            <a:off x="6747976" y="3424884"/>
            <a:ext cx="1553342" cy="96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D731A59-2FC3-49B7-9AD5-60F4102AFC6E}"/>
              </a:ext>
            </a:extLst>
          </p:cNvPr>
          <p:cNvCxnSpPr>
            <a:cxnSpLocks/>
          </p:cNvCxnSpPr>
          <p:nvPr/>
        </p:nvCxnSpPr>
        <p:spPr>
          <a:xfrm flipV="1">
            <a:off x="6747976" y="2479128"/>
            <a:ext cx="1553342" cy="93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4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5107" y="1134140"/>
            <a:ext cx="254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Signature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구성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C764-4E10-490B-8EF6-7F37776309A0}"/>
              </a:ext>
            </a:extLst>
          </p:cNvPr>
          <p:cNvSpPr txBox="1"/>
          <p:nvPr/>
        </p:nvSpPr>
        <p:spPr>
          <a:xfrm>
            <a:off x="5424338" y="3449672"/>
            <a:ext cx="6463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Description</a:t>
            </a: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The signature is used to verify the message wasn't changed along the way</a:t>
            </a:r>
          </a:p>
          <a:p>
            <a:pPr marL="285750" indent="-285750">
              <a:buFont typeface="나눔스퀘어_ac Light" panose="020B0600000101010101" pitchFamily="50" charset="-127"/>
              <a:buChar char="-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Putting all together : the encoded header, the encoded payload, a secret, the algorithm specified in the header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1E04BD-29FA-40C1-9BEE-A13BD0BCF9A8}"/>
              </a:ext>
            </a:extLst>
          </p:cNvPr>
          <p:cNvSpPr/>
          <p:nvPr/>
        </p:nvSpPr>
        <p:spPr>
          <a:xfrm>
            <a:off x="0" y="-5439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B67B9-4C49-4DD3-9BAF-89201D51427C}"/>
              </a:ext>
            </a:extLst>
          </p:cNvPr>
          <p:cNvSpPr txBox="1"/>
          <p:nvPr/>
        </p:nvSpPr>
        <p:spPr>
          <a:xfrm>
            <a:off x="505376" y="3588171"/>
            <a:ext cx="4600849" cy="147732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HMACSHA256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</a:p>
          <a:p>
            <a:r>
              <a:rPr lang="en-US" altLang="ko-KR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base64UrlEncode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(header) + </a:t>
            </a:r>
            <a:r>
              <a:rPr lang="en-US" altLang="ko-KR" b="0" i="0" dirty="0">
                <a:solidFill>
                  <a:srgbClr val="00FBC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"."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	+ 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base64UrlEncode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(payload), 	</a:t>
            </a:r>
            <a:r>
              <a:rPr lang="en-US" altLang="ko-KR" b="0" i="0" dirty="0" err="1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secret_key</a:t>
            </a:r>
            <a:endParaRPr lang="en-US" altLang="ko-KR" b="0" i="0" dirty="0">
              <a:solidFill>
                <a:srgbClr val="FFFFF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5A1A3F-C0C7-427A-A5B5-307C754BAAAD}"/>
              </a:ext>
            </a:extLst>
          </p:cNvPr>
          <p:cNvGrpSpPr/>
          <p:nvPr/>
        </p:nvGrpSpPr>
        <p:grpSpPr>
          <a:xfrm>
            <a:off x="53008" y="92356"/>
            <a:ext cx="1181522" cy="646331"/>
            <a:chOff x="53008" y="92356"/>
            <a:chExt cx="1181522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63D124-2C47-4F5D-B2B5-356DB856D4CA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1C24A5-7C77-45FF-9781-BEFD9627DBB5}"/>
                </a:ext>
              </a:extLst>
            </p:cNvPr>
            <p:cNvSpPr txBox="1"/>
            <p:nvPr/>
          </p:nvSpPr>
          <p:spPr>
            <a:xfrm>
              <a:off x="418281" y="184688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63B0AF-A79E-4D4D-B93D-70422E114998}"/>
              </a:ext>
            </a:extLst>
          </p:cNvPr>
          <p:cNvSpPr txBox="1"/>
          <p:nvPr/>
        </p:nvSpPr>
        <p:spPr>
          <a:xfrm>
            <a:off x="1027793" y="184687"/>
            <a:ext cx="175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.Signature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70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66FC0AC-84EB-4675-A136-F4C396D474F6}"/>
              </a:ext>
            </a:extLst>
          </p:cNvPr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A6B052C-01DC-453B-A3A6-5DFE2A31216C}"/>
              </a:ext>
            </a:extLst>
          </p:cNvPr>
          <p:cNvSpPr/>
          <p:nvPr/>
        </p:nvSpPr>
        <p:spPr>
          <a:xfrm>
            <a:off x="0" y="-8965"/>
            <a:ext cx="12200965" cy="391505"/>
          </a:xfrm>
          <a:prstGeom prst="rect">
            <a:avLst/>
          </a:prstGeom>
          <a:solidFill>
            <a:srgbClr val="0C4C8A"/>
          </a:solidFill>
          <a:ln>
            <a:solidFill>
              <a:srgbClr val="0C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D83C61A-131A-46D9-9AAF-69BD6EA41E78}"/>
              </a:ext>
            </a:extLst>
          </p:cNvPr>
          <p:cNvGrpSpPr/>
          <p:nvPr/>
        </p:nvGrpSpPr>
        <p:grpSpPr>
          <a:xfrm>
            <a:off x="23834" y="382540"/>
            <a:ext cx="2814983" cy="646331"/>
            <a:chOff x="53008" y="92356"/>
            <a:chExt cx="2814983" cy="646331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56784B-0B28-419F-8D5B-CD5ECC7639B7}"/>
                </a:ext>
              </a:extLst>
            </p:cNvPr>
            <p:cNvSpPr txBox="1"/>
            <p:nvPr/>
          </p:nvSpPr>
          <p:spPr>
            <a:xfrm>
              <a:off x="53008" y="92356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7AD6A9-038D-4C8E-AA51-8CAD4F4382D4}"/>
                </a:ext>
              </a:extLst>
            </p:cNvPr>
            <p:cNvSpPr txBox="1"/>
            <p:nvPr/>
          </p:nvSpPr>
          <p:spPr>
            <a:xfrm>
              <a:off x="418281" y="184688"/>
              <a:ext cx="2449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JWT</a:t>
              </a:r>
              <a:r>
                <a:rPr lang="en-US" altLang="ko-KR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2">
                          <a:lumMod val="50000"/>
                        </a:schemeClr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활용의 예시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8F6DDA-B42C-494D-A1A4-313834C76E83}"/>
              </a:ext>
            </a:extLst>
          </p:cNvPr>
          <p:cNvSpPr/>
          <p:nvPr/>
        </p:nvSpPr>
        <p:spPr>
          <a:xfrm>
            <a:off x="1602860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1E2FB9A-E3A3-4D9B-9B8F-E5768B0E87B2}"/>
              </a:ext>
            </a:extLst>
          </p:cNvPr>
          <p:cNvSpPr/>
          <p:nvPr/>
        </p:nvSpPr>
        <p:spPr>
          <a:xfrm>
            <a:off x="7709142" y="2025513"/>
            <a:ext cx="2880000" cy="28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B9BAD8-62BB-4A05-8CF0-B3B988EC523D}"/>
              </a:ext>
            </a:extLst>
          </p:cNvPr>
          <p:cNvSpPr txBox="1"/>
          <p:nvPr/>
        </p:nvSpPr>
        <p:spPr>
          <a:xfrm>
            <a:off x="2582637" y="5278567"/>
            <a:ext cx="920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E53D88-75CF-42EC-BFC5-D999D3EB381D}"/>
              </a:ext>
            </a:extLst>
          </p:cNvPr>
          <p:cNvSpPr txBox="1"/>
          <p:nvPr/>
        </p:nvSpPr>
        <p:spPr>
          <a:xfrm>
            <a:off x="8532631" y="5269200"/>
            <a:ext cx="1233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전달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3A4F7D-F3D8-48F9-AC78-9953E830C127}"/>
              </a:ext>
            </a:extLst>
          </p:cNvPr>
          <p:cNvSpPr txBox="1"/>
          <p:nvPr/>
        </p:nvSpPr>
        <p:spPr>
          <a:xfrm>
            <a:off x="1770397" y="3063247"/>
            <a:ext cx="25490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Alternative to the</a:t>
            </a:r>
          </a:p>
          <a:p>
            <a:pPr algn="ctr"/>
            <a:r>
              <a:rPr lang="en-US" altLang="ko-KR" sz="2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Session/Cookie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53E001-DEF6-478C-B0B7-EC448E1D7913}"/>
              </a:ext>
            </a:extLst>
          </p:cNvPr>
          <p:cNvSpPr txBox="1"/>
          <p:nvPr/>
        </p:nvSpPr>
        <p:spPr>
          <a:xfrm>
            <a:off x="7758519" y="3267417"/>
            <a:ext cx="2788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Secure information delivery</a:t>
            </a:r>
          </a:p>
        </p:txBody>
      </p:sp>
    </p:spTree>
    <p:extLst>
      <p:ext uri="{BB962C8B-B14F-4D97-AF65-F5344CB8AC3E}">
        <p14:creationId xmlns:p14="http://schemas.microsoft.com/office/powerpoint/2010/main" val="180664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25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1" grpId="0" animBg="1"/>
      <p:bldP spid="73" grpId="0"/>
      <p:bldP spid="75" grpId="0"/>
      <p:bldP spid="76" grpId="0"/>
      <p:bldP spid="8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3064</Words>
  <Application>Microsoft Office PowerPoint</Application>
  <PresentationFormat>와이드스크린</PresentationFormat>
  <Paragraphs>424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나눔고딕</vt:lpstr>
      <vt:lpstr>D2Coding</vt:lpstr>
      <vt:lpstr>나눔스퀘어 ExtraBold</vt:lpstr>
      <vt:lpstr>나눔스퀘어_ac Light</vt:lpstr>
      <vt:lpstr>나눔스퀘어</vt:lpstr>
      <vt:lpstr>나눔스퀘어_ac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김동언</dc:creator>
  <cp:lastModifiedBy>정지용</cp:lastModifiedBy>
  <cp:revision>155</cp:revision>
  <dcterms:created xsi:type="dcterms:W3CDTF">2020-11-17T13:49:40Z</dcterms:created>
  <dcterms:modified xsi:type="dcterms:W3CDTF">2021-01-17T08:46:25Z</dcterms:modified>
</cp:coreProperties>
</file>