
<file path=[Content_Types].xml><?xml version="1.0" encoding="utf-8"?>
<Types xmlns="http://schemas.openxmlformats.org/package/2006/content-types">
  <Override PartName="/ppt/slides/slide108.xml" ContentType="application/vnd.openxmlformats-officedocument.presentationml.slide+xml"/>
  <Override PartName="/ppt/slides/slide68.xml" ContentType="application/vnd.openxmlformats-officedocument.presentationml.slide+xml"/>
  <Override PartName="/ppt/notesSlides/notesSlide20.xml" ContentType="application/vnd.openxmlformats-officedocument.presentationml.notesSlide+xml"/>
  <Override PartName="/ppt/slides/slide126.xml" ContentType="application/vnd.openxmlformats-officedocument.presentationml.slide+xml"/>
  <Override PartName="/ppt/notesSlides/notesSlide22.xml" ContentType="application/vnd.openxmlformats-officedocument.presentationml.notesSlide+xml"/>
  <Override PartName="/ppt/slides/slide22.xml" ContentType="application/vnd.openxmlformats-officedocument.presentationml.slide+xml"/>
  <Override PartName="/ppt/slides/slide28.xml" ContentType="application/vnd.openxmlformats-officedocument.presentationml.slide+xml"/>
  <Override PartName="/ppt/slides/slide66.xml" ContentType="application/vnd.openxmlformats-officedocument.presentationml.slide+xml"/>
  <Override PartName="/ppt/slides/slide85.xml" ContentType="application/vnd.openxmlformats-officedocument.presentationml.slide+xml"/>
  <Override PartName="/ppt/notesSlides/notesSlide11.xml" ContentType="application/vnd.openxmlformats-officedocument.presentationml.notesSlide+xml"/>
  <Override PartName="/ppt/slides/slide30.xml" ContentType="application/vnd.openxmlformats-officedocument.presentationml.slide+xml"/>
  <Override PartName="/ppt/notesSlides/notesSlide9.xml" ContentType="application/vnd.openxmlformats-officedocument.presentationml.notesSlide+xml"/>
  <Override PartName="/docProps/app.xml" ContentType="application/vnd.openxmlformats-officedocument.extended-properties+xml"/>
  <Override PartName="/ppt/slides/slide36.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47.xml" ContentType="application/vnd.openxmlformats-officedocument.presentationml.slide+xml"/>
  <Override PartName="/ppt/theme/theme3.xml" ContentType="application/vnd.openxmlformats-officedocument.theme+xml"/>
  <Override PartName="/ppt/notesSlides/notesSlide16.xml" ContentType="application/vnd.openxmlformats-officedocument.presentationml.notesSlide+xml"/>
  <Override PartName="/ppt/slides/slide118.xml" ContentType="application/vnd.openxmlformats-officedocument.presentationml.slide+xml"/>
  <Override PartName="/ppt/slides/slide90.xml" ContentType="application/vnd.openxmlformats-officedocument.presentationml.slide+xml"/>
  <Override PartName="/ppt/slides/slide21.xml" ContentType="application/vnd.openxmlformats-officedocument.presentationml.slide+xml"/>
  <Override PartName="/ppt/slides/slide107.xml" ContentType="application/vnd.openxmlformats-officedocument.presentationml.slide+xml"/>
  <Override PartName="/ppt/slides/slide23.xml" ContentType="application/vnd.openxmlformats-officedocument.presentationml.slide+xml"/>
  <Override PartName="/ppt/slideLayouts/slideLayout3.xml" ContentType="application/vnd.openxmlformats-officedocument.presentationml.slideLayout+xml"/>
  <Override PartName="/ppt/slides/slide123.xml" ContentType="application/vnd.openxmlformats-officedocument.presentationml.slide+xml"/>
  <Override PartName="/ppt/embeddings/Microsoft_Equation8.bin" ContentType="application/vnd.openxmlformats-officedocument.oleObject"/>
  <Override PartName="/ppt/slides/slide52.xml" ContentType="application/vnd.openxmlformats-officedocument.presentationml.slide+xml"/>
  <Override PartName="/ppt/slides/slide1.xml" ContentType="application/vnd.openxmlformats-officedocument.presentationml.slide+xml"/>
  <Override PartName="/ppt/slides/slide51.xml" ContentType="application/vnd.openxmlformats-officedocument.presentationml.slide+xml"/>
  <Override PartName="/ppt/slides/slide7.xml" ContentType="application/vnd.openxmlformats-officedocument.presentationml.slide+xml"/>
  <Override PartName="/ppt/slides/slide62.xml" ContentType="application/vnd.openxmlformats-officedocument.presentationml.slide+xml"/>
  <Override PartName="/ppt/slides/slide65.xml" ContentType="application/vnd.openxmlformats-officedocument.presentationml.slide+xml"/>
  <Override PartName="/ppt/slides/slide97.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slides/slide92.xml" ContentType="application/vnd.openxmlformats-officedocument.presentationml.slide+xml"/>
  <Override PartName="/ppt/slides/slide124.xml" ContentType="application/vnd.openxmlformats-officedocument.presentationml.slide+xml"/>
  <Override PartName="/ppt/viewProps.xml" ContentType="application/vnd.openxmlformats-officedocument.presentationml.viewProps+xml"/>
  <Override PartName="/ppt/tableStyles.xml" ContentType="application/vnd.openxmlformats-officedocument.presentationml.tableStyles+xml"/>
  <Override PartName="/ppt/notesSlides/notesSlide4.xml" ContentType="application/vnd.openxmlformats-officedocument.presentationml.notesSlide+xml"/>
  <Default Extension="wmf" ContentType="image/x-wmf"/>
  <Override PartName="/ppt/embeddings/Microsoft_Equation4.bin" ContentType="application/vnd.openxmlformats-officedocument.oleObject"/>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121.xml" ContentType="application/vnd.openxmlformats-officedocument.presentationml.slide+xml"/>
  <Override PartName="/ppt/notesSlides/notesSlide15.xml" ContentType="application/vnd.openxmlformats-officedocument.presentationml.notesSlide+xml"/>
  <Override PartName="/ppt/notesSlides/notesSlide17.xml" ContentType="application/vnd.openxmlformats-officedocument.presentationml.notesSlide+xml"/>
  <Override PartName="/ppt/embeddings/Microsoft_Equation11.bin" ContentType="application/vnd.openxmlformats-officedocument.oleObject"/>
  <Override PartName="/ppt/embeddings/Microsoft_Equation5.bin" ContentType="application/vnd.openxmlformats-officedocument.oleObject"/>
  <Override PartName="/ppt/notesSlides/notesSlide23.xml" ContentType="application/vnd.openxmlformats-officedocument.presentationml.notesSlide+xml"/>
  <Override PartName="/ppt/embeddings/Microsoft_Equation12.bin" ContentType="application/vnd.openxmlformats-officedocument.oleObject"/>
  <Override PartName="/ppt/slides/slide87.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notesSlides/notesSlide6.xml" ContentType="application/vnd.openxmlformats-officedocument.presentationml.notesSlide+xml"/>
  <Override PartName="/ppt/slides/slide115.xml" ContentType="application/vnd.openxmlformats-officedocument.presentationml.slide+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s/slide89.xml" ContentType="application/vnd.openxmlformats-officedocument.presentationml.slide+xml"/>
  <Override PartName="/ppt/slides/slide78.xml" ContentType="application/vnd.openxmlformats-officedocument.presentationml.slide+xml"/>
  <Override PartName="/ppt/notesSlides/notesSlide13.xml" ContentType="application/vnd.openxmlformats-officedocument.presentationml.notesSlide+xml"/>
  <Override PartName="/ppt/notesSlides/notesSlide1.xml" ContentType="application/vnd.openxmlformats-officedocument.presentationml.notesSlide+xml"/>
  <Override PartName="/ppt/slides/slide61.xml" ContentType="application/vnd.openxmlformats-officedocument.presentationml.slide+xml"/>
  <Override PartName="/ppt/slides/slide43.xml" ContentType="application/vnd.openxmlformats-officedocument.presentationml.slide+xml"/>
  <Override PartName="/ppt/slides/slide131.xml" ContentType="application/vnd.openxmlformats-officedocument.presentationml.slide+xml"/>
  <Override PartName="/ppt/slides/slide37.xml" ContentType="application/vnd.openxmlformats-officedocument.presentationml.slide+xml"/>
  <Override PartName="/ppt/slides/slide104.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Default Extension="vml" ContentType="application/vnd.openxmlformats-officedocument.vmlDrawing"/>
  <Override PartName="/ppt/notesSlides/notesSlide18.xml" ContentType="application/vnd.openxmlformats-officedocument.presentationml.notesSlide+xml"/>
  <Default Extension="png" ContentType="image/png"/>
  <Override PartName="/ppt/slides/slide83.xml" ContentType="application/vnd.openxmlformats-officedocument.presentationml.slide+xml"/>
  <Override PartName="/ppt/slides/slide127.xml" ContentType="application/vnd.openxmlformats-officedocument.presentationml.slide+xml"/>
  <Override PartName="/ppt/slides/slide27.xml" ContentType="application/vnd.openxmlformats-officedocument.presentationml.slide+xml"/>
  <Override PartName="/ppt/embeddings/Microsoft_Equation1.bin" ContentType="application/vnd.openxmlformats-officedocument.oleObject"/>
  <Override PartName="/docProps/core.xml" ContentType="application/vnd.openxmlformats-package.core-properties+xml"/>
  <Override PartName="/ppt/slides/slide56.xml" ContentType="application/vnd.openxmlformats-officedocument.presentationml.slide+xml"/>
  <Override PartName="/ppt/slides/slide31.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Override PartName="/ppt/slides/slide53.xml" ContentType="application/vnd.openxmlformats-officedocument.presentationml.slide+xml"/>
  <Override PartName="/ppt/slides/slide76.xml" ContentType="application/vnd.openxmlformats-officedocument.presentationml.slide+xml"/>
  <Override PartName="/ppt/embeddings/Microsoft_Equation3.bin" ContentType="application/vnd.openxmlformats-officedocument.oleObject"/>
  <Override PartName="/ppt/slides/slide55.xml" ContentType="application/vnd.openxmlformats-officedocument.presentationml.slide+xml"/>
  <Override PartName="/ppt/slides/slide67.xml" ContentType="application/vnd.openxmlformats-officedocument.presentationml.slide+xml"/>
  <Override PartName="/ppt/slides/slide100.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s/slide41.xml" ContentType="application/vnd.openxmlformats-officedocument.presentationml.slide+xml"/>
  <Override PartName="/ppt/slides/slide46.xml" ContentType="application/vnd.openxmlformats-officedocument.presentationml.slide+xml"/>
  <Override PartName="/ppt/notesSlides/notesSlide2.xml" ContentType="application/vnd.openxmlformats-officedocument.presentationml.notesSlide+xml"/>
  <Override PartName="/ppt/notesSlides/notesSlide14.xml" ContentType="application/vnd.openxmlformats-officedocument.presentationml.notesSlide+xml"/>
  <Override PartName="/ppt/theme/theme2.xml" ContentType="application/vnd.openxmlformats-officedocument.theme+xml"/>
  <Override PartName="/ppt/slides/slide84.xml" ContentType="application/vnd.openxmlformats-officedocument.presentationml.slide+xml"/>
  <Override PartName="/ppt/slides/slide2.xml" ContentType="application/vnd.openxmlformats-officedocument.presentationml.slide+xml"/>
  <Override PartName="/ppt/slides/slide80.xml" ContentType="application/vnd.openxmlformats-officedocument.presentationml.slide+xml"/>
  <Override PartName="/ppt/slides/slide69.xml" ContentType="application/vnd.openxmlformats-officedocument.presentationml.slide+xml"/>
  <Override PartName="/ppt/slides/slide35.xml" ContentType="application/vnd.openxmlformats-officedocument.presentationml.slide+xml"/>
  <Override PartName="/ppt/slides/slide42.xml" ContentType="application/vnd.openxmlformats-officedocument.presentationml.slide+xml"/>
  <Override PartName="/ppt/slides/slide130.xml" ContentType="application/vnd.openxmlformats-officedocument.presentationml.slide+xml"/>
  <Override PartName="/ppt/slides/slide128.xml" ContentType="application/vnd.openxmlformats-officedocument.presentationml.slide+xml"/>
  <Override PartName="/ppt/slides/slide45.xml" ContentType="application/vnd.openxmlformats-officedocument.presentationml.slide+xml"/>
  <Override PartName="/ppt/slides/slide101.xml" ContentType="application/vnd.openxmlformats-officedocument.presentationml.slide+xml"/>
  <Override PartName="/ppt/notesSlides/notesSlide21.xml" ContentType="application/vnd.openxmlformats-officedocument.presentationml.notesSlide+xml"/>
  <Override PartName="/ppt/slideLayouts/slideLayout5.xml" ContentType="application/vnd.openxmlformats-officedocument.presentationml.slideLayout+xml"/>
  <Override PartName="/ppt/slides/slide50.xml" ContentType="application/vnd.openxmlformats-officedocument.presentationml.slide+xml"/>
  <Override PartName="/ppt/slides/slide54.xml" ContentType="application/vnd.openxmlformats-officedocument.presentationml.slide+xml"/>
  <Override PartName="/ppt/slides/slide57.xml" ContentType="application/vnd.openxmlformats-officedocument.presentationml.slide+xml"/>
  <Override PartName="/ppt/notesSlides/notesSlide3.xml" ContentType="application/vnd.openxmlformats-officedocument.presentationml.notesSlide+xml"/>
  <Override PartName="/ppt/slides/slide116.xml" ContentType="application/vnd.openxmlformats-officedocument.presentationml.slide+xml"/>
  <Override PartName="/ppt/slides/slide119.xml" ContentType="application/vnd.openxmlformats-officedocument.presentationml.slide+xml"/>
  <Override PartName="/ppt/slides/slide58.xml" ContentType="application/vnd.openxmlformats-officedocument.presentationml.slide+xml"/>
  <Default Extension="xml" ContentType="application/xml"/>
  <Override PartName="/ppt/slides/slide91.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slides/slide86.xml" ContentType="application/vnd.openxmlformats-officedocument.presentationml.slide+xml"/>
  <Override PartName="/ppt/notesSlides/notesSlide7.xml" ContentType="application/vnd.openxmlformats-officedocument.presentationml.notesSlide+xml"/>
  <Override PartName="/ppt/slides/slide81.xml" ContentType="application/vnd.openxmlformats-officedocument.presentationml.slide+xml"/>
  <Override PartName="/ppt/slides/slide25.xml" ContentType="application/vnd.openxmlformats-officedocument.presentationml.slide+xml"/>
  <Override PartName="/ppt/embeddings/Microsoft_Equation2.bin" ContentType="application/vnd.openxmlformats-officedocument.oleObject"/>
  <Override PartName="/ppt/notesSlides/notesSlide19.xml" ContentType="application/vnd.openxmlformats-officedocument.presentationml.notesSlide+xml"/>
  <Override PartName="/ppt/slides/slide63.xml" ContentType="application/vnd.openxmlformats-officedocument.presentationml.slide+xml"/>
  <Override PartName="/ppt/slides/slide93.xml" ContentType="application/vnd.openxmlformats-officedocument.presentationml.slide+xml"/>
  <Override PartName="/ppt/slides/slide14.xml" ContentType="application/vnd.openxmlformats-officedocument.presentationml.slide+xml"/>
  <Override PartName="/ppt/slides/slide40.xml" ContentType="application/vnd.openxmlformats-officedocument.presentationml.slide+xml"/>
  <Override PartName="/ppt/slides/slide82.xml" ContentType="application/vnd.openxmlformats-officedocument.presentationml.slide+xml"/>
  <Override PartName="/ppt/slides/slide105.xml" ContentType="application/vnd.openxmlformats-officedocument.presentationml.slide+xml"/>
  <Override PartName="/ppt/slides/slide34.xml" ContentType="application/vnd.openxmlformats-officedocument.presentationml.slide+xml"/>
  <Override PartName="/ppt/slides/slide112.xml" ContentType="application/vnd.openxmlformats-officedocument.presentationml.slide+xml"/>
  <Override PartName="/ppt/slides/slide44.xml" ContentType="application/vnd.openxmlformats-officedocument.presentationml.slide+xml"/>
  <Override PartName="/ppt/slides/slide106.xml" ContentType="application/vnd.openxmlformats-officedocument.presentationml.slide+xml"/>
  <Override PartName="/ppt/embeddings/Microsoft_Equation7.bin" ContentType="application/vnd.openxmlformats-officedocument.oleObject"/>
  <Override PartName="/ppt/embeddings/Microsoft_Equation10.bin" ContentType="application/vnd.openxmlformats-officedocument.oleObject"/>
  <Override PartName="/ppt/slides/slide103.xml" ContentType="application/vnd.openxmlformats-officedocument.presentationml.slide+xml"/>
  <Override PartName="/ppt/notesSlides/notesSlide12.xml" ContentType="application/vnd.openxmlformats-officedocument.presentationml.notesSlide+xml"/>
  <Override PartName="/ppt/notesSlides/notesSlide5.xml" ContentType="application/vnd.openxmlformats-officedocument.presentationml.notesSlide+xml"/>
  <Override PartName="/ppt/slides/slide49.xml" ContentType="application/vnd.openxmlformats-officedocument.presentationml.slide+xml"/>
  <Override PartName="/ppt/slideLayouts/slideLayout1.xml" ContentType="application/vnd.openxmlformats-officedocument.presentationml.slideLayout+xml"/>
  <Override PartName="/ppt/slides/slide70.xml" ContentType="application/vnd.openxmlformats-officedocument.presentationml.slide+xml"/>
  <Override PartName="/ppt/slides/slide88.xml" ContentType="application/vnd.openxmlformats-officedocument.presentationml.slide+xml"/>
  <Override PartName="/ppt/slides/slide48.xml" ContentType="application/vnd.openxmlformats-officedocument.presentationml.slide+xml"/>
  <Override PartName="/ppt/slides/slide99.xml" ContentType="application/vnd.openxmlformats-officedocument.presentationml.slide+xml"/>
  <Override PartName="/ppt/slides/slide120.xml" ContentType="application/vnd.openxmlformats-officedocument.presentationml.slide+xml"/>
  <Override PartName="/ppt/presentation.xml" ContentType="application/vnd.openxmlformats-officedocument.presentationml.presentation.main+xml"/>
  <Override PartName="/ppt/slides/slide109.xml" ContentType="application/vnd.openxmlformats-officedocument.presentationml.slide+xml"/>
  <Override PartName="/ppt/slides/slide77.xml" ContentType="application/vnd.openxmlformats-officedocument.presentationml.slide+xml"/>
  <Override PartName="/ppt/slides/slide122.xml" ContentType="application/vnd.openxmlformats-officedocument.presentationml.slide+xml"/>
  <Override PartName="/ppt/slides/slide5.xml" ContentType="application/vnd.openxmlformats-officedocument.presentationml.slide+xml"/>
  <Override PartName="/ppt/slides/slide125.xml" ContentType="application/vnd.openxmlformats-officedocument.presentationml.slide+xml"/>
  <Override PartName="/ppt/slides/slide129.xml" ContentType="application/vnd.openxmlformats-officedocument.presentationml.slide+xml"/>
  <Override PartName="/ppt/slides/slide59.xml" ContentType="application/vnd.openxmlformats-officedocument.presentationml.slide+xml"/>
  <Override PartName="/ppt/slides/slide79.xml" ContentType="application/vnd.openxmlformats-officedocument.presentationml.slide+xml"/>
  <Override PartName="/ppt/slides/slide95.xml" ContentType="application/vnd.openxmlformats-officedocument.presentationml.slide+xml"/>
  <Override PartName="/ppt/slides/slide114.xml" ContentType="application/vnd.openxmlformats-officedocument.presentationml.slide+xml"/>
  <Override PartName="/ppt/theme/theme1.xml" ContentType="application/vnd.openxmlformats-officedocument.theme+xml"/>
  <Override PartName="/ppt/slides/slide64.xml" ContentType="application/vnd.openxmlformats-officedocument.presentationml.slide+xml"/>
  <Default Extension="jpeg" ContentType="image/jpeg"/>
  <Override PartName="/ppt/embeddings/Microsoft_Equation13.bin" ContentType="application/vnd.openxmlformats-officedocument.oleObject"/>
  <Override PartName="/ppt/slides/slide3.xml" ContentType="application/vnd.openxmlformats-officedocument.presentationml.slide+xml"/>
  <Override PartName="/ppt/slides/slide4.xml" ContentType="application/vnd.openxmlformats-officedocument.presentationml.slide+xml"/>
  <Override PartName="/ppt/slides/slide110.xml" ContentType="application/vnd.openxmlformats-officedocument.presentationml.slide+xml"/>
  <Override PartName="/ppt/slides/slide96.xml" ContentType="application/vnd.openxmlformats-officedocument.presentationml.slide+xml"/>
  <Override PartName="/ppt/notesSlides/notesSlide8.xml" ContentType="application/vnd.openxmlformats-officedocument.presentationml.notesSlide+xml"/>
  <Override PartName="/ppt/slides/slide72.xml" ContentType="application/vnd.openxmlformats-officedocument.presentationml.slide+xml"/>
  <Override PartName="/ppt/slides/slide74.xml" ContentType="application/vnd.openxmlformats-officedocument.presentationml.slide+xml"/>
  <Override PartName="/ppt/slides/slide98.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102.xml" ContentType="application/vnd.openxmlformats-officedocument.presentationml.slide+xml"/>
  <Override PartName="/ppt/slides/slide15.xml" ContentType="application/vnd.openxmlformats-officedocument.presentationml.slide+xml"/>
  <Override PartName="/ppt/embeddings/Microsoft_Equation9.bin" ContentType="application/vnd.openxmlformats-officedocument.oleObject"/>
  <Override PartName="/ppt/embeddings/Microsoft_Equation6.bin" ContentType="application/vnd.openxmlformats-officedocument.oleObject"/>
  <Default Extension="rels" ContentType="application/vnd.openxmlformats-package.relationships+xml"/>
  <Override PartName="/ppt/slides/slide9.xml" ContentType="application/vnd.openxmlformats-officedocument.presentationml.slide+xml"/>
  <Override PartName="/ppt/slides/slide60.xml" ContentType="application/vnd.openxmlformats-officedocument.presentationml.slide+xml"/>
  <Override PartName="/ppt/slides/slide24.xml" ContentType="application/vnd.openxmlformats-officedocument.presentationml.slide+xml"/>
  <Override PartName="/ppt/slides/slide39.xml" ContentType="application/vnd.openxmlformats-officedocument.presentationml.slide+xml"/>
  <Override PartName="/ppt/slides/slide73.xml" ContentType="application/vnd.openxmlformats-officedocument.presentationml.slide+xml"/>
  <Override PartName="/ppt/slides/slide32.xml" ContentType="application/vnd.openxmlformats-officedocument.presentationml.slide+xml"/>
  <Override PartName="/ppt/slides/slide117.xml" ContentType="application/vnd.openxmlformats-officedocument.presentationml.slide+xml"/>
  <Override PartName="/ppt/slides/slide71.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38.xml" ContentType="application/vnd.openxmlformats-officedocument.presentationml.slide+xml"/>
  <Override PartName="/ppt/slides/slide111.xml" ContentType="application/vnd.openxmlformats-officedocument.presentationml.slide+xml"/>
  <Override PartName="/ppt/slides/slide113.xml" ContentType="application/vnd.openxmlformats-officedocument.presentationml.slide+xml"/>
  <Override PartName="/ppt/slides/slide29.xml" ContentType="application/vnd.openxmlformats-officedocument.presentationml.slide+xml"/>
</Types>
</file>

<file path=_rels/.rels><?xml version="1.0" encoding="UTF-8" standalone="yes"?>
<Relationships xmlns="http://schemas.openxmlformats.org/package/2006/relationships"><Relationship Id="rId2" Type="http://schemas.openxmlformats.org/package/2006/relationships/metadata/core-properties" Target="docProps/core.xml"/><Relationship Id="rId3" Type="http://schemas.openxmlformats.org/officeDocument/2006/relationships/extended-properties" Target="docProps/app.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133"/>
  </p:notesMasterIdLst>
  <p:handoutMasterIdLst>
    <p:handoutMasterId r:id="rId134"/>
  </p:handoutMasterIdLst>
  <p:sldIdLst>
    <p:sldId id="495" r:id="rId2"/>
    <p:sldId id="595" r:id="rId3"/>
    <p:sldId id="596" r:id="rId4"/>
    <p:sldId id="656" r:id="rId5"/>
    <p:sldId id="657" r:id="rId6"/>
    <p:sldId id="604" r:id="rId7"/>
    <p:sldId id="599" r:id="rId8"/>
    <p:sldId id="597" r:id="rId9"/>
    <p:sldId id="602" r:id="rId10"/>
    <p:sldId id="600" r:id="rId11"/>
    <p:sldId id="601" r:id="rId12"/>
    <p:sldId id="593" r:id="rId13"/>
    <p:sldId id="594" r:id="rId14"/>
    <p:sldId id="510" r:id="rId15"/>
    <p:sldId id="511" r:id="rId16"/>
    <p:sldId id="513" r:id="rId17"/>
    <p:sldId id="514" r:id="rId18"/>
    <p:sldId id="515" r:id="rId19"/>
    <p:sldId id="518" r:id="rId20"/>
    <p:sldId id="519" r:id="rId21"/>
    <p:sldId id="520" r:id="rId22"/>
    <p:sldId id="521" r:id="rId23"/>
    <p:sldId id="522" r:id="rId24"/>
    <p:sldId id="524" r:id="rId25"/>
    <p:sldId id="529" r:id="rId26"/>
    <p:sldId id="530" r:id="rId27"/>
    <p:sldId id="531" r:id="rId28"/>
    <p:sldId id="534" r:id="rId29"/>
    <p:sldId id="535" r:id="rId30"/>
    <p:sldId id="536" r:id="rId31"/>
    <p:sldId id="537" r:id="rId32"/>
    <p:sldId id="538" r:id="rId33"/>
    <p:sldId id="539" r:id="rId34"/>
    <p:sldId id="540" r:id="rId35"/>
    <p:sldId id="541" r:id="rId36"/>
    <p:sldId id="542" r:id="rId37"/>
    <p:sldId id="543" r:id="rId38"/>
    <p:sldId id="669" r:id="rId39"/>
    <p:sldId id="544" r:id="rId40"/>
    <p:sldId id="545" r:id="rId41"/>
    <p:sldId id="546" r:id="rId42"/>
    <p:sldId id="547" r:id="rId43"/>
    <p:sldId id="548" r:id="rId44"/>
    <p:sldId id="549" r:id="rId45"/>
    <p:sldId id="550" r:id="rId46"/>
    <p:sldId id="551" r:id="rId47"/>
    <p:sldId id="552" r:id="rId48"/>
    <p:sldId id="553" r:id="rId49"/>
    <p:sldId id="554" r:id="rId50"/>
    <p:sldId id="557" r:id="rId51"/>
    <p:sldId id="558" r:id="rId52"/>
    <p:sldId id="560" r:id="rId53"/>
    <p:sldId id="561" r:id="rId54"/>
    <p:sldId id="562" r:id="rId55"/>
    <p:sldId id="563" r:id="rId56"/>
    <p:sldId id="564" r:id="rId57"/>
    <p:sldId id="566" r:id="rId58"/>
    <p:sldId id="567" r:id="rId59"/>
    <p:sldId id="569" r:id="rId60"/>
    <p:sldId id="570" r:id="rId61"/>
    <p:sldId id="571" r:id="rId62"/>
    <p:sldId id="572" r:id="rId63"/>
    <p:sldId id="573" r:id="rId64"/>
    <p:sldId id="574" r:id="rId65"/>
    <p:sldId id="575" r:id="rId66"/>
    <p:sldId id="576" r:id="rId67"/>
    <p:sldId id="577" r:id="rId68"/>
    <p:sldId id="578" r:id="rId69"/>
    <p:sldId id="579" r:id="rId70"/>
    <p:sldId id="580" r:id="rId71"/>
    <p:sldId id="581" r:id="rId72"/>
    <p:sldId id="582" r:id="rId73"/>
    <p:sldId id="583" r:id="rId74"/>
    <p:sldId id="584" r:id="rId75"/>
    <p:sldId id="585" r:id="rId76"/>
    <p:sldId id="586" r:id="rId77"/>
    <p:sldId id="587" r:id="rId78"/>
    <p:sldId id="588" r:id="rId79"/>
    <p:sldId id="589" r:id="rId80"/>
    <p:sldId id="590" r:id="rId81"/>
    <p:sldId id="591" r:id="rId82"/>
    <p:sldId id="670" r:id="rId83"/>
    <p:sldId id="592" r:id="rId84"/>
    <p:sldId id="658" r:id="rId85"/>
    <p:sldId id="607" r:id="rId86"/>
    <p:sldId id="608" r:id="rId87"/>
    <p:sldId id="609" r:id="rId88"/>
    <p:sldId id="610" r:id="rId89"/>
    <p:sldId id="611" r:id="rId90"/>
    <p:sldId id="612" r:id="rId91"/>
    <p:sldId id="613" r:id="rId92"/>
    <p:sldId id="614" r:id="rId93"/>
    <p:sldId id="615" r:id="rId94"/>
    <p:sldId id="616" r:id="rId95"/>
    <p:sldId id="617" r:id="rId96"/>
    <p:sldId id="618" r:id="rId97"/>
    <p:sldId id="619" r:id="rId98"/>
    <p:sldId id="620" r:id="rId99"/>
    <p:sldId id="621" r:id="rId100"/>
    <p:sldId id="622" r:id="rId101"/>
    <p:sldId id="623" r:id="rId102"/>
    <p:sldId id="624" r:id="rId103"/>
    <p:sldId id="625" r:id="rId104"/>
    <p:sldId id="626" r:id="rId105"/>
    <p:sldId id="627" r:id="rId106"/>
    <p:sldId id="628" r:id="rId107"/>
    <p:sldId id="629" r:id="rId108"/>
    <p:sldId id="630" r:id="rId109"/>
    <p:sldId id="631" r:id="rId110"/>
    <p:sldId id="632" r:id="rId111"/>
    <p:sldId id="633" r:id="rId112"/>
    <p:sldId id="659" r:id="rId113"/>
    <p:sldId id="635" r:id="rId114"/>
    <p:sldId id="636" r:id="rId115"/>
    <p:sldId id="637" r:id="rId116"/>
    <p:sldId id="660" r:id="rId117"/>
    <p:sldId id="661" r:id="rId118"/>
    <p:sldId id="664" r:id="rId119"/>
    <p:sldId id="662" r:id="rId120"/>
    <p:sldId id="663" r:id="rId121"/>
    <p:sldId id="665" r:id="rId122"/>
    <p:sldId id="666" r:id="rId123"/>
    <p:sldId id="646" r:id="rId124"/>
    <p:sldId id="647" r:id="rId125"/>
    <p:sldId id="667" r:id="rId126"/>
    <p:sldId id="668" r:id="rId127"/>
    <p:sldId id="650" r:id="rId128"/>
    <p:sldId id="651" r:id="rId129"/>
    <p:sldId id="652" r:id="rId130"/>
    <p:sldId id="653" r:id="rId131"/>
    <p:sldId id="654" r:id="rId132"/>
  </p:sldIdLst>
  <p:sldSz cx="9144000" cy="6858000" type="screen4x3"/>
  <p:notesSz cx="7315200" cy="9601200"/>
  <p:defaultTextStyle>
    <a:defPPr>
      <a:defRPr lang="en-US"/>
    </a:defPPr>
    <a:lvl1pPr algn="l" rtl="0" eaLnBrk="0" fontAlgn="base" hangingPunct="0">
      <a:spcBef>
        <a:spcPct val="0"/>
      </a:spcBef>
      <a:spcAft>
        <a:spcPct val="0"/>
      </a:spcAft>
      <a:defRPr sz="1600" b="1" kern="1200">
        <a:solidFill>
          <a:schemeClr val="tx1"/>
        </a:solidFill>
        <a:latin typeface="Arial" charset="0"/>
        <a:ea typeface="+mn-ea"/>
        <a:cs typeface="+mn-cs"/>
      </a:defRPr>
    </a:lvl1pPr>
    <a:lvl2pPr marL="457200" algn="l" rtl="0" eaLnBrk="0" fontAlgn="base" hangingPunct="0">
      <a:spcBef>
        <a:spcPct val="0"/>
      </a:spcBef>
      <a:spcAft>
        <a:spcPct val="0"/>
      </a:spcAft>
      <a:defRPr sz="1600" b="1" kern="1200">
        <a:solidFill>
          <a:schemeClr val="tx1"/>
        </a:solidFill>
        <a:latin typeface="Arial" charset="0"/>
        <a:ea typeface="+mn-ea"/>
        <a:cs typeface="+mn-cs"/>
      </a:defRPr>
    </a:lvl2pPr>
    <a:lvl3pPr marL="914400" algn="l" rtl="0" eaLnBrk="0" fontAlgn="base" hangingPunct="0">
      <a:spcBef>
        <a:spcPct val="0"/>
      </a:spcBef>
      <a:spcAft>
        <a:spcPct val="0"/>
      </a:spcAft>
      <a:defRPr sz="1600" b="1" kern="1200">
        <a:solidFill>
          <a:schemeClr val="tx1"/>
        </a:solidFill>
        <a:latin typeface="Arial" charset="0"/>
        <a:ea typeface="+mn-ea"/>
        <a:cs typeface="+mn-cs"/>
      </a:defRPr>
    </a:lvl3pPr>
    <a:lvl4pPr marL="1371600" algn="l" rtl="0" eaLnBrk="0" fontAlgn="base" hangingPunct="0">
      <a:spcBef>
        <a:spcPct val="0"/>
      </a:spcBef>
      <a:spcAft>
        <a:spcPct val="0"/>
      </a:spcAft>
      <a:defRPr sz="1600" b="1" kern="1200">
        <a:solidFill>
          <a:schemeClr val="tx1"/>
        </a:solidFill>
        <a:latin typeface="Arial" charset="0"/>
        <a:ea typeface="+mn-ea"/>
        <a:cs typeface="+mn-cs"/>
      </a:defRPr>
    </a:lvl4pPr>
    <a:lvl5pPr marL="1828800" algn="l" rtl="0" eaLnBrk="0" fontAlgn="base" hangingPunct="0">
      <a:spcBef>
        <a:spcPct val="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FFCC99"/>
    <a:srgbClr val="CCFF99"/>
    <a:srgbClr val="CC99FF"/>
    <a:srgbClr val="FF9933"/>
    <a:srgbClr val="000066"/>
    <a:srgbClr val="996600"/>
    <a:srgbClr val="4D6997"/>
    <a:srgbClr val="66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horzBarState="maximized">
    <p:restoredLeft sz="14309" autoAdjust="0"/>
    <p:restoredTop sz="96853" autoAdjust="0"/>
  </p:normalViewPr>
  <p:slideViewPr>
    <p:cSldViewPr>
      <p:cViewPr varScale="1">
        <p:scale>
          <a:sx n="108" d="100"/>
          <a:sy n="108" d="100"/>
        </p:scale>
        <p:origin x="-304" y="-112"/>
      </p:cViewPr>
      <p:guideLst>
        <p:guide orient="horz" pos="2160"/>
        <p:guide pos="2880"/>
      </p:guideLst>
    </p:cSldViewPr>
  </p:slideViewPr>
  <p:notesTextViewPr>
    <p:cViewPr>
      <p:scale>
        <a:sx n="100" d="100"/>
        <a:sy n="100" d="100"/>
      </p:scale>
      <p:origin x="0" y="0"/>
    </p:cViewPr>
  </p:notesTextViewPr>
  <p:sorterViewPr>
    <p:cViewPr>
      <p:scale>
        <a:sx n="80" d="100"/>
        <a:sy n="80" d="100"/>
      </p:scale>
      <p:origin x="0" y="3870"/>
    </p:cViewPr>
  </p:sorterViewPr>
  <p:notesViewPr>
    <p:cSldViewPr>
      <p:cViewPr varScale="1">
        <p:scale>
          <a:sx n="64" d="100"/>
          <a:sy n="64" d="100"/>
        </p:scale>
        <p:origin x="-2772" y="-108"/>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64" Type="http://schemas.openxmlformats.org/officeDocument/2006/relationships/slide" Target="slides/slide63.xml"/><Relationship Id="rId121" Type="http://schemas.openxmlformats.org/officeDocument/2006/relationships/slide" Target="slides/slide120.xml"/><Relationship Id="rId133" Type="http://schemas.openxmlformats.org/officeDocument/2006/relationships/notesMaster" Target="notesMasters/notesMaster1.xml"/><Relationship Id="rId60" Type="http://schemas.openxmlformats.org/officeDocument/2006/relationships/slide" Target="slides/slide59.xml"/><Relationship Id="rId70" Type="http://schemas.openxmlformats.org/officeDocument/2006/relationships/slide" Target="slides/slide69.xml"/><Relationship Id="rId94" Type="http://schemas.openxmlformats.org/officeDocument/2006/relationships/slide" Target="slides/slide93.xml"/><Relationship Id="rId7" Type="http://schemas.openxmlformats.org/officeDocument/2006/relationships/slide" Target="slides/slide6.xml"/><Relationship Id="rId74" Type="http://schemas.openxmlformats.org/officeDocument/2006/relationships/slide" Target="slides/slide73.xml"/><Relationship Id="rId102" Type="http://schemas.openxmlformats.org/officeDocument/2006/relationships/slide" Target="slides/slide101.xml"/><Relationship Id="rId25" Type="http://schemas.openxmlformats.org/officeDocument/2006/relationships/slide" Target="slides/slide24.xml"/><Relationship Id="rId106" Type="http://schemas.openxmlformats.org/officeDocument/2006/relationships/slide" Target="slides/slide105.xml"/><Relationship Id="rId122" Type="http://schemas.openxmlformats.org/officeDocument/2006/relationships/slide" Target="slides/slide121.xml"/><Relationship Id="rId116" Type="http://schemas.openxmlformats.org/officeDocument/2006/relationships/slide" Target="slides/slide115.xml"/><Relationship Id="rId119" Type="http://schemas.openxmlformats.org/officeDocument/2006/relationships/slide" Target="slides/slide118.xml"/><Relationship Id="rId96" Type="http://schemas.openxmlformats.org/officeDocument/2006/relationships/slide" Target="slides/slide95.xml"/><Relationship Id="rId10" Type="http://schemas.openxmlformats.org/officeDocument/2006/relationships/slide" Target="slides/slide9.xml"/><Relationship Id="rId138" Type="http://schemas.openxmlformats.org/officeDocument/2006/relationships/theme" Target="theme/theme1.xml"/><Relationship Id="rId50" Type="http://schemas.openxmlformats.org/officeDocument/2006/relationships/slide" Target="slides/slide49.xml"/><Relationship Id="rId118" Type="http://schemas.openxmlformats.org/officeDocument/2006/relationships/slide" Target="slides/slide117.xml"/><Relationship Id="rId128" Type="http://schemas.openxmlformats.org/officeDocument/2006/relationships/slide" Target="slides/slide127.xml"/><Relationship Id="rId17" Type="http://schemas.openxmlformats.org/officeDocument/2006/relationships/slide" Target="slides/slide16.xml"/><Relationship Id="rId107" Type="http://schemas.openxmlformats.org/officeDocument/2006/relationships/slide" Target="slides/slide106.xml"/><Relationship Id="rId71" Type="http://schemas.openxmlformats.org/officeDocument/2006/relationships/slide" Target="slides/slide70.xml"/><Relationship Id="rId4" Type="http://schemas.openxmlformats.org/officeDocument/2006/relationships/slide" Target="slides/slide3.xml"/><Relationship Id="rId28" Type="http://schemas.openxmlformats.org/officeDocument/2006/relationships/slide" Target="slides/slide27.xml"/><Relationship Id="rId89" Type="http://schemas.openxmlformats.org/officeDocument/2006/relationships/slide" Target="slides/slide88.xml"/><Relationship Id="rId114" Type="http://schemas.openxmlformats.org/officeDocument/2006/relationships/slide" Target="slides/slide113.xml"/><Relationship Id="rId88" Type="http://schemas.openxmlformats.org/officeDocument/2006/relationships/slide" Target="slides/slide87.xml"/><Relationship Id="rId82" Type="http://schemas.openxmlformats.org/officeDocument/2006/relationships/slide" Target="slides/slide81.xml"/><Relationship Id="rId124" Type="http://schemas.openxmlformats.org/officeDocument/2006/relationships/slide" Target="slides/slide123.xml"/><Relationship Id="rId69" Type="http://schemas.openxmlformats.org/officeDocument/2006/relationships/slide" Target="slides/slide68.xml"/><Relationship Id="rId38" Type="http://schemas.openxmlformats.org/officeDocument/2006/relationships/slide" Target="slides/slide37.xml"/><Relationship Id="rId20" Type="http://schemas.openxmlformats.org/officeDocument/2006/relationships/slide" Target="slides/slide19.xml"/><Relationship Id="rId2" Type="http://schemas.openxmlformats.org/officeDocument/2006/relationships/slide" Target="slides/slide1.xml"/><Relationship Id="rId72" Type="http://schemas.openxmlformats.org/officeDocument/2006/relationships/slide" Target="slides/slide71.xml"/><Relationship Id="rId35" Type="http://schemas.openxmlformats.org/officeDocument/2006/relationships/slide" Target="slides/slide34.xml"/><Relationship Id="rId75" Type="http://schemas.openxmlformats.org/officeDocument/2006/relationships/slide" Target="slides/slide74.xml"/><Relationship Id="rId80" Type="http://schemas.openxmlformats.org/officeDocument/2006/relationships/slide" Target="slides/slide79.xml"/><Relationship Id="rId31" Type="http://schemas.openxmlformats.org/officeDocument/2006/relationships/slide" Target="slides/slide30.xml"/><Relationship Id="rId62" Type="http://schemas.openxmlformats.org/officeDocument/2006/relationships/slide" Target="slides/slide61.xml"/><Relationship Id="rId79" Type="http://schemas.openxmlformats.org/officeDocument/2006/relationships/slide" Target="slides/slide78.xml"/><Relationship Id="rId97" Type="http://schemas.openxmlformats.org/officeDocument/2006/relationships/slide" Target="slides/slide96.xml"/><Relationship Id="rId111" Type="http://schemas.openxmlformats.org/officeDocument/2006/relationships/slide" Target="slides/slide110.xml"/><Relationship Id="rId98" Type="http://schemas.openxmlformats.org/officeDocument/2006/relationships/slide" Target="slides/slide97.xml"/><Relationship Id="rId1" Type="http://schemas.openxmlformats.org/officeDocument/2006/relationships/slideMaster" Target="slideMasters/slideMaster1.xml"/><Relationship Id="rId24" Type="http://schemas.openxmlformats.org/officeDocument/2006/relationships/slide" Target="slides/slide23.xml"/><Relationship Id="rId47" Type="http://schemas.openxmlformats.org/officeDocument/2006/relationships/slide" Target="slides/slide46.xml"/><Relationship Id="rId56" Type="http://schemas.openxmlformats.org/officeDocument/2006/relationships/slide" Target="slides/slide55.xml"/><Relationship Id="rId48" Type="http://schemas.openxmlformats.org/officeDocument/2006/relationships/slide" Target="slides/slide47.xml"/><Relationship Id="rId132" Type="http://schemas.openxmlformats.org/officeDocument/2006/relationships/slide" Target="slides/slide131.xml"/><Relationship Id="rId32" Type="http://schemas.openxmlformats.org/officeDocument/2006/relationships/slide" Target="slides/slide31.xml"/><Relationship Id="rId13" Type="http://schemas.openxmlformats.org/officeDocument/2006/relationships/slide" Target="slides/slide12.xml"/><Relationship Id="rId52" Type="http://schemas.openxmlformats.org/officeDocument/2006/relationships/slide" Target="slides/slide51.xml"/><Relationship Id="rId54" Type="http://schemas.openxmlformats.org/officeDocument/2006/relationships/slide" Target="slides/slide53.xml"/><Relationship Id="rId101" Type="http://schemas.openxmlformats.org/officeDocument/2006/relationships/slide" Target="slides/slide100.xml"/><Relationship Id="rId23" Type="http://schemas.openxmlformats.org/officeDocument/2006/relationships/slide" Target="slides/slide22.xml"/><Relationship Id="rId136" Type="http://schemas.openxmlformats.org/officeDocument/2006/relationships/presProps" Target="presProps.xml"/><Relationship Id="rId61" Type="http://schemas.openxmlformats.org/officeDocument/2006/relationships/slide" Target="slides/slide60.xml"/><Relationship Id="rId53" Type="http://schemas.openxmlformats.org/officeDocument/2006/relationships/slide" Target="slides/slide52.xml"/><Relationship Id="rId84" Type="http://schemas.openxmlformats.org/officeDocument/2006/relationships/slide" Target="slides/slide83.xml"/><Relationship Id="rId30" Type="http://schemas.openxmlformats.org/officeDocument/2006/relationships/slide" Target="slides/slide29.xml"/><Relationship Id="rId29" Type="http://schemas.openxmlformats.org/officeDocument/2006/relationships/slide" Target="slides/slide28.xml"/><Relationship Id="rId83" Type="http://schemas.openxmlformats.org/officeDocument/2006/relationships/slide" Target="slides/slide82.xml"/><Relationship Id="rId41" Type="http://schemas.openxmlformats.org/officeDocument/2006/relationships/slide" Target="slides/slide40.xml"/><Relationship Id="rId5" Type="http://schemas.openxmlformats.org/officeDocument/2006/relationships/slide" Target="slides/slide4.xml"/><Relationship Id="rId22" Type="http://schemas.openxmlformats.org/officeDocument/2006/relationships/slide" Target="slides/slide21.xml"/><Relationship Id="rId95" Type="http://schemas.openxmlformats.org/officeDocument/2006/relationships/slide" Target="slides/slide94.xml"/><Relationship Id="rId39" Type="http://schemas.openxmlformats.org/officeDocument/2006/relationships/slide" Target="slides/slide38.xml"/><Relationship Id="rId43" Type="http://schemas.openxmlformats.org/officeDocument/2006/relationships/slide" Target="slides/slide42.xml"/><Relationship Id="rId104" Type="http://schemas.openxmlformats.org/officeDocument/2006/relationships/slide" Target="slides/slide103.xml"/><Relationship Id="rId130" Type="http://schemas.openxmlformats.org/officeDocument/2006/relationships/slide" Target="slides/slide129.xml"/><Relationship Id="rId90" Type="http://schemas.openxmlformats.org/officeDocument/2006/relationships/slide" Target="slides/slide89.xml"/><Relationship Id="rId77" Type="http://schemas.openxmlformats.org/officeDocument/2006/relationships/slide" Target="slides/slide76.xml"/><Relationship Id="rId63" Type="http://schemas.openxmlformats.org/officeDocument/2006/relationships/slide" Target="slides/slide62.xml"/><Relationship Id="rId85" Type="http://schemas.openxmlformats.org/officeDocument/2006/relationships/slide" Target="slides/slide84.xml"/><Relationship Id="rId105" Type="http://schemas.openxmlformats.org/officeDocument/2006/relationships/slide" Target="slides/slide104.xml"/><Relationship Id="rId9" Type="http://schemas.openxmlformats.org/officeDocument/2006/relationships/slide" Target="slides/slide8.xml"/><Relationship Id="rId18" Type="http://schemas.openxmlformats.org/officeDocument/2006/relationships/slide" Target="slides/slide17.xml"/><Relationship Id="rId27" Type="http://schemas.openxmlformats.org/officeDocument/2006/relationships/slide" Target="slides/slide26.xml"/><Relationship Id="rId99" Type="http://schemas.openxmlformats.org/officeDocument/2006/relationships/slide" Target="slides/slide98.xml"/><Relationship Id="rId14" Type="http://schemas.openxmlformats.org/officeDocument/2006/relationships/slide" Target="slides/slide13.xml"/><Relationship Id="rId103" Type="http://schemas.openxmlformats.org/officeDocument/2006/relationships/slide" Target="slides/slide102.xml"/><Relationship Id="rId127" Type="http://schemas.openxmlformats.org/officeDocument/2006/relationships/slide" Target="slides/slide126.xml"/><Relationship Id="rId92" Type="http://schemas.openxmlformats.org/officeDocument/2006/relationships/slide" Target="slides/slide91.xml"/><Relationship Id="rId45" Type="http://schemas.openxmlformats.org/officeDocument/2006/relationships/slide" Target="slides/slide44.xml"/><Relationship Id="rId58" Type="http://schemas.openxmlformats.org/officeDocument/2006/relationships/slide" Target="slides/slide57.xml"/><Relationship Id="rId42" Type="http://schemas.openxmlformats.org/officeDocument/2006/relationships/slide" Target="slides/slide41.xml"/><Relationship Id="rId73" Type="http://schemas.openxmlformats.org/officeDocument/2006/relationships/slide" Target="slides/slide72.xml"/><Relationship Id="rId87" Type="http://schemas.openxmlformats.org/officeDocument/2006/relationships/slide" Target="slides/slide86.xml"/><Relationship Id="rId6" Type="http://schemas.openxmlformats.org/officeDocument/2006/relationships/slide" Target="slides/slide5.xml"/><Relationship Id="rId49" Type="http://schemas.openxmlformats.org/officeDocument/2006/relationships/slide" Target="slides/slide48.xml"/><Relationship Id="rId44" Type="http://schemas.openxmlformats.org/officeDocument/2006/relationships/slide" Target="slides/slide43.xml"/><Relationship Id="rId117" Type="http://schemas.openxmlformats.org/officeDocument/2006/relationships/slide" Target="slides/slide116.xml"/><Relationship Id="rId129" Type="http://schemas.openxmlformats.org/officeDocument/2006/relationships/slide" Target="slides/slide128.xml"/><Relationship Id="rId134" Type="http://schemas.openxmlformats.org/officeDocument/2006/relationships/handoutMaster" Target="handoutMasters/handoutMaster1.xml"/><Relationship Id="rId112" Type="http://schemas.openxmlformats.org/officeDocument/2006/relationships/slide" Target="slides/slide111.xml"/><Relationship Id="rId19" Type="http://schemas.openxmlformats.org/officeDocument/2006/relationships/slide" Target="slides/slide18.xml"/><Relationship Id="rId120" Type="http://schemas.openxmlformats.org/officeDocument/2006/relationships/slide" Target="slides/slide119.xml"/><Relationship Id="rId126" Type="http://schemas.openxmlformats.org/officeDocument/2006/relationships/slide" Target="slides/slide125.xml"/><Relationship Id="rId57" Type="http://schemas.openxmlformats.org/officeDocument/2006/relationships/slide" Target="slides/slide56.xml"/><Relationship Id="rId109" Type="http://schemas.openxmlformats.org/officeDocument/2006/relationships/slide" Target="slides/slide108.xml"/><Relationship Id="rId46" Type="http://schemas.openxmlformats.org/officeDocument/2006/relationships/slide" Target="slides/slide45.xml"/><Relationship Id="rId86" Type="http://schemas.openxmlformats.org/officeDocument/2006/relationships/slide" Target="slides/slide85.xml"/><Relationship Id="rId59" Type="http://schemas.openxmlformats.org/officeDocument/2006/relationships/slide" Target="slides/slide58.xml"/><Relationship Id="rId51" Type="http://schemas.openxmlformats.org/officeDocument/2006/relationships/slide" Target="slides/slide50.xml"/><Relationship Id="rId66" Type="http://schemas.openxmlformats.org/officeDocument/2006/relationships/slide" Target="slides/slide65.xml"/><Relationship Id="rId55" Type="http://schemas.openxmlformats.org/officeDocument/2006/relationships/slide" Target="slides/slide54.xml"/><Relationship Id="rId34" Type="http://schemas.openxmlformats.org/officeDocument/2006/relationships/slide" Target="slides/slide33.xml"/><Relationship Id="rId81" Type="http://schemas.openxmlformats.org/officeDocument/2006/relationships/slide" Target="slides/slide80.xml"/><Relationship Id="rId40" Type="http://schemas.openxmlformats.org/officeDocument/2006/relationships/slide" Target="slides/slide39.xml"/><Relationship Id="rId135" Type="http://schemas.openxmlformats.org/officeDocument/2006/relationships/printerSettings" Target="printerSettings/printerSettings1.bin"/><Relationship Id="rId36" Type="http://schemas.openxmlformats.org/officeDocument/2006/relationships/slide" Target="slides/slide35.xml"/><Relationship Id="rId125" Type="http://schemas.openxmlformats.org/officeDocument/2006/relationships/slide" Target="slides/slide124.xml"/><Relationship Id="rId139" Type="http://schemas.openxmlformats.org/officeDocument/2006/relationships/tableStyles" Target="tableStyles.xml"/><Relationship Id="rId76" Type="http://schemas.openxmlformats.org/officeDocument/2006/relationships/slide" Target="slides/slide75.xml"/><Relationship Id="rId8" Type="http://schemas.openxmlformats.org/officeDocument/2006/relationships/slide" Target="slides/slide7.xml"/><Relationship Id="rId65" Type="http://schemas.openxmlformats.org/officeDocument/2006/relationships/slide" Target="slides/slide64.xml"/><Relationship Id="rId67" Type="http://schemas.openxmlformats.org/officeDocument/2006/relationships/slide" Target="slides/slide66.xml"/><Relationship Id="rId37" Type="http://schemas.openxmlformats.org/officeDocument/2006/relationships/slide" Target="slides/slide36.xml"/><Relationship Id="rId110" Type="http://schemas.openxmlformats.org/officeDocument/2006/relationships/slide" Target="slides/slide109.xml"/><Relationship Id="rId113" Type="http://schemas.openxmlformats.org/officeDocument/2006/relationships/slide" Target="slides/slide112.xml"/><Relationship Id="rId12" Type="http://schemas.openxmlformats.org/officeDocument/2006/relationships/slide" Target="slides/slide11.xml"/><Relationship Id="rId108" Type="http://schemas.openxmlformats.org/officeDocument/2006/relationships/slide" Target="slides/slide107.xml"/><Relationship Id="rId137" Type="http://schemas.openxmlformats.org/officeDocument/2006/relationships/viewProps" Target="viewProps.xml"/><Relationship Id="rId3" Type="http://schemas.openxmlformats.org/officeDocument/2006/relationships/slide" Target="slides/slide2.xml"/><Relationship Id="rId123" Type="http://schemas.openxmlformats.org/officeDocument/2006/relationships/slide" Target="slides/slide122.xml"/><Relationship Id="rId26" Type="http://schemas.openxmlformats.org/officeDocument/2006/relationships/slide" Target="slides/slide25.xml"/><Relationship Id="rId100" Type="http://schemas.openxmlformats.org/officeDocument/2006/relationships/slide" Target="slides/slide99.xml"/><Relationship Id="rId11" Type="http://schemas.openxmlformats.org/officeDocument/2006/relationships/slide" Target="slides/slide10.xml"/><Relationship Id="rId68" Type="http://schemas.openxmlformats.org/officeDocument/2006/relationships/slide" Target="slides/slide67.xml"/><Relationship Id="rId115" Type="http://schemas.openxmlformats.org/officeDocument/2006/relationships/slide" Target="slides/slide114.xml"/><Relationship Id="rId16" Type="http://schemas.openxmlformats.org/officeDocument/2006/relationships/slide" Target="slides/slide15.xml"/><Relationship Id="rId33" Type="http://schemas.openxmlformats.org/officeDocument/2006/relationships/slide" Target="slides/slide32.xml"/><Relationship Id="rId91" Type="http://schemas.openxmlformats.org/officeDocument/2006/relationships/slide" Target="slides/slide90.xml"/><Relationship Id="rId93" Type="http://schemas.openxmlformats.org/officeDocument/2006/relationships/slide" Target="slides/slide92.xml"/><Relationship Id="rId131" Type="http://schemas.openxmlformats.org/officeDocument/2006/relationships/slide" Target="slides/slide130.xml"/><Relationship Id="rId78" Type="http://schemas.openxmlformats.org/officeDocument/2006/relationships/slide" Target="slides/slide77.xml"/><Relationship Id="rId15" Type="http://schemas.openxmlformats.org/officeDocument/2006/relationships/slide" Target="slides/slide14.xml"/><Relationship Id="rId21" Type="http://schemas.openxmlformats.org/officeDocument/2006/relationships/slide" Target="slides/slide2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15.wmf"/><Relationship Id="rId1" Type="http://schemas.openxmlformats.org/officeDocument/2006/relationships/image" Target="../media/image12.wmf"/><Relationship Id="rId2" Type="http://schemas.openxmlformats.org/officeDocument/2006/relationships/image" Target="../media/image13.wmf"/><Relationship Id="rId3" Type="http://schemas.openxmlformats.org/officeDocument/2006/relationships/image" Target="../media/image14.wmf"/><Relationship Id="rId5"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6608" tIns="48304" rIns="96608" bIns="48304" numCol="1" anchor="t" anchorCtr="0" compatLnSpc="1">
            <a:prstTxWarp prst="textNoShape">
              <a:avLst/>
            </a:prstTxWarp>
          </a:bodyPr>
          <a:lstStyle>
            <a:lvl1pPr defTabSz="964571">
              <a:defRPr sz="1200" b="0">
                <a:latin typeface="Arial" charset="0"/>
              </a:defRPr>
            </a:lvl1pPr>
          </a:lstStyle>
          <a:p>
            <a:pPr>
              <a:defRPr/>
            </a:pPr>
            <a:endParaRPr lang="en-US"/>
          </a:p>
        </p:txBody>
      </p:sp>
      <p:sp>
        <p:nvSpPr>
          <p:cNvPr id="106499" name="Rectangle 3"/>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square" lIns="96608" tIns="48304" rIns="96608" bIns="48304" numCol="1" anchor="t" anchorCtr="0" compatLnSpc="1">
            <a:prstTxWarp prst="textNoShape">
              <a:avLst/>
            </a:prstTxWarp>
          </a:bodyPr>
          <a:lstStyle>
            <a:lvl1pPr algn="r" defTabSz="964571">
              <a:defRPr sz="1200" b="0">
                <a:latin typeface="Arial" charset="0"/>
              </a:defRPr>
            </a:lvl1pPr>
          </a:lstStyle>
          <a:p>
            <a:pPr>
              <a:defRPr/>
            </a:pPr>
            <a:endParaRPr lang="en-US"/>
          </a:p>
        </p:txBody>
      </p:sp>
      <p:sp>
        <p:nvSpPr>
          <p:cNvPr id="106500" name="Rectangle 4"/>
          <p:cNvSpPr>
            <a:spLocks noGrp="1" noChangeArrowheads="1"/>
          </p:cNvSpPr>
          <p:nvPr>
            <p:ph type="ftr" sz="quarter" idx="2"/>
          </p:nvPr>
        </p:nvSpPr>
        <p:spPr bwMode="auto">
          <a:xfrm>
            <a:off x="0" y="9121775"/>
            <a:ext cx="3168650" cy="479425"/>
          </a:xfrm>
          <a:prstGeom prst="rect">
            <a:avLst/>
          </a:prstGeom>
          <a:noFill/>
          <a:ln w="9525">
            <a:noFill/>
            <a:miter lim="800000"/>
            <a:headEnd/>
            <a:tailEnd/>
          </a:ln>
          <a:effectLst/>
        </p:spPr>
        <p:txBody>
          <a:bodyPr vert="horz" wrap="square" lIns="96608" tIns="48304" rIns="96608" bIns="48304" numCol="1" anchor="b" anchorCtr="0" compatLnSpc="1">
            <a:prstTxWarp prst="textNoShape">
              <a:avLst/>
            </a:prstTxWarp>
          </a:bodyPr>
          <a:lstStyle>
            <a:lvl1pPr defTabSz="964571">
              <a:defRPr sz="1200" b="0">
                <a:latin typeface="Arial" charset="0"/>
              </a:defRPr>
            </a:lvl1pPr>
          </a:lstStyle>
          <a:p>
            <a:pPr>
              <a:defRPr/>
            </a:pPr>
            <a:endParaRPr lang="en-US"/>
          </a:p>
        </p:txBody>
      </p:sp>
      <p:sp>
        <p:nvSpPr>
          <p:cNvPr id="106501" name="Rectangle 5"/>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square" lIns="96608" tIns="48304" rIns="96608" bIns="48304" numCol="1" anchor="b" anchorCtr="0" compatLnSpc="1">
            <a:prstTxWarp prst="textNoShape">
              <a:avLst/>
            </a:prstTxWarp>
          </a:bodyPr>
          <a:lstStyle>
            <a:lvl1pPr algn="r" defTabSz="964571">
              <a:defRPr sz="1200" b="0">
                <a:latin typeface="Arial" charset="0"/>
              </a:defRPr>
            </a:lvl1pPr>
          </a:lstStyle>
          <a:p>
            <a:pPr>
              <a:defRPr/>
            </a:pPr>
            <a:fld id="{D098A0DF-783C-49D9-9260-6806A799FD3D}"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6608" tIns="48304" rIns="96608" bIns="48304" numCol="1" anchor="t" anchorCtr="0" compatLnSpc="1">
            <a:prstTxWarp prst="textNoShape">
              <a:avLst/>
            </a:prstTxWarp>
          </a:bodyPr>
          <a:lstStyle>
            <a:lvl1pPr defTabSz="964571" eaLnBrk="1" hangingPunct="1">
              <a:defRPr sz="1200" b="0">
                <a:latin typeface="Arial" charset="0"/>
              </a:defRPr>
            </a:lvl1pPr>
          </a:lstStyle>
          <a:p>
            <a:pPr>
              <a:defRPr/>
            </a:pPr>
            <a:endParaRPr lang="en-US"/>
          </a:p>
        </p:txBody>
      </p:sp>
      <p:sp>
        <p:nvSpPr>
          <p:cNvPr id="5123" name="Rectangle 3"/>
          <p:cNvSpPr>
            <a:spLocks noGrp="1" noChangeArrowheads="1"/>
          </p:cNvSpPr>
          <p:nvPr>
            <p:ph type="dt" idx="1"/>
          </p:nvPr>
        </p:nvSpPr>
        <p:spPr bwMode="auto">
          <a:xfrm>
            <a:off x="4144963" y="0"/>
            <a:ext cx="3168650" cy="479425"/>
          </a:xfrm>
          <a:prstGeom prst="rect">
            <a:avLst/>
          </a:prstGeom>
          <a:noFill/>
          <a:ln w="9525">
            <a:noFill/>
            <a:miter lim="800000"/>
            <a:headEnd/>
            <a:tailEnd/>
          </a:ln>
          <a:effectLst/>
        </p:spPr>
        <p:txBody>
          <a:bodyPr vert="horz" wrap="square" lIns="96608" tIns="48304" rIns="96608" bIns="48304" numCol="1" anchor="t" anchorCtr="0" compatLnSpc="1">
            <a:prstTxWarp prst="textNoShape">
              <a:avLst/>
            </a:prstTxWarp>
          </a:bodyPr>
          <a:lstStyle>
            <a:lvl1pPr algn="r" defTabSz="964571" eaLnBrk="1" hangingPunct="1">
              <a:defRPr sz="1200" b="0">
                <a:latin typeface="Arial" charset="0"/>
              </a:defRPr>
            </a:lvl1pPr>
          </a:lstStyle>
          <a:p>
            <a:pPr>
              <a:defRPr/>
            </a:pPr>
            <a:endParaRPr lang="en-US"/>
          </a:p>
        </p:txBody>
      </p:sp>
      <p:sp>
        <p:nvSpPr>
          <p:cNvPr id="51204"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31838" y="4559300"/>
            <a:ext cx="5853112" cy="4321175"/>
          </a:xfrm>
          <a:prstGeom prst="rect">
            <a:avLst/>
          </a:prstGeom>
          <a:noFill/>
          <a:ln w="9525">
            <a:noFill/>
            <a:miter lim="800000"/>
            <a:headEnd/>
            <a:tailEnd/>
          </a:ln>
          <a:effectLst/>
        </p:spPr>
        <p:txBody>
          <a:bodyPr vert="horz" wrap="square" lIns="96608" tIns="48304" rIns="96608" bIns="4830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9120188"/>
            <a:ext cx="3168650" cy="479425"/>
          </a:xfrm>
          <a:prstGeom prst="rect">
            <a:avLst/>
          </a:prstGeom>
          <a:noFill/>
          <a:ln w="9525">
            <a:noFill/>
            <a:miter lim="800000"/>
            <a:headEnd/>
            <a:tailEnd/>
          </a:ln>
          <a:effectLst/>
        </p:spPr>
        <p:txBody>
          <a:bodyPr vert="horz" wrap="square" lIns="96608" tIns="48304" rIns="96608" bIns="48304" numCol="1" anchor="b" anchorCtr="0" compatLnSpc="1">
            <a:prstTxWarp prst="textNoShape">
              <a:avLst/>
            </a:prstTxWarp>
          </a:bodyPr>
          <a:lstStyle>
            <a:lvl1pPr defTabSz="964571" eaLnBrk="1" hangingPunct="1">
              <a:defRPr sz="1200" b="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4144963" y="9120188"/>
            <a:ext cx="3168650" cy="479425"/>
          </a:xfrm>
          <a:prstGeom prst="rect">
            <a:avLst/>
          </a:prstGeom>
          <a:noFill/>
          <a:ln w="9525">
            <a:noFill/>
            <a:miter lim="800000"/>
            <a:headEnd/>
            <a:tailEnd/>
          </a:ln>
          <a:effectLst/>
        </p:spPr>
        <p:txBody>
          <a:bodyPr vert="horz" wrap="square" lIns="96608" tIns="48304" rIns="96608" bIns="48304" numCol="1" anchor="b" anchorCtr="0" compatLnSpc="1">
            <a:prstTxWarp prst="textNoShape">
              <a:avLst/>
            </a:prstTxWarp>
          </a:bodyPr>
          <a:lstStyle>
            <a:lvl1pPr algn="r" defTabSz="964571" eaLnBrk="1" hangingPunct="1">
              <a:defRPr sz="1200" b="0">
                <a:latin typeface="Arial" charset="0"/>
              </a:defRPr>
            </a:lvl1pPr>
          </a:lstStyle>
          <a:p>
            <a:pPr>
              <a:defRPr/>
            </a:pPr>
            <a:fld id="{A0D86A14-AC1F-4C9A-8DDE-CE6B11F3119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07522" name="Rectangle 9"/>
          <p:cNvSpPr>
            <a:spLocks noGrp="1" noChangeArrowheads="1"/>
          </p:cNvSpPr>
          <p:nvPr>
            <p:ph type="sldNum" sz="quarter" idx="5"/>
          </p:nvPr>
        </p:nvSpPr>
        <p:spPr>
          <a:noFill/>
        </p:spPr>
        <p:txBody>
          <a:bodyPr/>
          <a:lstStyle/>
          <a:p>
            <a:pPr defTabSz="963613"/>
            <a:fld id="{F3593648-B6B4-48DF-B44C-E3693731EC71}" type="slidenum">
              <a:rPr lang="en-GB" smtClean="0"/>
              <a:pPr defTabSz="963613"/>
              <a:t>15</a:t>
            </a:fld>
            <a:endParaRPr lang="en-GB" smtClean="0"/>
          </a:p>
        </p:txBody>
      </p:sp>
      <p:sp>
        <p:nvSpPr>
          <p:cNvPr id="107523" name="Text Box 1"/>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6657" tIns="48328" rIns="96657" bIns="48328" anchor="ctr"/>
          <a:lstStyle/>
          <a:p>
            <a:endParaRPr lang="en-US"/>
          </a:p>
        </p:txBody>
      </p:sp>
      <p:sp>
        <p:nvSpPr>
          <p:cNvPr id="107524" name="Rectangle 2"/>
          <p:cNvSpPr>
            <a:spLocks noGrp="1" noChangeArrowheads="1"/>
          </p:cNvSpPr>
          <p:nvPr>
            <p:ph type="body"/>
          </p:nvPr>
        </p:nvSpPr>
        <p:spPr>
          <a:xfrm>
            <a:off x="731838" y="4560888"/>
            <a:ext cx="5848350" cy="4319587"/>
          </a:xfrm>
          <a:noFill/>
          <a:ln/>
        </p:spPr>
        <p:txBody>
          <a:bodyPr wrap="none" anchor="ct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pPr defTabSz="963613"/>
            <a:fld id="{34D0E247-07AF-4B67-8C8D-0FBD741268BE}" type="slidenum">
              <a:rPr lang="en-US" smtClean="0"/>
              <a:pPr defTabSz="963613"/>
              <a:t>48</a:t>
            </a:fld>
            <a:endParaRPr lang="en-US" smtClean="0"/>
          </a:p>
        </p:txBody>
      </p:sp>
      <p:sp>
        <p:nvSpPr>
          <p:cNvPr id="125955" name="Rectangle 2"/>
          <p:cNvSpPr>
            <a:spLocks noChangeArrowheads="1"/>
          </p:cNvSpPr>
          <p:nvPr/>
        </p:nvSpPr>
        <p:spPr bwMode="auto">
          <a:xfrm>
            <a:off x="4141788" y="0"/>
            <a:ext cx="3173412" cy="477838"/>
          </a:xfrm>
          <a:prstGeom prst="rect">
            <a:avLst/>
          </a:prstGeom>
          <a:noFill/>
          <a:ln w="12700">
            <a:noFill/>
            <a:miter lim="800000"/>
            <a:headEnd/>
            <a:tailEnd/>
          </a:ln>
        </p:spPr>
        <p:txBody>
          <a:bodyPr wrap="none" lIns="91431" tIns="45716" rIns="91431" bIns="45716" anchor="ctr"/>
          <a:lstStyle/>
          <a:p>
            <a:endParaRPr lang="en-US"/>
          </a:p>
        </p:txBody>
      </p:sp>
      <p:sp>
        <p:nvSpPr>
          <p:cNvPr id="125956" name="Rectangle 3"/>
          <p:cNvSpPr>
            <a:spLocks noChangeArrowheads="1"/>
          </p:cNvSpPr>
          <p:nvPr/>
        </p:nvSpPr>
        <p:spPr bwMode="auto">
          <a:xfrm>
            <a:off x="4141788" y="9121775"/>
            <a:ext cx="3173412" cy="479425"/>
          </a:xfrm>
          <a:prstGeom prst="rect">
            <a:avLst/>
          </a:prstGeom>
          <a:noFill/>
          <a:ln w="12700">
            <a:noFill/>
            <a:miter lim="800000"/>
            <a:headEnd/>
            <a:tailEnd/>
          </a:ln>
        </p:spPr>
        <p:txBody>
          <a:bodyPr lIns="99001" tIns="48662" rIns="99001" bIns="48662" anchor="b"/>
          <a:lstStyle/>
          <a:p>
            <a:pPr algn="r" defTabSz="979488"/>
            <a:r>
              <a:rPr lang="en-US" sz="1300" b="0">
                <a:latin typeface="Times New Roman" pitchFamily="18" charset="0"/>
              </a:rPr>
              <a:t>22</a:t>
            </a:r>
          </a:p>
        </p:txBody>
      </p:sp>
      <p:sp>
        <p:nvSpPr>
          <p:cNvPr id="125957" name="Rectangle 4"/>
          <p:cNvSpPr>
            <a:spLocks noChangeArrowheads="1"/>
          </p:cNvSpPr>
          <p:nvPr/>
        </p:nvSpPr>
        <p:spPr bwMode="auto">
          <a:xfrm>
            <a:off x="0" y="9121775"/>
            <a:ext cx="3170238" cy="479425"/>
          </a:xfrm>
          <a:prstGeom prst="rect">
            <a:avLst/>
          </a:prstGeom>
          <a:noFill/>
          <a:ln w="12700">
            <a:noFill/>
            <a:miter lim="800000"/>
            <a:headEnd/>
            <a:tailEnd/>
          </a:ln>
        </p:spPr>
        <p:txBody>
          <a:bodyPr wrap="none" lIns="91431" tIns="45716" rIns="91431" bIns="45716" anchor="ctr"/>
          <a:lstStyle/>
          <a:p>
            <a:endParaRPr lang="en-US"/>
          </a:p>
        </p:txBody>
      </p:sp>
      <p:sp>
        <p:nvSpPr>
          <p:cNvPr id="125958" name="Rectangle 5"/>
          <p:cNvSpPr>
            <a:spLocks noChangeArrowheads="1"/>
          </p:cNvSpPr>
          <p:nvPr/>
        </p:nvSpPr>
        <p:spPr bwMode="auto">
          <a:xfrm>
            <a:off x="0" y="0"/>
            <a:ext cx="3170238" cy="477838"/>
          </a:xfrm>
          <a:prstGeom prst="rect">
            <a:avLst/>
          </a:prstGeom>
          <a:noFill/>
          <a:ln w="12700">
            <a:noFill/>
            <a:miter lim="800000"/>
            <a:headEnd/>
            <a:tailEnd/>
          </a:ln>
        </p:spPr>
        <p:txBody>
          <a:bodyPr wrap="none" lIns="91431" tIns="45716" rIns="91431" bIns="45716" anchor="ctr"/>
          <a:lstStyle/>
          <a:p>
            <a:endParaRPr lang="en-US"/>
          </a:p>
        </p:txBody>
      </p:sp>
      <p:sp>
        <p:nvSpPr>
          <p:cNvPr id="125959" name="Rectangle 6"/>
          <p:cNvSpPr>
            <a:spLocks noGrp="1" noRot="1" noChangeAspect="1" noChangeArrowheads="1" noTextEdit="1"/>
          </p:cNvSpPr>
          <p:nvPr>
            <p:ph type="sldImg"/>
          </p:nvPr>
        </p:nvSpPr>
        <p:spPr>
          <a:xfrm>
            <a:off x="1266825" y="727075"/>
            <a:ext cx="4781550" cy="3586163"/>
          </a:xfrm>
          <a:ln w="12700" cap="flat"/>
        </p:spPr>
      </p:sp>
      <p:sp>
        <p:nvSpPr>
          <p:cNvPr id="125960" name="Rectangle 7"/>
          <p:cNvSpPr>
            <a:spLocks noGrp="1" noChangeArrowheads="1"/>
          </p:cNvSpPr>
          <p:nvPr>
            <p:ph type="body" idx="1"/>
          </p:nvPr>
        </p:nvSpPr>
        <p:spPr>
          <a:xfrm>
            <a:off x="974725" y="4559300"/>
            <a:ext cx="5364163" cy="4319588"/>
          </a:xfrm>
          <a:noFill/>
          <a:ln/>
        </p:spPr>
        <p:txBody>
          <a:bodyPr lIns="99001" tIns="48662" rIns="99001" bIns="48662"/>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26978" name="Rectangle 11"/>
          <p:cNvSpPr>
            <a:spLocks noGrp="1" noChangeArrowheads="1"/>
          </p:cNvSpPr>
          <p:nvPr>
            <p:ph type="sldNum" sz="quarter" idx="5"/>
          </p:nvPr>
        </p:nvSpPr>
        <p:spPr>
          <a:noFill/>
        </p:spPr>
        <p:txBody>
          <a:bodyPr/>
          <a:lstStyle/>
          <a:p>
            <a:pPr defTabSz="963613"/>
            <a:fld id="{F1C54646-0D07-4FF9-A023-B10353C3EDA1}" type="slidenum">
              <a:rPr lang="en-GB" smtClean="0"/>
              <a:pPr defTabSz="963613"/>
              <a:t>55</a:t>
            </a:fld>
            <a:endParaRPr lang="en-GB" smtClean="0"/>
          </a:p>
        </p:txBody>
      </p:sp>
      <p:sp>
        <p:nvSpPr>
          <p:cNvPr id="126979" name="Text Box 1"/>
          <p:cNvSpPr txBox="1">
            <a:spLocks noChangeArrowheads="1"/>
          </p:cNvSpPr>
          <p:nvPr/>
        </p:nvSpPr>
        <p:spPr bwMode="auto">
          <a:xfrm>
            <a:off x="1219200" y="720725"/>
            <a:ext cx="4872038" cy="3598863"/>
          </a:xfrm>
          <a:prstGeom prst="rect">
            <a:avLst/>
          </a:prstGeom>
          <a:solidFill>
            <a:srgbClr val="FFFFFF"/>
          </a:solidFill>
          <a:ln w="9525">
            <a:solidFill>
              <a:srgbClr val="000000"/>
            </a:solidFill>
            <a:miter lim="800000"/>
            <a:headEnd/>
            <a:tailEnd/>
          </a:ln>
        </p:spPr>
        <p:txBody>
          <a:bodyPr wrap="none" lIns="96657" tIns="48328" rIns="96657" bIns="48328" anchor="ctr"/>
          <a:lstStyle/>
          <a:p>
            <a:endParaRPr lang="en-US"/>
          </a:p>
        </p:txBody>
      </p:sp>
      <p:sp>
        <p:nvSpPr>
          <p:cNvPr id="126980" name="Rectangle 2"/>
          <p:cNvSpPr>
            <a:spLocks noGrp="1" noChangeArrowheads="1"/>
          </p:cNvSpPr>
          <p:nvPr>
            <p:ph type="body"/>
          </p:nvPr>
        </p:nvSpPr>
        <p:spPr>
          <a:xfrm>
            <a:off x="731838" y="4560888"/>
            <a:ext cx="5845175" cy="4319587"/>
          </a:xfrm>
          <a:noFill/>
          <a:ln/>
        </p:spPr>
        <p:txBody>
          <a:bodyPr wrap="none" anchor="ct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28002" name="Rectangle 11"/>
          <p:cNvSpPr>
            <a:spLocks noGrp="1" noChangeArrowheads="1"/>
          </p:cNvSpPr>
          <p:nvPr>
            <p:ph type="sldNum" sz="quarter" idx="5"/>
          </p:nvPr>
        </p:nvSpPr>
        <p:spPr>
          <a:noFill/>
        </p:spPr>
        <p:txBody>
          <a:bodyPr/>
          <a:lstStyle/>
          <a:p>
            <a:pPr defTabSz="963613"/>
            <a:fld id="{FDAF59DD-CBD8-4A55-A5D6-1BA11FFBBA18}" type="slidenum">
              <a:rPr lang="en-GB" smtClean="0"/>
              <a:pPr defTabSz="963613"/>
              <a:t>56</a:t>
            </a:fld>
            <a:endParaRPr lang="en-GB" smtClean="0"/>
          </a:p>
        </p:txBody>
      </p:sp>
      <p:sp>
        <p:nvSpPr>
          <p:cNvPr id="128003" name="Text Box 1"/>
          <p:cNvSpPr txBox="1">
            <a:spLocks noChangeArrowheads="1"/>
          </p:cNvSpPr>
          <p:nvPr/>
        </p:nvSpPr>
        <p:spPr bwMode="auto">
          <a:xfrm>
            <a:off x="1219200" y="720725"/>
            <a:ext cx="4872038" cy="3598863"/>
          </a:xfrm>
          <a:prstGeom prst="rect">
            <a:avLst/>
          </a:prstGeom>
          <a:solidFill>
            <a:srgbClr val="FFFFFF"/>
          </a:solidFill>
          <a:ln w="9525">
            <a:solidFill>
              <a:srgbClr val="000000"/>
            </a:solidFill>
            <a:miter lim="800000"/>
            <a:headEnd/>
            <a:tailEnd/>
          </a:ln>
        </p:spPr>
        <p:txBody>
          <a:bodyPr wrap="none" lIns="96657" tIns="48328" rIns="96657" bIns="48328" anchor="ctr"/>
          <a:lstStyle/>
          <a:p>
            <a:endParaRPr lang="en-US"/>
          </a:p>
        </p:txBody>
      </p:sp>
      <p:sp>
        <p:nvSpPr>
          <p:cNvPr id="128004" name="Rectangle 2"/>
          <p:cNvSpPr>
            <a:spLocks noGrp="1" noChangeArrowheads="1"/>
          </p:cNvSpPr>
          <p:nvPr>
            <p:ph type="body"/>
          </p:nvPr>
        </p:nvSpPr>
        <p:spPr>
          <a:xfrm>
            <a:off x="731838" y="4560888"/>
            <a:ext cx="5845175" cy="4319587"/>
          </a:xfrm>
          <a:noFill/>
          <a:ln/>
        </p:spPr>
        <p:txBody>
          <a:bodyPr wrap="none" anchor="ct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30050" name="Rectangle 11"/>
          <p:cNvSpPr>
            <a:spLocks noGrp="1" noChangeArrowheads="1"/>
          </p:cNvSpPr>
          <p:nvPr>
            <p:ph type="sldNum" sz="quarter" idx="5"/>
          </p:nvPr>
        </p:nvSpPr>
        <p:spPr>
          <a:noFill/>
        </p:spPr>
        <p:txBody>
          <a:bodyPr/>
          <a:lstStyle/>
          <a:p>
            <a:pPr defTabSz="963613"/>
            <a:fld id="{CB42298A-3F49-4C80-BB00-5E493BF191B6}" type="slidenum">
              <a:rPr lang="en-GB" smtClean="0"/>
              <a:pPr defTabSz="963613"/>
              <a:t>58</a:t>
            </a:fld>
            <a:endParaRPr lang="en-GB" smtClean="0"/>
          </a:p>
        </p:txBody>
      </p:sp>
      <p:sp>
        <p:nvSpPr>
          <p:cNvPr id="130051" name="Text Box 1"/>
          <p:cNvSpPr txBox="1">
            <a:spLocks noChangeArrowheads="1"/>
          </p:cNvSpPr>
          <p:nvPr/>
        </p:nvSpPr>
        <p:spPr bwMode="auto">
          <a:xfrm>
            <a:off x="1219200" y="720725"/>
            <a:ext cx="4873625" cy="3598863"/>
          </a:xfrm>
          <a:prstGeom prst="rect">
            <a:avLst/>
          </a:prstGeom>
          <a:solidFill>
            <a:srgbClr val="FFFFFF"/>
          </a:solidFill>
          <a:ln w="9360">
            <a:solidFill>
              <a:srgbClr val="000000"/>
            </a:solidFill>
            <a:miter lim="800000"/>
            <a:headEnd/>
            <a:tailEnd/>
          </a:ln>
        </p:spPr>
        <p:txBody>
          <a:bodyPr wrap="none" lIns="96657" tIns="48328" rIns="96657" bIns="48328" anchor="ctr"/>
          <a:lstStyle/>
          <a:p>
            <a:endParaRPr lang="en-US"/>
          </a:p>
        </p:txBody>
      </p:sp>
      <p:sp>
        <p:nvSpPr>
          <p:cNvPr id="130052" name="Rectangle 2"/>
          <p:cNvSpPr>
            <a:spLocks noGrp="1" noChangeArrowheads="1"/>
          </p:cNvSpPr>
          <p:nvPr>
            <p:ph type="body"/>
          </p:nvPr>
        </p:nvSpPr>
        <p:spPr>
          <a:xfrm>
            <a:off x="731838" y="4560888"/>
            <a:ext cx="5845175" cy="4319587"/>
          </a:xfrm>
          <a:noFill/>
          <a:ln/>
        </p:spPr>
        <p:txBody>
          <a:bodyPr wrap="none" anchor="ct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32098" name="Rectangle 11"/>
          <p:cNvSpPr>
            <a:spLocks noGrp="1" noChangeArrowheads="1"/>
          </p:cNvSpPr>
          <p:nvPr>
            <p:ph type="sldNum" sz="quarter" idx="5"/>
          </p:nvPr>
        </p:nvSpPr>
        <p:spPr>
          <a:noFill/>
        </p:spPr>
        <p:txBody>
          <a:bodyPr/>
          <a:lstStyle/>
          <a:p>
            <a:pPr defTabSz="963613"/>
            <a:fld id="{6456B008-E5E5-4405-AAAB-56E146292ACF}" type="slidenum">
              <a:rPr lang="en-GB" smtClean="0"/>
              <a:pPr defTabSz="963613"/>
              <a:t>60</a:t>
            </a:fld>
            <a:endParaRPr lang="en-GB" smtClean="0"/>
          </a:p>
        </p:txBody>
      </p:sp>
      <p:sp>
        <p:nvSpPr>
          <p:cNvPr id="132099" name="Text Box 1"/>
          <p:cNvSpPr txBox="1">
            <a:spLocks noChangeArrowheads="1"/>
          </p:cNvSpPr>
          <p:nvPr/>
        </p:nvSpPr>
        <p:spPr bwMode="auto">
          <a:xfrm>
            <a:off x="1219200" y="720725"/>
            <a:ext cx="4873625" cy="3598863"/>
          </a:xfrm>
          <a:prstGeom prst="rect">
            <a:avLst/>
          </a:prstGeom>
          <a:solidFill>
            <a:srgbClr val="FFFFFF"/>
          </a:solidFill>
          <a:ln w="9360">
            <a:solidFill>
              <a:srgbClr val="000000"/>
            </a:solidFill>
            <a:miter lim="800000"/>
            <a:headEnd/>
            <a:tailEnd/>
          </a:ln>
        </p:spPr>
        <p:txBody>
          <a:bodyPr wrap="none" lIns="96657" tIns="48328" rIns="96657" bIns="48328" anchor="ctr"/>
          <a:lstStyle/>
          <a:p>
            <a:endParaRPr lang="en-US"/>
          </a:p>
        </p:txBody>
      </p:sp>
      <p:sp>
        <p:nvSpPr>
          <p:cNvPr id="132100" name="Rectangle 2"/>
          <p:cNvSpPr>
            <a:spLocks noGrp="1" noChangeArrowheads="1"/>
          </p:cNvSpPr>
          <p:nvPr>
            <p:ph type="body"/>
          </p:nvPr>
        </p:nvSpPr>
        <p:spPr>
          <a:xfrm>
            <a:off x="731838" y="4560888"/>
            <a:ext cx="5845175" cy="4319587"/>
          </a:xfrm>
          <a:noFill/>
          <a:ln/>
        </p:spPr>
        <p:txBody>
          <a:bodyPr wrap="none" anchor="ct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33122" name="Rectangle 11"/>
          <p:cNvSpPr>
            <a:spLocks noGrp="1" noChangeArrowheads="1"/>
          </p:cNvSpPr>
          <p:nvPr>
            <p:ph type="sldNum" sz="quarter" idx="5"/>
          </p:nvPr>
        </p:nvSpPr>
        <p:spPr>
          <a:noFill/>
        </p:spPr>
        <p:txBody>
          <a:bodyPr/>
          <a:lstStyle/>
          <a:p>
            <a:pPr defTabSz="963613"/>
            <a:fld id="{0771FB76-BA5D-4D25-9F77-45C123F57537}" type="slidenum">
              <a:rPr lang="en-GB" smtClean="0"/>
              <a:pPr defTabSz="963613"/>
              <a:t>69</a:t>
            </a:fld>
            <a:endParaRPr lang="en-GB" smtClean="0"/>
          </a:p>
        </p:txBody>
      </p:sp>
      <p:sp>
        <p:nvSpPr>
          <p:cNvPr id="133123" name="Text Box 1"/>
          <p:cNvSpPr txBox="1">
            <a:spLocks noChangeArrowheads="1"/>
          </p:cNvSpPr>
          <p:nvPr/>
        </p:nvSpPr>
        <p:spPr bwMode="auto">
          <a:xfrm>
            <a:off x="1219200" y="720725"/>
            <a:ext cx="4872038" cy="3598863"/>
          </a:xfrm>
          <a:prstGeom prst="rect">
            <a:avLst/>
          </a:prstGeom>
          <a:solidFill>
            <a:srgbClr val="FFFFFF"/>
          </a:solidFill>
          <a:ln w="9525">
            <a:solidFill>
              <a:srgbClr val="000000"/>
            </a:solidFill>
            <a:miter lim="800000"/>
            <a:headEnd/>
            <a:tailEnd/>
          </a:ln>
        </p:spPr>
        <p:txBody>
          <a:bodyPr wrap="none" lIns="96657" tIns="48328" rIns="96657" bIns="48328" anchor="ctr"/>
          <a:lstStyle/>
          <a:p>
            <a:endParaRPr lang="en-US"/>
          </a:p>
        </p:txBody>
      </p:sp>
      <p:sp>
        <p:nvSpPr>
          <p:cNvPr id="133124" name="Rectangle 2"/>
          <p:cNvSpPr>
            <a:spLocks noGrp="1" noChangeArrowheads="1"/>
          </p:cNvSpPr>
          <p:nvPr>
            <p:ph type="body"/>
          </p:nvPr>
        </p:nvSpPr>
        <p:spPr>
          <a:xfrm>
            <a:off x="731838" y="4560888"/>
            <a:ext cx="5845175" cy="4319587"/>
          </a:xfrm>
          <a:noFill/>
          <a:ln/>
        </p:spPr>
        <p:txBody>
          <a:bodyPr wrap="none" anchor="ct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34146" name="Rectangle 11"/>
          <p:cNvSpPr>
            <a:spLocks noGrp="1" noChangeArrowheads="1"/>
          </p:cNvSpPr>
          <p:nvPr>
            <p:ph type="sldNum" sz="quarter" idx="5"/>
          </p:nvPr>
        </p:nvSpPr>
        <p:spPr>
          <a:noFill/>
        </p:spPr>
        <p:txBody>
          <a:bodyPr/>
          <a:lstStyle/>
          <a:p>
            <a:pPr defTabSz="963613"/>
            <a:fld id="{648576F9-A16A-4627-AE79-438C1EBD8A5D}" type="slidenum">
              <a:rPr lang="en-GB" smtClean="0"/>
              <a:pPr defTabSz="963613"/>
              <a:t>70</a:t>
            </a:fld>
            <a:endParaRPr lang="en-GB" smtClean="0"/>
          </a:p>
        </p:txBody>
      </p:sp>
      <p:sp>
        <p:nvSpPr>
          <p:cNvPr id="134147" name="Text Box 1"/>
          <p:cNvSpPr txBox="1">
            <a:spLocks noChangeArrowheads="1"/>
          </p:cNvSpPr>
          <p:nvPr/>
        </p:nvSpPr>
        <p:spPr bwMode="auto">
          <a:xfrm>
            <a:off x="1219200" y="720725"/>
            <a:ext cx="4872038" cy="3598863"/>
          </a:xfrm>
          <a:prstGeom prst="rect">
            <a:avLst/>
          </a:prstGeom>
          <a:solidFill>
            <a:srgbClr val="FFFFFF"/>
          </a:solidFill>
          <a:ln w="9525">
            <a:solidFill>
              <a:srgbClr val="000000"/>
            </a:solidFill>
            <a:miter lim="800000"/>
            <a:headEnd/>
            <a:tailEnd/>
          </a:ln>
        </p:spPr>
        <p:txBody>
          <a:bodyPr wrap="none" lIns="96657" tIns="48328" rIns="96657" bIns="48328" anchor="ctr"/>
          <a:lstStyle/>
          <a:p>
            <a:endParaRPr lang="en-US"/>
          </a:p>
        </p:txBody>
      </p:sp>
      <p:sp>
        <p:nvSpPr>
          <p:cNvPr id="134148" name="Rectangle 2"/>
          <p:cNvSpPr>
            <a:spLocks noGrp="1" noChangeArrowheads="1"/>
          </p:cNvSpPr>
          <p:nvPr>
            <p:ph type="body"/>
          </p:nvPr>
        </p:nvSpPr>
        <p:spPr>
          <a:xfrm>
            <a:off x="731838" y="4560888"/>
            <a:ext cx="5845175" cy="4319587"/>
          </a:xfrm>
          <a:noFill/>
          <a:ln/>
        </p:spPr>
        <p:txBody>
          <a:bodyPr wrap="none" anchor="ct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35170" name="Rectangle 11"/>
          <p:cNvSpPr>
            <a:spLocks noGrp="1" noChangeArrowheads="1"/>
          </p:cNvSpPr>
          <p:nvPr>
            <p:ph type="sldNum" sz="quarter" idx="5"/>
          </p:nvPr>
        </p:nvSpPr>
        <p:spPr>
          <a:noFill/>
        </p:spPr>
        <p:txBody>
          <a:bodyPr/>
          <a:lstStyle/>
          <a:p>
            <a:pPr defTabSz="963613"/>
            <a:fld id="{B7AEF09B-280C-4F51-A71A-017F83C614AE}" type="slidenum">
              <a:rPr lang="en-GB" smtClean="0"/>
              <a:pPr defTabSz="963613"/>
              <a:t>71</a:t>
            </a:fld>
            <a:endParaRPr lang="en-GB" smtClean="0"/>
          </a:p>
        </p:txBody>
      </p:sp>
      <p:sp>
        <p:nvSpPr>
          <p:cNvPr id="135171" name="Text Box 1"/>
          <p:cNvSpPr txBox="1">
            <a:spLocks noChangeArrowheads="1"/>
          </p:cNvSpPr>
          <p:nvPr/>
        </p:nvSpPr>
        <p:spPr bwMode="auto">
          <a:xfrm>
            <a:off x="1219200" y="720725"/>
            <a:ext cx="4872038" cy="3598863"/>
          </a:xfrm>
          <a:prstGeom prst="rect">
            <a:avLst/>
          </a:prstGeom>
          <a:solidFill>
            <a:srgbClr val="FFFFFF"/>
          </a:solidFill>
          <a:ln w="9525">
            <a:solidFill>
              <a:srgbClr val="000000"/>
            </a:solidFill>
            <a:miter lim="800000"/>
            <a:headEnd/>
            <a:tailEnd/>
          </a:ln>
        </p:spPr>
        <p:txBody>
          <a:bodyPr wrap="none" lIns="96657" tIns="48328" rIns="96657" bIns="48328" anchor="ctr"/>
          <a:lstStyle/>
          <a:p>
            <a:endParaRPr lang="en-US"/>
          </a:p>
        </p:txBody>
      </p:sp>
      <p:sp>
        <p:nvSpPr>
          <p:cNvPr id="135172" name="Rectangle 2"/>
          <p:cNvSpPr>
            <a:spLocks noGrp="1" noChangeArrowheads="1"/>
          </p:cNvSpPr>
          <p:nvPr>
            <p:ph type="body"/>
          </p:nvPr>
        </p:nvSpPr>
        <p:spPr>
          <a:xfrm>
            <a:off x="731838" y="4560888"/>
            <a:ext cx="5845175" cy="4319587"/>
          </a:xfrm>
          <a:noFill/>
          <a:ln/>
        </p:spPr>
        <p:txBody>
          <a:bodyPr wrap="none" anchor="ct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36194" name="Rectangle 11"/>
          <p:cNvSpPr>
            <a:spLocks noGrp="1" noChangeArrowheads="1"/>
          </p:cNvSpPr>
          <p:nvPr>
            <p:ph type="sldNum" sz="quarter" idx="5"/>
          </p:nvPr>
        </p:nvSpPr>
        <p:spPr>
          <a:noFill/>
        </p:spPr>
        <p:txBody>
          <a:bodyPr/>
          <a:lstStyle/>
          <a:p>
            <a:pPr defTabSz="963613"/>
            <a:fld id="{28CC06D6-4443-4834-8C28-AA97CAEAB5DB}" type="slidenum">
              <a:rPr lang="en-GB" smtClean="0"/>
              <a:pPr defTabSz="963613"/>
              <a:t>72</a:t>
            </a:fld>
            <a:endParaRPr lang="en-GB" smtClean="0"/>
          </a:p>
        </p:txBody>
      </p:sp>
      <p:sp>
        <p:nvSpPr>
          <p:cNvPr id="136195" name="Text Box 1"/>
          <p:cNvSpPr txBox="1">
            <a:spLocks noChangeArrowheads="1"/>
          </p:cNvSpPr>
          <p:nvPr/>
        </p:nvSpPr>
        <p:spPr bwMode="auto">
          <a:xfrm>
            <a:off x="1219200" y="720725"/>
            <a:ext cx="4872038" cy="3598863"/>
          </a:xfrm>
          <a:prstGeom prst="rect">
            <a:avLst/>
          </a:prstGeom>
          <a:solidFill>
            <a:srgbClr val="FFFFFF"/>
          </a:solidFill>
          <a:ln w="9525">
            <a:solidFill>
              <a:srgbClr val="000000"/>
            </a:solidFill>
            <a:miter lim="800000"/>
            <a:headEnd/>
            <a:tailEnd/>
          </a:ln>
        </p:spPr>
        <p:txBody>
          <a:bodyPr wrap="none" lIns="96657" tIns="48328" rIns="96657" bIns="48328" anchor="ctr"/>
          <a:lstStyle/>
          <a:p>
            <a:endParaRPr lang="en-US"/>
          </a:p>
        </p:txBody>
      </p:sp>
      <p:sp>
        <p:nvSpPr>
          <p:cNvPr id="136196" name="Rectangle 2"/>
          <p:cNvSpPr>
            <a:spLocks noGrp="1" noChangeArrowheads="1"/>
          </p:cNvSpPr>
          <p:nvPr>
            <p:ph type="body"/>
          </p:nvPr>
        </p:nvSpPr>
        <p:spPr>
          <a:xfrm>
            <a:off x="731838" y="4560888"/>
            <a:ext cx="5845175" cy="4319587"/>
          </a:xfrm>
          <a:noFill/>
          <a:ln/>
        </p:spPr>
        <p:txBody>
          <a:bodyPr wrap="none" anchor="ct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37218" name="Rectangle 11"/>
          <p:cNvSpPr>
            <a:spLocks noGrp="1" noChangeArrowheads="1"/>
          </p:cNvSpPr>
          <p:nvPr>
            <p:ph type="sldNum" sz="quarter" idx="5"/>
          </p:nvPr>
        </p:nvSpPr>
        <p:spPr>
          <a:noFill/>
        </p:spPr>
        <p:txBody>
          <a:bodyPr/>
          <a:lstStyle/>
          <a:p>
            <a:pPr defTabSz="963613"/>
            <a:fld id="{EBF3AE5C-0C8F-4709-B0F2-95D98494208A}" type="slidenum">
              <a:rPr lang="en-GB" smtClean="0"/>
              <a:pPr defTabSz="963613"/>
              <a:t>73</a:t>
            </a:fld>
            <a:endParaRPr lang="en-GB" smtClean="0"/>
          </a:p>
        </p:txBody>
      </p:sp>
      <p:sp>
        <p:nvSpPr>
          <p:cNvPr id="137219" name="Text Box 1"/>
          <p:cNvSpPr txBox="1">
            <a:spLocks noChangeArrowheads="1"/>
          </p:cNvSpPr>
          <p:nvPr/>
        </p:nvSpPr>
        <p:spPr bwMode="auto">
          <a:xfrm>
            <a:off x="1219200" y="720725"/>
            <a:ext cx="4872038" cy="3598863"/>
          </a:xfrm>
          <a:prstGeom prst="rect">
            <a:avLst/>
          </a:prstGeom>
          <a:solidFill>
            <a:srgbClr val="FFFFFF"/>
          </a:solidFill>
          <a:ln w="9525">
            <a:solidFill>
              <a:srgbClr val="000000"/>
            </a:solidFill>
            <a:miter lim="800000"/>
            <a:headEnd/>
            <a:tailEnd/>
          </a:ln>
        </p:spPr>
        <p:txBody>
          <a:bodyPr wrap="none" lIns="96657" tIns="48328" rIns="96657" bIns="48328" anchor="ctr"/>
          <a:lstStyle/>
          <a:p>
            <a:endParaRPr lang="en-US"/>
          </a:p>
        </p:txBody>
      </p:sp>
      <p:sp>
        <p:nvSpPr>
          <p:cNvPr id="137220" name="Rectangle 2"/>
          <p:cNvSpPr>
            <a:spLocks noGrp="1" noChangeArrowheads="1"/>
          </p:cNvSpPr>
          <p:nvPr>
            <p:ph type="body"/>
          </p:nvPr>
        </p:nvSpPr>
        <p:spPr>
          <a:xfrm>
            <a:off x="731838" y="4560888"/>
            <a:ext cx="5845175" cy="4319587"/>
          </a:xfrm>
          <a:noFill/>
          <a:ln/>
        </p:spPr>
        <p:txBody>
          <a:bodyPr wrap="none" anchor="ct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11618" name="Rectangle 11"/>
          <p:cNvSpPr>
            <a:spLocks noGrp="1" noChangeArrowheads="1"/>
          </p:cNvSpPr>
          <p:nvPr>
            <p:ph type="sldNum" sz="quarter" idx="5"/>
          </p:nvPr>
        </p:nvSpPr>
        <p:spPr>
          <a:noFill/>
        </p:spPr>
        <p:txBody>
          <a:bodyPr/>
          <a:lstStyle/>
          <a:p>
            <a:pPr defTabSz="963613"/>
            <a:fld id="{591E87BC-B75B-420F-98DE-C19EACD1DA0D}" type="slidenum">
              <a:rPr lang="en-GB" smtClean="0"/>
              <a:pPr defTabSz="963613"/>
              <a:t>21</a:t>
            </a:fld>
            <a:endParaRPr lang="en-GB" smtClean="0"/>
          </a:p>
        </p:txBody>
      </p:sp>
      <p:sp>
        <p:nvSpPr>
          <p:cNvPr id="111619" name="Text Box 1"/>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6657" tIns="48328" rIns="96657" bIns="48328" anchor="ctr"/>
          <a:lstStyle/>
          <a:p>
            <a:endParaRPr lang="en-US"/>
          </a:p>
        </p:txBody>
      </p:sp>
      <p:sp>
        <p:nvSpPr>
          <p:cNvPr id="111620" name="Rectangle 2"/>
          <p:cNvSpPr>
            <a:spLocks noGrp="1" noChangeArrowheads="1"/>
          </p:cNvSpPr>
          <p:nvPr>
            <p:ph type="body"/>
          </p:nvPr>
        </p:nvSpPr>
        <p:spPr>
          <a:xfrm>
            <a:off x="731838" y="4560888"/>
            <a:ext cx="5845175" cy="4319587"/>
          </a:xfrm>
          <a:noFill/>
          <a:ln/>
        </p:spPr>
        <p:txBody>
          <a:bodyPr wrap="none" anchor="ct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38242" name="Rectangle 11"/>
          <p:cNvSpPr>
            <a:spLocks noGrp="1" noChangeArrowheads="1"/>
          </p:cNvSpPr>
          <p:nvPr>
            <p:ph type="sldNum" sz="quarter" idx="5"/>
          </p:nvPr>
        </p:nvSpPr>
        <p:spPr>
          <a:noFill/>
        </p:spPr>
        <p:txBody>
          <a:bodyPr/>
          <a:lstStyle/>
          <a:p>
            <a:pPr defTabSz="963613"/>
            <a:fld id="{F9F32F22-692C-441F-AEA6-2A12A7655C77}" type="slidenum">
              <a:rPr lang="en-GB" smtClean="0"/>
              <a:pPr defTabSz="963613"/>
              <a:t>74</a:t>
            </a:fld>
            <a:endParaRPr lang="en-GB" smtClean="0"/>
          </a:p>
        </p:txBody>
      </p:sp>
      <p:sp>
        <p:nvSpPr>
          <p:cNvPr id="138243" name="Text Box 1"/>
          <p:cNvSpPr txBox="1">
            <a:spLocks noChangeArrowheads="1"/>
          </p:cNvSpPr>
          <p:nvPr/>
        </p:nvSpPr>
        <p:spPr bwMode="auto">
          <a:xfrm>
            <a:off x="1219200" y="720725"/>
            <a:ext cx="4872038" cy="3598863"/>
          </a:xfrm>
          <a:prstGeom prst="rect">
            <a:avLst/>
          </a:prstGeom>
          <a:solidFill>
            <a:srgbClr val="FFFFFF"/>
          </a:solidFill>
          <a:ln w="9525">
            <a:solidFill>
              <a:srgbClr val="000000"/>
            </a:solidFill>
            <a:miter lim="800000"/>
            <a:headEnd/>
            <a:tailEnd/>
          </a:ln>
        </p:spPr>
        <p:txBody>
          <a:bodyPr wrap="none" lIns="96657" tIns="48328" rIns="96657" bIns="48328" anchor="ctr"/>
          <a:lstStyle/>
          <a:p>
            <a:endParaRPr lang="en-US"/>
          </a:p>
        </p:txBody>
      </p:sp>
      <p:sp>
        <p:nvSpPr>
          <p:cNvPr id="138244" name="Rectangle 2"/>
          <p:cNvSpPr>
            <a:spLocks noGrp="1" noChangeArrowheads="1"/>
          </p:cNvSpPr>
          <p:nvPr>
            <p:ph type="body"/>
          </p:nvPr>
        </p:nvSpPr>
        <p:spPr>
          <a:xfrm>
            <a:off x="731838" y="4560888"/>
            <a:ext cx="5845175" cy="4319587"/>
          </a:xfrm>
          <a:noFill/>
          <a:ln/>
        </p:spPr>
        <p:txBody>
          <a:bodyPr wrap="none" anchor="ct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39266" name="Rectangle 11"/>
          <p:cNvSpPr>
            <a:spLocks noGrp="1" noChangeArrowheads="1"/>
          </p:cNvSpPr>
          <p:nvPr>
            <p:ph type="sldNum" sz="quarter" idx="5"/>
          </p:nvPr>
        </p:nvSpPr>
        <p:spPr>
          <a:noFill/>
        </p:spPr>
        <p:txBody>
          <a:bodyPr/>
          <a:lstStyle/>
          <a:p>
            <a:pPr defTabSz="963613"/>
            <a:fld id="{36E6405B-F78F-46B5-B6E5-1E5B5CD19155}" type="slidenum">
              <a:rPr lang="en-GB" smtClean="0"/>
              <a:pPr defTabSz="963613"/>
              <a:t>75</a:t>
            </a:fld>
            <a:endParaRPr lang="en-GB" smtClean="0"/>
          </a:p>
        </p:txBody>
      </p:sp>
      <p:sp>
        <p:nvSpPr>
          <p:cNvPr id="139267" name="Text Box 1"/>
          <p:cNvSpPr txBox="1">
            <a:spLocks noChangeArrowheads="1"/>
          </p:cNvSpPr>
          <p:nvPr/>
        </p:nvSpPr>
        <p:spPr bwMode="auto">
          <a:xfrm>
            <a:off x="1219200" y="720725"/>
            <a:ext cx="4872038" cy="3598863"/>
          </a:xfrm>
          <a:prstGeom prst="rect">
            <a:avLst/>
          </a:prstGeom>
          <a:solidFill>
            <a:srgbClr val="FFFFFF"/>
          </a:solidFill>
          <a:ln w="9525">
            <a:solidFill>
              <a:srgbClr val="000000"/>
            </a:solidFill>
            <a:miter lim="800000"/>
            <a:headEnd/>
            <a:tailEnd/>
          </a:ln>
        </p:spPr>
        <p:txBody>
          <a:bodyPr wrap="none" lIns="96657" tIns="48328" rIns="96657" bIns="48328" anchor="ctr"/>
          <a:lstStyle/>
          <a:p>
            <a:endParaRPr lang="en-US"/>
          </a:p>
        </p:txBody>
      </p:sp>
      <p:sp>
        <p:nvSpPr>
          <p:cNvPr id="139268" name="Rectangle 2"/>
          <p:cNvSpPr>
            <a:spLocks noGrp="1" noChangeArrowheads="1"/>
          </p:cNvSpPr>
          <p:nvPr>
            <p:ph type="body"/>
          </p:nvPr>
        </p:nvSpPr>
        <p:spPr>
          <a:xfrm>
            <a:off x="731838" y="4560888"/>
            <a:ext cx="5845175" cy="4319587"/>
          </a:xfrm>
          <a:noFill/>
          <a:ln/>
        </p:spPr>
        <p:txBody>
          <a:bodyPr wrap="none" anchor="ct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40290" name="Rectangle 11"/>
          <p:cNvSpPr>
            <a:spLocks noGrp="1" noChangeArrowheads="1"/>
          </p:cNvSpPr>
          <p:nvPr>
            <p:ph type="sldNum" sz="quarter" idx="5"/>
          </p:nvPr>
        </p:nvSpPr>
        <p:spPr>
          <a:noFill/>
        </p:spPr>
        <p:txBody>
          <a:bodyPr/>
          <a:lstStyle/>
          <a:p>
            <a:pPr defTabSz="963613"/>
            <a:fld id="{9CB2ADB0-D2C6-4326-9750-F8821BE8AF19}" type="slidenum">
              <a:rPr lang="en-GB" smtClean="0"/>
              <a:pPr defTabSz="963613"/>
              <a:t>77</a:t>
            </a:fld>
            <a:endParaRPr lang="en-GB" smtClean="0"/>
          </a:p>
        </p:txBody>
      </p:sp>
      <p:sp>
        <p:nvSpPr>
          <p:cNvPr id="140291" name="Text Box 1"/>
          <p:cNvSpPr txBox="1">
            <a:spLocks noChangeArrowheads="1"/>
          </p:cNvSpPr>
          <p:nvPr/>
        </p:nvSpPr>
        <p:spPr bwMode="auto">
          <a:xfrm>
            <a:off x="1219200" y="720725"/>
            <a:ext cx="4873625" cy="3598863"/>
          </a:xfrm>
          <a:prstGeom prst="rect">
            <a:avLst/>
          </a:prstGeom>
          <a:solidFill>
            <a:srgbClr val="FFFFFF"/>
          </a:solidFill>
          <a:ln w="9360">
            <a:solidFill>
              <a:srgbClr val="000000"/>
            </a:solidFill>
            <a:miter lim="800000"/>
            <a:headEnd/>
            <a:tailEnd/>
          </a:ln>
        </p:spPr>
        <p:txBody>
          <a:bodyPr wrap="none" lIns="96657" tIns="48328" rIns="96657" bIns="48328" anchor="ctr"/>
          <a:lstStyle/>
          <a:p>
            <a:endParaRPr lang="en-US"/>
          </a:p>
        </p:txBody>
      </p:sp>
      <p:sp>
        <p:nvSpPr>
          <p:cNvPr id="140292" name="Rectangle 2"/>
          <p:cNvSpPr>
            <a:spLocks noGrp="1" noChangeArrowheads="1"/>
          </p:cNvSpPr>
          <p:nvPr>
            <p:ph type="body"/>
          </p:nvPr>
        </p:nvSpPr>
        <p:spPr>
          <a:xfrm>
            <a:off x="731838" y="4560888"/>
            <a:ext cx="5845175" cy="4319587"/>
          </a:xfrm>
          <a:noFill/>
          <a:ln/>
        </p:spPr>
        <p:txBody>
          <a:bodyPr wrap="none" anchor="ct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41314" name="Rectangle 11"/>
          <p:cNvSpPr>
            <a:spLocks noGrp="1" noChangeArrowheads="1"/>
          </p:cNvSpPr>
          <p:nvPr>
            <p:ph type="sldNum" sz="quarter" idx="5"/>
          </p:nvPr>
        </p:nvSpPr>
        <p:spPr>
          <a:noFill/>
        </p:spPr>
        <p:txBody>
          <a:bodyPr/>
          <a:lstStyle/>
          <a:p>
            <a:pPr defTabSz="963613"/>
            <a:fld id="{2F6E6CC0-AE04-4C4B-B7AE-21D4E83DFCA0}" type="slidenum">
              <a:rPr lang="en-GB" smtClean="0"/>
              <a:pPr defTabSz="963613"/>
              <a:t>81</a:t>
            </a:fld>
            <a:endParaRPr lang="en-GB" smtClean="0"/>
          </a:p>
        </p:txBody>
      </p:sp>
      <p:sp>
        <p:nvSpPr>
          <p:cNvPr id="141315" name="Text Box 1"/>
          <p:cNvSpPr txBox="1">
            <a:spLocks noChangeArrowheads="1"/>
          </p:cNvSpPr>
          <p:nvPr/>
        </p:nvSpPr>
        <p:spPr bwMode="auto">
          <a:xfrm>
            <a:off x="1219200" y="720725"/>
            <a:ext cx="4873625" cy="3598863"/>
          </a:xfrm>
          <a:prstGeom prst="rect">
            <a:avLst/>
          </a:prstGeom>
          <a:solidFill>
            <a:srgbClr val="FFFFFF"/>
          </a:solidFill>
          <a:ln w="9360">
            <a:solidFill>
              <a:srgbClr val="000000"/>
            </a:solidFill>
            <a:miter lim="800000"/>
            <a:headEnd/>
            <a:tailEnd/>
          </a:ln>
        </p:spPr>
        <p:txBody>
          <a:bodyPr wrap="none" lIns="96657" tIns="48328" rIns="96657" bIns="48328" anchor="ctr"/>
          <a:lstStyle/>
          <a:p>
            <a:endParaRPr lang="en-US"/>
          </a:p>
        </p:txBody>
      </p:sp>
      <p:sp>
        <p:nvSpPr>
          <p:cNvPr id="141316" name="Rectangle 2"/>
          <p:cNvSpPr>
            <a:spLocks noGrp="1" noChangeArrowheads="1"/>
          </p:cNvSpPr>
          <p:nvPr>
            <p:ph type="body"/>
          </p:nvPr>
        </p:nvSpPr>
        <p:spPr>
          <a:xfrm>
            <a:off x="731838" y="4560888"/>
            <a:ext cx="5845175" cy="4319587"/>
          </a:xfrm>
          <a:noFill/>
          <a:ln/>
        </p:spPr>
        <p:txBody>
          <a:bodyPr wrap="none" anchor="ct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p:spPr>
        <p:txBody>
          <a:bodyPr/>
          <a:lstStyle/>
          <a:p>
            <a:pPr defTabSz="963613"/>
            <a:fld id="{0CB03AEF-385D-486F-8443-582D3770FCA0}" type="slidenum">
              <a:rPr lang="en-GB" smtClean="0"/>
              <a:pPr defTabSz="963613"/>
              <a:t>22</a:t>
            </a:fld>
            <a:endParaRPr lang="en-GB" smtClean="0"/>
          </a:p>
        </p:txBody>
      </p:sp>
      <p:sp>
        <p:nvSpPr>
          <p:cNvPr id="112643" name="Text Box 1"/>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6657" tIns="48328" rIns="96657" bIns="48328" anchor="ctr"/>
          <a:lstStyle/>
          <a:p>
            <a:endParaRPr lang="en-US"/>
          </a:p>
        </p:txBody>
      </p:sp>
      <p:sp>
        <p:nvSpPr>
          <p:cNvPr id="112644" name="Rectangle 2"/>
          <p:cNvSpPr>
            <a:spLocks noGrp="1" noChangeArrowheads="1"/>
          </p:cNvSpPr>
          <p:nvPr>
            <p:ph type="body"/>
          </p:nvPr>
        </p:nvSpPr>
        <p:spPr>
          <a:xfrm>
            <a:off x="731838" y="4560888"/>
            <a:ext cx="5845175" cy="4319587"/>
          </a:xfrm>
          <a:noFill/>
          <a:ln/>
        </p:spPr>
        <p:txBody>
          <a:bodyPr wrap="none" anchor="ct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13666" name="Rectangle 11"/>
          <p:cNvSpPr>
            <a:spLocks noGrp="1" noChangeArrowheads="1"/>
          </p:cNvSpPr>
          <p:nvPr>
            <p:ph type="sldNum" sz="quarter" idx="5"/>
          </p:nvPr>
        </p:nvSpPr>
        <p:spPr>
          <a:noFill/>
        </p:spPr>
        <p:txBody>
          <a:bodyPr/>
          <a:lstStyle/>
          <a:p>
            <a:pPr defTabSz="963613"/>
            <a:fld id="{4A63F802-E59E-4480-AB12-5A0E8FB09767}" type="slidenum">
              <a:rPr lang="en-GB" smtClean="0"/>
              <a:pPr defTabSz="963613"/>
              <a:t>23</a:t>
            </a:fld>
            <a:endParaRPr lang="en-GB" smtClean="0"/>
          </a:p>
        </p:txBody>
      </p:sp>
      <p:sp>
        <p:nvSpPr>
          <p:cNvPr id="113667" name="Text Box 1"/>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6657" tIns="48328" rIns="96657" bIns="48328" anchor="ctr"/>
          <a:lstStyle/>
          <a:p>
            <a:endParaRPr lang="en-US"/>
          </a:p>
        </p:txBody>
      </p:sp>
      <p:sp>
        <p:nvSpPr>
          <p:cNvPr id="113668" name="Rectangle 2"/>
          <p:cNvSpPr>
            <a:spLocks noGrp="1" noChangeArrowheads="1"/>
          </p:cNvSpPr>
          <p:nvPr>
            <p:ph type="body"/>
          </p:nvPr>
        </p:nvSpPr>
        <p:spPr>
          <a:xfrm>
            <a:off x="731838" y="4560888"/>
            <a:ext cx="5845175" cy="4319587"/>
          </a:xfrm>
          <a:noFill/>
          <a:ln/>
        </p:spPr>
        <p:txBody>
          <a:bodyPr wrap="none" anchor="ct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15714" name="Rectangle 11"/>
          <p:cNvSpPr>
            <a:spLocks noGrp="1" noChangeArrowheads="1"/>
          </p:cNvSpPr>
          <p:nvPr>
            <p:ph type="sldNum" sz="quarter" idx="5"/>
          </p:nvPr>
        </p:nvSpPr>
        <p:spPr>
          <a:noFill/>
        </p:spPr>
        <p:txBody>
          <a:bodyPr/>
          <a:lstStyle/>
          <a:p>
            <a:pPr defTabSz="963613"/>
            <a:fld id="{579A913F-144C-4EC5-868B-DC0A768C4373}" type="slidenum">
              <a:rPr lang="en-GB" smtClean="0"/>
              <a:pPr defTabSz="963613"/>
              <a:t>24</a:t>
            </a:fld>
            <a:endParaRPr lang="en-GB" smtClean="0"/>
          </a:p>
        </p:txBody>
      </p:sp>
      <p:sp>
        <p:nvSpPr>
          <p:cNvPr id="115715" name="Text Box 1"/>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6657" tIns="48328" rIns="96657" bIns="48328" anchor="ctr"/>
          <a:lstStyle/>
          <a:p>
            <a:endParaRPr lang="en-US"/>
          </a:p>
        </p:txBody>
      </p:sp>
      <p:sp>
        <p:nvSpPr>
          <p:cNvPr id="115716" name="Rectangle 2"/>
          <p:cNvSpPr>
            <a:spLocks noGrp="1" noChangeArrowheads="1"/>
          </p:cNvSpPr>
          <p:nvPr>
            <p:ph type="body"/>
          </p:nvPr>
        </p:nvSpPr>
        <p:spPr>
          <a:xfrm>
            <a:off x="731838" y="4560888"/>
            <a:ext cx="5845175" cy="4319587"/>
          </a:xfrm>
          <a:noFill/>
          <a:ln/>
        </p:spPr>
        <p:txBody>
          <a:bodyPr wrap="none" anchor="ct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pPr defTabSz="963613"/>
            <a:fld id="{AACCA750-1EBF-445C-82FF-FAE3DBC58086}" type="slidenum">
              <a:rPr lang="en-US" smtClean="0"/>
              <a:pPr defTabSz="963613"/>
              <a:t>33</a:t>
            </a:fld>
            <a:endParaRPr lang="en-US" smtClean="0"/>
          </a:p>
        </p:txBody>
      </p:sp>
      <p:sp>
        <p:nvSpPr>
          <p:cNvPr id="121859" name="Rectangle 2"/>
          <p:cNvSpPr>
            <a:spLocks noChangeArrowheads="1"/>
          </p:cNvSpPr>
          <p:nvPr/>
        </p:nvSpPr>
        <p:spPr bwMode="auto">
          <a:xfrm>
            <a:off x="4146550" y="0"/>
            <a:ext cx="3168650" cy="479425"/>
          </a:xfrm>
          <a:prstGeom prst="rect">
            <a:avLst/>
          </a:prstGeom>
          <a:noFill/>
          <a:ln w="12700">
            <a:noFill/>
            <a:miter lim="800000"/>
            <a:headEnd/>
            <a:tailEnd/>
          </a:ln>
        </p:spPr>
        <p:txBody>
          <a:bodyPr wrap="none" lIns="91431" tIns="45716" rIns="91431" bIns="45716" anchor="ctr"/>
          <a:lstStyle/>
          <a:p>
            <a:endParaRPr lang="en-US"/>
          </a:p>
        </p:txBody>
      </p:sp>
      <p:sp>
        <p:nvSpPr>
          <p:cNvPr id="121860" name="Rectangle 3"/>
          <p:cNvSpPr>
            <a:spLocks noChangeArrowheads="1"/>
          </p:cNvSpPr>
          <p:nvPr/>
        </p:nvSpPr>
        <p:spPr bwMode="auto">
          <a:xfrm>
            <a:off x="4146550" y="9121775"/>
            <a:ext cx="3168650" cy="479425"/>
          </a:xfrm>
          <a:prstGeom prst="rect">
            <a:avLst/>
          </a:prstGeom>
          <a:noFill/>
          <a:ln w="12700">
            <a:noFill/>
            <a:miter lim="800000"/>
            <a:headEnd/>
            <a:tailEnd/>
          </a:ln>
        </p:spPr>
        <p:txBody>
          <a:bodyPr lIns="20135" tIns="0" rIns="20135" bIns="0" anchor="b"/>
          <a:lstStyle/>
          <a:p>
            <a:pPr algn="r" defTabSz="965200"/>
            <a:r>
              <a:rPr lang="en-US" sz="1000" b="0" i="1">
                <a:latin typeface="Times New Roman" pitchFamily="18" charset="0"/>
              </a:rPr>
              <a:t>9</a:t>
            </a:r>
          </a:p>
        </p:txBody>
      </p:sp>
      <p:sp>
        <p:nvSpPr>
          <p:cNvPr id="121861" name="Rectangle 4"/>
          <p:cNvSpPr>
            <a:spLocks noChangeArrowheads="1"/>
          </p:cNvSpPr>
          <p:nvPr/>
        </p:nvSpPr>
        <p:spPr bwMode="auto">
          <a:xfrm>
            <a:off x="0" y="9121775"/>
            <a:ext cx="3168650" cy="479425"/>
          </a:xfrm>
          <a:prstGeom prst="rect">
            <a:avLst/>
          </a:prstGeom>
          <a:noFill/>
          <a:ln w="12700">
            <a:noFill/>
            <a:miter lim="800000"/>
            <a:headEnd/>
            <a:tailEnd/>
          </a:ln>
        </p:spPr>
        <p:txBody>
          <a:bodyPr wrap="none" lIns="91431" tIns="45716" rIns="91431" bIns="45716" anchor="ctr"/>
          <a:lstStyle/>
          <a:p>
            <a:endParaRPr lang="en-US"/>
          </a:p>
        </p:txBody>
      </p:sp>
      <p:sp>
        <p:nvSpPr>
          <p:cNvPr id="121862" name="Rectangle 5"/>
          <p:cNvSpPr>
            <a:spLocks noChangeArrowheads="1"/>
          </p:cNvSpPr>
          <p:nvPr/>
        </p:nvSpPr>
        <p:spPr bwMode="auto">
          <a:xfrm>
            <a:off x="0" y="0"/>
            <a:ext cx="3168650" cy="479425"/>
          </a:xfrm>
          <a:prstGeom prst="rect">
            <a:avLst/>
          </a:prstGeom>
          <a:noFill/>
          <a:ln w="12700">
            <a:noFill/>
            <a:miter lim="800000"/>
            <a:headEnd/>
            <a:tailEnd/>
          </a:ln>
        </p:spPr>
        <p:txBody>
          <a:bodyPr wrap="none" lIns="91431" tIns="45716" rIns="91431" bIns="45716" anchor="ctr"/>
          <a:lstStyle/>
          <a:p>
            <a:endParaRPr lang="en-US"/>
          </a:p>
        </p:txBody>
      </p:sp>
      <p:sp>
        <p:nvSpPr>
          <p:cNvPr id="121863" name="Rectangle 6"/>
          <p:cNvSpPr>
            <a:spLocks noGrp="1" noRot="1" noChangeAspect="1" noChangeArrowheads="1" noTextEdit="1"/>
          </p:cNvSpPr>
          <p:nvPr>
            <p:ph type="sldImg"/>
          </p:nvPr>
        </p:nvSpPr>
        <p:spPr>
          <a:xfrm>
            <a:off x="1266825" y="727075"/>
            <a:ext cx="4781550" cy="3586163"/>
          </a:xfrm>
          <a:ln w="12700" cap="flat">
            <a:solidFill>
              <a:schemeClr val="tx1"/>
            </a:solidFill>
          </a:ln>
        </p:spPr>
      </p:sp>
      <p:sp>
        <p:nvSpPr>
          <p:cNvPr id="121864" name="Rectangle 7"/>
          <p:cNvSpPr>
            <a:spLocks noGrp="1" noChangeArrowheads="1"/>
          </p:cNvSpPr>
          <p:nvPr>
            <p:ph type="body" idx="1"/>
          </p:nvPr>
        </p:nvSpPr>
        <p:spPr>
          <a:xfrm>
            <a:off x="974725" y="4560888"/>
            <a:ext cx="5365750" cy="4319587"/>
          </a:xfrm>
          <a:noFill/>
          <a:ln/>
        </p:spPr>
        <p:txBody>
          <a:bodyPr lIns="95640" tIns="46981" rIns="95640" bIns="46981"/>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pPr defTabSz="963613"/>
            <a:fld id="{9B9680D3-16AD-4213-9C40-B7119B0F6C30}" type="slidenum">
              <a:rPr lang="en-US" smtClean="0"/>
              <a:pPr defTabSz="963613"/>
              <a:t>34</a:t>
            </a:fld>
            <a:endParaRPr lang="en-US" smtClean="0"/>
          </a:p>
        </p:txBody>
      </p:sp>
      <p:sp>
        <p:nvSpPr>
          <p:cNvPr id="122883" name="Rectangle 2"/>
          <p:cNvSpPr>
            <a:spLocks noChangeArrowheads="1"/>
          </p:cNvSpPr>
          <p:nvPr/>
        </p:nvSpPr>
        <p:spPr bwMode="auto">
          <a:xfrm>
            <a:off x="4146550" y="0"/>
            <a:ext cx="3168650" cy="479425"/>
          </a:xfrm>
          <a:prstGeom prst="rect">
            <a:avLst/>
          </a:prstGeom>
          <a:noFill/>
          <a:ln w="12700">
            <a:noFill/>
            <a:miter lim="800000"/>
            <a:headEnd/>
            <a:tailEnd/>
          </a:ln>
        </p:spPr>
        <p:txBody>
          <a:bodyPr wrap="none" lIns="91431" tIns="45716" rIns="91431" bIns="45716" anchor="ctr"/>
          <a:lstStyle/>
          <a:p>
            <a:endParaRPr lang="en-US"/>
          </a:p>
        </p:txBody>
      </p:sp>
      <p:sp>
        <p:nvSpPr>
          <p:cNvPr id="122884" name="Rectangle 3"/>
          <p:cNvSpPr>
            <a:spLocks noChangeArrowheads="1"/>
          </p:cNvSpPr>
          <p:nvPr/>
        </p:nvSpPr>
        <p:spPr bwMode="auto">
          <a:xfrm>
            <a:off x="4146550" y="9121775"/>
            <a:ext cx="3168650" cy="479425"/>
          </a:xfrm>
          <a:prstGeom prst="rect">
            <a:avLst/>
          </a:prstGeom>
          <a:noFill/>
          <a:ln w="12700">
            <a:noFill/>
            <a:miter lim="800000"/>
            <a:headEnd/>
            <a:tailEnd/>
          </a:ln>
        </p:spPr>
        <p:txBody>
          <a:bodyPr lIns="20135" tIns="0" rIns="20135" bIns="0" anchor="b"/>
          <a:lstStyle/>
          <a:p>
            <a:pPr algn="r" defTabSz="965200"/>
            <a:r>
              <a:rPr lang="en-US" sz="1000" b="0" i="1">
                <a:latin typeface="Times New Roman" pitchFamily="18" charset="0"/>
              </a:rPr>
              <a:t>12</a:t>
            </a:r>
          </a:p>
        </p:txBody>
      </p:sp>
      <p:sp>
        <p:nvSpPr>
          <p:cNvPr id="122885" name="Rectangle 4"/>
          <p:cNvSpPr>
            <a:spLocks noChangeArrowheads="1"/>
          </p:cNvSpPr>
          <p:nvPr/>
        </p:nvSpPr>
        <p:spPr bwMode="auto">
          <a:xfrm>
            <a:off x="0" y="9121775"/>
            <a:ext cx="3168650" cy="479425"/>
          </a:xfrm>
          <a:prstGeom prst="rect">
            <a:avLst/>
          </a:prstGeom>
          <a:noFill/>
          <a:ln w="12700">
            <a:noFill/>
            <a:miter lim="800000"/>
            <a:headEnd/>
            <a:tailEnd/>
          </a:ln>
        </p:spPr>
        <p:txBody>
          <a:bodyPr wrap="none" lIns="91431" tIns="45716" rIns="91431" bIns="45716" anchor="ctr"/>
          <a:lstStyle/>
          <a:p>
            <a:endParaRPr lang="en-US"/>
          </a:p>
        </p:txBody>
      </p:sp>
      <p:sp>
        <p:nvSpPr>
          <p:cNvPr id="122886" name="Rectangle 5"/>
          <p:cNvSpPr>
            <a:spLocks noChangeArrowheads="1"/>
          </p:cNvSpPr>
          <p:nvPr/>
        </p:nvSpPr>
        <p:spPr bwMode="auto">
          <a:xfrm>
            <a:off x="0" y="0"/>
            <a:ext cx="3168650" cy="479425"/>
          </a:xfrm>
          <a:prstGeom prst="rect">
            <a:avLst/>
          </a:prstGeom>
          <a:noFill/>
          <a:ln w="12700">
            <a:noFill/>
            <a:miter lim="800000"/>
            <a:headEnd/>
            <a:tailEnd/>
          </a:ln>
        </p:spPr>
        <p:txBody>
          <a:bodyPr wrap="none" lIns="91431" tIns="45716" rIns="91431" bIns="45716" anchor="ctr"/>
          <a:lstStyle/>
          <a:p>
            <a:endParaRPr lang="en-US"/>
          </a:p>
        </p:txBody>
      </p:sp>
      <p:sp>
        <p:nvSpPr>
          <p:cNvPr id="122887" name="Rectangle 6"/>
          <p:cNvSpPr>
            <a:spLocks noGrp="1" noRot="1" noChangeAspect="1" noChangeArrowheads="1" noTextEdit="1"/>
          </p:cNvSpPr>
          <p:nvPr>
            <p:ph type="sldImg"/>
          </p:nvPr>
        </p:nvSpPr>
        <p:spPr>
          <a:xfrm>
            <a:off x="1266825" y="727075"/>
            <a:ext cx="4781550" cy="3586163"/>
          </a:xfrm>
          <a:ln w="12700" cap="flat">
            <a:solidFill>
              <a:schemeClr val="tx1"/>
            </a:solidFill>
          </a:ln>
        </p:spPr>
      </p:sp>
      <p:sp>
        <p:nvSpPr>
          <p:cNvPr id="122888" name="Rectangle 7"/>
          <p:cNvSpPr>
            <a:spLocks noGrp="1" noChangeArrowheads="1"/>
          </p:cNvSpPr>
          <p:nvPr>
            <p:ph type="body" idx="1"/>
          </p:nvPr>
        </p:nvSpPr>
        <p:spPr>
          <a:xfrm>
            <a:off x="974725" y="4560888"/>
            <a:ext cx="5365750" cy="4319587"/>
          </a:xfrm>
          <a:noFill/>
          <a:ln/>
        </p:spPr>
        <p:txBody>
          <a:bodyPr lIns="95640" tIns="46981" rIns="95640" bIns="46981"/>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pPr defTabSz="963613"/>
            <a:fld id="{1335D453-33F4-4EDB-8009-5DF0460B778B}" type="slidenum">
              <a:rPr lang="en-US" smtClean="0"/>
              <a:pPr defTabSz="963613"/>
              <a:t>43</a:t>
            </a:fld>
            <a:endParaRPr lang="en-US" smtClean="0"/>
          </a:p>
        </p:txBody>
      </p:sp>
      <p:sp>
        <p:nvSpPr>
          <p:cNvPr id="123907" name="Rectangle 2"/>
          <p:cNvSpPr>
            <a:spLocks noGrp="1" noChangeArrowheads="1"/>
          </p:cNvSpPr>
          <p:nvPr>
            <p:ph type="body" idx="1"/>
          </p:nvPr>
        </p:nvSpPr>
        <p:spPr>
          <a:xfrm>
            <a:off x="974725" y="4560888"/>
            <a:ext cx="5365750" cy="4319587"/>
          </a:xfrm>
          <a:noFill/>
          <a:ln/>
        </p:spPr>
        <p:txBody>
          <a:bodyPr lIns="95646" tIns="46983" rIns="95646" bIns="46983"/>
          <a:lstStyle/>
          <a:p>
            <a:endParaRPr lang="en-US" smtClean="0"/>
          </a:p>
        </p:txBody>
      </p:sp>
      <p:sp>
        <p:nvSpPr>
          <p:cNvPr id="123908" name="Rectangle 3"/>
          <p:cNvSpPr>
            <a:spLocks noGrp="1" noRot="1" noChangeAspect="1" noChangeArrowheads="1" noTextEdit="1"/>
          </p:cNvSpPr>
          <p:nvPr>
            <p:ph type="sldImg"/>
          </p:nvPr>
        </p:nvSpPr>
        <p:spPr>
          <a:xfrm>
            <a:off x="1266825" y="727075"/>
            <a:ext cx="4781550" cy="3586163"/>
          </a:xfrm>
          <a:ln w="12700" cap="flat">
            <a:solidFill>
              <a:schemeClr val="tx1"/>
            </a:solid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pPr defTabSz="963613"/>
            <a:fld id="{8313CE3D-FC76-4FDE-B0C3-BEE65EFEDAB5}" type="slidenum">
              <a:rPr lang="en-US" smtClean="0"/>
              <a:pPr defTabSz="963613"/>
              <a:t>44</a:t>
            </a:fld>
            <a:endParaRPr lang="en-US" smtClean="0"/>
          </a:p>
        </p:txBody>
      </p:sp>
      <p:sp>
        <p:nvSpPr>
          <p:cNvPr id="124931" name="Rectangle 2"/>
          <p:cNvSpPr>
            <a:spLocks noGrp="1" noChangeArrowheads="1"/>
          </p:cNvSpPr>
          <p:nvPr>
            <p:ph type="body" idx="1"/>
          </p:nvPr>
        </p:nvSpPr>
        <p:spPr>
          <a:xfrm>
            <a:off x="974725" y="4560888"/>
            <a:ext cx="5365750" cy="4319587"/>
          </a:xfrm>
          <a:noFill/>
          <a:ln/>
        </p:spPr>
        <p:txBody>
          <a:bodyPr lIns="95646" tIns="46983" rIns="95646" bIns="46983"/>
          <a:lstStyle/>
          <a:p>
            <a:endParaRPr lang="en-US" smtClean="0"/>
          </a:p>
        </p:txBody>
      </p:sp>
      <p:sp>
        <p:nvSpPr>
          <p:cNvPr id="124932" name="Rectangle 3"/>
          <p:cNvSpPr>
            <a:spLocks noGrp="1" noRot="1" noChangeAspect="1" noChangeArrowheads="1" noTextEdit="1"/>
          </p:cNvSpPr>
          <p:nvPr>
            <p:ph type="sldImg"/>
          </p:nvPr>
        </p:nvSpPr>
        <p:spPr>
          <a:xfrm>
            <a:off x="1266825" y="727075"/>
            <a:ext cx="4781550" cy="3586163"/>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48130" name="Rectangle 2"/>
          <p:cNvSpPr>
            <a:spLocks noGrp="1" noChangeArrowheads="1"/>
          </p:cNvSpPr>
          <p:nvPr>
            <p:ph type="ctrTitle"/>
          </p:nvPr>
        </p:nvSpPr>
        <p:spPr>
          <a:xfrm>
            <a:off x="2133600" y="1371600"/>
            <a:ext cx="6477000" cy="1752600"/>
          </a:xfrm>
        </p:spPr>
        <p:txBody>
          <a:bodyPr/>
          <a:lstStyle>
            <a:lvl1pPr>
              <a:defRPr sz="4200"/>
            </a:lvl1pPr>
          </a:lstStyle>
          <a:p>
            <a:r>
              <a:rPr lang="en-US"/>
              <a:t>Click to edit Master title style</a:t>
            </a:r>
          </a:p>
        </p:txBody>
      </p:sp>
      <p:sp>
        <p:nvSpPr>
          <p:cNvPr id="48131" name="Rectangle 3"/>
          <p:cNvSpPr>
            <a:spLocks noGrp="1" noChangeArrowheads="1"/>
          </p:cNvSpPr>
          <p:nvPr>
            <p:ph type="subTitle" idx="1"/>
          </p:nvPr>
        </p:nvSpPr>
        <p:spPr>
          <a:xfrm>
            <a:off x="2133600" y="3733800"/>
            <a:ext cx="6477000" cy="1981200"/>
          </a:xfrm>
        </p:spPr>
        <p:txBody>
          <a:bodyPr/>
          <a:lstStyle>
            <a:lvl1pPr marL="0" indent="0">
              <a:buFont typeface="Wingdings" pitchFamily="2" charset="2"/>
              <a:buNone/>
              <a:defRPr/>
            </a:lvl1pPr>
          </a:lstStyle>
          <a:p>
            <a:r>
              <a:rPr lang="en-US"/>
              <a:t>Click to edit Master subtitle style</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3pPr>
              <a:defRPr sz="18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White">
    <p:bg>
      <p:bgPr>
        <a:solidFill>
          <a:schemeClr val="tx1"/>
        </a:solidFill>
        <a:effectLst/>
      </p:bgPr>
    </p:bg>
    <p:spTree>
      <p:nvGrpSpPr>
        <p:cNvPr id="1" name=""/>
        <p:cNvGrpSpPr/>
        <p:nvPr/>
      </p:nvGrpSpPr>
      <p:grpSpPr>
        <a:xfrm>
          <a:off x="0" y="0"/>
          <a:ext cx="0" cy="0"/>
          <a:chOff x="0" y="0"/>
          <a:chExt cx="0" cy="0"/>
        </a:xfrm>
      </p:grpSpPr>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Black">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4" Type="http://schemas.openxmlformats.org/officeDocument/2006/relationships/slideLayout" Target="../slideLayouts/slideLayout4.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5"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2"/>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114300"/>
            <a:ext cx="8686800" cy="1028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81000" y="1066800"/>
            <a:ext cx="84582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p:timing>
    <p:tnLst>
      <p:par>
        <p:cTn id="1" dur="indefinite" restart="never" nodeType="tmRoot"/>
      </p:par>
    </p:tnLst>
  </p:timing>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Black" pitchFamily="34" charset="0"/>
        </a:defRPr>
      </a:lvl2pPr>
      <a:lvl3pPr algn="l" rtl="0" eaLnBrk="0" fontAlgn="base" hangingPunct="0">
        <a:spcBef>
          <a:spcPct val="0"/>
        </a:spcBef>
        <a:spcAft>
          <a:spcPct val="0"/>
        </a:spcAft>
        <a:defRPr sz="3200">
          <a:solidFill>
            <a:schemeClr val="tx1"/>
          </a:solidFill>
          <a:latin typeface="Arial Black" pitchFamily="34" charset="0"/>
        </a:defRPr>
      </a:lvl3pPr>
      <a:lvl4pPr algn="l" rtl="0" eaLnBrk="0" fontAlgn="base" hangingPunct="0">
        <a:spcBef>
          <a:spcPct val="0"/>
        </a:spcBef>
        <a:spcAft>
          <a:spcPct val="0"/>
        </a:spcAft>
        <a:defRPr sz="3200">
          <a:solidFill>
            <a:schemeClr val="tx1"/>
          </a:solidFill>
          <a:latin typeface="Arial Black" pitchFamily="34" charset="0"/>
        </a:defRPr>
      </a:lvl4pPr>
      <a:lvl5pPr algn="l" rtl="0" eaLnBrk="0" fontAlgn="base" hangingPunct="0">
        <a:spcBef>
          <a:spcPct val="0"/>
        </a:spcBef>
        <a:spcAft>
          <a:spcPct val="0"/>
        </a:spcAft>
        <a:defRPr sz="3200">
          <a:solidFill>
            <a:schemeClr val="tx1"/>
          </a:solidFill>
          <a:latin typeface="Arial Black" pitchFamily="34" charset="0"/>
        </a:defRPr>
      </a:lvl5pPr>
      <a:lvl6pPr marL="457200" algn="l" rtl="0" fontAlgn="base">
        <a:spcBef>
          <a:spcPct val="0"/>
        </a:spcBef>
        <a:spcAft>
          <a:spcPct val="0"/>
        </a:spcAft>
        <a:defRPr sz="3200">
          <a:solidFill>
            <a:srgbClr val="663300"/>
          </a:solidFill>
          <a:latin typeface="Arial Black" pitchFamily="34" charset="0"/>
        </a:defRPr>
      </a:lvl6pPr>
      <a:lvl7pPr marL="914400" algn="l" rtl="0" fontAlgn="base">
        <a:spcBef>
          <a:spcPct val="0"/>
        </a:spcBef>
        <a:spcAft>
          <a:spcPct val="0"/>
        </a:spcAft>
        <a:defRPr sz="3200">
          <a:solidFill>
            <a:srgbClr val="663300"/>
          </a:solidFill>
          <a:latin typeface="Arial Black" pitchFamily="34" charset="0"/>
        </a:defRPr>
      </a:lvl7pPr>
      <a:lvl8pPr marL="1371600" algn="l" rtl="0" fontAlgn="base">
        <a:spcBef>
          <a:spcPct val="0"/>
        </a:spcBef>
        <a:spcAft>
          <a:spcPct val="0"/>
        </a:spcAft>
        <a:defRPr sz="3200">
          <a:solidFill>
            <a:srgbClr val="663300"/>
          </a:solidFill>
          <a:latin typeface="Arial Black" pitchFamily="34" charset="0"/>
        </a:defRPr>
      </a:lvl8pPr>
      <a:lvl9pPr marL="1828800" algn="l" rtl="0" fontAlgn="base">
        <a:spcBef>
          <a:spcPct val="0"/>
        </a:spcBef>
        <a:spcAft>
          <a:spcPct val="0"/>
        </a:spcAft>
        <a:defRPr sz="3200">
          <a:solidFill>
            <a:srgbClr val="663300"/>
          </a:solidFill>
          <a:latin typeface="Arial Black" pitchFamily="34" charset="0"/>
        </a:defRPr>
      </a:lvl9pPr>
    </p:titleStyle>
    <p:bodyStyle>
      <a:lvl1pPr marL="342900" indent="-342900" algn="l" rtl="0" eaLnBrk="0" fontAlgn="base" hangingPunct="0">
        <a:spcBef>
          <a:spcPct val="25000"/>
        </a:spcBef>
        <a:spcAft>
          <a:spcPct val="25000"/>
        </a:spcAft>
        <a:buClr>
          <a:srgbClr val="5675A9"/>
        </a:buClr>
        <a:buSzPct val="75000"/>
        <a:buFont typeface="Wingdings" charset="2"/>
        <a:buChar char="¢"/>
        <a:defRPr sz="2400">
          <a:solidFill>
            <a:schemeClr val="tx1"/>
          </a:solidFill>
          <a:latin typeface="+mn-lt"/>
          <a:ea typeface="+mn-ea"/>
          <a:cs typeface="+mn-cs"/>
        </a:defRPr>
      </a:lvl1pPr>
      <a:lvl2pPr marL="742950" indent="-285750" algn="l" rtl="0" eaLnBrk="0" fontAlgn="base" hangingPunct="0">
        <a:spcBef>
          <a:spcPct val="10000"/>
        </a:spcBef>
        <a:spcAft>
          <a:spcPct val="10000"/>
        </a:spcAft>
        <a:buClr>
          <a:srgbClr val="5675A9"/>
        </a:buClr>
        <a:buSzPct val="75000"/>
        <a:buFont typeface="Wingdings" charset="2"/>
        <a:buChar char="l"/>
        <a:defRPr sz="2000">
          <a:solidFill>
            <a:schemeClr val="tx1"/>
          </a:solidFill>
          <a:latin typeface="+mn-lt"/>
        </a:defRPr>
      </a:lvl2pPr>
      <a:lvl3pPr marL="1143000" indent="-228600" algn="l" rtl="0" eaLnBrk="0" fontAlgn="base" hangingPunct="0">
        <a:spcBef>
          <a:spcPct val="20000"/>
        </a:spcBef>
        <a:spcAft>
          <a:spcPct val="0"/>
        </a:spcAft>
        <a:buClr>
          <a:srgbClr val="5675A9"/>
        </a:buClr>
        <a:buChar char="•"/>
        <a:defRPr sz="2400">
          <a:solidFill>
            <a:schemeClr val="tx1"/>
          </a:solidFill>
          <a:latin typeface="+mn-lt"/>
        </a:defRPr>
      </a:lvl3pPr>
      <a:lvl4pPr marL="1600200" indent="-228600" algn="l" rtl="0" eaLnBrk="0" fontAlgn="base" hangingPunct="0">
        <a:spcBef>
          <a:spcPct val="20000"/>
        </a:spcBef>
        <a:spcAft>
          <a:spcPct val="0"/>
        </a:spcAft>
        <a:buClr>
          <a:srgbClr val="5675A9"/>
        </a:buClr>
        <a:buChar char="•"/>
        <a:defRPr sz="1600">
          <a:solidFill>
            <a:schemeClr val="tx1"/>
          </a:solidFill>
          <a:latin typeface="+mn-lt"/>
        </a:defRPr>
      </a:lvl4pPr>
      <a:lvl5pPr marL="2057400" indent="-228600" algn="l" rtl="0" eaLnBrk="0" fontAlgn="base" hangingPunct="0">
        <a:spcBef>
          <a:spcPct val="20000"/>
        </a:spcBef>
        <a:spcAft>
          <a:spcPct val="0"/>
        </a:spcAft>
        <a:buClr>
          <a:srgbClr val="5675A9"/>
        </a:buClr>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2"/>
          </a:solidFill>
          <a:latin typeface="+mn-lt"/>
        </a:defRPr>
      </a:lvl6pPr>
      <a:lvl7pPr marL="2971800" indent="-228600" algn="l" rtl="0" fontAlgn="base">
        <a:spcBef>
          <a:spcPct val="20000"/>
        </a:spcBef>
        <a:spcAft>
          <a:spcPct val="0"/>
        </a:spcAft>
        <a:buChar char="•"/>
        <a:defRPr sz="1600">
          <a:solidFill>
            <a:schemeClr val="tx2"/>
          </a:solidFill>
          <a:latin typeface="+mn-lt"/>
        </a:defRPr>
      </a:lvl7pPr>
      <a:lvl8pPr marL="3429000" indent="-228600" algn="l" rtl="0" fontAlgn="base">
        <a:spcBef>
          <a:spcPct val="20000"/>
        </a:spcBef>
        <a:spcAft>
          <a:spcPct val="0"/>
        </a:spcAft>
        <a:buChar char="•"/>
        <a:defRPr sz="1600">
          <a:solidFill>
            <a:schemeClr val="tx2"/>
          </a:solidFill>
          <a:latin typeface="+mn-lt"/>
        </a:defRPr>
      </a:lvl8pPr>
      <a:lvl9pPr marL="3886200" indent="-228600" algn="l" rtl="0" fontAlgn="base">
        <a:spcBef>
          <a:spcPct val="20000"/>
        </a:spcBef>
        <a:spcAft>
          <a:spcPct val="0"/>
        </a:spcAft>
        <a:buChar char="•"/>
        <a:defRPr sz="16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3"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3" Type="http://schemas.openxmlformats.org/officeDocument/2006/relationships/oleObject" Target="../embeddings/Microsoft_Equation13.bin"/><Relationship Id="rId1" Type="http://schemas.openxmlformats.org/officeDocument/2006/relationships/vmlDrawing" Target="../drawings/vmlDrawing7.v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9.png"/><Relationship Id="rId3" Type="http://schemas.openxmlformats.org/officeDocument/2006/relationships/image" Target="../media/image30.png"/><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3"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4" Type="http://schemas.openxmlformats.org/officeDocument/2006/relationships/oleObject" Target="../embeddings/Microsoft_Equation2.bin"/><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oleObject" Target="../embeddings/Microsoft_Equation1.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Microsoft_Equation7.bin"/><Relationship Id="rId4" Type="http://schemas.openxmlformats.org/officeDocument/2006/relationships/oleObject" Target="../embeddings/Microsoft_Equation3.bin"/><Relationship Id="rId5" Type="http://schemas.openxmlformats.org/officeDocument/2006/relationships/oleObject" Target="../embeddings/Microsoft_Equation4.bin"/><Relationship Id="rId7" Type="http://schemas.openxmlformats.org/officeDocument/2006/relationships/oleObject" Target="../embeddings/Microsoft_Equation6.bin"/><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notesSlide" Target="../notesSlides/notesSlide8.xml"/><Relationship Id="rId6" Type="http://schemas.openxmlformats.org/officeDocument/2006/relationships/oleObject" Target="../embeddings/Microsoft_Equation5.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4" Type="http://schemas.openxmlformats.org/officeDocument/2006/relationships/oleObject" Target="../embeddings/Microsoft_Equation8.bin"/><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49.xml.rels><?xml version="1.0" encoding="UTF-8" standalone="yes"?>
<Relationships xmlns="http://schemas.openxmlformats.org/package/2006/relationships"><Relationship Id="rId4" Type="http://schemas.openxmlformats.org/officeDocument/2006/relationships/oleObject" Target="../embeddings/Microsoft_Equation10.bin"/><Relationship Id="rId1" Type="http://schemas.openxmlformats.org/officeDocument/2006/relationships/vmlDrawing" Target="../drawings/vmlDrawing4.vml"/><Relationship Id="rId2" Type="http://schemas.openxmlformats.org/officeDocument/2006/relationships/slideLayout" Target="../slideLayouts/slideLayout2.xml"/><Relationship Id="rId3" Type="http://schemas.openxmlformats.org/officeDocument/2006/relationships/oleObject" Target="../embeddings/Microsoft_Equation9.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3" Type="http://schemas.openxmlformats.org/officeDocument/2006/relationships/oleObject" Target="../embeddings/Microsoft_Equation11.bin"/><Relationship Id="rId1" Type="http://schemas.openxmlformats.org/officeDocument/2006/relationships/vmlDrawing" Target="../drawings/vmlDrawing5.v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3" Type="http://schemas.openxmlformats.org/officeDocument/2006/relationships/oleObject" Target="../embeddings/Microsoft_Equation12.bin"/><Relationship Id="rId1" Type="http://schemas.openxmlformats.org/officeDocument/2006/relationships/vmlDrawing" Target="../drawings/vmlDrawing6.v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Rectangle 14"/>
          <p:cNvSpPr>
            <a:spLocks noChangeArrowheads="1"/>
          </p:cNvSpPr>
          <p:nvPr/>
        </p:nvSpPr>
        <p:spPr bwMode="auto">
          <a:xfrm>
            <a:off x="533400" y="1371600"/>
            <a:ext cx="8305800" cy="1752600"/>
          </a:xfrm>
          <a:prstGeom prst="rect">
            <a:avLst/>
          </a:prstGeom>
          <a:noFill/>
          <a:ln w="9525">
            <a:noFill/>
            <a:miter lim="800000"/>
            <a:headEnd/>
            <a:tailEnd/>
          </a:ln>
        </p:spPr>
        <p:txBody>
          <a:bodyPr anchor="ctr"/>
          <a:lstStyle/>
          <a:p>
            <a:pPr eaLnBrk="1" hangingPunct="1"/>
            <a:r>
              <a:rPr lang="en-US" sz="3200" b="0" dirty="0" smtClean="0">
                <a:latin typeface="Arial Black" pitchFamily="34" charset="0"/>
              </a:rPr>
              <a:t>Data-Intensive Text Processing </a:t>
            </a:r>
            <a:br>
              <a:rPr lang="en-US" sz="3200" b="0" dirty="0" smtClean="0">
                <a:latin typeface="Arial Black" pitchFamily="34" charset="0"/>
              </a:rPr>
            </a:br>
            <a:r>
              <a:rPr lang="en-US" sz="3200" b="0" dirty="0" smtClean="0">
                <a:latin typeface="Arial Black" pitchFamily="34" charset="0"/>
              </a:rPr>
              <a:t>with MapReduce</a:t>
            </a:r>
            <a:endParaRPr lang="en-US" sz="3200" b="0" dirty="0">
              <a:latin typeface="Arial Black" pitchFamily="34" charset="0"/>
            </a:endParaRPr>
          </a:p>
        </p:txBody>
      </p:sp>
      <p:sp>
        <p:nvSpPr>
          <p:cNvPr id="8195" name="Rectangle 3"/>
          <p:cNvSpPr>
            <a:spLocks noGrp="1" noChangeArrowheads="1"/>
          </p:cNvSpPr>
          <p:nvPr>
            <p:ph type="subTitle" idx="1"/>
          </p:nvPr>
        </p:nvSpPr>
        <p:spPr>
          <a:xfrm>
            <a:off x="2286000" y="3733800"/>
            <a:ext cx="5638800" cy="1219200"/>
          </a:xfrm>
        </p:spPr>
        <p:txBody>
          <a:bodyPr/>
          <a:lstStyle/>
          <a:p>
            <a:pPr eaLnBrk="1" hangingPunct="1">
              <a:spcBef>
                <a:spcPct val="0"/>
              </a:spcBef>
              <a:spcAft>
                <a:spcPct val="0"/>
              </a:spcAft>
            </a:pPr>
            <a:r>
              <a:rPr lang="en-US" sz="2000" b="1" dirty="0" smtClean="0"/>
              <a:t>Jimmy Lin</a:t>
            </a:r>
            <a:br>
              <a:rPr lang="en-US" sz="2000" b="1" dirty="0" smtClean="0"/>
            </a:br>
            <a:r>
              <a:rPr lang="en-US" sz="2000" dirty="0" smtClean="0"/>
              <a:t>The </a:t>
            </a:r>
            <a:r>
              <a:rPr lang="en-US" sz="2000" dirty="0" err="1" smtClean="0"/>
              <a:t>iSchool</a:t>
            </a:r>
            <a:endParaRPr lang="en-US" sz="2000" dirty="0" smtClean="0"/>
          </a:p>
          <a:p>
            <a:pPr eaLnBrk="1" hangingPunct="1">
              <a:spcBef>
                <a:spcPct val="0"/>
              </a:spcBef>
              <a:spcAft>
                <a:spcPct val="0"/>
              </a:spcAft>
            </a:pPr>
            <a:r>
              <a:rPr lang="en-US" sz="2000" dirty="0" smtClean="0"/>
              <a:t>University of Maryland</a:t>
            </a:r>
          </a:p>
          <a:p>
            <a:pPr eaLnBrk="1" hangingPunct="1">
              <a:spcBef>
                <a:spcPct val="0"/>
              </a:spcBef>
              <a:spcAft>
                <a:spcPct val="0"/>
              </a:spcAft>
            </a:pPr>
            <a:endParaRPr lang="en-US" sz="2000" dirty="0" smtClean="0"/>
          </a:p>
        </p:txBody>
      </p:sp>
      <p:sp>
        <p:nvSpPr>
          <p:cNvPr id="8196" name="Text Box 11"/>
          <p:cNvSpPr txBox="1">
            <a:spLocks noChangeArrowheads="1"/>
          </p:cNvSpPr>
          <p:nvPr/>
        </p:nvSpPr>
        <p:spPr bwMode="auto">
          <a:xfrm>
            <a:off x="1371600" y="6324600"/>
            <a:ext cx="7408863" cy="461963"/>
          </a:xfrm>
          <a:prstGeom prst="rect">
            <a:avLst/>
          </a:prstGeom>
          <a:noFill/>
          <a:ln w="9525">
            <a:noFill/>
            <a:miter lim="800000"/>
            <a:headEnd/>
            <a:tailEnd/>
          </a:ln>
        </p:spPr>
        <p:txBody>
          <a:bodyPr wrap="none">
            <a:spAutoFit/>
          </a:bodyPr>
          <a:lstStyle/>
          <a:p>
            <a:r>
              <a:rPr lang="en-US" sz="1200" b="0"/>
              <a:t>This work is licensed under a Creative Commons Attribution-Noncommercial-Share Alike 3.0 United States</a:t>
            </a:r>
            <a:br>
              <a:rPr lang="en-US" sz="1200" b="0"/>
            </a:br>
            <a:r>
              <a:rPr lang="en-US" sz="1200" b="0"/>
              <a:t>See http://creativecommons.org/licenses/by-nc-sa/3.0/us/ for details</a:t>
            </a:r>
          </a:p>
        </p:txBody>
      </p:sp>
      <p:pic>
        <p:nvPicPr>
          <p:cNvPr id="8197" name="Picture 13" descr="creative-commons"/>
          <p:cNvPicPr>
            <a:picLocks noChangeAspect="1" noChangeArrowheads="1"/>
          </p:cNvPicPr>
          <p:nvPr/>
        </p:nvPicPr>
        <p:blipFill>
          <a:blip r:embed="rId2"/>
          <a:srcRect/>
          <a:stretch>
            <a:fillRect/>
          </a:stretch>
        </p:blipFill>
        <p:spPr bwMode="auto">
          <a:xfrm>
            <a:off x="101600" y="6324600"/>
            <a:ext cx="1117600" cy="393700"/>
          </a:xfrm>
          <a:prstGeom prst="rect">
            <a:avLst/>
          </a:prstGeom>
          <a:noFill/>
          <a:ln w="9525">
            <a:noFill/>
            <a:miter lim="800000"/>
            <a:headEnd/>
            <a:tailEnd/>
          </a:ln>
        </p:spPr>
      </p:pic>
      <p:pic>
        <p:nvPicPr>
          <p:cNvPr id="8199" name="Picture 12" descr="formal.gif"/>
          <p:cNvPicPr>
            <a:picLocks noChangeAspect="1"/>
          </p:cNvPicPr>
          <p:nvPr/>
        </p:nvPicPr>
        <p:blipFill>
          <a:blip r:embed="rId3"/>
          <a:srcRect/>
          <a:stretch>
            <a:fillRect/>
          </a:stretch>
        </p:blipFill>
        <p:spPr bwMode="auto">
          <a:xfrm>
            <a:off x="1295400" y="3810000"/>
            <a:ext cx="914400" cy="914400"/>
          </a:xfrm>
          <a:prstGeom prst="rect">
            <a:avLst/>
          </a:prstGeom>
          <a:noFill/>
          <a:ln w="9525">
            <a:noFill/>
            <a:miter lim="800000"/>
            <a:headEnd/>
            <a:tailEnd/>
          </a:ln>
        </p:spPr>
      </p:pic>
      <p:sp>
        <p:nvSpPr>
          <p:cNvPr id="9" name="Rectangle 3"/>
          <p:cNvSpPr txBox="1">
            <a:spLocks noChangeArrowheads="1"/>
          </p:cNvSpPr>
          <p:nvPr/>
        </p:nvSpPr>
        <p:spPr bwMode="auto">
          <a:xfrm>
            <a:off x="5257800" y="3733800"/>
            <a:ext cx="3429000" cy="198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
                <a:srgbClr val="5675A9"/>
              </a:buClr>
              <a:buSzPct val="75000"/>
              <a:buFont typeface="Wingdings" pitchFamily="2" charset="2"/>
              <a:buNone/>
              <a:tabLst/>
              <a:defRPr/>
            </a:pPr>
            <a:r>
              <a:rPr kumimoji="0" lang="en-US" sz="2000" i="0" u="none" strike="noStrike" kern="0" cap="none" spc="0" normalizeH="0" baseline="0" noProof="0" dirty="0" smtClean="0">
                <a:ln>
                  <a:noFill/>
                </a:ln>
                <a:solidFill>
                  <a:schemeClr val="tx1"/>
                </a:solidFill>
                <a:effectLst/>
                <a:uLnTx/>
                <a:uFillTx/>
                <a:latin typeface="+mn-lt"/>
                <a:ea typeface="+mn-ea"/>
                <a:cs typeface="+mn-cs"/>
              </a:rPr>
              <a:t>Chris Dyer</a:t>
            </a:r>
            <a:r>
              <a:rPr kumimoji="0" lang="en-US" sz="2000" b="1" i="0" u="none" strike="noStrike" kern="0" cap="none" spc="0" normalizeH="0" baseline="0" noProof="0" dirty="0" smtClean="0">
                <a:ln>
                  <a:noFill/>
                </a:ln>
                <a:solidFill>
                  <a:schemeClr val="tx1"/>
                </a:solidFill>
                <a:effectLst/>
                <a:uLnTx/>
                <a:uFillTx/>
                <a:latin typeface="+mn-lt"/>
                <a:ea typeface="+mn-ea"/>
                <a:cs typeface="+mn-cs"/>
              </a:rPr>
              <a:t>*</a:t>
            </a:r>
          </a:p>
          <a:p>
            <a:pPr marL="0" marR="0" lvl="0" indent="0" algn="l" defTabSz="914400" rtl="0" eaLnBrk="1" fontAlgn="base" latinLnBrk="0" hangingPunct="1">
              <a:lnSpc>
                <a:spcPct val="100000"/>
              </a:lnSpc>
              <a:spcBef>
                <a:spcPct val="0"/>
              </a:spcBef>
              <a:spcAft>
                <a:spcPct val="0"/>
              </a:spcAft>
              <a:buClr>
                <a:srgbClr val="5675A9"/>
              </a:buClr>
              <a:buSzPct val="75000"/>
              <a:buFont typeface="Wingdings" pitchFamily="2" charset="2"/>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Department of Linguistics</a:t>
            </a:r>
          </a:p>
          <a:p>
            <a:pPr marL="0" marR="0" lvl="0" indent="0" algn="l" defTabSz="914400" rtl="0" eaLnBrk="1" fontAlgn="base" latinLnBrk="0" hangingPunct="1">
              <a:lnSpc>
                <a:spcPct val="100000"/>
              </a:lnSpc>
              <a:spcBef>
                <a:spcPct val="0"/>
              </a:spcBef>
              <a:spcAft>
                <a:spcPct val="0"/>
              </a:spcAft>
              <a:buClr>
                <a:srgbClr val="5675A9"/>
              </a:buClr>
              <a:buSzPct val="75000"/>
              <a:buFont typeface="Wingdings" pitchFamily="2" charset="2"/>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University of Maryland</a:t>
            </a:r>
          </a:p>
          <a:p>
            <a:pPr marL="0" marR="0" lvl="0" indent="0" algn="l" defTabSz="914400" rtl="0" eaLnBrk="1" fontAlgn="base" latinLnBrk="0" hangingPunct="1">
              <a:lnSpc>
                <a:spcPct val="100000"/>
              </a:lnSpc>
              <a:spcBef>
                <a:spcPct val="0"/>
              </a:spcBef>
              <a:spcAft>
                <a:spcPct val="0"/>
              </a:spcAft>
              <a:buClr>
                <a:srgbClr val="5675A9"/>
              </a:buClr>
              <a:buSzPct val="75000"/>
              <a:buFont typeface="Wingdings" pitchFamily="2" charset="2"/>
              <a:buNone/>
              <a:tabLst/>
              <a:defRPr/>
            </a:pPr>
            <a:endParaRPr lang="en-US" sz="2000" b="0" kern="0" dirty="0" smtClean="0">
              <a:latin typeface="+mn-lt"/>
            </a:endParaRPr>
          </a:p>
        </p:txBody>
      </p:sp>
      <p:sp>
        <p:nvSpPr>
          <p:cNvPr id="8" name="Rectangle 7"/>
          <p:cNvSpPr/>
          <p:nvPr/>
        </p:nvSpPr>
        <p:spPr>
          <a:xfrm>
            <a:off x="2362200" y="4953000"/>
            <a:ext cx="1324902" cy="338554"/>
          </a:xfrm>
          <a:prstGeom prst="rect">
            <a:avLst/>
          </a:prstGeom>
        </p:spPr>
        <p:txBody>
          <a:bodyPr wrap="none">
            <a:spAutoFit/>
          </a:bodyPr>
          <a:lstStyle/>
          <a:p>
            <a:r>
              <a:rPr lang="en-US" kern="0" dirty="0" smtClean="0"/>
              <a:t>*Presenting</a:t>
            </a:r>
            <a:endParaRPr lang="en-US" dirty="0"/>
          </a:p>
        </p:txBody>
      </p:sp>
      <p:sp>
        <p:nvSpPr>
          <p:cNvPr id="10" name="Rectangle 9"/>
          <p:cNvSpPr/>
          <p:nvPr/>
        </p:nvSpPr>
        <p:spPr>
          <a:xfrm>
            <a:off x="2286000" y="5638800"/>
            <a:ext cx="2321168" cy="338554"/>
          </a:xfrm>
          <a:prstGeom prst="rect">
            <a:avLst/>
          </a:prstGeom>
        </p:spPr>
        <p:txBody>
          <a:bodyPr wrap="none">
            <a:spAutoFit/>
          </a:bodyPr>
          <a:lstStyle/>
          <a:p>
            <a:pPr eaLnBrk="1" hangingPunct="1"/>
            <a:r>
              <a:rPr lang="en-US" dirty="0" smtClean="0"/>
              <a:t>Tuesday, June 1, 2010</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9154" name="Picture 2" descr="6.004-beta.png"/>
          <p:cNvPicPr>
            <a:picLocks noChangeAspect="1"/>
          </p:cNvPicPr>
          <p:nvPr/>
        </p:nvPicPr>
        <p:blipFill>
          <a:blip r:embed="rId2"/>
          <a:srcRect/>
          <a:stretch>
            <a:fillRect/>
          </a:stretch>
        </p:blipFill>
        <p:spPr bwMode="auto">
          <a:xfrm>
            <a:off x="533400" y="76200"/>
            <a:ext cx="8031163" cy="6553200"/>
          </a:xfrm>
          <a:prstGeom prst="rect">
            <a:avLst/>
          </a:prstGeom>
          <a:noFill/>
          <a:ln w="9525">
            <a:noFill/>
            <a:miter lim="800000"/>
            <a:headEnd/>
            <a:tailEnd/>
          </a:ln>
        </p:spPr>
      </p:pic>
      <p:sp>
        <p:nvSpPr>
          <p:cNvPr id="49155" name="TextBox 3"/>
          <p:cNvSpPr txBox="1">
            <a:spLocks noChangeArrowheads="1"/>
          </p:cNvSpPr>
          <p:nvPr/>
        </p:nvSpPr>
        <p:spPr bwMode="auto">
          <a:xfrm>
            <a:off x="6781800" y="6611938"/>
            <a:ext cx="2362200" cy="246062"/>
          </a:xfrm>
          <a:prstGeom prst="rect">
            <a:avLst/>
          </a:prstGeom>
          <a:noFill/>
          <a:ln w="9525">
            <a:noFill/>
            <a:miter lim="800000"/>
            <a:headEnd/>
            <a:tailEnd/>
          </a:ln>
        </p:spPr>
        <p:txBody>
          <a:bodyPr>
            <a:spAutoFit/>
          </a:bodyPr>
          <a:lstStyle/>
          <a:p>
            <a:pPr algn="r"/>
            <a:r>
              <a:rPr lang="en-US" sz="1000" b="0">
                <a:solidFill>
                  <a:schemeClr val="bg2"/>
                </a:solidFill>
              </a:rPr>
              <a:t>Source: MIT Open Courseware</a:t>
            </a:r>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TextBox 3"/>
          <p:cNvSpPr txBox="1">
            <a:spLocks noChangeArrowheads="1"/>
          </p:cNvSpPr>
          <p:nvPr/>
        </p:nvSpPr>
        <p:spPr bwMode="auto">
          <a:xfrm>
            <a:off x="0" y="2362200"/>
            <a:ext cx="9144000" cy="1323975"/>
          </a:xfrm>
          <a:prstGeom prst="rect">
            <a:avLst/>
          </a:prstGeom>
          <a:noFill/>
          <a:ln w="9525">
            <a:noFill/>
            <a:miter lim="800000"/>
            <a:headEnd/>
            <a:tailEnd/>
          </a:ln>
        </p:spPr>
        <p:txBody>
          <a:bodyPr>
            <a:spAutoFit/>
          </a:bodyPr>
          <a:lstStyle/>
          <a:p>
            <a:pPr algn="ctr"/>
            <a:r>
              <a:rPr lang="en-US" sz="4000" dirty="0"/>
              <a:t>Case </a:t>
            </a:r>
            <a:r>
              <a:rPr lang="en-US" sz="4000" dirty="0" smtClean="0"/>
              <a:t>study: </a:t>
            </a:r>
            <a:endParaRPr lang="en-US" sz="4000" dirty="0"/>
          </a:p>
          <a:p>
            <a:pPr algn="ctr"/>
            <a:r>
              <a:rPr lang="en-US" sz="4000" dirty="0">
                <a:solidFill>
                  <a:srgbClr val="FFFF00"/>
                </a:solidFill>
              </a:rPr>
              <a:t>statistical machine translation</a:t>
            </a:r>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en-US" smtClean="0"/>
              <a:t>Statistical Machine Translation</a:t>
            </a:r>
          </a:p>
        </p:txBody>
      </p:sp>
      <p:sp>
        <p:nvSpPr>
          <p:cNvPr id="2052" name="Rectangle 3"/>
          <p:cNvSpPr>
            <a:spLocks noGrp="1" noChangeArrowheads="1"/>
          </p:cNvSpPr>
          <p:nvPr>
            <p:ph idx="1"/>
          </p:nvPr>
        </p:nvSpPr>
        <p:spPr/>
        <p:txBody>
          <a:bodyPr/>
          <a:lstStyle/>
          <a:p>
            <a:r>
              <a:rPr lang="en-US" dirty="0" smtClean="0"/>
              <a:t>Conceptually simple:</a:t>
            </a:r>
            <a:br>
              <a:rPr lang="en-US" dirty="0" smtClean="0"/>
            </a:br>
            <a:r>
              <a:rPr lang="en-US" dirty="0" smtClean="0"/>
              <a:t>(translation from foreign f into English e)</a:t>
            </a:r>
          </a:p>
          <a:p>
            <a:endParaRPr lang="en-US" dirty="0" smtClean="0"/>
          </a:p>
          <a:p>
            <a:endParaRPr lang="en-US" dirty="0" smtClean="0"/>
          </a:p>
          <a:p>
            <a:r>
              <a:rPr lang="en-US" dirty="0" smtClean="0"/>
              <a:t>Difficult in practice!</a:t>
            </a:r>
          </a:p>
          <a:p>
            <a:r>
              <a:rPr lang="en-US" dirty="0" smtClean="0"/>
              <a:t>Phrase-Based Machine Translation (PBMT) :</a:t>
            </a:r>
          </a:p>
          <a:p>
            <a:pPr lvl="1"/>
            <a:r>
              <a:rPr lang="en-US" dirty="0" smtClean="0"/>
              <a:t>Break up source sentence into little pieces (phrases)</a:t>
            </a:r>
          </a:p>
          <a:p>
            <a:pPr lvl="1"/>
            <a:r>
              <a:rPr lang="en-US" dirty="0" smtClean="0"/>
              <a:t>Translate each phrase individually</a:t>
            </a:r>
          </a:p>
          <a:p>
            <a:endParaRPr lang="en-US" dirty="0" smtClean="0"/>
          </a:p>
        </p:txBody>
      </p:sp>
      <p:sp>
        <p:nvSpPr>
          <p:cNvPr id="2053" name="Rectangle 6"/>
          <p:cNvSpPr>
            <a:spLocks noChangeArrowheads="1"/>
          </p:cNvSpPr>
          <p:nvPr/>
        </p:nvSpPr>
        <p:spPr bwMode="auto">
          <a:xfrm>
            <a:off x="1295400" y="2133600"/>
            <a:ext cx="3352800" cy="685800"/>
          </a:xfrm>
          <a:prstGeom prst="rect">
            <a:avLst/>
          </a:prstGeom>
          <a:solidFill>
            <a:srgbClr val="FFFFCC"/>
          </a:solidFill>
          <a:ln w="9525" algn="ctr">
            <a:noFill/>
            <a:round/>
            <a:headEnd/>
            <a:tailEnd/>
          </a:ln>
        </p:spPr>
        <p:txBody>
          <a:bodyPr/>
          <a:lstStyle/>
          <a:p>
            <a:endParaRPr lang="en-US"/>
          </a:p>
        </p:txBody>
      </p:sp>
      <p:graphicFrame>
        <p:nvGraphicFramePr>
          <p:cNvPr id="4101" name="Object 3"/>
          <p:cNvGraphicFramePr>
            <a:graphicFrameLocks noChangeAspect="1"/>
          </p:cNvGraphicFramePr>
          <p:nvPr/>
        </p:nvGraphicFramePr>
        <p:xfrm>
          <a:off x="1447800" y="2209800"/>
          <a:ext cx="3048000" cy="563563"/>
        </p:xfrm>
        <a:graphic>
          <a:graphicData uri="http://schemas.openxmlformats.org/presentationml/2006/ole">
            <p:oleObj spid="_x0000_s143362" name="Equation" r:id="rId3" imgW="7315200" imgH="1346200" progId="Equation.3">
              <p:embed/>
            </p:oleObj>
          </a:graphicData>
        </a:graphic>
      </p:graphicFrame>
      <p:sp>
        <p:nvSpPr>
          <p:cNvPr id="7" name="TextBox 4"/>
          <p:cNvSpPr txBox="1">
            <a:spLocks noChangeArrowheads="1"/>
          </p:cNvSpPr>
          <p:nvPr/>
        </p:nvSpPr>
        <p:spPr bwMode="auto">
          <a:xfrm>
            <a:off x="6360274" y="6611938"/>
            <a:ext cx="2783785" cy="246221"/>
          </a:xfrm>
          <a:prstGeom prst="rect">
            <a:avLst/>
          </a:prstGeom>
          <a:noFill/>
          <a:ln w="9525">
            <a:noFill/>
            <a:miter lim="800000"/>
            <a:headEnd/>
            <a:tailEnd/>
          </a:ln>
        </p:spPr>
        <p:txBody>
          <a:bodyPr wrap="none">
            <a:spAutoFit/>
          </a:bodyPr>
          <a:lstStyle/>
          <a:p>
            <a:pPr algn="r"/>
            <a:r>
              <a:rPr lang="en-US" sz="1000" b="0" dirty="0" smtClean="0"/>
              <a:t>Dyer et al. (Third ACL Workshop on MT, 2008)</a:t>
            </a:r>
            <a:endParaRPr lang="en-US" sz="1000" b="0"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TextBox 3"/>
          <p:cNvSpPr txBox="1">
            <a:spLocks noChangeArrowheads="1"/>
          </p:cNvSpPr>
          <p:nvPr/>
        </p:nvSpPr>
        <p:spPr bwMode="auto">
          <a:xfrm>
            <a:off x="533400" y="2133600"/>
            <a:ext cx="914400" cy="307975"/>
          </a:xfrm>
          <a:prstGeom prst="rect">
            <a:avLst/>
          </a:prstGeom>
          <a:noFill/>
          <a:ln w="9525">
            <a:noFill/>
            <a:miter lim="800000"/>
            <a:headEnd/>
            <a:tailEnd/>
          </a:ln>
        </p:spPr>
        <p:txBody>
          <a:bodyPr>
            <a:spAutoFit/>
          </a:bodyPr>
          <a:lstStyle/>
          <a:p>
            <a:pPr algn="ctr"/>
            <a:r>
              <a:rPr lang="en-US" sz="1400" b="0">
                <a:solidFill>
                  <a:srgbClr val="FFFF00"/>
                </a:solidFill>
              </a:rPr>
              <a:t>Maria</a:t>
            </a:r>
          </a:p>
        </p:txBody>
      </p:sp>
      <p:sp>
        <p:nvSpPr>
          <p:cNvPr id="23555" name="TextBox 4"/>
          <p:cNvSpPr txBox="1">
            <a:spLocks noChangeArrowheads="1"/>
          </p:cNvSpPr>
          <p:nvPr/>
        </p:nvSpPr>
        <p:spPr bwMode="auto">
          <a:xfrm>
            <a:off x="1447800" y="2133600"/>
            <a:ext cx="914400" cy="307975"/>
          </a:xfrm>
          <a:prstGeom prst="rect">
            <a:avLst/>
          </a:prstGeom>
          <a:noFill/>
          <a:ln w="9525">
            <a:noFill/>
            <a:miter lim="800000"/>
            <a:headEnd/>
            <a:tailEnd/>
          </a:ln>
        </p:spPr>
        <p:txBody>
          <a:bodyPr>
            <a:spAutoFit/>
          </a:bodyPr>
          <a:lstStyle/>
          <a:p>
            <a:pPr algn="ctr"/>
            <a:r>
              <a:rPr lang="en-US" sz="1400" b="0">
                <a:solidFill>
                  <a:srgbClr val="FFFF00"/>
                </a:solidFill>
              </a:rPr>
              <a:t>no</a:t>
            </a:r>
          </a:p>
        </p:txBody>
      </p:sp>
      <p:sp>
        <p:nvSpPr>
          <p:cNvPr id="23556" name="TextBox 5"/>
          <p:cNvSpPr txBox="1">
            <a:spLocks noChangeArrowheads="1"/>
          </p:cNvSpPr>
          <p:nvPr/>
        </p:nvSpPr>
        <p:spPr bwMode="auto">
          <a:xfrm>
            <a:off x="2362200" y="2133600"/>
            <a:ext cx="914400" cy="307975"/>
          </a:xfrm>
          <a:prstGeom prst="rect">
            <a:avLst/>
          </a:prstGeom>
          <a:noFill/>
          <a:ln w="9525">
            <a:noFill/>
            <a:miter lim="800000"/>
            <a:headEnd/>
            <a:tailEnd/>
          </a:ln>
        </p:spPr>
        <p:txBody>
          <a:bodyPr>
            <a:spAutoFit/>
          </a:bodyPr>
          <a:lstStyle/>
          <a:p>
            <a:pPr algn="ctr"/>
            <a:r>
              <a:rPr lang="en-US" sz="1400" b="0">
                <a:solidFill>
                  <a:srgbClr val="FFFF00"/>
                </a:solidFill>
              </a:rPr>
              <a:t>dio</a:t>
            </a:r>
          </a:p>
        </p:txBody>
      </p:sp>
      <p:sp>
        <p:nvSpPr>
          <p:cNvPr id="23557" name="TextBox 6"/>
          <p:cNvSpPr txBox="1">
            <a:spLocks noChangeArrowheads="1"/>
          </p:cNvSpPr>
          <p:nvPr/>
        </p:nvSpPr>
        <p:spPr bwMode="auto">
          <a:xfrm>
            <a:off x="3276600" y="2133600"/>
            <a:ext cx="914400" cy="307975"/>
          </a:xfrm>
          <a:prstGeom prst="rect">
            <a:avLst/>
          </a:prstGeom>
          <a:noFill/>
          <a:ln w="9525">
            <a:noFill/>
            <a:miter lim="800000"/>
            <a:headEnd/>
            <a:tailEnd/>
          </a:ln>
        </p:spPr>
        <p:txBody>
          <a:bodyPr>
            <a:spAutoFit/>
          </a:bodyPr>
          <a:lstStyle/>
          <a:p>
            <a:pPr algn="ctr"/>
            <a:r>
              <a:rPr lang="en-US" sz="1400" b="0">
                <a:solidFill>
                  <a:srgbClr val="FFFF00"/>
                </a:solidFill>
              </a:rPr>
              <a:t>una</a:t>
            </a:r>
          </a:p>
        </p:txBody>
      </p:sp>
      <p:sp>
        <p:nvSpPr>
          <p:cNvPr id="23558" name="TextBox 7"/>
          <p:cNvSpPr txBox="1">
            <a:spLocks noChangeArrowheads="1"/>
          </p:cNvSpPr>
          <p:nvPr/>
        </p:nvSpPr>
        <p:spPr bwMode="auto">
          <a:xfrm>
            <a:off x="4191000" y="2133600"/>
            <a:ext cx="914400" cy="307975"/>
          </a:xfrm>
          <a:prstGeom prst="rect">
            <a:avLst/>
          </a:prstGeom>
          <a:noFill/>
          <a:ln w="9525">
            <a:noFill/>
            <a:miter lim="800000"/>
            <a:headEnd/>
            <a:tailEnd/>
          </a:ln>
        </p:spPr>
        <p:txBody>
          <a:bodyPr>
            <a:spAutoFit/>
          </a:bodyPr>
          <a:lstStyle/>
          <a:p>
            <a:pPr algn="ctr"/>
            <a:r>
              <a:rPr lang="en-US" sz="1400" b="0">
                <a:solidFill>
                  <a:srgbClr val="FFFF00"/>
                </a:solidFill>
              </a:rPr>
              <a:t>bofetada</a:t>
            </a:r>
          </a:p>
        </p:txBody>
      </p:sp>
      <p:sp>
        <p:nvSpPr>
          <p:cNvPr id="23559" name="TextBox 8"/>
          <p:cNvSpPr txBox="1">
            <a:spLocks noChangeArrowheads="1"/>
          </p:cNvSpPr>
          <p:nvPr/>
        </p:nvSpPr>
        <p:spPr bwMode="auto">
          <a:xfrm>
            <a:off x="5105400" y="2130425"/>
            <a:ext cx="914400" cy="307975"/>
          </a:xfrm>
          <a:prstGeom prst="rect">
            <a:avLst/>
          </a:prstGeom>
          <a:noFill/>
          <a:ln w="9525">
            <a:noFill/>
            <a:miter lim="800000"/>
            <a:headEnd/>
            <a:tailEnd/>
          </a:ln>
        </p:spPr>
        <p:txBody>
          <a:bodyPr>
            <a:spAutoFit/>
          </a:bodyPr>
          <a:lstStyle/>
          <a:p>
            <a:pPr algn="ctr"/>
            <a:r>
              <a:rPr lang="en-US" sz="1400" b="0">
                <a:solidFill>
                  <a:srgbClr val="FFFF00"/>
                </a:solidFill>
              </a:rPr>
              <a:t>a</a:t>
            </a:r>
          </a:p>
        </p:txBody>
      </p:sp>
      <p:sp>
        <p:nvSpPr>
          <p:cNvPr id="23560" name="TextBox 9"/>
          <p:cNvSpPr txBox="1">
            <a:spLocks noChangeArrowheads="1"/>
          </p:cNvSpPr>
          <p:nvPr/>
        </p:nvSpPr>
        <p:spPr bwMode="auto">
          <a:xfrm>
            <a:off x="6019800" y="2133600"/>
            <a:ext cx="914400" cy="307975"/>
          </a:xfrm>
          <a:prstGeom prst="rect">
            <a:avLst/>
          </a:prstGeom>
          <a:noFill/>
          <a:ln w="9525">
            <a:noFill/>
            <a:miter lim="800000"/>
            <a:headEnd/>
            <a:tailEnd/>
          </a:ln>
        </p:spPr>
        <p:txBody>
          <a:bodyPr>
            <a:spAutoFit/>
          </a:bodyPr>
          <a:lstStyle/>
          <a:p>
            <a:pPr algn="ctr"/>
            <a:r>
              <a:rPr lang="en-US" sz="1400" b="0">
                <a:solidFill>
                  <a:srgbClr val="FFFF00"/>
                </a:solidFill>
              </a:rPr>
              <a:t>la</a:t>
            </a:r>
          </a:p>
        </p:txBody>
      </p:sp>
      <p:sp>
        <p:nvSpPr>
          <p:cNvPr id="23561" name="TextBox 10"/>
          <p:cNvSpPr txBox="1">
            <a:spLocks noChangeArrowheads="1"/>
          </p:cNvSpPr>
          <p:nvPr/>
        </p:nvSpPr>
        <p:spPr bwMode="auto">
          <a:xfrm>
            <a:off x="6934200" y="2133600"/>
            <a:ext cx="914400" cy="307975"/>
          </a:xfrm>
          <a:prstGeom prst="rect">
            <a:avLst/>
          </a:prstGeom>
          <a:noFill/>
          <a:ln w="9525">
            <a:noFill/>
            <a:miter lim="800000"/>
            <a:headEnd/>
            <a:tailEnd/>
          </a:ln>
        </p:spPr>
        <p:txBody>
          <a:bodyPr>
            <a:spAutoFit/>
          </a:bodyPr>
          <a:lstStyle/>
          <a:p>
            <a:pPr algn="ctr"/>
            <a:r>
              <a:rPr lang="en-US" sz="1400" b="0">
                <a:solidFill>
                  <a:srgbClr val="FFFF00"/>
                </a:solidFill>
              </a:rPr>
              <a:t>bruja</a:t>
            </a:r>
          </a:p>
        </p:txBody>
      </p:sp>
      <p:sp>
        <p:nvSpPr>
          <p:cNvPr id="23562" name="TextBox 11"/>
          <p:cNvSpPr txBox="1">
            <a:spLocks noChangeArrowheads="1"/>
          </p:cNvSpPr>
          <p:nvPr/>
        </p:nvSpPr>
        <p:spPr bwMode="auto">
          <a:xfrm>
            <a:off x="7848600" y="2133600"/>
            <a:ext cx="914400" cy="307975"/>
          </a:xfrm>
          <a:prstGeom prst="rect">
            <a:avLst/>
          </a:prstGeom>
          <a:noFill/>
          <a:ln w="9525">
            <a:noFill/>
            <a:miter lim="800000"/>
            <a:headEnd/>
            <a:tailEnd/>
          </a:ln>
        </p:spPr>
        <p:txBody>
          <a:bodyPr>
            <a:spAutoFit/>
          </a:bodyPr>
          <a:lstStyle/>
          <a:p>
            <a:pPr algn="ctr"/>
            <a:r>
              <a:rPr lang="en-US" sz="1400" b="0">
                <a:solidFill>
                  <a:srgbClr val="FFFF00"/>
                </a:solidFill>
              </a:rPr>
              <a:t>verde</a:t>
            </a:r>
          </a:p>
        </p:txBody>
      </p:sp>
      <p:sp>
        <p:nvSpPr>
          <p:cNvPr id="23563" name="TextBox 12"/>
          <p:cNvSpPr txBox="1">
            <a:spLocks noChangeArrowheads="1"/>
          </p:cNvSpPr>
          <p:nvPr/>
        </p:nvSpPr>
        <p:spPr bwMode="auto">
          <a:xfrm>
            <a:off x="609600" y="2816225"/>
            <a:ext cx="762000" cy="307975"/>
          </a:xfrm>
          <a:prstGeom prst="rect">
            <a:avLst/>
          </a:prstGeom>
          <a:solidFill>
            <a:srgbClr val="002060"/>
          </a:solidFill>
          <a:ln w="9525">
            <a:solidFill>
              <a:schemeClr val="tx1"/>
            </a:solidFill>
            <a:miter lim="800000"/>
            <a:headEnd/>
            <a:tailEnd/>
          </a:ln>
        </p:spPr>
        <p:txBody>
          <a:bodyPr>
            <a:spAutoFit/>
          </a:bodyPr>
          <a:lstStyle/>
          <a:p>
            <a:pPr algn="ctr"/>
            <a:r>
              <a:rPr lang="en-US" sz="1400" b="0"/>
              <a:t>Mary</a:t>
            </a:r>
          </a:p>
        </p:txBody>
      </p:sp>
      <p:sp>
        <p:nvSpPr>
          <p:cNvPr id="23564" name="TextBox 13"/>
          <p:cNvSpPr txBox="1">
            <a:spLocks noChangeArrowheads="1"/>
          </p:cNvSpPr>
          <p:nvPr/>
        </p:nvSpPr>
        <p:spPr bwMode="auto">
          <a:xfrm>
            <a:off x="1524000" y="2819400"/>
            <a:ext cx="762000" cy="307975"/>
          </a:xfrm>
          <a:prstGeom prst="rect">
            <a:avLst/>
          </a:prstGeom>
          <a:solidFill>
            <a:srgbClr val="002060"/>
          </a:solidFill>
          <a:ln w="9525">
            <a:solidFill>
              <a:schemeClr val="tx1"/>
            </a:solidFill>
            <a:miter lim="800000"/>
            <a:headEnd/>
            <a:tailEnd/>
          </a:ln>
        </p:spPr>
        <p:txBody>
          <a:bodyPr>
            <a:spAutoFit/>
          </a:bodyPr>
          <a:lstStyle/>
          <a:p>
            <a:pPr algn="ctr"/>
            <a:r>
              <a:rPr lang="en-US" sz="1400" b="0"/>
              <a:t>not</a:t>
            </a:r>
          </a:p>
        </p:txBody>
      </p:sp>
      <p:sp>
        <p:nvSpPr>
          <p:cNvPr id="23565" name="TextBox 14"/>
          <p:cNvSpPr txBox="1">
            <a:spLocks noChangeArrowheads="1"/>
          </p:cNvSpPr>
          <p:nvPr/>
        </p:nvSpPr>
        <p:spPr bwMode="auto">
          <a:xfrm>
            <a:off x="1524000" y="3197225"/>
            <a:ext cx="762000" cy="307975"/>
          </a:xfrm>
          <a:prstGeom prst="rect">
            <a:avLst/>
          </a:prstGeom>
          <a:solidFill>
            <a:srgbClr val="002060"/>
          </a:solidFill>
          <a:ln w="9525">
            <a:solidFill>
              <a:schemeClr val="tx1"/>
            </a:solidFill>
            <a:miter lim="800000"/>
            <a:headEnd/>
            <a:tailEnd/>
          </a:ln>
        </p:spPr>
        <p:txBody>
          <a:bodyPr>
            <a:spAutoFit/>
          </a:bodyPr>
          <a:lstStyle/>
          <a:p>
            <a:pPr algn="ctr"/>
            <a:r>
              <a:rPr lang="en-US" sz="1400" b="0"/>
              <a:t>did not</a:t>
            </a:r>
          </a:p>
        </p:txBody>
      </p:sp>
      <p:sp>
        <p:nvSpPr>
          <p:cNvPr id="23566" name="TextBox 15"/>
          <p:cNvSpPr txBox="1">
            <a:spLocks noChangeArrowheads="1"/>
          </p:cNvSpPr>
          <p:nvPr/>
        </p:nvSpPr>
        <p:spPr bwMode="auto">
          <a:xfrm>
            <a:off x="1524000" y="3581400"/>
            <a:ext cx="762000" cy="307975"/>
          </a:xfrm>
          <a:prstGeom prst="rect">
            <a:avLst/>
          </a:prstGeom>
          <a:solidFill>
            <a:srgbClr val="002060"/>
          </a:solidFill>
          <a:ln w="9525">
            <a:solidFill>
              <a:schemeClr val="tx1"/>
            </a:solidFill>
            <a:miter lim="800000"/>
            <a:headEnd/>
            <a:tailEnd/>
          </a:ln>
        </p:spPr>
        <p:txBody>
          <a:bodyPr>
            <a:spAutoFit/>
          </a:bodyPr>
          <a:lstStyle/>
          <a:p>
            <a:pPr algn="ctr"/>
            <a:r>
              <a:rPr lang="en-US" sz="1400" b="0"/>
              <a:t>no</a:t>
            </a:r>
          </a:p>
        </p:txBody>
      </p:sp>
      <p:sp>
        <p:nvSpPr>
          <p:cNvPr id="23567" name="TextBox 16"/>
          <p:cNvSpPr txBox="1">
            <a:spLocks noChangeArrowheads="1"/>
          </p:cNvSpPr>
          <p:nvPr/>
        </p:nvSpPr>
        <p:spPr bwMode="auto">
          <a:xfrm>
            <a:off x="1524000" y="3959225"/>
            <a:ext cx="1676400" cy="307975"/>
          </a:xfrm>
          <a:prstGeom prst="rect">
            <a:avLst/>
          </a:prstGeom>
          <a:solidFill>
            <a:srgbClr val="002060"/>
          </a:solidFill>
          <a:ln w="9525">
            <a:solidFill>
              <a:schemeClr val="tx1"/>
            </a:solidFill>
            <a:miter lim="800000"/>
            <a:headEnd/>
            <a:tailEnd/>
          </a:ln>
        </p:spPr>
        <p:txBody>
          <a:bodyPr>
            <a:spAutoFit/>
          </a:bodyPr>
          <a:lstStyle/>
          <a:p>
            <a:pPr algn="ctr"/>
            <a:r>
              <a:rPr lang="en-US" sz="1400" b="0"/>
              <a:t>did not give</a:t>
            </a:r>
          </a:p>
        </p:txBody>
      </p:sp>
      <p:sp>
        <p:nvSpPr>
          <p:cNvPr id="23568" name="TextBox 17"/>
          <p:cNvSpPr txBox="1">
            <a:spLocks noChangeArrowheads="1"/>
          </p:cNvSpPr>
          <p:nvPr/>
        </p:nvSpPr>
        <p:spPr bwMode="auto">
          <a:xfrm>
            <a:off x="2438400" y="2819400"/>
            <a:ext cx="762000" cy="307975"/>
          </a:xfrm>
          <a:prstGeom prst="rect">
            <a:avLst/>
          </a:prstGeom>
          <a:solidFill>
            <a:srgbClr val="002060"/>
          </a:solidFill>
          <a:ln w="9525">
            <a:solidFill>
              <a:schemeClr val="tx1"/>
            </a:solidFill>
            <a:miter lim="800000"/>
            <a:headEnd/>
            <a:tailEnd/>
          </a:ln>
        </p:spPr>
        <p:txBody>
          <a:bodyPr>
            <a:spAutoFit/>
          </a:bodyPr>
          <a:lstStyle/>
          <a:p>
            <a:pPr algn="ctr"/>
            <a:r>
              <a:rPr lang="en-US" sz="1400" b="0"/>
              <a:t>give</a:t>
            </a:r>
          </a:p>
        </p:txBody>
      </p:sp>
      <p:sp>
        <p:nvSpPr>
          <p:cNvPr id="23569" name="TextBox 18"/>
          <p:cNvSpPr txBox="1">
            <a:spLocks noChangeArrowheads="1"/>
          </p:cNvSpPr>
          <p:nvPr/>
        </p:nvSpPr>
        <p:spPr bwMode="auto">
          <a:xfrm>
            <a:off x="3352800" y="2819400"/>
            <a:ext cx="762000" cy="307975"/>
          </a:xfrm>
          <a:prstGeom prst="rect">
            <a:avLst/>
          </a:prstGeom>
          <a:solidFill>
            <a:srgbClr val="002060"/>
          </a:solidFill>
          <a:ln w="9525">
            <a:solidFill>
              <a:schemeClr val="tx1"/>
            </a:solidFill>
            <a:miter lim="800000"/>
            <a:headEnd/>
            <a:tailEnd/>
          </a:ln>
        </p:spPr>
        <p:txBody>
          <a:bodyPr>
            <a:spAutoFit/>
          </a:bodyPr>
          <a:lstStyle/>
          <a:p>
            <a:pPr algn="ctr"/>
            <a:r>
              <a:rPr lang="en-US" sz="1400" b="0"/>
              <a:t>a</a:t>
            </a:r>
          </a:p>
        </p:txBody>
      </p:sp>
      <p:sp>
        <p:nvSpPr>
          <p:cNvPr id="23570" name="TextBox 19"/>
          <p:cNvSpPr txBox="1">
            <a:spLocks noChangeArrowheads="1"/>
          </p:cNvSpPr>
          <p:nvPr/>
        </p:nvSpPr>
        <p:spPr bwMode="auto">
          <a:xfrm>
            <a:off x="4267200" y="2819400"/>
            <a:ext cx="762000" cy="307975"/>
          </a:xfrm>
          <a:prstGeom prst="rect">
            <a:avLst/>
          </a:prstGeom>
          <a:solidFill>
            <a:srgbClr val="002060"/>
          </a:solidFill>
          <a:ln w="9525">
            <a:solidFill>
              <a:schemeClr val="tx1"/>
            </a:solidFill>
            <a:miter lim="800000"/>
            <a:headEnd/>
            <a:tailEnd/>
          </a:ln>
        </p:spPr>
        <p:txBody>
          <a:bodyPr>
            <a:spAutoFit/>
          </a:bodyPr>
          <a:lstStyle/>
          <a:p>
            <a:pPr algn="ctr"/>
            <a:r>
              <a:rPr lang="en-US" sz="1400" b="0"/>
              <a:t>slap</a:t>
            </a:r>
          </a:p>
        </p:txBody>
      </p:sp>
      <p:sp>
        <p:nvSpPr>
          <p:cNvPr id="23571" name="TextBox 20"/>
          <p:cNvSpPr txBox="1">
            <a:spLocks noChangeArrowheads="1"/>
          </p:cNvSpPr>
          <p:nvPr/>
        </p:nvSpPr>
        <p:spPr bwMode="auto">
          <a:xfrm>
            <a:off x="5181600" y="2819400"/>
            <a:ext cx="762000" cy="307975"/>
          </a:xfrm>
          <a:prstGeom prst="rect">
            <a:avLst/>
          </a:prstGeom>
          <a:solidFill>
            <a:srgbClr val="002060"/>
          </a:solidFill>
          <a:ln w="9525">
            <a:solidFill>
              <a:schemeClr val="tx1"/>
            </a:solidFill>
            <a:miter lim="800000"/>
            <a:headEnd/>
            <a:tailEnd/>
          </a:ln>
        </p:spPr>
        <p:txBody>
          <a:bodyPr>
            <a:spAutoFit/>
          </a:bodyPr>
          <a:lstStyle/>
          <a:p>
            <a:pPr algn="ctr"/>
            <a:r>
              <a:rPr lang="en-US" sz="1400" b="0"/>
              <a:t>to</a:t>
            </a:r>
          </a:p>
        </p:txBody>
      </p:sp>
      <p:sp>
        <p:nvSpPr>
          <p:cNvPr id="23572" name="TextBox 21"/>
          <p:cNvSpPr txBox="1">
            <a:spLocks noChangeArrowheads="1"/>
          </p:cNvSpPr>
          <p:nvPr/>
        </p:nvSpPr>
        <p:spPr bwMode="auto">
          <a:xfrm>
            <a:off x="6096000" y="2819400"/>
            <a:ext cx="762000" cy="307975"/>
          </a:xfrm>
          <a:prstGeom prst="rect">
            <a:avLst/>
          </a:prstGeom>
          <a:solidFill>
            <a:srgbClr val="002060"/>
          </a:solidFill>
          <a:ln w="9525">
            <a:solidFill>
              <a:schemeClr val="tx1"/>
            </a:solidFill>
            <a:miter lim="800000"/>
            <a:headEnd/>
            <a:tailEnd/>
          </a:ln>
        </p:spPr>
        <p:txBody>
          <a:bodyPr>
            <a:spAutoFit/>
          </a:bodyPr>
          <a:lstStyle/>
          <a:p>
            <a:pPr algn="ctr"/>
            <a:r>
              <a:rPr lang="en-US" sz="1400" b="0"/>
              <a:t>the</a:t>
            </a:r>
          </a:p>
        </p:txBody>
      </p:sp>
      <p:sp>
        <p:nvSpPr>
          <p:cNvPr id="23573" name="TextBox 22"/>
          <p:cNvSpPr txBox="1">
            <a:spLocks noChangeArrowheads="1"/>
          </p:cNvSpPr>
          <p:nvPr/>
        </p:nvSpPr>
        <p:spPr bwMode="auto">
          <a:xfrm>
            <a:off x="7010400" y="2819400"/>
            <a:ext cx="762000" cy="307975"/>
          </a:xfrm>
          <a:prstGeom prst="rect">
            <a:avLst/>
          </a:prstGeom>
          <a:solidFill>
            <a:srgbClr val="002060"/>
          </a:solidFill>
          <a:ln w="9525">
            <a:solidFill>
              <a:schemeClr val="tx1"/>
            </a:solidFill>
            <a:miter lim="800000"/>
            <a:headEnd/>
            <a:tailEnd/>
          </a:ln>
        </p:spPr>
        <p:txBody>
          <a:bodyPr>
            <a:spAutoFit/>
          </a:bodyPr>
          <a:lstStyle/>
          <a:p>
            <a:pPr algn="ctr"/>
            <a:r>
              <a:rPr lang="en-US" sz="1400" b="0"/>
              <a:t>witch</a:t>
            </a:r>
          </a:p>
        </p:txBody>
      </p:sp>
      <p:sp>
        <p:nvSpPr>
          <p:cNvPr id="23574" name="TextBox 23"/>
          <p:cNvSpPr txBox="1">
            <a:spLocks noChangeArrowheads="1"/>
          </p:cNvSpPr>
          <p:nvPr/>
        </p:nvSpPr>
        <p:spPr bwMode="auto">
          <a:xfrm>
            <a:off x="7924800" y="2819400"/>
            <a:ext cx="762000" cy="307975"/>
          </a:xfrm>
          <a:prstGeom prst="rect">
            <a:avLst/>
          </a:prstGeom>
          <a:solidFill>
            <a:srgbClr val="002060"/>
          </a:solidFill>
          <a:ln w="9525">
            <a:solidFill>
              <a:schemeClr val="tx1"/>
            </a:solidFill>
            <a:miter lim="800000"/>
            <a:headEnd/>
            <a:tailEnd/>
          </a:ln>
        </p:spPr>
        <p:txBody>
          <a:bodyPr>
            <a:spAutoFit/>
          </a:bodyPr>
          <a:lstStyle/>
          <a:p>
            <a:pPr algn="ctr"/>
            <a:r>
              <a:rPr lang="en-US" sz="1400" b="0"/>
              <a:t>green</a:t>
            </a:r>
          </a:p>
        </p:txBody>
      </p:sp>
      <p:sp>
        <p:nvSpPr>
          <p:cNvPr id="23575" name="TextBox 24"/>
          <p:cNvSpPr txBox="1">
            <a:spLocks noChangeArrowheads="1"/>
          </p:cNvSpPr>
          <p:nvPr/>
        </p:nvSpPr>
        <p:spPr bwMode="auto">
          <a:xfrm>
            <a:off x="2438400" y="3581400"/>
            <a:ext cx="2590800" cy="307975"/>
          </a:xfrm>
          <a:prstGeom prst="rect">
            <a:avLst/>
          </a:prstGeom>
          <a:solidFill>
            <a:srgbClr val="002060"/>
          </a:solidFill>
          <a:ln w="9525">
            <a:solidFill>
              <a:schemeClr val="tx1"/>
            </a:solidFill>
            <a:miter lim="800000"/>
            <a:headEnd/>
            <a:tailEnd/>
          </a:ln>
        </p:spPr>
        <p:txBody>
          <a:bodyPr>
            <a:spAutoFit/>
          </a:bodyPr>
          <a:lstStyle/>
          <a:p>
            <a:pPr algn="ctr"/>
            <a:r>
              <a:rPr lang="en-US" sz="1400" b="0"/>
              <a:t>slap</a:t>
            </a:r>
          </a:p>
        </p:txBody>
      </p:sp>
      <p:sp>
        <p:nvSpPr>
          <p:cNvPr id="23576" name="TextBox 25"/>
          <p:cNvSpPr txBox="1">
            <a:spLocks noChangeArrowheads="1"/>
          </p:cNvSpPr>
          <p:nvPr/>
        </p:nvSpPr>
        <p:spPr bwMode="auto">
          <a:xfrm>
            <a:off x="2362200" y="4721225"/>
            <a:ext cx="3048000" cy="307975"/>
          </a:xfrm>
          <a:prstGeom prst="rect">
            <a:avLst/>
          </a:prstGeom>
          <a:solidFill>
            <a:srgbClr val="002060"/>
          </a:solidFill>
          <a:ln w="9525">
            <a:solidFill>
              <a:schemeClr val="tx1"/>
            </a:solidFill>
            <a:miter lim="800000"/>
            <a:headEnd/>
            <a:tailEnd/>
          </a:ln>
        </p:spPr>
        <p:txBody>
          <a:bodyPr>
            <a:spAutoFit/>
          </a:bodyPr>
          <a:lstStyle/>
          <a:p>
            <a:pPr algn="ctr"/>
            <a:r>
              <a:rPr lang="en-US" sz="1400" b="0"/>
              <a:t>slap</a:t>
            </a:r>
          </a:p>
        </p:txBody>
      </p:sp>
      <p:sp>
        <p:nvSpPr>
          <p:cNvPr id="23577" name="TextBox 26"/>
          <p:cNvSpPr txBox="1">
            <a:spLocks noChangeArrowheads="1"/>
          </p:cNvSpPr>
          <p:nvPr/>
        </p:nvSpPr>
        <p:spPr bwMode="auto">
          <a:xfrm>
            <a:off x="3352800" y="3200400"/>
            <a:ext cx="1676400" cy="307975"/>
          </a:xfrm>
          <a:prstGeom prst="rect">
            <a:avLst/>
          </a:prstGeom>
          <a:solidFill>
            <a:srgbClr val="002060"/>
          </a:solidFill>
          <a:ln w="9525">
            <a:solidFill>
              <a:schemeClr val="tx1"/>
            </a:solidFill>
            <a:miter lim="800000"/>
            <a:headEnd/>
            <a:tailEnd/>
          </a:ln>
        </p:spPr>
        <p:txBody>
          <a:bodyPr>
            <a:spAutoFit/>
          </a:bodyPr>
          <a:lstStyle/>
          <a:p>
            <a:pPr algn="ctr"/>
            <a:r>
              <a:rPr lang="en-US" sz="1400" b="0"/>
              <a:t>a slap</a:t>
            </a:r>
          </a:p>
        </p:txBody>
      </p:sp>
      <p:sp>
        <p:nvSpPr>
          <p:cNvPr id="23578" name="TextBox 27"/>
          <p:cNvSpPr txBox="1">
            <a:spLocks noChangeArrowheads="1"/>
          </p:cNvSpPr>
          <p:nvPr/>
        </p:nvSpPr>
        <p:spPr bwMode="auto">
          <a:xfrm>
            <a:off x="5181600" y="3578225"/>
            <a:ext cx="1676400" cy="307975"/>
          </a:xfrm>
          <a:prstGeom prst="rect">
            <a:avLst/>
          </a:prstGeom>
          <a:solidFill>
            <a:srgbClr val="002060"/>
          </a:solidFill>
          <a:ln w="9525">
            <a:solidFill>
              <a:schemeClr val="tx1"/>
            </a:solidFill>
            <a:miter lim="800000"/>
            <a:headEnd/>
            <a:tailEnd/>
          </a:ln>
        </p:spPr>
        <p:txBody>
          <a:bodyPr>
            <a:spAutoFit/>
          </a:bodyPr>
          <a:lstStyle/>
          <a:p>
            <a:pPr algn="ctr"/>
            <a:r>
              <a:rPr lang="en-US" sz="1400" b="0"/>
              <a:t>to the</a:t>
            </a:r>
          </a:p>
        </p:txBody>
      </p:sp>
      <p:sp>
        <p:nvSpPr>
          <p:cNvPr id="23579" name="TextBox 28"/>
          <p:cNvSpPr txBox="1">
            <a:spLocks noChangeArrowheads="1"/>
          </p:cNvSpPr>
          <p:nvPr/>
        </p:nvSpPr>
        <p:spPr bwMode="auto">
          <a:xfrm>
            <a:off x="5181600" y="3959225"/>
            <a:ext cx="1676400" cy="307975"/>
          </a:xfrm>
          <a:prstGeom prst="rect">
            <a:avLst/>
          </a:prstGeom>
          <a:solidFill>
            <a:srgbClr val="002060"/>
          </a:solidFill>
          <a:ln w="9525">
            <a:solidFill>
              <a:schemeClr val="tx1"/>
            </a:solidFill>
            <a:miter lim="800000"/>
            <a:headEnd/>
            <a:tailEnd/>
          </a:ln>
        </p:spPr>
        <p:txBody>
          <a:bodyPr>
            <a:spAutoFit/>
          </a:bodyPr>
          <a:lstStyle/>
          <a:p>
            <a:pPr algn="ctr"/>
            <a:r>
              <a:rPr lang="en-US" sz="1400" b="0"/>
              <a:t>to</a:t>
            </a:r>
          </a:p>
        </p:txBody>
      </p:sp>
      <p:sp>
        <p:nvSpPr>
          <p:cNvPr id="23580" name="TextBox 29"/>
          <p:cNvSpPr txBox="1">
            <a:spLocks noChangeArrowheads="1"/>
          </p:cNvSpPr>
          <p:nvPr/>
        </p:nvSpPr>
        <p:spPr bwMode="auto">
          <a:xfrm>
            <a:off x="5181600" y="4340225"/>
            <a:ext cx="1676400" cy="307975"/>
          </a:xfrm>
          <a:prstGeom prst="rect">
            <a:avLst/>
          </a:prstGeom>
          <a:solidFill>
            <a:srgbClr val="002060"/>
          </a:solidFill>
          <a:ln w="9525">
            <a:solidFill>
              <a:schemeClr val="tx1"/>
            </a:solidFill>
            <a:miter lim="800000"/>
            <a:headEnd/>
            <a:tailEnd/>
          </a:ln>
        </p:spPr>
        <p:txBody>
          <a:bodyPr>
            <a:spAutoFit/>
          </a:bodyPr>
          <a:lstStyle/>
          <a:p>
            <a:pPr algn="ctr"/>
            <a:r>
              <a:rPr lang="en-US" sz="1400" b="0"/>
              <a:t>the</a:t>
            </a:r>
          </a:p>
        </p:txBody>
      </p:sp>
      <p:sp>
        <p:nvSpPr>
          <p:cNvPr id="23581" name="TextBox 30"/>
          <p:cNvSpPr txBox="1">
            <a:spLocks noChangeArrowheads="1"/>
          </p:cNvSpPr>
          <p:nvPr/>
        </p:nvSpPr>
        <p:spPr bwMode="auto">
          <a:xfrm>
            <a:off x="7010400" y="3200400"/>
            <a:ext cx="1676400" cy="307975"/>
          </a:xfrm>
          <a:prstGeom prst="rect">
            <a:avLst/>
          </a:prstGeom>
          <a:solidFill>
            <a:srgbClr val="002060"/>
          </a:solidFill>
          <a:ln w="9525">
            <a:solidFill>
              <a:schemeClr val="tx1"/>
            </a:solidFill>
            <a:miter lim="800000"/>
            <a:headEnd/>
            <a:tailEnd/>
          </a:ln>
        </p:spPr>
        <p:txBody>
          <a:bodyPr>
            <a:spAutoFit/>
          </a:bodyPr>
          <a:lstStyle/>
          <a:p>
            <a:pPr algn="ctr"/>
            <a:r>
              <a:rPr lang="en-US" sz="1400" b="0"/>
              <a:t>green witch</a:t>
            </a:r>
          </a:p>
        </p:txBody>
      </p:sp>
      <p:sp>
        <p:nvSpPr>
          <p:cNvPr id="23582" name="TextBox 31"/>
          <p:cNvSpPr txBox="1">
            <a:spLocks noChangeArrowheads="1"/>
          </p:cNvSpPr>
          <p:nvPr/>
        </p:nvSpPr>
        <p:spPr bwMode="auto">
          <a:xfrm>
            <a:off x="6096000" y="4721225"/>
            <a:ext cx="1676400" cy="307975"/>
          </a:xfrm>
          <a:prstGeom prst="rect">
            <a:avLst/>
          </a:prstGeom>
          <a:solidFill>
            <a:srgbClr val="002060"/>
          </a:solidFill>
          <a:ln w="9525">
            <a:solidFill>
              <a:schemeClr val="tx1"/>
            </a:solidFill>
            <a:miter lim="800000"/>
            <a:headEnd/>
            <a:tailEnd/>
          </a:ln>
        </p:spPr>
        <p:txBody>
          <a:bodyPr>
            <a:spAutoFit/>
          </a:bodyPr>
          <a:lstStyle/>
          <a:p>
            <a:pPr algn="ctr"/>
            <a:r>
              <a:rPr lang="en-US" sz="1400" b="0"/>
              <a:t>the witch</a:t>
            </a:r>
          </a:p>
        </p:txBody>
      </p:sp>
      <p:sp>
        <p:nvSpPr>
          <p:cNvPr id="23583" name="TextBox 32"/>
          <p:cNvSpPr txBox="1">
            <a:spLocks noChangeArrowheads="1"/>
          </p:cNvSpPr>
          <p:nvPr/>
        </p:nvSpPr>
        <p:spPr bwMode="auto">
          <a:xfrm>
            <a:off x="5181600" y="3197225"/>
            <a:ext cx="762000" cy="307975"/>
          </a:xfrm>
          <a:prstGeom prst="rect">
            <a:avLst/>
          </a:prstGeom>
          <a:solidFill>
            <a:srgbClr val="002060"/>
          </a:solidFill>
          <a:ln w="9525">
            <a:solidFill>
              <a:schemeClr val="tx1"/>
            </a:solidFill>
            <a:miter lim="800000"/>
            <a:headEnd/>
            <a:tailEnd/>
          </a:ln>
        </p:spPr>
        <p:txBody>
          <a:bodyPr>
            <a:spAutoFit/>
          </a:bodyPr>
          <a:lstStyle/>
          <a:p>
            <a:pPr algn="ctr"/>
            <a:r>
              <a:rPr lang="en-US" sz="1400" b="0"/>
              <a:t>by</a:t>
            </a:r>
          </a:p>
        </p:txBody>
      </p:sp>
      <p:sp>
        <p:nvSpPr>
          <p:cNvPr id="23584" name="Text Box 5"/>
          <p:cNvSpPr txBox="1">
            <a:spLocks noChangeArrowheads="1"/>
          </p:cNvSpPr>
          <p:nvPr/>
        </p:nvSpPr>
        <p:spPr bwMode="auto">
          <a:xfrm>
            <a:off x="7239000" y="6596063"/>
            <a:ext cx="1905000" cy="254000"/>
          </a:xfrm>
          <a:prstGeom prst="rect">
            <a:avLst/>
          </a:prstGeom>
          <a:noFill/>
          <a:ln w="9525">
            <a:noFill/>
            <a:miter lim="800000"/>
            <a:headEnd/>
            <a:tailEnd/>
          </a:ln>
        </p:spPr>
        <p:txBody>
          <a:bodyPr>
            <a:spAutoFit/>
          </a:bodyPr>
          <a:lstStyle/>
          <a:p>
            <a:pPr algn="r">
              <a:spcBef>
                <a:spcPct val="50000"/>
              </a:spcBef>
            </a:pPr>
            <a:r>
              <a:rPr lang="en-US" sz="1000" b="0"/>
              <a:t>Example from Koehn (2006)</a:t>
            </a: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TextBox 2"/>
          <p:cNvSpPr txBox="1">
            <a:spLocks noChangeArrowheads="1"/>
          </p:cNvSpPr>
          <p:nvPr/>
        </p:nvSpPr>
        <p:spPr bwMode="auto">
          <a:xfrm>
            <a:off x="1447800" y="2209800"/>
            <a:ext cx="1652588" cy="307975"/>
          </a:xfrm>
          <a:prstGeom prst="rect">
            <a:avLst/>
          </a:prstGeom>
          <a:noFill/>
          <a:ln w="9525">
            <a:noFill/>
            <a:miter lim="800000"/>
            <a:headEnd/>
            <a:tailEnd/>
          </a:ln>
        </p:spPr>
        <p:txBody>
          <a:bodyPr wrap="none">
            <a:spAutoFit/>
          </a:bodyPr>
          <a:lstStyle/>
          <a:p>
            <a:r>
              <a:rPr lang="en-US" sz="1400" b="0">
                <a:latin typeface="Times New Roman" pitchFamily="18" charset="0"/>
                <a:cs typeface="Times New Roman" pitchFamily="18" charset="0"/>
              </a:rPr>
              <a:t>i saw the small table</a:t>
            </a:r>
          </a:p>
        </p:txBody>
      </p:sp>
      <p:sp>
        <p:nvSpPr>
          <p:cNvPr id="24579" name="TextBox 3"/>
          <p:cNvSpPr txBox="1">
            <a:spLocks noChangeArrowheads="1"/>
          </p:cNvSpPr>
          <p:nvPr/>
        </p:nvSpPr>
        <p:spPr bwMode="auto">
          <a:xfrm>
            <a:off x="1447800" y="2435225"/>
            <a:ext cx="1558925" cy="307975"/>
          </a:xfrm>
          <a:prstGeom prst="rect">
            <a:avLst/>
          </a:prstGeom>
          <a:noFill/>
          <a:ln w="9525">
            <a:noFill/>
            <a:miter lim="800000"/>
            <a:headEnd/>
            <a:tailEnd/>
          </a:ln>
        </p:spPr>
        <p:txBody>
          <a:bodyPr wrap="none">
            <a:spAutoFit/>
          </a:bodyPr>
          <a:lstStyle/>
          <a:p>
            <a:r>
              <a:rPr lang="en-US" sz="1400" b="0">
                <a:latin typeface="Times New Roman" pitchFamily="18" charset="0"/>
                <a:cs typeface="Times New Roman" pitchFamily="18" charset="0"/>
              </a:rPr>
              <a:t>vi la mesa pequeña</a:t>
            </a:r>
          </a:p>
        </p:txBody>
      </p:sp>
      <p:sp>
        <p:nvSpPr>
          <p:cNvPr id="28677" name="TextBox 9"/>
          <p:cNvSpPr txBox="1">
            <a:spLocks noChangeArrowheads="1"/>
          </p:cNvSpPr>
          <p:nvPr/>
        </p:nvSpPr>
        <p:spPr bwMode="auto">
          <a:xfrm>
            <a:off x="5181600" y="2133600"/>
            <a:ext cx="2630488" cy="738188"/>
          </a:xfrm>
          <a:prstGeom prst="rect">
            <a:avLst/>
          </a:prstGeom>
          <a:noFill/>
          <a:ln w="9525">
            <a:noFill/>
            <a:miter lim="800000"/>
            <a:headEnd/>
            <a:tailEnd/>
          </a:ln>
        </p:spPr>
        <p:txBody>
          <a:bodyPr wrap="none">
            <a:spAutoFit/>
          </a:bodyPr>
          <a:lstStyle/>
          <a:p>
            <a:r>
              <a:rPr lang="en-US" sz="1400" b="0">
                <a:latin typeface="Times New Roman" pitchFamily="18" charset="0"/>
                <a:cs typeface="Times New Roman" pitchFamily="18" charset="0"/>
              </a:rPr>
              <a:t>(vi, i saw)</a:t>
            </a:r>
          </a:p>
          <a:p>
            <a:r>
              <a:rPr lang="en-US" sz="1400" b="0">
                <a:latin typeface="Times New Roman" pitchFamily="18" charset="0"/>
                <a:cs typeface="Times New Roman" pitchFamily="18" charset="0"/>
              </a:rPr>
              <a:t>(la mesa pequeña, the small table)</a:t>
            </a:r>
          </a:p>
          <a:p>
            <a:r>
              <a:rPr lang="en-US" sz="1400" b="0">
                <a:latin typeface="Times New Roman" pitchFamily="18" charset="0"/>
                <a:cs typeface="Times New Roman" pitchFamily="18" charset="0"/>
              </a:rPr>
              <a:t>…</a:t>
            </a:r>
          </a:p>
        </p:txBody>
      </p:sp>
      <p:sp>
        <p:nvSpPr>
          <p:cNvPr id="24581" name="TextBox 10"/>
          <p:cNvSpPr txBox="1">
            <a:spLocks noChangeArrowheads="1"/>
          </p:cNvSpPr>
          <p:nvPr/>
        </p:nvSpPr>
        <p:spPr bwMode="auto">
          <a:xfrm>
            <a:off x="1219200" y="2667000"/>
            <a:ext cx="1543050" cy="276225"/>
          </a:xfrm>
          <a:prstGeom prst="rect">
            <a:avLst/>
          </a:prstGeom>
          <a:noFill/>
          <a:ln w="9525">
            <a:noFill/>
            <a:miter lim="800000"/>
            <a:headEnd/>
            <a:tailEnd/>
          </a:ln>
        </p:spPr>
        <p:txBody>
          <a:bodyPr wrap="none">
            <a:spAutoFit/>
          </a:bodyPr>
          <a:lstStyle/>
          <a:p>
            <a:r>
              <a:rPr lang="en-US" sz="1200"/>
              <a:t>Parallel Sentences</a:t>
            </a:r>
          </a:p>
        </p:txBody>
      </p:sp>
      <p:sp>
        <p:nvSpPr>
          <p:cNvPr id="28679" name="TextBox 11"/>
          <p:cNvSpPr txBox="1">
            <a:spLocks noChangeArrowheads="1"/>
          </p:cNvSpPr>
          <p:nvPr/>
        </p:nvSpPr>
        <p:spPr bwMode="auto">
          <a:xfrm>
            <a:off x="3538538" y="1676400"/>
            <a:ext cx="1366837" cy="276225"/>
          </a:xfrm>
          <a:prstGeom prst="rect">
            <a:avLst/>
          </a:prstGeom>
          <a:noFill/>
          <a:ln w="9525">
            <a:noFill/>
            <a:miter lim="800000"/>
            <a:headEnd/>
            <a:tailEnd/>
          </a:ln>
        </p:spPr>
        <p:txBody>
          <a:bodyPr wrap="none">
            <a:spAutoFit/>
          </a:bodyPr>
          <a:lstStyle/>
          <a:p>
            <a:r>
              <a:rPr lang="en-US" sz="1200"/>
              <a:t>Word Alignment</a:t>
            </a:r>
          </a:p>
        </p:txBody>
      </p:sp>
      <p:sp>
        <p:nvSpPr>
          <p:cNvPr id="28680" name="TextBox 12"/>
          <p:cNvSpPr txBox="1">
            <a:spLocks noChangeArrowheads="1"/>
          </p:cNvSpPr>
          <p:nvPr/>
        </p:nvSpPr>
        <p:spPr bwMode="auto">
          <a:xfrm>
            <a:off x="5414963" y="1676400"/>
            <a:ext cx="1490662" cy="276225"/>
          </a:xfrm>
          <a:prstGeom prst="rect">
            <a:avLst/>
          </a:prstGeom>
          <a:noFill/>
          <a:ln w="9525">
            <a:noFill/>
            <a:miter lim="800000"/>
            <a:headEnd/>
            <a:tailEnd/>
          </a:ln>
        </p:spPr>
        <p:txBody>
          <a:bodyPr wrap="none">
            <a:spAutoFit/>
          </a:bodyPr>
          <a:lstStyle/>
          <a:p>
            <a:r>
              <a:rPr lang="en-US" sz="1200"/>
              <a:t>Phrase Extraction</a:t>
            </a:r>
          </a:p>
        </p:txBody>
      </p:sp>
      <p:cxnSp>
        <p:nvCxnSpPr>
          <p:cNvPr id="28681" name="Straight Arrow Connector 14"/>
          <p:cNvCxnSpPr>
            <a:cxnSpLocks noChangeShapeType="1"/>
          </p:cNvCxnSpPr>
          <p:nvPr/>
        </p:nvCxnSpPr>
        <p:spPr bwMode="auto">
          <a:xfrm>
            <a:off x="4800600" y="2514600"/>
            <a:ext cx="304800" cy="1588"/>
          </a:xfrm>
          <a:prstGeom prst="straightConnector1">
            <a:avLst/>
          </a:prstGeom>
          <a:noFill/>
          <a:ln w="9525" algn="ctr">
            <a:solidFill>
              <a:schemeClr val="tx1"/>
            </a:solidFill>
            <a:round/>
            <a:headEnd/>
            <a:tailEnd type="arrow" w="med" len="med"/>
          </a:ln>
        </p:spPr>
      </p:cxnSp>
      <p:sp>
        <p:nvSpPr>
          <p:cNvPr id="24585" name="TextBox 15"/>
          <p:cNvSpPr txBox="1">
            <a:spLocks noChangeArrowheads="1"/>
          </p:cNvSpPr>
          <p:nvPr/>
        </p:nvSpPr>
        <p:spPr bwMode="auto">
          <a:xfrm>
            <a:off x="1371600" y="3276600"/>
            <a:ext cx="1747838" cy="523875"/>
          </a:xfrm>
          <a:prstGeom prst="rect">
            <a:avLst/>
          </a:prstGeom>
          <a:noFill/>
          <a:ln w="9525">
            <a:noFill/>
            <a:miter lim="800000"/>
            <a:headEnd/>
            <a:tailEnd/>
          </a:ln>
        </p:spPr>
        <p:txBody>
          <a:bodyPr wrap="none">
            <a:spAutoFit/>
          </a:bodyPr>
          <a:lstStyle/>
          <a:p>
            <a:r>
              <a:rPr lang="en-US" sz="1400" b="0">
                <a:latin typeface="Times New Roman" pitchFamily="18" charset="0"/>
                <a:cs typeface="Times New Roman" pitchFamily="18" charset="0"/>
              </a:rPr>
              <a:t>he sat at the table</a:t>
            </a:r>
          </a:p>
          <a:p>
            <a:r>
              <a:rPr lang="en-US" sz="1400" b="0">
                <a:latin typeface="Times New Roman" pitchFamily="18" charset="0"/>
                <a:cs typeface="Times New Roman" pitchFamily="18" charset="0"/>
              </a:rPr>
              <a:t>the service was good</a:t>
            </a:r>
          </a:p>
        </p:txBody>
      </p:sp>
      <p:sp>
        <p:nvSpPr>
          <p:cNvPr id="24586" name="TextBox 16"/>
          <p:cNvSpPr txBox="1">
            <a:spLocks noChangeArrowheads="1"/>
          </p:cNvSpPr>
          <p:nvPr/>
        </p:nvSpPr>
        <p:spPr bwMode="auto">
          <a:xfrm>
            <a:off x="1190625" y="3762375"/>
            <a:ext cx="1770063" cy="276225"/>
          </a:xfrm>
          <a:prstGeom prst="rect">
            <a:avLst/>
          </a:prstGeom>
          <a:noFill/>
          <a:ln w="9525">
            <a:noFill/>
            <a:miter lim="800000"/>
            <a:headEnd/>
            <a:tailEnd/>
          </a:ln>
        </p:spPr>
        <p:txBody>
          <a:bodyPr wrap="none">
            <a:spAutoFit/>
          </a:bodyPr>
          <a:lstStyle/>
          <a:p>
            <a:r>
              <a:rPr lang="en-US" sz="1200"/>
              <a:t>Target-Language Text</a:t>
            </a:r>
          </a:p>
        </p:txBody>
      </p:sp>
      <p:cxnSp>
        <p:nvCxnSpPr>
          <p:cNvPr id="28684" name="Straight Arrow Connector 17"/>
          <p:cNvCxnSpPr>
            <a:cxnSpLocks noChangeShapeType="1"/>
          </p:cNvCxnSpPr>
          <p:nvPr/>
        </p:nvCxnSpPr>
        <p:spPr bwMode="auto">
          <a:xfrm>
            <a:off x="3048000" y="3505200"/>
            <a:ext cx="304800" cy="1588"/>
          </a:xfrm>
          <a:prstGeom prst="straightConnector1">
            <a:avLst/>
          </a:prstGeom>
          <a:noFill/>
          <a:ln w="9525" algn="ctr">
            <a:solidFill>
              <a:schemeClr val="tx1"/>
            </a:solidFill>
            <a:round/>
            <a:headEnd/>
            <a:tailEnd type="arrow" w="med" len="med"/>
          </a:ln>
        </p:spPr>
      </p:cxnSp>
      <p:cxnSp>
        <p:nvCxnSpPr>
          <p:cNvPr id="28685" name="Straight Arrow Connector 18"/>
          <p:cNvCxnSpPr>
            <a:cxnSpLocks noChangeShapeType="1"/>
          </p:cNvCxnSpPr>
          <p:nvPr/>
        </p:nvCxnSpPr>
        <p:spPr bwMode="auto">
          <a:xfrm rot="5400000">
            <a:off x="5868194" y="2971006"/>
            <a:ext cx="304800" cy="1588"/>
          </a:xfrm>
          <a:prstGeom prst="straightConnector1">
            <a:avLst/>
          </a:prstGeom>
          <a:noFill/>
          <a:ln w="9525" algn="ctr">
            <a:solidFill>
              <a:schemeClr val="tx1"/>
            </a:solidFill>
            <a:round/>
            <a:headEnd/>
            <a:tailEnd type="arrow" w="med" len="med"/>
          </a:ln>
        </p:spPr>
      </p:cxnSp>
      <p:sp>
        <p:nvSpPr>
          <p:cNvPr id="20" name="Rounded Rectangle 19"/>
          <p:cNvSpPr/>
          <p:nvPr/>
        </p:nvSpPr>
        <p:spPr bwMode="auto">
          <a:xfrm>
            <a:off x="5334000" y="3276600"/>
            <a:ext cx="1371600" cy="53340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solidFill>
                  <a:schemeClr val="bg2"/>
                </a:solidFill>
              </a:rPr>
              <a:t>Translation Model</a:t>
            </a:r>
          </a:p>
        </p:txBody>
      </p:sp>
      <p:sp>
        <p:nvSpPr>
          <p:cNvPr id="21" name="Rounded Rectangle 20"/>
          <p:cNvSpPr/>
          <p:nvPr/>
        </p:nvSpPr>
        <p:spPr bwMode="auto">
          <a:xfrm>
            <a:off x="3581400" y="3276600"/>
            <a:ext cx="1371600" cy="53340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solidFill>
                  <a:schemeClr val="bg2"/>
                </a:solidFill>
              </a:rPr>
              <a:t>Language</a:t>
            </a:r>
            <a:br>
              <a:rPr lang="en-US" sz="1200" dirty="0">
                <a:solidFill>
                  <a:schemeClr val="bg2"/>
                </a:solidFill>
              </a:rPr>
            </a:br>
            <a:r>
              <a:rPr lang="en-US" sz="1200" dirty="0">
                <a:solidFill>
                  <a:schemeClr val="bg2"/>
                </a:solidFill>
              </a:rPr>
              <a:t>Model</a:t>
            </a:r>
          </a:p>
        </p:txBody>
      </p:sp>
      <p:sp>
        <p:nvSpPr>
          <p:cNvPr id="22" name="Rectangle 21"/>
          <p:cNvSpPr>
            <a:spLocks noChangeArrowheads="1"/>
          </p:cNvSpPr>
          <p:nvPr/>
        </p:nvSpPr>
        <p:spPr bwMode="auto">
          <a:xfrm>
            <a:off x="4648200" y="4343400"/>
            <a:ext cx="990600" cy="4572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lstStyle/>
          <a:p>
            <a:pPr algn="ctr"/>
            <a:r>
              <a:rPr lang="en-US" sz="1200">
                <a:solidFill>
                  <a:schemeClr val="bg2"/>
                </a:solidFill>
              </a:rPr>
              <a:t>Decoder</a:t>
            </a:r>
          </a:p>
        </p:txBody>
      </p:sp>
      <p:cxnSp>
        <p:nvCxnSpPr>
          <p:cNvPr id="28689" name="Straight Arrow Connector 22"/>
          <p:cNvCxnSpPr>
            <a:cxnSpLocks noChangeShapeType="1"/>
          </p:cNvCxnSpPr>
          <p:nvPr/>
        </p:nvCxnSpPr>
        <p:spPr bwMode="auto">
          <a:xfrm rot="16200000" flipH="1">
            <a:off x="4610100" y="4000500"/>
            <a:ext cx="228600" cy="152400"/>
          </a:xfrm>
          <a:prstGeom prst="straightConnector1">
            <a:avLst/>
          </a:prstGeom>
          <a:noFill/>
          <a:ln w="9525" algn="ctr">
            <a:solidFill>
              <a:schemeClr val="tx1"/>
            </a:solidFill>
            <a:round/>
            <a:headEnd/>
            <a:tailEnd type="arrow" w="med" len="med"/>
          </a:ln>
        </p:spPr>
      </p:cxnSp>
      <p:cxnSp>
        <p:nvCxnSpPr>
          <p:cNvPr id="28690" name="Straight Arrow Connector 25"/>
          <p:cNvCxnSpPr>
            <a:cxnSpLocks noChangeShapeType="1"/>
          </p:cNvCxnSpPr>
          <p:nvPr/>
        </p:nvCxnSpPr>
        <p:spPr bwMode="auto">
          <a:xfrm rot="5400000">
            <a:off x="5448300" y="4000500"/>
            <a:ext cx="228600" cy="152400"/>
          </a:xfrm>
          <a:prstGeom prst="straightConnector1">
            <a:avLst/>
          </a:prstGeom>
          <a:noFill/>
          <a:ln w="9525" algn="ctr">
            <a:solidFill>
              <a:schemeClr val="tx1"/>
            </a:solidFill>
            <a:round/>
            <a:headEnd/>
            <a:tailEnd type="arrow" w="med" len="med"/>
          </a:ln>
        </p:spPr>
      </p:cxnSp>
      <p:sp>
        <p:nvSpPr>
          <p:cNvPr id="28691" name="TextBox 26"/>
          <p:cNvSpPr txBox="1">
            <a:spLocks noChangeArrowheads="1"/>
          </p:cNvSpPr>
          <p:nvPr/>
        </p:nvSpPr>
        <p:spPr bwMode="auto">
          <a:xfrm>
            <a:off x="1874838" y="5438775"/>
            <a:ext cx="1898650" cy="276225"/>
          </a:xfrm>
          <a:prstGeom prst="rect">
            <a:avLst/>
          </a:prstGeom>
          <a:noFill/>
          <a:ln w="9525">
            <a:noFill/>
            <a:miter lim="800000"/>
            <a:headEnd/>
            <a:tailEnd/>
          </a:ln>
        </p:spPr>
        <p:txBody>
          <a:bodyPr wrap="none">
            <a:spAutoFit/>
          </a:bodyPr>
          <a:lstStyle/>
          <a:p>
            <a:r>
              <a:rPr lang="en-US" sz="1200"/>
              <a:t>Foreign Input Sentence</a:t>
            </a:r>
          </a:p>
        </p:txBody>
      </p:sp>
      <p:sp>
        <p:nvSpPr>
          <p:cNvPr id="28692" name="TextBox 27"/>
          <p:cNvSpPr txBox="1">
            <a:spLocks noChangeArrowheads="1"/>
          </p:cNvSpPr>
          <p:nvPr/>
        </p:nvSpPr>
        <p:spPr bwMode="auto">
          <a:xfrm>
            <a:off x="5856288" y="5438775"/>
            <a:ext cx="2044700" cy="276225"/>
          </a:xfrm>
          <a:prstGeom prst="rect">
            <a:avLst/>
          </a:prstGeom>
          <a:noFill/>
          <a:ln w="9525">
            <a:noFill/>
            <a:miter lim="800000"/>
            <a:headEnd/>
            <a:tailEnd/>
          </a:ln>
        </p:spPr>
        <p:txBody>
          <a:bodyPr wrap="none">
            <a:spAutoFit/>
          </a:bodyPr>
          <a:lstStyle/>
          <a:p>
            <a:r>
              <a:rPr lang="en-US" sz="1200"/>
              <a:t>English Output Sentence</a:t>
            </a:r>
          </a:p>
        </p:txBody>
      </p:sp>
      <p:sp>
        <p:nvSpPr>
          <p:cNvPr id="28693" name="TextBox 28"/>
          <p:cNvSpPr txBox="1">
            <a:spLocks noChangeArrowheads="1"/>
          </p:cNvSpPr>
          <p:nvPr/>
        </p:nvSpPr>
        <p:spPr bwMode="auto">
          <a:xfrm>
            <a:off x="1189038" y="5178425"/>
            <a:ext cx="3611562" cy="307975"/>
          </a:xfrm>
          <a:prstGeom prst="rect">
            <a:avLst/>
          </a:prstGeom>
          <a:noFill/>
          <a:ln w="9525">
            <a:noFill/>
            <a:miter lim="800000"/>
            <a:headEnd/>
            <a:tailEnd/>
          </a:ln>
        </p:spPr>
        <p:txBody>
          <a:bodyPr wrap="none">
            <a:spAutoFit/>
          </a:bodyPr>
          <a:lstStyle/>
          <a:p>
            <a:r>
              <a:rPr lang="en-US" sz="1400">
                <a:latin typeface="Times New Roman" pitchFamily="18" charset="0"/>
                <a:cs typeface="Times New Roman" pitchFamily="18" charset="0"/>
              </a:rPr>
              <a:t>maria no daba una bofetada a la bruja verde</a:t>
            </a:r>
          </a:p>
        </p:txBody>
      </p:sp>
      <p:sp>
        <p:nvSpPr>
          <p:cNvPr id="28694" name="TextBox 29"/>
          <p:cNvSpPr txBox="1">
            <a:spLocks noChangeArrowheads="1"/>
          </p:cNvSpPr>
          <p:nvPr/>
        </p:nvSpPr>
        <p:spPr bwMode="auto">
          <a:xfrm>
            <a:off x="5553075" y="5181600"/>
            <a:ext cx="2752725" cy="307975"/>
          </a:xfrm>
          <a:prstGeom prst="rect">
            <a:avLst/>
          </a:prstGeom>
          <a:noFill/>
          <a:ln w="9525">
            <a:noFill/>
            <a:miter lim="800000"/>
            <a:headEnd/>
            <a:tailEnd/>
          </a:ln>
        </p:spPr>
        <p:txBody>
          <a:bodyPr wrap="none">
            <a:spAutoFit/>
          </a:bodyPr>
          <a:lstStyle/>
          <a:p>
            <a:r>
              <a:rPr lang="en-US" sz="1400">
                <a:latin typeface="Times New Roman" pitchFamily="18" charset="0"/>
                <a:cs typeface="Times New Roman" pitchFamily="18" charset="0"/>
              </a:rPr>
              <a:t>mary did not slap the green witch</a:t>
            </a:r>
          </a:p>
        </p:txBody>
      </p:sp>
      <p:cxnSp>
        <p:nvCxnSpPr>
          <p:cNvPr id="28695" name="Straight Arrow Connector 30"/>
          <p:cNvCxnSpPr>
            <a:cxnSpLocks noChangeShapeType="1"/>
          </p:cNvCxnSpPr>
          <p:nvPr/>
        </p:nvCxnSpPr>
        <p:spPr bwMode="auto">
          <a:xfrm>
            <a:off x="4267200" y="4572000"/>
            <a:ext cx="381000" cy="1588"/>
          </a:xfrm>
          <a:prstGeom prst="straightConnector1">
            <a:avLst/>
          </a:prstGeom>
          <a:noFill/>
          <a:ln w="9525" algn="ctr">
            <a:solidFill>
              <a:schemeClr val="tx1"/>
            </a:solidFill>
            <a:round/>
            <a:headEnd/>
            <a:tailEnd type="arrow" w="med" len="med"/>
          </a:ln>
        </p:spPr>
      </p:cxnSp>
      <p:sp>
        <p:nvSpPr>
          <p:cNvPr id="24599" name="Rectangle 32"/>
          <p:cNvSpPr>
            <a:spLocks noChangeArrowheads="1"/>
          </p:cNvSpPr>
          <p:nvPr/>
        </p:nvSpPr>
        <p:spPr bwMode="auto">
          <a:xfrm>
            <a:off x="1066800" y="1676400"/>
            <a:ext cx="2133600" cy="2590800"/>
          </a:xfrm>
          <a:prstGeom prst="rect">
            <a:avLst/>
          </a:prstGeom>
          <a:noFill/>
          <a:ln w="9525" algn="ctr">
            <a:solidFill>
              <a:schemeClr val="tx1"/>
            </a:solidFill>
            <a:round/>
            <a:headEnd/>
            <a:tailEnd/>
          </a:ln>
        </p:spPr>
        <p:txBody>
          <a:bodyPr/>
          <a:lstStyle/>
          <a:p>
            <a:endParaRPr lang="en-US"/>
          </a:p>
        </p:txBody>
      </p:sp>
      <p:sp>
        <p:nvSpPr>
          <p:cNvPr id="24600" name="TextBox 33"/>
          <p:cNvSpPr txBox="1">
            <a:spLocks noChangeArrowheads="1"/>
          </p:cNvSpPr>
          <p:nvPr/>
        </p:nvSpPr>
        <p:spPr bwMode="auto">
          <a:xfrm>
            <a:off x="1066800" y="1704975"/>
            <a:ext cx="1160463" cy="276225"/>
          </a:xfrm>
          <a:prstGeom prst="rect">
            <a:avLst/>
          </a:prstGeom>
          <a:noFill/>
          <a:ln w="9525">
            <a:noFill/>
            <a:miter lim="800000"/>
            <a:headEnd/>
            <a:tailEnd/>
          </a:ln>
        </p:spPr>
        <p:txBody>
          <a:bodyPr wrap="none">
            <a:spAutoFit/>
          </a:bodyPr>
          <a:lstStyle/>
          <a:p>
            <a:r>
              <a:rPr lang="en-US" sz="1200"/>
              <a:t>Training Data</a:t>
            </a:r>
          </a:p>
        </p:txBody>
      </p:sp>
      <p:cxnSp>
        <p:nvCxnSpPr>
          <p:cNvPr id="28699" name="Straight Arrow Connector 30"/>
          <p:cNvCxnSpPr>
            <a:cxnSpLocks noChangeShapeType="1"/>
          </p:cNvCxnSpPr>
          <p:nvPr/>
        </p:nvCxnSpPr>
        <p:spPr bwMode="auto">
          <a:xfrm rot="5400000">
            <a:off x="3962401" y="4876800"/>
            <a:ext cx="609600" cy="3175"/>
          </a:xfrm>
          <a:prstGeom prst="straightConnector1">
            <a:avLst/>
          </a:prstGeom>
          <a:noFill/>
          <a:ln w="9525" algn="ctr">
            <a:solidFill>
              <a:schemeClr val="tx1"/>
            </a:solidFill>
            <a:round/>
            <a:headEnd/>
            <a:tailEnd/>
          </a:ln>
        </p:spPr>
      </p:cxnSp>
      <p:cxnSp>
        <p:nvCxnSpPr>
          <p:cNvPr id="28700" name="Straight Arrow Connector 30"/>
          <p:cNvCxnSpPr>
            <a:cxnSpLocks noChangeShapeType="1"/>
          </p:cNvCxnSpPr>
          <p:nvPr/>
        </p:nvCxnSpPr>
        <p:spPr bwMode="auto">
          <a:xfrm>
            <a:off x="5638800" y="4572000"/>
            <a:ext cx="381000" cy="1588"/>
          </a:xfrm>
          <a:prstGeom prst="straightConnector1">
            <a:avLst/>
          </a:prstGeom>
          <a:noFill/>
          <a:ln w="9525" algn="ctr">
            <a:solidFill>
              <a:schemeClr val="tx1"/>
            </a:solidFill>
            <a:round/>
            <a:headEnd/>
            <a:tailEnd/>
          </a:ln>
        </p:spPr>
      </p:cxnSp>
      <p:cxnSp>
        <p:nvCxnSpPr>
          <p:cNvPr id="28701" name="Straight Arrow Connector 30"/>
          <p:cNvCxnSpPr>
            <a:cxnSpLocks noChangeShapeType="1"/>
          </p:cNvCxnSpPr>
          <p:nvPr/>
        </p:nvCxnSpPr>
        <p:spPr bwMode="auto">
          <a:xfrm rot="5400000">
            <a:off x="5715794" y="4876006"/>
            <a:ext cx="609600" cy="1588"/>
          </a:xfrm>
          <a:prstGeom prst="straightConnector1">
            <a:avLst/>
          </a:prstGeom>
          <a:noFill/>
          <a:ln w="9525" algn="ctr">
            <a:solidFill>
              <a:schemeClr val="tx1"/>
            </a:solidFill>
            <a:round/>
            <a:headEnd/>
            <a:tailEnd type="arrow" w="med" len="med"/>
          </a:ln>
        </p:spPr>
      </p:cxnSp>
      <p:sp>
        <p:nvSpPr>
          <p:cNvPr id="24604" name="Title 37"/>
          <p:cNvSpPr>
            <a:spLocks noGrp="1"/>
          </p:cNvSpPr>
          <p:nvPr>
            <p:ph type="title"/>
          </p:nvPr>
        </p:nvSpPr>
        <p:spPr/>
        <p:txBody>
          <a:bodyPr/>
          <a:lstStyle/>
          <a:p>
            <a:r>
              <a:rPr lang="en-US" smtClean="0"/>
              <a:t>MT Architecture</a:t>
            </a:r>
          </a:p>
        </p:txBody>
      </p:sp>
      <p:pic>
        <p:nvPicPr>
          <p:cNvPr id="31" name="Picture 30" descr="align-ex-inverted.png"/>
          <p:cNvPicPr>
            <a:picLocks noChangeAspect="1"/>
          </p:cNvPicPr>
          <p:nvPr/>
        </p:nvPicPr>
        <p:blipFill>
          <a:blip r:embed="rId2"/>
          <a:srcRect/>
          <a:stretch>
            <a:fillRect/>
          </a:stretch>
        </p:blipFill>
        <p:spPr bwMode="auto">
          <a:xfrm>
            <a:off x="3282950" y="1993900"/>
            <a:ext cx="1590675" cy="1133475"/>
          </a:xfrm>
          <a:prstGeom prst="rect">
            <a:avLst/>
          </a:prstGeom>
          <a:noFill/>
          <a:ln w="9525">
            <a:noFill/>
            <a:miter lim="800000"/>
            <a:headEnd/>
            <a:tailEnd/>
          </a:ln>
        </p:spPr>
      </p:pic>
      <p:cxnSp>
        <p:nvCxnSpPr>
          <p:cNvPr id="28676" name="Straight Arrow Connector 5"/>
          <p:cNvCxnSpPr>
            <a:cxnSpLocks noChangeShapeType="1"/>
          </p:cNvCxnSpPr>
          <p:nvPr/>
        </p:nvCxnSpPr>
        <p:spPr bwMode="auto">
          <a:xfrm>
            <a:off x="3048000" y="2514600"/>
            <a:ext cx="304800" cy="1588"/>
          </a:xfrm>
          <a:prstGeom prst="straightConnector1">
            <a:avLst/>
          </a:prstGeom>
          <a:noFill/>
          <a:ln w="9525" algn="ctr">
            <a:solidFill>
              <a:schemeClr val="tx1"/>
            </a:solidFill>
            <a:round/>
            <a:headEn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8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67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6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86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68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69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69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69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69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69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870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870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69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6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p:bldP spid="28679" grpId="0"/>
      <p:bldP spid="28680" grpId="0"/>
      <p:bldP spid="20" grpId="0" animBg="1"/>
      <p:bldP spid="21" grpId="0" animBg="1"/>
      <p:bldP spid="22" grpId="0" animBg="1"/>
      <p:bldP spid="28691" grpId="0"/>
      <p:bldP spid="28692" grpId="0"/>
      <p:bldP spid="28693" grpId="0"/>
      <p:bldP spid="28694" grpId="0"/>
    </p:bldLst>
  </p:timing>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The Data Bottleneck</a:t>
            </a:r>
          </a:p>
        </p:txBody>
      </p:sp>
      <p:pic>
        <p:nvPicPr>
          <p:cNvPr id="25603" name="Picture 4" descr="moses-train-timing.png"/>
          <p:cNvPicPr>
            <a:picLocks noChangeAspect="1"/>
          </p:cNvPicPr>
          <p:nvPr/>
        </p:nvPicPr>
        <p:blipFill>
          <a:blip r:embed="rId2"/>
          <a:srcRect/>
          <a:stretch>
            <a:fillRect/>
          </a:stretch>
        </p:blipFill>
        <p:spPr bwMode="auto">
          <a:xfrm>
            <a:off x="1143000" y="1066800"/>
            <a:ext cx="6951663" cy="5029200"/>
          </a:xfrm>
          <a:prstGeom prst="rect">
            <a:avLst/>
          </a:prstGeom>
          <a:noFill/>
          <a:ln w="9525">
            <a:solidFill>
              <a:schemeClr val="tx2"/>
            </a:solidFill>
            <a:miter lim="800000"/>
            <a:headEnd/>
            <a:tailEnd/>
          </a:ln>
        </p:spPr>
      </p:pic>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TextBox 2"/>
          <p:cNvSpPr txBox="1">
            <a:spLocks noChangeArrowheads="1"/>
          </p:cNvSpPr>
          <p:nvPr/>
        </p:nvSpPr>
        <p:spPr bwMode="auto">
          <a:xfrm>
            <a:off x="1447800" y="2209800"/>
            <a:ext cx="1652588" cy="307975"/>
          </a:xfrm>
          <a:prstGeom prst="rect">
            <a:avLst/>
          </a:prstGeom>
          <a:noFill/>
          <a:ln w="9525">
            <a:noFill/>
            <a:miter lim="800000"/>
            <a:headEnd/>
            <a:tailEnd/>
          </a:ln>
        </p:spPr>
        <p:txBody>
          <a:bodyPr wrap="none">
            <a:spAutoFit/>
          </a:bodyPr>
          <a:lstStyle/>
          <a:p>
            <a:r>
              <a:rPr lang="en-US" sz="1400" b="0">
                <a:latin typeface="Times New Roman" pitchFamily="18" charset="0"/>
                <a:cs typeface="Times New Roman" pitchFamily="18" charset="0"/>
              </a:rPr>
              <a:t>i saw the small table</a:t>
            </a:r>
          </a:p>
        </p:txBody>
      </p:sp>
      <p:sp>
        <p:nvSpPr>
          <p:cNvPr id="26627" name="TextBox 3"/>
          <p:cNvSpPr txBox="1">
            <a:spLocks noChangeArrowheads="1"/>
          </p:cNvSpPr>
          <p:nvPr/>
        </p:nvSpPr>
        <p:spPr bwMode="auto">
          <a:xfrm>
            <a:off x="1447800" y="2435225"/>
            <a:ext cx="1558925" cy="307975"/>
          </a:xfrm>
          <a:prstGeom prst="rect">
            <a:avLst/>
          </a:prstGeom>
          <a:noFill/>
          <a:ln w="9525">
            <a:noFill/>
            <a:miter lim="800000"/>
            <a:headEnd/>
            <a:tailEnd/>
          </a:ln>
        </p:spPr>
        <p:txBody>
          <a:bodyPr wrap="none">
            <a:spAutoFit/>
          </a:bodyPr>
          <a:lstStyle/>
          <a:p>
            <a:r>
              <a:rPr lang="en-US" sz="1400" b="0">
                <a:latin typeface="Times New Roman" pitchFamily="18" charset="0"/>
                <a:cs typeface="Times New Roman" pitchFamily="18" charset="0"/>
              </a:rPr>
              <a:t>vi la mesa pequeña</a:t>
            </a:r>
          </a:p>
        </p:txBody>
      </p:sp>
      <p:sp>
        <p:nvSpPr>
          <p:cNvPr id="26628" name="TextBox 9"/>
          <p:cNvSpPr txBox="1">
            <a:spLocks noChangeArrowheads="1"/>
          </p:cNvSpPr>
          <p:nvPr/>
        </p:nvSpPr>
        <p:spPr bwMode="auto">
          <a:xfrm>
            <a:off x="5181600" y="2133600"/>
            <a:ext cx="2630488" cy="738188"/>
          </a:xfrm>
          <a:prstGeom prst="rect">
            <a:avLst/>
          </a:prstGeom>
          <a:noFill/>
          <a:ln w="9525">
            <a:noFill/>
            <a:miter lim="800000"/>
            <a:headEnd/>
            <a:tailEnd/>
          </a:ln>
        </p:spPr>
        <p:txBody>
          <a:bodyPr wrap="none">
            <a:spAutoFit/>
          </a:bodyPr>
          <a:lstStyle/>
          <a:p>
            <a:r>
              <a:rPr lang="en-US" sz="1400" b="0">
                <a:latin typeface="Times New Roman" pitchFamily="18" charset="0"/>
                <a:cs typeface="Times New Roman" pitchFamily="18" charset="0"/>
              </a:rPr>
              <a:t>(vi, i saw)</a:t>
            </a:r>
          </a:p>
          <a:p>
            <a:r>
              <a:rPr lang="en-US" sz="1400" b="0">
                <a:latin typeface="Times New Roman" pitchFamily="18" charset="0"/>
                <a:cs typeface="Times New Roman" pitchFamily="18" charset="0"/>
              </a:rPr>
              <a:t>(la mesa pequeña, the small table)</a:t>
            </a:r>
          </a:p>
          <a:p>
            <a:r>
              <a:rPr lang="en-US" sz="1400" b="0">
                <a:latin typeface="Times New Roman" pitchFamily="18" charset="0"/>
                <a:cs typeface="Times New Roman" pitchFamily="18" charset="0"/>
              </a:rPr>
              <a:t>…</a:t>
            </a:r>
          </a:p>
        </p:txBody>
      </p:sp>
      <p:sp>
        <p:nvSpPr>
          <p:cNvPr id="26629" name="TextBox 10"/>
          <p:cNvSpPr txBox="1">
            <a:spLocks noChangeArrowheads="1"/>
          </p:cNvSpPr>
          <p:nvPr/>
        </p:nvSpPr>
        <p:spPr bwMode="auto">
          <a:xfrm>
            <a:off x="1219200" y="2667000"/>
            <a:ext cx="1543050" cy="276225"/>
          </a:xfrm>
          <a:prstGeom prst="rect">
            <a:avLst/>
          </a:prstGeom>
          <a:noFill/>
          <a:ln w="9525">
            <a:noFill/>
            <a:miter lim="800000"/>
            <a:headEnd/>
            <a:tailEnd/>
          </a:ln>
        </p:spPr>
        <p:txBody>
          <a:bodyPr wrap="none">
            <a:spAutoFit/>
          </a:bodyPr>
          <a:lstStyle/>
          <a:p>
            <a:r>
              <a:rPr lang="en-US" sz="1200"/>
              <a:t>Parallel Sentences</a:t>
            </a:r>
          </a:p>
        </p:txBody>
      </p:sp>
      <p:sp>
        <p:nvSpPr>
          <p:cNvPr id="26630" name="TextBox 11"/>
          <p:cNvSpPr txBox="1">
            <a:spLocks noChangeArrowheads="1"/>
          </p:cNvSpPr>
          <p:nvPr/>
        </p:nvSpPr>
        <p:spPr bwMode="auto">
          <a:xfrm>
            <a:off x="3538538" y="1676400"/>
            <a:ext cx="1366837" cy="276225"/>
          </a:xfrm>
          <a:prstGeom prst="rect">
            <a:avLst/>
          </a:prstGeom>
          <a:noFill/>
          <a:ln w="9525">
            <a:noFill/>
            <a:miter lim="800000"/>
            <a:headEnd/>
            <a:tailEnd/>
          </a:ln>
        </p:spPr>
        <p:txBody>
          <a:bodyPr wrap="none">
            <a:spAutoFit/>
          </a:bodyPr>
          <a:lstStyle/>
          <a:p>
            <a:r>
              <a:rPr lang="en-US" sz="1200"/>
              <a:t>Word Alignment</a:t>
            </a:r>
          </a:p>
        </p:txBody>
      </p:sp>
      <p:sp>
        <p:nvSpPr>
          <p:cNvPr id="26631" name="TextBox 12"/>
          <p:cNvSpPr txBox="1">
            <a:spLocks noChangeArrowheads="1"/>
          </p:cNvSpPr>
          <p:nvPr/>
        </p:nvSpPr>
        <p:spPr bwMode="auto">
          <a:xfrm>
            <a:off x="5414963" y="1676400"/>
            <a:ext cx="1490662" cy="276225"/>
          </a:xfrm>
          <a:prstGeom prst="rect">
            <a:avLst/>
          </a:prstGeom>
          <a:noFill/>
          <a:ln w="9525">
            <a:noFill/>
            <a:miter lim="800000"/>
            <a:headEnd/>
            <a:tailEnd/>
          </a:ln>
        </p:spPr>
        <p:txBody>
          <a:bodyPr wrap="none">
            <a:spAutoFit/>
          </a:bodyPr>
          <a:lstStyle/>
          <a:p>
            <a:r>
              <a:rPr lang="en-US" sz="1200"/>
              <a:t>Phrase Extraction</a:t>
            </a:r>
          </a:p>
        </p:txBody>
      </p:sp>
      <p:cxnSp>
        <p:nvCxnSpPr>
          <p:cNvPr id="26632" name="Straight Arrow Connector 14"/>
          <p:cNvCxnSpPr>
            <a:cxnSpLocks noChangeShapeType="1"/>
          </p:cNvCxnSpPr>
          <p:nvPr/>
        </p:nvCxnSpPr>
        <p:spPr bwMode="auto">
          <a:xfrm>
            <a:off x="4800600" y="2514600"/>
            <a:ext cx="304800" cy="1588"/>
          </a:xfrm>
          <a:prstGeom prst="straightConnector1">
            <a:avLst/>
          </a:prstGeom>
          <a:noFill/>
          <a:ln w="9525" algn="ctr">
            <a:solidFill>
              <a:schemeClr val="tx1"/>
            </a:solidFill>
            <a:round/>
            <a:headEnd/>
            <a:tailEnd type="arrow" w="med" len="med"/>
          </a:ln>
        </p:spPr>
      </p:cxnSp>
      <p:sp>
        <p:nvSpPr>
          <p:cNvPr id="26633" name="TextBox 15"/>
          <p:cNvSpPr txBox="1">
            <a:spLocks noChangeArrowheads="1"/>
          </p:cNvSpPr>
          <p:nvPr/>
        </p:nvSpPr>
        <p:spPr bwMode="auto">
          <a:xfrm>
            <a:off x="1371600" y="3276600"/>
            <a:ext cx="1747838" cy="523875"/>
          </a:xfrm>
          <a:prstGeom prst="rect">
            <a:avLst/>
          </a:prstGeom>
          <a:noFill/>
          <a:ln w="9525">
            <a:noFill/>
            <a:miter lim="800000"/>
            <a:headEnd/>
            <a:tailEnd/>
          </a:ln>
        </p:spPr>
        <p:txBody>
          <a:bodyPr wrap="none">
            <a:spAutoFit/>
          </a:bodyPr>
          <a:lstStyle/>
          <a:p>
            <a:r>
              <a:rPr lang="en-US" sz="1400" b="0">
                <a:latin typeface="Times New Roman" pitchFamily="18" charset="0"/>
                <a:cs typeface="Times New Roman" pitchFamily="18" charset="0"/>
              </a:rPr>
              <a:t>he sat at the table</a:t>
            </a:r>
          </a:p>
          <a:p>
            <a:r>
              <a:rPr lang="en-US" sz="1400" b="0">
                <a:latin typeface="Times New Roman" pitchFamily="18" charset="0"/>
                <a:cs typeface="Times New Roman" pitchFamily="18" charset="0"/>
              </a:rPr>
              <a:t>the service was good</a:t>
            </a:r>
          </a:p>
        </p:txBody>
      </p:sp>
      <p:sp>
        <p:nvSpPr>
          <p:cNvPr id="26634" name="TextBox 16"/>
          <p:cNvSpPr txBox="1">
            <a:spLocks noChangeArrowheads="1"/>
          </p:cNvSpPr>
          <p:nvPr/>
        </p:nvSpPr>
        <p:spPr bwMode="auto">
          <a:xfrm>
            <a:off x="1190625" y="3762375"/>
            <a:ext cx="1770063" cy="276225"/>
          </a:xfrm>
          <a:prstGeom prst="rect">
            <a:avLst/>
          </a:prstGeom>
          <a:noFill/>
          <a:ln w="9525">
            <a:noFill/>
            <a:miter lim="800000"/>
            <a:headEnd/>
            <a:tailEnd/>
          </a:ln>
        </p:spPr>
        <p:txBody>
          <a:bodyPr wrap="none">
            <a:spAutoFit/>
          </a:bodyPr>
          <a:lstStyle/>
          <a:p>
            <a:r>
              <a:rPr lang="en-US" sz="1200"/>
              <a:t>Target-Language Text</a:t>
            </a:r>
          </a:p>
        </p:txBody>
      </p:sp>
      <p:cxnSp>
        <p:nvCxnSpPr>
          <p:cNvPr id="26635" name="Straight Arrow Connector 17"/>
          <p:cNvCxnSpPr>
            <a:cxnSpLocks noChangeShapeType="1"/>
          </p:cNvCxnSpPr>
          <p:nvPr/>
        </p:nvCxnSpPr>
        <p:spPr bwMode="auto">
          <a:xfrm>
            <a:off x="3048000" y="3505200"/>
            <a:ext cx="304800" cy="1588"/>
          </a:xfrm>
          <a:prstGeom prst="straightConnector1">
            <a:avLst/>
          </a:prstGeom>
          <a:noFill/>
          <a:ln w="9525" algn="ctr">
            <a:solidFill>
              <a:schemeClr val="tx1"/>
            </a:solidFill>
            <a:round/>
            <a:headEnd/>
            <a:tailEnd type="arrow" w="med" len="med"/>
          </a:ln>
        </p:spPr>
      </p:cxnSp>
      <p:cxnSp>
        <p:nvCxnSpPr>
          <p:cNvPr id="26636" name="Straight Arrow Connector 18"/>
          <p:cNvCxnSpPr>
            <a:cxnSpLocks noChangeShapeType="1"/>
          </p:cNvCxnSpPr>
          <p:nvPr/>
        </p:nvCxnSpPr>
        <p:spPr bwMode="auto">
          <a:xfrm rot="5400000">
            <a:off x="5868194" y="2971006"/>
            <a:ext cx="304800" cy="1588"/>
          </a:xfrm>
          <a:prstGeom prst="straightConnector1">
            <a:avLst/>
          </a:prstGeom>
          <a:noFill/>
          <a:ln w="9525" algn="ctr">
            <a:solidFill>
              <a:schemeClr val="tx1"/>
            </a:solidFill>
            <a:round/>
            <a:headEnd/>
            <a:tailEnd type="arrow" w="med" len="med"/>
          </a:ln>
        </p:spPr>
      </p:cxnSp>
      <p:sp>
        <p:nvSpPr>
          <p:cNvPr id="20" name="Rounded Rectangle 19"/>
          <p:cNvSpPr/>
          <p:nvPr/>
        </p:nvSpPr>
        <p:spPr bwMode="auto">
          <a:xfrm>
            <a:off x="5334000" y="3276600"/>
            <a:ext cx="1371600" cy="53340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solidFill>
                  <a:schemeClr val="bg2"/>
                </a:solidFill>
              </a:rPr>
              <a:t>Translation Model</a:t>
            </a:r>
          </a:p>
        </p:txBody>
      </p:sp>
      <p:sp>
        <p:nvSpPr>
          <p:cNvPr id="21" name="Rounded Rectangle 20"/>
          <p:cNvSpPr/>
          <p:nvPr/>
        </p:nvSpPr>
        <p:spPr bwMode="auto">
          <a:xfrm>
            <a:off x="3581400" y="3276600"/>
            <a:ext cx="1371600" cy="53340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solidFill>
                  <a:schemeClr val="bg2"/>
                </a:solidFill>
              </a:rPr>
              <a:t>Language</a:t>
            </a:r>
            <a:br>
              <a:rPr lang="en-US" sz="1200" dirty="0">
                <a:solidFill>
                  <a:schemeClr val="bg2"/>
                </a:solidFill>
              </a:rPr>
            </a:br>
            <a:r>
              <a:rPr lang="en-US" sz="1200" dirty="0">
                <a:solidFill>
                  <a:schemeClr val="bg2"/>
                </a:solidFill>
              </a:rPr>
              <a:t>Model</a:t>
            </a:r>
          </a:p>
        </p:txBody>
      </p:sp>
      <p:sp>
        <p:nvSpPr>
          <p:cNvPr id="26639" name="Rectangle 21"/>
          <p:cNvSpPr>
            <a:spLocks noChangeArrowheads="1"/>
          </p:cNvSpPr>
          <p:nvPr/>
        </p:nvSpPr>
        <p:spPr bwMode="auto">
          <a:xfrm>
            <a:off x="4648200" y="4343400"/>
            <a:ext cx="990600" cy="4572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lstStyle/>
          <a:p>
            <a:pPr algn="ctr"/>
            <a:r>
              <a:rPr lang="en-US" sz="1200">
                <a:solidFill>
                  <a:schemeClr val="bg2"/>
                </a:solidFill>
              </a:rPr>
              <a:t>Decoder</a:t>
            </a:r>
          </a:p>
        </p:txBody>
      </p:sp>
      <p:cxnSp>
        <p:nvCxnSpPr>
          <p:cNvPr id="26640" name="Straight Arrow Connector 22"/>
          <p:cNvCxnSpPr>
            <a:cxnSpLocks noChangeShapeType="1"/>
          </p:cNvCxnSpPr>
          <p:nvPr/>
        </p:nvCxnSpPr>
        <p:spPr bwMode="auto">
          <a:xfrm rot="16200000" flipH="1">
            <a:off x="4610100" y="4000500"/>
            <a:ext cx="228600" cy="152400"/>
          </a:xfrm>
          <a:prstGeom prst="straightConnector1">
            <a:avLst/>
          </a:prstGeom>
          <a:noFill/>
          <a:ln w="9525" algn="ctr">
            <a:solidFill>
              <a:schemeClr val="tx1"/>
            </a:solidFill>
            <a:round/>
            <a:headEnd/>
            <a:tailEnd type="arrow" w="med" len="med"/>
          </a:ln>
        </p:spPr>
      </p:cxnSp>
      <p:cxnSp>
        <p:nvCxnSpPr>
          <p:cNvPr id="26641" name="Straight Arrow Connector 25"/>
          <p:cNvCxnSpPr>
            <a:cxnSpLocks noChangeShapeType="1"/>
          </p:cNvCxnSpPr>
          <p:nvPr/>
        </p:nvCxnSpPr>
        <p:spPr bwMode="auto">
          <a:xfrm rot="5400000">
            <a:off x="5448300" y="4000500"/>
            <a:ext cx="228600" cy="152400"/>
          </a:xfrm>
          <a:prstGeom prst="straightConnector1">
            <a:avLst/>
          </a:prstGeom>
          <a:noFill/>
          <a:ln w="9525" algn="ctr">
            <a:solidFill>
              <a:schemeClr val="tx1"/>
            </a:solidFill>
            <a:round/>
            <a:headEnd/>
            <a:tailEnd type="arrow" w="med" len="med"/>
          </a:ln>
        </p:spPr>
      </p:cxnSp>
      <p:sp>
        <p:nvSpPr>
          <p:cNvPr id="26642" name="TextBox 26"/>
          <p:cNvSpPr txBox="1">
            <a:spLocks noChangeArrowheads="1"/>
          </p:cNvSpPr>
          <p:nvPr/>
        </p:nvSpPr>
        <p:spPr bwMode="auto">
          <a:xfrm>
            <a:off x="1874838" y="5438775"/>
            <a:ext cx="1898650" cy="276225"/>
          </a:xfrm>
          <a:prstGeom prst="rect">
            <a:avLst/>
          </a:prstGeom>
          <a:noFill/>
          <a:ln w="9525">
            <a:noFill/>
            <a:miter lim="800000"/>
            <a:headEnd/>
            <a:tailEnd/>
          </a:ln>
        </p:spPr>
        <p:txBody>
          <a:bodyPr wrap="none">
            <a:spAutoFit/>
          </a:bodyPr>
          <a:lstStyle/>
          <a:p>
            <a:r>
              <a:rPr lang="en-US" sz="1200"/>
              <a:t>Foreign Input Sentence</a:t>
            </a:r>
          </a:p>
        </p:txBody>
      </p:sp>
      <p:sp>
        <p:nvSpPr>
          <p:cNvPr id="26643" name="TextBox 27"/>
          <p:cNvSpPr txBox="1">
            <a:spLocks noChangeArrowheads="1"/>
          </p:cNvSpPr>
          <p:nvPr/>
        </p:nvSpPr>
        <p:spPr bwMode="auto">
          <a:xfrm>
            <a:off x="5856288" y="5438775"/>
            <a:ext cx="2044700" cy="276225"/>
          </a:xfrm>
          <a:prstGeom prst="rect">
            <a:avLst/>
          </a:prstGeom>
          <a:noFill/>
          <a:ln w="9525">
            <a:noFill/>
            <a:miter lim="800000"/>
            <a:headEnd/>
            <a:tailEnd/>
          </a:ln>
        </p:spPr>
        <p:txBody>
          <a:bodyPr wrap="none">
            <a:spAutoFit/>
          </a:bodyPr>
          <a:lstStyle/>
          <a:p>
            <a:r>
              <a:rPr lang="en-US" sz="1200"/>
              <a:t>English Output Sentence</a:t>
            </a:r>
          </a:p>
        </p:txBody>
      </p:sp>
      <p:sp>
        <p:nvSpPr>
          <p:cNvPr id="26644" name="TextBox 28"/>
          <p:cNvSpPr txBox="1">
            <a:spLocks noChangeArrowheads="1"/>
          </p:cNvSpPr>
          <p:nvPr/>
        </p:nvSpPr>
        <p:spPr bwMode="auto">
          <a:xfrm>
            <a:off x="1189038" y="5178425"/>
            <a:ext cx="3611562" cy="307975"/>
          </a:xfrm>
          <a:prstGeom prst="rect">
            <a:avLst/>
          </a:prstGeom>
          <a:noFill/>
          <a:ln w="9525">
            <a:noFill/>
            <a:miter lim="800000"/>
            <a:headEnd/>
            <a:tailEnd/>
          </a:ln>
        </p:spPr>
        <p:txBody>
          <a:bodyPr wrap="none">
            <a:spAutoFit/>
          </a:bodyPr>
          <a:lstStyle/>
          <a:p>
            <a:r>
              <a:rPr lang="en-US" sz="1400">
                <a:latin typeface="Times New Roman" pitchFamily="18" charset="0"/>
                <a:cs typeface="Times New Roman" pitchFamily="18" charset="0"/>
              </a:rPr>
              <a:t>maria no daba una bofetada a la bruja verde</a:t>
            </a:r>
          </a:p>
        </p:txBody>
      </p:sp>
      <p:sp>
        <p:nvSpPr>
          <p:cNvPr id="26645" name="TextBox 29"/>
          <p:cNvSpPr txBox="1">
            <a:spLocks noChangeArrowheads="1"/>
          </p:cNvSpPr>
          <p:nvPr/>
        </p:nvSpPr>
        <p:spPr bwMode="auto">
          <a:xfrm>
            <a:off x="5553075" y="5181600"/>
            <a:ext cx="2752725" cy="307975"/>
          </a:xfrm>
          <a:prstGeom prst="rect">
            <a:avLst/>
          </a:prstGeom>
          <a:noFill/>
          <a:ln w="9525">
            <a:noFill/>
            <a:miter lim="800000"/>
            <a:headEnd/>
            <a:tailEnd/>
          </a:ln>
        </p:spPr>
        <p:txBody>
          <a:bodyPr wrap="none">
            <a:spAutoFit/>
          </a:bodyPr>
          <a:lstStyle/>
          <a:p>
            <a:r>
              <a:rPr lang="en-US" sz="1400">
                <a:latin typeface="Times New Roman" pitchFamily="18" charset="0"/>
                <a:cs typeface="Times New Roman" pitchFamily="18" charset="0"/>
              </a:rPr>
              <a:t>mary did not slap the green witch</a:t>
            </a:r>
          </a:p>
        </p:txBody>
      </p:sp>
      <p:cxnSp>
        <p:nvCxnSpPr>
          <p:cNvPr id="26646" name="Straight Arrow Connector 30"/>
          <p:cNvCxnSpPr>
            <a:cxnSpLocks noChangeShapeType="1"/>
          </p:cNvCxnSpPr>
          <p:nvPr/>
        </p:nvCxnSpPr>
        <p:spPr bwMode="auto">
          <a:xfrm>
            <a:off x="4267200" y="4572000"/>
            <a:ext cx="381000" cy="1588"/>
          </a:xfrm>
          <a:prstGeom prst="straightConnector1">
            <a:avLst/>
          </a:prstGeom>
          <a:noFill/>
          <a:ln w="9525" algn="ctr">
            <a:solidFill>
              <a:schemeClr val="tx1"/>
            </a:solidFill>
            <a:round/>
            <a:headEnd/>
            <a:tailEnd type="arrow" w="med" len="med"/>
          </a:ln>
        </p:spPr>
      </p:cxnSp>
      <p:sp>
        <p:nvSpPr>
          <p:cNvPr id="26647" name="Rectangle 32"/>
          <p:cNvSpPr>
            <a:spLocks noChangeArrowheads="1"/>
          </p:cNvSpPr>
          <p:nvPr/>
        </p:nvSpPr>
        <p:spPr bwMode="auto">
          <a:xfrm>
            <a:off x="1066800" y="1676400"/>
            <a:ext cx="2133600" cy="2590800"/>
          </a:xfrm>
          <a:prstGeom prst="rect">
            <a:avLst/>
          </a:prstGeom>
          <a:noFill/>
          <a:ln w="9525" algn="ctr">
            <a:solidFill>
              <a:schemeClr val="tx1"/>
            </a:solidFill>
            <a:round/>
            <a:headEnd/>
            <a:tailEnd/>
          </a:ln>
        </p:spPr>
        <p:txBody>
          <a:bodyPr/>
          <a:lstStyle/>
          <a:p>
            <a:endParaRPr lang="en-US"/>
          </a:p>
        </p:txBody>
      </p:sp>
      <p:sp>
        <p:nvSpPr>
          <p:cNvPr id="26648" name="TextBox 33"/>
          <p:cNvSpPr txBox="1">
            <a:spLocks noChangeArrowheads="1"/>
          </p:cNvSpPr>
          <p:nvPr/>
        </p:nvSpPr>
        <p:spPr bwMode="auto">
          <a:xfrm>
            <a:off x="1066800" y="1704975"/>
            <a:ext cx="1160463" cy="276225"/>
          </a:xfrm>
          <a:prstGeom prst="rect">
            <a:avLst/>
          </a:prstGeom>
          <a:noFill/>
          <a:ln w="9525">
            <a:noFill/>
            <a:miter lim="800000"/>
            <a:headEnd/>
            <a:tailEnd/>
          </a:ln>
        </p:spPr>
        <p:txBody>
          <a:bodyPr wrap="none">
            <a:spAutoFit/>
          </a:bodyPr>
          <a:lstStyle/>
          <a:p>
            <a:r>
              <a:rPr lang="en-US" sz="1200"/>
              <a:t>Training Data</a:t>
            </a:r>
          </a:p>
        </p:txBody>
      </p:sp>
      <p:cxnSp>
        <p:nvCxnSpPr>
          <p:cNvPr id="26649" name="Straight Arrow Connector 30"/>
          <p:cNvCxnSpPr>
            <a:cxnSpLocks noChangeShapeType="1"/>
          </p:cNvCxnSpPr>
          <p:nvPr/>
        </p:nvCxnSpPr>
        <p:spPr bwMode="auto">
          <a:xfrm rot="5400000">
            <a:off x="3962401" y="4876800"/>
            <a:ext cx="609600" cy="3175"/>
          </a:xfrm>
          <a:prstGeom prst="straightConnector1">
            <a:avLst/>
          </a:prstGeom>
          <a:noFill/>
          <a:ln w="9525" algn="ctr">
            <a:solidFill>
              <a:schemeClr val="tx1"/>
            </a:solidFill>
            <a:round/>
            <a:headEnd/>
            <a:tailEnd/>
          </a:ln>
        </p:spPr>
      </p:cxnSp>
      <p:cxnSp>
        <p:nvCxnSpPr>
          <p:cNvPr id="26650" name="Straight Arrow Connector 30"/>
          <p:cNvCxnSpPr>
            <a:cxnSpLocks noChangeShapeType="1"/>
          </p:cNvCxnSpPr>
          <p:nvPr/>
        </p:nvCxnSpPr>
        <p:spPr bwMode="auto">
          <a:xfrm>
            <a:off x="5638800" y="4572000"/>
            <a:ext cx="381000" cy="1588"/>
          </a:xfrm>
          <a:prstGeom prst="straightConnector1">
            <a:avLst/>
          </a:prstGeom>
          <a:noFill/>
          <a:ln w="9525" algn="ctr">
            <a:solidFill>
              <a:schemeClr val="tx1"/>
            </a:solidFill>
            <a:round/>
            <a:headEnd/>
            <a:tailEnd/>
          </a:ln>
        </p:spPr>
      </p:cxnSp>
      <p:cxnSp>
        <p:nvCxnSpPr>
          <p:cNvPr id="26651" name="Straight Arrow Connector 30"/>
          <p:cNvCxnSpPr>
            <a:cxnSpLocks noChangeShapeType="1"/>
          </p:cNvCxnSpPr>
          <p:nvPr/>
        </p:nvCxnSpPr>
        <p:spPr bwMode="auto">
          <a:xfrm rot="5400000">
            <a:off x="5715794" y="4876006"/>
            <a:ext cx="609600" cy="1588"/>
          </a:xfrm>
          <a:prstGeom prst="straightConnector1">
            <a:avLst/>
          </a:prstGeom>
          <a:noFill/>
          <a:ln w="9525" algn="ctr">
            <a:solidFill>
              <a:schemeClr val="tx1"/>
            </a:solidFill>
            <a:round/>
            <a:headEnd/>
            <a:tailEnd type="arrow" w="med" len="med"/>
          </a:ln>
        </p:spPr>
      </p:cxnSp>
      <p:sp>
        <p:nvSpPr>
          <p:cNvPr id="26652" name="Title 37"/>
          <p:cNvSpPr>
            <a:spLocks noGrp="1"/>
          </p:cNvSpPr>
          <p:nvPr>
            <p:ph type="title"/>
          </p:nvPr>
        </p:nvSpPr>
        <p:spPr/>
        <p:txBody>
          <a:bodyPr/>
          <a:lstStyle/>
          <a:p>
            <a:r>
              <a:rPr lang="en-US" smtClean="0"/>
              <a:t>MT Architecture</a:t>
            </a:r>
          </a:p>
        </p:txBody>
      </p:sp>
      <p:pic>
        <p:nvPicPr>
          <p:cNvPr id="26653" name="Picture 30" descr="align-ex-inverted.png"/>
          <p:cNvPicPr>
            <a:picLocks noChangeAspect="1"/>
          </p:cNvPicPr>
          <p:nvPr/>
        </p:nvPicPr>
        <p:blipFill>
          <a:blip r:embed="rId2"/>
          <a:srcRect/>
          <a:stretch>
            <a:fillRect/>
          </a:stretch>
        </p:blipFill>
        <p:spPr bwMode="auto">
          <a:xfrm>
            <a:off x="3282950" y="1993900"/>
            <a:ext cx="1590675" cy="1133475"/>
          </a:xfrm>
          <a:prstGeom prst="rect">
            <a:avLst/>
          </a:prstGeom>
          <a:noFill/>
          <a:ln w="9525">
            <a:noFill/>
            <a:miter lim="800000"/>
            <a:headEnd/>
            <a:tailEnd/>
          </a:ln>
        </p:spPr>
      </p:pic>
      <p:cxnSp>
        <p:nvCxnSpPr>
          <p:cNvPr id="26654" name="Straight Arrow Connector 5"/>
          <p:cNvCxnSpPr>
            <a:cxnSpLocks noChangeShapeType="1"/>
          </p:cNvCxnSpPr>
          <p:nvPr/>
        </p:nvCxnSpPr>
        <p:spPr bwMode="auto">
          <a:xfrm>
            <a:off x="3048000" y="2514600"/>
            <a:ext cx="304800" cy="1588"/>
          </a:xfrm>
          <a:prstGeom prst="straightConnector1">
            <a:avLst/>
          </a:prstGeom>
          <a:noFill/>
          <a:ln w="9525" algn="ctr">
            <a:solidFill>
              <a:schemeClr val="tx1"/>
            </a:solidFill>
            <a:round/>
            <a:headEnd/>
            <a:tailEnd type="arrow" w="med" len="med"/>
          </a:ln>
        </p:spPr>
      </p:cxnSp>
      <p:sp>
        <p:nvSpPr>
          <p:cNvPr id="32" name="Rounded Rectangle 31"/>
          <p:cNvSpPr>
            <a:spLocks noChangeArrowheads="1"/>
          </p:cNvSpPr>
          <p:nvPr/>
        </p:nvSpPr>
        <p:spPr bwMode="auto">
          <a:xfrm>
            <a:off x="3276600" y="1600200"/>
            <a:ext cx="1752600" cy="1600200"/>
          </a:xfrm>
          <a:prstGeom prst="roundRect">
            <a:avLst>
              <a:gd name="adj" fmla="val 16667"/>
            </a:avLst>
          </a:prstGeom>
          <a:noFill/>
          <a:ln w="57150" algn="ctr">
            <a:solidFill>
              <a:srgbClr val="FF0000"/>
            </a:solidFill>
            <a:prstDash val="sysDash"/>
            <a:round/>
            <a:headEnd/>
            <a:tailEnd/>
          </a:ln>
        </p:spPr>
        <p:txBody>
          <a:bodyPr/>
          <a:lstStyle/>
          <a:p>
            <a:endParaRPr lang="en-US"/>
          </a:p>
        </p:txBody>
      </p:sp>
      <p:sp>
        <p:nvSpPr>
          <p:cNvPr id="33" name="Rounded Rectangle 32"/>
          <p:cNvSpPr>
            <a:spLocks noChangeArrowheads="1"/>
          </p:cNvSpPr>
          <p:nvPr/>
        </p:nvSpPr>
        <p:spPr bwMode="auto">
          <a:xfrm>
            <a:off x="5181600" y="1600200"/>
            <a:ext cx="2819400" cy="1600200"/>
          </a:xfrm>
          <a:prstGeom prst="roundRect">
            <a:avLst>
              <a:gd name="adj" fmla="val 16667"/>
            </a:avLst>
          </a:prstGeom>
          <a:noFill/>
          <a:ln w="57150" algn="ctr">
            <a:solidFill>
              <a:srgbClr val="FF0000"/>
            </a:solidFill>
            <a:prstDash val="sysDash"/>
            <a:round/>
            <a:headEnd/>
            <a:tailEnd/>
          </a:ln>
        </p:spPr>
        <p:txBody>
          <a:bodyPr/>
          <a:lstStyle/>
          <a:p>
            <a:endParaRPr lang="en-US"/>
          </a:p>
        </p:txBody>
      </p:sp>
      <p:sp>
        <p:nvSpPr>
          <p:cNvPr id="34" name="TextBox 33"/>
          <p:cNvSpPr txBox="1">
            <a:spLocks noChangeArrowheads="1"/>
          </p:cNvSpPr>
          <p:nvPr/>
        </p:nvSpPr>
        <p:spPr bwMode="auto">
          <a:xfrm>
            <a:off x="3581400" y="914400"/>
            <a:ext cx="4267200" cy="584776"/>
          </a:xfrm>
          <a:prstGeom prst="rect">
            <a:avLst/>
          </a:prstGeom>
          <a:noFill/>
          <a:ln w="9525">
            <a:noFill/>
            <a:miter lim="800000"/>
            <a:headEnd/>
            <a:tailEnd/>
          </a:ln>
        </p:spPr>
        <p:txBody>
          <a:bodyPr>
            <a:spAutoFit/>
          </a:bodyPr>
          <a:lstStyle/>
          <a:p>
            <a:r>
              <a:rPr lang="en-US" dirty="0" smtClean="0">
                <a:solidFill>
                  <a:srgbClr val="FF0000"/>
                </a:solidFill>
              </a:rPr>
              <a:t>There are </a:t>
            </a:r>
            <a:r>
              <a:rPr lang="en-US" dirty="0" err="1">
                <a:solidFill>
                  <a:srgbClr val="FF0000"/>
                </a:solidFill>
              </a:rPr>
              <a:t>MapReduce</a:t>
            </a:r>
            <a:r>
              <a:rPr lang="en-US" dirty="0">
                <a:solidFill>
                  <a:srgbClr val="FF0000"/>
                </a:solidFill>
              </a:rPr>
              <a:t> Implementations of these two components!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dissolve">
                                      <p:cBhvr>
                                        <p:cTn id="10" dur="500"/>
                                        <p:tgtEl>
                                          <p:spTgt spid="3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dissolve">
                                      <p:cBhvr>
                                        <p:cTn id="1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p:bldLst>
  </p:timing>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7650" name="Picture 5" descr="hadoop-align-timing0.png"/>
          <p:cNvPicPr>
            <a:picLocks noChangeAspect="1"/>
          </p:cNvPicPr>
          <p:nvPr/>
        </p:nvPicPr>
        <p:blipFill>
          <a:blip r:embed="rId2"/>
          <a:srcRect/>
          <a:stretch>
            <a:fillRect/>
          </a:stretch>
        </p:blipFill>
        <p:spPr bwMode="auto">
          <a:xfrm>
            <a:off x="1143000" y="1066800"/>
            <a:ext cx="6951663" cy="5029200"/>
          </a:xfrm>
          <a:prstGeom prst="rect">
            <a:avLst/>
          </a:prstGeom>
          <a:noFill/>
          <a:ln w="9525">
            <a:solidFill>
              <a:schemeClr val="tx2"/>
            </a:solidFill>
            <a:miter lim="800000"/>
            <a:headEnd/>
            <a:tailEnd/>
          </a:ln>
        </p:spPr>
      </p:pic>
      <p:sp>
        <p:nvSpPr>
          <p:cNvPr id="27651" name="Title 1"/>
          <p:cNvSpPr>
            <a:spLocks noGrp="1"/>
          </p:cNvSpPr>
          <p:nvPr>
            <p:ph type="title"/>
          </p:nvPr>
        </p:nvSpPr>
        <p:spPr/>
        <p:txBody>
          <a:bodyPr/>
          <a:lstStyle/>
          <a:p>
            <a:r>
              <a:rPr lang="en-US" smtClean="0"/>
              <a:t>HMM Alignment: Giza</a:t>
            </a:r>
          </a:p>
        </p:txBody>
      </p:sp>
      <p:sp>
        <p:nvSpPr>
          <p:cNvPr id="27652" name="TextBox 3"/>
          <p:cNvSpPr txBox="1">
            <a:spLocks noChangeArrowheads="1"/>
          </p:cNvSpPr>
          <p:nvPr/>
        </p:nvSpPr>
        <p:spPr bwMode="auto">
          <a:xfrm>
            <a:off x="3946525" y="2116138"/>
            <a:ext cx="3127375" cy="338137"/>
          </a:xfrm>
          <a:prstGeom prst="rect">
            <a:avLst/>
          </a:prstGeom>
          <a:noFill/>
          <a:ln w="9525">
            <a:noFill/>
            <a:miter lim="800000"/>
            <a:headEnd/>
            <a:tailEnd/>
          </a:ln>
        </p:spPr>
        <p:txBody>
          <a:bodyPr wrap="none">
            <a:spAutoFit/>
          </a:bodyPr>
          <a:lstStyle/>
          <a:p>
            <a:r>
              <a:rPr lang="en-US">
                <a:solidFill>
                  <a:schemeClr val="bg2"/>
                </a:solidFill>
              </a:rPr>
              <a:t>Single-core commodity server</a:t>
            </a: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t>HMM Alignment: MapReduce</a:t>
            </a:r>
          </a:p>
        </p:txBody>
      </p:sp>
      <p:pic>
        <p:nvPicPr>
          <p:cNvPr id="28675" name="Picture 4" descr="hadoop-align-timing1.png"/>
          <p:cNvPicPr>
            <a:picLocks noChangeAspect="1"/>
          </p:cNvPicPr>
          <p:nvPr/>
        </p:nvPicPr>
        <p:blipFill>
          <a:blip r:embed="rId2"/>
          <a:srcRect/>
          <a:stretch>
            <a:fillRect/>
          </a:stretch>
        </p:blipFill>
        <p:spPr bwMode="auto">
          <a:xfrm>
            <a:off x="1143000" y="1066800"/>
            <a:ext cx="6951663" cy="5029200"/>
          </a:xfrm>
          <a:prstGeom prst="rect">
            <a:avLst/>
          </a:prstGeom>
          <a:noFill/>
          <a:ln w="9525">
            <a:solidFill>
              <a:schemeClr val="tx2"/>
            </a:solidFill>
            <a:miter lim="800000"/>
            <a:headEnd/>
            <a:tailEnd/>
          </a:ln>
        </p:spPr>
      </p:pic>
      <p:sp>
        <p:nvSpPr>
          <p:cNvPr id="28676" name="TextBox 3"/>
          <p:cNvSpPr txBox="1">
            <a:spLocks noChangeArrowheads="1"/>
          </p:cNvSpPr>
          <p:nvPr/>
        </p:nvSpPr>
        <p:spPr bwMode="auto">
          <a:xfrm>
            <a:off x="3946525" y="2116138"/>
            <a:ext cx="3127375" cy="338137"/>
          </a:xfrm>
          <a:prstGeom prst="rect">
            <a:avLst/>
          </a:prstGeom>
          <a:noFill/>
          <a:ln w="9525">
            <a:noFill/>
            <a:miter lim="800000"/>
            <a:headEnd/>
            <a:tailEnd/>
          </a:ln>
        </p:spPr>
        <p:txBody>
          <a:bodyPr wrap="none">
            <a:spAutoFit/>
          </a:bodyPr>
          <a:lstStyle/>
          <a:p>
            <a:r>
              <a:rPr lang="en-US">
                <a:solidFill>
                  <a:schemeClr val="bg2"/>
                </a:solidFill>
              </a:rPr>
              <a:t>Single-core commodity server</a:t>
            </a:r>
          </a:p>
        </p:txBody>
      </p:sp>
      <p:sp>
        <p:nvSpPr>
          <p:cNvPr id="28677" name="TextBox 4"/>
          <p:cNvSpPr txBox="1">
            <a:spLocks noChangeArrowheads="1"/>
          </p:cNvSpPr>
          <p:nvPr/>
        </p:nvSpPr>
        <p:spPr bwMode="auto">
          <a:xfrm>
            <a:off x="5470525" y="2987675"/>
            <a:ext cx="2192338" cy="338138"/>
          </a:xfrm>
          <a:prstGeom prst="rect">
            <a:avLst/>
          </a:prstGeom>
          <a:noFill/>
          <a:ln w="9525">
            <a:noFill/>
            <a:miter lim="800000"/>
            <a:headEnd/>
            <a:tailEnd/>
          </a:ln>
        </p:spPr>
        <p:txBody>
          <a:bodyPr wrap="none">
            <a:spAutoFit/>
          </a:bodyPr>
          <a:lstStyle/>
          <a:p>
            <a:r>
              <a:rPr lang="en-US">
                <a:solidFill>
                  <a:schemeClr val="bg2"/>
                </a:solidFill>
              </a:rPr>
              <a:t>38 processor cluster</a:t>
            </a:r>
          </a:p>
        </p:txBody>
      </p:sp>
    </p:spTree>
  </p:cSld>
  <p:clrMapOvr>
    <a:masterClrMapping/>
  </p:clrMapOvr>
  <p:transition>
    <p:dissolv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HMM Alignment: MapReduce</a:t>
            </a:r>
          </a:p>
        </p:txBody>
      </p:sp>
      <p:pic>
        <p:nvPicPr>
          <p:cNvPr id="29699" name="Picture 3" descr="hadoop-align-timing2.png"/>
          <p:cNvPicPr>
            <a:picLocks noChangeAspect="1"/>
          </p:cNvPicPr>
          <p:nvPr/>
        </p:nvPicPr>
        <p:blipFill>
          <a:blip r:embed="rId2"/>
          <a:srcRect/>
          <a:stretch>
            <a:fillRect/>
          </a:stretch>
        </p:blipFill>
        <p:spPr bwMode="auto">
          <a:xfrm>
            <a:off x="1143000" y="1066800"/>
            <a:ext cx="6951663" cy="5029200"/>
          </a:xfrm>
          <a:prstGeom prst="rect">
            <a:avLst/>
          </a:prstGeom>
          <a:noFill/>
          <a:ln w="9525">
            <a:solidFill>
              <a:schemeClr val="tx2"/>
            </a:solidFill>
            <a:miter lim="800000"/>
            <a:headEnd/>
            <a:tailEnd/>
          </a:ln>
        </p:spPr>
      </p:pic>
      <p:sp>
        <p:nvSpPr>
          <p:cNvPr id="29700" name="TextBox 4"/>
          <p:cNvSpPr txBox="1">
            <a:spLocks noChangeArrowheads="1"/>
          </p:cNvSpPr>
          <p:nvPr/>
        </p:nvSpPr>
        <p:spPr bwMode="auto">
          <a:xfrm>
            <a:off x="5470525" y="2987675"/>
            <a:ext cx="2192338" cy="338138"/>
          </a:xfrm>
          <a:prstGeom prst="rect">
            <a:avLst/>
          </a:prstGeom>
          <a:noFill/>
          <a:ln w="9525">
            <a:noFill/>
            <a:miter lim="800000"/>
            <a:headEnd/>
            <a:tailEnd/>
          </a:ln>
        </p:spPr>
        <p:txBody>
          <a:bodyPr wrap="none">
            <a:spAutoFit/>
          </a:bodyPr>
          <a:lstStyle/>
          <a:p>
            <a:r>
              <a:rPr lang="en-US">
                <a:solidFill>
                  <a:schemeClr val="bg2"/>
                </a:solidFill>
              </a:rPr>
              <a:t>38 processor cluster</a:t>
            </a:r>
          </a:p>
        </p:txBody>
      </p:sp>
      <p:sp>
        <p:nvSpPr>
          <p:cNvPr id="29701" name="TextBox 5"/>
          <p:cNvSpPr txBox="1">
            <a:spLocks noChangeArrowheads="1"/>
          </p:cNvSpPr>
          <p:nvPr/>
        </p:nvSpPr>
        <p:spPr bwMode="auto">
          <a:xfrm>
            <a:off x="3717925" y="4630738"/>
            <a:ext cx="3584575" cy="338137"/>
          </a:xfrm>
          <a:prstGeom prst="rect">
            <a:avLst/>
          </a:prstGeom>
          <a:noFill/>
          <a:ln w="9525">
            <a:noFill/>
            <a:miter lim="800000"/>
            <a:headEnd/>
            <a:tailEnd/>
          </a:ln>
        </p:spPr>
        <p:txBody>
          <a:bodyPr wrap="none">
            <a:spAutoFit/>
          </a:bodyPr>
          <a:lstStyle/>
          <a:p>
            <a:r>
              <a:rPr lang="en-US">
                <a:solidFill>
                  <a:schemeClr val="bg2"/>
                </a:solidFill>
              </a:rPr>
              <a:t>1/38 Single-core commodity server</a:t>
            </a:r>
          </a:p>
        </p:txBody>
      </p:sp>
    </p:spTree>
  </p:cSld>
  <p:clrMapOvr>
    <a:masterClrMapping/>
  </p:clrMapOvr>
  <p:transition>
    <p:dissolve/>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What’s the point?</a:t>
            </a:r>
          </a:p>
        </p:txBody>
      </p:sp>
      <p:sp>
        <p:nvSpPr>
          <p:cNvPr id="32771" name="Content Placeholder 2"/>
          <p:cNvSpPr>
            <a:spLocks noGrp="1"/>
          </p:cNvSpPr>
          <p:nvPr>
            <p:ph idx="1"/>
          </p:nvPr>
        </p:nvSpPr>
        <p:spPr/>
        <p:txBody>
          <a:bodyPr/>
          <a:lstStyle/>
          <a:p>
            <a:r>
              <a:rPr lang="en-US" dirty="0" smtClean="0"/>
              <a:t>The optimally-parallelized version doesn’t exist!</a:t>
            </a:r>
          </a:p>
          <a:p>
            <a:r>
              <a:rPr lang="en-US" dirty="0" smtClean="0"/>
              <a:t>It’s all about the right level of abstraction</a:t>
            </a:r>
          </a:p>
          <a:p>
            <a:pPr lvl="1"/>
            <a:endParaRPr 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9154" name="Picture 2" descr="6.004-beta.png"/>
          <p:cNvPicPr>
            <a:picLocks noChangeAspect="1"/>
          </p:cNvPicPr>
          <p:nvPr/>
        </p:nvPicPr>
        <p:blipFill>
          <a:blip r:embed="rId2" cstate="print"/>
          <a:srcRect/>
          <a:stretch>
            <a:fillRect/>
          </a:stretch>
        </p:blipFill>
        <p:spPr bwMode="auto">
          <a:xfrm>
            <a:off x="381000" y="507607"/>
            <a:ext cx="1600199" cy="1305717"/>
          </a:xfrm>
          <a:prstGeom prst="rect">
            <a:avLst/>
          </a:prstGeom>
          <a:noFill/>
          <a:ln w="9525">
            <a:noFill/>
            <a:miter lim="800000"/>
            <a:headEnd/>
            <a:tailEnd/>
          </a:ln>
        </p:spPr>
      </p:pic>
      <p:sp>
        <p:nvSpPr>
          <p:cNvPr id="49155" name="TextBox 3"/>
          <p:cNvSpPr txBox="1">
            <a:spLocks noChangeArrowheads="1"/>
          </p:cNvSpPr>
          <p:nvPr/>
        </p:nvSpPr>
        <p:spPr bwMode="auto">
          <a:xfrm>
            <a:off x="6781800" y="6611938"/>
            <a:ext cx="2362200" cy="246062"/>
          </a:xfrm>
          <a:prstGeom prst="rect">
            <a:avLst/>
          </a:prstGeom>
          <a:noFill/>
          <a:ln w="9525">
            <a:noFill/>
            <a:miter lim="800000"/>
            <a:headEnd/>
            <a:tailEnd/>
          </a:ln>
        </p:spPr>
        <p:txBody>
          <a:bodyPr>
            <a:spAutoFit/>
          </a:bodyPr>
          <a:lstStyle/>
          <a:p>
            <a:pPr algn="r"/>
            <a:r>
              <a:rPr lang="en-US" sz="1000" b="0">
                <a:solidFill>
                  <a:schemeClr val="bg2"/>
                </a:solidFill>
              </a:rPr>
              <a:t>Source: MIT Open Courseware</a:t>
            </a:r>
          </a:p>
        </p:txBody>
      </p:sp>
      <p:pic>
        <p:nvPicPr>
          <p:cNvPr id="5" name="Picture 2" descr="6.004-beta.png"/>
          <p:cNvPicPr>
            <a:picLocks noChangeAspect="1"/>
          </p:cNvPicPr>
          <p:nvPr/>
        </p:nvPicPr>
        <p:blipFill>
          <a:blip r:embed="rId2" cstate="print"/>
          <a:srcRect/>
          <a:stretch>
            <a:fillRect/>
          </a:stretch>
        </p:blipFill>
        <p:spPr bwMode="auto">
          <a:xfrm>
            <a:off x="2057400" y="507607"/>
            <a:ext cx="1600199" cy="1305717"/>
          </a:xfrm>
          <a:prstGeom prst="rect">
            <a:avLst/>
          </a:prstGeom>
          <a:noFill/>
          <a:ln w="9525">
            <a:noFill/>
            <a:miter lim="800000"/>
            <a:headEnd/>
            <a:tailEnd/>
          </a:ln>
        </p:spPr>
      </p:pic>
      <p:pic>
        <p:nvPicPr>
          <p:cNvPr id="6" name="Picture 2" descr="6.004-beta.png"/>
          <p:cNvPicPr>
            <a:picLocks noChangeAspect="1"/>
          </p:cNvPicPr>
          <p:nvPr/>
        </p:nvPicPr>
        <p:blipFill>
          <a:blip r:embed="rId2" cstate="print"/>
          <a:srcRect/>
          <a:stretch>
            <a:fillRect/>
          </a:stretch>
        </p:blipFill>
        <p:spPr bwMode="auto">
          <a:xfrm>
            <a:off x="3733801" y="507607"/>
            <a:ext cx="1600199" cy="1305717"/>
          </a:xfrm>
          <a:prstGeom prst="rect">
            <a:avLst/>
          </a:prstGeom>
          <a:noFill/>
          <a:ln w="9525">
            <a:noFill/>
            <a:miter lim="800000"/>
            <a:headEnd/>
            <a:tailEnd/>
          </a:ln>
        </p:spPr>
      </p:pic>
      <p:pic>
        <p:nvPicPr>
          <p:cNvPr id="7" name="Picture 2" descr="6.004-beta.png"/>
          <p:cNvPicPr>
            <a:picLocks noChangeAspect="1"/>
          </p:cNvPicPr>
          <p:nvPr/>
        </p:nvPicPr>
        <p:blipFill>
          <a:blip r:embed="rId2" cstate="print"/>
          <a:srcRect/>
          <a:stretch>
            <a:fillRect/>
          </a:stretch>
        </p:blipFill>
        <p:spPr bwMode="auto">
          <a:xfrm>
            <a:off x="5410201" y="507607"/>
            <a:ext cx="1600199" cy="1305717"/>
          </a:xfrm>
          <a:prstGeom prst="rect">
            <a:avLst/>
          </a:prstGeom>
          <a:noFill/>
          <a:ln w="9525">
            <a:noFill/>
            <a:miter lim="800000"/>
            <a:headEnd/>
            <a:tailEnd/>
          </a:ln>
        </p:spPr>
      </p:pic>
      <p:pic>
        <p:nvPicPr>
          <p:cNvPr id="8" name="Picture 2" descr="6.004-beta.png"/>
          <p:cNvPicPr>
            <a:picLocks noChangeAspect="1"/>
          </p:cNvPicPr>
          <p:nvPr/>
        </p:nvPicPr>
        <p:blipFill>
          <a:blip r:embed="rId2" cstate="print"/>
          <a:srcRect/>
          <a:stretch>
            <a:fillRect/>
          </a:stretch>
        </p:blipFill>
        <p:spPr bwMode="auto">
          <a:xfrm>
            <a:off x="7086601" y="502448"/>
            <a:ext cx="1600199" cy="1305717"/>
          </a:xfrm>
          <a:prstGeom prst="rect">
            <a:avLst/>
          </a:prstGeom>
          <a:noFill/>
          <a:ln w="9525">
            <a:noFill/>
            <a:miter lim="800000"/>
            <a:headEnd/>
            <a:tailEnd/>
          </a:ln>
        </p:spPr>
      </p:pic>
      <p:pic>
        <p:nvPicPr>
          <p:cNvPr id="9" name="Picture 2" descr="6.004-beta.png"/>
          <p:cNvPicPr>
            <a:picLocks noChangeAspect="1"/>
          </p:cNvPicPr>
          <p:nvPr/>
        </p:nvPicPr>
        <p:blipFill>
          <a:blip r:embed="rId2" cstate="print"/>
          <a:srcRect/>
          <a:stretch>
            <a:fillRect/>
          </a:stretch>
        </p:blipFill>
        <p:spPr bwMode="auto">
          <a:xfrm>
            <a:off x="381000" y="1955407"/>
            <a:ext cx="1600199" cy="1305717"/>
          </a:xfrm>
          <a:prstGeom prst="rect">
            <a:avLst/>
          </a:prstGeom>
          <a:noFill/>
          <a:ln w="9525">
            <a:noFill/>
            <a:miter lim="800000"/>
            <a:headEnd/>
            <a:tailEnd/>
          </a:ln>
        </p:spPr>
      </p:pic>
      <p:pic>
        <p:nvPicPr>
          <p:cNvPr id="12" name="Picture 2" descr="6.004-beta.png"/>
          <p:cNvPicPr>
            <a:picLocks noChangeAspect="1"/>
          </p:cNvPicPr>
          <p:nvPr/>
        </p:nvPicPr>
        <p:blipFill>
          <a:blip r:embed="rId2" cstate="print"/>
          <a:srcRect/>
          <a:stretch>
            <a:fillRect/>
          </a:stretch>
        </p:blipFill>
        <p:spPr bwMode="auto">
          <a:xfrm>
            <a:off x="2057400" y="1955407"/>
            <a:ext cx="1600199" cy="1305717"/>
          </a:xfrm>
          <a:prstGeom prst="rect">
            <a:avLst/>
          </a:prstGeom>
          <a:noFill/>
          <a:ln w="9525">
            <a:noFill/>
            <a:miter lim="800000"/>
            <a:headEnd/>
            <a:tailEnd/>
          </a:ln>
        </p:spPr>
      </p:pic>
      <p:pic>
        <p:nvPicPr>
          <p:cNvPr id="13" name="Picture 2" descr="6.004-beta.png"/>
          <p:cNvPicPr>
            <a:picLocks noChangeAspect="1"/>
          </p:cNvPicPr>
          <p:nvPr/>
        </p:nvPicPr>
        <p:blipFill>
          <a:blip r:embed="rId2" cstate="print"/>
          <a:srcRect/>
          <a:stretch>
            <a:fillRect/>
          </a:stretch>
        </p:blipFill>
        <p:spPr bwMode="auto">
          <a:xfrm>
            <a:off x="3733801" y="1955407"/>
            <a:ext cx="1600199" cy="1305717"/>
          </a:xfrm>
          <a:prstGeom prst="rect">
            <a:avLst/>
          </a:prstGeom>
          <a:noFill/>
          <a:ln w="9525">
            <a:noFill/>
            <a:miter lim="800000"/>
            <a:headEnd/>
            <a:tailEnd/>
          </a:ln>
        </p:spPr>
      </p:pic>
      <p:pic>
        <p:nvPicPr>
          <p:cNvPr id="14" name="Picture 2" descr="6.004-beta.png"/>
          <p:cNvPicPr>
            <a:picLocks noChangeAspect="1"/>
          </p:cNvPicPr>
          <p:nvPr/>
        </p:nvPicPr>
        <p:blipFill>
          <a:blip r:embed="rId2" cstate="print"/>
          <a:srcRect/>
          <a:stretch>
            <a:fillRect/>
          </a:stretch>
        </p:blipFill>
        <p:spPr bwMode="auto">
          <a:xfrm>
            <a:off x="5410201" y="1955407"/>
            <a:ext cx="1600199" cy="1305717"/>
          </a:xfrm>
          <a:prstGeom prst="rect">
            <a:avLst/>
          </a:prstGeom>
          <a:noFill/>
          <a:ln w="9525">
            <a:noFill/>
            <a:miter lim="800000"/>
            <a:headEnd/>
            <a:tailEnd/>
          </a:ln>
        </p:spPr>
      </p:pic>
      <p:pic>
        <p:nvPicPr>
          <p:cNvPr id="15" name="Picture 2" descr="6.004-beta.png"/>
          <p:cNvPicPr>
            <a:picLocks noChangeAspect="1"/>
          </p:cNvPicPr>
          <p:nvPr/>
        </p:nvPicPr>
        <p:blipFill>
          <a:blip r:embed="rId2" cstate="print"/>
          <a:srcRect/>
          <a:stretch>
            <a:fillRect/>
          </a:stretch>
        </p:blipFill>
        <p:spPr bwMode="auto">
          <a:xfrm>
            <a:off x="7086601" y="1950248"/>
            <a:ext cx="1600199" cy="1305717"/>
          </a:xfrm>
          <a:prstGeom prst="rect">
            <a:avLst/>
          </a:prstGeom>
          <a:noFill/>
          <a:ln w="9525">
            <a:noFill/>
            <a:miter lim="800000"/>
            <a:headEnd/>
            <a:tailEnd/>
          </a:ln>
        </p:spPr>
      </p:pic>
      <p:pic>
        <p:nvPicPr>
          <p:cNvPr id="16" name="Picture 2" descr="6.004-beta.png"/>
          <p:cNvPicPr>
            <a:picLocks noChangeAspect="1"/>
          </p:cNvPicPr>
          <p:nvPr/>
        </p:nvPicPr>
        <p:blipFill>
          <a:blip r:embed="rId2" cstate="print"/>
          <a:srcRect/>
          <a:stretch>
            <a:fillRect/>
          </a:stretch>
        </p:blipFill>
        <p:spPr bwMode="auto">
          <a:xfrm>
            <a:off x="381000" y="3418683"/>
            <a:ext cx="1600199" cy="1305717"/>
          </a:xfrm>
          <a:prstGeom prst="rect">
            <a:avLst/>
          </a:prstGeom>
          <a:noFill/>
          <a:ln w="9525">
            <a:noFill/>
            <a:miter lim="800000"/>
            <a:headEnd/>
            <a:tailEnd/>
          </a:ln>
        </p:spPr>
      </p:pic>
      <p:pic>
        <p:nvPicPr>
          <p:cNvPr id="17" name="Picture 2" descr="6.004-beta.png"/>
          <p:cNvPicPr>
            <a:picLocks noChangeAspect="1"/>
          </p:cNvPicPr>
          <p:nvPr/>
        </p:nvPicPr>
        <p:blipFill>
          <a:blip r:embed="rId2" cstate="print"/>
          <a:srcRect/>
          <a:stretch>
            <a:fillRect/>
          </a:stretch>
        </p:blipFill>
        <p:spPr bwMode="auto">
          <a:xfrm>
            <a:off x="2057400" y="3418683"/>
            <a:ext cx="1600199" cy="1305717"/>
          </a:xfrm>
          <a:prstGeom prst="rect">
            <a:avLst/>
          </a:prstGeom>
          <a:noFill/>
          <a:ln w="9525">
            <a:noFill/>
            <a:miter lim="800000"/>
            <a:headEnd/>
            <a:tailEnd/>
          </a:ln>
        </p:spPr>
      </p:pic>
      <p:pic>
        <p:nvPicPr>
          <p:cNvPr id="18" name="Picture 2" descr="6.004-beta.png"/>
          <p:cNvPicPr>
            <a:picLocks noChangeAspect="1"/>
          </p:cNvPicPr>
          <p:nvPr/>
        </p:nvPicPr>
        <p:blipFill>
          <a:blip r:embed="rId2" cstate="print"/>
          <a:srcRect/>
          <a:stretch>
            <a:fillRect/>
          </a:stretch>
        </p:blipFill>
        <p:spPr bwMode="auto">
          <a:xfrm>
            <a:off x="3733801" y="3418683"/>
            <a:ext cx="1600199" cy="1305717"/>
          </a:xfrm>
          <a:prstGeom prst="rect">
            <a:avLst/>
          </a:prstGeom>
          <a:noFill/>
          <a:ln w="9525">
            <a:noFill/>
            <a:miter lim="800000"/>
            <a:headEnd/>
            <a:tailEnd/>
          </a:ln>
        </p:spPr>
      </p:pic>
      <p:pic>
        <p:nvPicPr>
          <p:cNvPr id="19" name="Picture 2" descr="6.004-beta.png"/>
          <p:cNvPicPr>
            <a:picLocks noChangeAspect="1"/>
          </p:cNvPicPr>
          <p:nvPr/>
        </p:nvPicPr>
        <p:blipFill>
          <a:blip r:embed="rId2" cstate="print"/>
          <a:srcRect/>
          <a:stretch>
            <a:fillRect/>
          </a:stretch>
        </p:blipFill>
        <p:spPr bwMode="auto">
          <a:xfrm>
            <a:off x="5410201" y="3418683"/>
            <a:ext cx="1600199" cy="1305717"/>
          </a:xfrm>
          <a:prstGeom prst="rect">
            <a:avLst/>
          </a:prstGeom>
          <a:noFill/>
          <a:ln w="9525">
            <a:noFill/>
            <a:miter lim="800000"/>
            <a:headEnd/>
            <a:tailEnd/>
          </a:ln>
        </p:spPr>
      </p:pic>
      <p:pic>
        <p:nvPicPr>
          <p:cNvPr id="20" name="Picture 2" descr="6.004-beta.png"/>
          <p:cNvPicPr>
            <a:picLocks noChangeAspect="1"/>
          </p:cNvPicPr>
          <p:nvPr/>
        </p:nvPicPr>
        <p:blipFill>
          <a:blip r:embed="rId2" cstate="print"/>
          <a:srcRect/>
          <a:stretch>
            <a:fillRect/>
          </a:stretch>
        </p:blipFill>
        <p:spPr bwMode="auto">
          <a:xfrm>
            <a:off x="7086601" y="3413524"/>
            <a:ext cx="1600199" cy="1305717"/>
          </a:xfrm>
          <a:prstGeom prst="rect">
            <a:avLst/>
          </a:prstGeom>
          <a:noFill/>
          <a:ln w="9525">
            <a:noFill/>
            <a:miter lim="800000"/>
            <a:headEnd/>
            <a:tailEnd/>
          </a:ln>
        </p:spPr>
      </p:pic>
      <p:pic>
        <p:nvPicPr>
          <p:cNvPr id="21" name="Picture 2" descr="6.004-beta.png"/>
          <p:cNvPicPr>
            <a:picLocks noChangeAspect="1"/>
          </p:cNvPicPr>
          <p:nvPr/>
        </p:nvPicPr>
        <p:blipFill>
          <a:blip r:embed="rId2" cstate="print"/>
          <a:srcRect/>
          <a:stretch>
            <a:fillRect/>
          </a:stretch>
        </p:blipFill>
        <p:spPr bwMode="auto">
          <a:xfrm>
            <a:off x="381000" y="4866483"/>
            <a:ext cx="1600199" cy="1305717"/>
          </a:xfrm>
          <a:prstGeom prst="rect">
            <a:avLst/>
          </a:prstGeom>
          <a:noFill/>
          <a:ln w="9525">
            <a:noFill/>
            <a:miter lim="800000"/>
            <a:headEnd/>
            <a:tailEnd/>
          </a:ln>
        </p:spPr>
      </p:pic>
      <p:pic>
        <p:nvPicPr>
          <p:cNvPr id="22" name="Picture 2" descr="6.004-beta.png"/>
          <p:cNvPicPr>
            <a:picLocks noChangeAspect="1"/>
          </p:cNvPicPr>
          <p:nvPr/>
        </p:nvPicPr>
        <p:blipFill>
          <a:blip r:embed="rId2" cstate="print"/>
          <a:srcRect/>
          <a:stretch>
            <a:fillRect/>
          </a:stretch>
        </p:blipFill>
        <p:spPr bwMode="auto">
          <a:xfrm>
            <a:off x="2057400" y="4866483"/>
            <a:ext cx="1600199" cy="1305717"/>
          </a:xfrm>
          <a:prstGeom prst="rect">
            <a:avLst/>
          </a:prstGeom>
          <a:noFill/>
          <a:ln w="9525">
            <a:noFill/>
            <a:miter lim="800000"/>
            <a:headEnd/>
            <a:tailEnd/>
          </a:ln>
        </p:spPr>
      </p:pic>
      <p:pic>
        <p:nvPicPr>
          <p:cNvPr id="23" name="Picture 2" descr="6.004-beta.png"/>
          <p:cNvPicPr>
            <a:picLocks noChangeAspect="1"/>
          </p:cNvPicPr>
          <p:nvPr/>
        </p:nvPicPr>
        <p:blipFill>
          <a:blip r:embed="rId2" cstate="print"/>
          <a:srcRect/>
          <a:stretch>
            <a:fillRect/>
          </a:stretch>
        </p:blipFill>
        <p:spPr bwMode="auto">
          <a:xfrm>
            <a:off x="3733801" y="4866483"/>
            <a:ext cx="1600199" cy="1305717"/>
          </a:xfrm>
          <a:prstGeom prst="rect">
            <a:avLst/>
          </a:prstGeom>
          <a:noFill/>
          <a:ln w="9525">
            <a:noFill/>
            <a:miter lim="800000"/>
            <a:headEnd/>
            <a:tailEnd/>
          </a:ln>
        </p:spPr>
      </p:pic>
      <p:pic>
        <p:nvPicPr>
          <p:cNvPr id="24" name="Picture 2" descr="6.004-beta.png"/>
          <p:cNvPicPr>
            <a:picLocks noChangeAspect="1"/>
          </p:cNvPicPr>
          <p:nvPr/>
        </p:nvPicPr>
        <p:blipFill>
          <a:blip r:embed="rId2" cstate="print"/>
          <a:srcRect/>
          <a:stretch>
            <a:fillRect/>
          </a:stretch>
        </p:blipFill>
        <p:spPr bwMode="auto">
          <a:xfrm>
            <a:off x="5410201" y="4866483"/>
            <a:ext cx="1600199" cy="1305717"/>
          </a:xfrm>
          <a:prstGeom prst="rect">
            <a:avLst/>
          </a:prstGeom>
          <a:noFill/>
          <a:ln w="9525">
            <a:noFill/>
            <a:miter lim="800000"/>
            <a:headEnd/>
            <a:tailEnd/>
          </a:ln>
        </p:spPr>
      </p:pic>
      <p:pic>
        <p:nvPicPr>
          <p:cNvPr id="25" name="Picture 2" descr="6.004-beta.png"/>
          <p:cNvPicPr>
            <a:picLocks noChangeAspect="1"/>
          </p:cNvPicPr>
          <p:nvPr/>
        </p:nvPicPr>
        <p:blipFill>
          <a:blip r:embed="rId2" cstate="print"/>
          <a:srcRect/>
          <a:stretch>
            <a:fillRect/>
          </a:stretch>
        </p:blipFill>
        <p:spPr bwMode="auto">
          <a:xfrm>
            <a:off x="7086601" y="4861324"/>
            <a:ext cx="1600199" cy="1305717"/>
          </a:xfrm>
          <a:prstGeom prst="rect">
            <a:avLst/>
          </a:prstGeom>
          <a:noFill/>
          <a:ln w="9525">
            <a:noFill/>
            <a:miter lim="800000"/>
            <a:headEnd/>
            <a:tailEnd/>
          </a:ln>
        </p:spPr>
      </p:pic>
      <p:sp>
        <p:nvSpPr>
          <p:cNvPr id="28" name="Multiply 27"/>
          <p:cNvSpPr/>
          <p:nvPr/>
        </p:nvSpPr>
        <p:spPr bwMode="auto">
          <a:xfrm>
            <a:off x="1219200" y="0"/>
            <a:ext cx="6629400" cy="6629400"/>
          </a:xfrm>
          <a:prstGeom prst="mathMultiply">
            <a:avLst>
              <a:gd name="adj1" fmla="val 12392"/>
            </a:avLst>
          </a:prstGeom>
          <a:solidFill>
            <a:srgbClr val="FF0000"/>
          </a:solidFill>
          <a:ln w="9525" cap="flat" cmpd="sng" algn="ctr">
            <a:solidFill>
              <a:schemeClr val="tx1"/>
            </a:solidFill>
            <a:prstDash val="solid"/>
            <a:round/>
            <a:headEnd type="none" w="med" len="med"/>
            <a:tailEnd type="none" w="med" len="med"/>
          </a:ln>
          <a:effectLst/>
        </p:spPr>
        <p:txBody>
          <a:bodyPr/>
          <a:lstStyle/>
          <a:p>
            <a:pPr>
              <a:defRPr/>
            </a:pPr>
            <a:endParaRPr 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dissolve">
                                      <p:cBhvr>
                                        <p:cTn id="7" dur="500"/>
                                        <p:tgtEl>
                                          <p:spTgt spid="49154"/>
                                        </p:tgtEl>
                                      </p:cBhvr>
                                    </p:animEffec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par>
                                <p:cTn id="26" presetID="9"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par>
                                <p:cTn id="29" presetID="9"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par>
                                <p:cTn id="47" presetID="9" presetClass="entr" presetSubtype="0"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dissolve">
                                      <p:cBhvr>
                                        <p:cTn id="49" dur="500"/>
                                        <p:tgtEl>
                                          <p:spTgt spid="20"/>
                                        </p:tgtEl>
                                      </p:cBhvr>
                                    </p:animEffect>
                                  </p:childTnLst>
                                </p:cTn>
                              </p:par>
                              <p:par>
                                <p:cTn id="50" presetID="9" presetClass="entr" presetSubtype="0" fill="hold"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par>
                                <p:cTn id="53" presetID="9" presetClass="entr" presetSubtype="0"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dissolve">
                                      <p:cBhvr>
                                        <p:cTn id="55" dur="500"/>
                                        <p:tgtEl>
                                          <p:spTgt spid="22"/>
                                        </p:tgtEl>
                                      </p:cBhvr>
                                    </p:animEffect>
                                  </p:childTnLst>
                                </p:cTn>
                              </p:par>
                              <p:par>
                                <p:cTn id="56" presetID="9" presetClass="entr" presetSubtype="0" fill="hold"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dissolve">
                                      <p:cBhvr>
                                        <p:cTn id="58" dur="500"/>
                                        <p:tgtEl>
                                          <p:spTgt spid="23"/>
                                        </p:tgtEl>
                                      </p:cBhvr>
                                    </p:animEffect>
                                  </p:childTnLst>
                                </p:cTn>
                              </p:par>
                              <p:par>
                                <p:cTn id="59" presetID="9"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dissolve">
                                      <p:cBhvr>
                                        <p:cTn id="61" dur="500"/>
                                        <p:tgtEl>
                                          <p:spTgt spid="24"/>
                                        </p:tgtEl>
                                      </p:cBhvr>
                                    </p:animEffect>
                                  </p:childTnLst>
                                </p:cTn>
                              </p:par>
                              <p:par>
                                <p:cTn id="62" presetID="9" presetClass="entr" presetSubtype="0"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dissolve">
                                      <p:cBhvr>
                                        <p:cTn id="64" dur="500"/>
                                        <p:tgtEl>
                                          <p:spTgt spid="25"/>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dissolve">
                                      <p:cBhvr>
                                        <p:cTn id="6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TextBox 3"/>
          <p:cNvSpPr txBox="1">
            <a:spLocks noChangeArrowheads="1"/>
          </p:cNvSpPr>
          <p:nvPr/>
        </p:nvSpPr>
        <p:spPr bwMode="auto">
          <a:xfrm>
            <a:off x="152400" y="2209800"/>
            <a:ext cx="8839200" cy="1570038"/>
          </a:xfrm>
          <a:prstGeom prst="rect">
            <a:avLst/>
          </a:prstGeom>
          <a:noFill/>
          <a:ln w="9525">
            <a:noFill/>
            <a:miter lim="800000"/>
            <a:headEnd/>
            <a:tailEnd/>
          </a:ln>
        </p:spPr>
        <p:txBody>
          <a:bodyPr>
            <a:spAutoFit/>
          </a:bodyPr>
          <a:lstStyle/>
          <a:p>
            <a:pPr algn="ctr"/>
            <a:r>
              <a:rPr lang="en-US" sz="9600"/>
              <a:t>Questions?</a:t>
            </a:r>
          </a:p>
        </p:txBody>
      </p:sp>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TextBox 3"/>
          <p:cNvSpPr txBox="1">
            <a:spLocks noChangeArrowheads="1"/>
          </p:cNvSpPr>
          <p:nvPr/>
        </p:nvSpPr>
        <p:spPr bwMode="auto">
          <a:xfrm>
            <a:off x="0" y="2873375"/>
            <a:ext cx="9144000" cy="708025"/>
          </a:xfrm>
          <a:prstGeom prst="rect">
            <a:avLst/>
          </a:prstGeom>
          <a:noFill/>
          <a:ln w="9525">
            <a:noFill/>
            <a:miter lim="800000"/>
            <a:headEnd/>
            <a:tailEnd/>
          </a:ln>
        </p:spPr>
        <p:txBody>
          <a:bodyPr>
            <a:spAutoFit/>
          </a:bodyPr>
          <a:lstStyle/>
          <a:p>
            <a:pPr algn="ctr"/>
            <a:r>
              <a:rPr lang="en-US" sz="4000" dirty="0" smtClean="0"/>
              <a:t>EM Algorithm in </a:t>
            </a:r>
            <a:r>
              <a:rPr lang="en-US" sz="4000" dirty="0" err="1" smtClean="0"/>
              <a:t>MapReduce</a:t>
            </a:r>
            <a:endParaRPr lang="en-US" sz="4000" dirty="0"/>
          </a:p>
        </p:txBody>
      </p:sp>
      <p:sp>
        <p:nvSpPr>
          <p:cNvPr id="3" name="Rectangle 2"/>
          <p:cNvSpPr/>
          <p:nvPr/>
        </p:nvSpPr>
        <p:spPr>
          <a:xfrm>
            <a:off x="3510650" y="4419600"/>
            <a:ext cx="2079966" cy="523220"/>
          </a:xfrm>
          <a:prstGeom prst="rect">
            <a:avLst/>
          </a:prstGeom>
        </p:spPr>
        <p:txBody>
          <a:bodyPr wrap="none">
            <a:spAutoFit/>
          </a:bodyPr>
          <a:lstStyle/>
          <a:p>
            <a:pPr algn="ctr"/>
            <a:r>
              <a:rPr lang="en-US" sz="2800" dirty="0" smtClean="0"/>
              <a:t>(Chapter 6)</a:t>
            </a:r>
            <a:endParaRPr lang="en-US" sz="2800" dirty="0"/>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Iterative Algorithms in MapReduce</a:t>
            </a:r>
            <a:endParaRPr lang="en-US" dirty="0"/>
          </a:p>
        </p:txBody>
      </p:sp>
      <p:sp>
        <p:nvSpPr>
          <p:cNvPr id="3" name="Content Placeholder 2"/>
          <p:cNvSpPr>
            <a:spLocks noGrp="1"/>
          </p:cNvSpPr>
          <p:nvPr>
            <p:ph idx="1"/>
          </p:nvPr>
        </p:nvSpPr>
        <p:spPr/>
        <p:txBody>
          <a:bodyPr/>
          <a:lstStyle/>
          <a:p>
            <a:pPr lvl="0"/>
            <a:r>
              <a:rPr lang="en-US" dirty="0" smtClean="0"/>
              <a:t>Expectation maximization</a:t>
            </a:r>
          </a:p>
          <a:p>
            <a:pPr lvl="0"/>
            <a:r>
              <a:rPr lang="en-US" dirty="0" smtClean="0"/>
              <a:t>Discriminative training of log linear models</a:t>
            </a:r>
          </a:p>
          <a:p>
            <a:pPr lvl="1"/>
            <a:r>
              <a:rPr lang="en-US" dirty="0" smtClean="0"/>
              <a:t>Computing gradient, objective using MapReduce</a:t>
            </a:r>
          </a:p>
          <a:p>
            <a:pPr lvl="1"/>
            <a:r>
              <a:rPr lang="en-US" dirty="0" smtClean="0"/>
              <a:t>Optimization questions</a:t>
            </a:r>
          </a:p>
          <a:p>
            <a:pPr lvl="0"/>
            <a:endParaRPr lang="en-US" dirty="0" smtClean="0"/>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4038600" y="6611779"/>
            <a:ext cx="5105400" cy="246221"/>
          </a:xfrm>
          <a:prstGeom prst="rect">
            <a:avLst/>
          </a:prstGeom>
          <a:noFill/>
          <a:ln w="9525">
            <a:noFill/>
            <a:miter lim="800000"/>
            <a:headEnd/>
            <a:tailEnd/>
          </a:ln>
        </p:spPr>
        <p:txBody>
          <a:bodyPr wrap="square">
            <a:spAutoFit/>
          </a:bodyPr>
          <a:lstStyle/>
          <a:p>
            <a:pPr algn="r">
              <a:spcBef>
                <a:spcPct val="50000"/>
              </a:spcBef>
            </a:pPr>
            <a:r>
              <a:rPr lang="en-US" sz="1000" b="0" dirty="0" smtClean="0"/>
              <a:t>Chu et al. (NIPS 2006) “Map-Reduce for Machine Learning on </a:t>
            </a:r>
            <a:r>
              <a:rPr lang="en-US" sz="1000" b="0" dirty="0" err="1" smtClean="0"/>
              <a:t>Multicore</a:t>
            </a:r>
            <a:r>
              <a:rPr lang="en-US" sz="1000" b="0" dirty="0" smtClean="0"/>
              <a:t>“</a:t>
            </a:r>
            <a:endParaRPr lang="en-US" sz="1000" b="0" dirty="0"/>
          </a:p>
        </p:txBody>
      </p:sp>
      <p:sp>
        <p:nvSpPr>
          <p:cNvPr id="5" name="TextBox 4"/>
          <p:cNvSpPr txBox="1"/>
          <p:nvPr/>
        </p:nvSpPr>
        <p:spPr>
          <a:xfrm>
            <a:off x="1447800" y="2057400"/>
            <a:ext cx="6705600" cy="830997"/>
          </a:xfrm>
          <a:prstGeom prst="rect">
            <a:avLst/>
          </a:prstGeom>
          <a:noFill/>
        </p:spPr>
        <p:txBody>
          <a:bodyPr wrap="square" rtlCol="0">
            <a:spAutoFit/>
          </a:bodyPr>
          <a:lstStyle/>
          <a:p>
            <a:r>
              <a:rPr lang="en-US" dirty="0" smtClean="0"/>
              <a:t>Compute the expected log likelihood with respect to the conditional distribution of the latent variables with respect to the observed data.</a:t>
            </a:r>
            <a:endParaRPr lang="en-US" dirty="0"/>
          </a:p>
        </p:txBody>
      </p:sp>
      <p:sp>
        <p:nvSpPr>
          <p:cNvPr id="6" name="TextBox 3"/>
          <p:cNvSpPr txBox="1">
            <a:spLocks noChangeArrowheads="1"/>
          </p:cNvSpPr>
          <p:nvPr/>
        </p:nvSpPr>
        <p:spPr bwMode="auto">
          <a:xfrm>
            <a:off x="381000" y="1447800"/>
            <a:ext cx="2057400" cy="523220"/>
          </a:xfrm>
          <a:prstGeom prst="rect">
            <a:avLst/>
          </a:prstGeom>
          <a:noFill/>
          <a:ln w="9525">
            <a:noFill/>
            <a:miter lim="800000"/>
            <a:headEnd/>
            <a:tailEnd/>
          </a:ln>
        </p:spPr>
        <p:txBody>
          <a:bodyPr wrap="square">
            <a:spAutoFit/>
          </a:bodyPr>
          <a:lstStyle/>
          <a:p>
            <a:pPr algn="ctr"/>
            <a:r>
              <a:rPr lang="en-US" sz="2800" dirty="0" smtClean="0"/>
              <a:t>E step</a:t>
            </a:r>
            <a:endParaRPr lang="en-US" sz="2800" dirty="0"/>
          </a:p>
        </p:txBody>
      </p:sp>
      <p:sp>
        <p:nvSpPr>
          <p:cNvPr id="7" name="TextBox 3"/>
          <p:cNvSpPr txBox="1">
            <a:spLocks noChangeArrowheads="1"/>
          </p:cNvSpPr>
          <p:nvPr/>
        </p:nvSpPr>
        <p:spPr bwMode="auto">
          <a:xfrm>
            <a:off x="381000" y="4267200"/>
            <a:ext cx="2057400" cy="523220"/>
          </a:xfrm>
          <a:prstGeom prst="rect">
            <a:avLst/>
          </a:prstGeom>
          <a:noFill/>
          <a:ln w="9525">
            <a:noFill/>
            <a:miter lim="800000"/>
            <a:headEnd/>
            <a:tailEnd/>
          </a:ln>
        </p:spPr>
        <p:txBody>
          <a:bodyPr wrap="square">
            <a:spAutoFit/>
          </a:bodyPr>
          <a:lstStyle/>
          <a:p>
            <a:pPr algn="ctr"/>
            <a:r>
              <a:rPr lang="en-US" sz="2800" dirty="0" smtClean="0"/>
              <a:t>M step</a:t>
            </a:r>
            <a:endParaRPr lang="en-US" sz="2800" dirty="0"/>
          </a:p>
        </p:txBody>
      </p:sp>
      <p:pic>
        <p:nvPicPr>
          <p:cNvPr id="9" name="Picture 8"/>
          <p:cNvPicPr>
            <a:picLocks noChangeAspect="1"/>
          </p:cNvPicPr>
          <p:nvPr/>
        </p:nvPicPr>
        <p:blipFill>
          <a:blip r:embed="rId2"/>
          <a:stretch>
            <a:fillRect/>
          </a:stretch>
        </p:blipFill>
        <p:spPr>
          <a:xfrm>
            <a:off x="2514600" y="2971800"/>
            <a:ext cx="4178300" cy="927100"/>
          </a:xfrm>
          <a:prstGeom prst="rect">
            <a:avLst/>
          </a:prstGeom>
        </p:spPr>
      </p:pic>
      <p:pic>
        <p:nvPicPr>
          <p:cNvPr id="10" name="Picture 9"/>
          <p:cNvPicPr>
            <a:picLocks noChangeAspect="1"/>
          </p:cNvPicPr>
          <p:nvPr/>
        </p:nvPicPr>
        <p:blipFill>
          <a:blip r:embed="rId3"/>
          <a:stretch>
            <a:fillRect/>
          </a:stretch>
        </p:blipFill>
        <p:spPr>
          <a:xfrm>
            <a:off x="2743200" y="4876800"/>
            <a:ext cx="3429000" cy="927100"/>
          </a:xfrm>
          <a:prstGeom prst="rect">
            <a:avLst/>
          </a:prstGeom>
        </p:spPr>
      </p:pic>
      <p:sp>
        <p:nvSpPr>
          <p:cNvPr id="14" name="Title 13"/>
          <p:cNvSpPr>
            <a:spLocks noGrp="1"/>
          </p:cNvSpPr>
          <p:nvPr>
            <p:ph type="title"/>
          </p:nvPr>
        </p:nvSpPr>
        <p:spPr/>
        <p:txBody>
          <a:bodyPr/>
          <a:lstStyle/>
          <a:p>
            <a:pPr lvl="0"/>
            <a:r>
              <a:rPr lang="en-US" dirty="0" smtClean="0"/>
              <a:t>EM Algorithms in MapReduce</a:t>
            </a:r>
            <a:endParaRPr lang="en-US" dirty="0"/>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Box 2"/>
          <p:cNvSpPr txBox="1"/>
          <p:nvPr/>
        </p:nvSpPr>
        <p:spPr>
          <a:xfrm>
            <a:off x="1447800" y="2057400"/>
            <a:ext cx="6705600" cy="830997"/>
          </a:xfrm>
          <a:prstGeom prst="rect">
            <a:avLst/>
          </a:prstGeom>
          <a:noFill/>
        </p:spPr>
        <p:txBody>
          <a:bodyPr wrap="square" rtlCol="0">
            <a:spAutoFit/>
          </a:bodyPr>
          <a:lstStyle/>
          <a:p>
            <a:r>
              <a:rPr lang="en-US" dirty="0" smtClean="0"/>
              <a:t>Compute the expected log likelihood with respect to the conditional distribution of the latent variables with respect to the observed data.</a:t>
            </a:r>
            <a:endParaRPr lang="en-US" dirty="0"/>
          </a:p>
        </p:txBody>
      </p:sp>
      <p:sp>
        <p:nvSpPr>
          <p:cNvPr id="4" name="TextBox 3"/>
          <p:cNvSpPr txBox="1">
            <a:spLocks noChangeArrowheads="1"/>
          </p:cNvSpPr>
          <p:nvPr/>
        </p:nvSpPr>
        <p:spPr bwMode="auto">
          <a:xfrm>
            <a:off x="381000" y="1447800"/>
            <a:ext cx="2057400" cy="523220"/>
          </a:xfrm>
          <a:prstGeom prst="rect">
            <a:avLst/>
          </a:prstGeom>
          <a:noFill/>
          <a:ln w="9525">
            <a:noFill/>
            <a:miter lim="800000"/>
            <a:headEnd/>
            <a:tailEnd/>
          </a:ln>
        </p:spPr>
        <p:txBody>
          <a:bodyPr wrap="square">
            <a:spAutoFit/>
          </a:bodyPr>
          <a:lstStyle/>
          <a:p>
            <a:pPr algn="ctr"/>
            <a:r>
              <a:rPr lang="en-US" sz="2800" dirty="0" smtClean="0"/>
              <a:t>E step</a:t>
            </a:r>
            <a:endParaRPr lang="en-US" sz="2800" dirty="0"/>
          </a:p>
        </p:txBody>
      </p:sp>
      <p:pic>
        <p:nvPicPr>
          <p:cNvPr id="5" name="Picture 4"/>
          <p:cNvPicPr>
            <a:picLocks noChangeAspect="1"/>
          </p:cNvPicPr>
          <p:nvPr/>
        </p:nvPicPr>
        <p:blipFill>
          <a:blip r:embed="rId2"/>
          <a:stretch>
            <a:fillRect/>
          </a:stretch>
        </p:blipFill>
        <p:spPr>
          <a:xfrm>
            <a:off x="2514600" y="2971800"/>
            <a:ext cx="4178300" cy="927100"/>
          </a:xfrm>
          <a:prstGeom prst="rect">
            <a:avLst/>
          </a:prstGeom>
        </p:spPr>
      </p:pic>
      <p:sp>
        <p:nvSpPr>
          <p:cNvPr id="6" name="TextBox 5"/>
          <p:cNvSpPr txBox="1"/>
          <p:nvPr/>
        </p:nvSpPr>
        <p:spPr>
          <a:xfrm>
            <a:off x="1447800" y="4419600"/>
            <a:ext cx="6705600" cy="584776"/>
          </a:xfrm>
          <a:prstGeom prst="rect">
            <a:avLst/>
          </a:prstGeom>
          <a:noFill/>
        </p:spPr>
        <p:txBody>
          <a:bodyPr wrap="square" rtlCol="0">
            <a:spAutoFit/>
          </a:bodyPr>
          <a:lstStyle/>
          <a:p>
            <a:r>
              <a:rPr lang="en-US" dirty="0" smtClean="0">
                <a:solidFill>
                  <a:schemeClr val="accent1">
                    <a:lumMod val="75000"/>
                  </a:schemeClr>
                </a:solidFill>
              </a:rPr>
              <a:t>Expectations are just sums of function evaluation over an event times that event’s probability: perfect for </a:t>
            </a:r>
            <a:r>
              <a:rPr lang="en-US" dirty="0" err="1" smtClean="0">
                <a:solidFill>
                  <a:schemeClr val="accent1">
                    <a:lumMod val="75000"/>
                  </a:schemeClr>
                </a:solidFill>
              </a:rPr>
              <a:t>MapReduce</a:t>
            </a:r>
            <a:r>
              <a:rPr lang="en-US" dirty="0" smtClean="0">
                <a:solidFill>
                  <a:schemeClr val="accent1">
                    <a:lumMod val="75000"/>
                  </a:schemeClr>
                </a:solidFill>
              </a:rPr>
              <a:t>!</a:t>
            </a:r>
            <a:endParaRPr lang="en-US" dirty="0">
              <a:solidFill>
                <a:schemeClr val="accent1">
                  <a:lumMod val="75000"/>
                </a:schemeClr>
              </a:solidFill>
            </a:endParaRPr>
          </a:p>
        </p:txBody>
      </p:sp>
      <p:sp>
        <p:nvSpPr>
          <p:cNvPr id="8" name="TextBox 7"/>
          <p:cNvSpPr txBox="1"/>
          <p:nvPr/>
        </p:nvSpPr>
        <p:spPr>
          <a:xfrm>
            <a:off x="1524000" y="5257800"/>
            <a:ext cx="6705600" cy="584776"/>
          </a:xfrm>
          <a:prstGeom prst="rect">
            <a:avLst/>
          </a:prstGeom>
          <a:noFill/>
        </p:spPr>
        <p:txBody>
          <a:bodyPr wrap="square" rtlCol="0">
            <a:spAutoFit/>
          </a:bodyPr>
          <a:lstStyle/>
          <a:p>
            <a:r>
              <a:rPr lang="en-US" dirty="0" err="1" smtClean="0">
                <a:solidFill>
                  <a:schemeClr val="accent1">
                    <a:lumMod val="75000"/>
                  </a:schemeClr>
                </a:solidFill>
              </a:rPr>
              <a:t>Mappers</a:t>
            </a:r>
            <a:r>
              <a:rPr lang="en-US" dirty="0" smtClean="0">
                <a:solidFill>
                  <a:schemeClr val="accent1">
                    <a:lumMod val="75000"/>
                  </a:schemeClr>
                </a:solidFill>
              </a:rPr>
              <a:t> compute model likelihood given small pieces of the training data (scale EM to large data sets!)</a:t>
            </a:r>
            <a:endParaRPr lang="en-US" dirty="0">
              <a:solidFill>
                <a:schemeClr val="accent1">
                  <a:lumMod val="75000"/>
                </a:schemeClr>
              </a:solidFill>
            </a:endParaRPr>
          </a:p>
        </p:txBody>
      </p:sp>
      <p:sp>
        <p:nvSpPr>
          <p:cNvPr id="10" name="Title 9"/>
          <p:cNvSpPr>
            <a:spLocks noGrp="1"/>
          </p:cNvSpPr>
          <p:nvPr>
            <p:ph type="title"/>
          </p:nvPr>
        </p:nvSpPr>
        <p:spPr/>
        <p:txBody>
          <a:bodyPr/>
          <a:lstStyle/>
          <a:p>
            <a:pPr lvl="0"/>
            <a:r>
              <a:rPr lang="en-US" dirty="0" smtClean="0"/>
              <a:t>EM Algorithms in MapReduce</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extBox 3"/>
          <p:cNvSpPr txBox="1">
            <a:spLocks noChangeArrowheads="1"/>
          </p:cNvSpPr>
          <p:nvPr/>
        </p:nvSpPr>
        <p:spPr bwMode="auto">
          <a:xfrm>
            <a:off x="381000" y="1447800"/>
            <a:ext cx="2057400" cy="523220"/>
          </a:xfrm>
          <a:prstGeom prst="rect">
            <a:avLst/>
          </a:prstGeom>
          <a:noFill/>
          <a:ln w="9525">
            <a:noFill/>
            <a:miter lim="800000"/>
            <a:headEnd/>
            <a:tailEnd/>
          </a:ln>
        </p:spPr>
        <p:txBody>
          <a:bodyPr wrap="square">
            <a:spAutoFit/>
          </a:bodyPr>
          <a:lstStyle/>
          <a:p>
            <a:pPr algn="ctr"/>
            <a:r>
              <a:rPr lang="en-US" sz="2800" dirty="0" smtClean="0"/>
              <a:t>M step</a:t>
            </a:r>
            <a:endParaRPr lang="en-US" sz="2800" dirty="0"/>
          </a:p>
        </p:txBody>
      </p:sp>
      <p:pic>
        <p:nvPicPr>
          <p:cNvPr id="10" name="Picture 9"/>
          <p:cNvPicPr>
            <a:picLocks noChangeAspect="1"/>
          </p:cNvPicPr>
          <p:nvPr/>
        </p:nvPicPr>
        <p:blipFill>
          <a:blip r:embed="rId2"/>
          <a:stretch>
            <a:fillRect/>
          </a:stretch>
        </p:blipFill>
        <p:spPr>
          <a:xfrm>
            <a:off x="2743200" y="2057400"/>
            <a:ext cx="3429000" cy="927100"/>
          </a:xfrm>
          <a:prstGeom prst="rect">
            <a:avLst/>
          </a:prstGeom>
        </p:spPr>
      </p:pic>
      <p:sp>
        <p:nvSpPr>
          <p:cNvPr id="11" name="TextBox 10"/>
          <p:cNvSpPr txBox="1"/>
          <p:nvPr/>
        </p:nvSpPr>
        <p:spPr>
          <a:xfrm>
            <a:off x="1219200" y="3505200"/>
            <a:ext cx="6705600" cy="830997"/>
          </a:xfrm>
          <a:prstGeom prst="rect">
            <a:avLst/>
          </a:prstGeom>
          <a:noFill/>
        </p:spPr>
        <p:txBody>
          <a:bodyPr wrap="square" rtlCol="0">
            <a:spAutoFit/>
          </a:bodyPr>
          <a:lstStyle/>
          <a:p>
            <a:r>
              <a:rPr lang="en-US" dirty="0" smtClean="0">
                <a:solidFill>
                  <a:schemeClr val="accent1">
                    <a:lumMod val="75000"/>
                  </a:schemeClr>
                </a:solidFill>
              </a:rPr>
              <a:t>Many models used in NLP (</a:t>
            </a:r>
            <a:r>
              <a:rPr lang="en-US" dirty="0" err="1" smtClean="0">
                <a:solidFill>
                  <a:schemeClr val="accent1">
                    <a:lumMod val="75000"/>
                  </a:schemeClr>
                </a:solidFill>
              </a:rPr>
              <a:t>HMMs</a:t>
            </a:r>
            <a:r>
              <a:rPr lang="en-US" dirty="0" smtClean="0">
                <a:solidFill>
                  <a:schemeClr val="accent1">
                    <a:lumMod val="75000"/>
                  </a:schemeClr>
                </a:solidFill>
              </a:rPr>
              <a:t>, </a:t>
            </a:r>
            <a:r>
              <a:rPr lang="en-US" dirty="0" err="1" smtClean="0">
                <a:solidFill>
                  <a:schemeClr val="accent1">
                    <a:lumMod val="75000"/>
                  </a:schemeClr>
                </a:solidFill>
              </a:rPr>
              <a:t>PCFGs</a:t>
            </a:r>
            <a:r>
              <a:rPr lang="en-US" dirty="0" smtClean="0">
                <a:solidFill>
                  <a:schemeClr val="accent1">
                    <a:lumMod val="75000"/>
                  </a:schemeClr>
                </a:solidFill>
              </a:rPr>
              <a:t>, IBM translation models) are parameterized in terms of conditional probability distributions which can be maximized independently… Perfect for MR.</a:t>
            </a:r>
            <a:endParaRPr lang="en-US" dirty="0">
              <a:solidFill>
                <a:schemeClr val="accent1">
                  <a:lumMod val="75000"/>
                </a:schemeClr>
              </a:solidFill>
            </a:endParaRPr>
          </a:p>
        </p:txBody>
      </p:sp>
      <p:sp>
        <p:nvSpPr>
          <p:cNvPr id="6" name="Title 5"/>
          <p:cNvSpPr>
            <a:spLocks noGrp="1"/>
          </p:cNvSpPr>
          <p:nvPr>
            <p:ph type="title"/>
          </p:nvPr>
        </p:nvSpPr>
        <p:spPr/>
        <p:txBody>
          <a:bodyPr/>
          <a:lstStyle/>
          <a:p>
            <a:r>
              <a:rPr lang="en-US" dirty="0" smtClean="0"/>
              <a:t>EM Algorithms in MapReduce</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dirty="0" smtClean="0"/>
              <a:t>Challenges</a:t>
            </a:r>
            <a:endParaRPr lang="en-US" dirty="0"/>
          </a:p>
        </p:txBody>
      </p:sp>
      <p:sp>
        <p:nvSpPr>
          <p:cNvPr id="4" name="Content Placeholder 3"/>
          <p:cNvSpPr>
            <a:spLocks noGrp="1"/>
          </p:cNvSpPr>
          <p:nvPr>
            <p:ph idx="1"/>
          </p:nvPr>
        </p:nvSpPr>
        <p:spPr/>
        <p:txBody>
          <a:bodyPr/>
          <a:lstStyle/>
          <a:p>
            <a:pPr lvl="0"/>
            <a:r>
              <a:rPr lang="en-US" dirty="0" smtClean="0"/>
              <a:t>Each iteration of EM is one MapReduce job</a:t>
            </a:r>
          </a:p>
          <a:p>
            <a:r>
              <a:rPr lang="en-US" dirty="0" err="1" smtClean="0"/>
              <a:t>Mappers</a:t>
            </a:r>
            <a:r>
              <a:rPr lang="en-US" dirty="0" smtClean="0"/>
              <a:t> require the current model parameters</a:t>
            </a:r>
          </a:p>
          <a:p>
            <a:pPr lvl="1"/>
            <a:r>
              <a:rPr lang="en-US" dirty="0" smtClean="0"/>
              <a:t>Certain models may be very large</a:t>
            </a:r>
          </a:p>
          <a:p>
            <a:pPr lvl="1"/>
            <a:r>
              <a:rPr lang="en-US" dirty="0" smtClean="0"/>
              <a:t>Optimization: any particular piece of the training data probably depends on only a small subset of these parameters</a:t>
            </a:r>
          </a:p>
          <a:p>
            <a:r>
              <a:rPr lang="en-US" dirty="0" smtClean="0"/>
              <a:t>Reducers may aggregate data from many </a:t>
            </a:r>
            <a:r>
              <a:rPr lang="en-US" dirty="0" err="1" smtClean="0"/>
              <a:t>mappers</a:t>
            </a:r>
            <a:endParaRPr lang="en-US" dirty="0" smtClean="0"/>
          </a:p>
          <a:p>
            <a:pPr lvl="1"/>
            <a:r>
              <a:rPr lang="en-US" dirty="0" smtClean="0"/>
              <a:t>Optimization: Make smart use of combiners!</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Log-linear Models</a:t>
            </a:r>
            <a:endParaRPr lang="en-US" dirty="0"/>
          </a:p>
        </p:txBody>
      </p:sp>
      <p:sp>
        <p:nvSpPr>
          <p:cNvPr id="3" name="Content Placeholder 2"/>
          <p:cNvSpPr>
            <a:spLocks noGrp="1"/>
          </p:cNvSpPr>
          <p:nvPr>
            <p:ph idx="1"/>
          </p:nvPr>
        </p:nvSpPr>
        <p:spPr/>
        <p:txBody>
          <a:bodyPr/>
          <a:lstStyle/>
          <a:p>
            <a:r>
              <a:rPr lang="en-US" dirty="0" smtClean="0"/>
              <a:t>NLP’s favorite discriminative model:</a:t>
            </a:r>
          </a:p>
          <a:p>
            <a:endParaRPr lang="en-US" dirty="0" smtClean="0"/>
          </a:p>
          <a:p>
            <a:endParaRPr lang="en-US" dirty="0" smtClean="0"/>
          </a:p>
          <a:p>
            <a:endParaRPr lang="en-US" dirty="0" smtClean="0"/>
          </a:p>
          <a:p>
            <a:r>
              <a:rPr lang="en-US" dirty="0" smtClean="0"/>
              <a:t>Applied successfully to </a:t>
            </a:r>
            <a:r>
              <a:rPr lang="en-US" dirty="0" err="1" smtClean="0"/>
              <a:t>classificiation</a:t>
            </a:r>
            <a:r>
              <a:rPr lang="en-US" dirty="0" smtClean="0"/>
              <a:t>, POS tagging, parsing, MT, word segmentation, named entity recognition, LM…</a:t>
            </a:r>
          </a:p>
          <a:p>
            <a:pPr lvl="1"/>
            <a:r>
              <a:rPr lang="en-US" dirty="0" smtClean="0"/>
              <a:t>Make use of millions of features (h</a:t>
            </a:r>
            <a:r>
              <a:rPr lang="en-US" baseline="-25000" dirty="0" smtClean="0"/>
              <a:t>i</a:t>
            </a:r>
            <a:r>
              <a:rPr lang="en-US" dirty="0" smtClean="0"/>
              <a:t>’s)</a:t>
            </a:r>
          </a:p>
          <a:p>
            <a:pPr lvl="1"/>
            <a:r>
              <a:rPr lang="en-US" dirty="0" smtClean="0"/>
              <a:t>Features may overlap</a:t>
            </a:r>
          </a:p>
          <a:p>
            <a:pPr lvl="1"/>
            <a:r>
              <a:rPr lang="en-US" dirty="0" smtClean="0"/>
              <a:t>Global optimum easily reachable, assuming no latent variables</a:t>
            </a:r>
          </a:p>
          <a:p>
            <a:endParaRPr lang="en-US" dirty="0"/>
          </a:p>
        </p:txBody>
      </p:sp>
      <p:pic>
        <p:nvPicPr>
          <p:cNvPr id="4" name="Picture 3"/>
          <p:cNvPicPr>
            <a:picLocks noChangeAspect="1"/>
          </p:cNvPicPr>
          <p:nvPr/>
        </p:nvPicPr>
        <p:blipFill>
          <a:blip r:embed="rId2"/>
          <a:stretch>
            <a:fillRect/>
          </a:stretch>
        </p:blipFill>
        <p:spPr>
          <a:xfrm>
            <a:off x="2590800" y="1828800"/>
            <a:ext cx="4000500" cy="10160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Exponential Models in MapReduce</a:t>
            </a:r>
            <a:endParaRPr lang="en-US" dirty="0"/>
          </a:p>
        </p:txBody>
      </p:sp>
      <p:sp>
        <p:nvSpPr>
          <p:cNvPr id="3" name="Content Placeholder 2"/>
          <p:cNvSpPr>
            <a:spLocks noGrp="1"/>
          </p:cNvSpPr>
          <p:nvPr>
            <p:ph idx="1"/>
          </p:nvPr>
        </p:nvSpPr>
        <p:spPr/>
        <p:txBody>
          <a:bodyPr/>
          <a:lstStyle/>
          <a:p>
            <a:pPr lvl="0"/>
            <a:r>
              <a:rPr lang="en-US" smtClean="0"/>
              <a:t>Training is usually done to maximize likelihood (minimize negative llh), using first-order methods</a:t>
            </a:r>
          </a:p>
          <a:p>
            <a:pPr lvl="1"/>
            <a:r>
              <a:rPr lang="en-US" smtClean="0"/>
              <a:t>Need an objective and gradient with respect to the parameterizes that we want to optimize</a:t>
            </a:r>
            <a:endParaRPr lang="en-US" dirty="0" smtClean="0"/>
          </a:p>
        </p:txBody>
      </p:sp>
      <p:pic>
        <p:nvPicPr>
          <p:cNvPr id="7" name="Picture 6"/>
          <p:cNvPicPr>
            <a:picLocks noChangeAspect="1"/>
          </p:cNvPicPr>
          <p:nvPr/>
        </p:nvPicPr>
        <p:blipFill>
          <a:blip r:embed="rId2"/>
          <a:stretch>
            <a:fillRect/>
          </a:stretch>
        </p:blipFill>
        <p:spPr>
          <a:xfrm>
            <a:off x="1981200" y="3505200"/>
            <a:ext cx="5257800" cy="1714500"/>
          </a:xfrm>
          <a:prstGeom prst="rect">
            <a:avLst/>
          </a:prstGeom>
        </p:spPr>
      </p:pic>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Exponential Models in MapReduce</a:t>
            </a:r>
            <a:endParaRPr lang="en-US" dirty="0"/>
          </a:p>
        </p:txBody>
      </p:sp>
      <p:sp>
        <p:nvSpPr>
          <p:cNvPr id="3" name="Content Placeholder 2"/>
          <p:cNvSpPr>
            <a:spLocks noGrp="1"/>
          </p:cNvSpPr>
          <p:nvPr>
            <p:ph idx="1"/>
          </p:nvPr>
        </p:nvSpPr>
        <p:spPr/>
        <p:txBody>
          <a:bodyPr/>
          <a:lstStyle/>
          <a:p>
            <a:r>
              <a:rPr lang="en-US" dirty="0" smtClean="0"/>
              <a:t>How do we compute these in MapReduce?</a:t>
            </a:r>
            <a:endParaRPr lang="en-US" dirty="0"/>
          </a:p>
        </p:txBody>
      </p:sp>
      <p:sp>
        <p:nvSpPr>
          <p:cNvPr id="4" name="TextBox 3"/>
          <p:cNvSpPr txBox="1"/>
          <p:nvPr/>
        </p:nvSpPr>
        <p:spPr>
          <a:xfrm>
            <a:off x="1447800" y="4191000"/>
            <a:ext cx="6705600" cy="338554"/>
          </a:xfrm>
          <a:prstGeom prst="rect">
            <a:avLst/>
          </a:prstGeom>
          <a:noFill/>
        </p:spPr>
        <p:txBody>
          <a:bodyPr wrap="square" rtlCol="0">
            <a:spAutoFit/>
          </a:bodyPr>
          <a:lstStyle/>
          <a:p>
            <a:r>
              <a:rPr lang="en-US" dirty="0" smtClean="0">
                <a:solidFill>
                  <a:schemeClr val="accent1">
                    <a:lumMod val="75000"/>
                  </a:schemeClr>
                </a:solidFill>
              </a:rPr>
              <a:t>As seen with EM: expectations map nicely onto the MR paradigm.</a:t>
            </a:r>
            <a:endParaRPr lang="en-US" dirty="0">
              <a:solidFill>
                <a:schemeClr val="accent1">
                  <a:lumMod val="75000"/>
                </a:schemeClr>
              </a:solidFill>
            </a:endParaRPr>
          </a:p>
        </p:txBody>
      </p:sp>
      <p:pic>
        <p:nvPicPr>
          <p:cNvPr id="5" name="Picture 4"/>
          <p:cNvPicPr>
            <a:picLocks noChangeAspect="1"/>
          </p:cNvPicPr>
          <p:nvPr/>
        </p:nvPicPr>
        <p:blipFill>
          <a:blip r:embed="rId2"/>
          <a:stretch>
            <a:fillRect/>
          </a:stretch>
        </p:blipFill>
        <p:spPr>
          <a:xfrm>
            <a:off x="1981200" y="2057400"/>
            <a:ext cx="5257800" cy="1714500"/>
          </a:xfrm>
          <a:prstGeom prst="rect">
            <a:avLst/>
          </a:prstGeom>
        </p:spPr>
      </p:pic>
      <p:sp>
        <p:nvSpPr>
          <p:cNvPr id="6" name="Rectangle 5"/>
          <p:cNvSpPr/>
          <p:nvPr/>
        </p:nvSpPr>
        <p:spPr>
          <a:xfrm>
            <a:off x="1447800" y="4876800"/>
            <a:ext cx="5867400" cy="830997"/>
          </a:xfrm>
          <a:prstGeom prst="rect">
            <a:avLst/>
          </a:prstGeom>
        </p:spPr>
        <p:txBody>
          <a:bodyPr wrap="square">
            <a:spAutoFit/>
          </a:bodyPr>
          <a:lstStyle/>
          <a:p>
            <a:r>
              <a:rPr lang="en-US" dirty="0" smtClean="0">
                <a:solidFill>
                  <a:schemeClr val="accent1">
                    <a:lumMod val="75000"/>
                  </a:schemeClr>
                </a:solidFill>
              </a:rPr>
              <a:t>Each </a:t>
            </a:r>
            <a:r>
              <a:rPr lang="en-US" dirty="0" err="1" smtClean="0">
                <a:solidFill>
                  <a:schemeClr val="accent1">
                    <a:lumMod val="75000"/>
                  </a:schemeClr>
                </a:solidFill>
              </a:rPr>
              <a:t>mapper</a:t>
            </a:r>
            <a:r>
              <a:rPr lang="en-US" dirty="0" smtClean="0">
                <a:solidFill>
                  <a:schemeClr val="accent1">
                    <a:lumMod val="75000"/>
                  </a:schemeClr>
                </a:solidFill>
              </a:rPr>
              <a:t> computes two quantities: the LLH of a training instance &lt;</a:t>
            </a:r>
            <a:r>
              <a:rPr lang="en-US" dirty="0" err="1" smtClean="0">
                <a:solidFill>
                  <a:schemeClr val="accent1">
                    <a:lumMod val="75000"/>
                  </a:schemeClr>
                </a:solidFill>
              </a:rPr>
              <a:t>x,y</a:t>
            </a:r>
            <a:r>
              <a:rPr lang="en-US" dirty="0" smtClean="0">
                <a:solidFill>
                  <a:schemeClr val="accent1">
                    <a:lumMod val="75000"/>
                  </a:schemeClr>
                </a:solidFill>
              </a:rPr>
              <a:t>&gt; under the current model and the contribution to the gradient.</a:t>
            </a:r>
            <a:endParaRPr lang="en-US" dirty="0">
              <a:solidFill>
                <a:schemeClr val="accent1">
                  <a:lumMod val="7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Typical Problem</a:t>
            </a:r>
          </a:p>
        </p:txBody>
      </p:sp>
      <p:sp>
        <p:nvSpPr>
          <p:cNvPr id="22531" name="Rectangle 3"/>
          <p:cNvSpPr>
            <a:spLocks noGrp="1" noChangeArrowheads="1"/>
          </p:cNvSpPr>
          <p:nvPr>
            <p:ph type="body" idx="1"/>
          </p:nvPr>
        </p:nvSpPr>
        <p:spPr/>
        <p:txBody>
          <a:bodyPr/>
          <a:lstStyle/>
          <a:p>
            <a:r>
              <a:rPr lang="en-US" smtClean="0"/>
              <a:t>Iterate over a large number of records</a:t>
            </a:r>
          </a:p>
          <a:p>
            <a:r>
              <a:rPr lang="en-US" smtClean="0"/>
              <a:t>Extract something of interest from each</a:t>
            </a:r>
          </a:p>
          <a:p>
            <a:r>
              <a:rPr lang="en-US" smtClean="0"/>
              <a:t>Shuffle and sort intermediate results</a:t>
            </a:r>
          </a:p>
          <a:p>
            <a:r>
              <a:rPr lang="en-US" smtClean="0"/>
              <a:t>Aggregate intermediate results</a:t>
            </a:r>
          </a:p>
          <a:p>
            <a:r>
              <a:rPr lang="en-US" smtClean="0"/>
              <a:t>Generate final output</a:t>
            </a:r>
          </a:p>
        </p:txBody>
      </p:sp>
      <p:sp>
        <p:nvSpPr>
          <p:cNvPr id="17412" name="Text Box 4"/>
          <p:cNvSpPr txBox="1">
            <a:spLocks noChangeArrowheads="1"/>
          </p:cNvSpPr>
          <p:nvPr/>
        </p:nvSpPr>
        <p:spPr bwMode="auto">
          <a:xfrm>
            <a:off x="609600" y="4338935"/>
            <a:ext cx="8077200" cy="461665"/>
          </a:xfrm>
          <a:prstGeom prst="rect">
            <a:avLst/>
          </a:prstGeom>
          <a:noFill/>
          <a:ln w="9525">
            <a:noFill/>
            <a:miter lim="800000"/>
            <a:headEnd/>
            <a:tailEnd/>
          </a:ln>
        </p:spPr>
        <p:txBody>
          <a:bodyPr wrap="square">
            <a:spAutoFit/>
          </a:bodyPr>
          <a:lstStyle/>
          <a:p>
            <a:r>
              <a:rPr lang="en-US" sz="2400" dirty="0">
                <a:solidFill>
                  <a:srgbClr val="FFFF00"/>
                </a:solidFill>
              </a:rPr>
              <a:t>Key idea:</a:t>
            </a:r>
            <a:r>
              <a:rPr lang="en-US" sz="2400" b="0" dirty="0">
                <a:solidFill>
                  <a:srgbClr val="FFFF00"/>
                </a:solidFill>
              </a:rPr>
              <a:t> </a:t>
            </a:r>
            <a:r>
              <a:rPr lang="en-US" sz="2400" b="0" dirty="0" smtClean="0"/>
              <a:t>functional </a:t>
            </a:r>
            <a:r>
              <a:rPr lang="en-US" sz="2400" b="0" dirty="0"/>
              <a:t>abstraction </a:t>
            </a:r>
            <a:r>
              <a:rPr lang="en-US" sz="2400" b="0" dirty="0" smtClean="0"/>
              <a:t>for these </a:t>
            </a:r>
            <a:r>
              <a:rPr lang="en-US" sz="2400" b="0" dirty="0"/>
              <a:t>two operations</a:t>
            </a:r>
          </a:p>
        </p:txBody>
      </p:sp>
      <p:sp>
        <p:nvSpPr>
          <p:cNvPr id="5" name="TextBox 4"/>
          <p:cNvSpPr txBox="1">
            <a:spLocks noChangeArrowheads="1"/>
          </p:cNvSpPr>
          <p:nvPr/>
        </p:nvSpPr>
        <p:spPr bwMode="auto">
          <a:xfrm rot="816188">
            <a:off x="201613" y="1546225"/>
            <a:ext cx="903287" cy="523875"/>
          </a:xfrm>
          <a:prstGeom prst="rect">
            <a:avLst/>
          </a:prstGeom>
          <a:noFill/>
          <a:ln w="9525">
            <a:noFill/>
            <a:miter lim="800000"/>
            <a:headEnd/>
            <a:tailEnd/>
          </a:ln>
        </p:spPr>
        <p:txBody>
          <a:bodyPr wrap="none">
            <a:spAutoFit/>
          </a:bodyPr>
          <a:lstStyle/>
          <a:p>
            <a:r>
              <a:rPr lang="en-US" sz="2800">
                <a:solidFill>
                  <a:srgbClr val="FF0000"/>
                </a:solidFill>
              </a:rPr>
              <a:t>Map</a:t>
            </a:r>
            <a:endParaRPr lang="en-US" sz="3600">
              <a:solidFill>
                <a:srgbClr val="FF0000"/>
              </a:solidFill>
            </a:endParaRPr>
          </a:p>
        </p:txBody>
      </p:sp>
      <p:sp>
        <p:nvSpPr>
          <p:cNvPr id="6" name="TextBox 5"/>
          <p:cNvSpPr txBox="1">
            <a:spLocks noChangeArrowheads="1"/>
          </p:cNvSpPr>
          <p:nvPr/>
        </p:nvSpPr>
        <p:spPr bwMode="auto">
          <a:xfrm rot="-811533">
            <a:off x="4384675" y="2757488"/>
            <a:ext cx="1484313" cy="522287"/>
          </a:xfrm>
          <a:prstGeom prst="rect">
            <a:avLst/>
          </a:prstGeom>
          <a:noFill/>
          <a:ln w="9525">
            <a:noFill/>
            <a:miter lim="800000"/>
            <a:headEnd/>
            <a:tailEnd/>
          </a:ln>
        </p:spPr>
        <p:txBody>
          <a:bodyPr wrap="none">
            <a:spAutoFit/>
          </a:bodyPr>
          <a:lstStyle/>
          <a:p>
            <a:r>
              <a:rPr lang="en-US" sz="2800">
                <a:solidFill>
                  <a:srgbClr val="FF0000"/>
                </a:solidFill>
              </a:rPr>
              <a:t>Reduce</a:t>
            </a:r>
            <a:endParaRPr lang="en-US" sz="360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Scale>
                                      <p:cBhvr>
                                        <p:cTn id="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gtEl>
                                        <p:attrNameLst>
                                          <p:attrName>ppt_x</p:attrName>
                                          <p:attrName>ppt_y</p:attrName>
                                        </p:attrNameLst>
                                      </p:cBhvr>
                                    </p:animMotion>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Scale>
                                      <p:cBhvr>
                                        <p:cTn id="14"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6"/>
                                        </p:tgtEl>
                                        <p:attrNameLst>
                                          <p:attrName>ppt_x</p:attrName>
                                          <p:attrName>ppt_y</p:attrName>
                                        </p:attrNameLst>
                                      </p:cBhvr>
                                    </p:animMotion>
                                    <p:animEffect transition="in" filter="fade">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P spid="5" grpId="0"/>
      <p:bldP spid="6" grpId="0"/>
    </p:bldLst>
  </p:timing>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Exponential Models in MapReduce</a:t>
            </a:r>
            <a:endParaRPr lang="en-US" dirty="0"/>
          </a:p>
        </p:txBody>
      </p:sp>
      <p:sp>
        <p:nvSpPr>
          <p:cNvPr id="3" name="Content Placeholder 2"/>
          <p:cNvSpPr>
            <a:spLocks noGrp="1"/>
          </p:cNvSpPr>
          <p:nvPr>
            <p:ph idx="1"/>
          </p:nvPr>
        </p:nvSpPr>
        <p:spPr/>
        <p:txBody>
          <a:bodyPr/>
          <a:lstStyle/>
          <a:p>
            <a:pPr lvl="0">
              <a:defRPr/>
            </a:pPr>
            <a:r>
              <a:rPr lang="en-US" dirty="0" smtClean="0"/>
              <a:t>What about reducers?</a:t>
            </a:r>
          </a:p>
        </p:txBody>
      </p:sp>
      <p:pic>
        <p:nvPicPr>
          <p:cNvPr id="5" name="Picture 4"/>
          <p:cNvPicPr>
            <a:picLocks noChangeAspect="1"/>
          </p:cNvPicPr>
          <p:nvPr/>
        </p:nvPicPr>
        <p:blipFill>
          <a:blip r:embed="rId2"/>
          <a:stretch>
            <a:fillRect/>
          </a:stretch>
        </p:blipFill>
        <p:spPr>
          <a:xfrm>
            <a:off x="1981200" y="2057400"/>
            <a:ext cx="5257800" cy="1714500"/>
          </a:xfrm>
          <a:prstGeom prst="rect">
            <a:avLst/>
          </a:prstGeom>
        </p:spPr>
      </p:pic>
      <p:sp>
        <p:nvSpPr>
          <p:cNvPr id="7" name="TextBox 6"/>
          <p:cNvSpPr txBox="1"/>
          <p:nvPr/>
        </p:nvSpPr>
        <p:spPr>
          <a:xfrm>
            <a:off x="1447800" y="4191000"/>
            <a:ext cx="6705600" cy="338554"/>
          </a:xfrm>
          <a:prstGeom prst="rect">
            <a:avLst/>
          </a:prstGeom>
          <a:noFill/>
        </p:spPr>
        <p:txBody>
          <a:bodyPr wrap="square" rtlCol="0">
            <a:spAutoFit/>
          </a:bodyPr>
          <a:lstStyle/>
          <a:p>
            <a:r>
              <a:rPr lang="en-US" dirty="0" smtClean="0">
                <a:solidFill>
                  <a:schemeClr val="accent1">
                    <a:lumMod val="75000"/>
                  </a:schemeClr>
                </a:solidFill>
              </a:rPr>
              <a:t>The objective is a single value – make sure to use a combiner!</a:t>
            </a:r>
            <a:endParaRPr lang="en-US" dirty="0">
              <a:solidFill>
                <a:schemeClr val="accent1">
                  <a:lumMod val="75000"/>
                </a:schemeClr>
              </a:solidFill>
            </a:endParaRPr>
          </a:p>
        </p:txBody>
      </p:sp>
      <p:sp>
        <p:nvSpPr>
          <p:cNvPr id="8" name="TextBox 7"/>
          <p:cNvSpPr txBox="1"/>
          <p:nvPr/>
        </p:nvSpPr>
        <p:spPr>
          <a:xfrm>
            <a:off x="1447800" y="4876800"/>
            <a:ext cx="6705600" cy="584776"/>
          </a:xfrm>
          <a:prstGeom prst="rect">
            <a:avLst/>
          </a:prstGeom>
          <a:noFill/>
        </p:spPr>
        <p:txBody>
          <a:bodyPr wrap="square" rtlCol="0">
            <a:spAutoFit/>
          </a:bodyPr>
          <a:lstStyle/>
          <a:p>
            <a:r>
              <a:rPr lang="en-US" dirty="0" smtClean="0">
                <a:solidFill>
                  <a:schemeClr val="accent1">
                    <a:lumMod val="75000"/>
                  </a:schemeClr>
                </a:solidFill>
              </a:rPr>
              <a:t>The gradient is as large as the feature space – but may be quite sparse.  Make use of sparse vector representations!</a:t>
            </a:r>
            <a:endParaRPr lang="en-US" dirty="0">
              <a:solidFill>
                <a:schemeClr val="accent1">
                  <a:lumMod val="7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0"/>
            <a:r>
              <a:rPr lang="en-US" dirty="0" smtClean="0"/>
              <a:t>Exponential Models in MapReduce</a:t>
            </a:r>
            <a:endParaRPr lang="en-US" dirty="0"/>
          </a:p>
        </p:txBody>
      </p:sp>
      <p:sp>
        <p:nvSpPr>
          <p:cNvPr id="3" name="Content Placeholder 2"/>
          <p:cNvSpPr>
            <a:spLocks noGrp="1"/>
          </p:cNvSpPr>
          <p:nvPr>
            <p:ph idx="1"/>
          </p:nvPr>
        </p:nvSpPr>
        <p:spPr/>
        <p:txBody>
          <a:bodyPr/>
          <a:lstStyle/>
          <a:p>
            <a:pPr lvl="0"/>
            <a:r>
              <a:rPr lang="en-US" smtClean="0"/>
              <a:t>After one MR pair, we have an objective and gradient</a:t>
            </a:r>
          </a:p>
          <a:p>
            <a:r>
              <a:rPr lang="en-US" smtClean="0"/>
              <a:t>Run some optimization algorithm</a:t>
            </a:r>
          </a:p>
          <a:p>
            <a:pPr lvl="1"/>
            <a:r>
              <a:rPr lang="en-US" smtClean="0"/>
              <a:t>LBFGS, gradient descent, etc…</a:t>
            </a:r>
          </a:p>
          <a:p>
            <a:r>
              <a:rPr lang="en-US" smtClean="0"/>
              <a:t>Check for convergence</a:t>
            </a:r>
          </a:p>
          <a:p>
            <a:r>
              <a:rPr lang="en-US" smtClean="0"/>
              <a:t>If not, re-run MR to compute a new objective and gradient</a:t>
            </a:r>
          </a:p>
          <a:p>
            <a:pPr lvl="0"/>
            <a:endParaRPr lang="en-US" dirty="0" smtClean="0"/>
          </a:p>
        </p:txBody>
      </p:sp>
    </p:spTree>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Challenges</a:t>
            </a:r>
            <a:endParaRPr lang="en-US" dirty="0"/>
          </a:p>
        </p:txBody>
      </p:sp>
      <p:sp>
        <p:nvSpPr>
          <p:cNvPr id="3" name="Content Placeholder 2"/>
          <p:cNvSpPr>
            <a:spLocks noGrp="1"/>
          </p:cNvSpPr>
          <p:nvPr>
            <p:ph idx="1"/>
          </p:nvPr>
        </p:nvSpPr>
        <p:spPr/>
        <p:txBody>
          <a:bodyPr/>
          <a:lstStyle/>
          <a:p>
            <a:pPr lvl="0"/>
            <a:r>
              <a:rPr lang="en-US" smtClean="0"/>
              <a:t>Each iteration of training is one MapReduce job</a:t>
            </a:r>
          </a:p>
          <a:p>
            <a:r>
              <a:rPr lang="en-US" smtClean="0"/>
              <a:t>Mappers require the current model parameters</a:t>
            </a:r>
          </a:p>
          <a:p>
            <a:r>
              <a:rPr lang="en-US" smtClean="0"/>
              <a:t>Reducers may aggregate data from many mappers</a:t>
            </a:r>
          </a:p>
          <a:p>
            <a:r>
              <a:rPr lang="en-US" smtClean="0"/>
              <a:t>Optimization algorithm (LBFGS for example) may require the full gradient</a:t>
            </a:r>
          </a:p>
          <a:p>
            <a:pPr lvl="1"/>
            <a:r>
              <a:rPr lang="en-US" smtClean="0"/>
              <a:t>This is okay for millions of features</a:t>
            </a:r>
          </a:p>
          <a:p>
            <a:pPr lvl="1"/>
            <a:r>
              <a:rPr lang="en-US" smtClean="0"/>
              <a:t>What about billions?</a:t>
            </a:r>
          </a:p>
          <a:p>
            <a:pPr lvl="1"/>
            <a:r>
              <a:rPr lang="en-US" smtClean="0"/>
              <a:t>…or trillions?</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TextBox 3"/>
          <p:cNvSpPr txBox="1">
            <a:spLocks noChangeArrowheads="1"/>
          </p:cNvSpPr>
          <p:nvPr/>
        </p:nvSpPr>
        <p:spPr bwMode="auto">
          <a:xfrm>
            <a:off x="152400" y="2209800"/>
            <a:ext cx="8839200" cy="1570038"/>
          </a:xfrm>
          <a:prstGeom prst="rect">
            <a:avLst/>
          </a:prstGeom>
          <a:noFill/>
          <a:ln w="9525">
            <a:noFill/>
            <a:miter lim="800000"/>
            <a:headEnd/>
            <a:tailEnd/>
          </a:ln>
        </p:spPr>
        <p:txBody>
          <a:bodyPr>
            <a:spAutoFit/>
          </a:bodyPr>
          <a:lstStyle/>
          <a:p>
            <a:pPr algn="ctr"/>
            <a:r>
              <a:rPr lang="en-US" sz="9600"/>
              <a:t>Questions?</a:t>
            </a:r>
          </a:p>
        </p:txBody>
      </p:sp>
    </p:spTree>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TextBox 3"/>
          <p:cNvSpPr txBox="1">
            <a:spLocks noChangeArrowheads="1"/>
          </p:cNvSpPr>
          <p:nvPr/>
        </p:nvSpPr>
        <p:spPr bwMode="auto">
          <a:xfrm>
            <a:off x="0" y="2873375"/>
            <a:ext cx="9144000" cy="708025"/>
          </a:xfrm>
          <a:prstGeom prst="rect">
            <a:avLst/>
          </a:prstGeom>
          <a:noFill/>
          <a:ln w="9525">
            <a:noFill/>
            <a:miter lim="800000"/>
            <a:headEnd/>
            <a:tailEnd/>
          </a:ln>
        </p:spPr>
        <p:txBody>
          <a:bodyPr>
            <a:spAutoFit/>
          </a:bodyPr>
          <a:lstStyle/>
          <a:p>
            <a:pPr algn="ctr"/>
            <a:r>
              <a:rPr lang="en-US" sz="4000" dirty="0" smtClean="0"/>
              <a:t>Alternatives to </a:t>
            </a:r>
            <a:r>
              <a:rPr lang="en-US" sz="4000" dirty="0" err="1" smtClean="0"/>
              <a:t>MapReduce</a:t>
            </a:r>
            <a:endParaRPr lang="en-US" sz="4000" dirty="0"/>
          </a:p>
        </p:txBody>
      </p:sp>
      <p:sp>
        <p:nvSpPr>
          <p:cNvPr id="3" name="Rectangle 2"/>
          <p:cNvSpPr/>
          <p:nvPr/>
        </p:nvSpPr>
        <p:spPr>
          <a:xfrm>
            <a:off x="3510650" y="4419600"/>
            <a:ext cx="2079966" cy="523220"/>
          </a:xfrm>
          <a:prstGeom prst="rect">
            <a:avLst/>
          </a:prstGeom>
        </p:spPr>
        <p:txBody>
          <a:bodyPr wrap="none">
            <a:spAutoFit/>
          </a:bodyPr>
          <a:lstStyle/>
          <a:p>
            <a:pPr algn="ctr"/>
            <a:r>
              <a:rPr lang="en-US" sz="2800" dirty="0" smtClean="0"/>
              <a:t>(Chapter 7)</a:t>
            </a:r>
            <a:endParaRPr lang="en-US" sz="2800" dirty="0"/>
          </a:p>
        </p:txBody>
      </p:sp>
    </p:spTree>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When is MapReduce appropriate?</a:t>
            </a:r>
            <a:endParaRPr lang="en-US" dirty="0"/>
          </a:p>
        </p:txBody>
      </p:sp>
      <p:sp>
        <p:nvSpPr>
          <p:cNvPr id="3" name="Content Placeholder 2"/>
          <p:cNvSpPr>
            <a:spLocks noGrp="1"/>
          </p:cNvSpPr>
          <p:nvPr>
            <p:ph idx="1"/>
          </p:nvPr>
        </p:nvSpPr>
        <p:spPr/>
        <p:txBody>
          <a:bodyPr/>
          <a:lstStyle/>
          <a:p>
            <a:r>
              <a:rPr lang="en-US" dirty="0" err="1" smtClean="0"/>
              <a:t>MapReduce</a:t>
            </a:r>
            <a:r>
              <a:rPr lang="en-US" dirty="0" smtClean="0"/>
              <a:t> is a great solution when there is a lot of data:</a:t>
            </a:r>
          </a:p>
          <a:p>
            <a:pPr lvl="1"/>
            <a:r>
              <a:rPr lang="en-US" dirty="0" smtClean="0"/>
              <a:t>Input (e.g., compute statistics over large amounts of text) – take advantage of HDFS, data locality</a:t>
            </a:r>
          </a:p>
          <a:p>
            <a:pPr lvl="1"/>
            <a:r>
              <a:rPr lang="en-US" dirty="0" smtClean="0"/>
              <a:t>Intermediate files (e.g., phrase tables) – take advantage of distributed storage, fault tolerance</a:t>
            </a:r>
          </a:p>
          <a:p>
            <a:pPr lvl="1"/>
            <a:r>
              <a:rPr lang="en-US" dirty="0" smtClean="0"/>
              <a:t>Output (e.g., </a:t>
            </a:r>
            <a:r>
              <a:rPr lang="en-US" dirty="0" err="1" smtClean="0"/>
              <a:t>webcrawls</a:t>
            </a:r>
            <a:r>
              <a:rPr lang="en-US" dirty="0" smtClean="0"/>
              <a:t>) – avoids contention for shared resources</a:t>
            </a:r>
          </a:p>
          <a:p>
            <a:r>
              <a:rPr lang="en-US" dirty="0" smtClean="0"/>
              <a:t>Little synchronization is necessary</a:t>
            </a:r>
            <a:endParaRPr lang="en-US" dirty="0"/>
          </a:p>
        </p:txBody>
      </p:sp>
    </p:spTree>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When is MapReduce less appropriate?</a:t>
            </a:r>
            <a:endParaRPr lang="en-US" dirty="0"/>
          </a:p>
        </p:txBody>
      </p:sp>
      <p:sp>
        <p:nvSpPr>
          <p:cNvPr id="3" name="Content Placeholder 2"/>
          <p:cNvSpPr>
            <a:spLocks noGrp="1"/>
          </p:cNvSpPr>
          <p:nvPr>
            <p:ph idx="1"/>
          </p:nvPr>
        </p:nvSpPr>
        <p:spPr/>
        <p:txBody>
          <a:bodyPr/>
          <a:lstStyle/>
          <a:p>
            <a:r>
              <a:rPr lang="en-US" dirty="0" err="1" smtClean="0"/>
              <a:t>MapReduce</a:t>
            </a:r>
            <a:r>
              <a:rPr lang="en-US" dirty="0" smtClean="0"/>
              <a:t> can be problematic when</a:t>
            </a:r>
          </a:p>
          <a:p>
            <a:pPr lvl="1"/>
            <a:r>
              <a:rPr lang="en-US" dirty="0" smtClean="0"/>
              <a:t>“Online” processes are necessary, e.g. decisions must be made conditioned on the full state of the system</a:t>
            </a:r>
          </a:p>
          <a:p>
            <a:pPr lvl="2"/>
            <a:r>
              <a:rPr lang="en-US" dirty="0" err="1" smtClean="0"/>
              <a:t>Perceptron</a:t>
            </a:r>
            <a:r>
              <a:rPr lang="en-US" dirty="0" smtClean="0"/>
              <a:t>-style algorithms</a:t>
            </a:r>
          </a:p>
          <a:p>
            <a:pPr lvl="2"/>
            <a:r>
              <a:rPr lang="en-US" dirty="0" smtClean="0"/>
              <a:t>Monte Carlo simulations of certain models (e.g., </a:t>
            </a:r>
            <a:r>
              <a:rPr lang="en-US" dirty="0" err="1" smtClean="0"/>
              <a:t>Dirichlet</a:t>
            </a:r>
            <a:r>
              <a:rPr lang="en-US" dirty="0" smtClean="0"/>
              <a:t> processes, Hierarchical </a:t>
            </a:r>
            <a:r>
              <a:rPr lang="en-US" dirty="0" err="1" smtClean="0"/>
              <a:t>Dirichlet</a:t>
            </a:r>
            <a:r>
              <a:rPr lang="en-US" dirty="0" smtClean="0"/>
              <a:t> processes) may have global dependencies</a:t>
            </a:r>
          </a:p>
          <a:p>
            <a:pPr lvl="1"/>
            <a:r>
              <a:rPr lang="en-US" dirty="0" smtClean="0"/>
              <a:t>Individual map or reduce operations are extremely expensive computationally</a:t>
            </a:r>
          </a:p>
          <a:p>
            <a:pPr lvl="1"/>
            <a:r>
              <a:rPr lang="en-US" dirty="0" smtClean="0"/>
              <a:t>Large amounts of shared data are necessary</a:t>
            </a:r>
          </a:p>
        </p:txBody>
      </p:sp>
    </p:spTree>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txBox="1">
            <a:spLocks/>
          </p:cNvSpPr>
          <p:nvPr/>
        </p:nvSpPr>
        <p:spPr bwMode="auto">
          <a:xfrm>
            <a:off x="152400" y="114300"/>
            <a:ext cx="8686800" cy="1028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mj-lt"/>
                <a:ea typeface="+mj-ea"/>
                <a:cs typeface="+mj-cs"/>
              </a:rPr>
              <a:t>Alternatives to </a:t>
            </a:r>
            <a:r>
              <a:rPr kumimoji="0" lang="en-US" sz="3200" b="0" i="0" u="none" strike="noStrike" kern="0" cap="none" spc="0" normalizeH="0" baseline="0" noProof="0" dirty="0" err="1" smtClean="0">
                <a:ln>
                  <a:noFill/>
                </a:ln>
                <a:solidFill>
                  <a:schemeClr val="tx1"/>
                </a:solidFill>
                <a:effectLst/>
                <a:uLnTx/>
                <a:uFillTx/>
                <a:latin typeface="+mj-lt"/>
                <a:ea typeface="+mj-ea"/>
                <a:cs typeface="+mj-cs"/>
              </a:rPr>
              <a:t>Hadoop</a:t>
            </a:r>
            <a:r>
              <a:rPr kumimoji="0" lang="en-US" sz="3200" b="0" i="0" u="none" strike="noStrike" kern="0" cap="none" spc="0" normalizeH="0" baseline="0" noProof="0" dirty="0" smtClean="0">
                <a:ln>
                  <a:noFill/>
                </a:ln>
                <a:solidFill>
                  <a:schemeClr val="tx1"/>
                </a:solidFill>
                <a:effectLst/>
                <a:uLnTx/>
                <a:uFillTx/>
                <a:latin typeface="+mj-lt"/>
                <a:ea typeface="+mj-ea"/>
                <a:cs typeface="+mj-cs"/>
              </a:rPr>
              <a:t>:</a:t>
            </a:r>
            <a:r>
              <a:rPr kumimoji="0" lang="en-US" sz="3200" b="0" i="0" u="none" strike="noStrike" kern="0" cap="none" spc="0" normalizeH="0" noProof="0" dirty="0" smtClean="0">
                <a:ln>
                  <a:noFill/>
                </a:ln>
                <a:solidFill>
                  <a:schemeClr val="tx1"/>
                </a:solidFill>
                <a:effectLst/>
                <a:uLnTx/>
                <a:uFillTx/>
                <a:latin typeface="+mj-lt"/>
                <a:ea typeface="+mj-ea"/>
                <a:cs typeface="+mj-cs"/>
              </a:rPr>
              <a:t> Parallelization of computation</a:t>
            </a:r>
            <a:endParaRPr kumimoji="0" lang="en-US" sz="3200" b="0" i="0" u="none" strike="noStrike" kern="0" cap="none" spc="0" normalizeH="0" baseline="0" noProof="0" dirty="0" smtClean="0">
              <a:ln>
                <a:noFill/>
              </a:ln>
              <a:solidFill>
                <a:schemeClr val="tx1"/>
              </a:solidFill>
              <a:effectLst/>
              <a:uLnTx/>
              <a:uFillTx/>
              <a:latin typeface="+mj-lt"/>
              <a:ea typeface="+mj-ea"/>
              <a:cs typeface="+mj-cs"/>
            </a:endParaRPr>
          </a:p>
        </p:txBody>
      </p:sp>
      <p:graphicFrame>
        <p:nvGraphicFramePr>
          <p:cNvPr id="4" name="Table 3"/>
          <p:cNvGraphicFramePr>
            <a:graphicFrameLocks noGrp="1"/>
          </p:cNvGraphicFramePr>
          <p:nvPr/>
        </p:nvGraphicFramePr>
        <p:xfrm>
          <a:off x="609600" y="2043252"/>
          <a:ext cx="8001001" cy="3062148"/>
        </p:xfrm>
        <a:graphic>
          <a:graphicData uri="http://schemas.openxmlformats.org/drawingml/2006/table">
            <a:tbl>
              <a:tblPr firstRow="1" bandRow="1">
                <a:tableStyleId>{9DCAF9ED-07DC-4A11-8D7F-57B35C25682E}</a:tableStyleId>
              </a:tblPr>
              <a:tblGrid>
                <a:gridCol w="2133600"/>
                <a:gridCol w="1676400"/>
                <a:gridCol w="1981200"/>
                <a:gridCol w="2209801"/>
              </a:tblGrid>
              <a:tr h="383358">
                <a:tc>
                  <a:txBody>
                    <a:bodyPr/>
                    <a:lstStyle/>
                    <a:p>
                      <a:endParaRPr lang="en-US" dirty="0"/>
                    </a:p>
                  </a:txBody>
                  <a:tcPr/>
                </a:tc>
                <a:tc>
                  <a:txBody>
                    <a:bodyPr/>
                    <a:lstStyle/>
                    <a:p>
                      <a:r>
                        <a:rPr lang="en-US" dirty="0" err="1" smtClean="0">
                          <a:solidFill>
                            <a:schemeClr val="bg2"/>
                          </a:solidFill>
                        </a:rPr>
                        <a:t>libpthread</a:t>
                      </a:r>
                      <a:endParaRPr lang="en-US" dirty="0">
                        <a:solidFill>
                          <a:schemeClr val="bg2"/>
                        </a:solidFill>
                      </a:endParaRPr>
                    </a:p>
                  </a:txBody>
                  <a:tcPr/>
                </a:tc>
                <a:tc>
                  <a:txBody>
                    <a:bodyPr/>
                    <a:lstStyle/>
                    <a:p>
                      <a:r>
                        <a:rPr lang="en-US" dirty="0" smtClean="0">
                          <a:solidFill>
                            <a:schemeClr val="bg2"/>
                          </a:solidFill>
                        </a:rPr>
                        <a:t>MPI</a:t>
                      </a:r>
                      <a:endParaRPr lang="en-US" dirty="0">
                        <a:solidFill>
                          <a:schemeClr val="bg2"/>
                        </a:solidFill>
                      </a:endParaRPr>
                    </a:p>
                  </a:txBody>
                  <a:tcPr/>
                </a:tc>
                <a:tc>
                  <a:txBody>
                    <a:bodyPr/>
                    <a:lstStyle/>
                    <a:p>
                      <a:r>
                        <a:rPr lang="en-US" dirty="0" err="1" smtClean="0">
                          <a:solidFill>
                            <a:schemeClr val="bg2"/>
                          </a:solidFill>
                        </a:rPr>
                        <a:t>Hadoop</a:t>
                      </a:r>
                      <a:endParaRPr lang="en-US" b="1" dirty="0">
                        <a:solidFill>
                          <a:schemeClr val="bg2"/>
                        </a:solidFill>
                      </a:endParaRPr>
                    </a:p>
                  </a:txBody>
                  <a:tcPr/>
                </a:tc>
              </a:tr>
              <a:tr h="378642">
                <a:tc>
                  <a:txBody>
                    <a:bodyPr/>
                    <a:lstStyle/>
                    <a:p>
                      <a:r>
                        <a:rPr lang="en-US" dirty="0" smtClean="0"/>
                        <a:t>Job scheduling</a:t>
                      </a:r>
                      <a:endParaRPr lang="en-US" dirty="0"/>
                    </a:p>
                  </a:txBody>
                  <a:tcPr/>
                </a:tc>
                <a:tc>
                  <a:txBody>
                    <a:bodyPr/>
                    <a:lstStyle/>
                    <a:p>
                      <a:r>
                        <a:rPr lang="en-US" dirty="0" smtClean="0"/>
                        <a:t>none</a:t>
                      </a:r>
                      <a:endParaRPr lang="en-US" dirty="0"/>
                    </a:p>
                  </a:txBody>
                  <a:tcPr/>
                </a:tc>
                <a:tc>
                  <a:txBody>
                    <a:bodyPr/>
                    <a:lstStyle/>
                    <a:p>
                      <a:r>
                        <a:rPr lang="en-US" dirty="0" smtClean="0"/>
                        <a:t>with</a:t>
                      </a:r>
                      <a:r>
                        <a:rPr lang="en-US" baseline="0" dirty="0" smtClean="0"/>
                        <a:t> PBS</a:t>
                      </a:r>
                      <a:endParaRPr lang="en-US" dirty="0"/>
                    </a:p>
                  </a:txBody>
                  <a:tcPr/>
                </a:tc>
                <a:tc>
                  <a:txBody>
                    <a:bodyPr/>
                    <a:lstStyle/>
                    <a:p>
                      <a:r>
                        <a:rPr lang="en-US" dirty="0" smtClean="0"/>
                        <a:t>minimal</a:t>
                      </a:r>
                      <a:r>
                        <a:rPr lang="en-US" baseline="0" dirty="0" smtClean="0"/>
                        <a:t> (at pres.)</a:t>
                      </a:r>
                      <a:endParaRPr lang="en-US" dirty="0"/>
                    </a:p>
                  </a:txBody>
                  <a:tcPr/>
                </a:tc>
              </a:tr>
              <a:tr h="383358">
                <a:tc>
                  <a:txBody>
                    <a:bodyPr/>
                    <a:lstStyle/>
                    <a:p>
                      <a:r>
                        <a:rPr lang="en-US" dirty="0" smtClean="0"/>
                        <a:t>Synchronization</a:t>
                      </a:r>
                      <a:endParaRPr lang="en-US" dirty="0"/>
                    </a:p>
                  </a:txBody>
                  <a:tcPr/>
                </a:tc>
                <a:tc>
                  <a:txBody>
                    <a:bodyPr/>
                    <a:lstStyle/>
                    <a:p>
                      <a:r>
                        <a:rPr lang="en-US" dirty="0" smtClean="0"/>
                        <a:t>fine only</a:t>
                      </a:r>
                      <a:endParaRPr lang="en-US" dirty="0"/>
                    </a:p>
                  </a:txBody>
                  <a:tcPr/>
                </a:tc>
                <a:tc>
                  <a:txBody>
                    <a:bodyPr/>
                    <a:lstStyle/>
                    <a:p>
                      <a:r>
                        <a:rPr lang="en-US" dirty="0" smtClean="0"/>
                        <a:t>any</a:t>
                      </a:r>
                      <a:endParaRPr lang="en-US" dirty="0"/>
                    </a:p>
                  </a:txBody>
                  <a:tcPr/>
                </a:tc>
                <a:tc>
                  <a:txBody>
                    <a:bodyPr/>
                    <a:lstStyle/>
                    <a:p>
                      <a:r>
                        <a:rPr lang="en-US" dirty="0" smtClean="0"/>
                        <a:t>coarse only</a:t>
                      </a:r>
                      <a:endParaRPr lang="en-US" dirty="0"/>
                    </a:p>
                  </a:txBody>
                  <a:tcPr/>
                </a:tc>
              </a:tr>
              <a:tr h="383358">
                <a:tc>
                  <a:txBody>
                    <a:bodyPr/>
                    <a:lstStyle/>
                    <a:p>
                      <a:r>
                        <a:rPr lang="en-US" dirty="0" smtClean="0"/>
                        <a:t>Distributed FS</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r>
              <a:tr h="383358">
                <a:tc>
                  <a:txBody>
                    <a:bodyPr/>
                    <a:lstStyle/>
                    <a:p>
                      <a:r>
                        <a:rPr lang="en-US" dirty="0" smtClean="0"/>
                        <a:t>Fault tolerance</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via </a:t>
                      </a:r>
                      <a:r>
                        <a:rPr lang="en-US" dirty="0" err="1" smtClean="0"/>
                        <a:t>idempotency</a:t>
                      </a:r>
                      <a:endParaRPr lang="en-US" dirty="0"/>
                    </a:p>
                  </a:txBody>
                  <a:tcPr/>
                </a:tc>
              </a:tr>
              <a:tr h="383358">
                <a:tc>
                  <a:txBody>
                    <a:bodyPr/>
                    <a:lstStyle/>
                    <a:p>
                      <a:r>
                        <a:rPr lang="en-US" dirty="0" smtClean="0"/>
                        <a:t>Shared</a:t>
                      </a:r>
                      <a:r>
                        <a:rPr lang="en-US" baseline="0" dirty="0" smtClean="0"/>
                        <a:t> memory</a:t>
                      </a:r>
                      <a:endParaRPr lang="en-US" dirty="0"/>
                    </a:p>
                  </a:txBody>
                  <a:tcPr/>
                </a:tc>
                <a:tc>
                  <a:txBody>
                    <a:bodyPr/>
                    <a:lstStyle/>
                    <a:p>
                      <a:r>
                        <a:rPr lang="en-US" dirty="0" smtClean="0"/>
                        <a:t>yes</a:t>
                      </a:r>
                      <a:endParaRPr lang="en-US" dirty="0"/>
                    </a:p>
                  </a:txBody>
                  <a:tcPr/>
                </a:tc>
                <a:tc>
                  <a:txBody>
                    <a:bodyPr/>
                    <a:lstStyle/>
                    <a:p>
                      <a:r>
                        <a:rPr lang="en-US" dirty="0" smtClean="0"/>
                        <a:t>for messages</a:t>
                      </a:r>
                      <a:endParaRPr lang="en-US" dirty="0"/>
                    </a:p>
                  </a:txBody>
                  <a:tcPr/>
                </a:tc>
                <a:tc>
                  <a:txBody>
                    <a:bodyPr/>
                    <a:lstStyle/>
                    <a:p>
                      <a:r>
                        <a:rPr lang="en-US" dirty="0" smtClean="0"/>
                        <a:t>no</a:t>
                      </a:r>
                      <a:endParaRPr lang="en-US" dirty="0"/>
                    </a:p>
                  </a:txBody>
                  <a:tcPr/>
                </a:tc>
              </a:tr>
              <a:tr h="383358">
                <a:tc>
                  <a:txBody>
                    <a:bodyPr/>
                    <a:lstStyle/>
                    <a:p>
                      <a:r>
                        <a:rPr lang="en-US" dirty="0" smtClean="0"/>
                        <a:t>Scale</a:t>
                      </a:r>
                      <a:endParaRPr lang="en-US" dirty="0"/>
                    </a:p>
                  </a:txBody>
                  <a:tcPr/>
                </a:tc>
                <a:tc>
                  <a:txBody>
                    <a:bodyPr/>
                    <a:lstStyle/>
                    <a:p>
                      <a:r>
                        <a:rPr lang="en-US" dirty="0" smtClean="0"/>
                        <a:t>&lt;16</a:t>
                      </a:r>
                      <a:endParaRPr lang="en-US" dirty="0"/>
                    </a:p>
                  </a:txBody>
                  <a:tcPr/>
                </a:tc>
                <a:tc>
                  <a:txBody>
                    <a:bodyPr/>
                    <a:lstStyle/>
                    <a:p>
                      <a:r>
                        <a:rPr lang="en-US" dirty="0" smtClean="0"/>
                        <a:t>&lt;100</a:t>
                      </a:r>
                      <a:endParaRPr lang="en-US" dirty="0"/>
                    </a:p>
                  </a:txBody>
                  <a:tcPr/>
                </a:tc>
                <a:tc>
                  <a:txBody>
                    <a:bodyPr/>
                    <a:lstStyle/>
                    <a:p>
                      <a:r>
                        <a:rPr lang="en-US" dirty="0" smtClean="0"/>
                        <a:t>&gt;10000</a:t>
                      </a:r>
                      <a:endParaRPr lang="en-US" dirty="0"/>
                    </a:p>
                  </a:txBody>
                  <a:tcPr/>
                </a:tc>
              </a:tr>
              <a:tr h="383358">
                <a:tc>
                  <a:txBody>
                    <a:bodyPr/>
                    <a:lstStyle/>
                    <a:p>
                      <a:r>
                        <a:rPr lang="en-US" dirty="0" err="1" smtClean="0"/>
                        <a:t>MapReduce</a:t>
                      </a:r>
                      <a:endParaRPr lang="en-US" dirty="0"/>
                    </a:p>
                  </a:txBody>
                  <a:tcPr/>
                </a:tc>
                <a:tc>
                  <a:txBody>
                    <a:bodyPr/>
                    <a:lstStyle/>
                    <a:p>
                      <a:r>
                        <a:rPr lang="en-US" dirty="0" smtClean="0"/>
                        <a:t>no</a:t>
                      </a:r>
                      <a:endParaRPr lang="en-US" dirty="0"/>
                    </a:p>
                  </a:txBody>
                  <a:tcPr/>
                </a:tc>
                <a:tc>
                  <a:txBody>
                    <a:bodyPr/>
                    <a:lstStyle/>
                    <a:p>
                      <a:r>
                        <a:rPr lang="en-US" dirty="0" smtClean="0"/>
                        <a:t>limited reducers</a:t>
                      </a:r>
                      <a:endParaRPr lang="en-US" dirty="0"/>
                    </a:p>
                  </a:txBody>
                  <a:tcPr/>
                </a:tc>
                <a:tc>
                  <a:txBody>
                    <a:bodyPr/>
                    <a:lstStyle/>
                    <a:p>
                      <a:r>
                        <a:rPr lang="en-US" dirty="0" smtClean="0"/>
                        <a:t>yes</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txBox="1">
            <a:spLocks/>
          </p:cNvSpPr>
          <p:nvPr/>
        </p:nvSpPr>
        <p:spPr bwMode="auto">
          <a:xfrm>
            <a:off x="152400" y="114300"/>
            <a:ext cx="8686800" cy="1028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mj-lt"/>
                <a:ea typeface="+mj-ea"/>
                <a:cs typeface="+mj-cs"/>
              </a:rPr>
              <a:t>Alternatives to </a:t>
            </a:r>
            <a:r>
              <a:rPr kumimoji="0" lang="en-US" sz="3200" b="0" i="0" u="none" strike="noStrike" kern="0" cap="none" spc="0" normalizeH="0" baseline="0" noProof="0" dirty="0" err="1" smtClean="0">
                <a:ln>
                  <a:noFill/>
                </a:ln>
                <a:solidFill>
                  <a:schemeClr val="tx1"/>
                </a:solidFill>
                <a:effectLst/>
                <a:uLnTx/>
                <a:uFillTx/>
                <a:latin typeface="+mj-lt"/>
                <a:ea typeface="+mj-ea"/>
                <a:cs typeface="+mj-cs"/>
              </a:rPr>
              <a:t>Hadoop</a:t>
            </a:r>
            <a:r>
              <a:rPr kumimoji="0" lang="en-US" sz="3200" b="0" i="0" u="none" strike="noStrike" kern="0" cap="none" spc="0" normalizeH="0" baseline="0" noProof="0" dirty="0" smtClean="0">
                <a:ln>
                  <a:noFill/>
                </a:ln>
                <a:solidFill>
                  <a:schemeClr val="tx1"/>
                </a:solidFill>
                <a:effectLst/>
                <a:uLnTx/>
                <a:uFillTx/>
                <a:latin typeface="+mj-lt"/>
                <a:ea typeface="+mj-ea"/>
                <a:cs typeface="+mj-cs"/>
              </a:rPr>
              <a:t>:</a:t>
            </a:r>
            <a:r>
              <a:rPr lang="en-US" sz="3200" b="0" kern="0" baseline="0" dirty="0" smtClean="0">
                <a:latin typeface="+mj-lt"/>
                <a:ea typeface="+mj-ea"/>
                <a:cs typeface="+mj-cs"/>
              </a:rPr>
              <a:t/>
            </a:r>
            <a:br>
              <a:rPr lang="en-US" sz="3200" b="0" kern="0" baseline="0" dirty="0" smtClean="0">
                <a:latin typeface="+mj-lt"/>
                <a:ea typeface="+mj-ea"/>
                <a:cs typeface="+mj-cs"/>
              </a:rPr>
            </a:br>
            <a:r>
              <a:rPr lang="en-US" sz="3200" b="0" kern="0" baseline="0" dirty="0" smtClean="0">
                <a:latin typeface="+mj-lt"/>
                <a:ea typeface="+mj-ea"/>
                <a:cs typeface="+mj-cs"/>
              </a:rPr>
              <a:t>Data</a:t>
            </a:r>
            <a:r>
              <a:rPr lang="en-US" sz="3200" b="0" kern="0" dirty="0" smtClean="0">
                <a:latin typeface="+mj-lt"/>
                <a:ea typeface="+mj-ea"/>
                <a:cs typeface="+mj-cs"/>
              </a:rPr>
              <a:t> storage and access</a:t>
            </a:r>
            <a:endParaRPr kumimoji="0" lang="en-US" sz="3200" b="0" i="0" u="none" strike="noStrike" kern="0" cap="none" spc="0" normalizeH="0" baseline="0" noProof="0" dirty="0" smtClean="0">
              <a:ln>
                <a:noFill/>
              </a:ln>
              <a:solidFill>
                <a:schemeClr val="tx1"/>
              </a:solidFill>
              <a:effectLst/>
              <a:uLnTx/>
              <a:uFillTx/>
              <a:latin typeface="+mj-lt"/>
              <a:ea typeface="+mj-ea"/>
              <a:cs typeface="+mj-cs"/>
            </a:endParaRPr>
          </a:p>
        </p:txBody>
      </p:sp>
      <p:graphicFrame>
        <p:nvGraphicFramePr>
          <p:cNvPr id="4" name="Table 3"/>
          <p:cNvGraphicFramePr>
            <a:graphicFrameLocks noGrp="1"/>
          </p:cNvGraphicFramePr>
          <p:nvPr/>
        </p:nvGraphicFramePr>
        <p:xfrm>
          <a:off x="1524000" y="1910808"/>
          <a:ext cx="6477000" cy="3575592"/>
        </p:xfrm>
        <a:graphic>
          <a:graphicData uri="http://schemas.openxmlformats.org/drawingml/2006/table">
            <a:tbl>
              <a:tblPr firstRow="1" bandRow="1">
                <a:tableStyleId>{9DCAF9ED-07DC-4A11-8D7F-57B35C25682E}</a:tableStyleId>
              </a:tblPr>
              <a:tblGrid>
                <a:gridCol w="2301039"/>
                <a:gridCol w="1960145"/>
                <a:gridCol w="2215816"/>
              </a:tblGrid>
              <a:tr h="383358">
                <a:tc>
                  <a:txBody>
                    <a:bodyPr/>
                    <a:lstStyle/>
                    <a:p>
                      <a:endParaRPr lang="en-US" dirty="0"/>
                    </a:p>
                  </a:txBody>
                  <a:tcPr/>
                </a:tc>
                <a:tc>
                  <a:txBody>
                    <a:bodyPr/>
                    <a:lstStyle/>
                    <a:p>
                      <a:r>
                        <a:rPr lang="en-US" dirty="0" smtClean="0">
                          <a:solidFill>
                            <a:schemeClr val="bg2"/>
                          </a:solidFill>
                        </a:rPr>
                        <a:t>RDBMS</a:t>
                      </a:r>
                      <a:endParaRPr lang="en-US" dirty="0">
                        <a:solidFill>
                          <a:schemeClr val="bg2"/>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chemeClr val="bg2"/>
                          </a:solidFill>
                        </a:rPr>
                        <a:t>Hadoop</a:t>
                      </a:r>
                      <a:r>
                        <a:rPr lang="en-US" dirty="0" smtClean="0">
                          <a:solidFill>
                            <a:schemeClr val="bg2"/>
                          </a:solidFill>
                        </a:rPr>
                        <a:t>/HDFS</a:t>
                      </a:r>
                    </a:p>
                    <a:p>
                      <a:endParaRPr lang="en-US" dirty="0">
                        <a:solidFill>
                          <a:schemeClr val="bg2"/>
                        </a:solidFill>
                      </a:endParaRPr>
                    </a:p>
                  </a:txBody>
                  <a:tcPr/>
                </a:tc>
              </a:tr>
              <a:tr h="378642">
                <a:tc>
                  <a:txBody>
                    <a:bodyPr/>
                    <a:lstStyle/>
                    <a:p>
                      <a:r>
                        <a:rPr lang="en-US" dirty="0" smtClean="0"/>
                        <a:t>Transactions</a:t>
                      </a:r>
                      <a:endParaRPr lang="en-US" dirty="0"/>
                    </a:p>
                  </a:txBody>
                  <a:tcPr/>
                </a:tc>
                <a:tc>
                  <a:txBody>
                    <a:bodyPr/>
                    <a:lstStyle/>
                    <a:p>
                      <a:r>
                        <a:rPr lang="en-US" dirty="0" smtClean="0"/>
                        <a:t>row/table</a:t>
                      </a:r>
                      <a:endParaRPr lang="en-US" dirty="0"/>
                    </a:p>
                  </a:txBody>
                  <a:tcPr/>
                </a:tc>
                <a:tc>
                  <a:txBody>
                    <a:bodyPr/>
                    <a:lstStyle/>
                    <a:p>
                      <a:r>
                        <a:rPr lang="en-US" dirty="0" smtClean="0"/>
                        <a:t>none</a:t>
                      </a:r>
                      <a:endParaRPr lang="en-US" dirty="0"/>
                    </a:p>
                  </a:txBody>
                  <a:tcPr/>
                </a:tc>
              </a:tr>
              <a:tr h="383358">
                <a:tc>
                  <a:txBody>
                    <a:bodyPr/>
                    <a:lstStyle/>
                    <a:p>
                      <a:r>
                        <a:rPr lang="en-US" dirty="0" smtClean="0"/>
                        <a:t>Write operations</a:t>
                      </a:r>
                      <a:endParaRPr lang="en-US" dirty="0"/>
                    </a:p>
                  </a:txBody>
                  <a:tcPr/>
                </a:tc>
                <a:tc>
                  <a:txBody>
                    <a:bodyPr/>
                    <a:lstStyle/>
                    <a:p>
                      <a:r>
                        <a:rPr lang="en-US" dirty="0" smtClean="0"/>
                        <a:t>Create, update, delete</a:t>
                      </a:r>
                      <a:endParaRPr lang="en-US" dirty="0"/>
                    </a:p>
                  </a:txBody>
                  <a:tcPr/>
                </a:tc>
                <a:tc>
                  <a:txBody>
                    <a:bodyPr/>
                    <a:lstStyle/>
                    <a:p>
                      <a:r>
                        <a:rPr lang="en-US" dirty="0" smtClean="0"/>
                        <a:t>Create, append*</a:t>
                      </a:r>
                      <a:endParaRPr lang="en-US" dirty="0"/>
                    </a:p>
                  </a:txBody>
                  <a:tcPr/>
                </a:tc>
              </a:tr>
              <a:tr h="383358">
                <a:tc>
                  <a:txBody>
                    <a:bodyPr/>
                    <a:lstStyle/>
                    <a:p>
                      <a:r>
                        <a:rPr lang="en-US" dirty="0" smtClean="0"/>
                        <a:t>Shared disk</a:t>
                      </a:r>
                      <a:endParaRPr lang="en-US" dirty="0"/>
                    </a:p>
                  </a:txBody>
                  <a:tcPr/>
                </a:tc>
                <a:tc>
                  <a:txBody>
                    <a:bodyPr/>
                    <a:lstStyle/>
                    <a:p>
                      <a:r>
                        <a:rPr lang="en-US" dirty="0" smtClean="0"/>
                        <a:t>some</a:t>
                      </a:r>
                      <a:endParaRPr lang="en-US" dirty="0"/>
                    </a:p>
                  </a:txBody>
                  <a:tcPr/>
                </a:tc>
                <a:tc>
                  <a:txBody>
                    <a:bodyPr/>
                    <a:lstStyle/>
                    <a:p>
                      <a:r>
                        <a:rPr lang="en-US" dirty="0" smtClean="0"/>
                        <a:t>Yes</a:t>
                      </a:r>
                      <a:endParaRPr lang="en-US" dirty="0"/>
                    </a:p>
                  </a:txBody>
                  <a:tcPr/>
                </a:tc>
              </a:tr>
              <a:tr h="383358">
                <a:tc>
                  <a:txBody>
                    <a:bodyPr/>
                    <a:lstStyle/>
                    <a:p>
                      <a:r>
                        <a:rPr lang="en-US" dirty="0" smtClean="0"/>
                        <a:t>Fault tolerance</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383358">
                <a:tc>
                  <a:txBody>
                    <a:bodyPr/>
                    <a:lstStyle/>
                    <a:p>
                      <a:r>
                        <a:rPr lang="en-US" dirty="0" smtClean="0"/>
                        <a:t>Query language</a:t>
                      </a:r>
                      <a:endParaRPr lang="en-US" dirty="0"/>
                    </a:p>
                  </a:txBody>
                  <a:tcPr/>
                </a:tc>
                <a:tc>
                  <a:txBody>
                    <a:bodyPr/>
                    <a:lstStyle/>
                    <a:p>
                      <a:r>
                        <a:rPr lang="en-US" dirty="0" smtClean="0"/>
                        <a:t>SQL</a:t>
                      </a:r>
                      <a:endParaRPr lang="en-US" dirty="0"/>
                    </a:p>
                  </a:txBody>
                  <a:tcPr/>
                </a:tc>
                <a:tc>
                  <a:txBody>
                    <a:bodyPr/>
                    <a:lstStyle/>
                    <a:p>
                      <a:r>
                        <a:rPr lang="en-US" dirty="0" smtClean="0"/>
                        <a:t>Pig</a:t>
                      </a:r>
                      <a:endParaRPr lang="en-US" dirty="0"/>
                    </a:p>
                  </a:txBody>
                  <a:tcPr/>
                </a:tc>
              </a:tr>
              <a:tr h="383358">
                <a:tc>
                  <a:txBody>
                    <a:bodyPr/>
                    <a:lstStyle/>
                    <a:p>
                      <a:r>
                        <a:rPr lang="en-US" dirty="0" smtClean="0"/>
                        <a:t>Responsiveness</a:t>
                      </a:r>
                      <a:endParaRPr lang="en-US" dirty="0"/>
                    </a:p>
                  </a:txBody>
                  <a:tcPr/>
                </a:tc>
                <a:tc>
                  <a:txBody>
                    <a:bodyPr/>
                    <a:lstStyle/>
                    <a:p>
                      <a:r>
                        <a:rPr lang="en-US" dirty="0" smtClean="0"/>
                        <a:t>online</a:t>
                      </a:r>
                      <a:endParaRPr lang="en-US" dirty="0"/>
                    </a:p>
                  </a:txBody>
                  <a:tcPr/>
                </a:tc>
                <a:tc>
                  <a:txBody>
                    <a:bodyPr/>
                    <a:lstStyle/>
                    <a:p>
                      <a:r>
                        <a:rPr lang="en-US" dirty="0" smtClean="0"/>
                        <a:t>offline</a:t>
                      </a:r>
                      <a:endParaRPr lang="en-US" dirty="0"/>
                    </a:p>
                  </a:txBody>
                  <a:tcPr/>
                </a:tc>
              </a:tr>
              <a:tr h="383358">
                <a:tc>
                  <a:txBody>
                    <a:bodyPr/>
                    <a:lstStyle/>
                    <a:p>
                      <a:r>
                        <a:rPr lang="en-US" dirty="0" smtClean="0"/>
                        <a:t>Data consistency</a:t>
                      </a:r>
                      <a:endParaRPr lang="en-US" dirty="0"/>
                    </a:p>
                  </a:txBody>
                  <a:tcPr/>
                </a:tc>
                <a:tc>
                  <a:txBody>
                    <a:bodyPr/>
                    <a:lstStyle/>
                    <a:p>
                      <a:r>
                        <a:rPr lang="en-US" dirty="0" smtClean="0"/>
                        <a:t>enforced</a:t>
                      </a:r>
                      <a:endParaRPr lang="en-US" dirty="0"/>
                    </a:p>
                  </a:txBody>
                  <a:tcPr/>
                </a:tc>
                <a:tc>
                  <a:txBody>
                    <a:bodyPr/>
                    <a:lstStyle/>
                    <a:p>
                      <a:r>
                        <a:rPr lang="en-US" dirty="0" smtClean="0"/>
                        <a:t>no</a:t>
                      </a:r>
                      <a:r>
                        <a:rPr lang="en-US" baseline="0" dirty="0" smtClean="0"/>
                        <a:t> guarantee</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TextBox 3"/>
          <p:cNvSpPr txBox="1">
            <a:spLocks noChangeArrowheads="1"/>
          </p:cNvSpPr>
          <p:nvPr/>
        </p:nvSpPr>
        <p:spPr bwMode="auto">
          <a:xfrm>
            <a:off x="152400" y="2209800"/>
            <a:ext cx="8839200" cy="1570038"/>
          </a:xfrm>
          <a:prstGeom prst="rect">
            <a:avLst/>
          </a:prstGeom>
          <a:noFill/>
          <a:ln w="9525">
            <a:noFill/>
            <a:miter lim="800000"/>
            <a:headEnd/>
            <a:tailEnd/>
          </a:ln>
        </p:spPr>
        <p:txBody>
          <a:bodyPr>
            <a:spAutoFit/>
          </a:bodyPr>
          <a:lstStyle/>
          <a:p>
            <a:pPr algn="ctr"/>
            <a:r>
              <a:rPr lang="en-US" sz="9600" dirty="0"/>
              <a:t>Questions?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 name="Oval 7"/>
          <p:cNvSpPr>
            <a:spLocks noChangeArrowheads="1"/>
          </p:cNvSpPr>
          <p:nvPr/>
        </p:nvSpPr>
        <p:spPr bwMode="auto">
          <a:xfrm>
            <a:off x="2950329" y="1714500"/>
            <a:ext cx="533400" cy="5334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a:lstStyle/>
          <a:p>
            <a:endParaRPr lang="en-US"/>
          </a:p>
        </p:txBody>
      </p:sp>
      <p:sp>
        <p:nvSpPr>
          <p:cNvPr id="28" name="Oval 13"/>
          <p:cNvSpPr>
            <a:spLocks noChangeArrowheads="1"/>
          </p:cNvSpPr>
          <p:nvPr/>
        </p:nvSpPr>
        <p:spPr bwMode="auto">
          <a:xfrm>
            <a:off x="3636129" y="1714500"/>
            <a:ext cx="533400" cy="5334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a:lstStyle/>
          <a:p>
            <a:endParaRPr lang="en-US"/>
          </a:p>
        </p:txBody>
      </p:sp>
      <p:sp>
        <p:nvSpPr>
          <p:cNvPr id="29" name="Oval 17"/>
          <p:cNvSpPr>
            <a:spLocks noChangeArrowheads="1"/>
          </p:cNvSpPr>
          <p:nvPr/>
        </p:nvSpPr>
        <p:spPr bwMode="auto">
          <a:xfrm>
            <a:off x="4321929" y="1714500"/>
            <a:ext cx="533400" cy="5334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a:lstStyle/>
          <a:p>
            <a:endParaRPr lang="en-US"/>
          </a:p>
        </p:txBody>
      </p:sp>
      <p:sp>
        <p:nvSpPr>
          <p:cNvPr id="30" name="Oval 21"/>
          <p:cNvSpPr>
            <a:spLocks noChangeArrowheads="1"/>
          </p:cNvSpPr>
          <p:nvPr/>
        </p:nvSpPr>
        <p:spPr bwMode="auto">
          <a:xfrm>
            <a:off x="5007729" y="1714500"/>
            <a:ext cx="533400" cy="5334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a:lstStyle/>
          <a:p>
            <a:endParaRPr lang="en-US"/>
          </a:p>
        </p:txBody>
      </p:sp>
      <p:sp>
        <p:nvSpPr>
          <p:cNvPr id="31" name="Oval 25"/>
          <p:cNvSpPr>
            <a:spLocks noChangeArrowheads="1"/>
          </p:cNvSpPr>
          <p:nvPr/>
        </p:nvSpPr>
        <p:spPr bwMode="auto">
          <a:xfrm>
            <a:off x="5693529" y="1714500"/>
            <a:ext cx="533400" cy="5334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a:lstStyle/>
          <a:p>
            <a:endParaRPr lang="en-US"/>
          </a:p>
        </p:txBody>
      </p:sp>
      <p:sp>
        <p:nvSpPr>
          <p:cNvPr id="37" name="Rectangle 29"/>
          <p:cNvSpPr>
            <a:spLocks noChangeArrowheads="1"/>
          </p:cNvSpPr>
          <p:nvPr/>
        </p:nvSpPr>
        <p:spPr bwMode="auto">
          <a:xfrm>
            <a:off x="2362200" y="4724400"/>
            <a:ext cx="381000" cy="38100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lstStyle/>
          <a:p>
            <a:endParaRPr lang="en-US"/>
          </a:p>
        </p:txBody>
      </p:sp>
      <p:sp>
        <p:nvSpPr>
          <p:cNvPr id="39" name="Rectangle 8"/>
          <p:cNvSpPr>
            <a:spLocks noChangeArrowheads="1"/>
          </p:cNvSpPr>
          <p:nvPr/>
        </p:nvSpPr>
        <p:spPr bwMode="auto">
          <a:xfrm>
            <a:off x="3026529" y="4724400"/>
            <a:ext cx="381000" cy="38100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lstStyle/>
          <a:p>
            <a:endParaRPr lang="en-US"/>
          </a:p>
        </p:txBody>
      </p:sp>
      <p:sp>
        <p:nvSpPr>
          <p:cNvPr id="40" name="TextBox 12"/>
          <p:cNvSpPr txBox="1">
            <a:spLocks noChangeArrowheads="1"/>
          </p:cNvSpPr>
          <p:nvPr/>
        </p:nvSpPr>
        <p:spPr bwMode="auto">
          <a:xfrm>
            <a:off x="3062179" y="4038600"/>
            <a:ext cx="309700" cy="338554"/>
          </a:xfrm>
          <a:prstGeom prst="rect">
            <a:avLst/>
          </a:prstGeom>
          <a:noFill/>
          <a:ln w="9525">
            <a:noFill/>
            <a:miter lim="800000"/>
            <a:headEnd/>
            <a:tailEnd/>
          </a:ln>
        </p:spPr>
        <p:txBody>
          <a:bodyPr wrap="none">
            <a:spAutoFit/>
          </a:bodyPr>
          <a:lstStyle/>
          <a:p>
            <a:r>
              <a:rPr lang="en-US" dirty="0" smtClean="0"/>
              <a:t>g</a:t>
            </a:r>
            <a:endParaRPr lang="en-US" dirty="0"/>
          </a:p>
        </p:txBody>
      </p:sp>
      <p:cxnSp>
        <p:nvCxnSpPr>
          <p:cNvPr id="41" name="Straight Arrow Connector 37"/>
          <p:cNvCxnSpPr>
            <a:cxnSpLocks noChangeShapeType="1"/>
            <a:stCxn id="37" idx="0"/>
            <a:endCxn id="40" idx="1"/>
          </p:cNvCxnSpPr>
          <p:nvPr/>
        </p:nvCxnSpPr>
        <p:spPr bwMode="auto">
          <a:xfrm rot="5400000" flipH="1" flipV="1">
            <a:off x="2549178" y="4211400"/>
            <a:ext cx="516523" cy="509479"/>
          </a:xfrm>
          <a:prstGeom prst="straightConnector1">
            <a:avLst/>
          </a:prstGeom>
          <a:noFill/>
          <a:ln w="9525" algn="ctr">
            <a:solidFill>
              <a:schemeClr val="tx1"/>
            </a:solidFill>
            <a:round/>
            <a:headEnd/>
            <a:tailEnd type="triangle" w="med" len="med"/>
          </a:ln>
        </p:spPr>
      </p:cxnSp>
      <p:cxnSp>
        <p:nvCxnSpPr>
          <p:cNvPr id="42" name="Straight Arrow Connector 50"/>
          <p:cNvCxnSpPr>
            <a:cxnSpLocks noChangeShapeType="1"/>
            <a:stCxn id="70" idx="4"/>
            <a:endCxn id="40" idx="0"/>
          </p:cNvCxnSpPr>
          <p:nvPr/>
        </p:nvCxnSpPr>
        <p:spPr bwMode="auto">
          <a:xfrm rot="5400000">
            <a:off x="3026529" y="3848100"/>
            <a:ext cx="381000" cy="1588"/>
          </a:xfrm>
          <a:prstGeom prst="straightConnector1">
            <a:avLst/>
          </a:prstGeom>
          <a:noFill/>
          <a:ln w="9525" algn="ctr">
            <a:solidFill>
              <a:schemeClr val="tx1"/>
            </a:solidFill>
            <a:round/>
            <a:headEnd/>
            <a:tailEnd type="triangle" w="med" len="med"/>
          </a:ln>
        </p:spPr>
      </p:cxnSp>
      <p:cxnSp>
        <p:nvCxnSpPr>
          <p:cNvPr id="43" name="Straight Arrow Connector 51"/>
          <p:cNvCxnSpPr>
            <a:cxnSpLocks noChangeShapeType="1"/>
            <a:stCxn id="40" idx="2"/>
            <a:endCxn id="39" idx="0"/>
          </p:cNvCxnSpPr>
          <p:nvPr/>
        </p:nvCxnSpPr>
        <p:spPr bwMode="auto">
          <a:xfrm rot="5400000">
            <a:off x="3043406" y="4550777"/>
            <a:ext cx="347246" cy="1588"/>
          </a:xfrm>
          <a:prstGeom prst="straightConnector1">
            <a:avLst/>
          </a:prstGeom>
          <a:noFill/>
          <a:ln w="9525" algn="ctr">
            <a:solidFill>
              <a:schemeClr val="tx1"/>
            </a:solidFill>
            <a:round/>
            <a:headEnd/>
            <a:tailEnd type="triangle" w="med" len="med"/>
          </a:ln>
        </p:spPr>
      </p:cxnSp>
      <p:sp>
        <p:nvSpPr>
          <p:cNvPr id="45" name="Rectangle 14"/>
          <p:cNvSpPr>
            <a:spLocks noChangeArrowheads="1"/>
          </p:cNvSpPr>
          <p:nvPr/>
        </p:nvSpPr>
        <p:spPr bwMode="auto">
          <a:xfrm>
            <a:off x="3712329" y="4724400"/>
            <a:ext cx="381000" cy="38100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lstStyle/>
          <a:p>
            <a:endParaRPr lang="en-US"/>
          </a:p>
        </p:txBody>
      </p:sp>
      <p:sp>
        <p:nvSpPr>
          <p:cNvPr id="46" name="TextBox 53"/>
          <p:cNvSpPr txBox="1">
            <a:spLocks noChangeArrowheads="1"/>
          </p:cNvSpPr>
          <p:nvPr/>
        </p:nvSpPr>
        <p:spPr bwMode="auto">
          <a:xfrm>
            <a:off x="3747979" y="4038600"/>
            <a:ext cx="309700" cy="338554"/>
          </a:xfrm>
          <a:prstGeom prst="rect">
            <a:avLst/>
          </a:prstGeom>
          <a:noFill/>
          <a:ln w="9525">
            <a:noFill/>
            <a:miter lim="800000"/>
            <a:headEnd/>
            <a:tailEnd/>
          </a:ln>
        </p:spPr>
        <p:txBody>
          <a:bodyPr wrap="none">
            <a:spAutoFit/>
          </a:bodyPr>
          <a:lstStyle/>
          <a:p>
            <a:r>
              <a:rPr lang="en-US" dirty="0" smtClean="0"/>
              <a:t>g</a:t>
            </a:r>
            <a:endParaRPr lang="en-US" dirty="0"/>
          </a:p>
        </p:txBody>
      </p:sp>
      <p:cxnSp>
        <p:nvCxnSpPr>
          <p:cNvPr id="47" name="Straight Arrow Connector 54"/>
          <p:cNvCxnSpPr>
            <a:cxnSpLocks noChangeShapeType="1"/>
            <a:stCxn id="39" idx="0"/>
            <a:endCxn id="46" idx="1"/>
          </p:cNvCxnSpPr>
          <p:nvPr/>
        </p:nvCxnSpPr>
        <p:spPr bwMode="auto">
          <a:xfrm rot="5400000" flipH="1" flipV="1">
            <a:off x="3224243" y="4200664"/>
            <a:ext cx="516523" cy="530950"/>
          </a:xfrm>
          <a:prstGeom prst="straightConnector1">
            <a:avLst/>
          </a:prstGeom>
          <a:noFill/>
          <a:ln w="9525" algn="ctr">
            <a:solidFill>
              <a:schemeClr val="tx1"/>
            </a:solidFill>
            <a:round/>
            <a:headEnd/>
            <a:tailEnd type="triangle" w="med" len="med"/>
          </a:ln>
        </p:spPr>
      </p:cxnSp>
      <p:cxnSp>
        <p:nvCxnSpPr>
          <p:cNvPr id="48" name="Straight Arrow Connector 55"/>
          <p:cNvCxnSpPr>
            <a:cxnSpLocks noChangeShapeType="1"/>
            <a:stCxn id="74" idx="4"/>
            <a:endCxn id="46" idx="0"/>
          </p:cNvCxnSpPr>
          <p:nvPr/>
        </p:nvCxnSpPr>
        <p:spPr bwMode="auto">
          <a:xfrm rot="5400000">
            <a:off x="3712329" y="3848100"/>
            <a:ext cx="381000" cy="1588"/>
          </a:xfrm>
          <a:prstGeom prst="straightConnector1">
            <a:avLst/>
          </a:prstGeom>
          <a:noFill/>
          <a:ln w="9525" algn="ctr">
            <a:solidFill>
              <a:schemeClr val="tx1"/>
            </a:solidFill>
            <a:round/>
            <a:headEnd/>
            <a:tailEnd type="triangle" w="med" len="med"/>
          </a:ln>
        </p:spPr>
      </p:cxnSp>
      <p:cxnSp>
        <p:nvCxnSpPr>
          <p:cNvPr id="49" name="Straight Arrow Connector 56"/>
          <p:cNvCxnSpPr>
            <a:cxnSpLocks noChangeShapeType="1"/>
            <a:stCxn id="46" idx="2"/>
            <a:endCxn id="45" idx="0"/>
          </p:cNvCxnSpPr>
          <p:nvPr/>
        </p:nvCxnSpPr>
        <p:spPr bwMode="auto">
          <a:xfrm rot="5400000">
            <a:off x="3729206" y="4550777"/>
            <a:ext cx="347246" cy="1588"/>
          </a:xfrm>
          <a:prstGeom prst="straightConnector1">
            <a:avLst/>
          </a:prstGeom>
          <a:noFill/>
          <a:ln w="9525" algn="ctr">
            <a:solidFill>
              <a:schemeClr val="tx1"/>
            </a:solidFill>
            <a:round/>
            <a:headEnd/>
            <a:tailEnd type="triangle" w="med" len="med"/>
          </a:ln>
        </p:spPr>
      </p:cxnSp>
      <p:sp>
        <p:nvSpPr>
          <p:cNvPr id="51" name="Rectangle 18"/>
          <p:cNvSpPr>
            <a:spLocks noChangeArrowheads="1"/>
          </p:cNvSpPr>
          <p:nvPr/>
        </p:nvSpPr>
        <p:spPr bwMode="auto">
          <a:xfrm>
            <a:off x="4398129" y="4724400"/>
            <a:ext cx="381000" cy="38100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lstStyle/>
          <a:p>
            <a:endParaRPr lang="en-US"/>
          </a:p>
        </p:txBody>
      </p:sp>
      <p:sp>
        <p:nvSpPr>
          <p:cNvPr id="52" name="TextBox 57"/>
          <p:cNvSpPr txBox="1">
            <a:spLocks noChangeArrowheads="1"/>
          </p:cNvSpPr>
          <p:nvPr/>
        </p:nvSpPr>
        <p:spPr bwMode="auto">
          <a:xfrm>
            <a:off x="4433779" y="4038600"/>
            <a:ext cx="309700" cy="338554"/>
          </a:xfrm>
          <a:prstGeom prst="rect">
            <a:avLst/>
          </a:prstGeom>
          <a:noFill/>
          <a:ln w="9525">
            <a:noFill/>
            <a:miter lim="800000"/>
            <a:headEnd/>
            <a:tailEnd/>
          </a:ln>
        </p:spPr>
        <p:txBody>
          <a:bodyPr wrap="none">
            <a:spAutoFit/>
          </a:bodyPr>
          <a:lstStyle/>
          <a:p>
            <a:r>
              <a:rPr lang="en-US" dirty="0" smtClean="0"/>
              <a:t>g</a:t>
            </a:r>
            <a:endParaRPr lang="en-US" dirty="0"/>
          </a:p>
        </p:txBody>
      </p:sp>
      <p:cxnSp>
        <p:nvCxnSpPr>
          <p:cNvPr id="53" name="Straight Arrow Connector 58"/>
          <p:cNvCxnSpPr>
            <a:cxnSpLocks noChangeShapeType="1"/>
            <a:stCxn id="45" idx="0"/>
            <a:endCxn id="52" idx="1"/>
          </p:cNvCxnSpPr>
          <p:nvPr/>
        </p:nvCxnSpPr>
        <p:spPr bwMode="auto">
          <a:xfrm rot="5400000" flipH="1" flipV="1">
            <a:off x="3910043" y="4200664"/>
            <a:ext cx="516523" cy="530950"/>
          </a:xfrm>
          <a:prstGeom prst="straightConnector1">
            <a:avLst/>
          </a:prstGeom>
          <a:noFill/>
          <a:ln w="9525" algn="ctr">
            <a:solidFill>
              <a:schemeClr val="tx1"/>
            </a:solidFill>
            <a:round/>
            <a:headEnd/>
            <a:tailEnd type="triangle" w="med" len="med"/>
          </a:ln>
        </p:spPr>
      </p:cxnSp>
      <p:cxnSp>
        <p:nvCxnSpPr>
          <p:cNvPr id="54" name="Straight Arrow Connector 59"/>
          <p:cNvCxnSpPr>
            <a:cxnSpLocks noChangeShapeType="1"/>
            <a:stCxn id="75" idx="4"/>
            <a:endCxn id="52" idx="0"/>
          </p:cNvCxnSpPr>
          <p:nvPr/>
        </p:nvCxnSpPr>
        <p:spPr bwMode="auto">
          <a:xfrm rot="5400000">
            <a:off x="4398129" y="3848100"/>
            <a:ext cx="381000" cy="1588"/>
          </a:xfrm>
          <a:prstGeom prst="straightConnector1">
            <a:avLst/>
          </a:prstGeom>
          <a:noFill/>
          <a:ln w="9525" algn="ctr">
            <a:solidFill>
              <a:schemeClr val="tx1"/>
            </a:solidFill>
            <a:round/>
            <a:headEnd/>
            <a:tailEnd type="triangle" w="med" len="med"/>
          </a:ln>
        </p:spPr>
      </p:cxnSp>
      <p:cxnSp>
        <p:nvCxnSpPr>
          <p:cNvPr id="55" name="Straight Arrow Connector 60"/>
          <p:cNvCxnSpPr>
            <a:cxnSpLocks noChangeShapeType="1"/>
            <a:stCxn id="52" idx="2"/>
            <a:endCxn id="51" idx="0"/>
          </p:cNvCxnSpPr>
          <p:nvPr/>
        </p:nvCxnSpPr>
        <p:spPr bwMode="auto">
          <a:xfrm rot="5400000">
            <a:off x="4415006" y="4550777"/>
            <a:ext cx="347246" cy="1588"/>
          </a:xfrm>
          <a:prstGeom prst="straightConnector1">
            <a:avLst/>
          </a:prstGeom>
          <a:noFill/>
          <a:ln w="9525" algn="ctr">
            <a:solidFill>
              <a:schemeClr val="tx1"/>
            </a:solidFill>
            <a:round/>
            <a:headEnd/>
            <a:tailEnd type="triangle" w="med" len="med"/>
          </a:ln>
        </p:spPr>
      </p:cxnSp>
      <p:sp>
        <p:nvSpPr>
          <p:cNvPr id="57" name="Rectangle 22"/>
          <p:cNvSpPr>
            <a:spLocks noChangeArrowheads="1"/>
          </p:cNvSpPr>
          <p:nvPr/>
        </p:nvSpPr>
        <p:spPr bwMode="auto">
          <a:xfrm>
            <a:off x="5083929" y="4724400"/>
            <a:ext cx="381000" cy="38100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lstStyle/>
          <a:p>
            <a:endParaRPr lang="en-US"/>
          </a:p>
        </p:txBody>
      </p:sp>
      <p:sp>
        <p:nvSpPr>
          <p:cNvPr id="58" name="TextBox 61"/>
          <p:cNvSpPr txBox="1">
            <a:spLocks noChangeArrowheads="1"/>
          </p:cNvSpPr>
          <p:nvPr/>
        </p:nvSpPr>
        <p:spPr bwMode="auto">
          <a:xfrm>
            <a:off x="5119579" y="4038600"/>
            <a:ext cx="309700" cy="338554"/>
          </a:xfrm>
          <a:prstGeom prst="rect">
            <a:avLst/>
          </a:prstGeom>
          <a:noFill/>
          <a:ln w="9525">
            <a:noFill/>
            <a:miter lim="800000"/>
            <a:headEnd/>
            <a:tailEnd/>
          </a:ln>
        </p:spPr>
        <p:txBody>
          <a:bodyPr wrap="none">
            <a:spAutoFit/>
          </a:bodyPr>
          <a:lstStyle/>
          <a:p>
            <a:r>
              <a:rPr lang="en-US" dirty="0" smtClean="0"/>
              <a:t>g</a:t>
            </a:r>
            <a:endParaRPr lang="en-US" dirty="0"/>
          </a:p>
        </p:txBody>
      </p:sp>
      <p:cxnSp>
        <p:nvCxnSpPr>
          <p:cNvPr id="59" name="Straight Arrow Connector 62"/>
          <p:cNvCxnSpPr>
            <a:cxnSpLocks noChangeShapeType="1"/>
            <a:stCxn id="51" idx="0"/>
            <a:endCxn id="58" idx="1"/>
          </p:cNvCxnSpPr>
          <p:nvPr/>
        </p:nvCxnSpPr>
        <p:spPr bwMode="auto">
          <a:xfrm rot="5400000" flipH="1" flipV="1">
            <a:off x="4595843" y="4200664"/>
            <a:ext cx="516523" cy="530950"/>
          </a:xfrm>
          <a:prstGeom prst="straightConnector1">
            <a:avLst/>
          </a:prstGeom>
          <a:noFill/>
          <a:ln w="9525" algn="ctr">
            <a:solidFill>
              <a:schemeClr val="tx1"/>
            </a:solidFill>
            <a:round/>
            <a:headEnd/>
            <a:tailEnd type="triangle" w="med" len="med"/>
          </a:ln>
        </p:spPr>
      </p:cxnSp>
      <p:cxnSp>
        <p:nvCxnSpPr>
          <p:cNvPr id="60" name="Straight Arrow Connector 63"/>
          <p:cNvCxnSpPr>
            <a:cxnSpLocks noChangeShapeType="1"/>
            <a:stCxn id="76" idx="4"/>
            <a:endCxn id="58" idx="0"/>
          </p:cNvCxnSpPr>
          <p:nvPr/>
        </p:nvCxnSpPr>
        <p:spPr bwMode="auto">
          <a:xfrm rot="5400000">
            <a:off x="5083929" y="3848100"/>
            <a:ext cx="381000" cy="1588"/>
          </a:xfrm>
          <a:prstGeom prst="straightConnector1">
            <a:avLst/>
          </a:prstGeom>
          <a:noFill/>
          <a:ln w="9525" algn="ctr">
            <a:solidFill>
              <a:schemeClr val="tx1"/>
            </a:solidFill>
            <a:round/>
            <a:headEnd/>
            <a:tailEnd type="triangle" w="med" len="med"/>
          </a:ln>
        </p:spPr>
      </p:cxnSp>
      <p:cxnSp>
        <p:nvCxnSpPr>
          <p:cNvPr id="61" name="Straight Arrow Connector 64"/>
          <p:cNvCxnSpPr>
            <a:cxnSpLocks noChangeShapeType="1"/>
            <a:stCxn id="58" idx="2"/>
            <a:endCxn id="57" idx="0"/>
          </p:cNvCxnSpPr>
          <p:nvPr/>
        </p:nvCxnSpPr>
        <p:spPr bwMode="auto">
          <a:xfrm rot="5400000">
            <a:off x="5100806" y="4550777"/>
            <a:ext cx="347246" cy="1588"/>
          </a:xfrm>
          <a:prstGeom prst="straightConnector1">
            <a:avLst/>
          </a:prstGeom>
          <a:noFill/>
          <a:ln w="9525" algn="ctr">
            <a:solidFill>
              <a:schemeClr val="tx1"/>
            </a:solidFill>
            <a:round/>
            <a:headEnd/>
            <a:tailEnd type="triangle" w="med" len="med"/>
          </a:ln>
        </p:spPr>
      </p:cxnSp>
      <p:sp>
        <p:nvSpPr>
          <p:cNvPr id="63" name="Rectangle 26"/>
          <p:cNvSpPr>
            <a:spLocks noChangeArrowheads="1"/>
          </p:cNvSpPr>
          <p:nvPr/>
        </p:nvSpPr>
        <p:spPr bwMode="auto">
          <a:xfrm>
            <a:off x="5769729" y="4724400"/>
            <a:ext cx="381000" cy="381000"/>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a:lstStyle/>
          <a:p>
            <a:endParaRPr lang="en-US"/>
          </a:p>
        </p:txBody>
      </p:sp>
      <p:sp>
        <p:nvSpPr>
          <p:cNvPr id="64" name="TextBox 65"/>
          <p:cNvSpPr txBox="1">
            <a:spLocks noChangeArrowheads="1"/>
          </p:cNvSpPr>
          <p:nvPr/>
        </p:nvSpPr>
        <p:spPr bwMode="auto">
          <a:xfrm>
            <a:off x="5805379" y="4038600"/>
            <a:ext cx="309700" cy="338554"/>
          </a:xfrm>
          <a:prstGeom prst="rect">
            <a:avLst/>
          </a:prstGeom>
          <a:noFill/>
          <a:ln w="9525">
            <a:noFill/>
            <a:miter lim="800000"/>
            <a:headEnd/>
            <a:tailEnd/>
          </a:ln>
        </p:spPr>
        <p:txBody>
          <a:bodyPr wrap="none">
            <a:spAutoFit/>
          </a:bodyPr>
          <a:lstStyle/>
          <a:p>
            <a:r>
              <a:rPr lang="en-US" dirty="0" smtClean="0"/>
              <a:t>g</a:t>
            </a:r>
            <a:endParaRPr lang="en-US" dirty="0"/>
          </a:p>
        </p:txBody>
      </p:sp>
      <p:cxnSp>
        <p:nvCxnSpPr>
          <p:cNvPr id="65" name="Straight Arrow Connector 66"/>
          <p:cNvCxnSpPr>
            <a:cxnSpLocks noChangeShapeType="1"/>
            <a:stCxn id="57" idx="0"/>
            <a:endCxn id="64" idx="1"/>
          </p:cNvCxnSpPr>
          <p:nvPr/>
        </p:nvCxnSpPr>
        <p:spPr bwMode="auto">
          <a:xfrm rot="5400000" flipH="1" flipV="1">
            <a:off x="5281643" y="4200664"/>
            <a:ext cx="516523" cy="530950"/>
          </a:xfrm>
          <a:prstGeom prst="straightConnector1">
            <a:avLst/>
          </a:prstGeom>
          <a:noFill/>
          <a:ln w="9525" algn="ctr">
            <a:solidFill>
              <a:schemeClr val="tx1"/>
            </a:solidFill>
            <a:round/>
            <a:headEnd/>
            <a:tailEnd type="triangle" w="med" len="med"/>
          </a:ln>
        </p:spPr>
      </p:cxnSp>
      <p:cxnSp>
        <p:nvCxnSpPr>
          <p:cNvPr id="66" name="Straight Arrow Connector 67"/>
          <p:cNvCxnSpPr>
            <a:cxnSpLocks noChangeShapeType="1"/>
            <a:stCxn id="77" idx="4"/>
            <a:endCxn id="64" idx="0"/>
          </p:cNvCxnSpPr>
          <p:nvPr/>
        </p:nvCxnSpPr>
        <p:spPr bwMode="auto">
          <a:xfrm rot="5400000">
            <a:off x="5769729" y="3848100"/>
            <a:ext cx="381000" cy="1588"/>
          </a:xfrm>
          <a:prstGeom prst="straightConnector1">
            <a:avLst/>
          </a:prstGeom>
          <a:noFill/>
          <a:ln w="9525" algn="ctr">
            <a:solidFill>
              <a:schemeClr val="tx1"/>
            </a:solidFill>
            <a:round/>
            <a:headEnd/>
            <a:tailEnd type="triangle" w="med" len="med"/>
          </a:ln>
        </p:spPr>
      </p:cxnSp>
      <p:cxnSp>
        <p:nvCxnSpPr>
          <p:cNvPr id="67" name="Straight Arrow Connector 68"/>
          <p:cNvCxnSpPr>
            <a:cxnSpLocks noChangeShapeType="1"/>
            <a:stCxn id="64" idx="2"/>
            <a:endCxn id="63" idx="0"/>
          </p:cNvCxnSpPr>
          <p:nvPr/>
        </p:nvCxnSpPr>
        <p:spPr bwMode="auto">
          <a:xfrm rot="5400000">
            <a:off x="5786606" y="4550777"/>
            <a:ext cx="347246" cy="1588"/>
          </a:xfrm>
          <a:prstGeom prst="straightConnector1">
            <a:avLst/>
          </a:prstGeom>
          <a:noFill/>
          <a:ln w="9525" algn="ctr">
            <a:solidFill>
              <a:schemeClr val="tx1"/>
            </a:solidFill>
            <a:round/>
            <a:headEnd/>
            <a:tailEnd type="triangle" w="med" len="med"/>
          </a:ln>
        </p:spPr>
      </p:cxnSp>
      <p:sp>
        <p:nvSpPr>
          <p:cNvPr id="70" name="Oval 7"/>
          <p:cNvSpPr>
            <a:spLocks noChangeArrowheads="1"/>
          </p:cNvSpPr>
          <p:nvPr/>
        </p:nvSpPr>
        <p:spPr bwMode="auto">
          <a:xfrm>
            <a:off x="2950329" y="3124200"/>
            <a:ext cx="533400" cy="53340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a:lstStyle/>
          <a:p>
            <a:endParaRPr lang="en-US"/>
          </a:p>
        </p:txBody>
      </p:sp>
      <p:sp>
        <p:nvSpPr>
          <p:cNvPr id="74" name="Oval 7"/>
          <p:cNvSpPr>
            <a:spLocks noChangeArrowheads="1"/>
          </p:cNvSpPr>
          <p:nvPr/>
        </p:nvSpPr>
        <p:spPr bwMode="auto">
          <a:xfrm>
            <a:off x="3636129" y="3124200"/>
            <a:ext cx="533400" cy="53340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a:lstStyle/>
          <a:p>
            <a:endParaRPr lang="en-US"/>
          </a:p>
        </p:txBody>
      </p:sp>
      <p:sp>
        <p:nvSpPr>
          <p:cNvPr id="75" name="Oval 7"/>
          <p:cNvSpPr>
            <a:spLocks noChangeArrowheads="1"/>
          </p:cNvSpPr>
          <p:nvPr/>
        </p:nvSpPr>
        <p:spPr bwMode="auto">
          <a:xfrm>
            <a:off x="4321929" y="3124200"/>
            <a:ext cx="533400" cy="53340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a:lstStyle/>
          <a:p>
            <a:endParaRPr lang="en-US"/>
          </a:p>
        </p:txBody>
      </p:sp>
      <p:sp>
        <p:nvSpPr>
          <p:cNvPr id="76" name="Oval 7"/>
          <p:cNvSpPr>
            <a:spLocks noChangeArrowheads="1"/>
          </p:cNvSpPr>
          <p:nvPr/>
        </p:nvSpPr>
        <p:spPr bwMode="auto">
          <a:xfrm>
            <a:off x="5007729" y="3124200"/>
            <a:ext cx="533400" cy="53340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a:lstStyle/>
          <a:p>
            <a:endParaRPr lang="en-US"/>
          </a:p>
        </p:txBody>
      </p:sp>
      <p:sp>
        <p:nvSpPr>
          <p:cNvPr id="77" name="Oval 7"/>
          <p:cNvSpPr>
            <a:spLocks noChangeArrowheads="1"/>
          </p:cNvSpPr>
          <p:nvPr/>
        </p:nvSpPr>
        <p:spPr bwMode="auto">
          <a:xfrm>
            <a:off x="5693529" y="3124200"/>
            <a:ext cx="533400" cy="53340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a:lstStyle/>
          <a:p>
            <a:endParaRPr lang="en-US"/>
          </a:p>
        </p:txBody>
      </p:sp>
      <p:sp>
        <p:nvSpPr>
          <p:cNvPr id="82" name="TextBox 12"/>
          <p:cNvSpPr txBox="1">
            <a:spLocks noChangeArrowheads="1"/>
          </p:cNvSpPr>
          <p:nvPr/>
        </p:nvSpPr>
        <p:spPr bwMode="auto">
          <a:xfrm>
            <a:off x="3090231" y="2518946"/>
            <a:ext cx="253596" cy="338554"/>
          </a:xfrm>
          <a:prstGeom prst="rect">
            <a:avLst/>
          </a:prstGeom>
          <a:noFill/>
          <a:ln w="9525">
            <a:noFill/>
            <a:miter lim="800000"/>
            <a:headEnd/>
            <a:tailEnd/>
          </a:ln>
        </p:spPr>
        <p:txBody>
          <a:bodyPr wrap="none">
            <a:spAutoFit/>
          </a:bodyPr>
          <a:lstStyle/>
          <a:p>
            <a:r>
              <a:rPr lang="en-US" dirty="0" smtClean="0"/>
              <a:t>f</a:t>
            </a:r>
            <a:endParaRPr lang="en-US" dirty="0"/>
          </a:p>
        </p:txBody>
      </p:sp>
      <p:cxnSp>
        <p:nvCxnSpPr>
          <p:cNvPr id="84" name="Straight Arrow Connector 50"/>
          <p:cNvCxnSpPr>
            <a:cxnSpLocks noChangeShapeType="1"/>
            <a:stCxn id="27" idx="4"/>
            <a:endCxn id="82" idx="0"/>
          </p:cNvCxnSpPr>
          <p:nvPr/>
        </p:nvCxnSpPr>
        <p:spPr bwMode="auto">
          <a:xfrm rot="5400000">
            <a:off x="3081506" y="2383423"/>
            <a:ext cx="271046" cy="1588"/>
          </a:xfrm>
          <a:prstGeom prst="straightConnector1">
            <a:avLst/>
          </a:prstGeom>
          <a:noFill/>
          <a:ln w="9525" algn="ctr">
            <a:solidFill>
              <a:schemeClr val="tx1"/>
            </a:solidFill>
            <a:round/>
            <a:headEnd/>
            <a:tailEnd type="triangle" w="med" len="med"/>
          </a:ln>
        </p:spPr>
      </p:cxnSp>
      <p:cxnSp>
        <p:nvCxnSpPr>
          <p:cNvPr id="85" name="Straight Arrow Connector 51"/>
          <p:cNvCxnSpPr>
            <a:cxnSpLocks noChangeShapeType="1"/>
            <a:stCxn id="82" idx="2"/>
            <a:endCxn id="70" idx="0"/>
          </p:cNvCxnSpPr>
          <p:nvPr/>
        </p:nvCxnSpPr>
        <p:spPr bwMode="auto">
          <a:xfrm rot="5400000">
            <a:off x="3083679" y="2990850"/>
            <a:ext cx="266700" cy="1588"/>
          </a:xfrm>
          <a:prstGeom prst="straightConnector1">
            <a:avLst/>
          </a:prstGeom>
          <a:noFill/>
          <a:ln w="9525" algn="ctr">
            <a:solidFill>
              <a:schemeClr val="tx1"/>
            </a:solidFill>
            <a:round/>
            <a:headEnd/>
            <a:tailEnd type="triangle" w="med" len="med"/>
          </a:ln>
        </p:spPr>
      </p:cxnSp>
      <p:sp>
        <p:nvSpPr>
          <p:cNvPr id="86" name="TextBox 53"/>
          <p:cNvSpPr txBox="1">
            <a:spLocks noChangeArrowheads="1"/>
          </p:cNvSpPr>
          <p:nvPr/>
        </p:nvSpPr>
        <p:spPr bwMode="auto">
          <a:xfrm>
            <a:off x="3776031" y="2518946"/>
            <a:ext cx="253596" cy="338554"/>
          </a:xfrm>
          <a:prstGeom prst="rect">
            <a:avLst/>
          </a:prstGeom>
          <a:noFill/>
          <a:ln w="9525">
            <a:noFill/>
            <a:miter lim="800000"/>
            <a:headEnd/>
            <a:tailEnd/>
          </a:ln>
        </p:spPr>
        <p:txBody>
          <a:bodyPr wrap="none">
            <a:spAutoFit/>
          </a:bodyPr>
          <a:lstStyle/>
          <a:p>
            <a:r>
              <a:rPr lang="en-US" dirty="0" smtClean="0"/>
              <a:t>f</a:t>
            </a:r>
            <a:endParaRPr lang="en-US" dirty="0"/>
          </a:p>
        </p:txBody>
      </p:sp>
      <p:cxnSp>
        <p:nvCxnSpPr>
          <p:cNvPr id="88" name="Straight Arrow Connector 55"/>
          <p:cNvCxnSpPr>
            <a:cxnSpLocks noChangeShapeType="1"/>
            <a:stCxn id="28" idx="4"/>
            <a:endCxn id="86" idx="0"/>
          </p:cNvCxnSpPr>
          <p:nvPr/>
        </p:nvCxnSpPr>
        <p:spPr bwMode="auto">
          <a:xfrm rot="5400000">
            <a:off x="3767306" y="2383423"/>
            <a:ext cx="271046" cy="1588"/>
          </a:xfrm>
          <a:prstGeom prst="straightConnector1">
            <a:avLst/>
          </a:prstGeom>
          <a:noFill/>
          <a:ln w="9525" algn="ctr">
            <a:solidFill>
              <a:schemeClr val="tx1"/>
            </a:solidFill>
            <a:round/>
            <a:headEnd/>
            <a:tailEnd type="triangle" w="med" len="med"/>
          </a:ln>
        </p:spPr>
      </p:cxnSp>
      <p:cxnSp>
        <p:nvCxnSpPr>
          <p:cNvPr id="89" name="Straight Arrow Connector 56"/>
          <p:cNvCxnSpPr>
            <a:cxnSpLocks noChangeShapeType="1"/>
            <a:stCxn id="86" idx="2"/>
            <a:endCxn id="74" idx="0"/>
          </p:cNvCxnSpPr>
          <p:nvPr/>
        </p:nvCxnSpPr>
        <p:spPr bwMode="auto">
          <a:xfrm rot="5400000">
            <a:off x="3769479" y="2990850"/>
            <a:ext cx="266700" cy="1588"/>
          </a:xfrm>
          <a:prstGeom prst="straightConnector1">
            <a:avLst/>
          </a:prstGeom>
          <a:noFill/>
          <a:ln w="9525" algn="ctr">
            <a:solidFill>
              <a:schemeClr val="tx1"/>
            </a:solidFill>
            <a:round/>
            <a:headEnd/>
            <a:tailEnd type="triangle" w="med" len="med"/>
          </a:ln>
        </p:spPr>
      </p:cxnSp>
      <p:sp>
        <p:nvSpPr>
          <p:cNvPr id="90" name="TextBox 57"/>
          <p:cNvSpPr txBox="1">
            <a:spLocks noChangeArrowheads="1"/>
          </p:cNvSpPr>
          <p:nvPr/>
        </p:nvSpPr>
        <p:spPr bwMode="auto">
          <a:xfrm>
            <a:off x="4461831" y="2518946"/>
            <a:ext cx="253596" cy="338554"/>
          </a:xfrm>
          <a:prstGeom prst="rect">
            <a:avLst/>
          </a:prstGeom>
          <a:noFill/>
          <a:ln w="9525">
            <a:noFill/>
            <a:miter lim="800000"/>
            <a:headEnd/>
            <a:tailEnd/>
          </a:ln>
        </p:spPr>
        <p:txBody>
          <a:bodyPr wrap="none">
            <a:spAutoFit/>
          </a:bodyPr>
          <a:lstStyle/>
          <a:p>
            <a:r>
              <a:rPr lang="en-US" dirty="0" smtClean="0"/>
              <a:t>f</a:t>
            </a:r>
            <a:endParaRPr lang="en-US" dirty="0"/>
          </a:p>
        </p:txBody>
      </p:sp>
      <p:cxnSp>
        <p:nvCxnSpPr>
          <p:cNvPr id="92" name="Straight Arrow Connector 59"/>
          <p:cNvCxnSpPr>
            <a:cxnSpLocks noChangeShapeType="1"/>
            <a:stCxn id="29" idx="4"/>
            <a:endCxn id="90" idx="0"/>
          </p:cNvCxnSpPr>
          <p:nvPr/>
        </p:nvCxnSpPr>
        <p:spPr bwMode="auto">
          <a:xfrm rot="5400000">
            <a:off x="4453106" y="2383423"/>
            <a:ext cx="271046" cy="1588"/>
          </a:xfrm>
          <a:prstGeom prst="straightConnector1">
            <a:avLst/>
          </a:prstGeom>
          <a:noFill/>
          <a:ln w="9525" algn="ctr">
            <a:solidFill>
              <a:schemeClr val="tx1"/>
            </a:solidFill>
            <a:round/>
            <a:headEnd/>
            <a:tailEnd type="triangle" w="med" len="med"/>
          </a:ln>
        </p:spPr>
      </p:cxnSp>
      <p:cxnSp>
        <p:nvCxnSpPr>
          <p:cNvPr id="93" name="Straight Arrow Connector 60"/>
          <p:cNvCxnSpPr>
            <a:cxnSpLocks noChangeShapeType="1"/>
            <a:stCxn id="90" idx="2"/>
            <a:endCxn id="75" idx="0"/>
          </p:cNvCxnSpPr>
          <p:nvPr/>
        </p:nvCxnSpPr>
        <p:spPr bwMode="auto">
          <a:xfrm rot="5400000">
            <a:off x="4455279" y="2990850"/>
            <a:ext cx="266700" cy="1588"/>
          </a:xfrm>
          <a:prstGeom prst="straightConnector1">
            <a:avLst/>
          </a:prstGeom>
          <a:noFill/>
          <a:ln w="9525" algn="ctr">
            <a:solidFill>
              <a:schemeClr val="tx1"/>
            </a:solidFill>
            <a:round/>
            <a:headEnd/>
            <a:tailEnd type="triangle" w="med" len="med"/>
          </a:ln>
        </p:spPr>
      </p:cxnSp>
      <p:sp>
        <p:nvSpPr>
          <p:cNvPr id="94" name="TextBox 61"/>
          <p:cNvSpPr txBox="1">
            <a:spLocks noChangeArrowheads="1"/>
          </p:cNvSpPr>
          <p:nvPr/>
        </p:nvSpPr>
        <p:spPr bwMode="auto">
          <a:xfrm>
            <a:off x="5147631" y="2518946"/>
            <a:ext cx="253596" cy="338554"/>
          </a:xfrm>
          <a:prstGeom prst="rect">
            <a:avLst/>
          </a:prstGeom>
          <a:noFill/>
          <a:ln w="9525">
            <a:noFill/>
            <a:miter lim="800000"/>
            <a:headEnd/>
            <a:tailEnd/>
          </a:ln>
        </p:spPr>
        <p:txBody>
          <a:bodyPr wrap="none">
            <a:spAutoFit/>
          </a:bodyPr>
          <a:lstStyle/>
          <a:p>
            <a:r>
              <a:rPr lang="en-US" dirty="0" smtClean="0"/>
              <a:t>f</a:t>
            </a:r>
            <a:endParaRPr lang="en-US" dirty="0"/>
          </a:p>
        </p:txBody>
      </p:sp>
      <p:cxnSp>
        <p:nvCxnSpPr>
          <p:cNvPr id="96" name="Straight Arrow Connector 63"/>
          <p:cNvCxnSpPr>
            <a:cxnSpLocks noChangeShapeType="1"/>
            <a:stCxn id="30" idx="4"/>
            <a:endCxn id="94" idx="0"/>
          </p:cNvCxnSpPr>
          <p:nvPr/>
        </p:nvCxnSpPr>
        <p:spPr bwMode="auto">
          <a:xfrm rot="5400000">
            <a:off x="5138906" y="2383423"/>
            <a:ext cx="271046" cy="1588"/>
          </a:xfrm>
          <a:prstGeom prst="straightConnector1">
            <a:avLst/>
          </a:prstGeom>
          <a:noFill/>
          <a:ln w="9525" algn="ctr">
            <a:solidFill>
              <a:schemeClr val="tx1"/>
            </a:solidFill>
            <a:round/>
            <a:headEnd/>
            <a:tailEnd type="triangle" w="med" len="med"/>
          </a:ln>
        </p:spPr>
      </p:cxnSp>
      <p:cxnSp>
        <p:nvCxnSpPr>
          <p:cNvPr id="97" name="Straight Arrow Connector 64"/>
          <p:cNvCxnSpPr>
            <a:cxnSpLocks noChangeShapeType="1"/>
            <a:stCxn id="94" idx="2"/>
            <a:endCxn id="76" idx="0"/>
          </p:cNvCxnSpPr>
          <p:nvPr/>
        </p:nvCxnSpPr>
        <p:spPr bwMode="auto">
          <a:xfrm rot="5400000">
            <a:off x="5141079" y="2990850"/>
            <a:ext cx="266700" cy="1588"/>
          </a:xfrm>
          <a:prstGeom prst="straightConnector1">
            <a:avLst/>
          </a:prstGeom>
          <a:noFill/>
          <a:ln w="9525" algn="ctr">
            <a:solidFill>
              <a:schemeClr val="tx1"/>
            </a:solidFill>
            <a:round/>
            <a:headEnd/>
            <a:tailEnd type="triangle" w="med" len="med"/>
          </a:ln>
        </p:spPr>
      </p:cxnSp>
      <p:sp>
        <p:nvSpPr>
          <p:cNvPr id="98" name="TextBox 65"/>
          <p:cNvSpPr txBox="1">
            <a:spLocks noChangeArrowheads="1"/>
          </p:cNvSpPr>
          <p:nvPr/>
        </p:nvSpPr>
        <p:spPr bwMode="auto">
          <a:xfrm>
            <a:off x="5833431" y="2518946"/>
            <a:ext cx="253596" cy="338554"/>
          </a:xfrm>
          <a:prstGeom prst="rect">
            <a:avLst/>
          </a:prstGeom>
          <a:noFill/>
          <a:ln w="9525">
            <a:noFill/>
            <a:miter lim="800000"/>
            <a:headEnd/>
            <a:tailEnd/>
          </a:ln>
        </p:spPr>
        <p:txBody>
          <a:bodyPr wrap="none">
            <a:spAutoFit/>
          </a:bodyPr>
          <a:lstStyle/>
          <a:p>
            <a:r>
              <a:rPr lang="en-US" dirty="0" smtClean="0"/>
              <a:t>f</a:t>
            </a:r>
            <a:endParaRPr lang="en-US" dirty="0"/>
          </a:p>
        </p:txBody>
      </p:sp>
      <p:cxnSp>
        <p:nvCxnSpPr>
          <p:cNvPr id="100" name="Straight Arrow Connector 67"/>
          <p:cNvCxnSpPr>
            <a:cxnSpLocks noChangeShapeType="1"/>
            <a:stCxn id="31" idx="4"/>
            <a:endCxn id="98" idx="0"/>
          </p:cNvCxnSpPr>
          <p:nvPr/>
        </p:nvCxnSpPr>
        <p:spPr bwMode="auto">
          <a:xfrm rot="5400000">
            <a:off x="5824706" y="2383423"/>
            <a:ext cx="271046" cy="1588"/>
          </a:xfrm>
          <a:prstGeom prst="straightConnector1">
            <a:avLst/>
          </a:prstGeom>
          <a:noFill/>
          <a:ln w="9525" algn="ctr">
            <a:solidFill>
              <a:schemeClr val="tx1"/>
            </a:solidFill>
            <a:round/>
            <a:headEnd/>
            <a:tailEnd type="triangle" w="med" len="med"/>
          </a:ln>
        </p:spPr>
      </p:cxnSp>
      <p:cxnSp>
        <p:nvCxnSpPr>
          <p:cNvPr id="101" name="Straight Arrow Connector 68"/>
          <p:cNvCxnSpPr>
            <a:cxnSpLocks noChangeShapeType="1"/>
            <a:stCxn id="98" idx="2"/>
            <a:endCxn id="77" idx="0"/>
          </p:cNvCxnSpPr>
          <p:nvPr/>
        </p:nvCxnSpPr>
        <p:spPr bwMode="auto">
          <a:xfrm rot="5400000">
            <a:off x="5826879" y="2990850"/>
            <a:ext cx="266700" cy="1588"/>
          </a:xfrm>
          <a:prstGeom prst="straightConnector1">
            <a:avLst/>
          </a:prstGeom>
          <a:noFill/>
          <a:ln w="9525" algn="ctr">
            <a:solidFill>
              <a:schemeClr val="tx1"/>
            </a:solidFill>
            <a:round/>
            <a:headEnd/>
            <a:tailEnd type="triangle" w="med" len="med"/>
          </a:ln>
        </p:spPr>
      </p:cxnSp>
      <p:sp>
        <p:nvSpPr>
          <p:cNvPr id="146" name="TextBox 145"/>
          <p:cNvSpPr txBox="1"/>
          <p:nvPr/>
        </p:nvSpPr>
        <p:spPr>
          <a:xfrm>
            <a:off x="609600" y="2438400"/>
            <a:ext cx="904415" cy="523220"/>
          </a:xfrm>
          <a:prstGeom prst="rect">
            <a:avLst/>
          </a:prstGeom>
          <a:noFill/>
        </p:spPr>
        <p:txBody>
          <a:bodyPr wrap="none" rtlCol="0">
            <a:spAutoFit/>
          </a:bodyPr>
          <a:lstStyle/>
          <a:p>
            <a:r>
              <a:rPr lang="en-US" sz="2800" dirty="0" smtClean="0"/>
              <a:t>Map</a:t>
            </a:r>
            <a:endParaRPr lang="en-US" sz="2800" dirty="0"/>
          </a:p>
        </p:txBody>
      </p:sp>
      <p:sp>
        <p:nvSpPr>
          <p:cNvPr id="147" name="TextBox 146"/>
          <p:cNvSpPr txBox="1"/>
          <p:nvPr/>
        </p:nvSpPr>
        <p:spPr>
          <a:xfrm>
            <a:off x="619585" y="3886200"/>
            <a:ext cx="942887" cy="523220"/>
          </a:xfrm>
          <a:prstGeom prst="rect">
            <a:avLst/>
          </a:prstGeom>
          <a:noFill/>
        </p:spPr>
        <p:txBody>
          <a:bodyPr wrap="none" rtlCol="0">
            <a:spAutoFit/>
          </a:bodyPr>
          <a:lstStyle/>
          <a:p>
            <a:r>
              <a:rPr lang="en-US" sz="2800" dirty="0" smtClean="0"/>
              <a:t>Fold</a:t>
            </a:r>
            <a:endParaRPr lang="en-US" sz="2800" dirty="0"/>
          </a:p>
        </p:txBody>
      </p:sp>
      <p:sp>
        <p:nvSpPr>
          <p:cNvPr id="148" name="TextBox 147"/>
          <p:cNvSpPr txBox="1"/>
          <p:nvPr/>
        </p:nvSpPr>
        <p:spPr>
          <a:xfrm>
            <a:off x="7086600" y="2438400"/>
            <a:ext cx="904415" cy="523220"/>
          </a:xfrm>
          <a:prstGeom prst="rect">
            <a:avLst/>
          </a:prstGeom>
          <a:noFill/>
        </p:spPr>
        <p:txBody>
          <a:bodyPr wrap="none" rtlCol="0">
            <a:spAutoFit/>
          </a:bodyPr>
          <a:lstStyle/>
          <a:p>
            <a:r>
              <a:rPr lang="en-US" sz="2800" dirty="0" smtClean="0">
                <a:solidFill>
                  <a:schemeClr val="tx2"/>
                </a:solidFill>
              </a:rPr>
              <a:t>Map</a:t>
            </a:r>
            <a:endParaRPr lang="en-US" sz="2800" dirty="0">
              <a:solidFill>
                <a:schemeClr val="tx2"/>
              </a:solidFill>
            </a:endParaRPr>
          </a:p>
        </p:txBody>
      </p:sp>
      <p:sp>
        <p:nvSpPr>
          <p:cNvPr id="149" name="TextBox 148"/>
          <p:cNvSpPr txBox="1"/>
          <p:nvPr/>
        </p:nvSpPr>
        <p:spPr>
          <a:xfrm>
            <a:off x="7096585" y="3886200"/>
            <a:ext cx="1484702" cy="523220"/>
          </a:xfrm>
          <a:prstGeom prst="rect">
            <a:avLst/>
          </a:prstGeom>
          <a:noFill/>
        </p:spPr>
        <p:txBody>
          <a:bodyPr wrap="none" rtlCol="0">
            <a:spAutoFit/>
          </a:bodyPr>
          <a:lstStyle/>
          <a:p>
            <a:r>
              <a:rPr lang="en-US" sz="2800" dirty="0" smtClean="0">
                <a:solidFill>
                  <a:schemeClr val="tx2"/>
                </a:solidFill>
              </a:rPr>
              <a:t>Reduce</a:t>
            </a:r>
            <a:endParaRPr lang="en-US" sz="2800" dirty="0">
              <a:solidFill>
                <a:schemeClr val="tx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82"/>
                                        </p:tgtEl>
                                        <p:attrNameLst>
                                          <p:attrName>style.visibility</p:attrName>
                                        </p:attrNameLst>
                                      </p:cBhvr>
                                      <p:to>
                                        <p:strVal val="visible"/>
                                      </p:to>
                                    </p:set>
                                    <p:animEffect transition="in" filter="dissolve">
                                      <p:cBhvr>
                                        <p:cTn id="19" dur="500"/>
                                        <p:tgtEl>
                                          <p:spTgt spid="82"/>
                                        </p:tgtEl>
                                      </p:cBhvr>
                                    </p:animEffect>
                                  </p:childTnLst>
                                </p:cTn>
                              </p:par>
                              <p:par>
                                <p:cTn id="20" presetID="9" presetClass="entr" presetSubtype="0" fill="hold" nodeType="withEffect">
                                  <p:stCondLst>
                                    <p:cond delay="0"/>
                                  </p:stCondLst>
                                  <p:childTnLst>
                                    <p:set>
                                      <p:cBhvr>
                                        <p:cTn id="21" dur="1" fill="hold">
                                          <p:stCondLst>
                                            <p:cond delay="0"/>
                                          </p:stCondLst>
                                        </p:cTn>
                                        <p:tgtEl>
                                          <p:spTgt spid="84"/>
                                        </p:tgtEl>
                                        <p:attrNameLst>
                                          <p:attrName>style.visibility</p:attrName>
                                        </p:attrNameLst>
                                      </p:cBhvr>
                                      <p:to>
                                        <p:strVal val="visible"/>
                                      </p:to>
                                    </p:set>
                                    <p:animEffect transition="in" filter="dissolve">
                                      <p:cBhvr>
                                        <p:cTn id="22" dur="500"/>
                                        <p:tgtEl>
                                          <p:spTgt spid="84"/>
                                        </p:tgtEl>
                                      </p:cBhvr>
                                    </p:animEffect>
                                  </p:childTnLst>
                                </p:cTn>
                              </p:par>
                              <p:par>
                                <p:cTn id="23" presetID="9" presetClass="entr" presetSubtype="0" fill="hold" nodeType="withEffect">
                                  <p:stCondLst>
                                    <p:cond delay="0"/>
                                  </p:stCondLst>
                                  <p:childTnLst>
                                    <p:set>
                                      <p:cBhvr>
                                        <p:cTn id="24" dur="1" fill="hold">
                                          <p:stCondLst>
                                            <p:cond delay="0"/>
                                          </p:stCondLst>
                                        </p:cTn>
                                        <p:tgtEl>
                                          <p:spTgt spid="85"/>
                                        </p:tgtEl>
                                        <p:attrNameLst>
                                          <p:attrName>style.visibility</p:attrName>
                                        </p:attrNameLst>
                                      </p:cBhvr>
                                      <p:to>
                                        <p:strVal val="visible"/>
                                      </p:to>
                                    </p:set>
                                    <p:animEffect transition="in" filter="dissolve">
                                      <p:cBhvr>
                                        <p:cTn id="25" dur="500"/>
                                        <p:tgtEl>
                                          <p:spTgt spid="85"/>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86"/>
                                        </p:tgtEl>
                                        <p:attrNameLst>
                                          <p:attrName>style.visibility</p:attrName>
                                        </p:attrNameLst>
                                      </p:cBhvr>
                                      <p:to>
                                        <p:strVal val="visible"/>
                                      </p:to>
                                    </p:set>
                                    <p:animEffect transition="in" filter="dissolve">
                                      <p:cBhvr>
                                        <p:cTn id="28" dur="500"/>
                                        <p:tgtEl>
                                          <p:spTgt spid="86"/>
                                        </p:tgtEl>
                                      </p:cBhvr>
                                    </p:animEffect>
                                  </p:childTnLst>
                                </p:cTn>
                              </p:par>
                              <p:par>
                                <p:cTn id="29" presetID="9" presetClass="entr" presetSubtype="0" fill="hold" nodeType="withEffect">
                                  <p:stCondLst>
                                    <p:cond delay="0"/>
                                  </p:stCondLst>
                                  <p:childTnLst>
                                    <p:set>
                                      <p:cBhvr>
                                        <p:cTn id="30" dur="1" fill="hold">
                                          <p:stCondLst>
                                            <p:cond delay="0"/>
                                          </p:stCondLst>
                                        </p:cTn>
                                        <p:tgtEl>
                                          <p:spTgt spid="88"/>
                                        </p:tgtEl>
                                        <p:attrNameLst>
                                          <p:attrName>style.visibility</p:attrName>
                                        </p:attrNameLst>
                                      </p:cBhvr>
                                      <p:to>
                                        <p:strVal val="visible"/>
                                      </p:to>
                                    </p:set>
                                    <p:animEffect transition="in" filter="dissolve">
                                      <p:cBhvr>
                                        <p:cTn id="31" dur="500"/>
                                        <p:tgtEl>
                                          <p:spTgt spid="88"/>
                                        </p:tgtEl>
                                      </p:cBhvr>
                                    </p:animEffect>
                                  </p:childTnLst>
                                </p:cTn>
                              </p:par>
                              <p:par>
                                <p:cTn id="32" presetID="9" presetClass="entr" presetSubtype="0" fill="hold" nodeType="withEffect">
                                  <p:stCondLst>
                                    <p:cond delay="0"/>
                                  </p:stCondLst>
                                  <p:childTnLst>
                                    <p:set>
                                      <p:cBhvr>
                                        <p:cTn id="33" dur="1" fill="hold">
                                          <p:stCondLst>
                                            <p:cond delay="0"/>
                                          </p:stCondLst>
                                        </p:cTn>
                                        <p:tgtEl>
                                          <p:spTgt spid="89"/>
                                        </p:tgtEl>
                                        <p:attrNameLst>
                                          <p:attrName>style.visibility</p:attrName>
                                        </p:attrNameLst>
                                      </p:cBhvr>
                                      <p:to>
                                        <p:strVal val="visible"/>
                                      </p:to>
                                    </p:set>
                                    <p:animEffect transition="in" filter="dissolve">
                                      <p:cBhvr>
                                        <p:cTn id="34" dur="500"/>
                                        <p:tgtEl>
                                          <p:spTgt spid="8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90"/>
                                        </p:tgtEl>
                                        <p:attrNameLst>
                                          <p:attrName>style.visibility</p:attrName>
                                        </p:attrNameLst>
                                      </p:cBhvr>
                                      <p:to>
                                        <p:strVal val="visible"/>
                                      </p:to>
                                    </p:set>
                                    <p:animEffect transition="in" filter="dissolve">
                                      <p:cBhvr>
                                        <p:cTn id="37" dur="500"/>
                                        <p:tgtEl>
                                          <p:spTgt spid="90"/>
                                        </p:tgtEl>
                                      </p:cBhvr>
                                    </p:animEffect>
                                  </p:childTnLst>
                                </p:cTn>
                              </p:par>
                              <p:par>
                                <p:cTn id="38" presetID="9" presetClass="entr" presetSubtype="0" fill="hold" nodeType="withEffect">
                                  <p:stCondLst>
                                    <p:cond delay="0"/>
                                  </p:stCondLst>
                                  <p:childTnLst>
                                    <p:set>
                                      <p:cBhvr>
                                        <p:cTn id="39" dur="1" fill="hold">
                                          <p:stCondLst>
                                            <p:cond delay="0"/>
                                          </p:stCondLst>
                                        </p:cTn>
                                        <p:tgtEl>
                                          <p:spTgt spid="92"/>
                                        </p:tgtEl>
                                        <p:attrNameLst>
                                          <p:attrName>style.visibility</p:attrName>
                                        </p:attrNameLst>
                                      </p:cBhvr>
                                      <p:to>
                                        <p:strVal val="visible"/>
                                      </p:to>
                                    </p:set>
                                    <p:animEffect transition="in" filter="dissolve">
                                      <p:cBhvr>
                                        <p:cTn id="40" dur="500"/>
                                        <p:tgtEl>
                                          <p:spTgt spid="92"/>
                                        </p:tgtEl>
                                      </p:cBhvr>
                                    </p:animEffect>
                                  </p:childTnLst>
                                </p:cTn>
                              </p:par>
                              <p:par>
                                <p:cTn id="41" presetID="9" presetClass="entr" presetSubtype="0" fill="hold" nodeType="withEffect">
                                  <p:stCondLst>
                                    <p:cond delay="0"/>
                                  </p:stCondLst>
                                  <p:childTnLst>
                                    <p:set>
                                      <p:cBhvr>
                                        <p:cTn id="42" dur="1" fill="hold">
                                          <p:stCondLst>
                                            <p:cond delay="0"/>
                                          </p:stCondLst>
                                        </p:cTn>
                                        <p:tgtEl>
                                          <p:spTgt spid="93"/>
                                        </p:tgtEl>
                                        <p:attrNameLst>
                                          <p:attrName>style.visibility</p:attrName>
                                        </p:attrNameLst>
                                      </p:cBhvr>
                                      <p:to>
                                        <p:strVal val="visible"/>
                                      </p:to>
                                    </p:set>
                                    <p:animEffect transition="in" filter="dissolve">
                                      <p:cBhvr>
                                        <p:cTn id="43" dur="500"/>
                                        <p:tgtEl>
                                          <p:spTgt spid="93"/>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94"/>
                                        </p:tgtEl>
                                        <p:attrNameLst>
                                          <p:attrName>style.visibility</p:attrName>
                                        </p:attrNameLst>
                                      </p:cBhvr>
                                      <p:to>
                                        <p:strVal val="visible"/>
                                      </p:to>
                                    </p:set>
                                    <p:animEffect transition="in" filter="dissolve">
                                      <p:cBhvr>
                                        <p:cTn id="46" dur="500"/>
                                        <p:tgtEl>
                                          <p:spTgt spid="94"/>
                                        </p:tgtEl>
                                      </p:cBhvr>
                                    </p:animEffect>
                                  </p:childTnLst>
                                </p:cTn>
                              </p:par>
                              <p:par>
                                <p:cTn id="47" presetID="9" presetClass="entr" presetSubtype="0" fill="hold" nodeType="withEffect">
                                  <p:stCondLst>
                                    <p:cond delay="0"/>
                                  </p:stCondLst>
                                  <p:childTnLst>
                                    <p:set>
                                      <p:cBhvr>
                                        <p:cTn id="48" dur="1" fill="hold">
                                          <p:stCondLst>
                                            <p:cond delay="0"/>
                                          </p:stCondLst>
                                        </p:cTn>
                                        <p:tgtEl>
                                          <p:spTgt spid="96"/>
                                        </p:tgtEl>
                                        <p:attrNameLst>
                                          <p:attrName>style.visibility</p:attrName>
                                        </p:attrNameLst>
                                      </p:cBhvr>
                                      <p:to>
                                        <p:strVal val="visible"/>
                                      </p:to>
                                    </p:set>
                                    <p:animEffect transition="in" filter="dissolve">
                                      <p:cBhvr>
                                        <p:cTn id="49" dur="500"/>
                                        <p:tgtEl>
                                          <p:spTgt spid="96"/>
                                        </p:tgtEl>
                                      </p:cBhvr>
                                    </p:animEffect>
                                  </p:childTnLst>
                                </p:cTn>
                              </p:par>
                              <p:par>
                                <p:cTn id="50" presetID="9" presetClass="entr" presetSubtype="0" fill="hold" nodeType="withEffect">
                                  <p:stCondLst>
                                    <p:cond delay="0"/>
                                  </p:stCondLst>
                                  <p:childTnLst>
                                    <p:set>
                                      <p:cBhvr>
                                        <p:cTn id="51" dur="1" fill="hold">
                                          <p:stCondLst>
                                            <p:cond delay="0"/>
                                          </p:stCondLst>
                                        </p:cTn>
                                        <p:tgtEl>
                                          <p:spTgt spid="97"/>
                                        </p:tgtEl>
                                        <p:attrNameLst>
                                          <p:attrName>style.visibility</p:attrName>
                                        </p:attrNameLst>
                                      </p:cBhvr>
                                      <p:to>
                                        <p:strVal val="visible"/>
                                      </p:to>
                                    </p:set>
                                    <p:animEffect transition="in" filter="dissolve">
                                      <p:cBhvr>
                                        <p:cTn id="52" dur="500"/>
                                        <p:tgtEl>
                                          <p:spTgt spid="97"/>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98"/>
                                        </p:tgtEl>
                                        <p:attrNameLst>
                                          <p:attrName>style.visibility</p:attrName>
                                        </p:attrNameLst>
                                      </p:cBhvr>
                                      <p:to>
                                        <p:strVal val="visible"/>
                                      </p:to>
                                    </p:set>
                                    <p:animEffect transition="in" filter="dissolve">
                                      <p:cBhvr>
                                        <p:cTn id="55" dur="500"/>
                                        <p:tgtEl>
                                          <p:spTgt spid="98"/>
                                        </p:tgtEl>
                                      </p:cBhvr>
                                    </p:animEffect>
                                  </p:childTnLst>
                                </p:cTn>
                              </p:par>
                              <p:par>
                                <p:cTn id="56" presetID="9" presetClass="entr" presetSubtype="0" fill="hold" nodeType="withEffect">
                                  <p:stCondLst>
                                    <p:cond delay="0"/>
                                  </p:stCondLst>
                                  <p:childTnLst>
                                    <p:set>
                                      <p:cBhvr>
                                        <p:cTn id="57" dur="1" fill="hold">
                                          <p:stCondLst>
                                            <p:cond delay="0"/>
                                          </p:stCondLst>
                                        </p:cTn>
                                        <p:tgtEl>
                                          <p:spTgt spid="100"/>
                                        </p:tgtEl>
                                        <p:attrNameLst>
                                          <p:attrName>style.visibility</p:attrName>
                                        </p:attrNameLst>
                                      </p:cBhvr>
                                      <p:to>
                                        <p:strVal val="visible"/>
                                      </p:to>
                                    </p:set>
                                    <p:animEffect transition="in" filter="dissolve">
                                      <p:cBhvr>
                                        <p:cTn id="58" dur="500"/>
                                        <p:tgtEl>
                                          <p:spTgt spid="100"/>
                                        </p:tgtEl>
                                      </p:cBhvr>
                                    </p:animEffect>
                                  </p:childTnLst>
                                </p:cTn>
                              </p:par>
                              <p:par>
                                <p:cTn id="59" presetID="9" presetClass="entr" presetSubtype="0" fill="hold" nodeType="withEffect">
                                  <p:stCondLst>
                                    <p:cond delay="0"/>
                                  </p:stCondLst>
                                  <p:childTnLst>
                                    <p:set>
                                      <p:cBhvr>
                                        <p:cTn id="60" dur="1" fill="hold">
                                          <p:stCondLst>
                                            <p:cond delay="0"/>
                                          </p:stCondLst>
                                        </p:cTn>
                                        <p:tgtEl>
                                          <p:spTgt spid="101"/>
                                        </p:tgtEl>
                                        <p:attrNameLst>
                                          <p:attrName>style.visibility</p:attrName>
                                        </p:attrNameLst>
                                      </p:cBhvr>
                                      <p:to>
                                        <p:strVal val="visible"/>
                                      </p:to>
                                    </p:set>
                                    <p:animEffect transition="in" filter="dissolve">
                                      <p:cBhvr>
                                        <p:cTn id="61" dur="500"/>
                                        <p:tgtEl>
                                          <p:spTgt spid="101"/>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77"/>
                                        </p:tgtEl>
                                        <p:attrNameLst>
                                          <p:attrName>style.visibility</p:attrName>
                                        </p:attrNameLst>
                                      </p:cBhvr>
                                      <p:to>
                                        <p:strVal val="visible"/>
                                      </p:to>
                                    </p:set>
                                    <p:animEffect transition="in" filter="dissolve">
                                      <p:cBhvr>
                                        <p:cTn id="64" dur="500"/>
                                        <p:tgtEl>
                                          <p:spTgt spid="77"/>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76"/>
                                        </p:tgtEl>
                                        <p:attrNameLst>
                                          <p:attrName>style.visibility</p:attrName>
                                        </p:attrNameLst>
                                      </p:cBhvr>
                                      <p:to>
                                        <p:strVal val="visible"/>
                                      </p:to>
                                    </p:set>
                                    <p:animEffect transition="in" filter="dissolve">
                                      <p:cBhvr>
                                        <p:cTn id="67" dur="500"/>
                                        <p:tgtEl>
                                          <p:spTgt spid="7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75"/>
                                        </p:tgtEl>
                                        <p:attrNameLst>
                                          <p:attrName>style.visibility</p:attrName>
                                        </p:attrNameLst>
                                      </p:cBhvr>
                                      <p:to>
                                        <p:strVal val="visible"/>
                                      </p:to>
                                    </p:set>
                                    <p:animEffect transition="in" filter="dissolve">
                                      <p:cBhvr>
                                        <p:cTn id="70" dur="500"/>
                                        <p:tgtEl>
                                          <p:spTgt spid="75"/>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74"/>
                                        </p:tgtEl>
                                        <p:attrNameLst>
                                          <p:attrName>style.visibility</p:attrName>
                                        </p:attrNameLst>
                                      </p:cBhvr>
                                      <p:to>
                                        <p:strVal val="visible"/>
                                      </p:to>
                                    </p:set>
                                    <p:animEffect transition="in" filter="dissolve">
                                      <p:cBhvr>
                                        <p:cTn id="73" dur="500"/>
                                        <p:tgtEl>
                                          <p:spTgt spid="74"/>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70"/>
                                        </p:tgtEl>
                                        <p:attrNameLst>
                                          <p:attrName>style.visibility</p:attrName>
                                        </p:attrNameLst>
                                      </p:cBhvr>
                                      <p:to>
                                        <p:strVal val="visible"/>
                                      </p:to>
                                    </p:set>
                                    <p:animEffect transition="in" filter="dissolve">
                                      <p:cBhvr>
                                        <p:cTn id="76" dur="500"/>
                                        <p:tgtEl>
                                          <p:spTgt spid="70"/>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4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6"/>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9"/>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5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2"/>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5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5"/>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57"/>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8"/>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60"/>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61"/>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9"/>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63"/>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64"/>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66"/>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67"/>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5"/>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47"/>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148"/>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7" grpId="0" animBg="1"/>
      <p:bldP spid="39" grpId="0" animBg="1"/>
      <p:bldP spid="40" grpId="0"/>
      <p:bldP spid="45" grpId="0" animBg="1"/>
      <p:bldP spid="46" grpId="0"/>
      <p:bldP spid="51" grpId="0" animBg="1"/>
      <p:bldP spid="52" grpId="0"/>
      <p:bldP spid="57" grpId="0" animBg="1"/>
      <p:bldP spid="58" grpId="0"/>
      <p:bldP spid="63" grpId="0" animBg="1"/>
      <p:bldP spid="64" grpId="0"/>
      <p:bldP spid="70" grpId="0" animBg="1"/>
      <p:bldP spid="74" grpId="0" animBg="1"/>
      <p:bldP spid="75" grpId="0" animBg="1"/>
      <p:bldP spid="76" grpId="0" animBg="1"/>
      <p:bldP spid="77" grpId="0" animBg="1"/>
      <p:bldP spid="82" grpId="0"/>
      <p:bldP spid="86" grpId="0"/>
      <p:bldP spid="90" grpId="0"/>
      <p:bldP spid="94" grpId="0"/>
      <p:bldP spid="98" grpId="0"/>
      <p:bldP spid="146" grpId="0"/>
      <p:bldP spid="147" grpId="0"/>
      <p:bldP spid="148" grpId="0"/>
      <p:bldP spid="149" grpId="0"/>
    </p:bldLst>
  </p:timing>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What’s next?</a:t>
            </a:r>
            <a:endParaRPr lang="en-US" dirty="0"/>
          </a:p>
        </p:txBody>
      </p:sp>
      <p:sp>
        <p:nvSpPr>
          <p:cNvPr id="11" name="Content Placeholder 10"/>
          <p:cNvSpPr>
            <a:spLocks noGrp="1"/>
          </p:cNvSpPr>
          <p:nvPr>
            <p:ph idx="1"/>
          </p:nvPr>
        </p:nvSpPr>
        <p:spPr/>
        <p:txBody>
          <a:bodyPr/>
          <a:lstStyle/>
          <a:p>
            <a:r>
              <a:rPr lang="en-US" smtClean="0"/>
              <a:t>Thinking at “Web Scale” has required a new programming paradigm to scale up old algorithms</a:t>
            </a:r>
          </a:p>
          <a:p>
            <a:r>
              <a:rPr lang="en-US" smtClean="0"/>
              <a:t>What about new algorithms?</a:t>
            </a:r>
          </a:p>
          <a:p>
            <a:pPr lvl="1"/>
            <a:r>
              <a:rPr lang="en-US" smtClean="0"/>
              <a:t>Better approximations for “online” algorithms </a:t>
            </a:r>
          </a:p>
          <a:p>
            <a:pPr lvl="1"/>
            <a:r>
              <a:rPr lang="en-US" smtClean="0"/>
              <a:t>Much of what we do is probabilistic</a:t>
            </a:r>
          </a:p>
          <a:p>
            <a:pPr lvl="2"/>
            <a:r>
              <a:rPr lang="en-US" smtClean="0"/>
              <a:t>We can model failure modes probabilistically and incorporate them during inference</a:t>
            </a:r>
          </a:p>
          <a:p>
            <a:pPr lvl="2"/>
            <a:r>
              <a:rPr lang="en-US" smtClean="0"/>
              <a:t>Sampling approaches might be a good starting point</a:t>
            </a:r>
          </a:p>
          <a:p>
            <a:pPr lvl="1"/>
            <a:r>
              <a:rPr lang="en-US" smtClean="0"/>
              <a:t>Randomized algorithms to better represent summary statistics over large amounts of data</a:t>
            </a:r>
          </a:p>
          <a:p>
            <a:endParaRPr lang="en-US" dirty="0"/>
          </a:p>
        </p:txBody>
      </p:sp>
    </p:spTree>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 name="Picture 4" descr="cloud01.jpg"/>
          <p:cNvPicPr>
            <a:picLocks noChangeAspect="1"/>
          </p:cNvPicPr>
          <p:nvPr/>
        </p:nvPicPr>
        <p:blipFill>
          <a:blip r:embed="rId2"/>
          <a:srcRect/>
          <a:stretch>
            <a:fillRect/>
          </a:stretch>
        </p:blipFill>
        <p:spPr bwMode="auto">
          <a:xfrm>
            <a:off x="0" y="381000"/>
            <a:ext cx="9144000" cy="6032500"/>
          </a:xfrm>
          <a:prstGeom prst="rect">
            <a:avLst/>
          </a:prstGeom>
          <a:noFill/>
          <a:ln w="9525">
            <a:noFill/>
            <a:miter lim="800000"/>
            <a:headEnd/>
            <a:tailEnd/>
          </a:ln>
        </p:spPr>
      </p:pic>
      <p:sp>
        <p:nvSpPr>
          <p:cNvPr id="38914" name="TextBox 3"/>
          <p:cNvSpPr txBox="1">
            <a:spLocks noChangeArrowheads="1"/>
          </p:cNvSpPr>
          <p:nvPr/>
        </p:nvSpPr>
        <p:spPr bwMode="auto">
          <a:xfrm>
            <a:off x="152400" y="2620962"/>
            <a:ext cx="8839200" cy="1570038"/>
          </a:xfrm>
          <a:prstGeom prst="rect">
            <a:avLst/>
          </a:prstGeom>
          <a:noFill/>
          <a:ln w="9525">
            <a:noFill/>
            <a:miter lim="800000"/>
            <a:headEnd/>
            <a:tailEnd/>
          </a:ln>
        </p:spPr>
        <p:txBody>
          <a:bodyPr>
            <a:spAutoFit/>
          </a:bodyPr>
          <a:lstStyle/>
          <a:p>
            <a:pPr algn="ctr"/>
            <a:r>
              <a:rPr lang="en-US" sz="9600" dirty="0" smtClean="0">
                <a:solidFill>
                  <a:schemeClr val="bg2"/>
                </a:solidFill>
              </a:rPr>
              <a:t>Thank you!</a:t>
            </a:r>
            <a:endParaRPr lang="en-US" sz="9600" dirty="0">
              <a:solidFill>
                <a:schemeClr val="bg2"/>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MapReduce</a:t>
            </a:r>
          </a:p>
        </p:txBody>
      </p:sp>
      <p:sp>
        <p:nvSpPr>
          <p:cNvPr id="23555" name="Rectangle 3"/>
          <p:cNvSpPr>
            <a:spLocks noGrp="1" noChangeArrowheads="1"/>
          </p:cNvSpPr>
          <p:nvPr>
            <p:ph type="body" idx="1"/>
          </p:nvPr>
        </p:nvSpPr>
        <p:spPr>
          <a:xfrm>
            <a:off x="381000" y="1066800"/>
            <a:ext cx="8458200" cy="5334000"/>
          </a:xfrm>
        </p:spPr>
        <p:txBody>
          <a:bodyPr/>
          <a:lstStyle/>
          <a:p>
            <a:pPr>
              <a:lnSpc>
                <a:spcPct val="90000"/>
              </a:lnSpc>
            </a:pPr>
            <a:r>
              <a:rPr lang="en-US" dirty="0" smtClean="0"/>
              <a:t>Programmers specify two functions:</a:t>
            </a:r>
          </a:p>
          <a:p>
            <a:pPr lvl="1">
              <a:lnSpc>
                <a:spcPct val="90000"/>
              </a:lnSpc>
              <a:buFont typeface="Wingdings" pitchFamily="2" charset="2"/>
              <a:buNone/>
            </a:pPr>
            <a:r>
              <a:rPr lang="en-US" b="1" dirty="0" smtClean="0">
                <a:solidFill>
                  <a:srgbClr val="FF0000"/>
                </a:solidFill>
              </a:rPr>
              <a:t>map</a:t>
            </a:r>
            <a:r>
              <a:rPr lang="en-US" dirty="0" smtClean="0"/>
              <a:t> (</a:t>
            </a:r>
            <a:r>
              <a:rPr lang="en-US" dirty="0" err="1" smtClean="0"/>
              <a:t>k</a:t>
            </a:r>
            <a:r>
              <a:rPr lang="en-US" dirty="0" smtClean="0"/>
              <a:t>, </a:t>
            </a:r>
            <a:r>
              <a:rPr lang="en-US" dirty="0" err="1" smtClean="0"/>
              <a:t>v</a:t>
            </a:r>
            <a:r>
              <a:rPr lang="en-US" dirty="0" smtClean="0"/>
              <a:t>) </a:t>
            </a:r>
            <a:r>
              <a:rPr lang="en-US" dirty="0" smtClean="0">
                <a:cs typeface="Arial" charset="0"/>
              </a:rPr>
              <a:t>→ &lt;</a:t>
            </a:r>
            <a:r>
              <a:rPr lang="en-US" dirty="0" err="1" smtClean="0">
                <a:cs typeface="Arial" charset="0"/>
              </a:rPr>
              <a:t>k</a:t>
            </a:r>
            <a:r>
              <a:rPr lang="en-US" dirty="0" smtClean="0">
                <a:cs typeface="Arial" charset="0"/>
              </a:rPr>
              <a:t>’, </a:t>
            </a:r>
            <a:r>
              <a:rPr lang="en-US" dirty="0" err="1" smtClean="0">
                <a:cs typeface="Arial" charset="0"/>
              </a:rPr>
              <a:t>v</a:t>
            </a:r>
            <a:r>
              <a:rPr lang="en-US" dirty="0" smtClean="0">
                <a:cs typeface="Arial" charset="0"/>
              </a:rPr>
              <a:t>’&gt;*</a:t>
            </a:r>
          </a:p>
          <a:p>
            <a:pPr lvl="1">
              <a:lnSpc>
                <a:spcPct val="90000"/>
              </a:lnSpc>
              <a:buFont typeface="Wingdings" pitchFamily="2" charset="2"/>
              <a:buNone/>
            </a:pPr>
            <a:r>
              <a:rPr lang="en-US" b="1" dirty="0" smtClean="0">
                <a:solidFill>
                  <a:srgbClr val="FF0000"/>
                </a:solidFill>
                <a:cs typeface="Arial" charset="0"/>
              </a:rPr>
              <a:t>reduce</a:t>
            </a:r>
            <a:r>
              <a:rPr lang="en-US" dirty="0" smtClean="0">
                <a:cs typeface="Arial" charset="0"/>
              </a:rPr>
              <a:t> (</a:t>
            </a:r>
            <a:r>
              <a:rPr lang="en-US" dirty="0" err="1" smtClean="0">
                <a:cs typeface="Arial" charset="0"/>
              </a:rPr>
              <a:t>k</a:t>
            </a:r>
            <a:r>
              <a:rPr lang="en-US" dirty="0" smtClean="0">
                <a:cs typeface="Arial" charset="0"/>
              </a:rPr>
              <a:t>’, </a:t>
            </a:r>
            <a:r>
              <a:rPr lang="en-US" dirty="0" err="1" smtClean="0">
                <a:cs typeface="Arial" charset="0"/>
              </a:rPr>
              <a:t>v</a:t>
            </a:r>
            <a:r>
              <a:rPr lang="en-US" dirty="0" smtClean="0">
                <a:cs typeface="Arial" charset="0"/>
              </a:rPr>
              <a:t>’) → &lt;</a:t>
            </a:r>
            <a:r>
              <a:rPr lang="en-US" dirty="0" err="1" smtClean="0">
                <a:cs typeface="Arial" charset="0"/>
              </a:rPr>
              <a:t>k</a:t>
            </a:r>
            <a:r>
              <a:rPr lang="en-US" dirty="0" smtClean="0">
                <a:cs typeface="Arial" charset="0"/>
              </a:rPr>
              <a:t>’, </a:t>
            </a:r>
            <a:r>
              <a:rPr lang="en-US" dirty="0" err="1" smtClean="0">
                <a:cs typeface="Arial" charset="0"/>
              </a:rPr>
              <a:t>v</a:t>
            </a:r>
            <a:r>
              <a:rPr lang="en-US" dirty="0" smtClean="0">
                <a:cs typeface="Arial" charset="0"/>
              </a:rPr>
              <a:t>’&gt;*</a:t>
            </a:r>
          </a:p>
          <a:p>
            <a:pPr lvl="1">
              <a:lnSpc>
                <a:spcPct val="90000"/>
              </a:lnSpc>
            </a:pPr>
            <a:r>
              <a:rPr lang="en-US" dirty="0" smtClean="0">
                <a:cs typeface="Arial" charset="0"/>
              </a:rPr>
              <a:t>All values with the same key are reduced together</a:t>
            </a:r>
          </a:p>
          <a:p>
            <a:pPr>
              <a:lnSpc>
                <a:spcPct val="90000"/>
              </a:lnSpc>
            </a:pPr>
            <a:r>
              <a:rPr lang="en-US" dirty="0" smtClean="0">
                <a:cs typeface="Arial" charset="0"/>
              </a:rPr>
              <a:t>Usually, programmers also specify:</a:t>
            </a:r>
          </a:p>
          <a:p>
            <a:pPr lvl="1">
              <a:lnSpc>
                <a:spcPct val="90000"/>
              </a:lnSpc>
              <a:buFont typeface="Wingdings" pitchFamily="2" charset="2"/>
              <a:buNone/>
            </a:pPr>
            <a:r>
              <a:rPr lang="en-US" b="1" dirty="0" smtClean="0">
                <a:solidFill>
                  <a:srgbClr val="FF0000"/>
                </a:solidFill>
                <a:cs typeface="Arial" charset="0"/>
              </a:rPr>
              <a:t>partition</a:t>
            </a:r>
            <a:r>
              <a:rPr lang="en-US" dirty="0" smtClean="0">
                <a:cs typeface="Arial" charset="0"/>
              </a:rPr>
              <a:t> (</a:t>
            </a:r>
            <a:r>
              <a:rPr lang="en-US" dirty="0" err="1" smtClean="0">
                <a:cs typeface="Arial" charset="0"/>
              </a:rPr>
              <a:t>k</a:t>
            </a:r>
            <a:r>
              <a:rPr lang="en-US" dirty="0" smtClean="0">
                <a:cs typeface="Arial" charset="0"/>
              </a:rPr>
              <a:t>’, number of partitions ) → partition for </a:t>
            </a:r>
            <a:r>
              <a:rPr lang="en-US" dirty="0" err="1" smtClean="0">
                <a:cs typeface="Arial" charset="0"/>
              </a:rPr>
              <a:t>k</a:t>
            </a:r>
            <a:r>
              <a:rPr lang="en-US" dirty="0" smtClean="0">
                <a:cs typeface="Arial" charset="0"/>
              </a:rPr>
              <a:t>’</a:t>
            </a:r>
          </a:p>
          <a:p>
            <a:pPr lvl="1">
              <a:lnSpc>
                <a:spcPct val="90000"/>
              </a:lnSpc>
            </a:pPr>
            <a:r>
              <a:rPr lang="en-US" dirty="0" smtClean="0">
                <a:cs typeface="Arial" charset="0"/>
              </a:rPr>
              <a:t>Often a simple hash of the key, e.g. </a:t>
            </a:r>
            <a:r>
              <a:rPr lang="en-US" dirty="0" err="1" smtClean="0">
                <a:cs typeface="Arial" charset="0"/>
              </a:rPr>
              <a:t>hash(k</a:t>
            </a:r>
            <a:r>
              <a:rPr lang="en-US" dirty="0" smtClean="0">
                <a:cs typeface="Arial" charset="0"/>
              </a:rPr>
              <a:t>’) mod </a:t>
            </a:r>
            <a:r>
              <a:rPr lang="en-US" dirty="0" err="1" smtClean="0">
                <a:cs typeface="Arial" charset="0"/>
              </a:rPr>
              <a:t>n</a:t>
            </a:r>
            <a:endParaRPr lang="en-US" dirty="0" smtClean="0">
              <a:cs typeface="Arial" charset="0"/>
            </a:endParaRPr>
          </a:p>
          <a:p>
            <a:pPr lvl="1">
              <a:lnSpc>
                <a:spcPct val="90000"/>
              </a:lnSpc>
            </a:pPr>
            <a:r>
              <a:rPr lang="en-US" dirty="0" smtClean="0">
                <a:cs typeface="Arial" charset="0"/>
              </a:rPr>
              <a:t>Allows reduce operations for different keys in parallel</a:t>
            </a:r>
          </a:p>
          <a:p>
            <a:pPr lvl="1">
              <a:lnSpc>
                <a:spcPct val="90000"/>
              </a:lnSpc>
              <a:buFont typeface="Wingdings" pitchFamily="2" charset="2"/>
              <a:buNone/>
            </a:pPr>
            <a:r>
              <a:rPr lang="en-US" b="1" dirty="0" err="1" smtClean="0">
                <a:solidFill>
                  <a:srgbClr val="FF0000"/>
                </a:solidFill>
                <a:cs typeface="Arial" charset="0"/>
              </a:rPr>
              <a:t>combine</a:t>
            </a:r>
            <a:r>
              <a:rPr lang="en-US" dirty="0" err="1" smtClean="0">
                <a:cs typeface="Arial" charset="0"/>
              </a:rPr>
              <a:t>(k’,v</a:t>
            </a:r>
            <a:r>
              <a:rPr lang="en-US" dirty="0" smtClean="0">
                <a:cs typeface="Arial" charset="0"/>
              </a:rPr>
              <a:t>’) → &lt;</a:t>
            </a:r>
            <a:r>
              <a:rPr lang="en-US" dirty="0" err="1" smtClean="0">
                <a:cs typeface="Arial" charset="0"/>
              </a:rPr>
              <a:t>k’,v</a:t>
            </a:r>
            <a:r>
              <a:rPr lang="en-US" dirty="0" smtClean="0">
                <a:cs typeface="Arial" charset="0"/>
              </a:rPr>
              <a:t>’&gt;</a:t>
            </a:r>
          </a:p>
          <a:p>
            <a:pPr lvl="1">
              <a:lnSpc>
                <a:spcPct val="90000"/>
              </a:lnSpc>
            </a:pPr>
            <a:r>
              <a:rPr lang="en-US" dirty="0" smtClean="0">
                <a:cs typeface="Arial" charset="0"/>
              </a:rPr>
              <a:t>“Mini-reducers” that run in memory after the map phase</a:t>
            </a:r>
          </a:p>
          <a:p>
            <a:pPr lvl="1">
              <a:lnSpc>
                <a:spcPct val="90000"/>
              </a:lnSpc>
            </a:pPr>
            <a:r>
              <a:rPr lang="en-US" dirty="0" smtClean="0">
                <a:cs typeface="Arial" charset="0"/>
              </a:rPr>
              <a:t>Optimizes to reduce network traffic &amp; disk writes</a:t>
            </a:r>
          </a:p>
          <a:p>
            <a:pPr>
              <a:lnSpc>
                <a:spcPct val="90000"/>
              </a:lnSpc>
            </a:pPr>
            <a:r>
              <a:rPr lang="en-US" dirty="0" smtClean="0">
                <a:cs typeface="Arial" charset="0"/>
              </a:rPr>
              <a:t>Implementations:</a:t>
            </a:r>
          </a:p>
          <a:p>
            <a:pPr lvl="1">
              <a:lnSpc>
                <a:spcPct val="90000"/>
              </a:lnSpc>
            </a:pPr>
            <a:r>
              <a:rPr lang="en-US" dirty="0" smtClean="0">
                <a:cs typeface="Arial" charset="0"/>
              </a:rPr>
              <a:t>Google has a proprietary implementation in C++</a:t>
            </a:r>
          </a:p>
          <a:p>
            <a:pPr lvl="1">
              <a:lnSpc>
                <a:spcPct val="90000"/>
              </a:lnSpc>
            </a:pPr>
            <a:r>
              <a:rPr lang="en-US" dirty="0" err="1" smtClean="0">
                <a:cs typeface="Arial" charset="0"/>
              </a:rPr>
              <a:t>Hadoop</a:t>
            </a:r>
            <a:r>
              <a:rPr lang="en-US" dirty="0" smtClean="0">
                <a:cs typeface="Arial" charset="0"/>
              </a:rPr>
              <a:t> is an open source implementation in Java</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630" name="Rectangle 7"/>
          <p:cNvSpPr>
            <a:spLocks noChangeArrowheads="1"/>
          </p:cNvSpPr>
          <p:nvPr/>
        </p:nvSpPr>
        <p:spPr bwMode="auto">
          <a:xfrm>
            <a:off x="6324600" y="2286000"/>
            <a:ext cx="838200" cy="6096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b="0">
                <a:solidFill>
                  <a:schemeClr val="bg2"/>
                </a:solidFill>
              </a:rPr>
              <a:t>map</a:t>
            </a:r>
          </a:p>
        </p:txBody>
      </p:sp>
      <p:cxnSp>
        <p:nvCxnSpPr>
          <p:cNvPr id="24631" name="Straight Arrow Connector 27"/>
          <p:cNvCxnSpPr>
            <a:cxnSpLocks noChangeShapeType="1"/>
          </p:cNvCxnSpPr>
          <p:nvPr/>
        </p:nvCxnSpPr>
        <p:spPr bwMode="auto">
          <a:xfrm rot="16200000" flipH="1">
            <a:off x="6019800" y="1600200"/>
            <a:ext cx="609600" cy="609600"/>
          </a:xfrm>
          <a:prstGeom prst="straightConnector1">
            <a:avLst/>
          </a:prstGeom>
          <a:noFill/>
          <a:ln w="9525" algn="ctr">
            <a:solidFill>
              <a:schemeClr val="tx1"/>
            </a:solidFill>
            <a:round/>
            <a:headEnd/>
            <a:tailEnd type="triangle" w="med" len="med"/>
          </a:ln>
        </p:spPr>
      </p:cxnSp>
      <p:sp>
        <p:nvSpPr>
          <p:cNvPr id="24626" name="Rectangle 4"/>
          <p:cNvSpPr>
            <a:spLocks noChangeArrowheads="1"/>
          </p:cNvSpPr>
          <p:nvPr/>
        </p:nvSpPr>
        <p:spPr bwMode="auto">
          <a:xfrm>
            <a:off x="2362200" y="2286000"/>
            <a:ext cx="838200" cy="6096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b="0" dirty="0">
                <a:solidFill>
                  <a:schemeClr val="bg2"/>
                </a:solidFill>
              </a:rPr>
              <a:t>map</a:t>
            </a:r>
          </a:p>
        </p:txBody>
      </p:sp>
      <p:cxnSp>
        <p:nvCxnSpPr>
          <p:cNvPr id="24627" name="Straight Arrow Connector 20"/>
          <p:cNvCxnSpPr>
            <a:cxnSpLocks noChangeShapeType="1"/>
          </p:cNvCxnSpPr>
          <p:nvPr/>
        </p:nvCxnSpPr>
        <p:spPr bwMode="auto">
          <a:xfrm rot="5400000">
            <a:off x="2819400" y="1600200"/>
            <a:ext cx="609600" cy="609600"/>
          </a:xfrm>
          <a:prstGeom prst="straightConnector1">
            <a:avLst/>
          </a:prstGeom>
          <a:noFill/>
          <a:ln w="9525" algn="ctr">
            <a:solidFill>
              <a:schemeClr val="tx1"/>
            </a:solidFill>
            <a:round/>
            <a:headEnd/>
            <a:tailEnd type="triangle" w="med" len="med"/>
          </a:ln>
        </p:spPr>
      </p:cxnSp>
      <p:sp>
        <p:nvSpPr>
          <p:cNvPr id="24623" name="Rectangle 5"/>
          <p:cNvSpPr>
            <a:spLocks noChangeArrowheads="1"/>
          </p:cNvSpPr>
          <p:nvPr/>
        </p:nvSpPr>
        <p:spPr bwMode="auto">
          <a:xfrm>
            <a:off x="3657600" y="2286000"/>
            <a:ext cx="838200" cy="6096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b="0">
                <a:solidFill>
                  <a:schemeClr val="bg2"/>
                </a:solidFill>
              </a:rPr>
              <a:t>map</a:t>
            </a:r>
          </a:p>
        </p:txBody>
      </p:sp>
      <p:cxnSp>
        <p:nvCxnSpPr>
          <p:cNvPr id="24624" name="Straight Arrow Connector 22"/>
          <p:cNvCxnSpPr>
            <a:cxnSpLocks noChangeShapeType="1"/>
          </p:cNvCxnSpPr>
          <p:nvPr/>
        </p:nvCxnSpPr>
        <p:spPr bwMode="auto">
          <a:xfrm rot="5400000">
            <a:off x="3771900" y="1866900"/>
            <a:ext cx="609600" cy="76200"/>
          </a:xfrm>
          <a:prstGeom prst="straightConnector1">
            <a:avLst/>
          </a:prstGeom>
          <a:noFill/>
          <a:ln w="9525" algn="ctr">
            <a:solidFill>
              <a:schemeClr val="tx1"/>
            </a:solidFill>
            <a:round/>
            <a:headEnd/>
            <a:tailEnd type="triangle" w="med" len="med"/>
          </a:ln>
        </p:spPr>
      </p:cxnSp>
      <p:sp>
        <p:nvSpPr>
          <p:cNvPr id="24620" name="Rectangle 6"/>
          <p:cNvSpPr>
            <a:spLocks noChangeArrowheads="1"/>
          </p:cNvSpPr>
          <p:nvPr/>
        </p:nvSpPr>
        <p:spPr bwMode="auto">
          <a:xfrm>
            <a:off x="4953000" y="2286000"/>
            <a:ext cx="838200" cy="6096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b="0">
                <a:solidFill>
                  <a:schemeClr val="bg2"/>
                </a:solidFill>
              </a:rPr>
              <a:t>map</a:t>
            </a:r>
          </a:p>
        </p:txBody>
      </p:sp>
      <p:cxnSp>
        <p:nvCxnSpPr>
          <p:cNvPr id="24621" name="Straight Arrow Connector 28"/>
          <p:cNvCxnSpPr>
            <a:cxnSpLocks noChangeShapeType="1"/>
          </p:cNvCxnSpPr>
          <p:nvPr/>
        </p:nvCxnSpPr>
        <p:spPr bwMode="auto">
          <a:xfrm rot="16200000" flipH="1">
            <a:off x="4991100" y="1866900"/>
            <a:ext cx="609600" cy="76200"/>
          </a:xfrm>
          <a:prstGeom prst="straightConnector1">
            <a:avLst/>
          </a:prstGeom>
          <a:noFill/>
          <a:ln w="9525" algn="ctr">
            <a:solidFill>
              <a:schemeClr val="tx1"/>
            </a:solidFill>
            <a:round/>
            <a:headEnd/>
            <a:tailEnd type="triangle" w="med" len="med"/>
          </a:ln>
        </p:spPr>
      </p:cxnSp>
      <p:cxnSp>
        <p:nvCxnSpPr>
          <p:cNvPr id="37" name="Straight Arrow Connector 36"/>
          <p:cNvCxnSpPr>
            <a:cxnSpLocks noChangeShapeType="1"/>
          </p:cNvCxnSpPr>
          <p:nvPr/>
        </p:nvCxnSpPr>
        <p:spPr bwMode="auto">
          <a:xfrm rot="5400000">
            <a:off x="2644776" y="3032125"/>
            <a:ext cx="273050" cy="3175"/>
          </a:xfrm>
          <a:prstGeom prst="straightConnector1">
            <a:avLst/>
          </a:prstGeom>
          <a:noFill/>
          <a:ln w="9525" algn="ctr">
            <a:solidFill>
              <a:schemeClr val="tx1"/>
            </a:solidFill>
            <a:round/>
            <a:headEnd/>
            <a:tailEnd type="triangle" w="med" len="med"/>
          </a:ln>
        </p:spPr>
      </p:cxnSp>
      <p:cxnSp>
        <p:nvCxnSpPr>
          <p:cNvPr id="46" name="Straight Arrow Connector 45"/>
          <p:cNvCxnSpPr>
            <a:cxnSpLocks noChangeShapeType="1"/>
          </p:cNvCxnSpPr>
          <p:nvPr/>
        </p:nvCxnSpPr>
        <p:spPr bwMode="auto">
          <a:xfrm rot="5400000">
            <a:off x="3938588" y="3032125"/>
            <a:ext cx="274638" cy="1587"/>
          </a:xfrm>
          <a:prstGeom prst="straightConnector1">
            <a:avLst/>
          </a:prstGeom>
          <a:noFill/>
          <a:ln w="9525" algn="ctr">
            <a:solidFill>
              <a:schemeClr val="tx1"/>
            </a:solidFill>
            <a:round/>
            <a:headEnd/>
            <a:tailEnd type="triangle" w="med" len="med"/>
          </a:ln>
        </p:spPr>
      </p:cxnSp>
      <p:cxnSp>
        <p:nvCxnSpPr>
          <p:cNvPr id="50" name="Straight Arrow Connector 49"/>
          <p:cNvCxnSpPr>
            <a:cxnSpLocks noChangeShapeType="1"/>
          </p:cNvCxnSpPr>
          <p:nvPr/>
        </p:nvCxnSpPr>
        <p:spPr bwMode="auto">
          <a:xfrm rot="5400000">
            <a:off x="5233988" y="3032125"/>
            <a:ext cx="274638" cy="1587"/>
          </a:xfrm>
          <a:prstGeom prst="straightConnector1">
            <a:avLst/>
          </a:prstGeom>
          <a:noFill/>
          <a:ln w="9525" algn="ctr">
            <a:solidFill>
              <a:schemeClr val="tx1"/>
            </a:solidFill>
            <a:round/>
            <a:headEnd/>
            <a:tailEnd type="triangle" w="med" len="med"/>
          </a:ln>
        </p:spPr>
      </p:cxnSp>
      <p:cxnSp>
        <p:nvCxnSpPr>
          <p:cNvPr id="54" name="Straight Arrow Connector 53"/>
          <p:cNvCxnSpPr>
            <a:cxnSpLocks noChangeShapeType="1"/>
          </p:cNvCxnSpPr>
          <p:nvPr/>
        </p:nvCxnSpPr>
        <p:spPr bwMode="auto">
          <a:xfrm rot="5400000">
            <a:off x="6605588" y="3032125"/>
            <a:ext cx="274638" cy="1587"/>
          </a:xfrm>
          <a:prstGeom prst="straightConnector1">
            <a:avLst/>
          </a:prstGeom>
          <a:noFill/>
          <a:ln w="9525" algn="ctr">
            <a:solidFill>
              <a:schemeClr val="tx1"/>
            </a:solidFill>
            <a:round/>
            <a:headEnd/>
            <a:tailEnd type="triangle" w="med" len="med"/>
          </a:ln>
        </p:spPr>
      </p:cxnSp>
      <p:sp>
        <p:nvSpPr>
          <p:cNvPr id="69" name="Rectangle 68"/>
          <p:cNvSpPr>
            <a:spLocks noChangeArrowheads="1"/>
          </p:cNvSpPr>
          <p:nvPr/>
        </p:nvSpPr>
        <p:spPr bwMode="auto">
          <a:xfrm>
            <a:off x="1981200" y="3505200"/>
            <a:ext cx="5486400" cy="304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r>
              <a:rPr lang="en-US" dirty="0">
                <a:solidFill>
                  <a:schemeClr val="bg2"/>
                </a:solidFill>
              </a:rPr>
              <a:t>Shuffle and Sort:</a:t>
            </a:r>
            <a:r>
              <a:rPr lang="en-US" b="0" dirty="0">
                <a:solidFill>
                  <a:schemeClr val="bg2"/>
                </a:solidFill>
              </a:rPr>
              <a:t> aggregate values by keys</a:t>
            </a:r>
          </a:p>
        </p:txBody>
      </p:sp>
      <p:sp>
        <p:nvSpPr>
          <p:cNvPr id="70" name="Rectangle 69"/>
          <p:cNvSpPr>
            <a:spLocks noChangeArrowheads="1"/>
          </p:cNvSpPr>
          <p:nvPr/>
        </p:nvSpPr>
        <p:spPr bwMode="auto">
          <a:xfrm>
            <a:off x="2895600" y="4724400"/>
            <a:ext cx="838200" cy="6096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b="0">
                <a:solidFill>
                  <a:schemeClr val="bg2"/>
                </a:solidFill>
              </a:rPr>
              <a:t>reduce</a:t>
            </a:r>
          </a:p>
        </p:txBody>
      </p:sp>
      <p:cxnSp>
        <p:nvCxnSpPr>
          <p:cNvPr id="73" name="Straight Arrow Connector 72"/>
          <p:cNvCxnSpPr>
            <a:cxnSpLocks noChangeShapeType="1"/>
          </p:cNvCxnSpPr>
          <p:nvPr/>
        </p:nvCxnSpPr>
        <p:spPr bwMode="auto">
          <a:xfrm rot="5400000">
            <a:off x="3047207" y="4456906"/>
            <a:ext cx="533400" cy="1587"/>
          </a:xfrm>
          <a:prstGeom prst="straightConnector1">
            <a:avLst/>
          </a:prstGeom>
          <a:noFill/>
          <a:ln w="9525" algn="ctr">
            <a:solidFill>
              <a:schemeClr val="tx1"/>
            </a:solidFill>
            <a:round/>
            <a:headEnd/>
            <a:tailEnd type="triangle" w="med" len="med"/>
          </a:ln>
        </p:spPr>
      </p:cxnSp>
      <p:cxnSp>
        <p:nvCxnSpPr>
          <p:cNvPr id="75" name="Straight Arrow Connector 74"/>
          <p:cNvCxnSpPr>
            <a:cxnSpLocks noChangeShapeType="1"/>
          </p:cNvCxnSpPr>
          <p:nvPr/>
        </p:nvCxnSpPr>
        <p:spPr bwMode="auto">
          <a:xfrm rot="5400000">
            <a:off x="3178175" y="5500688"/>
            <a:ext cx="274637" cy="1588"/>
          </a:xfrm>
          <a:prstGeom prst="straightConnector1">
            <a:avLst/>
          </a:prstGeom>
          <a:noFill/>
          <a:ln w="9525" algn="ctr">
            <a:solidFill>
              <a:schemeClr val="tx1"/>
            </a:solidFill>
            <a:round/>
            <a:headEnd/>
            <a:tailEnd type="triangle" w="med" len="med"/>
          </a:ln>
        </p:spPr>
      </p:cxnSp>
      <p:sp>
        <p:nvSpPr>
          <p:cNvPr id="76" name="Rectangle 75"/>
          <p:cNvSpPr>
            <a:spLocks noChangeArrowheads="1"/>
          </p:cNvSpPr>
          <p:nvPr/>
        </p:nvSpPr>
        <p:spPr bwMode="auto">
          <a:xfrm>
            <a:off x="4267200" y="4724400"/>
            <a:ext cx="838200" cy="6096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b="0">
                <a:solidFill>
                  <a:schemeClr val="bg2"/>
                </a:solidFill>
              </a:rPr>
              <a:t>reduce</a:t>
            </a:r>
          </a:p>
        </p:txBody>
      </p:sp>
      <p:cxnSp>
        <p:nvCxnSpPr>
          <p:cNvPr id="79" name="Straight Arrow Connector 78"/>
          <p:cNvCxnSpPr>
            <a:cxnSpLocks noChangeShapeType="1"/>
          </p:cNvCxnSpPr>
          <p:nvPr/>
        </p:nvCxnSpPr>
        <p:spPr bwMode="auto">
          <a:xfrm rot="5400000">
            <a:off x="4419601" y="4456112"/>
            <a:ext cx="533400" cy="3175"/>
          </a:xfrm>
          <a:prstGeom prst="straightConnector1">
            <a:avLst/>
          </a:prstGeom>
          <a:noFill/>
          <a:ln w="9525" algn="ctr">
            <a:solidFill>
              <a:schemeClr val="tx1"/>
            </a:solidFill>
            <a:round/>
            <a:headEnd/>
            <a:tailEnd type="triangle" w="med" len="med"/>
          </a:ln>
        </p:spPr>
      </p:cxnSp>
      <p:cxnSp>
        <p:nvCxnSpPr>
          <p:cNvPr id="80" name="Straight Arrow Connector 79"/>
          <p:cNvCxnSpPr>
            <a:cxnSpLocks noChangeShapeType="1"/>
          </p:cNvCxnSpPr>
          <p:nvPr/>
        </p:nvCxnSpPr>
        <p:spPr bwMode="auto">
          <a:xfrm rot="5400000">
            <a:off x="4549775" y="5500688"/>
            <a:ext cx="274637" cy="1588"/>
          </a:xfrm>
          <a:prstGeom prst="straightConnector1">
            <a:avLst/>
          </a:prstGeom>
          <a:noFill/>
          <a:ln w="9525" algn="ctr">
            <a:solidFill>
              <a:schemeClr val="tx1"/>
            </a:solidFill>
            <a:round/>
            <a:headEnd/>
            <a:tailEnd type="triangle" w="med" len="med"/>
          </a:ln>
        </p:spPr>
      </p:cxnSp>
      <p:sp>
        <p:nvSpPr>
          <p:cNvPr id="81" name="Rectangle 80"/>
          <p:cNvSpPr>
            <a:spLocks noChangeArrowheads="1"/>
          </p:cNvSpPr>
          <p:nvPr/>
        </p:nvSpPr>
        <p:spPr bwMode="auto">
          <a:xfrm>
            <a:off x="5562600" y="4724400"/>
            <a:ext cx="838200" cy="6096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b="0">
                <a:solidFill>
                  <a:schemeClr val="bg2"/>
                </a:solidFill>
              </a:rPr>
              <a:t>reduce</a:t>
            </a:r>
          </a:p>
        </p:txBody>
      </p:sp>
      <p:cxnSp>
        <p:nvCxnSpPr>
          <p:cNvPr id="84" name="Straight Arrow Connector 83"/>
          <p:cNvCxnSpPr>
            <a:cxnSpLocks noChangeShapeType="1"/>
          </p:cNvCxnSpPr>
          <p:nvPr/>
        </p:nvCxnSpPr>
        <p:spPr bwMode="auto">
          <a:xfrm rot="5400000">
            <a:off x="5714207" y="4456906"/>
            <a:ext cx="533400" cy="1587"/>
          </a:xfrm>
          <a:prstGeom prst="straightConnector1">
            <a:avLst/>
          </a:prstGeom>
          <a:noFill/>
          <a:ln w="9525" algn="ctr">
            <a:solidFill>
              <a:schemeClr val="tx1"/>
            </a:solidFill>
            <a:round/>
            <a:headEnd/>
            <a:tailEnd type="triangle" w="med" len="med"/>
          </a:ln>
        </p:spPr>
      </p:cxnSp>
      <p:cxnSp>
        <p:nvCxnSpPr>
          <p:cNvPr id="85" name="Straight Arrow Connector 84"/>
          <p:cNvCxnSpPr>
            <a:cxnSpLocks noChangeShapeType="1"/>
          </p:cNvCxnSpPr>
          <p:nvPr/>
        </p:nvCxnSpPr>
        <p:spPr bwMode="auto">
          <a:xfrm rot="5400000">
            <a:off x="5845175" y="5500688"/>
            <a:ext cx="274637" cy="1588"/>
          </a:xfrm>
          <a:prstGeom prst="straightConnector1">
            <a:avLst/>
          </a:prstGeom>
          <a:noFill/>
          <a:ln w="9525" algn="ctr">
            <a:solidFill>
              <a:schemeClr val="tx1"/>
            </a:solidFill>
            <a:round/>
            <a:headEnd/>
            <a:tailEnd type="triangle" w="med" len="med"/>
          </a:ln>
        </p:spPr>
      </p:cxnSp>
      <p:grpSp>
        <p:nvGrpSpPr>
          <p:cNvPr id="2" name="Group 207"/>
          <p:cNvGrpSpPr>
            <a:grpSpLocks/>
          </p:cNvGrpSpPr>
          <p:nvPr/>
        </p:nvGrpSpPr>
        <p:grpSpPr bwMode="auto">
          <a:xfrm>
            <a:off x="3033713" y="1219200"/>
            <a:ext cx="3214687" cy="276225"/>
            <a:chOff x="3033482" y="1219200"/>
            <a:chExt cx="3214918" cy="276999"/>
          </a:xfrm>
        </p:grpSpPr>
        <p:sp>
          <p:nvSpPr>
            <p:cNvPr id="24677" name="Rectangle 56"/>
            <p:cNvSpPr>
              <a:spLocks noChangeArrowheads="1"/>
            </p:cNvSpPr>
            <p:nvPr/>
          </p:nvSpPr>
          <p:spPr bwMode="auto">
            <a:xfrm>
              <a:off x="3078841" y="1243399"/>
              <a:ext cx="228600" cy="228600"/>
            </a:xfrm>
            <a:prstGeom prst="rect">
              <a:avLst/>
            </a:prstGeom>
            <a:solidFill>
              <a:schemeClr val="tx1"/>
            </a:solidFill>
            <a:ln w="9525" algn="ctr">
              <a:solidFill>
                <a:schemeClr val="tx1"/>
              </a:solidFill>
              <a:round/>
              <a:headEnd/>
              <a:tailEnd/>
            </a:ln>
          </p:spPr>
          <p:txBody>
            <a:bodyPr/>
            <a:lstStyle/>
            <a:p>
              <a:endParaRPr lang="en-US"/>
            </a:p>
          </p:txBody>
        </p:sp>
        <p:sp>
          <p:nvSpPr>
            <p:cNvPr id="24678" name="Rectangle 102"/>
            <p:cNvSpPr>
              <a:spLocks noChangeArrowheads="1"/>
            </p:cNvSpPr>
            <p:nvPr/>
          </p:nvSpPr>
          <p:spPr bwMode="auto">
            <a:xfrm>
              <a:off x="3612241" y="1243399"/>
              <a:ext cx="228600" cy="228600"/>
            </a:xfrm>
            <a:prstGeom prst="rect">
              <a:avLst/>
            </a:prstGeom>
            <a:solidFill>
              <a:schemeClr val="tx1"/>
            </a:solidFill>
            <a:ln w="9525" algn="ctr">
              <a:solidFill>
                <a:schemeClr val="tx1"/>
              </a:solidFill>
              <a:round/>
              <a:headEnd/>
              <a:tailEnd/>
            </a:ln>
          </p:spPr>
          <p:txBody>
            <a:bodyPr/>
            <a:lstStyle/>
            <a:p>
              <a:endParaRPr lang="en-US"/>
            </a:p>
          </p:txBody>
        </p:sp>
        <p:sp>
          <p:nvSpPr>
            <p:cNvPr id="24679" name="Rectangle 109"/>
            <p:cNvSpPr>
              <a:spLocks noChangeArrowheads="1"/>
            </p:cNvSpPr>
            <p:nvPr/>
          </p:nvSpPr>
          <p:spPr bwMode="auto">
            <a:xfrm>
              <a:off x="4145641" y="1243399"/>
              <a:ext cx="228600" cy="228600"/>
            </a:xfrm>
            <a:prstGeom prst="rect">
              <a:avLst/>
            </a:prstGeom>
            <a:solidFill>
              <a:schemeClr val="tx1"/>
            </a:solidFill>
            <a:ln w="9525" algn="ctr">
              <a:solidFill>
                <a:schemeClr val="tx1"/>
              </a:solidFill>
              <a:round/>
              <a:headEnd/>
              <a:tailEnd/>
            </a:ln>
          </p:spPr>
          <p:txBody>
            <a:bodyPr/>
            <a:lstStyle/>
            <a:p>
              <a:endParaRPr lang="en-US"/>
            </a:p>
          </p:txBody>
        </p:sp>
        <p:sp>
          <p:nvSpPr>
            <p:cNvPr id="24680" name="Rectangle 116"/>
            <p:cNvSpPr>
              <a:spLocks noChangeArrowheads="1"/>
            </p:cNvSpPr>
            <p:nvPr/>
          </p:nvSpPr>
          <p:spPr bwMode="auto">
            <a:xfrm>
              <a:off x="4679041" y="1243399"/>
              <a:ext cx="228600" cy="228600"/>
            </a:xfrm>
            <a:prstGeom prst="rect">
              <a:avLst/>
            </a:prstGeom>
            <a:solidFill>
              <a:schemeClr val="tx1"/>
            </a:solidFill>
            <a:ln w="9525" algn="ctr">
              <a:solidFill>
                <a:schemeClr val="tx1"/>
              </a:solidFill>
              <a:round/>
              <a:headEnd/>
              <a:tailEnd/>
            </a:ln>
          </p:spPr>
          <p:txBody>
            <a:bodyPr/>
            <a:lstStyle/>
            <a:p>
              <a:endParaRPr lang="en-US"/>
            </a:p>
          </p:txBody>
        </p:sp>
        <p:sp>
          <p:nvSpPr>
            <p:cNvPr id="24681" name="Rectangle 123"/>
            <p:cNvSpPr>
              <a:spLocks noChangeArrowheads="1"/>
            </p:cNvSpPr>
            <p:nvPr/>
          </p:nvSpPr>
          <p:spPr bwMode="auto">
            <a:xfrm>
              <a:off x="5212441" y="1243399"/>
              <a:ext cx="228600" cy="228600"/>
            </a:xfrm>
            <a:prstGeom prst="rect">
              <a:avLst/>
            </a:prstGeom>
            <a:solidFill>
              <a:schemeClr val="tx1"/>
            </a:solidFill>
            <a:ln w="9525" algn="ctr">
              <a:solidFill>
                <a:schemeClr val="tx1"/>
              </a:solidFill>
              <a:round/>
              <a:headEnd/>
              <a:tailEnd/>
            </a:ln>
          </p:spPr>
          <p:txBody>
            <a:bodyPr/>
            <a:lstStyle/>
            <a:p>
              <a:endParaRPr lang="en-US"/>
            </a:p>
          </p:txBody>
        </p:sp>
        <p:sp>
          <p:nvSpPr>
            <p:cNvPr id="24682" name="Rectangle 130"/>
            <p:cNvSpPr>
              <a:spLocks noChangeArrowheads="1"/>
            </p:cNvSpPr>
            <p:nvPr/>
          </p:nvSpPr>
          <p:spPr bwMode="auto">
            <a:xfrm>
              <a:off x="5745841" y="1243399"/>
              <a:ext cx="228600" cy="228600"/>
            </a:xfrm>
            <a:prstGeom prst="rect">
              <a:avLst/>
            </a:prstGeom>
            <a:solidFill>
              <a:schemeClr val="tx1"/>
            </a:solidFill>
            <a:ln w="9525" algn="ctr">
              <a:solidFill>
                <a:schemeClr val="tx1"/>
              </a:solidFill>
              <a:round/>
              <a:headEnd/>
              <a:tailEnd/>
            </a:ln>
          </p:spPr>
          <p:txBody>
            <a:bodyPr/>
            <a:lstStyle/>
            <a:p>
              <a:endParaRPr lang="en-US"/>
            </a:p>
          </p:txBody>
        </p:sp>
        <p:sp>
          <p:nvSpPr>
            <p:cNvPr id="24683" name="TextBox 57"/>
            <p:cNvSpPr txBox="1">
              <a:spLocks noChangeArrowheads="1"/>
            </p:cNvSpPr>
            <p:nvPr/>
          </p:nvSpPr>
          <p:spPr bwMode="auto">
            <a:xfrm>
              <a:off x="3033482" y="1219200"/>
              <a:ext cx="319318" cy="276999"/>
            </a:xfrm>
            <a:prstGeom prst="rect">
              <a:avLst/>
            </a:prstGeom>
            <a:noFill/>
            <a:ln w="9525">
              <a:noFill/>
              <a:miter lim="800000"/>
              <a:headEnd/>
              <a:tailEnd/>
            </a:ln>
          </p:spPr>
          <p:txBody>
            <a:bodyPr wrap="none">
              <a:spAutoFit/>
            </a:bodyPr>
            <a:lstStyle/>
            <a:p>
              <a:r>
                <a:rPr lang="en-US" sz="1200" b="0">
                  <a:solidFill>
                    <a:schemeClr val="bg2"/>
                  </a:solidFill>
                </a:rPr>
                <a:t>k</a:t>
              </a:r>
              <a:r>
                <a:rPr lang="en-US" sz="1200" b="0" baseline="-25000">
                  <a:solidFill>
                    <a:schemeClr val="bg2"/>
                  </a:solidFill>
                </a:rPr>
                <a:t>1</a:t>
              </a:r>
              <a:endParaRPr lang="en-US" b="0" baseline="-25000">
                <a:solidFill>
                  <a:schemeClr val="bg2"/>
                </a:solidFill>
              </a:endParaRPr>
            </a:p>
          </p:txBody>
        </p:sp>
        <p:sp>
          <p:nvSpPr>
            <p:cNvPr id="24684" name="TextBox 103"/>
            <p:cNvSpPr txBox="1">
              <a:spLocks noChangeArrowheads="1"/>
            </p:cNvSpPr>
            <p:nvPr/>
          </p:nvSpPr>
          <p:spPr bwMode="auto">
            <a:xfrm>
              <a:off x="3566882" y="1219200"/>
              <a:ext cx="319318" cy="276999"/>
            </a:xfrm>
            <a:prstGeom prst="rect">
              <a:avLst/>
            </a:prstGeom>
            <a:noFill/>
            <a:ln w="9525">
              <a:noFill/>
              <a:miter lim="800000"/>
              <a:headEnd/>
              <a:tailEnd/>
            </a:ln>
          </p:spPr>
          <p:txBody>
            <a:bodyPr wrap="none">
              <a:spAutoFit/>
            </a:bodyPr>
            <a:lstStyle/>
            <a:p>
              <a:r>
                <a:rPr lang="en-US" sz="1200" b="0">
                  <a:solidFill>
                    <a:schemeClr val="bg2"/>
                  </a:solidFill>
                </a:rPr>
                <a:t>k</a:t>
              </a:r>
              <a:r>
                <a:rPr lang="en-US" sz="1200" b="0" baseline="-25000">
                  <a:solidFill>
                    <a:schemeClr val="bg2"/>
                  </a:solidFill>
                </a:rPr>
                <a:t>2</a:t>
              </a:r>
              <a:endParaRPr lang="en-US" b="0" baseline="-25000">
                <a:solidFill>
                  <a:schemeClr val="bg2"/>
                </a:solidFill>
              </a:endParaRPr>
            </a:p>
          </p:txBody>
        </p:sp>
        <p:sp>
          <p:nvSpPr>
            <p:cNvPr id="24685" name="TextBox 110"/>
            <p:cNvSpPr txBox="1">
              <a:spLocks noChangeArrowheads="1"/>
            </p:cNvSpPr>
            <p:nvPr/>
          </p:nvSpPr>
          <p:spPr bwMode="auto">
            <a:xfrm>
              <a:off x="4100282" y="1219200"/>
              <a:ext cx="319318" cy="276999"/>
            </a:xfrm>
            <a:prstGeom prst="rect">
              <a:avLst/>
            </a:prstGeom>
            <a:noFill/>
            <a:ln w="9525">
              <a:noFill/>
              <a:miter lim="800000"/>
              <a:headEnd/>
              <a:tailEnd/>
            </a:ln>
          </p:spPr>
          <p:txBody>
            <a:bodyPr wrap="none">
              <a:spAutoFit/>
            </a:bodyPr>
            <a:lstStyle/>
            <a:p>
              <a:r>
                <a:rPr lang="en-US" sz="1200" b="0">
                  <a:solidFill>
                    <a:schemeClr val="bg2"/>
                  </a:solidFill>
                </a:rPr>
                <a:t>k</a:t>
              </a:r>
              <a:r>
                <a:rPr lang="en-US" sz="1200" b="0" baseline="-25000">
                  <a:solidFill>
                    <a:schemeClr val="bg2"/>
                  </a:solidFill>
                </a:rPr>
                <a:t>3</a:t>
              </a:r>
              <a:endParaRPr lang="en-US" b="0" baseline="-25000">
                <a:solidFill>
                  <a:schemeClr val="bg2"/>
                </a:solidFill>
              </a:endParaRPr>
            </a:p>
          </p:txBody>
        </p:sp>
        <p:sp>
          <p:nvSpPr>
            <p:cNvPr id="24686" name="TextBox 117"/>
            <p:cNvSpPr txBox="1">
              <a:spLocks noChangeArrowheads="1"/>
            </p:cNvSpPr>
            <p:nvPr/>
          </p:nvSpPr>
          <p:spPr bwMode="auto">
            <a:xfrm>
              <a:off x="4633682" y="1219200"/>
              <a:ext cx="319318" cy="276999"/>
            </a:xfrm>
            <a:prstGeom prst="rect">
              <a:avLst/>
            </a:prstGeom>
            <a:noFill/>
            <a:ln w="9525">
              <a:noFill/>
              <a:miter lim="800000"/>
              <a:headEnd/>
              <a:tailEnd/>
            </a:ln>
          </p:spPr>
          <p:txBody>
            <a:bodyPr wrap="none">
              <a:spAutoFit/>
            </a:bodyPr>
            <a:lstStyle/>
            <a:p>
              <a:r>
                <a:rPr lang="en-US" sz="1200" b="0">
                  <a:solidFill>
                    <a:schemeClr val="bg2"/>
                  </a:solidFill>
                </a:rPr>
                <a:t>k</a:t>
              </a:r>
              <a:r>
                <a:rPr lang="en-US" sz="1200" b="0" baseline="-25000">
                  <a:solidFill>
                    <a:schemeClr val="bg2"/>
                  </a:solidFill>
                </a:rPr>
                <a:t>4</a:t>
              </a:r>
              <a:endParaRPr lang="en-US" b="0" baseline="-25000">
                <a:solidFill>
                  <a:schemeClr val="bg2"/>
                </a:solidFill>
              </a:endParaRPr>
            </a:p>
          </p:txBody>
        </p:sp>
        <p:sp>
          <p:nvSpPr>
            <p:cNvPr id="24687" name="TextBox 124"/>
            <p:cNvSpPr txBox="1">
              <a:spLocks noChangeArrowheads="1"/>
            </p:cNvSpPr>
            <p:nvPr/>
          </p:nvSpPr>
          <p:spPr bwMode="auto">
            <a:xfrm>
              <a:off x="5167082" y="1219200"/>
              <a:ext cx="319318" cy="276999"/>
            </a:xfrm>
            <a:prstGeom prst="rect">
              <a:avLst/>
            </a:prstGeom>
            <a:noFill/>
            <a:ln w="9525">
              <a:noFill/>
              <a:miter lim="800000"/>
              <a:headEnd/>
              <a:tailEnd/>
            </a:ln>
          </p:spPr>
          <p:txBody>
            <a:bodyPr wrap="none">
              <a:spAutoFit/>
            </a:bodyPr>
            <a:lstStyle/>
            <a:p>
              <a:r>
                <a:rPr lang="en-US" sz="1200" b="0">
                  <a:solidFill>
                    <a:schemeClr val="bg2"/>
                  </a:solidFill>
                </a:rPr>
                <a:t>k</a:t>
              </a:r>
              <a:r>
                <a:rPr lang="en-US" sz="1200" b="0" baseline="-25000">
                  <a:solidFill>
                    <a:schemeClr val="bg2"/>
                  </a:solidFill>
                </a:rPr>
                <a:t>5</a:t>
              </a:r>
              <a:endParaRPr lang="en-US" b="0" baseline="-25000">
                <a:solidFill>
                  <a:schemeClr val="bg2"/>
                </a:solidFill>
              </a:endParaRPr>
            </a:p>
          </p:txBody>
        </p:sp>
        <p:sp>
          <p:nvSpPr>
            <p:cNvPr id="24688" name="TextBox 131"/>
            <p:cNvSpPr txBox="1">
              <a:spLocks noChangeArrowheads="1"/>
            </p:cNvSpPr>
            <p:nvPr/>
          </p:nvSpPr>
          <p:spPr bwMode="auto">
            <a:xfrm>
              <a:off x="5700482" y="1219200"/>
              <a:ext cx="319318" cy="276999"/>
            </a:xfrm>
            <a:prstGeom prst="rect">
              <a:avLst/>
            </a:prstGeom>
            <a:noFill/>
            <a:ln w="9525">
              <a:noFill/>
              <a:miter lim="800000"/>
              <a:headEnd/>
              <a:tailEnd/>
            </a:ln>
          </p:spPr>
          <p:txBody>
            <a:bodyPr wrap="none">
              <a:spAutoFit/>
            </a:bodyPr>
            <a:lstStyle/>
            <a:p>
              <a:r>
                <a:rPr lang="en-US" sz="1200" b="0">
                  <a:solidFill>
                    <a:schemeClr val="bg2"/>
                  </a:solidFill>
                </a:rPr>
                <a:t>k</a:t>
              </a:r>
              <a:r>
                <a:rPr lang="en-US" sz="1200" b="0" baseline="-25000">
                  <a:solidFill>
                    <a:schemeClr val="bg2"/>
                  </a:solidFill>
                </a:rPr>
                <a:t>6</a:t>
              </a:r>
              <a:endParaRPr lang="en-US" b="0" baseline="-25000">
                <a:solidFill>
                  <a:schemeClr val="bg2"/>
                </a:solidFill>
              </a:endParaRPr>
            </a:p>
          </p:txBody>
        </p:sp>
        <p:sp>
          <p:nvSpPr>
            <p:cNvPr id="24689" name="Rectangle 58"/>
            <p:cNvSpPr>
              <a:spLocks noChangeArrowheads="1"/>
            </p:cNvSpPr>
            <p:nvPr/>
          </p:nvSpPr>
          <p:spPr bwMode="auto">
            <a:xfrm>
              <a:off x="3307441" y="1243399"/>
              <a:ext cx="228600" cy="228600"/>
            </a:xfrm>
            <a:prstGeom prst="rect">
              <a:avLst/>
            </a:prstGeom>
            <a:noFill/>
            <a:ln w="9525" algn="ctr">
              <a:solidFill>
                <a:schemeClr val="tx1"/>
              </a:solidFill>
              <a:round/>
              <a:headEnd/>
              <a:tailEnd/>
            </a:ln>
          </p:spPr>
          <p:txBody>
            <a:bodyPr/>
            <a:lstStyle/>
            <a:p>
              <a:endParaRPr lang="en-US"/>
            </a:p>
          </p:txBody>
        </p:sp>
        <p:sp>
          <p:nvSpPr>
            <p:cNvPr id="24690" name="TextBox 59"/>
            <p:cNvSpPr txBox="1">
              <a:spLocks noChangeArrowheads="1"/>
            </p:cNvSpPr>
            <p:nvPr/>
          </p:nvSpPr>
          <p:spPr bwMode="auto">
            <a:xfrm>
              <a:off x="3262082" y="1219200"/>
              <a:ext cx="319318" cy="276999"/>
            </a:xfrm>
            <a:prstGeom prst="rect">
              <a:avLst/>
            </a:prstGeom>
            <a:noFill/>
            <a:ln w="9525">
              <a:noFill/>
              <a:miter lim="800000"/>
              <a:headEnd/>
              <a:tailEnd/>
            </a:ln>
          </p:spPr>
          <p:txBody>
            <a:bodyPr wrap="none">
              <a:spAutoFit/>
            </a:bodyPr>
            <a:lstStyle/>
            <a:p>
              <a:r>
                <a:rPr lang="en-US" sz="1200" b="0"/>
                <a:t>v</a:t>
              </a:r>
              <a:r>
                <a:rPr lang="en-US" sz="1200" b="0" baseline="-25000"/>
                <a:t>1</a:t>
              </a:r>
              <a:endParaRPr lang="en-US" b="0" baseline="-25000"/>
            </a:p>
          </p:txBody>
        </p:sp>
        <p:sp>
          <p:nvSpPr>
            <p:cNvPr id="24691" name="Rectangle 100"/>
            <p:cNvSpPr>
              <a:spLocks noChangeArrowheads="1"/>
            </p:cNvSpPr>
            <p:nvPr/>
          </p:nvSpPr>
          <p:spPr bwMode="auto">
            <a:xfrm>
              <a:off x="3840841" y="1243399"/>
              <a:ext cx="228600" cy="228600"/>
            </a:xfrm>
            <a:prstGeom prst="rect">
              <a:avLst/>
            </a:prstGeom>
            <a:noFill/>
            <a:ln w="9525" algn="ctr">
              <a:solidFill>
                <a:schemeClr val="tx1"/>
              </a:solidFill>
              <a:round/>
              <a:headEnd/>
              <a:tailEnd/>
            </a:ln>
          </p:spPr>
          <p:txBody>
            <a:bodyPr/>
            <a:lstStyle/>
            <a:p>
              <a:endParaRPr lang="en-US"/>
            </a:p>
          </p:txBody>
        </p:sp>
        <p:sp>
          <p:nvSpPr>
            <p:cNvPr id="24692" name="TextBox 101"/>
            <p:cNvSpPr txBox="1">
              <a:spLocks noChangeArrowheads="1"/>
            </p:cNvSpPr>
            <p:nvPr/>
          </p:nvSpPr>
          <p:spPr bwMode="auto">
            <a:xfrm>
              <a:off x="3795482" y="1219200"/>
              <a:ext cx="319318" cy="276999"/>
            </a:xfrm>
            <a:prstGeom prst="rect">
              <a:avLst/>
            </a:prstGeom>
            <a:noFill/>
            <a:ln w="9525">
              <a:noFill/>
              <a:miter lim="800000"/>
              <a:headEnd/>
              <a:tailEnd/>
            </a:ln>
          </p:spPr>
          <p:txBody>
            <a:bodyPr wrap="none">
              <a:spAutoFit/>
            </a:bodyPr>
            <a:lstStyle/>
            <a:p>
              <a:r>
                <a:rPr lang="en-US" sz="1200" b="0"/>
                <a:t>v</a:t>
              </a:r>
              <a:r>
                <a:rPr lang="en-US" sz="1200" b="0" baseline="-25000"/>
                <a:t>2</a:t>
              </a:r>
              <a:endParaRPr lang="en-US" b="0" baseline="-25000"/>
            </a:p>
          </p:txBody>
        </p:sp>
        <p:sp>
          <p:nvSpPr>
            <p:cNvPr id="24693" name="Rectangle 107"/>
            <p:cNvSpPr>
              <a:spLocks noChangeArrowheads="1"/>
            </p:cNvSpPr>
            <p:nvPr/>
          </p:nvSpPr>
          <p:spPr bwMode="auto">
            <a:xfrm>
              <a:off x="4374241" y="1243399"/>
              <a:ext cx="228600" cy="228600"/>
            </a:xfrm>
            <a:prstGeom prst="rect">
              <a:avLst/>
            </a:prstGeom>
            <a:noFill/>
            <a:ln w="9525" algn="ctr">
              <a:solidFill>
                <a:schemeClr val="tx1"/>
              </a:solidFill>
              <a:round/>
              <a:headEnd/>
              <a:tailEnd/>
            </a:ln>
          </p:spPr>
          <p:txBody>
            <a:bodyPr/>
            <a:lstStyle/>
            <a:p>
              <a:endParaRPr lang="en-US"/>
            </a:p>
          </p:txBody>
        </p:sp>
        <p:sp>
          <p:nvSpPr>
            <p:cNvPr id="24694" name="TextBox 108"/>
            <p:cNvSpPr txBox="1">
              <a:spLocks noChangeArrowheads="1"/>
            </p:cNvSpPr>
            <p:nvPr/>
          </p:nvSpPr>
          <p:spPr bwMode="auto">
            <a:xfrm>
              <a:off x="4328882" y="1219200"/>
              <a:ext cx="319318" cy="276999"/>
            </a:xfrm>
            <a:prstGeom prst="rect">
              <a:avLst/>
            </a:prstGeom>
            <a:noFill/>
            <a:ln w="9525">
              <a:noFill/>
              <a:miter lim="800000"/>
              <a:headEnd/>
              <a:tailEnd/>
            </a:ln>
          </p:spPr>
          <p:txBody>
            <a:bodyPr wrap="none">
              <a:spAutoFit/>
            </a:bodyPr>
            <a:lstStyle/>
            <a:p>
              <a:r>
                <a:rPr lang="en-US" sz="1200" b="0"/>
                <a:t>v</a:t>
              </a:r>
              <a:r>
                <a:rPr lang="en-US" sz="1200" b="0" baseline="-25000"/>
                <a:t>3</a:t>
              </a:r>
              <a:endParaRPr lang="en-US" b="0" baseline="-25000"/>
            </a:p>
          </p:txBody>
        </p:sp>
        <p:sp>
          <p:nvSpPr>
            <p:cNvPr id="24695" name="Rectangle 114"/>
            <p:cNvSpPr>
              <a:spLocks noChangeArrowheads="1"/>
            </p:cNvSpPr>
            <p:nvPr/>
          </p:nvSpPr>
          <p:spPr bwMode="auto">
            <a:xfrm>
              <a:off x="4907641" y="1243399"/>
              <a:ext cx="228600" cy="228600"/>
            </a:xfrm>
            <a:prstGeom prst="rect">
              <a:avLst/>
            </a:prstGeom>
            <a:noFill/>
            <a:ln w="9525" algn="ctr">
              <a:solidFill>
                <a:schemeClr val="tx1"/>
              </a:solidFill>
              <a:round/>
              <a:headEnd/>
              <a:tailEnd/>
            </a:ln>
          </p:spPr>
          <p:txBody>
            <a:bodyPr/>
            <a:lstStyle/>
            <a:p>
              <a:endParaRPr lang="en-US"/>
            </a:p>
          </p:txBody>
        </p:sp>
        <p:sp>
          <p:nvSpPr>
            <p:cNvPr id="24696" name="TextBox 115"/>
            <p:cNvSpPr txBox="1">
              <a:spLocks noChangeArrowheads="1"/>
            </p:cNvSpPr>
            <p:nvPr/>
          </p:nvSpPr>
          <p:spPr bwMode="auto">
            <a:xfrm>
              <a:off x="4862282" y="1219200"/>
              <a:ext cx="319318" cy="276999"/>
            </a:xfrm>
            <a:prstGeom prst="rect">
              <a:avLst/>
            </a:prstGeom>
            <a:noFill/>
            <a:ln w="9525">
              <a:noFill/>
              <a:miter lim="800000"/>
              <a:headEnd/>
              <a:tailEnd/>
            </a:ln>
          </p:spPr>
          <p:txBody>
            <a:bodyPr wrap="none">
              <a:spAutoFit/>
            </a:bodyPr>
            <a:lstStyle/>
            <a:p>
              <a:r>
                <a:rPr lang="en-US" sz="1200" b="0"/>
                <a:t>v</a:t>
              </a:r>
              <a:r>
                <a:rPr lang="en-US" sz="1200" b="0" baseline="-25000"/>
                <a:t>4</a:t>
              </a:r>
              <a:endParaRPr lang="en-US" b="0" baseline="-25000"/>
            </a:p>
          </p:txBody>
        </p:sp>
        <p:sp>
          <p:nvSpPr>
            <p:cNvPr id="24697" name="Rectangle 121"/>
            <p:cNvSpPr>
              <a:spLocks noChangeArrowheads="1"/>
            </p:cNvSpPr>
            <p:nvPr/>
          </p:nvSpPr>
          <p:spPr bwMode="auto">
            <a:xfrm>
              <a:off x="5441041" y="1243399"/>
              <a:ext cx="228600" cy="228600"/>
            </a:xfrm>
            <a:prstGeom prst="rect">
              <a:avLst/>
            </a:prstGeom>
            <a:noFill/>
            <a:ln w="9525" algn="ctr">
              <a:solidFill>
                <a:schemeClr val="tx1"/>
              </a:solidFill>
              <a:round/>
              <a:headEnd/>
              <a:tailEnd/>
            </a:ln>
          </p:spPr>
          <p:txBody>
            <a:bodyPr/>
            <a:lstStyle/>
            <a:p>
              <a:endParaRPr lang="en-US"/>
            </a:p>
          </p:txBody>
        </p:sp>
        <p:sp>
          <p:nvSpPr>
            <p:cNvPr id="24698" name="TextBox 122"/>
            <p:cNvSpPr txBox="1">
              <a:spLocks noChangeArrowheads="1"/>
            </p:cNvSpPr>
            <p:nvPr/>
          </p:nvSpPr>
          <p:spPr bwMode="auto">
            <a:xfrm>
              <a:off x="5395682" y="1219200"/>
              <a:ext cx="319318" cy="276999"/>
            </a:xfrm>
            <a:prstGeom prst="rect">
              <a:avLst/>
            </a:prstGeom>
            <a:noFill/>
            <a:ln w="9525">
              <a:noFill/>
              <a:miter lim="800000"/>
              <a:headEnd/>
              <a:tailEnd/>
            </a:ln>
          </p:spPr>
          <p:txBody>
            <a:bodyPr wrap="none">
              <a:spAutoFit/>
            </a:bodyPr>
            <a:lstStyle/>
            <a:p>
              <a:r>
                <a:rPr lang="en-US" sz="1200" b="0"/>
                <a:t>v</a:t>
              </a:r>
              <a:r>
                <a:rPr lang="en-US" sz="1200" b="0" baseline="-25000"/>
                <a:t>5</a:t>
              </a:r>
              <a:endParaRPr lang="en-US" b="0" baseline="-25000"/>
            </a:p>
          </p:txBody>
        </p:sp>
        <p:sp>
          <p:nvSpPr>
            <p:cNvPr id="24699" name="Rectangle 128"/>
            <p:cNvSpPr>
              <a:spLocks noChangeArrowheads="1"/>
            </p:cNvSpPr>
            <p:nvPr/>
          </p:nvSpPr>
          <p:spPr bwMode="auto">
            <a:xfrm>
              <a:off x="5974441" y="1243399"/>
              <a:ext cx="228600" cy="228600"/>
            </a:xfrm>
            <a:prstGeom prst="rect">
              <a:avLst/>
            </a:prstGeom>
            <a:noFill/>
            <a:ln w="9525" algn="ctr">
              <a:solidFill>
                <a:schemeClr val="tx1"/>
              </a:solidFill>
              <a:round/>
              <a:headEnd/>
              <a:tailEnd/>
            </a:ln>
          </p:spPr>
          <p:txBody>
            <a:bodyPr/>
            <a:lstStyle/>
            <a:p>
              <a:endParaRPr lang="en-US"/>
            </a:p>
          </p:txBody>
        </p:sp>
        <p:sp>
          <p:nvSpPr>
            <p:cNvPr id="24700" name="TextBox 129"/>
            <p:cNvSpPr txBox="1">
              <a:spLocks noChangeArrowheads="1"/>
            </p:cNvSpPr>
            <p:nvPr/>
          </p:nvSpPr>
          <p:spPr bwMode="auto">
            <a:xfrm>
              <a:off x="5929082" y="1219200"/>
              <a:ext cx="319318" cy="276999"/>
            </a:xfrm>
            <a:prstGeom prst="rect">
              <a:avLst/>
            </a:prstGeom>
            <a:noFill/>
            <a:ln w="9525">
              <a:noFill/>
              <a:miter lim="800000"/>
              <a:headEnd/>
              <a:tailEnd/>
            </a:ln>
          </p:spPr>
          <p:txBody>
            <a:bodyPr wrap="none">
              <a:spAutoFit/>
            </a:bodyPr>
            <a:lstStyle/>
            <a:p>
              <a:r>
                <a:rPr lang="en-US" sz="1200" b="0"/>
                <a:t>v</a:t>
              </a:r>
              <a:r>
                <a:rPr lang="en-US" sz="1200" b="0" baseline="-25000"/>
                <a:t>6</a:t>
              </a:r>
              <a:endParaRPr lang="en-US" b="0" baseline="-25000"/>
            </a:p>
          </p:txBody>
        </p:sp>
      </p:grpSp>
      <p:grpSp>
        <p:nvGrpSpPr>
          <p:cNvPr id="3" name="Group 213"/>
          <p:cNvGrpSpPr>
            <a:grpSpLocks/>
          </p:cNvGrpSpPr>
          <p:nvPr/>
        </p:nvGrpSpPr>
        <p:grpSpPr bwMode="auto">
          <a:xfrm>
            <a:off x="2286000" y="3200400"/>
            <a:ext cx="996950" cy="276225"/>
            <a:chOff x="2286000" y="3200400"/>
            <a:chExt cx="996452" cy="276999"/>
          </a:xfrm>
        </p:grpSpPr>
        <p:sp>
          <p:nvSpPr>
            <p:cNvPr id="24669" name="Rectangle 144"/>
            <p:cNvSpPr>
              <a:spLocks noChangeArrowheads="1"/>
            </p:cNvSpPr>
            <p:nvPr/>
          </p:nvSpPr>
          <p:spPr bwMode="auto">
            <a:xfrm>
              <a:off x="2794411" y="3224599"/>
              <a:ext cx="228600" cy="228600"/>
            </a:xfrm>
            <a:prstGeom prst="rect">
              <a:avLst/>
            </a:prstGeom>
            <a:solidFill>
              <a:schemeClr val="tx1"/>
            </a:solidFill>
            <a:ln w="9525" algn="ctr">
              <a:solidFill>
                <a:schemeClr val="tx1"/>
              </a:solidFill>
              <a:round/>
              <a:headEnd/>
              <a:tailEnd/>
            </a:ln>
          </p:spPr>
          <p:txBody>
            <a:bodyPr/>
            <a:lstStyle/>
            <a:p>
              <a:endParaRPr lang="en-US"/>
            </a:p>
          </p:txBody>
        </p:sp>
        <p:sp>
          <p:nvSpPr>
            <p:cNvPr id="24670" name="TextBox 145"/>
            <p:cNvSpPr txBox="1">
              <a:spLocks noChangeArrowheads="1"/>
            </p:cNvSpPr>
            <p:nvPr/>
          </p:nvSpPr>
          <p:spPr bwMode="auto">
            <a:xfrm>
              <a:off x="2784226" y="3200400"/>
              <a:ext cx="269626" cy="276999"/>
            </a:xfrm>
            <a:prstGeom prst="rect">
              <a:avLst/>
            </a:prstGeom>
            <a:noFill/>
            <a:ln w="9525">
              <a:noFill/>
              <a:miter lim="800000"/>
              <a:headEnd/>
              <a:tailEnd/>
            </a:ln>
          </p:spPr>
          <p:txBody>
            <a:bodyPr wrap="none">
              <a:spAutoFit/>
            </a:bodyPr>
            <a:lstStyle/>
            <a:p>
              <a:pPr algn="ctr"/>
              <a:r>
                <a:rPr lang="en-US" sz="1200" b="0">
                  <a:solidFill>
                    <a:schemeClr val="bg2"/>
                  </a:solidFill>
                </a:rPr>
                <a:t>b</a:t>
              </a:r>
              <a:endParaRPr lang="en-US" b="0" baseline="-25000">
                <a:solidFill>
                  <a:schemeClr val="bg2"/>
                </a:solidFill>
              </a:endParaRPr>
            </a:p>
          </p:txBody>
        </p:sp>
        <p:sp>
          <p:nvSpPr>
            <p:cNvPr id="24671" name="Rectangle 137"/>
            <p:cNvSpPr>
              <a:spLocks noChangeArrowheads="1"/>
            </p:cNvSpPr>
            <p:nvPr/>
          </p:nvSpPr>
          <p:spPr bwMode="auto">
            <a:xfrm>
              <a:off x="2296185" y="3224599"/>
              <a:ext cx="228600" cy="228600"/>
            </a:xfrm>
            <a:prstGeom prst="rect">
              <a:avLst/>
            </a:prstGeom>
            <a:solidFill>
              <a:schemeClr val="tx1"/>
            </a:solidFill>
            <a:ln w="9525" algn="ctr">
              <a:solidFill>
                <a:schemeClr val="tx1"/>
              </a:solidFill>
              <a:round/>
              <a:headEnd/>
              <a:tailEnd/>
            </a:ln>
          </p:spPr>
          <p:txBody>
            <a:bodyPr/>
            <a:lstStyle/>
            <a:p>
              <a:endParaRPr lang="en-US"/>
            </a:p>
          </p:txBody>
        </p:sp>
        <p:sp>
          <p:nvSpPr>
            <p:cNvPr id="24672" name="TextBox 138"/>
            <p:cNvSpPr txBox="1">
              <a:spLocks noChangeArrowheads="1"/>
            </p:cNvSpPr>
            <p:nvPr/>
          </p:nvSpPr>
          <p:spPr bwMode="auto">
            <a:xfrm>
              <a:off x="2286000" y="3200400"/>
              <a:ext cx="269626" cy="276999"/>
            </a:xfrm>
            <a:prstGeom prst="rect">
              <a:avLst/>
            </a:prstGeom>
            <a:noFill/>
            <a:ln w="9525">
              <a:noFill/>
              <a:miter lim="800000"/>
              <a:headEnd/>
              <a:tailEnd/>
            </a:ln>
          </p:spPr>
          <p:txBody>
            <a:bodyPr wrap="none">
              <a:spAutoFit/>
            </a:bodyPr>
            <a:lstStyle/>
            <a:p>
              <a:pPr algn="ctr"/>
              <a:r>
                <a:rPr lang="en-US" sz="1200" b="0">
                  <a:solidFill>
                    <a:schemeClr val="bg2"/>
                  </a:solidFill>
                </a:rPr>
                <a:t>a</a:t>
              </a:r>
              <a:endParaRPr lang="en-US" b="0" baseline="-25000">
                <a:solidFill>
                  <a:schemeClr val="bg2"/>
                </a:solidFill>
              </a:endParaRPr>
            </a:p>
          </p:txBody>
        </p:sp>
        <p:sp>
          <p:nvSpPr>
            <p:cNvPr id="24673" name="Rectangle 135"/>
            <p:cNvSpPr>
              <a:spLocks noChangeArrowheads="1"/>
            </p:cNvSpPr>
            <p:nvPr/>
          </p:nvSpPr>
          <p:spPr bwMode="auto">
            <a:xfrm>
              <a:off x="2524785" y="3224599"/>
              <a:ext cx="228600" cy="228600"/>
            </a:xfrm>
            <a:prstGeom prst="rect">
              <a:avLst/>
            </a:prstGeom>
            <a:noFill/>
            <a:ln w="9525" algn="ctr">
              <a:solidFill>
                <a:schemeClr val="tx1"/>
              </a:solidFill>
              <a:round/>
              <a:headEnd/>
              <a:tailEnd/>
            </a:ln>
          </p:spPr>
          <p:txBody>
            <a:bodyPr/>
            <a:lstStyle/>
            <a:p>
              <a:endParaRPr lang="en-US"/>
            </a:p>
          </p:txBody>
        </p:sp>
        <p:sp>
          <p:nvSpPr>
            <p:cNvPr id="24674" name="TextBox 136"/>
            <p:cNvSpPr txBox="1">
              <a:spLocks noChangeArrowheads="1"/>
            </p:cNvSpPr>
            <p:nvPr/>
          </p:nvSpPr>
          <p:spPr bwMode="auto">
            <a:xfrm>
              <a:off x="2514600" y="3200400"/>
              <a:ext cx="269626" cy="276999"/>
            </a:xfrm>
            <a:prstGeom prst="rect">
              <a:avLst/>
            </a:prstGeom>
            <a:noFill/>
            <a:ln w="9525">
              <a:noFill/>
              <a:miter lim="800000"/>
              <a:headEnd/>
              <a:tailEnd/>
            </a:ln>
          </p:spPr>
          <p:txBody>
            <a:bodyPr wrap="none">
              <a:spAutoFit/>
            </a:bodyPr>
            <a:lstStyle/>
            <a:p>
              <a:r>
                <a:rPr lang="en-US" sz="1200" b="0"/>
                <a:t>1</a:t>
              </a:r>
              <a:endParaRPr lang="en-US" b="0" baseline="-25000"/>
            </a:p>
          </p:txBody>
        </p:sp>
        <p:sp>
          <p:nvSpPr>
            <p:cNvPr id="24675" name="Rectangle 142"/>
            <p:cNvSpPr>
              <a:spLocks noChangeArrowheads="1"/>
            </p:cNvSpPr>
            <p:nvPr/>
          </p:nvSpPr>
          <p:spPr bwMode="auto">
            <a:xfrm>
              <a:off x="3023011" y="3224599"/>
              <a:ext cx="228600" cy="228600"/>
            </a:xfrm>
            <a:prstGeom prst="rect">
              <a:avLst/>
            </a:prstGeom>
            <a:noFill/>
            <a:ln w="9525" algn="ctr">
              <a:solidFill>
                <a:schemeClr val="tx1"/>
              </a:solidFill>
              <a:round/>
              <a:headEnd/>
              <a:tailEnd/>
            </a:ln>
          </p:spPr>
          <p:txBody>
            <a:bodyPr/>
            <a:lstStyle/>
            <a:p>
              <a:endParaRPr lang="en-US"/>
            </a:p>
          </p:txBody>
        </p:sp>
        <p:sp>
          <p:nvSpPr>
            <p:cNvPr id="24676" name="TextBox 143"/>
            <p:cNvSpPr txBox="1">
              <a:spLocks noChangeArrowheads="1"/>
            </p:cNvSpPr>
            <p:nvPr/>
          </p:nvSpPr>
          <p:spPr bwMode="auto">
            <a:xfrm>
              <a:off x="3012826" y="3200400"/>
              <a:ext cx="269626" cy="276999"/>
            </a:xfrm>
            <a:prstGeom prst="rect">
              <a:avLst/>
            </a:prstGeom>
            <a:noFill/>
            <a:ln w="9525">
              <a:noFill/>
              <a:miter lim="800000"/>
              <a:headEnd/>
              <a:tailEnd/>
            </a:ln>
          </p:spPr>
          <p:txBody>
            <a:bodyPr wrap="none">
              <a:spAutoFit/>
            </a:bodyPr>
            <a:lstStyle/>
            <a:p>
              <a:r>
                <a:rPr lang="en-US" sz="1200" b="0"/>
                <a:t>2</a:t>
              </a:r>
              <a:endParaRPr lang="en-US" b="0" baseline="-25000"/>
            </a:p>
          </p:txBody>
        </p:sp>
      </p:grpSp>
      <p:grpSp>
        <p:nvGrpSpPr>
          <p:cNvPr id="4" name="Group 216"/>
          <p:cNvGrpSpPr>
            <a:grpSpLocks/>
          </p:cNvGrpSpPr>
          <p:nvPr/>
        </p:nvGrpSpPr>
        <p:grpSpPr bwMode="auto">
          <a:xfrm>
            <a:off x="3581400" y="3200400"/>
            <a:ext cx="996950" cy="276225"/>
            <a:chOff x="3581400" y="3200400"/>
            <a:chExt cx="996452" cy="276999"/>
          </a:xfrm>
        </p:grpSpPr>
        <p:sp>
          <p:nvSpPr>
            <p:cNvPr id="24661" name="Rectangle 151"/>
            <p:cNvSpPr>
              <a:spLocks noChangeArrowheads="1"/>
            </p:cNvSpPr>
            <p:nvPr/>
          </p:nvSpPr>
          <p:spPr bwMode="auto">
            <a:xfrm>
              <a:off x="3591585" y="3224599"/>
              <a:ext cx="228600" cy="228600"/>
            </a:xfrm>
            <a:prstGeom prst="rect">
              <a:avLst/>
            </a:prstGeom>
            <a:solidFill>
              <a:schemeClr val="tx1"/>
            </a:solidFill>
            <a:ln w="9525" algn="ctr">
              <a:solidFill>
                <a:schemeClr val="tx1"/>
              </a:solidFill>
              <a:round/>
              <a:headEnd/>
              <a:tailEnd/>
            </a:ln>
          </p:spPr>
          <p:txBody>
            <a:bodyPr/>
            <a:lstStyle/>
            <a:p>
              <a:endParaRPr lang="en-US"/>
            </a:p>
          </p:txBody>
        </p:sp>
        <p:sp>
          <p:nvSpPr>
            <p:cNvPr id="24662" name="Rectangle 158"/>
            <p:cNvSpPr>
              <a:spLocks noChangeArrowheads="1"/>
            </p:cNvSpPr>
            <p:nvPr/>
          </p:nvSpPr>
          <p:spPr bwMode="auto">
            <a:xfrm>
              <a:off x="4089811" y="3224599"/>
              <a:ext cx="228600" cy="228600"/>
            </a:xfrm>
            <a:prstGeom prst="rect">
              <a:avLst/>
            </a:prstGeom>
            <a:solidFill>
              <a:schemeClr val="tx1"/>
            </a:solidFill>
            <a:ln w="9525" algn="ctr">
              <a:solidFill>
                <a:schemeClr val="tx1"/>
              </a:solidFill>
              <a:round/>
              <a:headEnd/>
              <a:tailEnd/>
            </a:ln>
          </p:spPr>
          <p:txBody>
            <a:bodyPr/>
            <a:lstStyle/>
            <a:p>
              <a:endParaRPr lang="en-US"/>
            </a:p>
          </p:txBody>
        </p:sp>
        <p:sp>
          <p:nvSpPr>
            <p:cNvPr id="24663" name="TextBox 152"/>
            <p:cNvSpPr txBox="1">
              <a:spLocks noChangeArrowheads="1"/>
            </p:cNvSpPr>
            <p:nvPr/>
          </p:nvSpPr>
          <p:spPr bwMode="auto">
            <a:xfrm>
              <a:off x="3581400" y="3200400"/>
              <a:ext cx="269626" cy="276999"/>
            </a:xfrm>
            <a:prstGeom prst="rect">
              <a:avLst/>
            </a:prstGeom>
            <a:noFill/>
            <a:ln w="9525">
              <a:noFill/>
              <a:miter lim="800000"/>
              <a:headEnd/>
              <a:tailEnd/>
            </a:ln>
          </p:spPr>
          <p:txBody>
            <a:bodyPr wrap="none">
              <a:spAutoFit/>
            </a:bodyPr>
            <a:lstStyle/>
            <a:p>
              <a:pPr algn="ctr"/>
              <a:r>
                <a:rPr lang="en-US" sz="1200" b="0">
                  <a:solidFill>
                    <a:schemeClr val="bg2"/>
                  </a:solidFill>
                </a:rPr>
                <a:t>c</a:t>
              </a:r>
              <a:endParaRPr lang="en-US" b="0" baseline="-25000">
                <a:solidFill>
                  <a:schemeClr val="bg2"/>
                </a:solidFill>
              </a:endParaRPr>
            </a:p>
          </p:txBody>
        </p:sp>
        <p:sp>
          <p:nvSpPr>
            <p:cNvPr id="24664" name="TextBox 159"/>
            <p:cNvSpPr txBox="1">
              <a:spLocks noChangeArrowheads="1"/>
            </p:cNvSpPr>
            <p:nvPr/>
          </p:nvSpPr>
          <p:spPr bwMode="auto">
            <a:xfrm>
              <a:off x="4079626" y="3200400"/>
              <a:ext cx="269626" cy="276999"/>
            </a:xfrm>
            <a:prstGeom prst="rect">
              <a:avLst/>
            </a:prstGeom>
            <a:noFill/>
            <a:ln w="9525">
              <a:noFill/>
              <a:miter lim="800000"/>
              <a:headEnd/>
              <a:tailEnd/>
            </a:ln>
          </p:spPr>
          <p:txBody>
            <a:bodyPr wrap="none">
              <a:spAutoFit/>
            </a:bodyPr>
            <a:lstStyle/>
            <a:p>
              <a:pPr algn="ctr"/>
              <a:r>
                <a:rPr lang="en-US" sz="1200" b="0">
                  <a:solidFill>
                    <a:schemeClr val="bg2"/>
                  </a:solidFill>
                </a:rPr>
                <a:t>c</a:t>
              </a:r>
              <a:endParaRPr lang="en-US" b="0" baseline="-25000">
                <a:solidFill>
                  <a:schemeClr val="bg2"/>
                </a:solidFill>
              </a:endParaRPr>
            </a:p>
          </p:txBody>
        </p:sp>
        <p:sp>
          <p:nvSpPr>
            <p:cNvPr id="24665" name="Rectangle 149"/>
            <p:cNvSpPr>
              <a:spLocks noChangeArrowheads="1"/>
            </p:cNvSpPr>
            <p:nvPr/>
          </p:nvSpPr>
          <p:spPr bwMode="auto">
            <a:xfrm>
              <a:off x="3820185" y="3224599"/>
              <a:ext cx="228600" cy="228600"/>
            </a:xfrm>
            <a:prstGeom prst="rect">
              <a:avLst/>
            </a:prstGeom>
            <a:noFill/>
            <a:ln w="9525" algn="ctr">
              <a:solidFill>
                <a:schemeClr val="tx1"/>
              </a:solidFill>
              <a:round/>
              <a:headEnd/>
              <a:tailEnd/>
            </a:ln>
          </p:spPr>
          <p:txBody>
            <a:bodyPr/>
            <a:lstStyle/>
            <a:p>
              <a:endParaRPr lang="en-US"/>
            </a:p>
          </p:txBody>
        </p:sp>
        <p:sp>
          <p:nvSpPr>
            <p:cNvPr id="24666" name="TextBox 150"/>
            <p:cNvSpPr txBox="1">
              <a:spLocks noChangeArrowheads="1"/>
            </p:cNvSpPr>
            <p:nvPr/>
          </p:nvSpPr>
          <p:spPr bwMode="auto">
            <a:xfrm>
              <a:off x="3810000" y="3200400"/>
              <a:ext cx="269626" cy="276999"/>
            </a:xfrm>
            <a:prstGeom prst="rect">
              <a:avLst/>
            </a:prstGeom>
            <a:noFill/>
            <a:ln w="9525">
              <a:noFill/>
              <a:miter lim="800000"/>
              <a:headEnd/>
              <a:tailEnd/>
            </a:ln>
          </p:spPr>
          <p:txBody>
            <a:bodyPr wrap="none">
              <a:spAutoFit/>
            </a:bodyPr>
            <a:lstStyle/>
            <a:p>
              <a:r>
                <a:rPr lang="en-US" sz="1200" b="0"/>
                <a:t>3</a:t>
              </a:r>
              <a:endParaRPr lang="en-US" b="0" baseline="-25000"/>
            </a:p>
          </p:txBody>
        </p:sp>
        <p:sp>
          <p:nvSpPr>
            <p:cNvPr id="24667" name="Rectangle 156"/>
            <p:cNvSpPr>
              <a:spLocks noChangeArrowheads="1"/>
            </p:cNvSpPr>
            <p:nvPr/>
          </p:nvSpPr>
          <p:spPr bwMode="auto">
            <a:xfrm>
              <a:off x="4318411" y="3224599"/>
              <a:ext cx="228600" cy="228600"/>
            </a:xfrm>
            <a:prstGeom prst="rect">
              <a:avLst/>
            </a:prstGeom>
            <a:noFill/>
            <a:ln w="9525" algn="ctr">
              <a:solidFill>
                <a:schemeClr val="tx1"/>
              </a:solidFill>
              <a:round/>
              <a:headEnd/>
              <a:tailEnd/>
            </a:ln>
          </p:spPr>
          <p:txBody>
            <a:bodyPr/>
            <a:lstStyle/>
            <a:p>
              <a:endParaRPr lang="en-US"/>
            </a:p>
          </p:txBody>
        </p:sp>
        <p:sp>
          <p:nvSpPr>
            <p:cNvPr id="24668" name="TextBox 157"/>
            <p:cNvSpPr txBox="1">
              <a:spLocks noChangeArrowheads="1"/>
            </p:cNvSpPr>
            <p:nvPr/>
          </p:nvSpPr>
          <p:spPr bwMode="auto">
            <a:xfrm>
              <a:off x="4308226" y="3200400"/>
              <a:ext cx="269626" cy="276999"/>
            </a:xfrm>
            <a:prstGeom prst="rect">
              <a:avLst/>
            </a:prstGeom>
            <a:noFill/>
            <a:ln w="9525">
              <a:noFill/>
              <a:miter lim="800000"/>
              <a:headEnd/>
              <a:tailEnd/>
            </a:ln>
          </p:spPr>
          <p:txBody>
            <a:bodyPr wrap="none">
              <a:spAutoFit/>
            </a:bodyPr>
            <a:lstStyle/>
            <a:p>
              <a:r>
                <a:rPr lang="en-US" sz="1200" b="0"/>
                <a:t>6</a:t>
              </a:r>
              <a:endParaRPr lang="en-US" b="0" baseline="-25000"/>
            </a:p>
          </p:txBody>
        </p:sp>
      </p:grpSp>
      <p:grpSp>
        <p:nvGrpSpPr>
          <p:cNvPr id="5" name="Group 219"/>
          <p:cNvGrpSpPr>
            <a:grpSpLocks/>
          </p:cNvGrpSpPr>
          <p:nvPr/>
        </p:nvGrpSpPr>
        <p:grpSpPr bwMode="auto">
          <a:xfrm>
            <a:off x="4876800" y="3200400"/>
            <a:ext cx="990600" cy="276225"/>
            <a:chOff x="4876800" y="3200400"/>
            <a:chExt cx="990600" cy="276999"/>
          </a:xfrm>
        </p:grpSpPr>
        <p:sp>
          <p:nvSpPr>
            <p:cNvPr id="24653" name="Rectangle 165"/>
            <p:cNvSpPr>
              <a:spLocks noChangeArrowheads="1"/>
            </p:cNvSpPr>
            <p:nvPr/>
          </p:nvSpPr>
          <p:spPr bwMode="auto">
            <a:xfrm>
              <a:off x="4886985" y="3224599"/>
              <a:ext cx="228600" cy="228600"/>
            </a:xfrm>
            <a:prstGeom prst="rect">
              <a:avLst/>
            </a:prstGeom>
            <a:solidFill>
              <a:schemeClr val="tx1"/>
            </a:solidFill>
            <a:ln w="9525" algn="ctr">
              <a:solidFill>
                <a:schemeClr val="tx1"/>
              </a:solidFill>
              <a:round/>
              <a:headEnd/>
              <a:tailEnd/>
            </a:ln>
          </p:spPr>
          <p:txBody>
            <a:bodyPr/>
            <a:lstStyle/>
            <a:p>
              <a:endParaRPr lang="en-US"/>
            </a:p>
          </p:txBody>
        </p:sp>
        <p:sp>
          <p:nvSpPr>
            <p:cNvPr id="24654" name="Rectangle 172"/>
            <p:cNvSpPr>
              <a:spLocks noChangeArrowheads="1"/>
            </p:cNvSpPr>
            <p:nvPr/>
          </p:nvSpPr>
          <p:spPr bwMode="auto">
            <a:xfrm>
              <a:off x="5379359" y="3224599"/>
              <a:ext cx="228600" cy="228600"/>
            </a:xfrm>
            <a:prstGeom prst="rect">
              <a:avLst/>
            </a:prstGeom>
            <a:solidFill>
              <a:schemeClr val="tx1"/>
            </a:solidFill>
            <a:ln w="9525" algn="ctr">
              <a:solidFill>
                <a:schemeClr val="tx1"/>
              </a:solidFill>
              <a:round/>
              <a:headEnd/>
              <a:tailEnd/>
            </a:ln>
          </p:spPr>
          <p:txBody>
            <a:bodyPr/>
            <a:lstStyle/>
            <a:p>
              <a:endParaRPr lang="en-US"/>
            </a:p>
          </p:txBody>
        </p:sp>
        <p:sp>
          <p:nvSpPr>
            <p:cNvPr id="24655" name="TextBox 166"/>
            <p:cNvSpPr txBox="1">
              <a:spLocks noChangeArrowheads="1"/>
            </p:cNvSpPr>
            <p:nvPr/>
          </p:nvSpPr>
          <p:spPr bwMode="auto">
            <a:xfrm>
              <a:off x="4876800" y="3200400"/>
              <a:ext cx="269626" cy="276999"/>
            </a:xfrm>
            <a:prstGeom prst="rect">
              <a:avLst/>
            </a:prstGeom>
            <a:noFill/>
            <a:ln w="9525">
              <a:noFill/>
              <a:miter lim="800000"/>
              <a:headEnd/>
              <a:tailEnd/>
            </a:ln>
          </p:spPr>
          <p:txBody>
            <a:bodyPr wrap="none">
              <a:spAutoFit/>
            </a:bodyPr>
            <a:lstStyle/>
            <a:p>
              <a:pPr algn="ctr"/>
              <a:r>
                <a:rPr lang="en-US" sz="1200" b="0">
                  <a:solidFill>
                    <a:schemeClr val="bg2"/>
                  </a:solidFill>
                </a:rPr>
                <a:t>a</a:t>
              </a:r>
              <a:endParaRPr lang="en-US" b="0" baseline="-25000">
                <a:solidFill>
                  <a:schemeClr val="bg2"/>
                </a:solidFill>
              </a:endParaRPr>
            </a:p>
          </p:txBody>
        </p:sp>
        <p:sp>
          <p:nvSpPr>
            <p:cNvPr id="24656" name="TextBox 173"/>
            <p:cNvSpPr txBox="1">
              <a:spLocks noChangeArrowheads="1"/>
            </p:cNvSpPr>
            <p:nvPr/>
          </p:nvSpPr>
          <p:spPr bwMode="auto">
            <a:xfrm>
              <a:off x="5369174" y="3200400"/>
              <a:ext cx="261611" cy="276999"/>
            </a:xfrm>
            <a:prstGeom prst="rect">
              <a:avLst/>
            </a:prstGeom>
            <a:noFill/>
            <a:ln w="9525">
              <a:noFill/>
              <a:miter lim="800000"/>
              <a:headEnd/>
              <a:tailEnd/>
            </a:ln>
          </p:spPr>
          <p:txBody>
            <a:bodyPr wrap="none">
              <a:spAutoFit/>
            </a:bodyPr>
            <a:lstStyle/>
            <a:p>
              <a:pPr algn="ctr"/>
              <a:r>
                <a:rPr lang="en-US" sz="1200" b="0">
                  <a:solidFill>
                    <a:schemeClr val="bg2"/>
                  </a:solidFill>
                </a:rPr>
                <a:t>c</a:t>
              </a:r>
              <a:endParaRPr lang="en-US" b="0" baseline="-25000">
                <a:solidFill>
                  <a:schemeClr val="bg2"/>
                </a:solidFill>
              </a:endParaRPr>
            </a:p>
          </p:txBody>
        </p:sp>
        <p:sp>
          <p:nvSpPr>
            <p:cNvPr id="24657" name="Rectangle 163"/>
            <p:cNvSpPr>
              <a:spLocks noChangeArrowheads="1"/>
            </p:cNvSpPr>
            <p:nvPr/>
          </p:nvSpPr>
          <p:spPr bwMode="auto">
            <a:xfrm>
              <a:off x="5115585" y="3224599"/>
              <a:ext cx="228600" cy="228600"/>
            </a:xfrm>
            <a:prstGeom prst="rect">
              <a:avLst/>
            </a:prstGeom>
            <a:noFill/>
            <a:ln w="9525" algn="ctr">
              <a:solidFill>
                <a:schemeClr val="tx1"/>
              </a:solidFill>
              <a:round/>
              <a:headEnd/>
              <a:tailEnd/>
            </a:ln>
          </p:spPr>
          <p:txBody>
            <a:bodyPr/>
            <a:lstStyle/>
            <a:p>
              <a:endParaRPr lang="en-US"/>
            </a:p>
          </p:txBody>
        </p:sp>
        <p:sp>
          <p:nvSpPr>
            <p:cNvPr id="24658" name="TextBox 164"/>
            <p:cNvSpPr txBox="1">
              <a:spLocks noChangeArrowheads="1"/>
            </p:cNvSpPr>
            <p:nvPr/>
          </p:nvSpPr>
          <p:spPr bwMode="auto">
            <a:xfrm>
              <a:off x="5105400" y="3200400"/>
              <a:ext cx="269626" cy="276999"/>
            </a:xfrm>
            <a:prstGeom prst="rect">
              <a:avLst/>
            </a:prstGeom>
            <a:noFill/>
            <a:ln w="9525">
              <a:noFill/>
              <a:miter lim="800000"/>
              <a:headEnd/>
              <a:tailEnd/>
            </a:ln>
          </p:spPr>
          <p:txBody>
            <a:bodyPr wrap="none">
              <a:spAutoFit/>
            </a:bodyPr>
            <a:lstStyle/>
            <a:p>
              <a:r>
                <a:rPr lang="en-US" sz="1200" b="0"/>
                <a:t>5</a:t>
              </a:r>
              <a:endParaRPr lang="en-US" b="0" baseline="-25000"/>
            </a:p>
          </p:txBody>
        </p:sp>
        <p:sp>
          <p:nvSpPr>
            <p:cNvPr id="24659" name="Rectangle 170"/>
            <p:cNvSpPr>
              <a:spLocks noChangeArrowheads="1"/>
            </p:cNvSpPr>
            <p:nvPr/>
          </p:nvSpPr>
          <p:spPr bwMode="auto">
            <a:xfrm>
              <a:off x="5607959" y="3224599"/>
              <a:ext cx="228600" cy="228600"/>
            </a:xfrm>
            <a:prstGeom prst="rect">
              <a:avLst/>
            </a:prstGeom>
            <a:noFill/>
            <a:ln w="9525" algn="ctr">
              <a:solidFill>
                <a:schemeClr val="tx1"/>
              </a:solidFill>
              <a:round/>
              <a:headEnd/>
              <a:tailEnd/>
            </a:ln>
          </p:spPr>
          <p:txBody>
            <a:bodyPr/>
            <a:lstStyle/>
            <a:p>
              <a:endParaRPr lang="en-US"/>
            </a:p>
          </p:txBody>
        </p:sp>
        <p:sp>
          <p:nvSpPr>
            <p:cNvPr id="24660" name="TextBox 171"/>
            <p:cNvSpPr txBox="1">
              <a:spLocks noChangeArrowheads="1"/>
            </p:cNvSpPr>
            <p:nvPr/>
          </p:nvSpPr>
          <p:spPr bwMode="auto">
            <a:xfrm>
              <a:off x="5597774" y="3200400"/>
              <a:ext cx="269626" cy="276999"/>
            </a:xfrm>
            <a:prstGeom prst="rect">
              <a:avLst/>
            </a:prstGeom>
            <a:noFill/>
            <a:ln w="9525">
              <a:noFill/>
              <a:miter lim="800000"/>
              <a:headEnd/>
              <a:tailEnd/>
            </a:ln>
          </p:spPr>
          <p:txBody>
            <a:bodyPr wrap="none">
              <a:spAutoFit/>
            </a:bodyPr>
            <a:lstStyle/>
            <a:p>
              <a:r>
                <a:rPr lang="en-US" sz="1200" b="0"/>
                <a:t>2</a:t>
              </a:r>
              <a:endParaRPr lang="en-US" b="0" baseline="-25000"/>
            </a:p>
          </p:txBody>
        </p:sp>
      </p:grpSp>
      <p:grpSp>
        <p:nvGrpSpPr>
          <p:cNvPr id="6" name="Group 222"/>
          <p:cNvGrpSpPr>
            <a:grpSpLocks/>
          </p:cNvGrpSpPr>
          <p:nvPr/>
        </p:nvGrpSpPr>
        <p:grpSpPr bwMode="auto">
          <a:xfrm>
            <a:off x="6248400" y="3200400"/>
            <a:ext cx="990600" cy="276225"/>
            <a:chOff x="6248400" y="3200400"/>
            <a:chExt cx="990600" cy="276999"/>
          </a:xfrm>
        </p:grpSpPr>
        <p:sp>
          <p:nvSpPr>
            <p:cNvPr id="24645" name="Rectangle 179"/>
            <p:cNvSpPr>
              <a:spLocks noChangeArrowheads="1"/>
            </p:cNvSpPr>
            <p:nvPr/>
          </p:nvSpPr>
          <p:spPr bwMode="auto">
            <a:xfrm>
              <a:off x="6258585" y="3224599"/>
              <a:ext cx="228600" cy="228600"/>
            </a:xfrm>
            <a:prstGeom prst="rect">
              <a:avLst/>
            </a:prstGeom>
            <a:solidFill>
              <a:schemeClr val="tx1"/>
            </a:solidFill>
            <a:ln w="9525" algn="ctr">
              <a:solidFill>
                <a:schemeClr val="tx1"/>
              </a:solidFill>
              <a:round/>
              <a:headEnd/>
              <a:tailEnd/>
            </a:ln>
          </p:spPr>
          <p:txBody>
            <a:bodyPr/>
            <a:lstStyle/>
            <a:p>
              <a:endParaRPr lang="en-US"/>
            </a:p>
          </p:txBody>
        </p:sp>
        <p:sp>
          <p:nvSpPr>
            <p:cNvPr id="24646" name="Rectangle 186"/>
            <p:cNvSpPr>
              <a:spLocks noChangeArrowheads="1"/>
            </p:cNvSpPr>
            <p:nvPr/>
          </p:nvSpPr>
          <p:spPr bwMode="auto">
            <a:xfrm>
              <a:off x="6750959" y="3224599"/>
              <a:ext cx="228600" cy="228600"/>
            </a:xfrm>
            <a:prstGeom prst="rect">
              <a:avLst/>
            </a:prstGeom>
            <a:solidFill>
              <a:schemeClr val="tx1"/>
            </a:solidFill>
            <a:ln w="9525" algn="ctr">
              <a:solidFill>
                <a:schemeClr val="tx1"/>
              </a:solidFill>
              <a:round/>
              <a:headEnd/>
              <a:tailEnd/>
            </a:ln>
          </p:spPr>
          <p:txBody>
            <a:bodyPr/>
            <a:lstStyle/>
            <a:p>
              <a:endParaRPr lang="en-US"/>
            </a:p>
          </p:txBody>
        </p:sp>
        <p:sp>
          <p:nvSpPr>
            <p:cNvPr id="24647" name="TextBox 180"/>
            <p:cNvSpPr txBox="1">
              <a:spLocks noChangeArrowheads="1"/>
            </p:cNvSpPr>
            <p:nvPr/>
          </p:nvSpPr>
          <p:spPr bwMode="auto">
            <a:xfrm>
              <a:off x="6248400" y="3200400"/>
              <a:ext cx="269626" cy="276999"/>
            </a:xfrm>
            <a:prstGeom prst="rect">
              <a:avLst/>
            </a:prstGeom>
            <a:noFill/>
            <a:ln w="9525">
              <a:noFill/>
              <a:miter lim="800000"/>
              <a:headEnd/>
              <a:tailEnd/>
            </a:ln>
          </p:spPr>
          <p:txBody>
            <a:bodyPr wrap="none">
              <a:spAutoFit/>
            </a:bodyPr>
            <a:lstStyle/>
            <a:p>
              <a:pPr algn="ctr"/>
              <a:r>
                <a:rPr lang="en-US" sz="1200" b="0">
                  <a:solidFill>
                    <a:schemeClr val="bg2"/>
                  </a:solidFill>
                </a:rPr>
                <a:t>b</a:t>
              </a:r>
              <a:endParaRPr lang="en-US" b="0" baseline="-25000">
                <a:solidFill>
                  <a:schemeClr val="bg2"/>
                </a:solidFill>
              </a:endParaRPr>
            </a:p>
          </p:txBody>
        </p:sp>
        <p:sp>
          <p:nvSpPr>
            <p:cNvPr id="24648" name="TextBox 187"/>
            <p:cNvSpPr txBox="1">
              <a:spLocks noChangeArrowheads="1"/>
            </p:cNvSpPr>
            <p:nvPr/>
          </p:nvSpPr>
          <p:spPr bwMode="auto">
            <a:xfrm>
              <a:off x="6740774" y="3200400"/>
              <a:ext cx="261611" cy="276999"/>
            </a:xfrm>
            <a:prstGeom prst="rect">
              <a:avLst/>
            </a:prstGeom>
            <a:noFill/>
            <a:ln w="9525">
              <a:noFill/>
              <a:miter lim="800000"/>
              <a:headEnd/>
              <a:tailEnd/>
            </a:ln>
          </p:spPr>
          <p:txBody>
            <a:bodyPr wrap="none">
              <a:spAutoFit/>
            </a:bodyPr>
            <a:lstStyle/>
            <a:p>
              <a:pPr algn="ctr"/>
              <a:r>
                <a:rPr lang="en-US" sz="1200" b="0">
                  <a:solidFill>
                    <a:schemeClr val="bg2"/>
                  </a:solidFill>
                </a:rPr>
                <a:t>c</a:t>
              </a:r>
              <a:endParaRPr lang="en-US" b="0" baseline="-25000">
                <a:solidFill>
                  <a:schemeClr val="bg2"/>
                </a:solidFill>
              </a:endParaRPr>
            </a:p>
          </p:txBody>
        </p:sp>
        <p:sp>
          <p:nvSpPr>
            <p:cNvPr id="24649" name="Rectangle 177"/>
            <p:cNvSpPr>
              <a:spLocks noChangeArrowheads="1"/>
            </p:cNvSpPr>
            <p:nvPr/>
          </p:nvSpPr>
          <p:spPr bwMode="auto">
            <a:xfrm>
              <a:off x="6487185" y="3224599"/>
              <a:ext cx="228600" cy="228600"/>
            </a:xfrm>
            <a:prstGeom prst="rect">
              <a:avLst/>
            </a:prstGeom>
            <a:noFill/>
            <a:ln w="9525" algn="ctr">
              <a:solidFill>
                <a:schemeClr val="tx1"/>
              </a:solidFill>
              <a:round/>
              <a:headEnd/>
              <a:tailEnd/>
            </a:ln>
          </p:spPr>
          <p:txBody>
            <a:bodyPr/>
            <a:lstStyle/>
            <a:p>
              <a:endParaRPr lang="en-US"/>
            </a:p>
          </p:txBody>
        </p:sp>
        <p:sp>
          <p:nvSpPr>
            <p:cNvPr id="24650" name="TextBox 178"/>
            <p:cNvSpPr txBox="1">
              <a:spLocks noChangeArrowheads="1"/>
            </p:cNvSpPr>
            <p:nvPr/>
          </p:nvSpPr>
          <p:spPr bwMode="auto">
            <a:xfrm>
              <a:off x="6477000" y="3200400"/>
              <a:ext cx="269626" cy="276999"/>
            </a:xfrm>
            <a:prstGeom prst="rect">
              <a:avLst/>
            </a:prstGeom>
            <a:noFill/>
            <a:ln w="9525">
              <a:noFill/>
              <a:miter lim="800000"/>
              <a:headEnd/>
              <a:tailEnd/>
            </a:ln>
          </p:spPr>
          <p:txBody>
            <a:bodyPr wrap="none">
              <a:spAutoFit/>
            </a:bodyPr>
            <a:lstStyle/>
            <a:p>
              <a:r>
                <a:rPr lang="en-US" sz="1200" b="0"/>
                <a:t>7</a:t>
              </a:r>
              <a:endParaRPr lang="en-US" b="0" baseline="-25000"/>
            </a:p>
          </p:txBody>
        </p:sp>
        <p:sp>
          <p:nvSpPr>
            <p:cNvPr id="24651" name="Rectangle 184"/>
            <p:cNvSpPr>
              <a:spLocks noChangeArrowheads="1"/>
            </p:cNvSpPr>
            <p:nvPr/>
          </p:nvSpPr>
          <p:spPr bwMode="auto">
            <a:xfrm>
              <a:off x="6979559" y="3224599"/>
              <a:ext cx="228600" cy="228600"/>
            </a:xfrm>
            <a:prstGeom prst="rect">
              <a:avLst/>
            </a:prstGeom>
            <a:noFill/>
            <a:ln w="9525" algn="ctr">
              <a:solidFill>
                <a:schemeClr val="tx1"/>
              </a:solidFill>
              <a:round/>
              <a:headEnd/>
              <a:tailEnd/>
            </a:ln>
          </p:spPr>
          <p:txBody>
            <a:bodyPr/>
            <a:lstStyle/>
            <a:p>
              <a:endParaRPr lang="en-US"/>
            </a:p>
          </p:txBody>
        </p:sp>
        <p:sp>
          <p:nvSpPr>
            <p:cNvPr id="24652" name="TextBox 185"/>
            <p:cNvSpPr txBox="1">
              <a:spLocks noChangeArrowheads="1"/>
            </p:cNvSpPr>
            <p:nvPr/>
          </p:nvSpPr>
          <p:spPr bwMode="auto">
            <a:xfrm>
              <a:off x="6969374" y="3200400"/>
              <a:ext cx="269626" cy="276999"/>
            </a:xfrm>
            <a:prstGeom prst="rect">
              <a:avLst/>
            </a:prstGeom>
            <a:noFill/>
            <a:ln w="9525">
              <a:noFill/>
              <a:miter lim="800000"/>
              <a:headEnd/>
              <a:tailEnd/>
            </a:ln>
          </p:spPr>
          <p:txBody>
            <a:bodyPr wrap="none">
              <a:spAutoFit/>
            </a:bodyPr>
            <a:lstStyle/>
            <a:p>
              <a:r>
                <a:rPr lang="en-US" sz="1200" b="0"/>
                <a:t>9</a:t>
              </a:r>
              <a:endParaRPr lang="en-US" b="0" baseline="-25000"/>
            </a:p>
          </p:txBody>
        </p:sp>
      </p:grpSp>
      <p:grpSp>
        <p:nvGrpSpPr>
          <p:cNvPr id="7" name="Group 223"/>
          <p:cNvGrpSpPr>
            <a:grpSpLocks/>
          </p:cNvGrpSpPr>
          <p:nvPr/>
        </p:nvGrpSpPr>
        <p:grpSpPr bwMode="auto">
          <a:xfrm>
            <a:off x="3200400" y="3838575"/>
            <a:ext cx="803275" cy="276225"/>
            <a:chOff x="3200400" y="3837801"/>
            <a:chExt cx="803026" cy="276999"/>
          </a:xfrm>
        </p:grpSpPr>
        <p:sp>
          <p:nvSpPr>
            <p:cNvPr id="24639" name="Rectangle 193"/>
            <p:cNvSpPr>
              <a:spLocks noChangeArrowheads="1"/>
            </p:cNvSpPr>
            <p:nvPr/>
          </p:nvSpPr>
          <p:spPr bwMode="auto">
            <a:xfrm>
              <a:off x="3210585" y="3862000"/>
              <a:ext cx="228600" cy="228600"/>
            </a:xfrm>
            <a:prstGeom prst="rect">
              <a:avLst/>
            </a:prstGeom>
            <a:solidFill>
              <a:schemeClr val="tx1"/>
            </a:solidFill>
            <a:ln w="9525" algn="ctr">
              <a:solidFill>
                <a:schemeClr val="tx1"/>
              </a:solidFill>
              <a:round/>
              <a:headEnd/>
              <a:tailEnd/>
            </a:ln>
          </p:spPr>
          <p:txBody>
            <a:bodyPr/>
            <a:lstStyle/>
            <a:p>
              <a:endParaRPr lang="en-US"/>
            </a:p>
          </p:txBody>
        </p:sp>
        <p:sp>
          <p:nvSpPr>
            <p:cNvPr id="24640" name="TextBox 194"/>
            <p:cNvSpPr txBox="1">
              <a:spLocks noChangeArrowheads="1"/>
            </p:cNvSpPr>
            <p:nvPr/>
          </p:nvSpPr>
          <p:spPr bwMode="auto">
            <a:xfrm>
              <a:off x="3200400" y="3837801"/>
              <a:ext cx="269626" cy="276999"/>
            </a:xfrm>
            <a:prstGeom prst="rect">
              <a:avLst/>
            </a:prstGeom>
            <a:noFill/>
            <a:ln w="9525">
              <a:noFill/>
              <a:miter lim="800000"/>
              <a:headEnd/>
              <a:tailEnd/>
            </a:ln>
          </p:spPr>
          <p:txBody>
            <a:bodyPr wrap="none">
              <a:spAutoFit/>
            </a:bodyPr>
            <a:lstStyle/>
            <a:p>
              <a:pPr algn="ctr"/>
              <a:r>
                <a:rPr lang="en-US" sz="1200" b="0">
                  <a:solidFill>
                    <a:schemeClr val="bg2"/>
                  </a:solidFill>
                </a:rPr>
                <a:t>a</a:t>
              </a:r>
              <a:endParaRPr lang="en-US" b="0" baseline="-25000">
                <a:solidFill>
                  <a:schemeClr val="bg2"/>
                </a:solidFill>
              </a:endParaRPr>
            </a:p>
          </p:txBody>
        </p:sp>
        <p:sp>
          <p:nvSpPr>
            <p:cNvPr id="24641" name="Rectangle 191"/>
            <p:cNvSpPr>
              <a:spLocks noChangeArrowheads="1"/>
            </p:cNvSpPr>
            <p:nvPr/>
          </p:nvSpPr>
          <p:spPr bwMode="auto">
            <a:xfrm>
              <a:off x="3515385" y="3862000"/>
              <a:ext cx="228600" cy="228600"/>
            </a:xfrm>
            <a:prstGeom prst="rect">
              <a:avLst/>
            </a:prstGeom>
            <a:noFill/>
            <a:ln w="9525" algn="ctr">
              <a:solidFill>
                <a:schemeClr val="tx1"/>
              </a:solidFill>
              <a:round/>
              <a:headEnd/>
              <a:tailEnd/>
            </a:ln>
          </p:spPr>
          <p:txBody>
            <a:bodyPr/>
            <a:lstStyle/>
            <a:p>
              <a:endParaRPr lang="en-US"/>
            </a:p>
          </p:txBody>
        </p:sp>
        <p:sp>
          <p:nvSpPr>
            <p:cNvPr id="24642" name="TextBox 192"/>
            <p:cNvSpPr txBox="1">
              <a:spLocks noChangeArrowheads="1"/>
            </p:cNvSpPr>
            <p:nvPr/>
          </p:nvSpPr>
          <p:spPr bwMode="auto">
            <a:xfrm>
              <a:off x="3505200" y="3837801"/>
              <a:ext cx="269626" cy="276999"/>
            </a:xfrm>
            <a:prstGeom prst="rect">
              <a:avLst/>
            </a:prstGeom>
            <a:noFill/>
            <a:ln w="9525">
              <a:noFill/>
              <a:miter lim="800000"/>
              <a:headEnd/>
              <a:tailEnd/>
            </a:ln>
          </p:spPr>
          <p:txBody>
            <a:bodyPr wrap="none">
              <a:spAutoFit/>
            </a:bodyPr>
            <a:lstStyle/>
            <a:p>
              <a:r>
                <a:rPr lang="en-US" sz="1200" b="0"/>
                <a:t>1</a:t>
              </a:r>
              <a:endParaRPr lang="en-US" b="0" baseline="-25000"/>
            </a:p>
          </p:txBody>
        </p:sp>
        <p:sp>
          <p:nvSpPr>
            <p:cNvPr id="24643" name="Rectangle 196"/>
            <p:cNvSpPr>
              <a:spLocks noChangeArrowheads="1"/>
            </p:cNvSpPr>
            <p:nvPr/>
          </p:nvSpPr>
          <p:spPr bwMode="auto">
            <a:xfrm>
              <a:off x="3743985" y="3862000"/>
              <a:ext cx="228600" cy="228600"/>
            </a:xfrm>
            <a:prstGeom prst="rect">
              <a:avLst/>
            </a:prstGeom>
            <a:noFill/>
            <a:ln w="9525" algn="ctr">
              <a:solidFill>
                <a:schemeClr val="tx1"/>
              </a:solidFill>
              <a:round/>
              <a:headEnd/>
              <a:tailEnd/>
            </a:ln>
          </p:spPr>
          <p:txBody>
            <a:bodyPr/>
            <a:lstStyle/>
            <a:p>
              <a:endParaRPr lang="en-US"/>
            </a:p>
          </p:txBody>
        </p:sp>
        <p:sp>
          <p:nvSpPr>
            <p:cNvPr id="24644" name="TextBox 197"/>
            <p:cNvSpPr txBox="1">
              <a:spLocks noChangeArrowheads="1"/>
            </p:cNvSpPr>
            <p:nvPr/>
          </p:nvSpPr>
          <p:spPr bwMode="auto">
            <a:xfrm>
              <a:off x="3733800" y="3837801"/>
              <a:ext cx="269626" cy="276999"/>
            </a:xfrm>
            <a:prstGeom prst="rect">
              <a:avLst/>
            </a:prstGeom>
            <a:noFill/>
            <a:ln w="9525">
              <a:noFill/>
              <a:miter lim="800000"/>
              <a:headEnd/>
              <a:tailEnd/>
            </a:ln>
          </p:spPr>
          <p:txBody>
            <a:bodyPr wrap="none">
              <a:spAutoFit/>
            </a:bodyPr>
            <a:lstStyle/>
            <a:p>
              <a:r>
                <a:rPr lang="en-US" sz="1200" b="0"/>
                <a:t>5</a:t>
              </a:r>
              <a:endParaRPr lang="en-US" b="0" baseline="-25000"/>
            </a:p>
          </p:txBody>
        </p:sp>
      </p:grpSp>
      <p:grpSp>
        <p:nvGrpSpPr>
          <p:cNvPr id="8" name="Group 224"/>
          <p:cNvGrpSpPr>
            <a:grpSpLocks/>
          </p:cNvGrpSpPr>
          <p:nvPr/>
        </p:nvGrpSpPr>
        <p:grpSpPr bwMode="auto">
          <a:xfrm>
            <a:off x="4572000" y="3838575"/>
            <a:ext cx="803275" cy="276225"/>
            <a:chOff x="4572000" y="3837801"/>
            <a:chExt cx="803026" cy="276999"/>
          </a:xfrm>
        </p:grpSpPr>
        <p:sp>
          <p:nvSpPr>
            <p:cNvPr id="24633" name="Rectangle 199"/>
            <p:cNvSpPr>
              <a:spLocks noChangeArrowheads="1"/>
            </p:cNvSpPr>
            <p:nvPr/>
          </p:nvSpPr>
          <p:spPr bwMode="auto">
            <a:xfrm>
              <a:off x="4582185" y="3862000"/>
              <a:ext cx="228600" cy="228600"/>
            </a:xfrm>
            <a:prstGeom prst="rect">
              <a:avLst/>
            </a:prstGeom>
            <a:solidFill>
              <a:schemeClr val="tx1"/>
            </a:solidFill>
            <a:ln w="9525" algn="ctr">
              <a:solidFill>
                <a:schemeClr val="tx1"/>
              </a:solidFill>
              <a:round/>
              <a:headEnd/>
              <a:tailEnd/>
            </a:ln>
          </p:spPr>
          <p:txBody>
            <a:bodyPr/>
            <a:lstStyle/>
            <a:p>
              <a:endParaRPr lang="en-US"/>
            </a:p>
          </p:txBody>
        </p:sp>
        <p:sp>
          <p:nvSpPr>
            <p:cNvPr id="24634" name="TextBox 200"/>
            <p:cNvSpPr txBox="1">
              <a:spLocks noChangeArrowheads="1"/>
            </p:cNvSpPr>
            <p:nvPr/>
          </p:nvSpPr>
          <p:spPr bwMode="auto">
            <a:xfrm>
              <a:off x="4572000" y="3837801"/>
              <a:ext cx="269626" cy="276999"/>
            </a:xfrm>
            <a:prstGeom prst="rect">
              <a:avLst/>
            </a:prstGeom>
            <a:noFill/>
            <a:ln w="9525">
              <a:noFill/>
              <a:miter lim="800000"/>
              <a:headEnd/>
              <a:tailEnd/>
            </a:ln>
          </p:spPr>
          <p:txBody>
            <a:bodyPr wrap="none">
              <a:spAutoFit/>
            </a:bodyPr>
            <a:lstStyle/>
            <a:p>
              <a:pPr algn="ctr"/>
              <a:r>
                <a:rPr lang="en-US" sz="1200" b="0">
                  <a:solidFill>
                    <a:schemeClr val="bg2"/>
                  </a:solidFill>
                </a:rPr>
                <a:t>b</a:t>
              </a:r>
              <a:endParaRPr lang="en-US" b="0" baseline="-25000">
                <a:solidFill>
                  <a:schemeClr val="bg2"/>
                </a:solidFill>
              </a:endParaRPr>
            </a:p>
          </p:txBody>
        </p:sp>
        <p:sp>
          <p:nvSpPr>
            <p:cNvPr id="24635" name="Rectangle 202"/>
            <p:cNvSpPr>
              <a:spLocks noChangeArrowheads="1"/>
            </p:cNvSpPr>
            <p:nvPr/>
          </p:nvSpPr>
          <p:spPr bwMode="auto">
            <a:xfrm>
              <a:off x="4886985" y="3862000"/>
              <a:ext cx="228600" cy="228600"/>
            </a:xfrm>
            <a:prstGeom prst="rect">
              <a:avLst/>
            </a:prstGeom>
            <a:noFill/>
            <a:ln w="9525" algn="ctr">
              <a:solidFill>
                <a:schemeClr val="tx1"/>
              </a:solidFill>
              <a:round/>
              <a:headEnd/>
              <a:tailEnd/>
            </a:ln>
          </p:spPr>
          <p:txBody>
            <a:bodyPr/>
            <a:lstStyle/>
            <a:p>
              <a:endParaRPr lang="en-US"/>
            </a:p>
          </p:txBody>
        </p:sp>
        <p:sp>
          <p:nvSpPr>
            <p:cNvPr id="24636" name="TextBox 203"/>
            <p:cNvSpPr txBox="1">
              <a:spLocks noChangeArrowheads="1"/>
            </p:cNvSpPr>
            <p:nvPr/>
          </p:nvSpPr>
          <p:spPr bwMode="auto">
            <a:xfrm>
              <a:off x="4876800" y="3837801"/>
              <a:ext cx="269626" cy="276999"/>
            </a:xfrm>
            <a:prstGeom prst="rect">
              <a:avLst/>
            </a:prstGeom>
            <a:noFill/>
            <a:ln w="9525">
              <a:noFill/>
              <a:miter lim="800000"/>
              <a:headEnd/>
              <a:tailEnd/>
            </a:ln>
          </p:spPr>
          <p:txBody>
            <a:bodyPr wrap="none">
              <a:spAutoFit/>
            </a:bodyPr>
            <a:lstStyle/>
            <a:p>
              <a:r>
                <a:rPr lang="en-US" sz="1200" b="0"/>
                <a:t>2</a:t>
              </a:r>
              <a:endParaRPr lang="en-US" b="0" baseline="-25000"/>
            </a:p>
          </p:txBody>
        </p:sp>
        <p:sp>
          <p:nvSpPr>
            <p:cNvPr id="24637" name="Rectangle 205"/>
            <p:cNvSpPr>
              <a:spLocks noChangeArrowheads="1"/>
            </p:cNvSpPr>
            <p:nvPr/>
          </p:nvSpPr>
          <p:spPr bwMode="auto">
            <a:xfrm>
              <a:off x="5115585" y="3862000"/>
              <a:ext cx="228600" cy="228600"/>
            </a:xfrm>
            <a:prstGeom prst="rect">
              <a:avLst/>
            </a:prstGeom>
            <a:noFill/>
            <a:ln w="9525" algn="ctr">
              <a:solidFill>
                <a:schemeClr val="tx1"/>
              </a:solidFill>
              <a:round/>
              <a:headEnd/>
              <a:tailEnd/>
            </a:ln>
          </p:spPr>
          <p:txBody>
            <a:bodyPr/>
            <a:lstStyle/>
            <a:p>
              <a:endParaRPr lang="en-US"/>
            </a:p>
          </p:txBody>
        </p:sp>
        <p:sp>
          <p:nvSpPr>
            <p:cNvPr id="24638" name="TextBox 206"/>
            <p:cNvSpPr txBox="1">
              <a:spLocks noChangeArrowheads="1"/>
            </p:cNvSpPr>
            <p:nvPr/>
          </p:nvSpPr>
          <p:spPr bwMode="auto">
            <a:xfrm>
              <a:off x="5105400" y="3837801"/>
              <a:ext cx="269626" cy="276999"/>
            </a:xfrm>
            <a:prstGeom prst="rect">
              <a:avLst/>
            </a:prstGeom>
            <a:noFill/>
            <a:ln w="9525">
              <a:noFill/>
              <a:miter lim="800000"/>
              <a:headEnd/>
              <a:tailEnd/>
            </a:ln>
          </p:spPr>
          <p:txBody>
            <a:bodyPr wrap="none">
              <a:spAutoFit/>
            </a:bodyPr>
            <a:lstStyle/>
            <a:p>
              <a:r>
                <a:rPr lang="en-US" sz="1200" b="0"/>
                <a:t>7</a:t>
              </a:r>
              <a:endParaRPr lang="en-US" b="0" baseline="-25000"/>
            </a:p>
          </p:txBody>
        </p:sp>
      </p:grpSp>
      <p:grpSp>
        <p:nvGrpSpPr>
          <p:cNvPr id="9" name="Group 229"/>
          <p:cNvGrpSpPr>
            <a:grpSpLocks/>
          </p:cNvGrpSpPr>
          <p:nvPr/>
        </p:nvGrpSpPr>
        <p:grpSpPr bwMode="auto">
          <a:xfrm>
            <a:off x="5867400" y="3838575"/>
            <a:ext cx="1260475" cy="276225"/>
            <a:chOff x="5867400" y="3837801"/>
            <a:chExt cx="1260226" cy="276999"/>
          </a:xfrm>
        </p:grpSpPr>
        <p:sp>
          <p:nvSpPr>
            <p:cNvPr id="13" name="Rectangle 208"/>
            <p:cNvSpPr>
              <a:spLocks noChangeArrowheads="1"/>
            </p:cNvSpPr>
            <p:nvPr/>
          </p:nvSpPr>
          <p:spPr bwMode="auto">
            <a:xfrm>
              <a:off x="5877585" y="3862000"/>
              <a:ext cx="228600" cy="228600"/>
            </a:xfrm>
            <a:prstGeom prst="rect">
              <a:avLst/>
            </a:prstGeom>
            <a:solidFill>
              <a:schemeClr val="tx1"/>
            </a:solidFill>
            <a:ln w="9525" algn="ctr">
              <a:solidFill>
                <a:schemeClr val="tx1"/>
              </a:solidFill>
              <a:round/>
              <a:headEnd/>
              <a:tailEnd/>
            </a:ln>
          </p:spPr>
          <p:txBody>
            <a:bodyPr/>
            <a:lstStyle/>
            <a:p>
              <a:endParaRPr lang="en-US"/>
            </a:p>
          </p:txBody>
        </p:sp>
        <p:sp>
          <p:nvSpPr>
            <p:cNvPr id="14" name="TextBox 209"/>
            <p:cNvSpPr txBox="1">
              <a:spLocks noChangeArrowheads="1"/>
            </p:cNvSpPr>
            <p:nvPr/>
          </p:nvSpPr>
          <p:spPr bwMode="auto">
            <a:xfrm>
              <a:off x="5867400" y="3837801"/>
              <a:ext cx="269626" cy="276999"/>
            </a:xfrm>
            <a:prstGeom prst="rect">
              <a:avLst/>
            </a:prstGeom>
            <a:noFill/>
            <a:ln w="9525">
              <a:noFill/>
              <a:miter lim="800000"/>
              <a:headEnd/>
              <a:tailEnd/>
            </a:ln>
          </p:spPr>
          <p:txBody>
            <a:bodyPr wrap="none">
              <a:spAutoFit/>
            </a:bodyPr>
            <a:lstStyle/>
            <a:p>
              <a:pPr algn="ctr"/>
              <a:r>
                <a:rPr lang="en-US" sz="1200" b="0">
                  <a:solidFill>
                    <a:schemeClr val="bg2"/>
                  </a:solidFill>
                </a:rPr>
                <a:t>c</a:t>
              </a:r>
              <a:endParaRPr lang="en-US" b="0" baseline="-25000">
                <a:solidFill>
                  <a:schemeClr val="bg2"/>
                </a:solidFill>
              </a:endParaRPr>
            </a:p>
          </p:txBody>
        </p:sp>
        <p:sp>
          <p:nvSpPr>
            <p:cNvPr id="24625" name="Rectangle 211"/>
            <p:cNvSpPr>
              <a:spLocks noChangeArrowheads="1"/>
            </p:cNvSpPr>
            <p:nvPr/>
          </p:nvSpPr>
          <p:spPr bwMode="auto">
            <a:xfrm>
              <a:off x="6182385" y="3862000"/>
              <a:ext cx="228600" cy="228600"/>
            </a:xfrm>
            <a:prstGeom prst="rect">
              <a:avLst/>
            </a:prstGeom>
            <a:noFill/>
            <a:ln w="9525" algn="ctr">
              <a:solidFill>
                <a:schemeClr val="tx1"/>
              </a:solidFill>
              <a:round/>
              <a:headEnd/>
              <a:tailEnd/>
            </a:ln>
          </p:spPr>
          <p:txBody>
            <a:bodyPr/>
            <a:lstStyle/>
            <a:p>
              <a:endParaRPr lang="en-US"/>
            </a:p>
          </p:txBody>
        </p:sp>
        <p:sp>
          <p:nvSpPr>
            <p:cNvPr id="15" name="TextBox 212"/>
            <p:cNvSpPr txBox="1">
              <a:spLocks noChangeArrowheads="1"/>
            </p:cNvSpPr>
            <p:nvPr/>
          </p:nvSpPr>
          <p:spPr bwMode="auto">
            <a:xfrm>
              <a:off x="6172200" y="3837801"/>
              <a:ext cx="269626" cy="276999"/>
            </a:xfrm>
            <a:prstGeom prst="rect">
              <a:avLst/>
            </a:prstGeom>
            <a:noFill/>
            <a:ln w="9525">
              <a:noFill/>
              <a:miter lim="800000"/>
              <a:headEnd/>
              <a:tailEnd/>
            </a:ln>
          </p:spPr>
          <p:txBody>
            <a:bodyPr wrap="none">
              <a:spAutoFit/>
            </a:bodyPr>
            <a:lstStyle/>
            <a:p>
              <a:r>
                <a:rPr lang="en-US" sz="1200" b="0"/>
                <a:t>2</a:t>
              </a:r>
              <a:endParaRPr lang="en-US" b="0" baseline="-25000"/>
            </a:p>
          </p:txBody>
        </p:sp>
        <p:sp>
          <p:nvSpPr>
            <p:cNvPr id="16" name="Rectangle 214"/>
            <p:cNvSpPr>
              <a:spLocks noChangeArrowheads="1"/>
            </p:cNvSpPr>
            <p:nvPr/>
          </p:nvSpPr>
          <p:spPr bwMode="auto">
            <a:xfrm>
              <a:off x="6410985" y="3862000"/>
              <a:ext cx="228600" cy="228600"/>
            </a:xfrm>
            <a:prstGeom prst="rect">
              <a:avLst/>
            </a:prstGeom>
            <a:noFill/>
            <a:ln w="9525" algn="ctr">
              <a:solidFill>
                <a:schemeClr val="tx1"/>
              </a:solidFill>
              <a:round/>
              <a:headEnd/>
              <a:tailEnd/>
            </a:ln>
          </p:spPr>
          <p:txBody>
            <a:bodyPr/>
            <a:lstStyle/>
            <a:p>
              <a:endParaRPr lang="en-US"/>
            </a:p>
          </p:txBody>
        </p:sp>
        <p:sp>
          <p:nvSpPr>
            <p:cNvPr id="24628" name="TextBox 215"/>
            <p:cNvSpPr txBox="1">
              <a:spLocks noChangeArrowheads="1"/>
            </p:cNvSpPr>
            <p:nvPr/>
          </p:nvSpPr>
          <p:spPr bwMode="auto">
            <a:xfrm>
              <a:off x="6400800" y="3837801"/>
              <a:ext cx="269626" cy="276999"/>
            </a:xfrm>
            <a:prstGeom prst="rect">
              <a:avLst/>
            </a:prstGeom>
            <a:noFill/>
            <a:ln w="9525">
              <a:noFill/>
              <a:miter lim="800000"/>
              <a:headEnd/>
              <a:tailEnd/>
            </a:ln>
          </p:spPr>
          <p:txBody>
            <a:bodyPr wrap="none">
              <a:spAutoFit/>
            </a:bodyPr>
            <a:lstStyle/>
            <a:p>
              <a:r>
                <a:rPr lang="en-US" sz="1200" b="0"/>
                <a:t>3</a:t>
              </a:r>
              <a:endParaRPr lang="en-US" b="0" baseline="-25000"/>
            </a:p>
          </p:txBody>
        </p:sp>
        <p:sp>
          <p:nvSpPr>
            <p:cNvPr id="24629" name="Rectangle 217"/>
            <p:cNvSpPr>
              <a:spLocks noChangeArrowheads="1"/>
            </p:cNvSpPr>
            <p:nvPr/>
          </p:nvSpPr>
          <p:spPr bwMode="auto">
            <a:xfrm>
              <a:off x="6639585" y="3862000"/>
              <a:ext cx="228600" cy="228600"/>
            </a:xfrm>
            <a:prstGeom prst="rect">
              <a:avLst/>
            </a:prstGeom>
            <a:noFill/>
            <a:ln w="9525" algn="ctr">
              <a:solidFill>
                <a:schemeClr val="tx1"/>
              </a:solidFill>
              <a:round/>
              <a:headEnd/>
              <a:tailEnd/>
            </a:ln>
          </p:spPr>
          <p:txBody>
            <a:bodyPr/>
            <a:lstStyle/>
            <a:p>
              <a:endParaRPr lang="en-US"/>
            </a:p>
          </p:txBody>
        </p:sp>
        <p:sp>
          <p:nvSpPr>
            <p:cNvPr id="17" name="TextBox 218"/>
            <p:cNvSpPr txBox="1">
              <a:spLocks noChangeArrowheads="1"/>
            </p:cNvSpPr>
            <p:nvPr/>
          </p:nvSpPr>
          <p:spPr bwMode="auto">
            <a:xfrm>
              <a:off x="6629400" y="3837801"/>
              <a:ext cx="269626" cy="276999"/>
            </a:xfrm>
            <a:prstGeom prst="rect">
              <a:avLst/>
            </a:prstGeom>
            <a:noFill/>
            <a:ln w="9525">
              <a:noFill/>
              <a:miter lim="800000"/>
              <a:headEnd/>
              <a:tailEnd/>
            </a:ln>
          </p:spPr>
          <p:txBody>
            <a:bodyPr wrap="none">
              <a:spAutoFit/>
            </a:bodyPr>
            <a:lstStyle/>
            <a:p>
              <a:r>
                <a:rPr lang="en-US" sz="1200" b="0"/>
                <a:t>6</a:t>
              </a:r>
              <a:endParaRPr lang="en-US" b="0" baseline="-25000"/>
            </a:p>
          </p:txBody>
        </p:sp>
        <p:sp>
          <p:nvSpPr>
            <p:cNvPr id="18" name="Rectangle 220"/>
            <p:cNvSpPr>
              <a:spLocks noChangeArrowheads="1"/>
            </p:cNvSpPr>
            <p:nvPr/>
          </p:nvSpPr>
          <p:spPr bwMode="auto">
            <a:xfrm>
              <a:off x="6868185" y="3862000"/>
              <a:ext cx="228600" cy="228600"/>
            </a:xfrm>
            <a:prstGeom prst="rect">
              <a:avLst/>
            </a:prstGeom>
            <a:noFill/>
            <a:ln w="9525" algn="ctr">
              <a:solidFill>
                <a:schemeClr val="tx1"/>
              </a:solidFill>
              <a:round/>
              <a:headEnd/>
              <a:tailEnd/>
            </a:ln>
          </p:spPr>
          <p:txBody>
            <a:bodyPr/>
            <a:lstStyle/>
            <a:p>
              <a:endParaRPr lang="en-US"/>
            </a:p>
          </p:txBody>
        </p:sp>
        <p:sp>
          <p:nvSpPr>
            <p:cNvPr id="24632" name="TextBox 221"/>
            <p:cNvSpPr txBox="1">
              <a:spLocks noChangeArrowheads="1"/>
            </p:cNvSpPr>
            <p:nvPr/>
          </p:nvSpPr>
          <p:spPr bwMode="auto">
            <a:xfrm>
              <a:off x="6858000" y="3837801"/>
              <a:ext cx="269626" cy="276999"/>
            </a:xfrm>
            <a:prstGeom prst="rect">
              <a:avLst/>
            </a:prstGeom>
            <a:noFill/>
            <a:ln w="9525">
              <a:noFill/>
              <a:miter lim="800000"/>
              <a:headEnd/>
              <a:tailEnd/>
            </a:ln>
          </p:spPr>
          <p:txBody>
            <a:bodyPr wrap="none">
              <a:spAutoFit/>
            </a:bodyPr>
            <a:lstStyle/>
            <a:p>
              <a:r>
                <a:rPr lang="en-US" sz="1200" b="0"/>
                <a:t>9</a:t>
              </a:r>
              <a:endParaRPr lang="en-US" b="0" baseline="-25000"/>
            </a:p>
          </p:txBody>
        </p:sp>
      </p:grpSp>
      <p:grpSp>
        <p:nvGrpSpPr>
          <p:cNvPr id="10" name="Group 230"/>
          <p:cNvGrpSpPr>
            <a:grpSpLocks/>
          </p:cNvGrpSpPr>
          <p:nvPr/>
        </p:nvGrpSpPr>
        <p:grpSpPr bwMode="auto">
          <a:xfrm>
            <a:off x="3048000" y="5667375"/>
            <a:ext cx="547688" cy="276225"/>
            <a:chOff x="3048000" y="5666601"/>
            <a:chExt cx="547918" cy="276999"/>
          </a:xfrm>
        </p:grpSpPr>
        <p:sp>
          <p:nvSpPr>
            <p:cNvPr id="24619" name="Rectangle 148"/>
            <p:cNvSpPr>
              <a:spLocks noChangeArrowheads="1"/>
            </p:cNvSpPr>
            <p:nvPr/>
          </p:nvSpPr>
          <p:spPr bwMode="auto">
            <a:xfrm>
              <a:off x="3093359" y="5690800"/>
              <a:ext cx="228600" cy="228600"/>
            </a:xfrm>
            <a:prstGeom prst="rect">
              <a:avLst/>
            </a:prstGeom>
            <a:solidFill>
              <a:schemeClr val="tx1"/>
            </a:solidFill>
            <a:ln w="9525" algn="ctr">
              <a:solidFill>
                <a:schemeClr val="tx1"/>
              </a:solidFill>
              <a:round/>
              <a:headEnd/>
              <a:tailEnd/>
            </a:ln>
          </p:spPr>
          <p:txBody>
            <a:bodyPr/>
            <a:lstStyle/>
            <a:p>
              <a:endParaRPr lang="en-US"/>
            </a:p>
          </p:txBody>
        </p:sp>
        <p:sp>
          <p:nvSpPr>
            <p:cNvPr id="19" name="TextBox 155"/>
            <p:cNvSpPr txBox="1">
              <a:spLocks noChangeArrowheads="1"/>
            </p:cNvSpPr>
            <p:nvPr/>
          </p:nvSpPr>
          <p:spPr bwMode="auto">
            <a:xfrm>
              <a:off x="3048000" y="5666601"/>
              <a:ext cx="293670" cy="276999"/>
            </a:xfrm>
            <a:prstGeom prst="rect">
              <a:avLst/>
            </a:prstGeom>
            <a:noFill/>
            <a:ln w="9525">
              <a:noFill/>
              <a:miter lim="800000"/>
              <a:headEnd/>
              <a:tailEnd/>
            </a:ln>
          </p:spPr>
          <p:txBody>
            <a:bodyPr wrap="none">
              <a:spAutoFit/>
            </a:bodyPr>
            <a:lstStyle/>
            <a:p>
              <a:r>
                <a:rPr lang="en-US" sz="1200" b="0">
                  <a:solidFill>
                    <a:schemeClr val="bg2"/>
                  </a:solidFill>
                </a:rPr>
                <a:t>r</a:t>
              </a:r>
              <a:r>
                <a:rPr lang="en-US" sz="1200" b="0" baseline="-25000">
                  <a:solidFill>
                    <a:schemeClr val="bg2"/>
                  </a:solidFill>
                </a:rPr>
                <a:t>1</a:t>
              </a:r>
              <a:endParaRPr lang="en-US" b="0" baseline="-25000">
                <a:solidFill>
                  <a:schemeClr val="bg2"/>
                </a:solidFill>
              </a:endParaRPr>
            </a:p>
          </p:txBody>
        </p:sp>
        <p:sp>
          <p:nvSpPr>
            <p:cNvPr id="20" name="Rectangle 162"/>
            <p:cNvSpPr>
              <a:spLocks noChangeArrowheads="1"/>
            </p:cNvSpPr>
            <p:nvPr/>
          </p:nvSpPr>
          <p:spPr bwMode="auto">
            <a:xfrm>
              <a:off x="3321959" y="5690800"/>
              <a:ext cx="228600" cy="228600"/>
            </a:xfrm>
            <a:prstGeom prst="rect">
              <a:avLst/>
            </a:prstGeom>
            <a:noFill/>
            <a:ln w="9525" algn="ctr">
              <a:solidFill>
                <a:schemeClr val="tx1"/>
              </a:solidFill>
              <a:round/>
              <a:headEnd/>
              <a:tailEnd/>
            </a:ln>
          </p:spPr>
          <p:txBody>
            <a:bodyPr/>
            <a:lstStyle/>
            <a:p>
              <a:endParaRPr lang="en-US"/>
            </a:p>
          </p:txBody>
        </p:sp>
        <p:sp>
          <p:nvSpPr>
            <p:cNvPr id="24622" name="TextBox 167"/>
            <p:cNvSpPr txBox="1">
              <a:spLocks noChangeArrowheads="1"/>
            </p:cNvSpPr>
            <p:nvPr/>
          </p:nvSpPr>
          <p:spPr bwMode="auto">
            <a:xfrm>
              <a:off x="3276600" y="5666601"/>
              <a:ext cx="319318" cy="276999"/>
            </a:xfrm>
            <a:prstGeom prst="rect">
              <a:avLst/>
            </a:prstGeom>
            <a:noFill/>
            <a:ln w="9525">
              <a:noFill/>
              <a:miter lim="800000"/>
              <a:headEnd/>
              <a:tailEnd/>
            </a:ln>
          </p:spPr>
          <p:txBody>
            <a:bodyPr wrap="none">
              <a:spAutoFit/>
            </a:bodyPr>
            <a:lstStyle/>
            <a:p>
              <a:r>
                <a:rPr lang="en-US" sz="1200" b="0"/>
                <a:t>s</a:t>
              </a:r>
              <a:r>
                <a:rPr lang="en-US" sz="1200" b="0" baseline="-25000"/>
                <a:t>1</a:t>
              </a:r>
              <a:endParaRPr lang="en-US" b="0" baseline="-25000"/>
            </a:p>
          </p:txBody>
        </p:sp>
      </p:grpSp>
      <p:grpSp>
        <p:nvGrpSpPr>
          <p:cNvPr id="11" name="Group 231"/>
          <p:cNvGrpSpPr>
            <a:grpSpLocks/>
          </p:cNvGrpSpPr>
          <p:nvPr/>
        </p:nvGrpSpPr>
        <p:grpSpPr bwMode="auto">
          <a:xfrm>
            <a:off x="4405313" y="5667375"/>
            <a:ext cx="547687" cy="276225"/>
            <a:chOff x="4405082" y="5666601"/>
            <a:chExt cx="547918" cy="276999"/>
          </a:xfrm>
        </p:grpSpPr>
        <p:sp>
          <p:nvSpPr>
            <p:cNvPr id="24615" name="Rectangle 183"/>
            <p:cNvSpPr>
              <a:spLocks noChangeArrowheads="1"/>
            </p:cNvSpPr>
            <p:nvPr/>
          </p:nvSpPr>
          <p:spPr bwMode="auto">
            <a:xfrm>
              <a:off x="4450441" y="5690800"/>
              <a:ext cx="228600" cy="228600"/>
            </a:xfrm>
            <a:prstGeom prst="rect">
              <a:avLst/>
            </a:prstGeom>
            <a:solidFill>
              <a:schemeClr val="tx1"/>
            </a:solidFill>
            <a:ln w="9525" algn="ctr">
              <a:solidFill>
                <a:schemeClr val="tx1"/>
              </a:solidFill>
              <a:round/>
              <a:headEnd/>
              <a:tailEnd/>
            </a:ln>
          </p:spPr>
          <p:txBody>
            <a:bodyPr/>
            <a:lstStyle/>
            <a:p>
              <a:endParaRPr lang="en-US"/>
            </a:p>
          </p:txBody>
        </p:sp>
        <p:sp>
          <p:nvSpPr>
            <p:cNvPr id="24616" name="TextBox 188"/>
            <p:cNvSpPr txBox="1">
              <a:spLocks noChangeArrowheads="1"/>
            </p:cNvSpPr>
            <p:nvPr/>
          </p:nvSpPr>
          <p:spPr bwMode="auto">
            <a:xfrm>
              <a:off x="4405082" y="5666601"/>
              <a:ext cx="293670" cy="276999"/>
            </a:xfrm>
            <a:prstGeom prst="rect">
              <a:avLst/>
            </a:prstGeom>
            <a:noFill/>
            <a:ln w="9525">
              <a:noFill/>
              <a:miter lim="800000"/>
              <a:headEnd/>
              <a:tailEnd/>
            </a:ln>
          </p:spPr>
          <p:txBody>
            <a:bodyPr wrap="none">
              <a:spAutoFit/>
            </a:bodyPr>
            <a:lstStyle/>
            <a:p>
              <a:r>
                <a:rPr lang="en-US" sz="1200" b="0">
                  <a:solidFill>
                    <a:schemeClr val="bg2"/>
                  </a:solidFill>
                </a:rPr>
                <a:t>r</a:t>
              </a:r>
              <a:r>
                <a:rPr lang="en-US" sz="1200" b="0" baseline="-25000">
                  <a:solidFill>
                    <a:schemeClr val="bg2"/>
                  </a:solidFill>
                </a:rPr>
                <a:t>2</a:t>
              </a:r>
              <a:endParaRPr lang="en-US" b="0" baseline="-25000">
                <a:solidFill>
                  <a:schemeClr val="bg2"/>
                </a:solidFill>
              </a:endParaRPr>
            </a:p>
          </p:txBody>
        </p:sp>
        <p:sp>
          <p:nvSpPr>
            <p:cNvPr id="24617" name="Rectangle 189"/>
            <p:cNvSpPr>
              <a:spLocks noChangeArrowheads="1"/>
            </p:cNvSpPr>
            <p:nvPr/>
          </p:nvSpPr>
          <p:spPr bwMode="auto">
            <a:xfrm>
              <a:off x="4679041" y="5690800"/>
              <a:ext cx="228600" cy="228600"/>
            </a:xfrm>
            <a:prstGeom prst="rect">
              <a:avLst/>
            </a:prstGeom>
            <a:noFill/>
            <a:ln w="9525" algn="ctr">
              <a:solidFill>
                <a:schemeClr val="tx1"/>
              </a:solidFill>
              <a:round/>
              <a:headEnd/>
              <a:tailEnd/>
            </a:ln>
          </p:spPr>
          <p:txBody>
            <a:bodyPr/>
            <a:lstStyle/>
            <a:p>
              <a:endParaRPr lang="en-US"/>
            </a:p>
          </p:txBody>
        </p:sp>
        <p:sp>
          <p:nvSpPr>
            <p:cNvPr id="24618" name="TextBox 190"/>
            <p:cNvSpPr txBox="1">
              <a:spLocks noChangeArrowheads="1"/>
            </p:cNvSpPr>
            <p:nvPr/>
          </p:nvSpPr>
          <p:spPr bwMode="auto">
            <a:xfrm>
              <a:off x="4633682" y="5666601"/>
              <a:ext cx="319318" cy="276999"/>
            </a:xfrm>
            <a:prstGeom prst="rect">
              <a:avLst/>
            </a:prstGeom>
            <a:noFill/>
            <a:ln w="9525">
              <a:noFill/>
              <a:miter lim="800000"/>
              <a:headEnd/>
              <a:tailEnd/>
            </a:ln>
          </p:spPr>
          <p:txBody>
            <a:bodyPr wrap="none">
              <a:spAutoFit/>
            </a:bodyPr>
            <a:lstStyle/>
            <a:p>
              <a:r>
                <a:rPr lang="en-US" sz="1200" b="0"/>
                <a:t>s</a:t>
              </a:r>
              <a:r>
                <a:rPr lang="en-US" sz="1200" b="0" baseline="-25000"/>
                <a:t>2</a:t>
              </a:r>
              <a:endParaRPr lang="en-US" b="0" baseline="-25000"/>
            </a:p>
          </p:txBody>
        </p:sp>
      </p:grpSp>
      <p:grpSp>
        <p:nvGrpSpPr>
          <p:cNvPr id="12" name="Group 236"/>
          <p:cNvGrpSpPr>
            <a:grpSpLocks/>
          </p:cNvGrpSpPr>
          <p:nvPr/>
        </p:nvGrpSpPr>
        <p:grpSpPr bwMode="auto">
          <a:xfrm>
            <a:off x="5715000" y="5667375"/>
            <a:ext cx="547688" cy="276225"/>
            <a:chOff x="5715000" y="5666601"/>
            <a:chExt cx="547918" cy="276999"/>
          </a:xfrm>
        </p:grpSpPr>
        <p:sp>
          <p:nvSpPr>
            <p:cNvPr id="24611" name="Rectangle 195"/>
            <p:cNvSpPr>
              <a:spLocks noChangeArrowheads="1"/>
            </p:cNvSpPr>
            <p:nvPr/>
          </p:nvSpPr>
          <p:spPr bwMode="auto">
            <a:xfrm>
              <a:off x="5760359" y="5690800"/>
              <a:ext cx="228600" cy="228600"/>
            </a:xfrm>
            <a:prstGeom prst="rect">
              <a:avLst/>
            </a:prstGeom>
            <a:solidFill>
              <a:schemeClr val="tx1"/>
            </a:solidFill>
            <a:ln w="9525" algn="ctr">
              <a:solidFill>
                <a:schemeClr val="tx1"/>
              </a:solidFill>
              <a:round/>
              <a:headEnd/>
              <a:tailEnd/>
            </a:ln>
          </p:spPr>
          <p:txBody>
            <a:bodyPr/>
            <a:lstStyle/>
            <a:p>
              <a:endParaRPr lang="en-US"/>
            </a:p>
          </p:txBody>
        </p:sp>
        <p:sp>
          <p:nvSpPr>
            <p:cNvPr id="24612" name="TextBox 198"/>
            <p:cNvSpPr txBox="1">
              <a:spLocks noChangeArrowheads="1"/>
            </p:cNvSpPr>
            <p:nvPr/>
          </p:nvSpPr>
          <p:spPr bwMode="auto">
            <a:xfrm>
              <a:off x="5715000" y="5666601"/>
              <a:ext cx="293670" cy="276999"/>
            </a:xfrm>
            <a:prstGeom prst="rect">
              <a:avLst/>
            </a:prstGeom>
            <a:noFill/>
            <a:ln w="9525">
              <a:noFill/>
              <a:miter lim="800000"/>
              <a:headEnd/>
              <a:tailEnd/>
            </a:ln>
          </p:spPr>
          <p:txBody>
            <a:bodyPr wrap="none">
              <a:spAutoFit/>
            </a:bodyPr>
            <a:lstStyle/>
            <a:p>
              <a:r>
                <a:rPr lang="en-US" sz="1200" b="0">
                  <a:solidFill>
                    <a:schemeClr val="bg2"/>
                  </a:solidFill>
                </a:rPr>
                <a:t>r</a:t>
              </a:r>
              <a:r>
                <a:rPr lang="en-US" sz="1200" b="0" baseline="-25000">
                  <a:solidFill>
                    <a:schemeClr val="bg2"/>
                  </a:solidFill>
                </a:rPr>
                <a:t>3</a:t>
              </a:r>
              <a:endParaRPr lang="en-US" b="0" baseline="-25000">
                <a:solidFill>
                  <a:schemeClr val="bg2"/>
                </a:solidFill>
              </a:endParaRPr>
            </a:p>
          </p:txBody>
        </p:sp>
        <p:sp>
          <p:nvSpPr>
            <p:cNvPr id="24613" name="Rectangle 201"/>
            <p:cNvSpPr>
              <a:spLocks noChangeArrowheads="1"/>
            </p:cNvSpPr>
            <p:nvPr/>
          </p:nvSpPr>
          <p:spPr bwMode="auto">
            <a:xfrm>
              <a:off x="5988959" y="5690800"/>
              <a:ext cx="228600" cy="228600"/>
            </a:xfrm>
            <a:prstGeom prst="rect">
              <a:avLst/>
            </a:prstGeom>
            <a:noFill/>
            <a:ln w="9525" algn="ctr">
              <a:solidFill>
                <a:schemeClr val="tx1"/>
              </a:solidFill>
              <a:round/>
              <a:headEnd/>
              <a:tailEnd/>
            </a:ln>
          </p:spPr>
          <p:txBody>
            <a:bodyPr/>
            <a:lstStyle/>
            <a:p>
              <a:endParaRPr lang="en-US"/>
            </a:p>
          </p:txBody>
        </p:sp>
        <p:sp>
          <p:nvSpPr>
            <p:cNvPr id="24614" name="TextBox 204"/>
            <p:cNvSpPr txBox="1">
              <a:spLocks noChangeArrowheads="1"/>
            </p:cNvSpPr>
            <p:nvPr/>
          </p:nvSpPr>
          <p:spPr bwMode="auto">
            <a:xfrm>
              <a:off x="5943600" y="5666601"/>
              <a:ext cx="319318" cy="276999"/>
            </a:xfrm>
            <a:prstGeom prst="rect">
              <a:avLst/>
            </a:prstGeom>
            <a:noFill/>
            <a:ln w="9525">
              <a:noFill/>
              <a:miter lim="800000"/>
              <a:headEnd/>
              <a:tailEnd/>
            </a:ln>
          </p:spPr>
          <p:txBody>
            <a:bodyPr wrap="none">
              <a:spAutoFit/>
            </a:bodyPr>
            <a:lstStyle/>
            <a:p>
              <a:r>
                <a:rPr lang="en-US" sz="1200" b="0"/>
                <a:t>s</a:t>
              </a:r>
              <a:r>
                <a:rPr lang="en-US" sz="1200" b="0" baseline="-25000"/>
                <a:t>3</a:t>
              </a:r>
              <a:endParaRPr lang="en-US" b="0" baseline="-25000"/>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4630"/>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463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462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4627"/>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4623"/>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462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4620"/>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462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7"/>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46"/>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0"/>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54"/>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4"/>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5"/>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69"/>
                                        </p:tgtEl>
                                        <p:attrNameLst>
                                          <p:attrName>style.visibility</p:attrName>
                                        </p:attrNameLst>
                                      </p:cBhvr>
                                      <p:to>
                                        <p:strVal val="visible"/>
                                      </p:to>
                                    </p:set>
                                    <p:animEffect transition="in" filter="dissolve">
                                      <p:cBhvr>
                                        <p:cTn id="48" dur="500"/>
                                        <p:tgtEl>
                                          <p:spTgt spid="69"/>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30" grpId="0" animBg="1"/>
      <p:bldP spid="24626" grpId="0" animBg="1"/>
      <p:bldP spid="24623" grpId="0" animBg="1"/>
      <p:bldP spid="24620" grpId="0" animBg="1"/>
      <p:bldP spid="69" grpId="0" animBg="1"/>
      <p:bldP spid="70" grpId="0" animBg="1"/>
      <p:bldP spid="76" grpId="0" animBg="1"/>
      <p:bldP spid="81" grpId="0" animBg="1"/>
    </p:bld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t>MapReduce Runtime</a:t>
            </a:r>
          </a:p>
        </p:txBody>
      </p:sp>
      <p:sp>
        <p:nvSpPr>
          <p:cNvPr id="26627" name="Rectangle 3"/>
          <p:cNvSpPr>
            <a:spLocks noGrp="1" noChangeArrowheads="1"/>
          </p:cNvSpPr>
          <p:nvPr>
            <p:ph type="body" idx="1"/>
          </p:nvPr>
        </p:nvSpPr>
        <p:spPr/>
        <p:txBody>
          <a:bodyPr/>
          <a:lstStyle/>
          <a:p>
            <a:pPr>
              <a:lnSpc>
                <a:spcPct val="90000"/>
              </a:lnSpc>
            </a:pPr>
            <a:r>
              <a:rPr lang="en-US" smtClean="0">
                <a:cs typeface="Arial" charset="0"/>
              </a:rPr>
              <a:t>Handles scheduling</a:t>
            </a:r>
          </a:p>
          <a:p>
            <a:pPr lvl="1">
              <a:lnSpc>
                <a:spcPct val="90000"/>
              </a:lnSpc>
            </a:pPr>
            <a:r>
              <a:rPr lang="en-US" smtClean="0">
                <a:cs typeface="Arial" charset="0"/>
              </a:rPr>
              <a:t>Assigns workers to map and reduce tasks</a:t>
            </a:r>
          </a:p>
          <a:p>
            <a:pPr>
              <a:lnSpc>
                <a:spcPct val="90000"/>
              </a:lnSpc>
            </a:pPr>
            <a:r>
              <a:rPr lang="en-US" smtClean="0">
                <a:cs typeface="Arial" charset="0"/>
              </a:rPr>
              <a:t>Handles “data distribution”</a:t>
            </a:r>
          </a:p>
          <a:p>
            <a:pPr lvl="1">
              <a:lnSpc>
                <a:spcPct val="90000"/>
              </a:lnSpc>
            </a:pPr>
            <a:r>
              <a:rPr lang="en-US" smtClean="0">
                <a:cs typeface="Arial" charset="0"/>
              </a:rPr>
              <a:t>Moves the process to the data</a:t>
            </a:r>
          </a:p>
          <a:p>
            <a:pPr>
              <a:lnSpc>
                <a:spcPct val="90000"/>
              </a:lnSpc>
            </a:pPr>
            <a:r>
              <a:rPr lang="en-US" smtClean="0">
                <a:cs typeface="Arial" charset="0"/>
              </a:rPr>
              <a:t>Handles synchronization</a:t>
            </a:r>
          </a:p>
          <a:p>
            <a:pPr lvl="1">
              <a:lnSpc>
                <a:spcPct val="90000"/>
              </a:lnSpc>
            </a:pPr>
            <a:r>
              <a:rPr lang="en-US" smtClean="0">
                <a:cs typeface="Arial" charset="0"/>
              </a:rPr>
              <a:t>Gathers, sorts, and shuffles intermediate data</a:t>
            </a:r>
          </a:p>
          <a:p>
            <a:pPr>
              <a:lnSpc>
                <a:spcPct val="90000"/>
              </a:lnSpc>
            </a:pPr>
            <a:r>
              <a:rPr lang="en-US" smtClean="0">
                <a:cs typeface="Arial" charset="0"/>
              </a:rPr>
              <a:t>Handles faults</a:t>
            </a:r>
          </a:p>
          <a:p>
            <a:pPr lvl="1">
              <a:lnSpc>
                <a:spcPct val="90000"/>
              </a:lnSpc>
            </a:pPr>
            <a:r>
              <a:rPr lang="en-US" smtClean="0">
                <a:cs typeface="Arial" charset="0"/>
              </a:rPr>
              <a:t>Detects worker failures and restarts</a:t>
            </a:r>
          </a:p>
          <a:p>
            <a:pPr>
              <a:lnSpc>
                <a:spcPct val="90000"/>
              </a:lnSpc>
            </a:pPr>
            <a:r>
              <a:rPr lang="en-US" smtClean="0">
                <a:cs typeface="Arial" charset="0"/>
              </a:rPr>
              <a:t>Everything happens on top of a distributed FS (later)</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t>“Hello World”: Word Count</a:t>
            </a:r>
          </a:p>
        </p:txBody>
      </p:sp>
      <p:sp>
        <p:nvSpPr>
          <p:cNvPr id="27651" name="Text Box 4"/>
          <p:cNvSpPr txBox="1">
            <a:spLocks noChangeArrowheads="1"/>
          </p:cNvSpPr>
          <p:nvPr/>
        </p:nvSpPr>
        <p:spPr bwMode="auto">
          <a:xfrm>
            <a:off x="1660525" y="1524000"/>
            <a:ext cx="6111875" cy="3937000"/>
          </a:xfrm>
          <a:prstGeom prst="rect">
            <a:avLst/>
          </a:prstGeom>
          <a:noFill/>
          <a:ln w="9525">
            <a:noFill/>
            <a:miter lim="800000"/>
            <a:headEnd/>
            <a:tailEnd/>
          </a:ln>
        </p:spPr>
        <p:txBody>
          <a:bodyPr>
            <a:spAutoFit/>
          </a:bodyPr>
          <a:lstStyle/>
          <a:p>
            <a:r>
              <a:rPr lang="en-US" sz="1800"/>
              <a:t>Map(String input_key, String input_value):</a:t>
            </a:r>
          </a:p>
          <a:p>
            <a:r>
              <a:rPr lang="en-US" sz="1800" b="0" i="1">
                <a:solidFill>
                  <a:srgbClr val="FFFF00"/>
                </a:solidFill>
              </a:rPr>
              <a:t>     // input_key: document name</a:t>
            </a:r>
          </a:p>
          <a:p>
            <a:r>
              <a:rPr lang="en-US" sz="1800" b="0" i="1">
                <a:solidFill>
                  <a:srgbClr val="FFFF00"/>
                </a:solidFill>
              </a:rPr>
              <a:t>     // input_value: document contents</a:t>
            </a:r>
          </a:p>
          <a:p>
            <a:r>
              <a:rPr lang="en-US" sz="1800" b="0"/>
              <a:t>     for each word w in input_values:</a:t>
            </a:r>
          </a:p>
          <a:p>
            <a:r>
              <a:rPr lang="en-US" sz="1800" b="0"/>
              <a:t>          EmitIntermediate(w, "1");</a:t>
            </a:r>
          </a:p>
          <a:p>
            <a:endParaRPr lang="en-US" sz="1800" b="0"/>
          </a:p>
          <a:p>
            <a:r>
              <a:rPr lang="en-US" sz="1800"/>
              <a:t>Reduce(String key, Iterator intermediate_values):</a:t>
            </a:r>
          </a:p>
          <a:p>
            <a:r>
              <a:rPr lang="en-US" sz="1800" b="0" i="1">
                <a:solidFill>
                  <a:srgbClr val="FFFF00"/>
                </a:solidFill>
              </a:rPr>
              <a:t>     // key: a word, same for input and output</a:t>
            </a:r>
          </a:p>
          <a:p>
            <a:r>
              <a:rPr lang="en-US" sz="1800" b="0" i="1">
                <a:solidFill>
                  <a:srgbClr val="FFFF00"/>
                </a:solidFill>
              </a:rPr>
              <a:t>     // intermediate_values: a list of counts</a:t>
            </a:r>
          </a:p>
          <a:p>
            <a:r>
              <a:rPr lang="en-US" sz="1800" b="0"/>
              <a:t>     int result = 0;</a:t>
            </a:r>
          </a:p>
          <a:p>
            <a:r>
              <a:rPr lang="en-US" sz="1800" b="0"/>
              <a:t>     for each v in intermediate_values:</a:t>
            </a:r>
          </a:p>
          <a:p>
            <a:r>
              <a:rPr lang="en-US" sz="1800" b="0"/>
              <a:t>          result += ParseInt(v);</a:t>
            </a:r>
          </a:p>
          <a:p>
            <a:r>
              <a:rPr lang="en-US" sz="1800" b="0"/>
              <a:t>          Emit(AsString(result));</a:t>
            </a:r>
          </a:p>
          <a:p>
            <a:endParaRPr lang="en-US" sz="1800" b="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Rectangle 1"/>
          <p:cNvSpPr>
            <a:spLocks noChangeArrowheads="1"/>
          </p:cNvSpPr>
          <p:nvPr/>
        </p:nvSpPr>
        <p:spPr bwMode="auto">
          <a:xfrm>
            <a:off x="1371600" y="3328988"/>
            <a:ext cx="609600" cy="228600"/>
          </a:xfrm>
          <a:prstGeom prst="rect">
            <a:avLst/>
          </a:prstGeom>
          <a:noFill/>
          <a:ln w="9525" algn="ctr">
            <a:solidFill>
              <a:schemeClr val="tx1"/>
            </a:solidFill>
            <a:round/>
            <a:headEnd/>
            <a:tailEnd/>
          </a:ln>
        </p:spPr>
        <p:txBody>
          <a:bodyPr/>
          <a:lstStyle/>
          <a:p>
            <a:endParaRPr lang="en-US"/>
          </a:p>
        </p:txBody>
      </p:sp>
      <p:sp>
        <p:nvSpPr>
          <p:cNvPr id="28675" name="TextBox 2"/>
          <p:cNvSpPr txBox="1">
            <a:spLocks noChangeArrowheads="1"/>
          </p:cNvSpPr>
          <p:nvPr/>
        </p:nvSpPr>
        <p:spPr bwMode="auto">
          <a:xfrm>
            <a:off x="1384300" y="3305175"/>
            <a:ext cx="584200" cy="276225"/>
          </a:xfrm>
          <a:prstGeom prst="rect">
            <a:avLst/>
          </a:prstGeom>
          <a:noFill/>
          <a:ln w="9525">
            <a:noFill/>
            <a:miter lim="800000"/>
            <a:headEnd/>
            <a:tailEnd/>
          </a:ln>
        </p:spPr>
        <p:txBody>
          <a:bodyPr wrap="none">
            <a:spAutoFit/>
          </a:bodyPr>
          <a:lstStyle/>
          <a:p>
            <a:r>
              <a:rPr lang="en-US" sz="1200" b="0"/>
              <a:t>split 0</a:t>
            </a:r>
          </a:p>
        </p:txBody>
      </p:sp>
      <p:sp>
        <p:nvSpPr>
          <p:cNvPr id="28676" name="Rectangle 6"/>
          <p:cNvSpPr>
            <a:spLocks noChangeArrowheads="1"/>
          </p:cNvSpPr>
          <p:nvPr/>
        </p:nvSpPr>
        <p:spPr bwMode="auto">
          <a:xfrm>
            <a:off x="1371600" y="3557588"/>
            <a:ext cx="609600" cy="228600"/>
          </a:xfrm>
          <a:prstGeom prst="rect">
            <a:avLst/>
          </a:prstGeom>
          <a:noFill/>
          <a:ln w="9525" algn="ctr">
            <a:solidFill>
              <a:schemeClr val="tx1"/>
            </a:solidFill>
            <a:round/>
            <a:headEnd/>
            <a:tailEnd/>
          </a:ln>
        </p:spPr>
        <p:txBody>
          <a:bodyPr/>
          <a:lstStyle/>
          <a:p>
            <a:endParaRPr lang="en-US"/>
          </a:p>
        </p:txBody>
      </p:sp>
      <p:sp>
        <p:nvSpPr>
          <p:cNvPr id="28677" name="TextBox 7"/>
          <p:cNvSpPr txBox="1">
            <a:spLocks noChangeArrowheads="1"/>
          </p:cNvSpPr>
          <p:nvPr/>
        </p:nvSpPr>
        <p:spPr bwMode="auto">
          <a:xfrm>
            <a:off x="1384300" y="3533775"/>
            <a:ext cx="584200" cy="276225"/>
          </a:xfrm>
          <a:prstGeom prst="rect">
            <a:avLst/>
          </a:prstGeom>
          <a:noFill/>
          <a:ln w="9525">
            <a:noFill/>
            <a:miter lim="800000"/>
            <a:headEnd/>
            <a:tailEnd/>
          </a:ln>
        </p:spPr>
        <p:txBody>
          <a:bodyPr wrap="none">
            <a:spAutoFit/>
          </a:bodyPr>
          <a:lstStyle/>
          <a:p>
            <a:r>
              <a:rPr lang="en-US" sz="1200" b="0"/>
              <a:t>split 1</a:t>
            </a:r>
          </a:p>
        </p:txBody>
      </p:sp>
      <p:sp>
        <p:nvSpPr>
          <p:cNvPr id="28678" name="Rectangle 9"/>
          <p:cNvSpPr>
            <a:spLocks noChangeArrowheads="1"/>
          </p:cNvSpPr>
          <p:nvPr/>
        </p:nvSpPr>
        <p:spPr bwMode="auto">
          <a:xfrm>
            <a:off x="1371600" y="3786188"/>
            <a:ext cx="609600" cy="228600"/>
          </a:xfrm>
          <a:prstGeom prst="rect">
            <a:avLst/>
          </a:prstGeom>
          <a:noFill/>
          <a:ln w="9525" algn="ctr">
            <a:solidFill>
              <a:schemeClr val="tx1"/>
            </a:solidFill>
            <a:round/>
            <a:headEnd/>
            <a:tailEnd/>
          </a:ln>
        </p:spPr>
        <p:txBody>
          <a:bodyPr/>
          <a:lstStyle/>
          <a:p>
            <a:endParaRPr lang="en-US"/>
          </a:p>
        </p:txBody>
      </p:sp>
      <p:sp>
        <p:nvSpPr>
          <p:cNvPr id="28679" name="TextBox 10"/>
          <p:cNvSpPr txBox="1">
            <a:spLocks noChangeArrowheads="1"/>
          </p:cNvSpPr>
          <p:nvPr/>
        </p:nvSpPr>
        <p:spPr bwMode="auto">
          <a:xfrm>
            <a:off x="1384300" y="3762375"/>
            <a:ext cx="584200" cy="276225"/>
          </a:xfrm>
          <a:prstGeom prst="rect">
            <a:avLst/>
          </a:prstGeom>
          <a:noFill/>
          <a:ln w="9525">
            <a:noFill/>
            <a:miter lim="800000"/>
            <a:headEnd/>
            <a:tailEnd/>
          </a:ln>
        </p:spPr>
        <p:txBody>
          <a:bodyPr wrap="none">
            <a:spAutoFit/>
          </a:bodyPr>
          <a:lstStyle/>
          <a:p>
            <a:r>
              <a:rPr lang="en-US" sz="1200" b="0"/>
              <a:t>split 2</a:t>
            </a:r>
          </a:p>
        </p:txBody>
      </p:sp>
      <p:sp>
        <p:nvSpPr>
          <p:cNvPr id="28680" name="Rectangle 12"/>
          <p:cNvSpPr>
            <a:spLocks noChangeArrowheads="1"/>
          </p:cNvSpPr>
          <p:nvPr/>
        </p:nvSpPr>
        <p:spPr bwMode="auto">
          <a:xfrm>
            <a:off x="1371600" y="4014788"/>
            <a:ext cx="609600" cy="228600"/>
          </a:xfrm>
          <a:prstGeom prst="rect">
            <a:avLst/>
          </a:prstGeom>
          <a:noFill/>
          <a:ln w="9525" algn="ctr">
            <a:solidFill>
              <a:schemeClr val="tx1"/>
            </a:solidFill>
            <a:round/>
            <a:headEnd/>
            <a:tailEnd/>
          </a:ln>
        </p:spPr>
        <p:txBody>
          <a:bodyPr/>
          <a:lstStyle/>
          <a:p>
            <a:endParaRPr lang="en-US"/>
          </a:p>
        </p:txBody>
      </p:sp>
      <p:sp>
        <p:nvSpPr>
          <p:cNvPr id="28681" name="TextBox 13"/>
          <p:cNvSpPr txBox="1">
            <a:spLocks noChangeArrowheads="1"/>
          </p:cNvSpPr>
          <p:nvPr/>
        </p:nvSpPr>
        <p:spPr bwMode="auto">
          <a:xfrm>
            <a:off x="1384300" y="3990975"/>
            <a:ext cx="584200" cy="276225"/>
          </a:xfrm>
          <a:prstGeom prst="rect">
            <a:avLst/>
          </a:prstGeom>
          <a:noFill/>
          <a:ln w="9525">
            <a:noFill/>
            <a:miter lim="800000"/>
            <a:headEnd/>
            <a:tailEnd/>
          </a:ln>
        </p:spPr>
        <p:txBody>
          <a:bodyPr wrap="none">
            <a:spAutoFit/>
          </a:bodyPr>
          <a:lstStyle/>
          <a:p>
            <a:r>
              <a:rPr lang="en-US" sz="1200" b="0"/>
              <a:t>split 3</a:t>
            </a:r>
          </a:p>
        </p:txBody>
      </p:sp>
      <p:sp>
        <p:nvSpPr>
          <p:cNvPr id="28682" name="Rectangle 15"/>
          <p:cNvSpPr>
            <a:spLocks noChangeArrowheads="1"/>
          </p:cNvSpPr>
          <p:nvPr/>
        </p:nvSpPr>
        <p:spPr bwMode="auto">
          <a:xfrm>
            <a:off x="1371600" y="4243388"/>
            <a:ext cx="609600" cy="228600"/>
          </a:xfrm>
          <a:prstGeom prst="rect">
            <a:avLst/>
          </a:prstGeom>
          <a:noFill/>
          <a:ln w="9525" algn="ctr">
            <a:solidFill>
              <a:schemeClr val="tx1"/>
            </a:solidFill>
            <a:round/>
            <a:headEnd/>
            <a:tailEnd/>
          </a:ln>
        </p:spPr>
        <p:txBody>
          <a:bodyPr/>
          <a:lstStyle/>
          <a:p>
            <a:endParaRPr lang="en-US"/>
          </a:p>
        </p:txBody>
      </p:sp>
      <p:sp>
        <p:nvSpPr>
          <p:cNvPr id="28683" name="TextBox 16"/>
          <p:cNvSpPr txBox="1">
            <a:spLocks noChangeArrowheads="1"/>
          </p:cNvSpPr>
          <p:nvPr/>
        </p:nvSpPr>
        <p:spPr bwMode="auto">
          <a:xfrm>
            <a:off x="1384300" y="4219575"/>
            <a:ext cx="584200" cy="276225"/>
          </a:xfrm>
          <a:prstGeom prst="rect">
            <a:avLst/>
          </a:prstGeom>
          <a:noFill/>
          <a:ln w="9525">
            <a:noFill/>
            <a:miter lim="800000"/>
            <a:headEnd/>
            <a:tailEnd/>
          </a:ln>
        </p:spPr>
        <p:txBody>
          <a:bodyPr wrap="none">
            <a:spAutoFit/>
          </a:bodyPr>
          <a:lstStyle/>
          <a:p>
            <a:r>
              <a:rPr lang="en-US" sz="1200" b="0"/>
              <a:t>split 4</a:t>
            </a:r>
          </a:p>
        </p:txBody>
      </p:sp>
      <p:sp>
        <p:nvSpPr>
          <p:cNvPr id="28684" name="Oval 18"/>
          <p:cNvSpPr>
            <a:spLocks noChangeArrowheads="1"/>
          </p:cNvSpPr>
          <p:nvPr/>
        </p:nvSpPr>
        <p:spPr bwMode="auto">
          <a:xfrm>
            <a:off x="2514600" y="2971800"/>
            <a:ext cx="838200" cy="457200"/>
          </a:xfrm>
          <a:prstGeom prst="ellipse">
            <a:avLst/>
          </a:prstGeom>
          <a:noFill/>
          <a:ln w="9525" algn="ctr">
            <a:solidFill>
              <a:schemeClr val="tx1"/>
            </a:solidFill>
            <a:round/>
            <a:headEnd/>
            <a:tailEnd/>
          </a:ln>
        </p:spPr>
        <p:txBody>
          <a:bodyPr/>
          <a:lstStyle/>
          <a:p>
            <a:endParaRPr lang="en-US"/>
          </a:p>
        </p:txBody>
      </p:sp>
      <p:sp>
        <p:nvSpPr>
          <p:cNvPr id="28685" name="TextBox 19"/>
          <p:cNvSpPr txBox="1">
            <a:spLocks noChangeArrowheads="1"/>
          </p:cNvSpPr>
          <p:nvPr/>
        </p:nvSpPr>
        <p:spPr bwMode="auto">
          <a:xfrm>
            <a:off x="2611438" y="3062288"/>
            <a:ext cx="644525" cy="276225"/>
          </a:xfrm>
          <a:prstGeom prst="rect">
            <a:avLst/>
          </a:prstGeom>
          <a:noFill/>
          <a:ln w="9525">
            <a:noFill/>
            <a:miter lim="800000"/>
            <a:headEnd/>
            <a:tailEnd/>
          </a:ln>
        </p:spPr>
        <p:txBody>
          <a:bodyPr wrap="none">
            <a:spAutoFit/>
          </a:bodyPr>
          <a:lstStyle/>
          <a:p>
            <a:r>
              <a:rPr lang="en-US" sz="1200" b="0"/>
              <a:t>worker</a:t>
            </a:r>
            <a:endParaRPr lang="en-US" b="0"/>
          </a:p>
        </p:txBody>
      </p:sp>
      <p:sp>
        <p:nvSpPr>
          <p:cNvPr id="28686" name="Oval 21"/>
          <p:cNvSpPr>
            <a:spLocks noChangeArrowheads="1"/>
          </p:cNvSpPr>
          <p:nvPr/>
        </p:nvSpPr>
        <p:spPr bwMode="auto">
          <a:xfrm>
            <a:off x="2514600" y="3810000"/>
            <a:ext cx="838200" cy="457200"/>
          </a:xfrm>
          <a:prstGeom prst="ellipse">
            <a:avLst/>
          </a:prstGeom>
          <a:noFill/>
          <a:ln w="9525" algn="ctr">
            <a:solidFill>
              <a:schemeClr val="tx1"/>
            </a:solidFill>
            <a:round/>
            <a:headEnd/>
            <a:tailEnd/>
          </a:ln>
        </p:spPr>
        <p:txBody>
          <a:bodyPr/>
          <a:lstStyle/>
          <a:p>
            <a:endParaRPr lang="en-US"/>
          </a:p>
        </p:txBody>
      </p:sp>
      <p:sp>
        <p:nvSpPr>
          <p:cNvPr id="28687" name="TextBox 22"/>
          <p:cNvSpPr txBox="1">
            <a:spLocks noChangeArrowheads="1"/>
          </p:cNvSpPr>
          <p:nvPr/>
        </p:nvSpPr>
        <p:spPr bwMode="auto">
          <a:xfrm>
            <a:off x="2611438" y="3900488"/>
            <a:ext cx="644525" cy="276225"/>
          </a:xfrm>
          <a:prstGeom prst="rect">
            <a:avLst/>
          </a:prstGeom>
          <a:noFill/>
          <a:ln w="9525">
            <a:noFill/>
            <a:miter lim="800000"/>
            <a:headEnd/>
            <a:tailEnd/>
          </a:ln>
        </p:spPr>
        <p:txBody>
          <a:bodyPr wrap="none">
            <a:spAutoFit/>
          </a:bodyPr>
          <a:lstStyle/>
          <a:p>
            <a:r>
              <a:rPr lang="en-US" sz="1200" b="0"/>
              <a:t>worker</a:t>
            </a:r>
            <a:endParaRPr lang="en-US" b="0"/>
          </a:p>
        </p:txBody>
      </p:sp>
      <p:sp>
        <p:nvSpPr>
          <p:cNvPr id="28688" name="Oval 24"/>
          <p:cNvSpPr>
            <a:spLocks noChangeArrowheads="1"/>
          </p:cNvSpPr>
          <p:nvPr/>
        </p:nvSpPr>
        <p:spPr bwMode="auto">
          <a:xfrm>
            <a:off x="2514600" y="4648200"/>
            <a:ext cx="838200" cy="457200"/>
          </a:xfrm>
          <a:prstGeom prst="ellipse">
            <a:avLst/>
          </a:prstGeom>
          <a:noFill/>
          <a:ln w="9525" algn="ctr">
            <a:solidFill>
              <a:schemeClr val="tx1"/>
            </a:solidFill>
            <a:round/>
            <a:headEnd/>
            <a:tailEnd/>
          </a:ln>
        </p:spPr>
        <p:txBody>
          <a:bodyPr/>
          <a:lstStyle/>
          <a:p>
            <a:endParaRPr lang="en-US"/>
          </a:p>
        </p:txBody>
      </p:sp>
      <p:sp>
        <p:nvSpPr>
          <p:cNvPr id="28689" name="TextBox 25"/>
          <p:cNvSpPr txBox="1">
            <a:spLocks noChangeArrowheads="1"/>
          </p:cNvSpPr>
          <p:nvPr/>
        </p:nvSpPr>
        <p:spPr bwMode="auto">
          <a:xfrm>
            <a:off x="2611438" y="4738688"/>
            <a:ext cx="644525" cy="276225"/>
          </a:xfrm>
          <a:prstGeom prst="rect">
            <a:avLst/>
          </a:prstGeom>
          <a:noFill/>
          <a:ln w="9525">
            <a:noFill/>
            <a:miter lim="800000"/>
            <a:headEnd/>
            <a:tailEnd/>
          </a:ln>
        </p:spPr>
        <p:txBody>
          <a:bodyPr wrap="none">
            <a:spAutoFit/>
          </a:bodyPr>
          <a:lstStyle/>
          <a:p>
            <a:r>
              <a:rPr lang="en-US" sz="1200" b="0"/>
              <a:t>worker</a:t>
            </a:r>
            <a:endParaRPr lang="en-US" b="0"/>
          </a:p>
        </p:txBody>
      </p:sp>
      <p:sp>
        <p:nvSpPr>
          <p:cNvPr id="28690" name="Oval 27"/>
          <p:cNvSpPr>
            <a:spLocks noChangeArrowheads="1"/>
          </p:cNvSpPr>
          <p:nvPr/>
        </p:nvSpPr>
        <p:spPr bwMode="auto">
          <a:xfrm>
            <a:off x="5791200" y="3430588"/>
            <a:ext cx="838200" cy="457200"/>
          </a:xfrm>
          <a:prstGeom prst="ellipse">
            <a:avLst/>
          </a:prstGeom>
          <a:noFill/>
          <a:ln w="9525" algn="ctr">
            <a:solidFill>
              <a:schemeClr val="tx1"/>
            </a:solidFill>
            <a:round/>
            <a:headEnd/>
            <a:tailEnd/>
          </a:ln>
        </p:spPr>
        <p:txBody>
          <a:bodyPr/>
          <a:lstStyle/>
          <a:p>
            <a:endParaRPr lang="en-US"/>
          </a:p>
        </p:txBody>
      </p:sp>
      <p:sp>
        <p:nvSpPr>
          <p:cNvPr id="28691" name="TextBox 28"/>
          <p:cNvSpPr txBox="1">
            <a:spLocks noChangeArrowheads="1"/>
          </p:cNvSpPr>
          <p:nvPr/>
        </p:nvSpPr>
        <p:spPr bwMode="auto">
          <a:xfrm>
            <a:off x="5888038" y="3521075"/>
            <a:ext cx="644525" cy="277813"/>
          </a:xfrm>
          <a:prstGeom prst="rect">
            <a:avLst/>
          </a:prstGeom>
          <a:noFill/>
          <a:ln w="9525">
            <a:noFill/>
            <a:miter lim="800000"/>
            <a:headEnd/>
            <a:tailEnd/>
          </a:ln>
        </p:spPr>
        <p:txBody>
          <a:bodyPr wrap="none">
            <a:spAutoFit/>
          </a:bodyPr>
          <a:lstStyle/>
          <a:p>
            <a:r>
              <a:rPr lang="en-US" sz="1200" b="0"/>
              <a:t>worker</a:t>
            </a:r>
            <a:endParaRPr lang="en-US" b="0"/>
          </a:p>
        </p:txBody>
      </p:sp>
      <p:sp>
        <p:nvSpPr>
          <p:cNvPr id="28692" name="Oval 30"/>
          <p:cNvSpPr>
            <a:spLocks noChangeArrowheads="1"/>
          </p:cNvSpPr>
          <p:nvPr/>
        </p:nvSpPr>
        <p:spPr bwMode="auto">
          <a:xfrm>
            <a:off x="5791200" y="4189413"/>
            <a:ext cx="838200" cy="457200"/>
          </a:xfrm>
          <a:prstGeom prst="ellipse">
            <a:avLst/>
          </a:prstGeom>
          <a:noFill/>
          <a:ln w="9525" algn="ctr">
            <a:solidFill>
              <a:schemeClr val="tx1"/>
            </a:solidFill>
            <a:round/>
            <a:headEnd/>
            <a:tailEnd/>
          </a:ln>
        </p:spPr>
        <p:txBody>
          <a:bodyPr/>
          <a:lstStyle/>
          <a:p>
            <a:endParaRPr lang="en-US"/>
          </a:p>
        </p:txBody>
      </p:sp>
      <p:sp>
        <p:nvSpPr>
          <p:cNvPr id="28693" name="TextBox 31"/>
          <p:cNvSpPr txBox="1">
            <a:spLocks noChangeArrowheads="1"/>
          </p:cNvSpPr>
          <p:nvPr/>
        </p:nvSpPr>
        <p:spPr bwMode="auto">
          <a:xfrm>
            <a:off x="5888038" y="4278313"/>
            <a:ext cx="644525" cy="277812"/>
          </a:xfrm>
          <a:prstGeom prst="rect">
            <a:avLst/>
          </a:prstGeom>
          <a:noFill/>
          <a:ln w="9525">
            <a:noFill/>
            <a:miter lim="800000"/>
            <a:headEnd/>
            <a:tailEnd/>
          </a:ln>
        </p:spPr>
        <p:txBody>
          <a:bodyPr wrap="none">
            <a:spAutoFit/>
          </a:bodyPr>
          <a:lstStyle/>
          <a:p>
            <a:r>
              <a:rPr lang="en-US" sz="1200" b="0"/>
              <a:t>worker</a:t>
            </a:r>
            <a:endParaRPr lang="en-US" b="0"/>
          </a:p>
        </p:txBody>
      </p:sp>
      <p:sp>
        <p:nvSpPr>
          <p:cNvPr id="28694" name="Oval 33"/>
          <p:cNvSpPr>
            <a:spLocks noChangeArrowheads="1"/>
          </p:cNvSpPr>
          <p:nvPr/>
        </p:nvSpPr>
        <p:spPr bwMode="auto">
          <a:xfrm>
            <a:off x="4191000" y="2133600"/>
            <a:ext cx="838200" cy="457200"/>
          </a:xfrm>
          <a:prstGeom prst="ellipse">
            <a:avLst/>
          </a:prstGeom>
          <a:noFill/>
          <a:ln w="9525" algn="ctr">
            <a:solidFill>
              <a:schemeClr val="tx1"/>
            </a:solidFill>
            <a:round/>
            <a:headEnd/>
            <a:tailEnd/>
          </a:ln>
        </p:spPr>
        <p:txBody>
          <a:bodyPr/>
          <a:lstStyle/>
          <a:p>
            <a:endParaRPr lang="en-US"/>
          </a:p>
        </p:txBody>
      </p:sp>
      <p:sp>
        <p:nvSpPr>
          <p:cNvPr id="28695" name="TextBox 34"/>
          <p:cNvSpPr txBox="1">
            <a:spLocks noChangeArrowheads="1"/>
          </p:cNvSpPr>
          <p:nvPr/>
        </p:nvSpPr>
        <p:spPr bwMode="auto">
          <a:xfrm>
            <a:off x="4287838" y="2224088"/>
            <a:ext cx="654050" cy="276225"/>
          </a:xfrm>
          <a:prstGeom prst="rect">
            <a:avLst/>
          </a:prstGeom>
          <a:noFill/>
          <a:ln w="9525">
            <a:noFill/>
            <a:miter lim="800000"/>
            <a:headEnd/>
            <a:tailEnd/>
          </a:ln>
        </p:spPr>
        <p:txBody>
          <a:bodyPr wrap="none">
            <a:spAutoFit/>
          </a:bodyPr>
          <a:lstStyle/>
          <a:p>
            <a:r>
              <a:rPr lang="en-US" sz="1200" b="0"/>
              <a:t>Master</a:t>
            </a:r>
            <a:endParaRPr lang="en-US" b="0"/>
          </a:p>
        </p:txBody>
      </p:sp>
      <p:sp>
        <p:nvSpPr>
          <p:cNvPr id="28696" name="Oval 36"/>
          <p:cNvSpPr>
            <a:spLocks noChangeArrowheads="1"/>
          </p:cNvSpPr>
          <p:nvPr/>
        </p:nvSpPr>
        <p:spPr bwMode="auto">
          <a:xfrm>
            <a:off x="4114800" y="1143000"/>
            <a:ext cx="990600" cy="609600"/>
          </a:xfrm>
          <a:prstGeom prst="ellipse">
            <a:avLst/>
          </a:prstGeom>
          <a:noFill/>
          <a:ln w="9525" algn="ctr">
            <a:solidFill>
              <a:schemeClr val="tx1"/>
            </a:solidFill>
            <a:round/>
            <a:headEnd/>
            <a:tailEnd/>
          </a:ln>
        </p:spPr>
        <p:txBody>
          <a:bodyPr/>
          <a:lstStyle/>
          <a:p>
            <a:endParaRPr lang="en-US"/>
          </a:p>
        </p:txBody>
      </p:sp>
      <p:sp>
        <p:nvSpPr>
          <p:cNvPr id="28697" name="TextBox 37"/>
          <p:cNvSpPr txBox="1">
            <a:spLocks noChangeArrowheads="1"/>
          </p:cNvSpPr>
          <p:nvPr/>
        </p:nvSpPr>
        <p:spPr bwMode="auto">
          <a:xfrm>
            <a:off x="4224338" y="1217613"/>
            <a:ext cx="771525" cy="460375"/>
          </a:xfrm>
          <a:prstGeom prst="rect">
            <a:avLst/>
          </a:prstGeom>
          <a:noFill/>
          <a:ln w="9525">
            <a:noFill/>
            <a:miter lim="800000"/>
            <a:headEnd/>
            <a:tailEnd/>
          </a:ln>
        </p:spPr>
        <p:txBody>
          <a:bodyPr wrap="none">
            <a:spAutoFit/>
          </a:bodyPr>
          <a:lstStyle/>
          <a:p>
            <a:pPr algn="ctr"/>
            <a:r>
              <a:rPr lang="en-US" sz="1200" b="0"/>
              <a:t>User</a:t>
            </a:r>
            <a:br>
              <a:rPr lang="en-US" sz="1200" b="0"/>
            </a:br>
            <a:r>
              <a:rPr lang="en-US" sz="1200" b="0"/>
              <a:t>Program</a:t>
            </a:r>
            <a:endParaRPr lang="en-US" b="0"/>
          </a:p>
        </p:txBody>
      </p:sp>
      <p:sp>
        <p:nvSpPr>
          <p:cNvPr id="28698" name="Rectangle 39"/>
          <p:cNvSpPr>
            <a:spLocks noChangeArrowheads="1"/>
          </p:cNvSpPr>
          <p:nvPr/>
        </p:nvSpPr>
        <p:spPr bwMode="auto">
          <a:xfrm>
            <a:off x="7315200" y="3443288"/>
            <a:ext cx="609600" cy="433387"/>
          </a:xfrm>
          <a:prstGeom prst="rect">
            <a:avLst/>
          </a:prstGeom>
          <a:noFill/>
          <a:ln w="9525" algn="ctr">
            <a:solidFill>
              <a:schemeClr val="tx1"/>
            </a:solidFill>
            <a:round/>
            <a:headEnd/>
            <a:tailEnd/>
          </a:ln>
        </p:spPr>
        <p:txBody>
          <a:bodyPr/>
          <a:lstStyle/>
          <a:p>
            <a:endParaRPr lang="en-US"/>
          </a:p>
        </p:txBody>
      </p:sp>
      <p:sp>
        <p:nvSpPr>
          <p:cNvPr id="28699" name="TextBox 40"/>
          <p:cNvSpPr txBox="1">
            <a:spLocks noChangeArrowheads="1"/>
          </p:cNvSpPr>
          <p:nvPr/>
        </p:nvSpPr>
        <p:spPr bwMode="auto">
          <a:xfrm>
            <a:off x="7313613" y="3429000"/>
            <a:ext cx="611187" cy="461963"/>
          </a:xfrm>
          <a:prstGeom prst="rect">
            <a:avLst/>
          </a:prstGeom>
          <a:noFill/>
          <a:ln w="9525">
            <a:noFill/>
            <a:miter lim="800000"/>
            <a:headEnd/>
            <a:tailEnd/>
          </a:ln>
        </p:spPr>
        <p:txBody>
          <a:bodyPr wrap="none">
            <a:spAutoFit/>
          </a:bodyPr>
          <a:lstStyle/>
          <a:p>
            <a:pPr algn="ctr"/>
            <a:r>
              <a:rPr lang="en-US" sz="1200" b="0"/>
              <a:t>output</a:t>
            </a:r>
          </a:p>
          <a:p>
            <a:pPr algn="ctr"/>
            <a:r>
              <a:rPr lang="en-US" sz="1200" b="0"/>
              <a:t>file 0</a:t>
            </a:r>
          </a:p>
        </p:txBody>
      </p:sp>
      <p:sp>
        <p:nvSpPr>
          <p:cNvPr id="28700" name="Rectangle 44"/>
          <p:cNvSpPr>
            <a:spLocks noChangeArrowheads="1"/>
          </p:cNvSpPr>
          <p:nvPr/>
        </p:nvSpPr>
        <p:spPr bwMode="auto">
          <a:xfrm>
            <a:off x="7315200" y="4200525"/>
            <a:ext cx="609600" cy="433388"/>
          </a:xfrm>
          <a:prstGeom prst="rect">
            <a:avLst/>
          </a:prstGeom>
          <a:noFill/>
          <a:ln w="9525" algn="ctr">
            <a:solidFill>
              <a:schemeClr val="tx1"/>
            </a:solidFill>
            <a:round/>
            <a:headEnd/>
            <a:tailEnd/>
          </a:ln>
        </p:spPr>
        <p:txBody>
          <a:bodyPr/>
          <a:lstStyle/>
          <a:p>
            <a:endParaRPr lang="en-US"/>
          </a:p>
        </p:txBody>
      </p:sp>
      <p:sp>
        <p:nvSpPr>
          <p:cNvPr id="28701" name="TextBox 45"/>
          <p:cNvSpPr txBox="1">
            <a:spLocks noChangeArrowheads="1"/>
          </p:cNvSpPr>
          <p:nvPr/>
        </p:nvSpPr>
        <p:spPr bwMode="auto">
          <a:xfrm>
            <a:off x="7315200" y="4186238"/>
            <a:ext cx="611188" cy="461962"/>
          </a:xfrm>
          <a:prstGeom prst="rect">
            <a:avLst/>
          </a:prstGeom>
          <a:noFill/>
          <a:ln w="9525">
            <a:noFill/>
            <a:miter lim="800000"/>
            <a:headEnd/>
            <a:tailEnd/>
          </a:ln>
        </p:spPr>
        <p:txBody>
          <a:bodyPr wrap="none">
            <a:spAutoFit/>
          </a:bodyPr>
          <a:lstStyle/>
          <a:p>
            <a:pPr algn="ctr"/>
            <a:r>
              <a:rPr lang="en-US" sz="1200" b="0"/>
              <a:t>output</a:t>
            </a:r>
          </a:p>
          <a:p>
            <a:pPr algn="ctr"/>
            <a:r>
              <a:rPr lang="en-US" sz="1200" b="0"/>
              <a:t>file 1</a:t>
            </a:r>
          </a:p>
        </p:txBody>
      </p:sp>
      <p:sp>
        <p:nvSpPr>
          <p:cNvPr id="28702" name="Rectangle 46"/>
          <p:cNvSpPr>
            <a:spLocks noChangeArrowheads="1"/>
          </p:cNvSpPr>
          <p:nvPr/>
        </p:nvSpPr>
        <p:spPr bwMode="auto">
          <a:xfrm>
            <a:off x="4419600" y="3009900"/>
            <a:ext cx="152400" cy="381000"/>
          </a:xfrm>
          <a:prstGeom prst="rect">
            <a:avLst/>
          </a:prstGeom>
          <a:noFill/>
          <a:ln w="9525" algn="ctr">
            <a:solidFill>
              <a:schemeClr val="tx1"/>
            </a:solidFill>
            <a:round/>
            <a:headEnd/>
            <a:tailEnd/>
          </a:ln>
        </p:spPr>
        <p:txBody>
          <a:bodyPr/>
          <a:lstStyle/>
          <a:p>
            <a:endParaRPr lang="en-US"/>
          </a:p>
        </p:txBody>
      </p:sp>
      <p:sp>
        <p:nvSpPr>
          <p:cNvPr id="28703" name="Rectangle 47"/>
          <p:cNvSpPr>
            <a:spLocks noChangeArrowheads="1"/>
          </p:cNvSpPr>
          <p:nvPr/>
        </p:nvSpPr>
        <p:spPr bwMode="auto">
          <a:xfrm>
            <a:off x="4572000" y="3009900"/>
            <a:ext cx="152400" cy="381000"/>
          </a:xfrm>
          <a:prstGeom prst="rect">
            <a:avLst/>
          </a:prstGeom>
          <a:noFill/>
          <a:ln w="9525" algn="ctr">
            <a:solidFill>
              <a:schemeClr val="tx1"/>
            </a:solidFill>
            <a:round/>
            <a:headEnd/>
            <a:tailEnd/>
          </a:ln>
        </p:spPr>
        <p:txBody>
          <a:bodyPr/>
          <a:lstStyle/>
          <a:p>
            <a:endParaRPr lang="en-US"/>
          </a:p>
        </p:txBody>
      </p:sp>
      <p:sp>
        <p:nvSpPr>
          <p:cNvPr id="28704" name="Rectangle 48"/>
          <p:cNvSpPr>
            <a:spLocks noChangeArrowheads="1"/>
          </p:cNvSpPr>
          <p:nvPr/>
        </p:nvSpPr>
        <p:spPr bwMode="auto">
          <a:xfrm>
            <a:off x="4419600" y="3848100"/>
            <a:ext cx="152400" cy="381000"/>
          </a:xfrm>
          <a:prstGeom prst="rect">
            <a:avLst/>
          </a:prstGeom>
          <a:noFill/>
          <a:ln w="9525" algn="ctr">
            <a:solidFill>
              <a:schemeClr val="tx1"/>
            </a:solidFill>
            <a:round/>
            <a:headEnd/>
            <a:tailEnd/>
          </a:ln>
        </p:spPr>
        <p:txBody>
          <a:bodyPr/>
          <a:lstStyle/>
          <a:p>
            <a:endParaRPr lang="en-US"/>
          </a:p>
        </p:txBody>
      </p:sp>
      <p:sp>
        <p:nvSpPr>
          <p:cNvPr id="28705" name="Rectangle 49"/>
          <p:cNvSpPr>
            <a:spLocks noChangeArrowheads="1"/>
          </p:cNvSpPr>
          <p:nvPr/>
        </p:nvSpPr>
        <p:spPr bwMode="auto">
          <a:xfrm>
            <a:off x="4572000" y="3848100"/>
            <a:ext cx="152400" cy="381000"/>
          </a:xfrm>
          <a:prstGeom prst="rect">
            <a:avLst/>
          </a:prstGeom>
          <a:noFill/>
          <a:ln w="9525" algn="ctr">
            <a:solidFill>
              <a:schemeClr val="tx1"/>
            </a:solidFill>
            <a:round/>
            <a:headEnd/>
            <a:tailEnd/>
          </a:ln>
        </p:spPr>
        <p:txBody>
          <a:bodyPr/>
          <a:lstStyle/>
          <a:p>
            <a:endParaRPr lang="en-US"/>
          </a:p>
        </p:txBody>
      </p:sp>
      <p:sp>
        <p:nvSpPr>
          <p:cNvPr id="28706" name="Rectangle 50"/>
          <p:cNvSpPr>
            <a:spLocks noChangeArrowheads="1"/>
          </p:cNvSpPr>
          <p:nvPr/>
        </p:nvSpPr>
        <p:spPr bwMode="auto">
          <a:xfrm>
            <a:off x="4419600" y="4686300"/>
            <a:ext cx="152400" cy="381000"/>
          </a:xfrm>
          <a:prstGeom prst="rect">
            <a:avLst/>
          </a:prstGeom>
          <a:noFill/>
          <a:ln w="9525" algn="ctr">
            <a:solidFill>
              <a:schemeClr val="tx1"/>
            </a:solidFill>
            <a:round/>
            <a:headEnd/>
            <a:tailEnd/>
          </a:ln>
        </p:spPr>
        <p:txBody>
          <a:bodyPr/>
          <a:lstStyle/>
          <a:p>
            <a:endParaRPr lang="en-US"/>
          </a:p>
        </p:txBody>
      </p:sp>
      <p:sp>
        <p:nvSpPr>
          <p:cNvPr id="28707" name="Rectangle 51"/>
          <p:cNvSpPr>
            <a:spLocks noChangeArrowheads="1"/>
          </p:cNvSpPr>
          <p:nvPr/>
        </p:nvSpPr>
        <p:spPr bwMode="auto">
          <a:xfrm>
            <a:off x="4572000" y="4686300"/>
            <a:ext cx="152400" cy="381000"/>
          </a:xfrm>
          <a:prstGeom prst="rect">
            <a:avLst/>
          </a:prstGeom>
          <a:noFill/>
          <a:ln w="9525" algn="ctr">
            <a:solidFill>
              <a:schemeClr val="tx1"/>
            </a:solidFill>
            <a:round/>
            <a:headEnd/>
            <a:tailEnd/>
          </a:ln>
        </p:spPr>
        <p:txBody>
          <a:bodyPr/>
          <a:lstStyle/>
          <a:p>
            <a:endParaRPr lang="en-US"/>
          </a:p>
        </p:txBody>
      </p:sp>
      <p:cxnSp>
        <p:nvCxnSpPr>
          <p:cNvPr id="28708" name="Curved Connector 53"/>
          <p:cNvCxnSpPr>
            <a:cxnSpLocks noChangeShapeType="1"/>
            <a:stCxn id="28674" idx="3"/>
            <a:endCxn id="28684" idx="2"/>
          </p:cNvCxnSpPr>
          <p:nvPr/>
        </p:nvCxnSpPr>
        <p:spPr bwMode="auto">
          <a:xfrm flipV="1">
            <a:off x="1981200" y="3200400"/>
            <a:ext cx="533400" cy="242888"/>
          </a:xfrm>
          <a:prstGeom prst="curvedConnector3">
            <a:avLst>
              <a:gd name="adj1" fmla="val 50000"/>
            </a:avLst>
          </a:prstGeom>
          <a:noFill/>
          <a:ln w="9525" algn="ctr">
            <a:solidFill>
              <a:schemeClr val="tx1"/>
            </a:solidFill>
            <a:round/>
            <a:headEnd/>
            <a:tailEnd type="triangle" w="med" len="med"/>
          </a:ln>
        </p:spPr>
      </p:cxnSp>
      <p:cxnSp>
        <p:nvCxnSpPr>
          <p:cNvPr id="28709" name="Curved Connector 55"/>
          <p:cNvCxnSpPr>
            <a:cxnSpLocks noChangeShapeType="1"/>
            <a:stCxn id="28677" idx="3"/>
            <a:endCxn id="28684" idx="3"/>
          </p:cNvCxnSpPr>
          <p:nvPr/>
        </p:nvCxnSpPr>
        <p:spPr bwMode="auto">
          <a:xfrm flipV="1">
            <a:off x="1968500" y="3362325"/>
            <a:ext cx="668338" cy="309563"/>
          </a:xfrm>
          <a:prstGeom prst="curvedConnector2">
            <a:avLst/>
          </a:prstGeom>
          <a:noFill/>
          <a:ln w="9525" algn="ctr">
            <a:solidFill>
              <a:schemeClr val="tx1"/>
            </a:solidFill>
            <a:round/>
            <a:headEnd/>
            <a:tailEnd type="triangle" w="med" len="med"/>
          </a:ln>
        </p:spPr>
      </p:cxnSp>
      <p:cxnSp>
        <p:nvCxnSpPr>
          <p:cNvPr id="28710" name="Curved Connector 55"/>
          <p:cNvCxnSpPr>
            <a:cxnSpLocks noChangeShapeType="1"/>
            <a:stCxn id="28681" idx="3"/>
            <a:endCxn id="28688" idx="1"/>
          </p:cNvCxnSpPr>
          <p:nvPr/>
        </p:nvCxnSpPr>
        <p:spPr bwMode="auto">
          <a:xfrm>
            <a:off x="1968500" y="4129088"/>
            <a:ext cx="668338" cy="585787"/>
          </a:xfrm>
          <a:prstGeom prst="curvedConnector2">
            <a:avLst/>
          </a:prstGeom>
          <a:noFill/>
          <a:ln w="9525" algn="ctr">
            <a:solidFill>
              <a:schemeClr val="tx1"/>
            </a:solidFill>
            <a:round/>
            <a:headEnd/>
            <a:tailEnd type="triangle" w="med" len="med"/>
          </a:ln>
        </p:spPr>
      </p:cxnSp>
      <p:cxnSp>
        <p:nvCxnSpPr>
          <p:cNvPr id="28711" name="Straight Arrow Connector 66"/>
          <p:cNvCxnSpPr>
            <a:cxnSpLocks noChangeShapeType="1"/>
            <a:stCxn id="28678" idx="3"/>
            <a:endCxn id="28686" idx="2"/>
          </p:cNvCxnSpPr>
          <p:nvPr/>
        </p:nvCxnSpPr>
        <p:spPr bwMode="auto">
          <a:xfrm>
            <a:off x="1981200" y="3900488"/>
            <a:ext cx="533400" cy="138112"/>
          </a:xfrm>
          <a:prstGeom prst="straightConnector1">
            <a:avLst/>
          </a:prstGeom>
          <a:noFill/>
          <a:ln w="22225" algn="ctr">
            <a:solidFill>
              <a:schemeClr val="tx1"/>
            </a:solidFill>
            <a:round/>
            <a:headEnd/>
            <a:tailEnd type="triangle" w="med" len="med"/>
          </a:ln>
        </p:spPr>
      </p:cxnSp>
      <p:cxnSp>
        <p:nvCxnSpPr>
          <p:cNvPr id="28712" name="Straight Arrow Connector 68"/>
          <p:cNvCxnSpPr>
            <a:cxnSpLocks noChangeShapeType="1"/>
            <a:stCxn id="28682" idx="3"/>
            <a:endCxn id="28686" idx="3"/>
          </p:cNvCxnSpPr>
          <p:nvPr/>
        </p:nvCxnSpPr>
        <p:spPr bwMode="auto">
          <a:xfrm flipV="1">
            <a:off x="1981200" y="4200525"/>
            <a:ext cx="655638" cy="157163"/>
          </a:xfrm>
          <a:prstGeom prst="straightConnector1">
            <a:avLst/>
          </a:prstGeom>
          <a:noFill/>
          <a:ln w="9525" algn="ctr">
            <a:solidFill>
              <a:schemeClr val="tx1"/>
            </a:solidFill>
            <a:round/>
            <a:headEnd/>
            <a:tailEnd type="triangle" w="med" len="med"/>
          </a:ln>
        </p:spPr>
      </p:cxnSp>
      <p:cxnSp>
        <p:nvCxnSpPr>
          <p:cNvPr id="28713" name="Straight Arrow Connector 72"/>
          <p:cNvCxnSpPr>
            <a:cxnSpLocks noChangeShapeType="1"/>
            <a:stCxn id="28684" idx="6"/>
            <a:endCxn id="28702" idx="1"/>
          </p:cNvCxnSpPr>
          <p:nvPr/>
        </p:nvCxnSpPr>
        <p:spPr bwMode="auto">
          <a:xfrm>
            <a:off x="3352800" y="3200400"/>
            <a:ext cx="1066800" cy="1588"/>
          </a:xfrm>
          <a:prstGeom prst="straightConnector1">
            <a:avLst/>
          </a:prstGeom>
          <a:noFill/>
          <a:ln w="9525" algn="ctr">
            <a:solidFill>
              <a:schemeClr val="tx1"/>
            </a:solidFill>
            <a:round/>
            <a:headEnd/>
            <a:tailEnd type="triangle" w="med" len="med"/>
          </a:ln>
        </p:spPr>
      </p:cxnSp>
      <p:cxnSp>
        <p:nvCxnSpPr>
          <p:cNvPr id="28714" name="Straight Arrow Connector 75"/>
          <p:cNvCxnSpPr>
            <a:cxnSpLocks noChangeShapeType="1"/>
          </p:cNvCxnSpPr>
          <p:nvPr/>
        </p:nvCxnSpPr>
        <p:spPr bwMode="auto">
          <a:xfrm>
            <a:off x="3352800" y="4037013"/>
            <a:ext cx="1066800" cy="3175"/>
          </a:xfrm>
          <a:prstGeom prst="straightConnector1">
            <a:avLst/>
          </a:prstGeom>
          <a:noFill/>
          <a:ln w="22225" algn="ctr">
            <a:solidFill>
              <a:schemeClr val="tx1"/>
            </a:solidFill>
            <a:round/>
            <a:headEnd/>
            <a:tailEnd type="triangle" w="med" len="med"/>
          </a:ln>
        </p:spPr>
      </p:cxnSp>
      <p:cxnSp>
        <p:nvCxnSpPr>
          <p:cNvPr id="28715" name="Straight Arrow Connector 78"/>
          <p:cNvCxnSpPr>
            <a:cxnSpLocks noChangeShapeType="1"/>
          </p:cNvCxnSpPr>
          <p:nvPr/>
        </p:nvCxnSpPr>
        <p:spPr bwMode="auto">
          <a:xfrm>
            <a:off x="3352800" y="4875213"/>
            <a:ext cx="1066800" cy="3175"/>
          </a:xfrm>
          <a:prstGeom prst="straightConnector1">
            <a:avLst/>
          </a:prstGeom>
          <a:noFill/>
          <a:ln w="9525" algn="ctr">
            <a:solidFill>
              <a:schemeClr val="tx1"/>
            </a:solidFill>
            <a:round/>
            <a:headEnd/>
            <a:tailEnd type="triangle" w="med" len="med"/>
          </a:ln>
        </p:spPr>
      </p:cxnSp>
      <p:cxnSp>
        <p:nvCxnSpPr>
          <p:cNvPr id="28716" name="Straight Arrow Connector 81"/>
          <p:cNvCxnSpPr>
            <a:cxnSpLocks noChangeShapeType="1"/>
            <a:stCxn id="28690" idx="6"/>
            <a:endCxn id="28699" idx="1"/>
          </p:cNvCxnSpPr>
          <p:nvPr/>
        </p:nvCxnSpPr>
        <p:spPr bwMode="auto">
          <a:xfrm>
            <a:off x="6629400" y="3659188"/>
            <a:ext cx="684213" cy="0"/>
          </a:xfrm>
          <a:prstGeom prst="straightConnector1">
            <a:avLst/>
          </a:prstGeom>
          <a:noFill/>
          <a:ln w="22225" algn="ctr">
            <a:solidFill>
              <a:schemeClr val="tx1"/>
            </a:solidFill>
            <a:round/>
            <a:headEnd/>
            <a:tailEnd type="triangle" w="med" len="med"/>
          </a:ln>
        </p:spPr>
      </p:cxnSp>
      <p:cxnSp>
        <p:nvCxnSpPr>
          <p:cNvPr id="28717" name="Straight Arrow Connector 84"/>
          <p:cNvCxnSpPr>
            <a:cxnSpLocks noChangeShapeType="1"/>
            <a:stCxn id="28692" idx="6"/>
            <a:endCxn id="28701" idx="1"/>
          </p:cNvCxnSpPr>
          <p:nvPr/>
        </p:nvCxnSpPr>
        <p:spPr bwMode="auto">
          <a:xfrm>
            <a:off x="6629400" y="4418013"/>
            <a:ext cx="685800" cy="0"/>
          </a:xfrm>
          <a:prstGeom prst="straightConnector1">
            <a:avLst/>
          </a:prstGeom>
          <a:noFill/>
          <a:ln w="9525" algn="ctr">
            <a:solidFill>
              <a:schemeClr val="tx1"/>
            </a:solidFill>
            <a:round/>
            <a:headEnd/>
            <a:tailEnd type="triangle" w="med" len="med"/>
          </a:ln>
        </p:spPr>
      </p:cxnSp>
      <p:cxnSp>
        <p:nvCxnSpPr>
          <p:cNvPr id="28718" name="Straight Arrow Connector 90"/>
          <p:cNvCxnSpPr>
            <a:cxnSpLocks noChangeShapeType="1"/>
            <a:stCxn id="28705" idx="3"/>
            <a:endCxn id="28690" idx="2"/>
          </p:cNvCxnSpPr>
          <p:nvPr/>
        </p:nvCxnSpPr>
        <p:spPr bwMode="auto">
          <a:xfrm flipV="1">
            <a:off x="4724400" y="3659188"/>
            <a:ext cx="1066800" cy="379412"/>
          </a:xfrm>
          <a:prstGeom prst="straightConnector1">
            <a:avLst/>
          </a:prstGeom>
          <a:noFill/>
          <a:ln w="22225" algn="ctr">
            <a:solidFill>
              <a:schemeClr val="tx1"/>
            </a:solidFill>
            <a:round/>
            <a:headEnd/>
            <a:tailEnd type="triangle" w="med" len="med"/>
          </a:ln>
        </p:spPr>
      </p:cxnSp>
      <p:cxnSp>
        <p:nvCxnSpPr>
          <p:cNvPr id="28719" name="Straight Arrow Connector 93"/>
          <p:cNvCxnSpPr>
            <a:cxnSpLocks noChangeShapeType="1"/>
            <a:stCxn id="28705" idx="3"/>
            <a:endCxn id="28692" idx="2"/>
          </p:cNvCxnSpPr>
          <p:nvPr/>
        </p:nvCxnSpPr>
        <p:spPr bwMode="auto">
          <a:xfrm>
            <a:off x="4724400" y="4038600"/>
            <a:ext cx="1066800" cy="379413"/>
          </a:xfrm>
          <a:prstGeom prst="straightConnector1">
            <a:avLst/>
          </a:prstGeom>
          <a:noFill/>
          <a:ln w="9525" algn="ctr">
            <a:solidFill>
              <a:schemeClr val="tx1"/>
            </a:solidFill>
            <a:round/>
            <a:headEnd/>
            <a:tailEnd type="triangle" w="med" len="med"/>
          </a:ln>
        </p:spPr>
      </p:cxnSp>
      <p:cxnSp>
        <p:nvCxnSpPr>
          <p:cNvPr id="28720" name="Curved Connector 98"/>
          <p:cNvCxnSpPr>
            <a:cxnSpLocks noChangeShapeType="1"/>
            <a:stCxn id="28703" idx="3"/>
            <a:endCxn id="28690" idx="1"/>
          </p:cNvCxnSpPr>
          <p:nvPr/>
        </p:nvCxnSpPr>
        <p:spPr bwMode="auto">
          <a:xfrm>
            <a:off x="4724400" y="3200400"/>
            <a:ext cx="1189038" cy="298450"/>
          </a:xfrm>
          <a:prstGeom prst="curvedConnector2">
            <a:avLst/>
          </a:prstGeom>
          <a:noFill/>
          <a:ln w="9525" algn="ctr">
            <a:solidFill>
              <a:schemeClr val="tx1"/>
            </a:solidFill>
            <a:round/>
            <a:headEnd/>
            <a:tailEnd type="triangle" w="med" len="med"/>
          </a:ln>
        </p:spPr>
      </p:cxnSp>
      <p:cxnSp>
        <p:nvCxnSpPr>
          <p:cNvPr id="28721" name="Curved Connector 98"/>
          <p:cNvCxnSpPr>
            <a:cxnSpLocks noChangeShapeType="1"/>
          </p:cNvCxnSpPr>
          <p:nvPr/>
        </p:nvCxnSpPr>
        <p:spPr bwMode="auto">
          <a:xfrm>
            <a:off x="4724400" y="3200400"/>
            <a:ext cx="1143000" cy="1066800"/>
          </a:xfrm>
          <a:prstGeom prst="curvedConnector3">
            <a:avLst>
              <a:gd name="adj1" fmla="val 50000"/>
            </a:avLst>
          </a:prstGeom>
          <a:noFill/>
          <a:ln w="9525" algn="ctr">
            <a:solidFill>
              <a:schemeClr val="tx1"/>
            </a:solidFill>
            <a:round/>
            <a:headEnd/>
            <a:tailEnd type="triangle" w="med" len="med"/>
          </a:ln>
        </p:spPr>
      </p:cxnSp>
      <p:cxnSp>
        <p:nvCxnSpPr>
          <p:cNvPr id="28722" name="Curved Connector 98"/>
          <p:cNvCxnSpPr>
            <a:cxnSpLocks noChangeShapeType="1"/>
            <a:stCxn id="28707" idx="3"/>
          </p:cNvCxnSpPr>
          <p:nvPr/>
        </p:nvCxnSpPr>
        <p:spPr bwMode="auto">
          <a:xfrm flipV="1">
            <a:off x="4724400" y="3810000"/>
            <a:ext cx="1143000" cy="1066800"/>
          </a:xfrm>
          <a:prstGeom prst="curvedConnector3">
            <a:avLst>
              <a:gd name="adj1" fmla="val 50000"/>
            </a:avLst>
          </a:prstGeom>
          <a:noFill/>
          <a:ln w="9525" algn="ctr">
            <a:solidFill>
              <a:schemeClr val="tx1"/>
            </a:solidFill>
            <a:round/>
            <a:headEnd/>
            <a:tailEnd type="triangle" w="med" len="med"/>
          </a:ln>
        </p:spPr>
      </p:cxnSp>
      <p:cxnSp>
        <p:nvCxnSpPr>
          <p:cNvPr id="28723" name="Curved Connector 98"/>
          <p:cNvCxnSpPr>
            <a:cxnSpLocks noChangeShapeType="1"/>
            <a:stCxn id="28707" idx="3"/>
            <a:endCxn id="28692" idx="3"/>
          </p:cNvCxnSpPr>
          <p:nvPr/>
        </p:nvCxnSpPr>
        <p:spPr bwMode="auto">
          <a:xfrm flipV="1">
            <a:off x="4724400" y="4578350"/>
            <a:ext cx="1189038" cy="298450"/>
          </a:xfrm>
          <a:prstGeom prst="curvedConnector2">
            <a:avLst/>
          </a:prstGeom>
          <a:noFill/>
          <a:ln w="9525" algn="ctr">
            <a:solidFill>
              <a:schemeClr val="tx1"/>
            </a:solidFill>
            <a:round/>
            <a:headEnd/>
            <a:tailEnd type="triangle" w="med" len="med"/>
          </a:ln>
        </p:spPr>
      </p:cxnSp>
      <p:cxnSp>
        <p:nvCxnSpPr>
          <p:cNvPr id="28724" name="Straight Arrow Connector 117"/>
          <p:cNvCxnSpPr>
            <a:cxnSpLocks noChangeShapeType="1"/>
            <a:stCxn id="28696" idx="3"/>
            <a:endCxn id="28684" idx="7"/>
          </p:cNvCxnSpPr>
          <p:nvPr/>
        </p:nvCxnSpPr>
        <p:spPr bwMode="auto">
          <a:xfrm rot="5400000">
            <a:off x="3057525" y="1836738"/>
            <a:ext cx="1374775" cy="1028700"/>
          </a:xfrm>
          <a:prstGeom prst="straightConnector1">
            <a:avLst/>
          </a:prstGeom>
          <a:noFill/>
          <a:ln w="9525" algn="ctr">
            <a:solidFill>
              <a:schemeClr val="tx1"/>
            </a:solidFill>
            <a:prstDash val="dash"/>
            <a:round/>
            <a:headEnd/>
            <a:tailEnd type="triangle" w="med" len="med"/>
          </a:ln>
        </p:spPr>
      </p:cxnSp>
      <p:cxnSp>
        <p:nvCxnSpPr>
          <p:cNvPr id="28725" name="Straight Arrow Connector 120"/>
          <p:cNvCxnSpPr>
            <a:cxnSpLocks noChangeShapeType="1"/>
            <a:stCxn id="28696" idx="4"/>
            <a:endCxn id="28694" idx="0"/>
          </p:cNvCxnSpPr>
          <p:nvPr/>
        </p:nvCxnSpPr>
        <p:spPr bwMode="auto">
          <a:xfrm rot="5400000">
            <a:off x="4419601" y="1943100"/>
            <a:ext cx="381000" cy="3175"/>
          </a:xfrm>
          <a:prstGeom prst="straightConnector1">
            <a:avLst/>
          </a:prstGeom>
          <a:noFill/>
          <a:ln w="9525" algn="ctr">
            <a:solidFill>
              <a:schemeClr val="tx1"/>
            </a:solidFill>
            <a:prstDash val="dash"/>
            <a:round/>
            <a:headEnd/>
            <a:tailEnd type="triangle" w="med" len="med"/>
          </a:ln>
        </p:spPr>
      </p:cxnSp>
      <p:cxnSp>
        <p:nvCxnSpPr>
          <p:cNvPr id="28726" name="Straight Arrow Connector 123"/>
          <p:cNvCxnSpPr>
            <a:cxnSpLocks noChangeShapeType="1"/>
            <a:stCxn id="28696" idx="5"/>
            <a:endCxn id="28690" idx="0"/>
          </p:cNvCxnSpPr>
          <p:nvPr/>
        </p:nvCxnSpPr>
        <p:spPr bwMode="auto">
          <a:xfrm rot="16200000" flipH="1">
            <a:off x="4702175" y="1922463"/>
            <a:ext cx="1766888" cy="1249362"/>
          </a:xfrm>
          <a:prstGeom prst="straightConnector1">
            <a:avLst/>
          </a:prstGeom>
          <a:noFill/>
          <a:ln w="9525" algn="ctr">
            <a:solidFill>
              <a:schemeClr val="tx1"/>
            </a:solidFill>
            <a:prstDash val="dash"/>
            <a:round/>
            <a:headEnd/>
            <a:tailEnd type="triangle" w="med" len="med"/>
          </a:ln>
        </p:spPr>
      </p:cxnSp>
      <p:cxnSp>
        <p:nvCxnSpPr>
          <p:cNvPr id="28727" name="Straight Arrow Connector 127"/>
          <p:cNvCxnSpPr>
            <a:cxnSpLocks noChangeShapeType="1"/>
            <a:stCxn id="28694" idx="3"/>
          </p:cNvCxnSpPr>
          <p:nvPr/>
        </p:nvCxnSpPr>
        <p:spPr bwMode="auto">
          <a:xfrm rot="5400000">
            <a:off x="3532981" y="2343944"/>
            <a:ext cx="600075" cy="960438"/>
          </a:xfrm>
          <a:prstGeom prst="straightConnector1">
            <a:avLst/>
          </a:prstGeom>
          <a:noFill/>
          <a:ln w="9525" algn="ctr">
            <a:solidFill>
              <a:schemeClr val="tx1"/>
            </a:solidFill>
            <a:prstDash val="dash"/>
            <a:round/>
            <a:headEnd/>
            <a:tailEnd type="triangle" w="med" len="med"/>
          </a:ln>
        </p:spPr>
      </p:cxnSp>
      <p:cxnSp>
        <p:nvCxnSpPr>
          <p:cNvPr id="28728" name="Straight Arrow Connector 133"/>
          <p:cNvCxnSpPr>
            <a:cxnSpLocks noChangeShapeType="1"/>
            <a:stCxn id="28694" idx="5"/>
          </p:cNvCxnSpPr>
          <p:nvPr/>
        </p:nvCxnSpPr>
        <p:spPr bwMode="auto">
          <a:xfrm rot="16200000" flipH="1">
            <a:off x="5010944" y="2420144"/>
            <a:ext cx="904875" cy="1112837"/>
          </a:xfrm>
          <a:prstGeom prst="straightConnector1">
            <a:avLst/>
          </a:prstGeom>
          <a:noFill/>
          <a:ln w="9525" algn="ctr">
            <a:solidFill>
              <a:schemeClr val="tx1"/>
            </a:solidFill>
            <a:prstDash val="dash"/>
            <a:round/>
            <a:headEnd/>
            <a:tailEnd type="triangle" w="med" len="med"/>
          </a:ln>
        </p:spPr>
      </p:cxnSp>
      <p:sp>
        <p:nvSpPr>
          <p:cNvPr id="28729" name="TextBox 136"/>
          <p:cNvSpPr txBox="1">
            <a:spLocks noChangeArrowheads="1"/>
          </p:cNvSpPr>
          <p:nvPr/>
        </p:nvSpPr>
        <p:spPr bwMode="auto">
          <a:xfrm>
            <a:off x="3486150" y="1795463"/>
            <a:ext cx="628650" cy="261937"/>
          </a:xfrm>
          <a:prstGeom prst="rect">
            <a:avLst/>
          </a:prstGeom>
          <a:noFill/>
          <a:ln w="9525">
            <a:noFill/>
            <a:miter lim="800000"/>
            <a:headEnd/>
            <a:tailEnd/>
          </a:ln>
        </p:spPr>
        <p:txBody>
          <a:bodyPr wrap="none">
            <a:spAutoFit/>
          </a:bodyPr>
          <a:lstStyle/>
          <a:p>
            <a:r>
              <a:rPr lang="en-US" sz="1100" b="0">
                <a:solidFill>
                  <a:srgbClr val="FFFF00"/>
                </a:solidFill>
              </a:rPr>
              <a:t>(1) fork</a:t>
            </a:r>
          </a:p>
        </p:txBody>
      </p:sp>
      <p:sp>
        <p:nvSpPr>
          <p:cNvPr id="28730" name="TextBox 137"/>
          <p:cNvSpPr txBox="1">
            <a:spLocks noChangeArrowheads="1"/>
          </p:cNvSpPr>
          <p:nvPr/>
        </p:nvSpPr>
        <p:spPr bwMode="auto">
          <a:xfrm>
            <a:off x="4324350" y="1752600"/>
            <a:ext cx="628650" cy="261938"/>
          </a:xfrm>
          <a:prstGeom prst="rect">
            <a:avLst/>
          </a:prstGeom>
          <a:noFill/>
          <a:ln w="9525">
            <a:noFill/>
            <a:miter lim="800000"/>
            <a:headEnd/>
            <a:tailEnd/>
          </a:ln>
        </p:spPr>
        <p:txBody>
          <a:bodyPr wrap="none">
            <a:spAutoFit/>
          </a:bodyPr>
          <a:lstStyle/>
          <a:p>
            <a:r>
              <a:rPr lang="en-US" sz="1100" b="0">
                <a:solidFill>
                  <a:srgbClr val="FFFF00"/>
                </a:solidFill>
              </a:rPr>
              <a:t>(1) fork</a:t>
            </a:r>
          </a:p>
        </p:txBody>
      </p:sp>
      <p:sp>
        <p:nvSpPr>
          <p:cNvPr id="28731" name="TextBox 138"/>
          <p:cNvSpPr txBox="1">
            <a:spLocks noChangeArrowheads="1"/>
          </p:cNvSpPr>
          <p:nvPr/>
        </p:nvSpPr>
        <p:spPr bwMode="auto">
          <a:xfrm>
            <a:off x="5162550" y="1795463"/>
            <a:ext cx="628650" cy="261937"/>
          </a:xfrm>
          <a:prstGeom prst="rect">
            <a:avLst/>
          </a:prstGeom>
          <a:noFill/>
          <a:ln w="9525">
            <a:noFill/>
            <a:miter lim="800000"/>
            <a:headEnd/>
            <a:tailEnd/>
          </a:ln>
        </p:spPr>
        <p:txBody>
          <a:bodyPr wrap="none">
            <a:spAutoFit/>
          </a:bodyPr>
          <a:lstStyle/>
          <a:p>
            <a:r>
              <a:rPr lang="en-US" sz="1100" b="0">
                <a:solidFill>
                  <a:srgbClr val="FFFF00"/>
                </a:solidFill>
              </a:rPr>
              <a:t>(1) fork</a:t>
            </a:r>
          </a:p>
        </p:txBody>
      </p:sp>
      <p:sp>
        <p:nvSpPr>
          <p:cNvPr id="28732" name="TextBox 139"/>
          <p:cNvSpPr txBox="1">
            <a:spLocks noChangeArrowheads="1"/>
          </p:cNvSpPr>
          <p:nvPr/>
        </p:nvSpPr>
        <p:spPr bwMode="auto">
          <a:xfrm>
            <a:off x="3581400" y="2633663"/>
            <a:ext cx="1116013" cy="261937"/>
          </a:xfrm>
          <a:prstGeom prst="rect">
            <a:avLst/>
          </a:prstGeom>
          <a:noFill/>
          <a:ln w="9525">
            <a:noFill/>
            <a:miter lim="800000"/>
            <a:headEnd/>
            <a:tailEnd/>
          </a:ln>
        </p:spPr>
        <p:txBody>
          <a:bodyPr wrap="none">
            <a:spAutoFit/>
          </a:bodyPr>
          <a:lstStyle/>
          <a:p>
            <a:r>
              <a:rPr lang="en-US" sz="1100" b="0">
                <a:solidFill>
                  <a:srgbClr val="FFFF00"/>
                </a:solidFill>
              </a:rPr>
              <a:t>(2) assign map</a:t>
            </a:r>
          </a:p>
        </p:txBody>
      </p:sp>
      <p:sp>
        <p:nvSpPr>
          <p:cNvPr id="28733" name="TextBox 140"/>
          <p:cNvSpPr txBox="1">
            <a:spLocks noChangeArrowheads="1"/>
          </p:cNvSpPr>
          <p:nvPr/>
        </p:nvSpPr>
        <p:spPr bwMode="auto">
          <a:xfrm>
            <a:off x="4648200" y="2786063"/>
            <a:ext cx="1273175" cy="261937"/>
          </a:xfrm>
          <a:prstGeom prst="rect">
            <a:avLst/>
          </a:prstGeom>
          <a:noFill/>
          <a:ln w="9525">
            <a:noFill/>
            <a:miter lim="800000"/>
            <a:headEnd/>
            <a:tailEnd/>
          </a:ln>
        </p:spPr>
        <p:txBody>
          <a:bodyPr wrap="none">
            <a:spAutoFit/>
          </a:bodyPr>
          <a:lstStyle/>
          <a:p>
            <a:r>
              <a:rPr lang="en-US" sz="1100" b="0">
                <a:solidFill>
                  <a:srgbClr val="FFFF00"/>
                </a:solidFill>
              </a:rPr>
              <a:t>(2) assign reduce</a:t>
            </a:r>
          </a:p>
        </p:txBody>
      </p:sp>
      <p:sp>
        <p:nvSpPr>
          <p:cNvPr id="28734" name="TextBox 141"/>
          <p:cNvSpPr txBox="1">
            <a:spLocks noChangeArrowheads="1"/>
          </p:cNvSpPr>
          <p:nvPr/>
        </p:nvSpPr>
        <p:spPr bwMode="auto">
          <a:xfrm>
            <a:off x="1990725" y="3657600"/>
            <a:ext cx="676275" cy="261938"/>
          </a:xfrm>
          <a:prstGeom prst="rect">
            <a:avLst/>
          </a:prstGeom>
          <a:noFill/>
          <a:ln w="9525">
            <a:noFill/>
            <a:miter lim="800000"/>
            <a:headEnd/>
            <a:tailEnd/>
          </a:ln>
        </p:spPr>
        <p:txBody>
          <a:bodyPr wrap="none">
            <a:spAutoFit/>
          </a:bodyPr>
          <a:lstStyle/>
          <a:p>
            <a:r>
              <a:rPr lang="en-US" sz="1100" b="0">
                <a:solidFill>
                  <a:srgbClr val="FFFF00"/>
                </a:solidFill>
              </a:rPr>
              <a:t>(3) read</a:t>
            </a:r>
          </a:p>
        </p:txBody>
      </p:sp>
      <p:sp>
        <p:nvSpPr>
          <p:cNvPr id="28735" name="TextBox 142"/>
          <p:cNvSpPr txBox="1">
            <a:spLocks noChangeArrowheads="1"/>
          </p:cNvSpPr>
          <p:nvPr/>
        </p:nvSpPr>
        <p:spPr bwMode="auto">
          <a:xfrm>
            <a:off x="3352800" y="3776663"/>
            <a:ext cx="1022350" cy="261937"/>
          </a:xfrm>
          <a:prstGeom prst="rect">
            <a:avLst/>
          </a:prstGeom>
          <a:noFill/>
          <a:ln w="9525">
            <a:noFill/>
            <a:miter lim="800000"/>
            <a:headEnd/>
            <a:tailEnd/>
          </a:ln>
        </p:spPr>
        <p:txBody>
          <a:bodyPr wrap="none">
            <a:spAutoFit/>
          </a:bodyPr>
          <a:lstStyle/>
          <a:p>
            <a:r>
              <a:rPr lang="en-US" sz="1100" b="0">
                <a:solidFill>
                  <a:srgbClr val="FFFF00"/>
                </a:solidFill>
              </a:rPr>
              <a:t>(4) local write</a:t>
            </a:r>
          </a:p>
        </p:txBody>
      </p:sp>
      <p:sp>
        <p:nvSpPr>
          <p:cNvPr id="28736" name="TextBox 143"/>
          <p:cNvSpPr txBox="1">
            <a:spLocks noChangeArrowheads="1"/>
          </p:cNvSpPr>
          <p:nvPr/>
        </p:nvSpPr>
        <p:spPr bwMode="auto">
          <a:xfrm>
            <a:off x="4419600" y="3581400"/>
            <a:ext cx="1152525" cy="261938"/>
          </a:xfrm>
          <a:prstGeom prst="rect">
            <a:avLst/>
          </a:prstGeom>
          <a:noFill/>
          <a:ln w="9525">
            <a:noFill/>
            <a:miter lim="800000"/>
            <a:headEnd/>
            <a:tailEnd/>
          </a:ln>
        </p:spPr>
        <p:txBody>
          <a:bodyPr wrap="none">
            <a:spAutoFit/>
          </a:bodyPr>
          <a:lstStyle/>
          <a:p>
            <a:r>
              <a:rPr lang="en-US" sz="1100" b="0">
                <a:solidFill>
                  <a:srgbClr val="FFFF00"/>
                </a:solidFill>
              </a:rPr>
              <a:t>(5) remote read</a:t>
            </a:r>
          </a:p>
        </p:txBody>
      </p:sp>
      <p:sp>
        <p:nvSpPr>
          <p:cNvPr id="28737" name="TextBox 144"/>
          <p:cNvSpPr txBox="1">
            <a:spLocks noChangeArrowheads="1"/>
          </p:cNvSpPr>
          <p:nvPr/>
        </p:nvSpPr>
        <p:spPr bwMode="auto">
          <a:xfrm>
            <a:off x="6623050" y="3395663"/>
            <a:ext cx="692150" cy="261937"/>
          </a:xfrm>
          <a:prstGeom prst="rect">
            <a:avLst/>
          </a:prstGeom>
          <a:noFill/>
          <a:ln w="9525">
            <a:noFill/>
            <a:miter lim="800000"/>
            <a:headEnd/>
            <a:tailEnd/>
          </a:ln>
        </p:spPr>
        <p:txBody>
          <a:bodyPr wrap="none">
            <a:spAutoFit/>
          </a:bodyPr>
          <a:lstStyle/>
          <a:p>
            <a:r>
              <a:rPr lang="en-US" sz="1100" b="0">
                <a:solidFill>
                  <a:srgbClr val="FFFF00"/>
                </a:solidFill>
              </a:rPr>
              <a:t>(6) write</a:t>
            </a:r>
          </a:p>
        </p:txBody>
      </p:sp>
      <p:sp>
        <p:nvSpPr>
          <p:cNvPr id="28738" name="TextBox 145"/>
          <p:cNvSpPr txBox="1">
            <a:spLocks noChangeArrowheads="1"/>
          </p:cNvSpPr>
          <p:nvPr/>
        </p:nvSpPr>
        <p:spPr bwMode="auto">
          <a:xfrm>
            <a:off x="1371600" y="5267325"/>
            <a:ext cx="620713" cy="523875"/>
          </a:xfrm>
          <a:prstGeom prst="rect">
            <a:avLst/>
          </a:prstGeom>
          <a:noFill/>
          <a:ln w="9525">
            <a:noFill/>
            <a:miter lim="800000"/>
            <a:headEnd/>
            <a:tailEnd/>
          </a:ln>
        </p:spPr>
        <p:txBody>
          <a:bodyPr wrap="none">
            <a:spAutoFit/>
          </a:bodyPr>
          <a:lstStyle/>
          <a:p>
            <a:pPr algn="ctr"/>
            <a:r>
              <a:rPr lang="en-US" sz="1400"/>
              <a:t>Input</a:t>
            </a:r>
          </a:p>
          <a:p>
            <a:pPr algn="ctr"/>
            <a:r>
              <a:rPr lang="en-US" sz="1400"/>
              <a:t>files</a:t>
            </a:r>
          </a:p>
        </p:txBody>
      </p:sp>
      <p:sp>
        <p:nvSpPr>
          <p:cNvPr id="28739" name="TextBox 146"/>
          <p:cNvSpPr txBox="1">
            <a:spLocks noChangeArrowheads="1"/>
          </p:cNvSpPr>
          <p:nvPr/>
        </p:nvSpPr>
        <p:spPr bwMode="auto">
          <a:xfrm>
            <a:off x="2617788" y="5267325"/>
            <a:ext cx="701675" cy="523875"/>
          </a:xfrm>
          <a:prstGeom prst="rect">
            <a:avLst/>
          </a:prstGeom>
          <a:noFill/>
          <a:ln w="9525">
            <a:noFill/>
            <a:miter lim="800000"/>
            <a:headEnd/>
            <a:tailEnd/>
          </a:ln>
        </p:spPr>
        <p:txBody>
          <a:bodyPr wrap="none">
            <a:spAutoFit/>
          </a:bodyPr>
          <a:lstStyle/>
          <a:p>
            <a:pPr algn="ctr"/>
            <a:r>
              <a:rPr lang="en-US" sz="1400"/>
              <a:t>Map</a:t>
            </a:r>
          </a:p>
          <a:p>
            <a:pPr algn="ctr"/>
            <a:r>
              <a:rPr lang="en-US" sz="1400"/>
              <a:t>phase</a:t>
            </a:r>
          </a:p>
        </p:txBody>
      </p:sp>
      <p:sp>
        <p:nvSpPr>
          <p:cNvPr id="28740" name="TextBox 147"/>
          <p:cNvSpPr txBox="1">
            <a:spLocks noChangeArrowheads="1"/>
          </p:cNvSpPr>
          <p:nvPr/>
        </p:nvSpPr>
        <p:spPr bwMode="auto">
          <a:xfrm>
            <a:off x="3754438" y="5267325"/>
            <a:ext cx="1655762" cy="523875"/>
          </a:xfrm>
          <a:prstGeom prst="rect">
            <a:avLst/>
          </a:prstGeom>
          <a:noFill/>
          <a:ln w="9525">
            <a:noFill/>
            <a:miter lim="800000"/>
            <a:headEnd/>
            <a:tailEnd/>
          </a:ln>
        </p:spPr>
        <p:txBody>
          <a:bodyPr wrap="none">
            <a:spAutoFit/>
          </a:bodyPr>
          <a:lstStyle/>
          <a:p>
            <a:pPr algn="ctr"/>
            <a:r>
              <a:rPr lang="en-US" sz="1400"/>
              <a:t>Intermediate files</a:t>
            </a:r>
          </a:p>
          <a:p>
            <a:pPr algn="ctr"/>
            <a:r>
              <a:rPr lang="en-US" sz="1400"/>
              <a:t>(on local disk)</a:t>
            </a:r>
          </a:p>
        </p:txBody>
      </p:sp>
      <p:sp>
        <p:nvSpPr>
          <p:cNvPr id="28741" name="TextBox 148"/>
          <p:cNvSpPr txBox="1">
            <a:spLocks noChangeArrowheads="1"/>
          </p:cNvSpPr>
          <p:nvPr/>
        </p:nvSpPr>
        <p:spPr bwMode="auto">
          <a:xfrm>
            <a:off x="5934075" y="5267325"/>
            <a:ext cx="831850" cy="523875"/>
          </a:xfrm>
          <a:prstGeom prst="rect">
            <a:avLst/>
          </a:prstGeom>
          <a:noFill/>
          <a:ln w="9525">
            <a:noFill/>
            <a:miter lim="800000"/>
            <a:headEnd/>
            <a:tailEnd/>
          </a:ln>
        </p:spPr>
        <p:txBody>
          <a:bodyPr wrap="none">
            <a:spAutoFit/>
          </a:bodyPr>
          <a:lstStyle/>
          <a:p>
            <a:pPr algn="ctr"/>
            <a:r>
              <a:rPr lang="en-US" sz="1400"/>
              <a:t>Reduce</a:t>
            </a:r>
          </a:p>
          <a:p>
            <a:pPr algn="ctr"/>
            <a:r>
              <a:rPr lang="en-US" sz="1400"/>
              <a:t>phase</a:t>
            </a:r>
          </a:p>
        </p:txBody>
      </p:sp>
      <p:sp>
        <p:nvSpPr>
          <p:cNvPr id="28742" name="TextBox 149"/>
          <p:cNvSpPr txBox="1">
            <a:spLocks noChangeArrowheads="1"/>
          </p:cNvSpPr>
          <p:nvPr/>
        </p:nvSpPr>
        <p:spPr bwMode="auto">
          <a:xfrm>
            <a:off x="7315200" y="5267325"/>
            <a:ext cx="769938" cy="523875"/>
          </a:xfrm>
          <a:prstGeom prst="rect">
            <a:avLst/>
          </a:prstGeom>
          <a:noFill/>
          <a:ln w="9525">
            <a:noFill/>
            <a:miter lim="800000"/>
            <a:headEnd/>
            <a:tailEnd/>
          </a:ln>
        </p:spPr>
        <p:txBody>
          <a:bodyPr wrap="none">
            <a:spAutoFit/>
          </a:bodyPr>
          <a:lstStyle/>
          <a:p>
            <a:pPr algn="ctr"/>
            <a:r>
              <a:rPr lang="en-US" sz="1400"/>
              <a:t>Output</a:t>
            </a:r>
          </a:p>
          <a:p>
            <a:pPr algn="ctr"/>
            <a:r>
              <a:rPr lang="en-US" sz="1400"/>
              <a:t>files</a:t>
            </a:r>
          </a:p>
        </p:txBody>
      </p:sp>
      <p:sp>
        <p:nvSpPr>
          <p:cNvPr id="28743" name="TextBox 2"/>
          <p:cNvSpPr txBox="1">
            <a:spLocks noChangeArrowheads="1"/>
          </p:cNvSpPr>
          <p:nvPr/>
        </p:nvSpPr>
        <p:spPr bwMode="auto">
          <a:xfrm>
            <a:off x="6172200" y="6611938"/>
            <a:ext cx="2971800" cy="246062"/>
          </a:xfrm>
          <a:prstGeom prst="rect">
            <a:avLst/>
          </a:prstGeom>
          <a:noFill/>
          <a:ln w="9525">
            <a:noFill/>
            <a:miter lim="800000"/>
            <a:headEnd/>
            <a:tailEnd/>
          </a:ln>
        </p:spPr>
        <p:txBody>
          <a:bodyPr>
            <a:spAutoFit/>
          </a:bodyPr>
          <a:lstStyle/>
          <a:p>
            <a:pPr algn="r"/>
            <a:r>
              <a:rPr lang="en-US" sz="1000" b="0"/>
              <a:t>Redrawn from Dean and Ghemawat (OSDI 2004)</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t>How do we get data to the workers?</a:t>
            </a:r>
          </a:p>
        </p:txBody>
      </p:sp>
      <p:pic>
        <p:nvPicPr>
          <p:cNvPr id="31747" name="Picture 33" descr="MCj04352420000[1]"/>
          <p:cNvPicPr>
            <a:picLocks noChangeAspect="1" noChangeArrowheads="1"/>
          </p:cNvPicPr>
          <p:nvPr/>
        </p:nvPicPr>
        <p:blipFill>
          <a:blip r:embed="rId2"/>
          <a:srcRect/>
          <a:stretch>
            <a:fillRect/>
          </a:stretch>
        </p:blipFill>
        <p:spPr bwMode="auto">
          <a:xfrm>
            <a:off x="2895600" y="2709863"/>
            <a:ext cx="719138" cy="1447800"/>
          </a:xfrm>
          <a:prstGeom prst="rect">
            <a:avLst/>
          </a:prstGeom>
          <a:noFill/>
          <a:ln w="9525">
            <a:noFill/>
            <a:miter lim="800000"/>
            <a:headEnd/>
            <a:tailEnd/>
          </a:ln>
        </p:spPr>
      </p:pic>
      <p:pic>
        <p:nvPicPr>
          <p:cNvPr id="31748" name="Picture 33" descr="MCj04352420000[1]"/>
          <p:cNvPicPr>
            <a:picLocks noChangeAspect="1" noChangeArrowheads="1"/>
          </p:cNvPicPr>
          <p:nvPr/>
        </p:nvPicPr>
        <p:blipFill>
          <a:blip r:embed="rId2"/>
          <a:srcRect/>
          <a:stretch>
            <a:fillRect/>
          </a:stretch>
        </p:blipFill>
        <p:spPr bwMode="auto">
          <a:xfrm>
            <a:off x="2527300" y="2709863"/>
            <a:ext cx="719138" cy="1447800"/>
          </a:xfrm>
          <a:prstGeom prst="rect">
            <a:avLst/>
          </a:prstGeom>
          <a:noFill/>
          <a:ln w="9525">
            <a:noFill/>
            <a:miter lim="800000"/>
            <a:headEnd/>
            <a:tailEnd/>
          </a:ln>
        </p:spPr>
      </p:pic>
      <p:pic>
        <p:nvPicPr>
          <p:cNvPr id="31749" name="Picture 33" descr="MCj04352420000[1]"/>
          <p:cNvPicPr>
            <a:picLocks noChangeAspect="1" noChangeArrowheads="1"/>
          </p:cNvPicPr>
          <p:nvPr/>
        </p:nvPicPr>
        <p:blipFill>
          <a:blip r:embed="rId2"/>
          <a:srcRect/>
          <a:stretch>
            <a:fillRect/>
          </a:stretch>
        </p:blipFill>
        <p:spPr bwMode="auto">
          <a:xfrm>
            <a:off x="2159000" y="2709863"/>
            <a:ext cx="719138" cy="1447800"/>
          </a:xfrm>
          <a:prstGeom prst="rect">
            <a:avLst/>
          </a:prstGeom>
          <a:noFill/>
          <a:ln w="9525">
            <a:noFill/>
            <a:miter lim="800000"/>
            <a:headEnd/>
            <a:tailEnd/>
          </a:ln>
        </p:spPr>
      </p:pic>
      <p:pic>
        <p:nvPicPr>
          <p:cNvPr id="31750" name="Picture 33" descr="MCj04352420000[1]"/>
          <p:cNvPicPr>
            <a:picLocks noChangeAspect="1" noChangeArrowheads="1"/>
          </p:cNvPicPr>
          <p:nvPr/>
        </p:nvPicPr>
        <p:blipFill>
          <a:blip r:embed="rId2"/>
          <a:srcRect/>
          <a:stretch>
            <a:fillRect/>
          </a:stretch>
        </p:blipFill>
        <p:spPr bwMode="auto">
          <a:xfrm>
            <a:off x="1790700" y="2709863"/>
            <a:ext cx="719138" cy="1447800"/>
          </a:xfrm>
          <a:prstGeom prst="rect">
            <a:avLst/>
          </a:prstGeom>
          <a:noFill/>
          <a:ln w="9525">
            <a:noFill/>
            <a:miter lim="800000"/>
            <a:headEnd/>
            <a:tailEnd/>
          </a:ln>
        </p:spPr>
      </p:pic>
      <p:sp>
        <p:nvSpPr>
          <p:cNvPr id="31751" name="TextBox 7"/>
          <p:cNvSpPr txBox="1">
            <a:spLocks noChangeArrowheads="1"/>
          </p:cNvSpPr>
          <p:nvPr/>
        </p:nvSpPr>
        <p:spPr bwMode="auto">
          <a:xfrm>
            <a:off x="1404938" y="3929063"/>
            <a:ext cx="1755775" cy="338137"/>
          </a:xfrm>
          <a:prstGeom prst="rect">
            <a:avLst/>
          </a:prstGeom>
          <a:noFill/>
          <a:ln w="9525">
            <a:noFill/>
            <a:miter lim="800000"/>
            <a:headEnd/>
            <a:tailEnd/>
          </a:ln>
        </p:spPr>
        <p:txBody>
          <a:bodyPr wrap="none">
            <a:spAutoFit/>
          </a:bodyPr>
          <a:lstStyle/>
          <a:p>
            <a:r>
              <a:rPr lang="en-US"/>
              <a:t>Compute Nodes</a:t>
            </a:r>
          </a:p>
        </p:txBody>
      </p:sp>
      <p:pic>
        <p:nvPicPr>
          <p:cNvPr id="31752" name="Picture 33" descr="MCj04352420000[1]"/>
          <p:cNvPicPr>
            <a:picLocks noChangeAspect="1" noChangeArrowheads="1"/>
          </p:cNvPicPr>
          <p:nvPr/>
        </p:nvPicPr>
        <p:blipFill>
          <a:blip r:embed="rId2"/>
          <a:srcRect/>
          <a:stretch>
            <a:fillRect/>
          </a:stretch>
        </p:blipFill>
        <p:spPr bwMode="auto">
          <a:xfrm>
            <a:off x="1422400" y="2709863"/>
            <a:ext cx="719138" cy="1447800"/>
          </a:xfrm>
          <a:prstGeom prst="rect">
            <a:avLst/>
          </a:prstGeom>
          <a:noFill/>
          <a:ln w="9525">
            <a:noFill/>
            <a:miter lim="800000"/>
            <a:headEnd/>
            <a:tailEnd/>
          </a:ln>
        </p:spPr>
      </p:pic>
      <p:pic>
        <p:nvPicPr>
          <p:cNvPr id="31753" name="Picture 33" descr="MCj04352420000[1]"/>
          <p:cNvPicPr>
            <a:picLocks noChangeAspect="1" noChangeArrowheads="1"/>
          </p:cNvPicPr>
          <p:nvPr/>
        </p:nvPicPr>
        <p:blipFill>
          <a:blip r:embed="rId2"/>
          <a:srcRect/>
          <a:stretch>
            <a:fillRect/>
          </a:stretch>
        </p:blipFill>
        <p:spPr bwMode="auto">
          <a:xfrm>
            <a:off x="1054100" y="2709863"/>
            <a:ext cx="719138" cy="1447800"/>
          </a:xfrm>
          <a:prstGeom prst="rect">
            <a:avLst/>
          </a:prstGeom>
          <a:noFill/>
          <a:ln w="9525">
            <a:noFill/>
            <a:miter lim="800000"/>
            <a:headEnd/>
            <a:tailEnd/>
          </a:ln>
        </p:spPr>
      </p:pic>
      <p:pic>
        <p:nvPicPr>
          <p:cNvPr id="31754" name="Picture 33" descr="MCj04352420000[1]"/>
          <p:cNvPicPr>
            <a:picLocks noChangeAspect="1" noChangeArrowheads="1"/>
          </p:cNvPicPr>
          <p:nvPr/>
        </p:nvPicPr>
        <p:blipFill>
          <a:blip r:embed="rId2"/>
          <a:srcRect/>
          <a:stretch>
            <a:fillRect/>
          </a:stretch>
        </p:blipFill>
        <p:spPr bwMode="auto">
          <a:xfrm>
            <a:off x="685800" y="2709863"/>
            <a:ext cx="719138" cy="1447800"/>
          </a:xfrm>
          <a:prstGeom prst="rect">
            <a:avLst/>
          </a:prstGeom>
          <a:noFill/>
          <a:ln w="9525">
            <a:noFill/>
            <a:miter lim="800000"/>
            <a:headEnd/>
            <a:tailEnd/>
          </a:ln>
        </p:spPr>
      </p:pic>
      <p:cxnSp>
        <p:nvCxnSpPr>
          <p:cNvPr id="19" name="Straight Arrow Connector 18"/>
          <p:cNvCxnSpPr>
            <a:cxnSpLocks noChangeShapeType="1"/>
          </p:cNvCxnSpPr>
          <p:nvPr/>
        </p:nvCxnSpPr>
        <p:spPr bwMode="auto">
          <a:xfrm flipV="1">
            <a:off x="3733800" y="2362200"/>
            <a:ext cx="1371600" cy="723900"/>
          </a:xfrm>
          <a:prstGeom prst="straightConnector1">
            <a:avLst/>
          </a:prstGeom>
          <a:noFill/>
          <a:ln w="31750" algn="ctr">
            <a:solidFill>
              <a:schemeClr val="tx1"/>
            </a:solidFill>
            <a:round/>
            <a:headEnd type="triangle" w="lg" len="lg"/>
            <a:tailEnd type="triangle" w="lg" len="lg"/>
          </a:ln>
        </p:spPr>
      </p:cxnSp>
      <p:cxnSp>
        <p:nvCxnSpPr>
          <p:cNvPr id="21" name="Straight Arrow Connector 20"/>
          <p:cNvCxnSpPr>
            <a:cxnSpLocks noChangeShapeType="1"/>
          </p:cNvCxnSpPr>
          <p:nvPr/>
        </p:nvCxnSpPr>
        <p:spPr bwMode="auto">
          <a:xfrm>
            <a:off x="3733800" y="3352800"/>
            <a:ext cx="1219200" cy="609600"/>
          </a:xfrm>
          <a:prstGeom prst="straightConnector1">
            <a:avLst/>
          </a:prstGeom>
          <a:noFill/>
          <a:ln w="31750" algn="ctr">
            <a:solidFill>
              <a:schemeClr val="tx1"/>
            </a:solidFill>
            <a:round/>
            <a:headEnd type="triangle" w="lg" len="lg"/>
            <a:tailEnd type="triangle" w="lg" len="lg"/>
          </a:ln>
        </p:spPr>
      </p:cxnSp>
      <p:grpSp>
        <p:nvGrpSpPr>
          <p:cNvPr id="2" name="Group 45"/>
          <p:cNvGrpSpPr>
            <a:grpSpLocks/>
          </p:cNvGrpSpPr>
          <p:nvPr/>
        </p:nvGrpSpPr>
        <p:grpSpPr bwMode="auto">
          <a:xfrm>
            <a:off x="5148263" y="1295400"/>
            <a:ext cx="719137" cy="1828800"/>
            <a:chOff x="5105400" y="4114800"/>
            <a:chExt cx="719138" cy="1828800"/>
          </a:xfrm>
        </p:grpSpPr>
        <p:pic>
          <p:nvPicPr>
            <p:cNvPr id="31771" name="Picture 33" descr="MCj04352420000[1]"/>
            <p:cNvPicPr>
              <a:picLocks noChangeAspect="1" noChangeArrowheads="1"/>
            </p:cNvPicPr>
            <p:nvPr/>
          </p:nvPicPr>
          <p:blipFill>
            <a:blip r:embed="rId2"/>
            <a:srcRect/>
            <a:stretch>
              <a:fillRect/>
            </a:stretch>
          </p:blipFill>
          <p:spPr bwMode="auto">
            <a:xfrm>
              <a:off x="5105400" y="4495800"/>
              <a:ext cx="719138" cy="1447800"/>
            </a:xfrm>
            <a:prstGeom prst="rect">
              <a:avLst/>
            </a:prstGeom>
            <a:noFill/>
            <a:ln w="9525">
              <a:noFill/>
              <a:miter lim="800000"/>
              <a:headEnd/>
              <a:tailEnd/>
            </a:ln>
          </p:spPr>
        </p:pic>
        <p:sp>
          <p:nvSpPr>
            <p:cNvPr id="31772" name="TextBox 7"/>
            <p:cNvSpPr txBox="1">
              <a:spLocks noChangeArrowheads="1"/>
            </p:cNvSpPr>
            <p:nvPr/>
          </p:nvSpPr>
          <p:spPr bwMode="auto">
            <a:xfrm>
              <a:off x="5175326" y="4114800"/>
              <a:ext cx="615874" cy="338554"/>
            </a:xfrm>
            <a:prstGeom prst="rect">
              <a:avLst/>
            </a:prstGeom>
            <a:noFill/>
            <a:ln w="9525">
              <a:noFill/>
              <a:miter lim="800000"/>
              <a:headEnd/>
              <a:tailEnd/>
            </a:ln>
          </p:spPr>
          <p:txBody>
            <a:bodyPr wrap="none">
              <a:spAutoFit/>
            </a:bodyPr>
            <a:lstStyle/>
            <a:p>
              <a:r>
                <a:rPr lang="en-US"/>
                <a:t>NAS</a:t>
              </a:r>
            </a:p>
          </p:txBody>
        </p:sp>
      </p:grpSp>
      <p:grpSp>
        <p:nvGrpSpPr>
          <p:cNvPr id="3" name="Group 46"/>
          <p:cNvGrpSpPr>
            <a:grpSpLocks/>
          </p:cNvGrpSpPr>
          <p:nvPr/>
        </p:nvGrpSpPr>
        <p:grpSpPr bwMode="auto">
          <a:xfrm>
            <a:off x="5105400" y="3200400"/>
            <a:ext cx="3657600" cy="3124200"/>
            <a:chOff x="5105400" y="3505200"/>
            <a:chExt cx="3657600" cy="3124200"/>
          </a:xfrm>
        </p:grpSpPr>
        <p:pic>
          <p:nvPicPr>
            <p:cNvPr id="31760" name="Picture 33" descr="MCj04352420000[1]"/>
            <p:cNvPicPr>
              <a:picLocks noChangeAspect="1" noChangeArrowheads="1"/>
            </p:cNvPicPr>
            <p:nvPr/>
          </p:nvPicPr>
          <p:blipFill>
            <a:blip r:embed="rId2"/>
            <a:srcRect/>
            <a:stretch>
              <a:fillRect/>
            </a:stretch>
          </p:blipFill>
          <p:spPr bwMode="auto">
            <a:xfrm>
              <a:off x="5105400" y="4114800"/>
              <a:ext cx="719138" cy="1447800"/>
            </a:xfrm>
            <a:prstGeom prst="rect">
              <a:avLst/>
            </a:prstGeom>
            <a:noFill/>
            <a:ln w="9525">
              <a:noFill/>
              <a:miter lim="800000"/>
              <a:headEnd/>
              <a:tailEnd/>
            </a:ln>
          </p:spPr>
        </p:pic>
        <p:pic>
          <p:nvPicPr>
            <p:cNvPr id="31761" name="Picture 33" descr="MCj04352420000[1]"/>
            <p:cNvPicPr>
              <a:picLocks noChangeAspect="1" noChangeArrowheads="1"/>
            </p:cNvPicPr>
            <p:nvPr/>
          </p:nvPicPr>
          <p:blipFill>
            <a:blip r:embed="rId2"/>
            <a:srcRect/>
            <a:stretch>
              <a:fillRect/>
            </a:stretch>
          </p:blipFill>
          <p:spPr bwMode="auto">
            <a:xfrm>
              <a:off x="6977062" y="5181600"/>
              <a:ext cx="719138" cy="1447800"/>
            </a:xfrm>
            <a:prstGeom prst="rect">
              <a:avLst/>
            </a:prstGeom>
            <a:noFill/>
            <a:ln w="9525">
              <a:noFill/>
              <a:miter lim="800000"/>
              <a:headEnd/>
              <a:tailEnd/>
            </a:ln>
          </p:spPr>
        </p:pic>
        <p:pic>
          <p:nvPicPr>
            <p:cNvPr id="31762" name="Picture 33" descr="MCj04352420000[1]"/>
            <p:cNvPicPr>
              <a:picLocks noChangeAspect="1" noChangeArrowheads="1"/>
            </p:cNvPicPr>
            <p:nvPr/>
          </p:nvPicPr>
          <p:blipFill>
            <a:blip r:embed="rId2"/>
            <a:srcRect/>
            <a:stretch>
              <a:fillRect/>
            </a:stretch>
          </p:blipFill>
          <p:spPr bwMode="auto">
            <a:xfrm>
              <a:off x="8043862" y="4191000"/>
              <a:ext cx="719138" cy="1447800"/>
            </a:xfrm>
            <a:prstGeom prst="rect">
              <a:avLst/>
            </a:prstGeom>
            <a:noFill/>
            <a:ln w="9525">
              <a:noFill/>
              <a:miter lim="800000"/>
              <a:headEnd/>
              <a:tailEnd/>
            </a:ln>
          </p:spPr>
        </p:pic>
        <p:pic>
          <p:nvPicPr>
            <p:cNvPr id="31763" name="Picture 33" descr="MCj04352420000[1]"/>
            <p:cNvPicPr>
              <a:picLocks noChangeAspect="1" noChangeArrowheads="1"/>
            </p:cNvPicPr>
            <p:nvPr/>
          </p:nvPicPr>
          <p:blipFill>
            <a:blip r:embed="rId2"/>
            <a:srcRect/>
            <a:stretch>
              <a:fillRect/>
            </a:stretch>
          </p:blipFill>
          <p:spPr bwMode="auto">
            <a:xfrm>
              <a:off x="7129462" y="3505200"/>
              <a:ext cx="719138" cy="1447800"/>
            </a:xfrm>
            <a:prstGeom prst="rect">
              <a:avLst/>
            </a:prstGeom>
            <a:noFill/>
            <a:ln w="9525">
              <a:noFill/>
              <a:miter lim="800000"/>
              <a:headEnd/>
              <a:tailEnd/>
            </a:ln>
          </p:spPr>
        </p:pic>
        <p:pic>
          <p:nvPicPr>
            <p:cNvPr id="31764" name="Picture 33" descr="MCj04352420000[1]"/>
            <p:cNvPicPr>
              <a:picLocks noChangeAspect="1" noChangeArrowheads="1"/>
            </p:cNvPicPr>
            <p:nvPr/>
          </p:nvPicPr>
          <p:blipFill>
            <a:blip r:embed="rId2"/>
            <a:srcRect/>
            <a:stretch>
              <a:fillRect/>
            </a:stretch>
          </p:blipFill>
          <p:spPr bwMode="auto">
            <a:xfrm>
              <a:off x="6138862" y="3733800"/>
              <a:ext cx="719138" cy="1447800"/>
            </a:xfrm>
            <a:prstGeom prst="rect">
              <a:avLst/>
            </a:prstGeom>
            <a:noFill/>
            <a:ln w="9525">
              <a:noFill/>
              <a:miter lim="800000"/>
              <a:headEnd/>
              <a:tailEnd/>
            </a:ln>
          </p:spPr>
        </p:pic>
        <p:cxnSp>
          <p:nvCxnSpPr>
            <p:cNvPr id="31765" name="Straight Arrow Connector 25"/>
            <p:cNvCxnSpPr>
              <a:cxnSpLocks noChangeShapeType="1"/>
            </p:cNvCxnSpPr>
            <p:nvPr/>
          </p:nvCxnSpPr>
          <p:spPr bwMode="auto">
            <a:xfrm>
              <a:off x="5791200" y="4991100"/>
              <a:ext cx="1143000" cy="647700"/>
            </a:xfrm>
            <a:prstGeom prst="straightConnector1">
              <a:avLst/>
            </a:prstGeom>
            <a:noFill/>
            <a:ln w="12700" algn="ctr">
              <a:solidFill>
                <a:schemeClr val="tx1"/>
              </a:solidFill>
              <a:prstDash val="dash"/>
              <a:round/>
              <a:headEnd type="none" w="lg" len="lg"/>
              <a:tailEnd type="none" w="lg" len="lg"/>
            </a:ln>
          </p:spPr>
        </p:cxnSp>
        <p:cxnSp>
          <p:nvCxnSpPr>
            <p:cNvPr id="31766" name="Straight Arrow Connector 28"/>
            <p:cNvCxnSpPr>
              <a:cxnSpLocks noChangeShapeType="1"/>
            </p:cNvCxnSpPr>
            <p:nvPr/>
          </p:nvCxnSpPr>
          <p:spPr bwMode="auto">
            <a:xfrm flipV="1">
              <a:off x="5867400" y="4572000"/>
              <a:ext cx="304800" cy="76200"/>
            </a:xfrm>
            <a:prstGeom prst="straightConnector1">
              <a:avLst/>
            </a:prstGeom>
            <a:noFill/>
            <a:ln w="12700" algn="ctr">
              <a:solidFill>
                <a:schemeClr val="tx1"/>
              </a:solidFill>
              <a:prstDash val="dash"/>
              <a:round/>
              <a:headEnd type="none" w="lg" len="lg"/>
              <a:tailEnd type="none" w="lg" len="lg"/>
            </a:ln>
          </p:spPr>
        </p:cxnSp>
        <p:cxnSp>
          <p:nvCxnSpPr>
            <p:cNvPr id="31767" name="Straight Arrow Connector 31"/>
            <p:cNvCxnSpPr>
              <a:cxnSpLocks noChangeShapeType="1"/>
            </p:cNvCxnSpPr>
            <p:nvPr/>
          </p:nvCxnSpPr>
          <p:spPr bwMode="auto">
            <a:xfrm rot="5400000" flipH="1" flipV="1">
              <a:off x="6896100" y="4762500"/>
              <a:ext cx="609600" cy="76200"/>
            </a:xfrm>
            <a:prstGeom prst="straightConnector1">
              <a:avLst/>
            </a:prstGeom>
            <a:noFill/>
            <a:ln w="12700" algn="ctr">
              <a:solidFill>
                <a:schemeClr val="tx1"/>
              </a:solidFill>
              <a:prstDash val="dash"/>
              <a:round/>
              <a:headEnd type="none" w="lg" len="lg"/>
              <a:tailEnd type="none" w="lg" len="lg"/>
            </a:ln>
          </p:spPr>
        </p:cxnSp>
        <p:cxnSp>
          <p:nvCxnSpPr>
            <p:cNvPr id="31768" name="Straight Arrow Connector 34"/>
            <p:cNvCxnSpPr>
              <a:cxnSpLocks noChangeShapeType="1"/>
            </p:cNvCxnSpPr>
            <p:nvPr/>
          </p:nvCxnSpPr>
          <p:spPr bwMode="auto">
            <a:xfrm>
              <a:off x="5824538" y="4838700"/>
              <a:ext cx="2219324" cy="76200"/>
            </a:xfrm>
            <a:prstGeom prst="straightConnector1">
              <a:avLst/>
            </a:prstGeom>
            <a:noFill/>
            <a:ln w="12700" algn="ctr">
              <a:solidFill>
                <a:schemeClr val="tx1"/>
              </a:solidFill>
              <a:prstDash val="dash"/>
              <a:round/>
              <a:headEnd type="none" w="lg" len="lg"/>
              <a:tailEnd type="none" w="lg" len="lg"/>
            </a:ln>
          </p:spPr>
        </p:cxnSp>
        <p:cxnSp>
          <p:nvCxnSpPr>
            <p:cNvPr id="31769" name="Straight Arrow Connector 36"/>
            <p:cNvCxnSpPr>
              <a:cxnSpLocks noChangeShapeType="1"/>
            </p:cNvCxnSpPr>
            <p:nvPr/>
          </p:nvCxnSpPr>
          <p:spPr bwMode="auto">
            <a:xfrm flipV="1">
              <a:off x="7772400" y="5257800"/>
              <a:ext cx="457200" cy="381000"/>
            </a:xfrm>
            <a:prstGeom prst="straightConnector1">
              <a:avLst/>
            </a:prstGeom>
            <a:noFill/>
            <a:ln w="12700" algn="ctr">
              <a:solidFill>
                <a:schemeClr val="tx1"/>
              </a:solidFill>
              <a:prstDash val="dash"/>
              <a:round/>
              <a:headEnd type="none" w="lg" len="lg"/>
              <a:tailEnd type="none" w="lg" len="lg"/>
            </a:ln>
          </p:spPr>
        </p:cxnSp>
        <p:sp>
          <p:nvSpPr>
            <p:cNvPr id="31770" name="TextBox 7"/>
            <p:cNvSpPr txBox="1">
              <a:spLocks noChangeArrowheads="1"/>
            </p:cNvSpPr>
            <p:nvPr/>
          </p:nvSpPr>
          <p:spPr bwMode="auto">
            <a:xfrm>
              <a:off x="5181600" y="3700046"/>
              <a:ext cx="615874" cy="338554"/>
            </a:xfrm>
            <a:prstGeom prst="rect">
              <a:avLst/>
            </a:prstGeom>
            <a:noFill/>
            <a:ln w="9525">
              <a:noFill/>
              <a:miter lim="800000"/>
              <a:headEnd/>
              <a:tailEnd/>
            </a:ln>
          </p:spPr>
          <p:txBody>
            <a:bodyPr wrap="none">
              <a:spAutoFit/>
            </a:bodyPr>
            <a:lstStyle/>
            <a:p>
              <a:r>
                <a:rPr lang="en-US"/>
                <a:t>SAN</a:t>
              </a:r>
            </a:p>
          </p:txBody>
        </p:sp>
      </p:grpSp>
      <p:sp>
        <p:nvSpPr>
          <p:cNvPr id="49" name="TextBox 48"/>
          <p:cNvSpPr txBox="1">
            <a:spLocks noChangeArrowheads="1"/>
          </p:cNvSpPr>
          <p:nvPr/>
        </p:nvSpPr>
        <p:spPr bwMode="auto">
          <a:xfrm>
            <a:off x="609600" y="5572125"/>
            <a:ext cx="4584700" cy="523875"/>
          </a:xfrm>
          <a:prstGeom prst="rect">
            <a:avLst/>
          </a:prstGeom>
          <a:noFill/>
          <a:ln w="9525">
            <a:noFill/>
            <a:miter lim="800000"/>
            <a:headEnd/>
            <a:tailEnd/>
          </a:ln>
        </p:spPr>
        <p:txBody>
          <a:bodyPr wrap="none">
            <a:spAutoFit/>
          </a:bodyPr>
          <a:lstStyle/>
          <a:p>
            <a:r>
              <a:rPr lang="en-US" sz="2800">
                <a:solidFill>
                  <a:srgbClr val="FF0000"/>
                </a:solidFill>
              </a:rPr>
              <a:t>What’s the problem here?</a:t>
            </a:r>
            <a:endParaRPr lang="en-US">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smtClean="0"/>
              <a:t>No data like more data!</a:t>
            </a:r>
          </a:p>
        </p:txBody>
      </p:sp>
      <p:grpSp>
        <p:nvGrpSpPr>
          <p:cNvPr id="2" name="Group 8"/>
          <p:cNvGrpSpPr>
            <a:grpSpLocks/>
          </p:cNvGrpSpPr>
          <p:nvPr/>
        </p:nvGrpSpPr>
        <p:grpSpPr bwMode="auto">
          <a:xfrm>
            <a:off x="0" y="1506538"/>
            <a:ext cx="5181600" cy="5199062"/>
            <a:chOff x="864" y="1257"/>
            <a:chExt cx="3264" cy="3275"/>
          </a:xfrm>
        </p:grpSpPr>
        <p:pic>
          <p:nvPicPr>
            <p:cNvPr id="12298" name="Picture 4" descr="BankoBrillDataGraph"/>
            <p:cNvPicPr>
              <a:picLocks noChangeAspect="1" noChangeArrowheads="1"/>
            </p:cNvPicPr>
            <p:nvPr/>
          </p:nvPicPr>
          <p:blipFill>
            <a:blip r:embed="rId2"/>
            <a:srcRect/>
            <a:stretch>
              <a:fillRect/>
            </a:stretch>
          </p:blipFill>
          <p:spPr bwMode="auto">
            <a:xfrm>
              <a:off x="1200" y="1257"/>
              <a:ext cx="2928" cy="2747"/>
            </a:xfrm>
            <a:prstGeom prst="rect">
              <a:avLst/>
            </a:prstGeom>
            <a:noFill/>
            <a:ln w="9525">
              <a:solidFill>
                <a:schemeClr val="bg2"/>
              </a:solidFill>
              <a:miter lim="800000"/>
              <a:headEnd/>
              <a:tailEnd/>
            </a:ln>
          </p:spPr>
        </p:pic>
        <p:sp>
          <p:nvSpPr>
            <p:cNvPr id="12299" name="Text Box 6"/>
            <p:cNvSpPr txBox="1">
              <a:spLocks noChangeArrowheads="1"/>
            </p:cNvSpPr>
            <p:nvPr/>
          </p:nvSpPr>
          <p:spPr bwMode="auto">
            <a:xfrm>
              <a:off x="864" y="4377"/>
              <a:ext cx="1112" cy="155"/>
            </a:xfrm>
            <a:prstGeom prst="rect">
              <a:avLst/>
            </a:prstGeom>
            <a:noFill/>
            <a:ln w="9525">
              <a:noFill/>
              <a:miter lim="800000"/>
              <a:headEnd/>
              <a:tailEnd/>
            </a:ln>
          </p:spPr>
          <p:txBody>
            <a:bodyPr wrap="none">
              <a:spAutoFit/>
            </a:bodyPr>
            <a:lstStyle/>
            <a:p>
              <a:r>
                <a:rPr lang="en-US" sz="1000" b="0"/>
                <a:t>(Banko and Brill, ACL 2001)</a:t>
              </a:r>
            </a:p>
          </p:txBody>
        </p:sp>
      </p:grpSp>
      <p:grpSp>
        <p:nvGrpSpPr>
          <p:cNvPr id="3" name="Group 9"/>
          <p:cNvGrpSpPr>
            <a:grpSpLocks/>
          </p:cNvGrpSpPr>
          <p:nvPr/>
        </p:nvGrpSpPr>
        <p:grpSpPr bwMode="auto">
          <a:xfrm>
            <a:off x="0" y="1905000"/>
            <a:ext cx="8705850" cy="4953000"/>
            <a:chOff x="0" y="1508"/>
            <a:chExt cx="5484" cy="3120"/>
          </a:xfrm>
        </p:grpSpPr>
        <p:pic>
          <p:nvPicPr>
            <p:cNvPr id="12296" name="Picture 5" descr="MT-LM-size"/>
            <p:cNvPicPr>
              <a:picLocks noChangeAspect="1" noChangeArrowheads="1"/>
            </p:cNvPicPr>
            <p:nvPr/>
          </p:nvPicPr>
          <p:blipFill>
            <a:blip r:embed="rId3"/>
            <a:srcRect/>
            <a:stretch>
              <a:fillRect/>
            </a:stretch>
          </p:blipFill>
          <p:spPr bwMode="auto">
            <a:xfrm>
              <a:off x="2160" y="1508"/>
              <a:ext cx="3324" cy="2334"/>
            </a:xfrm>
            <a:prstGeom prst="rect">
              <a:avLst/>
            </a:prstGeom>
            <a:solidFill>
              <a:schemeClr val="bg1"/>
            </a:solidFill>
            <a:ln w="9525">
              <a:solidFill>
                <a:schemeClr val="bg2"/>
              </a:solidFill>
              <a:miter lim="800000"/>
              <a:headEnd/>
              <a:tailEnd/>
            </a:ln>
          </p:spPr>
        </p:pic>
        <p:sp>
          <p:nvSpPr>
            <p:cNvPr id="12297" name="Text Box 7"/>
            <p:cNvSpPr txBox="1">
              <a:spLocks noChangeArrowheads="1"/>
            </p:cNvSpPr>
            <p:nvPr/>
          </p:nvSpPr>
          <p:spPr bwMode="auto">
            <a:xfrm>
              <a:off x="0" y="4473"/>
              <a:ext cx="1121" cy="155"/>
            </a:xfrm>
            <a:prstGeom prst="rect">
              <a:avLst/>
            </a:prstGeom>
            <a:noFill/>
            <a:ln w="9525">
              <a:noFill/>
              <a:miter lim="800000"/>
              <a:headEnd/>
              <a:tailEnd/>
            </a:ln>
          </p:spPr>
          <p:txBody>
            <a:bodyPr wrap="none">
              <a:spAutoFit/>
            </a:bodyPr>
            <a:lstStyle/>
            <a:p>
              <a:r>
                <a:rPr lang="en-US" sz="1000" b="0"/>
                <a:t>(Brants et al., EMNLP 2007)</a:t>
              </a:r>
              <a:endParaRPr lang="en-US" sz="1800" b="0"/>
            </a:p>
          </p:txBody>
        </p:sp>
      </p:grpSp>
      <p:sp>
        <p:nvSpPr>
          <p:cNvPr id="13" name="Oval 12"/>
          <p:cNvSpPr/>
          <p:nvPr/>
        </p:nvSpPr>
        <p:spPr bwMode="auto">
          <a:xfrm>
            <a:off x="7620000" y="4800600"/>
            <a:ext cx="1143000" cy="914400"/>
          </a:xfrm>
          <a:prstGeom prst="ellipse">
            <a:avLst/>
          </a:prstGeom>
          <a:noFill/>
          <a:ln w="635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mtClean="0"/>
              <a:t>Distributed File System</a:t>
            </a:r>
          </a:p>
        </p:txBody>
      </p:sp>
      <p:sp>
        <p:nvSpPr>
          <p:cNvPr id="32771" name="Content Placeholder 2"/>
          <p:cNvSpPr>
            <a:spLocks noGrp="1"/>
          </p:cNvSpPr>
          <p:nvPr>
            <p:ph idx="1"/>
          </p:nvPr>
        </p:nvSpPr>
        <p:spPr/>
        <p:txBody>
          <a:bodyPr/>
          <a:lstStyle/>
          <a:p>
            <a:r>
              <a:rPr lang="en-US" dirty="0" smtClean="0"/>
              <a:t>Don’t move data to workers… Move workers to the data!</a:t>
            </a:r>
          </a:p>
          <a:p>
            <a:pPr lvl="1"/>
            <a:r>
              <a:rPr lang="en-US" dirty="0" smtClean="0"/>
              <a:t>Store data on the local disks for nodes in the cluster</a:t>
            </a:r>
          </a:p>
          <a:p>
            <a:pPr lvl="1"/>
            <a:r>
              <a:rPr lang="en-US" dirty="0" smtClean="0"/>
              <a:t>Start up the workers on the node that has the data local</a:t>
            </a:r>
          </a:p>
          <a:p>
            <a:r>
              <a:rPr lang="en-US" dirty="0" smtClean="0"/>
              <a:t>Why?</a:t>
            </a:r>
          </a:p>
          <a:p>
            <a:pPr lvl="1"/>
            <a:r>
              <a:rPr lang="en-US" dirty="0" smtClean="0"/>
              <a:t>Not enough RAM to hold all the data in memory</a:t>
            </a:r>
          </a:p>
          <a:p>
            <a:pPr lvl="1"/>
            <a:r>
              <a:rPr lang="en-US" dirty="0" smtClean="0"/>
              <a:t>Disk access is slow, disk throughput is good</a:t>
            </a:r>
          </a:p>
          <a:p>
            <a:r>
              <a:rPr lang="en-US" dirty="0" smtClean="0"/>
              <a:t>A distributed file system is the answer</a:t>
            </a:r>
          </a:p>
          <a:p>
            <a:pPr lvl="1"/>
            <a:r>
              <a:rPr lang="en-US" dirty="0" smtClean="0"/>
              <a:t>GFS (Google File System)</a:t>
            </a:r>
          </a:p>
          <a:p>
            <a:pPr lvl="1"/>
            <a:r>
              <a:rPr lang="en-US" dirty="0" smtClean="0"/>
              <a:t>HDFS for Hadoop (= GFS clone)</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p:txBody>
          <a:bodyPr/>
          <a:lstStyle/>
          <a:p>
            <a:r>
              <a:rPr lang="en-GB" smtClean="0"/>
              <a:t>GFS: Assumptions</a:t>
            </a:r>
          </a:p>
        </p:txBody>
      </p:sp>
      <p:sp>
        <p:nvSpPr>
          <p:cNvPr id="33795" name="Rectangle 2"/>
          <p:cNvSpPr>
            <a:spLocks noGrp="1" noChangeArrowheads="1"/>
          </p:cNvSpPr>
          <p:nvPr>
            <p:ph type="body" idx="1"/>
          </p:nvPr>
        </p:nvSpPr>
        <p:spPr/>
        <p:txBody>
          <a:bodyPr/>
          <a:lstStyle/>
          <a:p>
            <a:r>
              <a:rPr lang="en-GB" smtClean="0"/>
              <a:t>Commodity hardware over “exotic” hardware</a:t>
            </a:r>
          </a:p>
          <a:p>
            <a:r>
              <a:rPr lang="en-GB" smtClean="0"/>
              <a:t>High component failure rates</a:t>
            </a:r>
          </a:p>
          <a:p>
            <a:pPr lvl="1"/>
            <a:r>
              <a:rPr lang="en-GB" smtClean="0"/>
              <a:t>Inexpensive commodity components fail all the time</a:t>
            </a:r>
          </a:p>
          <a:p>
            <a:r>
              <a:rPr lang="en-GB" smtClean="0"/>
              <a:t>“Modest” number of HUGE files</a:t>
            </a:r>
          </a:p>
          <a:p>
            <a:r>
              <a:rPr lang="en-GB" smtClean="0"/>
              <a:t>Files are write-once, mostly appended to</a:t>
            </a:r>
          </a:p>
          <a:p>
            <a:pPr lvl="1"/>
            <a:r>
              <a:rPr lang="en-GB" smtClean="0"/>
              <a:t>Perhaps concurrently</a:t>
            </a:r>
          </a:p>
          <a:p>
            <a:r>
              <a:rPr lang="en-GB" smtClean="0"/>
              <a:t>Large streaming reads over random access</a:t>
            </a:r>
          </a:p>
          <a:p>
            <a:r>
              <a:rPr lang="en-GB" smtClean="0"/>
              <a:t>High sustained throughput over low latency</a:t>
            </a:r>
          </a:p>
        </p:txBody>
      </p:sp>
      <p:sp>
        <p:nvSpPr>
          <p:cNvPr id="33796" name="Text Box 16"/>
          <p:cNvSpPr txBox="1">
            <a:spLocks noChangeArrowheads="1"/>
          </p:cNvSpPr>
          <p:nvPr/>
        </p:nvSpPr>
        <p:spPr bwMode="auto">
          <a:xfrm>
            <a:off x="60325" y="6505575"/>
            <a:ext cx="7483475" cy="276225"/>
          </a:xfrm>
          <a:prstGeom prst="rect">
            <a:avLst/>
          </a:prstGeom>
          <a:noFill/>
          <a:ln w="9525">
            <a:noFill/>
            <a:miter lim="800000"/>
            <a:headEnd/>
            <a:tailEnd/>
          </a:ln>
        </p:spPr>
        <p:txBody>
          <a:bodyPr>
            <a:spAutoFit/>
          </a:bodyPr>
          <a:lstStyle/>
          <a:p>
            <a:r>
              <a:rPr lang="en-US" sz="1200" b="0"/>
              <a:t>GFS slides adapted from material by Dean et al.</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p:txBody>
          <a:bodyPr/>
          <a:lstStyle/>
          <a:p>
            <a:r>
              <a:rPr lang="en-GB" smtClean="0"/>
              <a:t>GFS: Design Decisions</a:t>
            </a:r>
          </a:p>
        </p:txBody>
      </p:sp>
      <p:sp>
        <p:nvSpPr>
          <p:cNvPr id="34819" name="Rectangle 2"/>
          <p:cNvSpPr>
            <a:spLocks noGrp="1" noChangeArrowheads="1"/>
          </p:cNvSpPr>
          <p:nvPr>
            <p:ph type="body" idx="1"/>
          </p:nvPr>
        </p:nvSpPr>
        <p:spPr/>
        <p:txBody>
          <a:bodyPr/>
          <a:lstStyle/>
          <a:p>
            <a:r>
              <a:rPr lang="en-GB" smtClean="0"/>
              <a:t>Files stored as chunks</a:t>
            </a:r>
          </a:p>
          <a:p>
            <a:pPr lvl="1"/>
            <a:r>
              <a:rPr lang="en-GB" smtClean="0"/>
              <a:t>Fixed size (64MB)</a:t>
            </a:r>
          </a:p>
          <a:p>
            <a:r>
              <a:rPr lang="en-GB" smtClean="0"/>
              <a:t>Reliability through replication</a:t>
            </a:r>
          </a:p>
          <a:p>
            <a:pPr lvl="1"/>
            <a:r>
              <a:rPr lang="en-GB" smtClean="0"/>
              <a:t>Each chunk replicated across 3+ chunkservers</a:t>
            </a:r>
          </a:p>
          <a:p>
            <a:r>
              <a:rPr lang="en-GB" smtClean="0"/>
              <a:t>Single master to coordinate access, keep metadata</a:t>
            </a:r>
          </a:p>
          <a:p>
            <a:pPr lvl="1"/>
            <a:r>
              <a:rPr lang="en-GB" smtClean="0"/>
              <a:t>Simple centralized management</a:t>
            </a:r>
          </a:p>
          <a:p>
            <a:r>
              <a:rPr lang="en-GB" smtClean="0"/>
              <a:t>No data caching</a:t>
            </a:r>
          </a:p>
          <a:p>
            <a:pPr lvl="1"/>
            <a:r>
              <a:rPr lang="en-GB" smtClean="0"/>
              <a:t>Little benefit due to large data sets, streaming reads</a:t>
            </a:r>
          </a:p>
          <a:p>
            <a:r>
              <a:rPr lang="en-GB" smtClean="0"/>
              <a:t>Simplify the API</a:t>
            </a:r>
          </a:p>
          <a:p>
            <a:pPr lvl="1"/>
            <a:r>
              <a:rPr lang="en-GB" smtClean="0"/>
              <a:t>Push some of the issues onto the client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TextBox 3"/>
          <p:cNvSpPr txBox="1">
            <a:spLocks noChangeArrowheads="1"/>
          </p:cNvSpPr>
          <p:nvPr/>
        </p:nvSpPr>
        <p:spPr bwMode="auto">
          <a:xfrm>
            <a:off x="6399213" y="6611938"/>
            <a:ext cx="2744787" cy="246062"/>
          </a:xfrm>
          <a:prstGeom prst="rect">
            <a:avLst/>
          </a:prstGeom>
          <a:noFill/>
          <a:ln w="9525">
            <a:noFill/>
            <a:miter lim="800000"/>
            <a:headEnd/>
            <a:tailEnd/>
          </a:ln>
        </p:spPr>
        <p:txBody>
          <a:bodyPr wrap="none">
            <a:spAutoFit/>
          </a:bodyPr>
          <a:lstStyle/>
          <a:p>
            <a:pPr algn="r"/>
            <a:r>
              <a:rPr lang="en-US" sz="1000" b="0"/>
              <a:t>Redrawn from Ghemawat et al. (SOSP 2003)</a:t>
            </a:r>
          </a:p>
        </p:txBody>
      </p:sp>
      <p:sp>
        <p:nvSpPr>
          <p:cNvPr id="35843" name="Rectangle 4"/>
          <p:cNvSpPr>
            <a:spLocks noChangeArrowheads="1"/>
          </p:cNvSpPr>
          <p:nvPr/>
        </p:nvSpPr>
        <p:spPr bwMode="auto">
          <a:xfrm>
            <a:off x="1219200" y="2133600"/>
            <a:ext cx="1066800" cy="304800"/>
          </a:xfrm>
          <a:prstGeom prst="rect">
            <a:avLst/>
          </a:prstGeom>
          <a:noFill/>
          <a:ln w="9525" algn="ctr">
            <a:solidFill>
              <a:schemeClr val="tx1"/>
            </a:solidFill>
            <a:round/>
            <a:headEnd/>
            <a:tailEnd/>
          </a:ln>
        </p:spPr>
        <p:txBody>
          <a:bodyPr/>
          <a:lstStyle/>
          <a:p>
            <a:pPr algn="ctr"/>
            <a:r>
              <a:rPr lang="en-US" sz="1200" b="0"/>
              <a:t>Application</a:t>
            </a:r>
          </a:p>
        </p:txBody>
      </p:sp>
      <p:sp>
        <p:nvSpPr>
          <p:cNvPr id="35844" name="Rectangle 5"/>
          <p:cNvSpPr>
            <a:spLocks noChangeArrowheads="1"/>
          </p:cNvSpPr>
          <p:nvPr/>
        </p:nvSpPr>
        <p:spPr bwMode="auto">
          <a:xfrm>
            <a:off x="1219200" y="2438400"/>
            <a:ext cx="1066800" cy="304800"/>
          </a:xfrm>
          <a:prstGeom prst="rect">
            <a:avLst/>
          </a:prstGeom>
          <a:noFill/>
          <a:ln w="9525" algn="ctr">
            <a:solidFill>
              <a:schemeClr val="tx1"/>
            </a:solidFill>
            <a:round/>
            <a:headEnd/>
            <a:tailEnd/>
          </a:ln>
        </p:spPr>
        <p:txBody>
          <a:bodyPr/>
          <a:lstStyle/>
          <a:p>
            <a:pPr algn="ctr"/>
            <a:r>
              <a:rPr lang="en-US" sz="1200"/>
              <a:t>GSF Client</a:t>
            </a:r>
          </a:p>
        </p:txBody>
      </p:sp>
      <p:sp>
        <p:nvSpPr>
          <p:cNvPr id="35845" name="Rectangle 6"/>
          <p:cNvSpPr>
            <a:spLocks noChangeArrowheads="1"/>
          </p:cNvSpPr>
          <p:nvPr/>
        </p:nvSpPr>
        <p:spPr bwMode="auto">
          <a:xfrm>
            <a:off x="4343400" y="2133600"/>
            <a:ext cx="3124200" cy="1447800"/>
          </a:xfrm>
          <a:prstGeom prst="rect">
            <a:avLst/>
          </a:prstGeom>
          <a:noFill/>
          <a:ln w="9525" algn="ctr">
            <a:solidFill>
              <a:schemeClr val="tx1"/>
            </a:solidFill>
            <a:round/>
            <a:headEnd/>
            <a:tailEnd/>
          </a:ln>
        </p:spPr>
        <p:txBody>
          <a:bodyPr/>
          <a:lstStyle/>
          <a:p>
            <a:endParaRPr lang="en-US"/>
          </a:p>
        </p:txBody>
      </p:sp>
      <p:sp>
        <p:nvSpPr>
          <p:cNvPr id="35846" name="TextBox 8"/>
          <p:cNvSpPr txBox="1">
            <a:spLocks noChangeArrowheads="1"/>
          </p:cNvSpPr>
          <p:nvPr/>
        </p:nvSpPr>
        <p:spPr bwMode="auto">
          <a:xfrm>
            <a:off x="4343400" y="2133600"/>
            <a:ext cx="1190625" cy="307975"/>
          </a:xfrm>
          <a:prstGeom prst="rect">
            <a:avLst/>
          </a:prstGeom>
          <a:noFill/>
          <a:ln w="9525">
            <a:noFill/>
            <a:miter lim="800000"/>
            <a:headEnd/>
            <a:tailEnd/>
          </a:ln>
        </p:spPr>
        <p:txBody>
          <a:bodyPr wrap="none">
            <a:spAutoFit/>
          </a:bodyPr>
          <a:lstStyle/>
          <a:p>
            <a:r>
              <a:rPr lang="en-US" sz="1400"/>
              <a:t>GFS master</a:t>
            </a:r>
            <a:endParaRPr lang="en-US"/>
          </a:p>
        </p:txBody>
      </p:sp>
      <p:sp>
        <p:nvSpPr>
          <p:cNvPr id="35847" name="TextBox 9"/>
          <p:cNvSpPr txBox="1">
            <a:spLocks noChangeArrowheads="1"/>
          </p:cNvSpPr>
          <p:nvPr/>
        </p:nvSpPr>
        <p:spPr bwMode="auto">
          <a:xfrm>
            <a:off x="4448175" y="2435225"/>
            <a:ext cx="1266825" cy="277813"/>
          </a:xfrm>
          <a:prstGeom prst="rect">
            <a:avLst/>
          </a:prstGeom>
          <a:noFill/>
          <a:ln w="9525">
            <a:noFill/>
            <a:miter lim="800000"/>
            <a:headEnd/>
            <a:tailEnd/>
          </a:ln>
        </p:spPr>
        <p:txBody>
          <a:bodyPr wrap="none">
            <a:spAutoFit/>
          </a:bodyPr>
          <a:lstStyle/>
          <a:p>
            <a:r>
              <a:rPr lang="en-US" sz="1200" b="0"/>
              <a:t>File namespace</a:t>
            </a:r>
            <a:endParaRPr lang="en-US" sz="1400" b="0"/>
          </a:p>
        </p:txBody>
      </p:sp>
      <p:sp>
        <p:nvSpPr>
          <p:cNvPr id="35848" name="TextBox 10"/>
          <p:cNvSpPr txBox="1">
            <a:spLocks noChangeArrowheads="1"/>
          </p:cNvSpPr>
          <p:nvPr/>
        </p:nvSpPr>
        <p:spPr bwMode="auto">
          <a:xfrm>
            <a:off x="6076950" y="2238375"/>
            <a:ext cx="704850" cy="276225"/>
          </a:xfrm>
          <a:prstGeom prst="rect">
            <a:avLst/>
          </a:prstGeom>
          <a:noFill/>
          <a:ln w="9525">
            <a:noFill/>
            <a:miter lim="800000"/>
            <a:headEnd/>
            <a:tailEnd/>
          </a:ln>
        </p:spPr>
        <p:txBody>
          <a:bodyPr wrap="none">
            <a:spAutoFit/>
          </a:bodyPr>
          <a:lstStyle/>
          <a:p>
            <a:r>
              <a:rPr lang="en-US" sz="1200" b="0"/>
              <a:t>/foo/bar</a:t>
            </a:r>
            <a:endParaRPr lang="en-US" sz="1400" b="0"/>
          </a:p>
        </p:txBody>
      </p:sp>
      <p:cxnSp>
        <p:nvCxnSpPr>
          <p:cNvPr id="35849" name="Straight Connector 11"/>
          <p:cNvCxnSpPr>
            <a:cxnSpLocks noChangeShapeType="1"/>
          </p:cNvCxnSpPr>
          <p:nvPr/>
        </p:nvCxnSpPr>
        <p:spPr bwMode="auto">
          <a:xfrm rot="5400000">
            <a:off x="4749801" y="2716212"/>
            <a:ext cx="411162" cy="404813"/>
          </a:xfrm>
          <a:prstGeom prst="line">
            <a:avLst/>
          </a:prstGeom>
          <a:noFill/>
          <a:ln w="25400" algn="ctr">
            <a:solidFill>
              <a:schemeClr val="tx1"/>
            </a:solidFill>
            <a:round/>
            <a:headEnd/>
            <a:tailEnd/>
          </a:ln>
        </p:spPr>
      </p:cxnSp>
      <p:cxnSp>
        <p:nvCxnSpPr>
          <p:cNvPr id="35850" name="Straight Connector 12"/>
          <p:cNvCxnSpPr>
            <a:cxnSpLocks noChangeShapeType="1"/>
          </p:cNvCxnSpPr>
          <p:nvPr/>
        </p:nvCxnSpPr>
        <p:spPr bwMode="auto">
          <a:xfrm rot="16200000" flipH="1">
            <a:off x="5162551" y="2701925"/>
            <a:ext cx="258762" cy="280987"/>
          </a:xfrm>
          <a:prstGeom prst="line">
            <a:avLst/>
          </a:prstGeom>
          <a:noFill/>
          <a:ln w="25400" algn="ctr">
            <a:solidFill>
              <a:schemeClr val="tx1"/>
            </a:solidFill>
            <a:round/>
            <a:headEnd/>
            <a:tailEnd/>
          </a:ln>
        </p:spPr>
      </p:cxnSp>
      <p:cxnSp>
        <p:nvCxnSpPr>
          <p:cNvPr id="35851" name="Straight Connector 13"/>
          <p:cNvCxnSpPr>
            <a:cxnSpLocks noChangeShapeType="1"/>
          </p:cNvCxnSpPr>
          <p:nvPr/>
        </p:nvCxnSpPr>
        <p:spPr bwMode="auto">
          <a:xfrm rot="16200000" flipH="1">
            <a:off x="5095875" y="3314700"/>
            <a:ext cx="228600" cy="0"/>
          </a:xfrm>
          <a:prstGeom prst="line">
            <a:avLst/>
          </a:prstGeom>
          <a:noFill/>
          <a:ln w="25400" algn="ctr">
            <a:solidFill>
              <a:schemeClr val="tx1"/>
            </a:solidFill>
            <a:round/>
            <a:headEnd/>
            <a:tailEnd/>
          </a:ln>
        </p:spPr>
      </p:cxnSp>
      <p:cxnSp>
        <p:nvCxnSpPr>
          <p:cNvPr id="35852" name="Straight Connector 14"/>
          <p:cNvCxnSpPr>
            <a:cxnSpLocks noChangeShapeType="1"/>
          </p:cNvCxnSpPr>
          <p:nvPr/>
        </p:nvCxnSpPr>
        <p:spPr bwMode="auto">
          <a:xfrm rot="10800000" flipV="1">
            <a:off x="4981575" y="3200400"/>
            <a:ext cx="228600" cy="228600"/>
          </a:xfrm>
          <a:prstGeom prst="line">
            <a:avLst/>
          </a:prstGeom>
          <a:noFill/>
          <a:ln w="25400" algn="ctr">
            <a:solidFill>
              <a:schemeClr val="tx1"/>
            </a:solidFill>
            <a:round/>
            <a:headEnd/>
            <a:tailEnd/>
          </a:ln>
        </p:spPr>
      </p:cxnSp>
      <p:cxnSp>
        <p:nvCxnSpPr>
          <p:cNvPr id="35853" name="Straight Connector 15"/>
          <p:cNvCxnSpPr>
            <a:cxnSpLocks noChangeShapeType="1"/>
          </p:cNvCxnSpPr>
          <p:nvPr/>
        </p:nvCxnSpPr>
        <p:spPr bwMode="auto">
          <a:xfrm rot="16200000" flipH="1">
            <a:off x="5041900" y="2832100"/>
            <a:ext cx="228600" cy="0"/>
          </a:xfrm>
          <a:prstGeom prst="line">
            <a:avLst/>
          </a:prstGeom>
          <a:noFill/>
          <a:ln w="25400" algn="ctr">
            <a:solidFill>
              <a:schemeClr val="tx1"/>
            </a:solidFill>
            <a:round/>
            <a:headEnd/>
            <a:tailEnd/>
          </a:ln>
        </p:spPr>
      </p:cxnSp>
      <p:cxnSp>
        <p:nvCxnSpPr>
          <p:cNvPr id="35854" name="Straight Connector 16"/>
          <p:cNvCxnSpPr>
            <a:cxnSpLocks noChangeShapeType="1"/>
          </p:cNvCxnSpPr>
          <p:nvPr/>
        </p:nvCxnSpPr>
        <p:spPr bwMode="auto">
          <a:xfrm rot="16200000" flipH="1">
            <a:off x="4832350" y="3055938"/>
            <a:ext cx="228600" cy="0"/>
          </a:xfrm>
          <a:prstGeom prst="line">
            <a:avLst/>
          </a:prstGeom>
          <a:noFill/>
          <a:ln w="25400" algn="ctr">
            <a:solidFill>
              <a:schemeClr val="tx1"/>
            </a:solidFill>
            <a:round/>
            <a:headEnd/>
            <a:tailEnd/>
          </a:ln>
        </p:spPr>
      </p:cxnSp>
      <p:sp>
        <p:nvSpPr>
          <p:cNvPr id="35855" name="Rectangle 21"/>
          <p:cNvSpPr>
            <a:spLocks noChangeArrowheads="1"/>
          </p:cNvSpPr>
          <p:nvPr/>
        </p:nvSpPr>
        <p:spPr bwMode="auto">
          <a:xfrm>
            <a:off x="6172200" y="2514600"/>
            <a:ext cx="838200" cy="228600"/>
          </a:xfrm>
          <a:prstGeom prst="rect">
            <a:avLst/>
          </a:prstGeom>
          <a:noFill/>
          <a:ln w="9525" algn="ctr">
            <a:solidFill>
              <a:schemeClr val="tx1"/>
            </a:solidFill>
            <a:round/>
            <a:headEnd/>
            <a:tailEnd/>
          </a:ln>
        </p:spPr>
        <p:txBody>
          <a:bodyPr/>
          <a:lstStyle/>
          <a:p>
            <a:endParaRPr lang="en-US"/>
          </a:p>
        </p:txBody>
      </p:sp>
      <p:sp>
        <p:nvSpPr>
          <p:cNvPr id="35856" name="Rectangle 22"/>
          <p:cNvSpPr>
            <a:spLocks noChangeArrowheads="1"/>
          </p:cNvSpPr>
          <p:nvPr/>
        </p:nvSpPr>
        <p:spPr bwMode="auto">
          <a:xfrm>
            <a:off x="6172200" y="2743200"/>
            <a:ext cx="838200" cy="228600"/>
          </a:xfrm>
          <a:prstGeom prst="rect">
            <a:avLst/>
          </a:prstGeom>
          <a:noFill/>
          <a:ln w="9525" algn="ctr">
            <a:solidFill>
              <a:schemeClr val="tx1"/>
            </a:solidFill>
            <a:round/>
            <a:headEnd/>
            <a:tailEnd/>
          </a:ln>
        </p:spPr>
        <p:txBody>
          <a:bodyPr/>
          <a:lstStyle/>
          <a:p>
            <a:endParaRPr lang="en-US"/>
          </a:p>
        </p:txBody>
      </p:sp>
      <p:sp>
        <p:nvSpPr>
          <p:cNvPr id="35857" name="Rectangle 23"/>
          <p:cNvSpPr>
            <a:spLocks noChangeArrowheads="1"/>
          </p:cNvSpPr>
          <p:nvPr/>
        </p:nvSpPr>
        <p:spPr bwMode="auto">
          <a:xfrm>
            <a:off x="6172200" y="2971800"/>
            <a:ext cx="838200" cy="228600"/>
          </a:xfrm>
          <a:prstGeom prst="rect">
            <a:avLst/>
          </a:prstGeom>
          <a:noFill/>
          <a:ln w="9525" algn="ctr">
            <a:solidFill>
              <a:schemeClr val="tx1"/>
            </a:solidFill>
            <a:round/>
            <a:headEnd/>
            <a:tailEnd/>
          </a:ln>
        </p:spPr>
        <p:txBody>
          <a:bodyPr/>
          <a:lstStyle/>
          <a:p>
            <a:endParaRPr lang="en-US"/>
          </a:p>
        </p:txBody>
      </p:sp>
      <p:sp>
        <p:nvSpPr>
          <p:cNvPr id="35858" name="Rectangle 24"/>
          <p:cNvSpPr>
            <a:spLocks noChangeArrowheads="1"/>
          </p:cNvSpPr>
          <p:nvPr/>
        </p:nvSpPr>
        <p:spPr bwMode="auto">
          <a:xfrm>
            <a:off x="6172200" y="3200400"/>
            <a:ext cx="838200" cy="228600"/>
          </a:xfrm>
          <a:prstGeom prst="rect">
            <a:avLst/>
          </a:prstGeom>
          <a:noFill/>
          <a:ln w="9525" algn="ctr">
            <a:solidFill>
              <a:schemeClr val="tx1"/>
            </a:solidFill>
            <a:round/>
            <a:headEnd/>
            <a:tailEnd/>
          </a:ln>
        </p:spPr>
        <p:txBody>
          <a:bodyPr/>
          <a:lstStyle/>
          <a:p>
            <a:endParaRPr lang="en-US"/>
          </a:p>
        </p:txBody>
      </p:sp>
      <p:sp>
        <p:nvSpPr>
          <p:cNvPr id="35859" name="TextBox 25"/>
          <p:cNvSpPr txBox="1">
            <a:spLocks noChangeArrowheads="1"/>
          </p:cNvSpPr>
          <p:nvPr/>
        </p:nvSpPr>
        <p:spPr bwMode="auto">
          <a:xfrm>
            <a:off x="6096000" y="2481263"/>
            <a:ext cx="990600" cy="261937"/>
          </a:xfrm>
          <a:prstGeom prst="rect">
            <a:avLst/>
          </a:prstGeom>
          <a:noFill/>
          <a:ln w="9525">
            <a:noFill/>
            <a:miter lim="800000"/>
            <a:headEnd/>
            <a:tailEnd/>
          </a:ln>
        </p:spPr>
        <p:txBody>
          <a:bodyPr>
            <a:spAutoFit/>
          </a:bodyPr>
          <a:lstStyle/>
          <a:p>
            <a:pPr algn="ctr"/>
            <a:r>
              <a:rPr lang="en-US" sz="1100" b="0"/>
              <a:t>chunk 2ef0</a:t>
            </a:r>
          </a:p>
        </p:txBody>
      </p:sp>
      <p:cxnSp>
        <p:nvCxnSpPr>
          <p:cNvPr id="35860" name="Straight Connector 26"/>
          <p:cNvCxnSpPr>
            <a:cxnSpLocks noChangeShapeType="1"/>
          </p:cNvCxnSpPr>
          <p:nvPr/>
        </p:nvCxnSpPr>
        <p:spPr bwMode="auto">
          <a:xfrm>
            <a:off x="4941888" y="2941638"/>
            <a:ext cx="533400" cy="487362"/>
          </a:xfrm>
          <a:prstGeom prst="line">
            <a:avLst/>
          </a:prstGeom>
          <a:noFill/>
          <a:ln w="25400" algn="ctr">
            <a:solidFill>
              <a:schemeClr val="tx1"/>
            </a:solidFill>
            <a:round/>
            <a:headEnd/>
            <a:tailEnd/>
          </a:ln>
        </p:spPr>
      </p:cxnSp>
      <p:cxnSp>
        <p:nvCxnSpPr>
          <p:cNvPr id="35861" name="Shape 29"/>
          <p:cNvCxnSpPr>
            <a:cxnSpLocks noChangeShapeType="1"/>
            <a:endCxn id="35848" idx="1"/>
          </p:cNvCxnSpPr>
          <p:nvPr/>
        </p:nvCxnSpPr>
        <p:spPr bwMode="auto">
          <a:xfrm flipV="1">
            <a:off x="5486400" y="2376488"/>
            <a:ext cx="590550" cy="1014412"/>
          </a:xfrm>
          <a:prstGeom prst="curvedConnector3">
            <a:avLst>
              <a:gd name="adj1" fmla="val 50000"/>
            </a:avLst>
          </a:prstGeom>
          <a:noFill/>
          <a:ln w="9525" algn="ctr">
            <a:solidFill>
              <a:schemeClr val="tx1"/>
            </a:solidFill>
            <a:round/>
            <a:headEnd/>
            <a:tailEnd type="triangle" w="sm" len="sm"/>
          </a:ln>
        </p:spPr>
      </p:cxnSp>
      <p:sp>
        <p:nvSpPr>
          <p:cNvPr id="35862" name="Rectangle 34"/>
          <p:cNvSpPr>
            <a:spLocks noChangeArrowheads="1"/>
          </p:cNvSpPr>
          <p:nvPr/>
        </p:nvSpPr>
        <p:spPr bwMode="auto">
          <a:xfrm>
            <a:off x="4343400" y="4267200"/>
            <a:ext cx="1676400" cy="304800"/>
          </a:xfrm>
          <a:prstGeom prst="rect">
            <a:avLst/>
          </a:prstGeom>
          <a:noFill/>
          <a:ln w="9525" algn="ctr">
            <a:solidFill>
              <a:schemeClr val="tx1"/>
            </a:solidFill>
            <a:round/>
            <a:headEnd/>
            <a:tailEnd/>
          </a:ln>
        </p:spPr>
        <p:txBody>
          <a:bodyPr/>
          <a:lstStyle/>
          <a:p>
            <a:pPr algn="ctr"/>
            <a:r>
              <a:rPr lang="en-US" sz="1200"/>
              <a:t>GFS chunkserver</a:t>
            </a:r>
          </a:p>
        </p:txBody>
      </p:sp>
      <p:sp>
        <p:nvSpPr>
          <p:cNvPr id="35863" name="Rectangle 35"/>
          <p:cNvSpPr>
            <a:spLocks noChangeArrowheads="1"/>
          </p:cNvSpPr>
          <p:nvPr/>
        </p:nvSpPr>
        <p:spPr bwMode="auto">
          <a:xfrm>
            <a:off x="4343400" y="4572000"/>
            <a:ext cx="1676400" cy="304800"/>
          </a:xfrm>
          <a:prstGeom prst="rect">
            <a:avLst/>
          </a:prstGeom>
          <a:noFill/>
          <a:ln w="9525" algn="ctr">
            <a:solidFill>
              <a:schemeClr val="tx1"/>
            </a:solidFill>
            <a:round/>
            <a:headEnd/>
            <a:tailEnd/>
          </a:ln>
        </p:spPr>
        <p:txBody>
          <a:bodyPr/>
          <a:lstStyle/>
          <a:p>
            <a:pPr algn="ctr"/>
            <a:r>
              <a:rPr lang="en-US" sz="1200" b="0"/>
              <a:t>Linux file system</a:t>
            </a:r>
          </a:p>
        </p:txBody>
      </p:sp>
      <p:sp>
        <p:nvSpPr>
          <p:cNvPr id="35864" name="Flowchart: Magnetic Disk 36"/>
          <p:cNvSpPr>
            <a:spLocks noChangeArrowheads="1"/>
          </p:cNvSpPr>
          <p:nvPr/>
        </p:nvSpPr>
        <p:spPr bwMode="auto">
          <a:xfrm>
            <a:off x="4572000" y="4953000"/>
            <a:ext cx="304800" cy="304800"/>
          </a:xfrm>
          <a:prstGeom prst="flowChartMagneticDisk">
            <a:avLst/>
          </a:prstGeom>
          <a:noFill/>
          <a:ln w="9525" algn="ctr">
            <a:solidFill>
              <a:schemeClr val="tx1"/>
            </a:solidFill>
            <a:round/>
            <a:headEnd/>
            <a:tailEnd/>
          </a:ln>
        </p:spPr>
        <p:txBody>
          <a:bodyPr/>
          <a:lstStyle/>
          <a:p>
            <a:endParaRPr lang="en-US"/>
          </a:p>
        </p:txBody>
      </p:sp>
      <p:sp>
        <p:nvSpPr>
          <p:cNvPr id="35865" name="Flowchart: Magnetic Disk 37"/>
          <p:cNvSpPr>
            <a:spLocks noChangeArrowheads="1"/>
          </p:cNvSpPr>
          <p:nvPr/>
        </p:nvSpPr>
        <p:spPr bwMode="auto">
          <a:xfrm>
            <a:off x="5105400" y="4953000"/>
            <a:ext cx="304800" cy="304800"/>
          </a:xfrm>
          <a:prstGeom prst="flowChartMagneticDisk">
            <a:avLst/>
          </a:prstGeom>
          <a:noFill/>
          <a:ln w="9525" algn="ctr">
            <a:solidFill>
              <a:schemeClr val="tx1"/>
            </a:solidFill>
            <a:round/>
            <a:headEnd/>
            <a:tailEnd/>
          </a:ln>
        </p:spPr>
        <p:txBody>
          <a:bodyPr/>
          <a:lstStyle/>
          <a:p>
            <a:endParaRPr lang="en-US"/>
          </a:p>
        </p:txBody>
      </p:sp>
      <p:cxnSp>
        <p:nvCxnSpPr>
          <p:cNvPr id="35866" name="Straight Connector 38"/>
          <p:cNvCxnSpPr>
            <a:cxnSpLocks noChangeShapeType="1"/>
          </p:cNvCxnSpPr>
          <p:nvPr/>
        </p:nvCxnSpPr>
        <p:spPr bwMode="auto">
          <a:xfrm rot="5400000">
            <a:off x="4305301" y="4991100"/>
            <a:ext cx="228600" cy="3175"/>
          </a:xfrm>
          <a:prstGeom prst="line">
            <a:avLst/>
          </a:prstGeom>
          <a:noFill/>
          <a:ln w="9525" algn="ctr">
            <a:solidFill>
              <a:schemeClr val="tx1"/>
            </a:solidFill>
            <a:round/>
            <a:headEnd/>
            <a:tailEnd/>
          </a:ln>
        </p:spPr>
      </p:cxnSp>
      <p:cxnSp>
        <p:nvCxnSpPr>
          <p:cNvPr id="35867" name="Straight Connector 39"/>
          <p:cNvCxnSpPr>
            <a:cxnSpLocks noChangeShapeType="1"/>
            <a:endCxn id="35864" idx="2"/>
          </p:cNvCxnSpPr>
          <p:nvPr/>
        </p:nvCxnSpPr>
        <p:spPr bwMode="auto">
          <a:xfrm>
            <a:off x="4419600" y="5105400"/>
            <a:ext cx="152400" cy="1588"/>
          </a:xfrm>
          <a:prstGeom prst="line">
            <a:avLst/>
          </a:prstGeom>
          <a:noFill/>
          <a:ln w="9525" algn="ctr">
            <a:solidFill>
              <a:schemeClr val="tx1"/>
            </a:solidFill>
            <a:round/>
            <a:headEnd/>
            <a:tailEnd/>
          </a:ln>
        </p:spPr>
      </p:cxnSp>
      <p:cxnSp>
        <p:nvCxnSpPr>
          <p:cNvPr id="35868" name="Straight Connector 40"/>
          <p:cNvCxnSpPr>
            <a:cxnSpLocks noChangeShapeType="1"/>
          </p:cNvCxnSpPr>
          <p:nvPr/>
        </p:nvCxnSpPr>
        <p:spPr bwMode="auto">
          <a:xfrm rot="5400000">
            <a:off x="4838701" y="4989512"/>
            <a:ext cx="228600" cy="3175"/>
          </a:xfrm>
          <a:prstGeom prst="line">
            <a:avLst/>
          </a:prstGeom>
          <a:noFill/>
          <a:ln w="9525" algn="ctr">
            <a:solidFill>
              <a:schemeClr val="tx1"/>
            </a:solidFill>
            <a:round/>
            <a:headEnd/>
            <a:tailEnd/>
          </a:ln>
        </p:spPr>
      </p:cxnSp>
      <p:cxnSp>
        <p:nvCxnSpPr>
          <p:cNvPr id="35869" name="Straight Connector 41"/>
          <p:cNvCxnSpPr>
            <a:cxnSpLocks noChangeShapeType="1"/>
          </p:cNvCxnSpPr>
          <p:nvPr/>
        </p:nvCxnSpPr>
        <p:spPr bwMode="auto">
          <a:xfrm>
            <a:off x="4953000" y="5103813"/>
            <a:ext cx="152400" cy="3175"/>
          </a:xfrm>
          <a:prstGeom prst="line">
            <a:avLst/>
          </a:prstGeom>
          <a:noFill/>
          <a:ln w="9525" algn="ctr">
            <a:solidFill>
              <a:schemeClr val="tx1"/>
            </a:solidFill>
            <a:round/>
            <a:headEnd/>
            <a:tailEnd/>
          </a:ln>
        </p:spPr>
      </p:cxnSp>
      <p:sp>
        <p:nvSpPr>
          <p:cNvPr id="35870" name="TextBox 42"/>
          <p:cNvSpPr txBox="1">
            <a:spLocks noChangeArrowheads="1"/>
          </p:cNvSpPr>
          <p:nvPr/>
        </p:nvSpPr>
        <p:spPr bwMode="auto">
          <a:xfrm>
            <a:off x="5562600" y="4919663"/>
            <a:ext cx="390525" cy="338137"/>
          </a:xfrm>
          <a:prstGeom prst="rect">
            <a:avLst/>
          </a:prstGeom>
          <a:noFill/>
          <a:ln w="9525">
            <a:noFill/>
            <a:miter lim="800000"/>
            <a:headEnd/>
            <a:tailEnd/>
          </a:ln>
        </p:spPr>
        <p:txBody>
          <a:bodyPr wrap="none">
            <a:spAutoFit/>
          </a:bodyPr>
          <a:lstStyle/>
          <a:p>
            <a:r>
              <a:rPr lang="en-US"/>
              <a:t>…</a:t>
            </a:r>
          </a:p>
        </p:txBody>
      </p:sp>
      <p:sp>
        <p:nvSpPr>
          <p:cNvPr id="35871" name="Rectangle 43"/>
          <p:cNvSpPr>
            <a:spLocks noChangeArrowheads="1"/>
          </p:cNvSpPr>
          <p:nvPr/>
        </p:nvSpPr>
        <p:spPr bwMode="auto">
          <a:xfrm>
            <a:off x="6477000" y="4267200"/>
            <a:ext cx="1676400" cy="304800"/>
          </a:xfrm>
          <a:prstGeom prst="rect">
            <a:avLst/>
          </a:prstGeom>
          <a:noFill/>
          <a:ln w="9525" algn="ctr">
            <a:solidFill>
              <a:schemeClr val="tx1"/>
            </a:solidFill>
            <a:round/>
            <a:headEnd/>
            <a:tailEnd/>
          </a:ln>
        </p:spPr>
        <p:txBody>
          <a:bodyPr/>
          <a:lstStyle/>
          <a:p>
            <a:pPr algn="ctr"/>
            <a:r>
              <a:rPr lang="en-US" sz="1200"/>
              <a:t>GFS chunkserver</a:t>
            </a:r>
          </a:p>
        </p:txBody>
      </p:sp>
      <p:sp>
        <p:nvSpPr>
          <p:cNvPr id="35872" name="Rectangle 44"/>
          <p:cNvSpPr>
            <a:spLocks noChangeArrowheads="1"/>
          </p:cNvSpPr>
          <p:nvPr/>
        </p:nvSpPr>
        <p:spPr bwMode="auto">
          <a:xfrm>
            <a:off x="6477000" y="4572000"/>
            <a:ext cx="1676400" cy="304800"/>
          </a:xfrm>
          <a:prstGeom prst="rect">
            <a:avLst/>
          </a:prstGeom>
          <a:noFill/>
          <a:ln w="9525" algn="ctr">
            <a:solidFill>
              <a:schemeClr val="tx1"/>
            </a:solidFill>
            <a:round/>
            <a:headEnd/>
            <a:tailEnd/>
          </a:ln>
        </p:spPr>
        <p:txBody>
          <a:bodyPr/>
          <a:lstStyle/>
          <a:p>
            <a:pPr algn="ctr"/>
            <a:r>
              <a:rPr lang="en-US" sz="1200" b="0"/>
              <a:t>Linux file system</a:t>
            </a:r>
          </a:p>
        </p:txBody>
      </p:sp>
      <p:sp>
        <p:nvSpPr>
          <p:cNvPr id="35873" name="Flowchart: Magnetic Disk 45"/>
          <p:cNvSpPr>
            <a:spLocks noChangeArrowheads="1"/>
          </p:cNvSpPr>
          <p:nvPr/>
        </p:nvSpPr>
        <p:spPr bwMode="auto">
          <a:xfrm>
            <a:off x="6705600" y="4953000"/>
            <a:ext cx="304800" cy="304800"/>
          </a:xfrm>
          <a:prstGeom prst="flowChartMagneticDisk">
            <a:avLst/>
          </a:prstGeom>
          <a:noFill/>
          <a:ln w="9525" algn="ctr">
            <a:solidFill>
              <a:schemeClr val="tx1"/>
            </a:solidFill>
            <a:round/>
            <a:headEnd/>
            <a:tailEnd/>
          </a:ln>
        </p:spPr>
        <p:txBody>
          <a:bodyPr/>
          <a:lstStyle/>
          <a:p>
            <a:endParaRPr lang="en-US"/>
          </a:p>
        </p:txBody>
      </p:sp>
      <p:sp>
        <p:nvSpPr>
          <p:cNvPr id="35874" name="Flowchart: Magnetic Disk 46"/>
          <p:cNvSpPr>
            <a:spLocks noChangeArrowheads="1"/>
          </p:cNvSpPr>
          <p:nvPr/>
        </p:nvSpPr>
        <p:spPr bwMode="auto">
          <a:xfrm>
            <a:off x="7239000" y="4953000"/>
            <a:ext cx="304800" cy="304800"/>
          </a:xfrm>
          <a:prstGeom prst="flowChartMagneticDisk">
            <a:avLst/>
          </a:prstGeom>
          <a:noFill/>
          <a:ln w="9525" algn="ctr">
            <a:solidFill>
              <a:schemeClr val="tx1"/>
            </a:solidFill>
            <a:round/>
            <a:headEnd/>
            <a:tailEnd/>
          </a:ln>
        </p:spPr>
        <p:txBody>
          <a:bodyPr/>
          <a:lstStyle/>
          <a:p>
            <a:endParaRPr lang="en-US"/>
          </a:p>
        </p:txBody>
      </p:sp>
      <p:cxnSp>
        <p:nvCxnSpPr>
          <p:cNvPr id="35875" name="Straight Connector 47"/>
          <p:cNvCxnSpPr>
            <a:cxnSpLocks noChangeShapeType="1"/>
          </p:cNvCxnSpPr>
          <p:nvPr/>
        </p:nvCxnSpPr>
        <p:spPr bwMode="auto">
          <a:xfrm rot="5400000">
            <a:off x="6438901" y="4991100"/>
            <a:ext cx="228600" cy="3175"/>
          </a:xfrm>
          <a:prstGeom prst="line">
            <a:avLst/>
          </a:prstGeom>
          <a:noFill/>
          <a:ln w="9525" algn="ctr">
            <a:solidFill>
              <a:schemeClr val="tx1"/>
            </a:solidFill>
            <a:round/>
            <a:headEnd/>
            <a:tailEnd/>
          </a:ln>
        </p:spPr>
      </p:cxnSp>
      <p:cxnSp>
        <p:nvCxnSpPr>
          <p:cNvPr id="35876" name="Straight Connector 48"/>
          <p:cNvCxnSpPr>
            <a:cxnSpLocks noChangeShapeType="1"/>
            <a:endCxn id="35873" idx="2"/>
          </p:cNvCxnSpPr>
          <p:nvPr/>
        </p:nvCxnSpPr>
        <p:spPr bwMode="auto">
          <a:xfrm>
            <a:off x="6553200" y="5105400"/>
            <a:ext cx="152400" cy="1588"/>
          </a:xfrm>
          <a:prstGeom prst="line">
            <a:avLst/>
          </a:prstGeom>
          <a:noFill/>
          <a:ln w="9525" algn="ctr">
            <a:solidFill>
              <a:schemeClr val="tx1"/>
            </a:solidFill>
            <a:round/>
            <a:headEnd/>
            <a:tailEnd/>
          </a:ln>
        </p:spPr>
      </p:cxnSp>
      <p:cxnSp>
        <p:nvCxnSpPr>
          <p:cNvPr id="35877" name="Straight Connector 49"/>
          <p:cNvCxnSpPr>
            <a:cxnSpLocks noChangeShapeType="1"/>
          </p:cNvCxnSpPr>
          <p:nvPr/>
        </p:nvCxnSpPr>
        <p:spPr bwMode="auto">
          <a:xfrm rot="5400000">
            <a:off x="6972301" y="4989512"/>
            <a:ext cx="228600" cy="3175"/>
          </a:xfrm>
          <a:prstGeom prst="line">
            <a:avLst/>
          </a:prstGeom>
          <a:noFill/>
          <a:ln w="9525" algn="ctr">
            <a:solidFill>
              <a:schemeClr val="tx1"/>
            </a:solidFill>
            <a:round/>
            <a:headEnd/>
            <a:tailEnd/>
          </a:ln>
        </p:spPr>
      </p:cxnSp>
      <p:cxnSp>
        <p:nvCxnSpPr>
          <p:cNvPr id="35878" name="Straight Connector 50"/>
          <p:cNvCxnSpPr>
            <a:cxnSpLocks noChangeShapeType="1"/>
          </p:cNvCxnSpPr>
          <p:nvPr/>
        </p:nvCxnSpPr>
        <p:spPr bwMode="auto">
          <a:xfrm>
            <a:off x="7086600" y="5103813"/>
            <a:ext cx="152400" cy="3175"/>
          </a:xfrm>
          <a:prstGeom prst="line">
            <a:avLst/>
          </a:prstGeom>
          <a:noFill/>
          <a:ln w="9525" algn="ctr">
            <a:solidFill>
              <a:schemeClr val="tx1"/>
            </a:solidFill>
            <a:round/>
            <a:headEnd/>
            <a:tailEnd/>
          </a:ln>
        </p:spPr>
      </p:cxnSp>
      <p:sp>
        <p:nvSpPr>
          <p:cNvPr id="35879" name="TextBox 51"/>
          <p:cNvSpPr txBox="1">
            <a:spLocks noChangeArrowheads="1"/>
          </p:cNvSpPr>
          <p:nvPr/>
        </p:nvSpPr>
        <p:spPr bwMode="auto">
          <a:xfrm>
            <a:off x="7696200" y="4919663"/>
            <a:ext cx="390525" cy="338137"/>
          </a:xfrm>
          <a:prstGeom prst="rect">
            <a:avLst/>
          </a:prstGeom>
          <a:noFill/>
          <a:ln w="9525">
            <a:noFill/>
            <a:miter lim="800000"/>
            <a:headEnd/>
            <a:tailEnd/>
          </a:ln>
        </p:spPr>
        <p:txBody>
          <a:bodyPr wrap="none">
            <a:spAutoFit/>
          </a:bodyPr>
          <a:lstStyle/>
          <a:p>
            <a:r>
              <a:rPr lang="en-US"/>
              <a:t>…</a:t>
            </a:r>
          </a:p>
        </p:txBody>
      </p:sp>
      <p:cxnSp>
        <p:nvCxnSpPr>
          <p:cNvPr id="35880" name="Straight Arrow Connector 53"/>
          <p:cNvCxnSpPr>
            <a:cxnSpLocks noChangeShapeType="1"/>
          </p:cNvCxnSpPr>
          <p:nvPr/>
        </p:nvCxnSpPr>
        <p:spPr bwMode="auto">
          <a:xfrm>
            <a:off x="2286000" y="2514600"/>
            <a:ext cx="2057400" cy="1588"/>
          </a:xfrm>
          <a:prstGeom prst="straightConnector1">
            <a:avLst/>
          </a:prstGeom>
          <a:noFill/>
          <a:ln w="9525" algn="ctr">
            <a:solidFill>
              <a:schemeClr val="tx1"/>
            </a:solidFill>
            <a:round/>
            <a:headEnd/>
            <a:tailEnd type="triangle" w="med" len="med"/>
          </a:ln>
        </p:spPr>
      </p:cxnSp>
      <p:cxnSp>
        <p:nvCxnSpPr>
          <p:cNvPr id="35881" name="Straight Arrow Connector 55"/>
          <p:cNvCxnSpPr>
            <a:cxnSpLocks noChangeShapeType="1"/>
          </p:cNvCxnSpPr>
          <p:nvPr/>
        </p:nvCxnSpPr>
        <p:spPr bwMode="auto">
          <a:xfrm rot="10800000">
            <a:off x="2286000" y="2667000"/>
            <a:ext cx="2057400" cy="1588"/>
          </a:xfrm>
          <a:prstGeom prst="straightConnector1">
            <a:avLst/>
          </a:prstGeom>
          <a:noFill/>
          <a:ln w="9525" algn="ctr">
            <a:solidFill>
              <a:schemeClr val="tx1"/>
            </a:solidFill>
            <a:round/>
            <a:headEnd/>
            <a:tailEnd type="triangle" w="med" len="med"/>
          </a:ln>
        </p:spPr>
      </p:cxnSp>
      <p:sp>
        <p:nvSpPr>
          <p:cNvPr id="35882" name="TextBox 58"/>
          <p:cNvSpPr txBox="1">
            <a:spLocks noChangeArrowheads="1"/>
          </p:cNvSpPr>
          <p:nvPr/>
        </p:nvSpPr>
        <p:spPr bwMode="auto">
          <a:xfrm>
            <a:off x="2438400" y="2286000"/>
            <a:ext cx="1679575" cy="261938"/>
          </a:xfrm>
          <a:prstGeom prst="rect">
            <a:avLst/>
          </a:prstGeom>
          <a:noFill/>
          <a:ln w="9525">
            <a:noFill/>
            <a:miter lim="800000"/>
            <a:headEnd/>
            <a:tailEnd/>
          </a:ln>
        </p:spPr>
        <p:txBody>
          <a:bodyPr wrap="none">
            <a:spAutoFit/>
          </a:bodyPr>
          <a:lstStyle/>
          <a:p>
            <a:r>
              <a:rPr lang="en-US" sz="1100" b="0"/>
              <a:t>(file name, chunk index)</a:t>
            </a:r>
          </a:p>
        </p:txBody>
      </p:sp>
      <p:sp>
        <p:nvSpPr>
          <p:cNvPr id="35883" name="TextBox 59"/>
          <p:cNvSpPr txBox="1">
            <a:spLocks noChangeArrowheads="1"/>
          </p:cNvSpPr>
          <p:nvPr/>
        </p:nvSpPr>
        <p:spPr bwMode="auto">
          <a:xfrm>
            <a:off x="2286000" y="2667000"/>
            <a:ext cx="2097088" cy="261938"/>
          </a:xfrm>
          <a:prstGeom prst="rect">
            <a:avLst/>
          </a:prstGeom>
          <a:noFill/>
          <a:ln w="9525">
            <a:noFill/>
            <a:miter lim="800000"/>
            <a:headEnd/>
            <a:tailEnd/>
          </a:ln>
        </p:spPr>
        <p:txBody>
          <a:bodyPr wrap="none">
            <a:spAutoFit/>
          </a:bodyPr>
          <a:lstStyle/>
          <a:p>
            <a:r>
              <a:rPr lang="en-US" sz="1100" b="0"/>
              <a:t>(chunk handle, chunk location)</a:t>
            </a:r>
          </a:p>
        </p:txBody>
      </p:sp>
      <p:cxnSp>
        <p:nvCxnSpPr>
          <p:cNvPr id="35884" name="Straight Arrow Connector 60"/>
          <p:cNvCxnSpPr>
            <a:cxnSpLocks noChangeShapeType="1"/>
          </p:cNvCxnSpPr>
          <p:nvPr/>
        </p:nvCxnSpPr>
        <p:spPr bwMode="auto">
          <a:xfrm rot="5400000">
            <a:off x="4380707" y="3925094"/>
            <a:ext cx="685800" cy="1587"/>
          </a:xfrm>
          <a:prstGeom prst="straightConnector1">
            <a:avLst/>
          </a:prstGeom>
          <a:noFill/>
          <a:ln w="9525" algn="ctr">
            <a:solidFill>
              <a:schemeClr val="tx1"/>
            </a:solidFill>
            <a:round/>
            <a:headEnd/>
            <a:tailEnd type="triangle" w="med" len="med"/>
          </a:ln>
        </p:spPr>
      </p:cxnSp>
      <p:cxnSp>
        <p:nvCxnSpPr>
          <p:cNvPr id="35885" name="Straight Arrow Connector 64"/>
          <p:cNvCxnSpPr>
            <a:cxnSpLocks noChangeShapeType="1"/>
          </p:cNvCxnSpPr>
          <p:nvPr/>
        </p:nvCxnSpPr>
        <p:spPr bwMode="auto">
          <a:xfrm rot="5400000" flipH="1" flipV="1">
            <a:off x="4228307" y="3925094"/>
            <a:ext cx="685800" cy="1587"/>
          </a:xfrm>
          <a:prstGeom prst="straightConnector1">
            <a:avLst/>
          </a:prstGeom>
          <a:noFill/>
          <a:ln w="9525" algn="ctr">
            <a:solidFill>
              <a:schemeClr val="tx1"/>
            </a:solidFill>
            <a:round/>
            <a:headEnd/>
            <a:tailEnd type="triangle" w="med" len="med"/>
          </a:ln>
        </p:spPr>
      </p:cxnSp>
      <p:cxnSp>
        <p:nvCxnSpPr>
          <p:cNvPr id="35886" name="Straight Arrow Connector 67"/>
          <p:cNvCxnSpPr>
            <a:cxnSpLocks noChangeShapeType="1"/>
          </p:cNvCxnSpPr>
          <p:nvPr/>
        </p:nvCxnSpPr>
        <p:spPr bwMode="auto">
          <a:xfrm rot="5400000">
            <a:off x="6514307" y="3923506"/>
            <a:ext cx="685800" cy="1587"/>
          </a:xfrm>
          <a:prstGeom prst="straightConnector1">
            <a:avLst/>
          </a:prstGeom>
          <a:noFill/>
          <a:ln w="9525" algn="ctr">
            <a:solidFill>
              <a:schemeClr val="tx1"/>
            </a:solidFill>
            <a:round/>
            <a:headEnd/>
            <a:tailEnd type="triangle" w="med" len="med"/>
          </a:ln>
        </p:spPr>
      </p:cxnSp>
      <p:cxnSp>
        <p:nvCxnSpPr>
          <p:cNvPr id="35887" name="Straight Arrow Connector 68"/>
          <p:cNvCxnSpPr>
            <a:cxnSpLocks noChangeShapeType="1"/>
          </p:cNvCxnSpPr>
          <p:nvPr/>
        </p:nvCxnSpPr>
        <p:spPr bwMode="auto">
          <a:xfrm rot="5400000" flipH="1" flipV="1">
            <a:off x="6361907" y="3923506"/>
            <a:ext cx="685800" cy="1587"/>
          </a:xfrm>
          <a:prstGeom prst="straightConnector1">
            <a:avLst/>
          </a:prstGeom>
          <a:noFill/>
          <a:ln w="9525" algn="ctr">
            <a:solidFill>
              <a:schemeClr val="tx1"/>
            </a:solidFill>
            <a:round/>
            <a:headEnd/>
            <a:tailEnd type="triangle" w="med" len="med"/>
          </a:ln>
        </p:spPr>
      </p:cxnSp>
      <p:sp>
        <p:nvSpPr>
          <p:cNvPr id="35888" name="TextBox 69"/>
          <p:cNvSpPr txBox="1">
            <a:spLocks noChangeArrowheads="1"/>
          </p:cNvSpPr>
          <p:nvPr/>
        </p:nvSpPr>
        <p:spPr bwMode="auto">
          <a:xfrm>
            <a:off x="4686300" y="3581400"/>
            <a:ext cx="1866900" cy="261938"/>
          </a:xfrm>
          <a:prstGeom prst="rect">
            <a:avLst/>
          </a:prstGeom>
          <a:noFill/>
          <a:ln w="9525">
            <a:noFill/>
            <a:miter lim="800000"/>
            <a:headEnd/>
            <a:tailEnd/>
          </a:ln>
        </p:spPr>
        <p:txBody>
          <a:bodyPr wrap="none">
            <a:spAutoFit/>
          </a:bodyPr>
          <a:lstStyle/>
          <a:p>
            <a:r>
              <a:rPr lang="en-US" sz="1100" b="0"/>
              <a:t>Instructions to chunkserver</a:t>
            </a:r>
          </a:p>
        </p:txBody>
      </p:sp>
      <p:sp>
        <p:nvSpPr>
          <p:cNvPr id="35889" name="TextBox 70"/>
          <p:cNvSpPr txBox="1">
            <a:spLocks noChangeArrowheads="1"/>
          </p:cNvSpPr>
          <p:nvPr/>
        </p:nvSpPr>
        <p:spPr bwMode="auto">
          <a:xfrm>
            <a:off x="5410200" y="3962400"/>
            <a:ext cx="1327150" cy="261938"/>
          </a:xfrm>
          <a:prstGeom prst="rect">
            <a:avLst/>
          </a:prstGeom>
          <a:noFill/>
          <a:ln w="9525">
            <a:noFill/>
            <a:miter lim="800000"/>
            <a:headEnd/>
            <a:tailEnd/>
          </a:ln>
        </p:spPr>
        <p:txBody>
          <a:bodyPr wrap="none">
            <a:spAutoFit/>
          </a:bodyPr>
          <a:lstStyle/>
          <a:p>
            <a:r>
              <a:rPr lang="en-US" sz="1100" b="0"/>
              <a:t>Chunkserver state</a:t>
            </a:r>
          </a:p>
        </p:txBody>
      </p:sp>
      <p:cxnSp>
        <p:nvCxnSpPr>
          <p:cNvPr id="35890" name="Straight Arrow Connector 71"/>
          <p:cNvCxnSpPr>
            <a:cxnSpLocks noChangeShapeType="1"/>
          </p:cNvCxnSpPr>
          <p:nvPr/>
        </p:nvCxnSpPr>
        <p:spPr bwMode="auto">
          <a:xfrm>
            <a:off x="1981200" y="4343400"/>
            <a:ext cx="2362200" cy="1588"/>
          </a:xfrm>
          <a:prstGeom prst="straightConnector1">
            <a:avLst/>
          </a:prstGeom>
          <a:noFill/>
          <a:ln w="9525" algn="ctr">
            <a:solidFill>
              <a:schemeClr val="tx1"/>
            </a:solidFill>
            <a:round/>
            <a:headEnd/>
            <a:tailEnd type="triangle" w="med" len="med"/>
          </a:ln>
        </p:spPr>
      </p:cxnSp>
      <p:sp>
        <p:nvSpPr>
          <p:cNvPr id="35891" name="TextBox 72"/>
          <p:cNvSpPr txBox="1">
            <a:spLocks noChangeArrowheads="1"/>
          </p:cNvSpPr>
          <p:nvPr/>
        </p:nvSpPr>
        <p:spPr bwMode="auto">
          <a:xfrm>
            <a:off x="2362200" y="4081463"/>
            <a:ext cx="1860550" cy="261937"/>
          </a:xfrm>
          <a:prstGeom prst="rect">
            <a:avLst/>
          </a:prstGeom>
          <a:noFill/>
          <a:ln w="9525">
            <a:noFill/>
            <a:miter lim="800000"/>
            <a:headEnd/>
            <a:tailEnd/>
          </a:ln>
        </p:spPr>
        <p:txBody>
          <a:bodyPr wrap="none">
            <a:spAutoFit/>
          </a:bodyPr>
          <a:lstStyle/>
          <a:p>
            <a:r>
              <a:rPr lang="en-US" sz="1100" b="0"/>
              <a:t>(chunk handle, byte range)</a:t>
            </a:r>
          </a:p>
        </p:txBody>
      </p:sp>
      <p:cxnSp>
        <p:nvCxnSpPr>
          <p:cNvPr id="35892" name="Straight Arrow Connector 73"/>
          <p:cNvCxnSpPr>
            <a:cxnSpLocks noChangeShapeType="1"/>
          </p:cNvCxnSpPr>
          <p:nvPr/>
        </p:nvCxnSpPr>
        <p:spPr bwMode="auto">
          <a:xfrm rot="5400000" flipH="1" flipV="1">
            <a:off x="1181894" y="3542506"/>
            <a:ext cx="1600200" cy="1588"/>
          </a:xfrm>
          <a:prstGeom prst="straightConnector1">
            <a:avLst/>
          </a:prstGeom>
          <a:noFill/>
          <a:ln w="9525" algn="ctr">
            <a:solidFill>
              <a:schemeClr val="tx1"/>
            </a:solidFill>
            <a:round/>
            <a:headEnd/>
            <a:tailEnd/>
          </a:ln>
        </p:spPr>
      </p:cxnSp>
      <p:cxnSp>
        <p:nvCxnSpPr>
          <p:cNvPr id="35893" name="Shape 79"/>
          <p:cNvCxnSpPr>
            <a:cxnSpLocks noChangeShapeType="1"/>
          </p:cNvCxnSpPr>
          <p:nvPr/>
        </p:nvCxnSpPr>
        <p:spPr bwMode="auto">
          <a:xfrm rot="10800000">
            <a:off x="1524000" y="2743200"/>
            <a:ext cx="2819400" cy="1752600"/>
          </a:xfrm>
          <a:prstGeom prst="bentConnector2">
            <a:avLst/>
          </a:prstGeom>
          <a:noFill/>
          <a:ln w="38100" algn="ctr">
            <a:solidFill>
              <a:schemeClr val="tx1"/>
            </a:solidFill>
            <a:round/>
            <a:headEnd/>
            <a:tailEnd type="triangle" w="med" len="med"/>
          </a:ln>
        </p:spPr>
      </p:cxnSp>
      <p:sp>
        <p:nvSpPr>
          <p:cNvPr id="35894" name="TextBox 84"/>
          <p:cNvSpPr txBox="1">
            <a:spLocks noChangeArrowheads="1"/>
          </p:cNvSpPr>
          <p:nvPr/>
        </p:nvSpPr>
        <p:spPr bwMode="auto">
          <a:xfrm>
            <a:off x="2362200" y="4495800"/>
            <a:ext cx="874713" cy="261938"/>
          </a:xfrm>
          <a:prstGeom prst="rect">
            <a:avLst/>
          </a:prstGeom>
          <a:noFill/>
          <a:ln w="9525">
            <a:noFill/>
            <a:miter lim="800000"/>
            <a:headEnd/>
            <a:tailEnd/>
          </a:ln>
        </p:spPr>
        <p:txBody>
          <a:bodyPr wrap="none">
            <a:spAutoFit/>
          </a:bodyPr>
          <a:lstStyle/>
          <a:p>
            <a:r>
              <a:rPr lang="en-US" sz="1100" b="0"/>
              <a:t>chunk data</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p:txBody>
          <a:bodyPr/>
          <a:lstStyle/>
          <a:p>
            <a:r>
              <a:rPr lang="en-GB" dirty="0" smtClean="0"/>
              <a:t>Master’s Responsibilities</a:t>
            </a:r>
          </a:p>
        </p:txBody>
      </p:sp>
      <p:sp>
        <p:nvSpPr>
          <p:cNvPr id="37891" name="Rectangle 2"/>
          <p:cNvSpPr>
            <a:spLocks noGrp="1" noChangeArrowheads="1"/>
          </p:cNvSpPr>
          <p:nvPr>
            <p:ph type="body" idx="1"/>
          </p:nvPr>
        </p:nvSpPr>
        <p:spPr/>
        <p:txBody>
          <a:bodyPr/>
          <a:lstStyle/>
          <a:p>
            <a:r>
              <a:rPr lang="en-GB" dirty="0" smtClean="0"/>
              <a:t>Metadata storage</a:t>
            </a:r>
          </a:p>
          <a:p>
            <a:r>
              <a:rPr lang="en-GB" dirty="0" smtClean="0"/>
              <a:t>Namespace management/locking</a:t>
            </a:r>
          </a:p>
          <a:p>
            <a:r>
              <a:rPr lang="en-GB" dirty="0" smtClean="0"/>
              <a:t>Periodic communication with </a:t>
            </a:r>
            <a:r>
              <a:rPr lang="en-GB" dirty="0" err="1" smtClean="0"/>
              <a:t>chunkservers</a:t>
            </a:r>
            <a:endParaRPr lang="en-GB" dirty="0" smtClean="0"/>
          </a:p>
          <a:p>
            <a:r>
              <a:rPr lang="en-GB" dirty="0" smtClean="0"/>
              <a:t>Chunk creation, replication, rebalancing</a:t>
            </a:r>
          </a:p>
          <a:p>
            <a:r>
              <a:rPr lang="en-GB" dirty="0" smtClean="0"/>
              <a:t>Garbage collection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TextBox 3"/>
          <p:cNvSpPr txBox="1">
            <a:spLocks noChangeArrowheads="1"/>
          </p:cNvSpPr>
          <p:nvPr/>
        </p:nvSpPr>
        <p:spPr bwMode="auto">
          <a:xfrm>
            <a:off x="152400" y="2209800"/>
            <a:ext cx="8839200" cy="1570038"/>
          </a:xfrm>
          <a:prstGeom prst="rect">
            <a:avLst/>
          </a:prstGeom>
          <a:noFill/>
          <a:ln w="9525">
            <a:noFill/>
            <a:miter lim="800000"/>
            <a:headEnd/>
            <a:tailEnd/>
          </a:ln>
        </p:spPr>
        <p:txBody>
          <a:bodyPr>
            <a:spAutoFit/>
          </a:bodyPr>
          <a:lstStyle/>
          <a:p>
            <a:pPr algn="ctr"/>
            <a:r>
              <a:rPr lang="en-US" sz="9600"/>
              <a:t>Questions?</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TextBox 3"/>
          <p:cNvSpPr txBox="1">
            <a:spLocks noChangeArrowheads="1"/>
          </p:cNvSpPr>
          <p:nvPr/>
        </p:nvSpPr>
        <p:spPr bwMode="auto">
          <a:xfrm>
            <a:off x="0" y="2362200"/>
            <a:ext cx="9144000" cy="1323975"/>
          </a:xfrm>
          <a:prstGeom prst="rect">
            <a:avLst/>
          </a:prstGeom>
          <a:noFill/>
          <a:ln w="9525">
            <a:noFill/>
            <a:miter lim="800000"/>
            <a:headEnd/>
            <a:tailEnd/>
          </a:ln>
        </p:spPr>
        <p:txBody>
          <a:bodyPr>
            <a:spAutoFit/>
          </a:bodyPr>
          <a:lstStyle/>
          <a:p>
            <a:pPr algn="ctr"/>
            <a:r>
              <a:rPr lang="en-US" sz="4000" dirty="0"/>
              <a:t>MapReduce “killer app” #1:</a:t>
            </a:r>
          </a:p>
          <a:p>
            <a:pPr algn="ctr"/>
            <a:r>
              <a:rPr lang="en-US" sz="4000" dirty="0" smtClean="0">
                <a:solidFill>
                  <a:srgbClr val="FFFF00"/>
                </a:solidFill>
              </a:rPr>
              <a:t>Inverted Indexing</a:t>
            </a:r>
            <a:endParaRPr lang="en-US" sz="4000" dirty="0">
              <a:solidFill>
                <a:srgbClr val="FFFF00"/>
              </a:solidFill>
            </a:endParaRPr>
          </a:p>
        </p:txBody>
      </p:sp>
      <p:sp>
        <p:nvSpPr>
          <p:cNvPr id="3" name="Rectangle 2"/>
          <p:cNvSpPr/>
          <p:nvPr/>
        </p:nvSpPr>
        <p:spPr>
          <a:xfrm>
            <a:off x="3510650" y="4419600"/>
            <a:ext cx="2079966" cy="523220"/>
          </a:xfrm>
          <a:prstGeom prst="rect">
            <a:avLst/>
          </a:prstGeom>
        </p:spPr>
        <p:txBody>
          <a:bodyPr wrap="none">
            <a:spAutoFit/>
          </a:bodyPr>
          <a:lstStyle/>
          <a:p>
            <a:pPr algn="ctr"/>
            <a:r>
              <a:rPr lang="en-US" sz="2800" dirty="0" smtClean="0"/>
              <a:t>(Chapter 4)</a:t>
            </a:r>
            <a:endParaRPr lang="en-US" sz="2800"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smtClean="0"/>
              <a:t>Text Retrieval: Topics</a:t>
            </a:r>
          </a:p>
        </p:txBody>
      </p:sp>
      <p:sp>
        <p:nvSpPr>
          <p:cNvPr id="45059" name="Content Placeholder 2"/>
          <p:cNvSpPr>
            <a:spLocks noGrp="1"/>
          </p:cNvSpPr>
          <p:nvPr>
            <p:ph idx="1"/>
          </p:nvPr>
        </p:nvSpPr>
        <p:spPr/>
        <p:txBody>
          <a:bodyPr/>
          <a:lstStyle/>
          <a:p>
            <a:r>
              <a:rPr lang="en-US" dirty="0" smtClean="0"/>
              <a:t>Introduction to information retrieval (IR)</a:t>
            </a:r>
          </a:p>
          <a:p>
            <a:r>
              <a:rPr lang="en-US" dirty="0" smtClean="0"/>
              <a:t>Boolean retrieval</a:t>
            </a:r>
          </a:p>
          <a:p>
            <a:r>
              <a:rPr lang="en-US" dirty="0" smtClean="0"/>
              <a:t>Ranked retrieval</a:t>
            </a:r>
          </a:p>
          <a:p>
            <a:r>
              <a:rPr lang="en-US" dirty="0" smtClean="0"/>
              <a:t>Inverted indexing with MapReduce</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mtClean="0"/>
              <a:t>Architecture of IR Systems</a:t>
            </a:r>
          </a:p>
        </p:txBody>
      </p:sp>
      <p:sp>
        <p:nvSpPr>
          <p:cNvPr id="48131" name="AutoShape 3"/>
          <p:cNvSpPr>
            <a:spLocks noChangeArrowheads="1"/>
          </p:cNvSpPr>
          <p:nvPr/>
        </p:nvSpPr>
        <p:spPr bwMode="auto">
          <a:xfrm>
            <a:off x="5638800" y="1143000"/>
            <a:ext cx="1905000" cy="762000"/>
          </a:xfrm>
          <a:prstGeom prst="flowChartMultidocumen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800">
                <a:solidFill>
                  <a:schemeClr val="bg2"/>
                </a:solidFill>
              </a:rPr>
              <a:t>Documents</a:t>
            </a:r>
          </a:p>
        </p:txBody>
      </p:sp>
      <p:sp>
        <p:nvSpPr>
          <p:cNvPr id="48132" name="AutoShape 4"/>
          <p:cNvSpPr>
            <a:spLocks noChangeArrowheads="1"/>
          </p:cNvSpPr>
          <p:nvPr/>
        </p:nvSpPr>
        <p:spPr bwMode="auto">
          <a:xfrm>
            <a:off x="1849438" y="1295400"/>
            <a:ext cx="1371600" cy="533400"/>
          </a:xfrm>
          <a:prstGeom prst="flowChartInputOutpu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a:r>
              <a:rPr lang="en-US" sz="1800" dirty="0">
                <a:solidFill>
                  <a:schemeClr val="bg2"/>
                </a:solidFill>
              </a:rPr>
              <a:t>Query</a:t>
            </a:r>
          </a:p>
        </p:txBody>
      </p:sp>
      <p:sp>
        <p:nvSpPr>
          <p:cNvPr id="48133" name="AutoShape 5"/>
          <p:cNvSpPr>
            <a:spLocks noChangeArrowheads="1"/>
          </p:cNvSpPr>
          <p:nvPr/>
        </p:nvSpPr>
        <p:spPr bwMode="auto">
          <a:xfrm>
            <a:off x="1676400" y="5562600"/>
            <a:ext cx="1676400" cy="762000"/>
          </a:xfrm>
          <a:prstGeom prst="flowChartMultidocumen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a:r>
              <a:rPr lang="en-US" sz="1800">
                <a:solidFill>
                  <a:schemeClr val="bg2"/>
                </a:solidFill>
              </a:rPr>
              <a:t>Hits</a:t>
            </a:r>
          </a:p>
        </p:txBody>
      </p:sp>
      <p:sp>
        <p:nvSpPr>
          <p:cNvPr id="11270" name="Rectangle 6"/>
          <p:cNvSpPr>
            <a:spLocks noChangeArrowheads="1"/>
          </p:cNvSpPr>
          <p:nvPr/>
        </p:nvSpPr>
        <p:spPr bwMode="auto">
          <a:xfrm>
            <a:off x="1676400" y="2438400"/>
            <a:ext cx="1676400" cy="68580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en-US" sz="1400">
                <a:solidFill>
                  <a:schemeClr val="bg2"/>
                </a:solidFill>
              </a:rPr>
              <a:t>Representation</a:t>
            </a:r>
          </a:p>
          <a:p>
            <a:pPr algn="ctr"/>
            <a:r>
              <a:rPr lang="en-US" sz="1400">
                <a:solidFill>
                  <a:schemeClr val="bg2"/>
                </a:solidFill>
              </a:rPr>
              <a:t>Function</a:t>
            </a:r>
          </a:p>
        </p:txBody>
      </p:sp>
      <p:sp>
        <p:nvSpPr>
          <p:cNvPr id="11271" name="Rectangle 7"/>
          <p:cNvSpPr>
            <a:spLocks noChangeArrowheads="1"/>
          </p:cNvSpPr>
          <p:nvPr/>
        </p:nvSpPr>
        <p:spPr bwMode="auto">
          <a:xfrm>
            <a:off x="5670550" y="2438400"/>
            <a:ext cx="1676400" cy="68580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en-US" sz="1400">
                <a:solidFill>
                  <a:schemeClr val="bg2"/>
                </a:solidFill>
              </a:rPr>
              <a:t>Representation</a:t>
            </a:r>
          </a:p>
          <a:p>
            <a:pPr algn="ctr"/>
            <a:r>
              <a:rPr lang="en-US" sz="1400">
                <a:solidFill>
                  <a:schemeClr val="bg2"/>
                </a:solidFill>
              </a:rPr>
              <a:t>Function</a:t>
            </a:r>
          </a:p>
        </p:txBody>
      </p:sp>
      <p:sp>
        <p:nvSpPr>
          <p:cNvPr id="11272" name="Text Box 8"/>
          <p:cNvSpPr txBox="1">
            <a:spLocks noChangeArrowheads="1"/>
          </p:cNvSpPr>
          <p:nvPr/>
        </p:nvSpPr>
        <p:spPr bwMode="auto">
          <a:xfrm>
            <a:off x="1447800" y="3352800"/>
            <a:ext cx="2192338" cy="338138"/>
          </a:xfrm>
          <a:prstGeom prst="rect">
            <a:avLst/>
          </a:prstGeom>
          <a:noFill/>
          <a:ln w="9525">
            <a:noFill/>
            <a:miter lim="800000"/>
            <a:headEnd/>
            <a:tailEnd/>
          </a:ln>
        </p:spPr>
        <p:txBody>
          <a:bodyPr wrap="none">
            <a:spAutoFit/>
          </a:bodyPr>
          <a:lstStyle/>
          <a:p>
            <a:r>
              <a:rPr lang="en-US" b="0"/>
              <a:t>Query Representation</a:t>
            </a:r>
          </a:p>
        </p:txBody>
      </p:sp>
      <p:sp>
        <p:nvSpPr>
          <p:cNvPr id="11273" name="Text Box 9"/>
          <p:cNvSpPr txBox="1">
            <a:spLocks noChangeArrowheads="1"/>
          </p:cNvSpPr>
          <p:nvPr/>
        </p:nvSpPr>
        <p:spPr bwMode="auto">
          <a:xfrm>
            <a:off x="5205413" y="3352800"/>
            <a:ext cx="2566987" cy="338138"/>
          </a:xfrm>
          <a:prstGeom prst="rect">
            <a:avLst/>
          </a:prstGeom>
          <a:noFill/>
          <a:ln w="9525">
            <a:noFill/>
            <a:miter lim="800000"/>
            <a:headEnd/>
            <a:tailEnd/>
          </a:ln>
        </p:spPr>
        <p:txBody>
          <a:bodyPr wrap="none">
            <a:spAutoFit/>
          </a:bodyPr>
          <a:lstStyle/>
          <a:p>
            <a:r>
              <a:rPr lang="en-US" b="0"/>
              <a:t>Document Representation</a:t>
            </a:r>
          </a:p>
        </p:txBody>
      </p:sp>
      <p:sp>
        <p:nvSpPr>
          <p:cNvPr id="11274" name="Rectangle 10"/>
          <p:cNvSpPr>
            <a:spLocks noChangeArrowheads="1"/>
          </p:cNvSpPr>
          <p:nvPr/>
        </p:nvSpPr>
        <p:spPr bwMode="auto">
          <a:xfrm>
            <a:off x="1676400" y="4267200"/>
            <a:ext cx="1676400" cy="685800"/>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r>
              <a:rPr lang="en-US" sz="1400">
                <a:solidFill>
                  <a:schemeClr val="bg2"/>
                </a:solidFill>
              </a:rPr>
              <a:t>Comparison</a:t>
            </a:r>
          </a:p>
          <a:p>
            <a:pPr algn="ctr"/>
            <a:r>
              <a:rPr lang="en-US" sz="1400">
                <a:solidFill>
                  <a:schemeClr val="bg2"/>
                </a:solidFill>
              </a:rPr>
              <a:t>Function</a:t>
            </a:r>
          </a:p>
        </p:txBody>
      </p:sp>
      <p:sp>
        <p:nvSpPr>
          <p:cNvPr id="11275" name="Line 11"/>
          <p:cNvSpPr>
            <a:spLocks noChangeShapeType="1"/>
          </p:cNvSpPr>
          <p:nvPr/>
        </p:nvSpPr>
        <p:spPr bwMode="auto">
          <a:xfrm>
            <a:off x="2514600" y="3124200"/>
            <a:ext cx="0" cy="304800"/>
          </a:xfrm>
          <a:prstGeom prst="line">
            <a:avLst/>
          </a:prstGeom>
          <a:noFill/>
          <a:ln w="9525">
            <a:solidFill>
              <a:schemeClr val="tx1"/>
            </a:solidFill>
            <a:round/>
            <a:headEnd/>
            <a:tailEnd type="triangle" w="med" len="med"/>
          </a:ln>
        </p:spPr>
        <p:txBody>
          <a:bodyPr/>
          <a:lstStyle/>
          <a:p>
            <a:endParaRPr lang="en-US"/>
          </a:p>
        </p:txBody>
      </p:sp>
      <p:sp>
        <p:nvSpPr>
          <p:cNvPr id="11276" name="Line 12"/>
          <p:cNvSpPr>
            <a:spLocks noChangeShapeType="1"/>
          </p:cNvSpPr>
          <p:nvPr/>
        </p:nvSpPr>
        <p:spPr bwMode="auto">
          <a:xfrm>
            <a:off x="6508750" y="3124200"/>
            <a:ext cx="0" cy="304800"/>
          </a:xfrm>
          <a:prstGeom prst="line">
            <a:avLst/>
          </a:prstGeom>
          <a:noFill/>
          <a:ln w="9525">
            <a:solidFill>
              <a:schemeClr val="tx1"/>
            </a:solidFill>
            <a:round/>
            <a:headEnd/>
            <a:tailEnd type="triangle" w="med" len="med"/>
          </a:ln>
        </p:spPr>
        <p:txBody>
          <a:bodyPr/>
          <a:lstStyle/>
          <a:p>
            <a:endParaRPr lang="en-US"/>
          </a:p>
        </p:txBody>
      </p:sp>
      <p:sp>
        <p:nvSpPr>
          <p:cNvPr id="11277" name="AutoShape 13"/>
          <p:cNvSpPr>
            <a:spLocks noChangeArrowheads="1"/>
          </p:cNvSpPr>
          <p:nvPr/>
        </p:nvSpPr>
        <p:spPr bwMode="auto">
          <a:xfrm>
            <a:off x="5822950" y="4038600"/>
            <a:ext cx="1371600" cy="1066800"/>
          </a:xfrm>
          <a:prstGeom prst="can">
            <a:avLst>
              <a:gd name="adj" fmla="val 25000"/>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r>
              <a:rPr lang="en-US" sz="1800">
                <a:solidFill>
                  <a:schemeClr val="bg2"/>
                </a:solidFill>
              </a:rPr>
              <a:t>Index</a:t>
            </a:r>
          </a:p>
        </p:txBody>
      </p:sp>
      <p:sp>
        <p:nvSpPr>
          <p:cNvPr id="11278" name="Line 14"/>
          <p:cNvSpPr>
            <a:spLocks noChangeShapeType="1"/>
          </p:cNvSpPr>
          <p:nvPr/>
        </p:nvSpPr>
        <p:spPr bwMode="auto">
          <a:xfrm>
            <a:off x="6508750" y="3733800"/>
            <a:ext cx="0" cy="304800"/>
          </a:xfrm>
          <a:prstGeom prst="line">
            <a:avLst/>
          </a:prstGeom>
          <a:noFill/>
          <a:ln w="9525">
            <a:solidFill>
              <a:schemeClr val="tx1"/>
            </a:solidFill>
            <a:round/>
            <a:headEnd/>
            <a:tailEnd type="triangle" w="med" len="med"/>
          </a:ln>
        </p:spPr>
        <p:txBody>
          <a:bodyPr/>
          <a:lstStyle/>
          <a:p>
            <a:endParaRPr lang="en-US"/>
          </a:p>
        </p:txBody>
      </p:sp>
      <p:sp>
        <p:nvSpPr>
          <p:cNvPr id="48143" name="Line 15"/>
          <p:cNvSpPr>
            <a:spLocks noChangeShapeType="1"/>
          </p:cNvSpPr>
          <p:nvPr/>
        </p:nvSpPr>
        <p:spPr bwMode="auto">
          <a:xfrm>
            <a:off x="2535238" y="1828800"/>
            <a:ext cx="0" cy="609600"/>
          </a:xfrm>
          <a:prstGeom prst="line">
            <a:avLst/>
          </a:prstGeom>
          <a:noFill/>
          <a:ln w="9525">
            <a:solidFill>
              <a:schemeClr val="tx1"/>
            </a:solidFill>
            <a:round/>
            <a:headEnd/>
            <a:tailEnd type="triangle" w="med" len="med"/>
          </a:ln>
        </p:spPr>
        <p:txBody>
          <a:bodyPr/>
          <a:lstStyle/>
          <a:p>
            <a:endParaRPr lang="en-US"/>
          </a:p>
        </p:txBody>
      </p:sp>
      <p:sp>
        <p:nvSpPr>
          <p:cNvPr id="48144" name="Line 16"/>
          <p:cNvSpPr>
            <a:spLocks noChangeShapeType="1"/>
          </p:cNvSpPr>
          <p:nvPr/>
        </p:nvSpPr>
        <p:spPr bwMode="auto">
          <a:xfrm>
            <a:off x="6477000" y="1905000"/>
            <a:ext cx="0" cy="533400"/>
          </a:xfrm>
          <a:prstGeom prst="line">
            <a:avLst/>
          </a:prstGeom>
          <a:noFill/>
          <a:ln w="9525">
            <a:solidFill>
              <a:schemeClr val="tx1"/>
            </a:solidFill>
            <a:round/>
            <a:headEnd/>
            <a:tailEnd type="triangle" w="med" len="med"/>
          </a:ln>
        </p:spPr>
        <p:txBody>
          <a:bodyPr/>
          <a:lstStyle/>
          <a:p>
            <a:endParaRPr lang="en-US"/>
          </a:p>
        </p:txBody>
      </p:sp>
      <p:sp>
        <p:nvSpPr>
          <p:cNvPr id="11281" name="Line 17"/>
          <p:cNvSpPr>
            <a:spLocks noChangeShapeType="1"/>
          </p:cNvSpPr>
          <p:nvPr/>
        </p:nvSpPr>
        <p:spPr bwMode="auto">
          <a:xfrm flipH="1">
            <a:off x="3352800" y="4648200"/>
            <a:ext cx="2438400" cy="0"/>
          </a:xfrm>
          <a:prstGeom prst="line">
            <a:avLst/>
          </a:prstGeom>
          <a:noFill/>
          <a:ln w="9525">
            <a:solidFill>
              <a:schemeClr val="tx1"/>
            </a:solidFill>
            <a:round/>
            <a:headEnd/>
            <a:tailEnd type="triangle" w="med" len="med"/>
          </a:ln>
        </p:spPr>
        <p:txBody>
          <a:bodyPr/>
          <a:lstStyle/>
          <a:p>
            <a:endParaRPr lang="en-US"/>
          </a:p>
        </p:txBody>
      </p:sp>
      <p:sp>
        <p:nvSpPr>
          <p:cNvPr id="48146" name="Line 18"/>
          <p:cNvSpPr>
            <a:spLocks noChangeShapeType="1"/>
          </p:cNvSpPr>
          <p:nvPr/>
        </p:nvSpPr>
        <p:spPr bwMode="auto">
          <a:xfrm flipH="1">
            <a:off x="2514600" y="4953000"/>
            <a:ext cx="0" cy="609600"/>
          </a:xfrm>
          <a:prstGeom prst="line">
            <a:avLst/>
          </a:prstGeom>
          <a:noFill/>
          <a:ln w="9525">
            <a:solidFill>
              <a:schemeClr val="tx1"/>
            </a:solidFill>
            <a:round/>
            <a:headEnd/>
            <a:tailEnd type="triangle" w="med" len="med"/>
          </a:ln>
        </p:spPr>
        <p:txBody>
          <a:bodyPr/>
          <a:lstStyle/>
          <a:p>
            <a:endParaRPr lang="en-US"/>
          </a:p>
        </p:txBody>
      </p:sp>
      <p:sp>
        <p:nvSpPr>
          <p:cNvPr id="48147" name="Rectangle 19"/>
          <p:cNvSpPr>
            <a:spLocks noChangeArrowheads="1"/>
          </p:cNvSpPr>
          <p:nvPr/>
        </p:nvSpPr>
        <p:spPr bwMode="auto">
          <a:xfrm>
            <a:off x="1219200" y="2133600"/>
            <a:ext cx="6781800" cy="3124200"/>
          </a:xfrm>
          <a:prstGeom prst="rect">
            <a:avLst/>
          </a:prstGeom>
          <a:noFill/>
          <a:ln w="25400">
            <a:solidFill>
              <a:schemeClr val="tx1"/>
            </a:solidFill>
            <a:miter lim="800000"/>
            <a:headEnd/>
            <a:tailEnd/>
          </a:ln>
        </p:spPr>
        <p:txBody>
          <a:bodyPr wrap="none" anchor="ctr"/>
          <a:lstStyle/>
          <a:p>
            <a:endParaRPr lang="en-US"/>
          </a:p>
        </p:txBody>
      </p:sp>
      <p:sp>
        <p:nvSpPr>
          <p:cNvPr id="11284" name="Line 20"/>
          <p:cNvSpPr>
            <a:spLocks noChangeShapeType="1"/>
          </p:cNvSpPr>
          <p:nvPr/>
        </p:nvSpPr>
        <p:spPr bwMode="auto">
          <a:xfrm>
            <a:off x="2514600" y="3657600"/>
            <a:ext cx="0" cy="609600"/>
          </a:xfrm>
          <a:prstGeom prst="line">
            <a:avLst/>
          </a:prstGeom>
          <a:noFill/>
          <a:ln w="9525">
            <a:solidFill>
              <a:schemeClr val="tx1"/>
            </a:solidFill>
            <a:round/>
            <a:headEnd/>
            <a:tailEnd type="triangle" w="med" len="med"/>
          </a:ln>
        </p:spPr>
        <p:txBody>
          <a:bodyPr/>
          <a:lstStyle/>
          <a:p>
            <a:endParaRPr lang="en-US"/>
          </a:p>
        </p:txBody>
      </p:sp>
      <p:sp>
        <p:nvSpPr>
          <p:cNvPr id="48149" name="Rectangle 21"/>
          <p:cNvSpPr>
            <a:spLocks noChangeArrowheads="1"/>
          </p:cNvSpPr>
          <p:nvPr/>
        </p:nvSpPr>
        <p:spPr bwMode="auto">
          <a:xfrm>
            <a:off x="1219200" y="2133600"/>
            <a:ext cx="6781800" cy="3124200"/>
          </a:xfrm>
          <a:prstGeom prst="rect">
            <a:avLst/>
          </a:prstGeom>
          <a:noFill/>
          <a:ln w="25400">
            <a:solidFill>
              <a:schemeClr val="tx1"/>
            </a:solidFill>
            <a:miter lim="800000"/>
            <a:headEnd/>
            <a:tailEnd/>
          </a:ln>
        </p:spPr>
        <p:txBody>
          <a:bodyPr wrap="none" anchor="ctr"/>
          <a:lstStyle/>
          <a:p>
            <a:endParaRPr lang="en-US"/>
          </a:p>
        </p:txBody>
      </p:sp>
      <p:cxnSp>
        <p:nvCxnSpPr>
          <p:cNvPr id="24" name="Straight Connector 23"/>
          <p:cNvCxnSpPr>
            <a:cxnSpLocks noChangeShapeType="1"/>
            <a:stCxn id="48149" idx="0"/>
            <a:endCxn id="48149" idx="2"/>
          </p:cNvCxnSpPr>
          <p:nvPr/>
        </p:nvCxnSpPr>
        <p:spPr bwMode="auto">
          <a:xfrm rot="16200000" flipH="1">
            <a:off x="3048001" y="3695700"/>
            <a:ext cx="3124200" cy="3175"/>
          </a:xfrm>
          <a:prstGeom prst="line">
            <a:avLst/>
          </a:prstGeom>
          <a:noFill/>
          <a:ln w="9525" algn="ctr">
            <a:solidFill>
              <a:schemeClr val="tx1"/>
            </a:solidFill>
            <a:prstDash val="dash"/>
            <a:round/>
            <a:headEnd/>
            <a:tailEnd/>
          </a:ln>
        </p:spPr>
      </p:cxnSp>
      <p:sp>
        <p:nvSpPr>
          <p:cNvPr id="25" name="TextBox 24"/>
          <p:cNvSpPr txBox="1">
            <a:spLocks noChangeArrowheads="1"/>
          </p:cNvSpPr>
          <p:nvPr/>
        </p:nvSpPr>
        <p:spPr bwMode="auto">
          <a:xfrm>
            <a:off x="4572000" y="2133600"/>
            <a:ext cx="801688" cy="338138"/>
          </a:xfrm>
          <a:prstGeom prst="rect">
            <a:avLst/>
          </a:prstGeom>
          <a:noFill/>
          <a:ln w="9525">
            <a:noFill/>
            <a:miter lim="800000"/>
            <a:headEnd/>
            <a:tailEnd/>
          </a:ln>
        </p:spPr>
        <p:txBody>
          <a:bodyPr wrap="none">
            <a:spAutoFit/>
          </a:bodyPr>
          <a:lstStyle/>
          <a:p>
            <a:r>
              <a:rPr lang="en-US"/>
              <a:t>offline</a:t>
            </a:r>
          </a:p>
        </p:txBody>
      </p:sp>
      <p:sp>
        <p:nvSpPr>
          <p:cNvPr id="26" name="TextBox 25"/>
          <p:cNvSpPr txBox="1">
            <a:spLocks noChangeArrowheads="1"/>
          </p:cNvSpPr>
          <p:nvPr/>
        </p:nvSpPr>
        <p:spPr bwMode="auto">
          <a:xfrm>
            <a:off x="3846513" y="2133600"/>
            <a:ext cx="788987" cy="338138"/>
          </a:xfrm>
          <a:prstGeom prst="rect">
            <a:avLst/>
          </a:prstGeom>
          <a:noFill/>
          <a:ln w="9525">
            <a:noFill/>
            <a:miter lim="800000"/>
            <a:headEnd/>
            <a:tailEnd/>
          </a:ln>
        </p:spPr>
        <p:txBody>
          <a:bodyPr wrap="none">
            <a:spAutoFit/>
          </a:bodyPr>
          <a:lstStyle/>
          <a:p>
            <a:r>
              <a:rPr lang="en-US"/>
              <a:t>online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7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2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7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27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2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27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27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2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27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28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animBg="1"/>
      <p:bldP spid="11271" grpId="0" animBg="1"/>
      <p:bldP spid="11272" grpId="0"/>
      <p:bldP spid="11273" grpId="0"/>
      <p:bldP spid="11274" grpId="0" animBg="1"/>
      <p:bldP spid="11275" grpId="0" animBg="1"/>
      <p:bldP spid="11276" grpId="0" animBg="1"/>
      <p:bldP spid="11277" grpId="0" animBg="1"/>
      <p:bldP spid="11278" grpId="0" animBg="1"/>
      <p:bldP spid="11281" grpId="0" animBg="1"/>
      <p:bldP spid="11284" grpId="0" animBg="1"/>
      <p:bldP spid="25" grpId="0"/>
      <p:bldP spid="26" grpId="0"/>
    </p:bld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mtClean="0"/>
              <a:t>How do we represent text?</a:t>
            </a:r>
          </a:p>
        </p:txBody>
      </p:sp>
      <p:sp>
        <p:nvSpPr>
          <p:cNvPr id="49155" name="Rectangle 3"/>
          <p:cNvSpPr>
            <a:spLocks noGrp="1" noChangeArrowheads="1"/>
          </p:cNvSpPr>
          <p:nvPr>
            <p:ph type="body" idx="1"/>
          </p:nvPr>
        </p:nvSpPr>
        <p:spPr/>
        <p:txBody>
          <a:bodyPr/>
          <a:lstStyle/>
          <a:p>
            <a:r>
              <a:rPr lang="en-US" dirty="0" smtClean="0"/>
              <a:t>“Bag of words”</a:t>
            </a:r>
          </a:p>
          <a:p>
            <a:pPr lvl="1"/>
            <a:r>
              <a:rPr lang="en-US" dirty="0" smtClean="0"/>
              <a:t>Treat all the words in a document as index terms for that document</a:t>
            </a:r>
          </a:p>
          <a:p>
            <a:pPr lvl="1"/>
            <a:r>
              <a:rPr lang="en-US" dirty="0" smtClean="0"/>
              <a:t>Assign a weight to each term based on “importance”</a:t>
            </a:r>
          </a:p>
          <a:p>
            <a:pPr lvl="1"/>
            <a:r>
              <a:rPr lang="en-US" dirty="0" smtClean="0"/>
              <a:t>Disregard order, structure, meaning, etc. of the words</a:t>
            </a:r>
          </a:p>
          <a:p>
            <a:pPr lvl="1"/>
            <a:r>
              <a:rPr lang="en-US" dirty="0" smtClean="0"/>
              <a:t>Simple, yet effective!</a:t>
            </a:r>
          </a:p>
          <a:p>
            <a:r>
              <a:rPr lang="en-US" dirty="0" smtClean="0"/>
              <a:t>Assumptions</a:t>
            </a:r>
          </a:p>
          <a:p>
            <a:pPr lvl="1"/>
            <a:r>
              <a:rPr lang="en-US" dirty="0" smtClean="0"/>
              <a:t>Term occurrence is independent</a:t>
            </a:r>
          </a:p>
          <a:p>
            <a:pPr lvl="1"/>
            <a:r>
              <a:rPr lang="en-US" dirty="0" smtClean="0"/>
              <a:t>Document relevance is independent</a:t>
            </a:r>
          </a:p>
          <a:p>
            <a:pPr lvl="1"/>
            <a:r>
              <a:rPr lang="en-US" dirty="0" smtClean="0"/>
              <a:t>“Words” are well-defined</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685800" y="3058180"/>
            <a:ext cx="7560083" cy="523220"/>
          </a:xfrm>
          <a:prstGeom prst="rect">
            <a:avLst/>
          </a:prstGeom>
          <a:noFill/>
        </p:spPr>
        <p:txBody>
          <a:bodyPr wrap="none" rtlCol="0">
            <a:spAutoFit/>
          </a:bodyPr>
          <a:lstStyle/>
          <a:p>
            <a:r>
              <a:rPr lang="en-US" sz="2800" dirty="0" smtClean="0"/>
              <a:t>+ simple, distributed programming models </a:t>
            </a:r>
          </a:p>
        </p:txBody>
      </p:sp>
      <p:sp>
        <p:nvSpPr>
          <p:cNvPr id="5" name="TextBox 4"/>
          <p:cNvSpPr txBox="1"/>
          <p:nvPr/>
        </p:nvSpPr>
        <p:spPr>
          <a:xfrm>
            <a:off x="993836" y="2590800"/>
            <a:ext cx="4721164" cy="523220"/>
          </a:xfrm>
          <a:prstGeom prst="rect">
            <a:avLst/>
          </a:prstGeom>
          <a:noFill/>
        </p:spPr>
        <p:txBody>
          <a:bodyPr wrap="none" rtlCol="0">
            <a:spAutoFit/>
          </a:bodyPr>
          <a:lstStyle/>
          <a:p>
            <a:r>
              <a:rPr lang="en-US" sz="2800" dirty="0" smtClean="0"/>
              <a:t>cheap commodity clusters</a:t>
            </a:r>
            <a:endParaRPr lang="en-US" sz="2800" dirty="0"/>
          </a:p>
        </p:txBody>
      </p:sp>
      <p:sp>
        <p:nvSpPr>
          <p:cNvPr id="6" name="TextBox 5"/>
          <p:cNvSpPr txBox="1"/>
          <p:nvPr/>
        </p:nvSpPr>
        <p:spPr>
          <a:xfrm>
            <a:off x="685800" y="3515380"/>
            <a:ext cx="7609776" cy="523220"/>
          </a:xfrm>
          <a:prstGeom prst="rect">
            <a:avLst/>
          </a:prstGeom>
          <a:noFill/>
        </p:spPr>
        <p:txBody>
          <a:bodyPr wrap="none" rtlCol="0">
            <a:spAutoFit/>
          </a:bodyPr>
          <a:lstStyle/>
          <a:p>
            <a:r>
              <a:rPr lang="en-US" sz="2800" dirty="0" smtClean="0">
                <a:solidFill>
                  <a:srgbClr val="FFFF00"/>
                </a:solidFill>
              </a:rPr>
              <a:t>= data-intensive computing for the masses!</a:t>
            </a:r>
            <a:endParaRPr lang="en-US" sz="2800" dirty="0">
              <a:solidFill>
                <a:srgbClr val="FFFF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mtClean="0"/>
              <a:t>What’s a word?</a:t>
            </a:r>
          </a:p>
        </p:txBody>
      </p:sp>
      <p:sp>
        <p:nvSpPr>
          <p:cNvPr id="50179" name="Text Box 3"/>
          <p:cNvSpPr txBox="1">
            <a:spLocks noChangeArrowheads="1"/>
          </p:cNvSpPr>
          <p:nvPr/>
        </p:nvSpPr>
        <p:spPr bwMode="auto">
          <a:xfrm>
            <a:off x="685800" y="1247775"/>
            <a:ext cx="4572000" cy="581025"/>
          </a:xfrm>
          <a:prstGeom prst="rect">
            <a:avLst/>
          </a:prstGeom>
          <a:noFill/>
          <a:ln w="9525">
            <a:noFill/>
            <a:miter lim="800000"/>
            <a:headEnd/>
            <a:tailEnd/>
          </a:ln>
        </p:spPr>
        <p:txBody>
          <a:bodyPr>
            <a:spAutoFit/>
          </a:bodyPr>
          <a:lstStyle/>
          <a:p>
            <a:r>
              <a:rPr lang="en-US"/>
              <a:t>天主教教宗若望保祿二世因感冒再度住進醫院。這是他今年第二度因同樣的病因住院。 </a:t>
            </a:r>
          </a:p>
        </p:txBody>
      </p:sp>
      <p:sp>
        <p:nvSpPr>
          <p:cNvPr id="50180" name="Text Box 4"/>
          <p:cNvSpPr txBox="1">
            <a:spLocks noChangeArrowheads="1"/>
          </p:cNvSpPr>
          <p:nvPr/>
        </p:nvSpPr>
        <p:spPr bwMode="auto">
          <a:xfrm>
            <a:off x="2270125" y="1428750"/>
            <a:ext cx="6264275" cy="1314450"/>
          </a:xfrm>
          <a:prstGeom prst="rect">
            <a:avLst/>
          </a:prstGeom>
          <a:noFill/>
          <a:ln w="9525">
            <a:noFill/>
            <a:miter lim="800000"/>
            <a:headEnd/>
            <a:tailEnd/>
          </a:ln>
        </p:spPr>
        <p:txBody>
          <a:bodyPr>
            <a:spAutoFit/>
          </a:bodyPr>
          <a:lstStyle/>
          <a:p>
            <a:pPr algn="r"/>
            <a:r>
              <a:rPr lang="x-none">
                <a:cs typeface="Arial" charset="0"/>
              </a:rPr>
              <a:t>وقال مارك ريجيف - الناطق باسم</a:t>
            </a:r>
            <a:r>
              <a:rPr lang="en-US"/>
              <a:t> </a:t>
            </a:r>
            <a:endParaRPr lang="en-US">
              <a:cs typeface="Arial" charset="0"/>
            </a:endParaRPr>
          </a:p>
          <a:p>
            <a:pPr algn="r"/>
            <a:r>
              <a:rPr lang="x-none">
                <a:cs typeface="Arial" charset="0"/>
              </a:rPr>
              <a:t>الخارجية الإسرائيلية - إن شارون قبل</a:t>
            </a:r>
            <a:r>
              <a:rPr lang="en-US"/>
              <a:t> </a:t>
            </a:r>
            <a:endParaRPr lang="en-US">
              <a:cs typeface="Arial" charset="0"/>
            </a:endParaRPr>
          </a:p>
          <a:p>
            <a:pPr algn="r"/>
            <a:r>
              <a:rPr lang="x-none">
                <a:cs typeface="Arial" charset="0"/>
              </a:rPr>
              <a:t>الدعوة وسيقوم للمرة الأولى بزيارة</a:t>
            </a:r>
            <a:r>
              <a:rPr lang="en-US"/>
              <a:t> </a:t>
            </a:r>
          </a:p>
          <a:p>
            <a:pPr algn="r"/>
            <a:r>
              <a:rPr lang="x-none">
                <a:cs typeface="Arial" charset="0"/>
              </a:rPr>
              <a:t>تونس، التي كانت لفترة طويلة المقر</a:t>
            </a:r>
            <a:r>
              <a:rPr lang="en-US"/>
              <a:t> </a:t>
            </a:r>
          </a:p>
          <a:p>
            <a:pPr algn="r"/>
            <a:r>
              <a:rPr lang="x-none">
                <a:cs typeface="Arial" charset="0"/>
              </a:rPr>
              <a:t>الرسمي لمنظمة التحرير الفلسطينية بعد خروجها من لبنان عام 1982</a:t>
            </a:r>
            <a:r>
              <a:rPr lang="en-US">
                <a:cs typeface="Arial" charset="0"/>
              </a:rPr>
              <a:t>.</a:t>
            </a:r>
            <a:r>
              <a:rPr lang="en-US"/>
              <a:t> </a:t>
            </a:r>
          </a:p>
        </p:txBody>
      </p:sp>
      <p:sp>
        <p:nvSpPr>
          <p:cNvPr id="50181" name="Text Box 5"/>
          <p:cNvSpPr txBox="1">
            <a:spLocks noChangeArrowheads="1"/>
          </p:cNvSpPr>
          <p:nvPr/>
        </p:nvSpPr>
        <p:spPr bwMode="auto">
          <a:xfrm>
            <a:off x="457200" y="2968625"/>
            <a:ext cx="6492875" cy="825500"/>
          </a:xfrm>
          <a:prstGeom prst="rect">
            <a:avLst/>
          </a:prstGeom>
          <a:noFill/>
          <a:ln w="9525">
            <a:noFill/>
            <a:miter lim="800000"/>
            <a:headEnd/>
            <a:tailEnd/>
          </a:ln>
        </p:spPr>
        <p:txBody>
          <a:bodyPr>
            <a:spAutoFit/>
          </a:bodyPr>
          <a:lstStyle/>
          <a:p>
            <a:r>
              <a:rPr lang="en-US"/>
              <a:t>Выступая в Мещанском суде Москвы экс-глава ЮКОСа заявил не совершал ничего противозаконного, в чем обвиняет его генпрокуратура России. </a:t>
            </a:r>
          </a:p>
        </p:txBody>
      </p:sp>
      <p:sp>
        <p:nvSpPr>
          <p:cNvPr id="50182" name="Text Box 6"/>
          <p:cNvSpPr txBox="1">
            <a:spLocks noChangeArrowheads="1"/>
          </p:cNvSpPr>
          <p:nvPr/>
        </p:nvSpPr>
        <p:spPr bwMode="auto">
          <a:xfrm>
            <a:off x="1295400" y="3971925"/>
            <a:ext cx="6172200" cy="825500"/>
          </a:xfrm>
          <a:prstGeom prst="rect">
            <a:avLst/>
          </a:prstGeom>
          <a:noFill/>
          <a:ln w="9525">
            <a:noFill/>
            <a:miter lim="800000"/>
            <a:headEnd/>
            <a:tailEnd/>
          </a:ln>
        </p:spPr>
        <p:txBody>
          <a:bodyPr>
            <a:spAutoFit/>
          </a:bodyPr>
          <a:lstStyle/>
          <a:p>
            <a:r>
              <a:rPr lang="en-US"/>
              <a:t>भारत सरकार ने आर्थिक सर्वेक्षण में वित्तीय वर्ष 2005-06 में सात फ़ीसदी विकास दर हासिल करने का आकलन किया है और कर सुधार पर ज़ोर दिया है </a:t>
            </a:r>
          </a:p>
        </p:txBody>
      </p:sp>
      <p:sp>
        <p:nvSpPr>
          <p:cNvPr id="50183" name="Text Box 7"/>
          <p:cNvSpPr txBox="1">
            <a:spLocks noChangeArrowheads="1"/>
          </p:cNvSpPr>
          <p:nvPr/>
        </p:nvSpPr>
        <p:spPr bwMode="auto">
          <a:xfrm>
            <a:off x="698500" y="4994275"/>
            <a:ext cx="5321300" cy="336550"/>
          </a:xfrm>
          <a:prstGeom prst="rect">
            <a:avLst/>
          </a:prstGeom>
          <a:noFill/>
          <a:ln w="9525">
            <a:noFill/>
            <a:miter lim="800000"/>
            <a:headEnd/>
            <a:tailEnd/>
          </a:ln>
        </p:spPr>
        <p:txBody>
          <a:bodyPr wrap="none">
            <a:spAutoFit/>
          </a:bodyPr>
          <a:lstStyle/>
          <a:p>
            <a:r>
              <a:rPr lang="en-US"/>
              <a:t>日米連合で台頭中国に対処…アーミテージ前副長官提言 </a:t>
            </a:r>
          </a:p>
        </p:txBody>
      </p:sp>
      <p:sp>
        <p:nvSpPr>
          <p:cNvPr id="50184" name="Text Box 8"/>
          <p:cNvSpPr txBox="1">
            <a:spLocks noChangeArrowheads="1"/>
          </p:cNvSpPr>
          <p:nvPr/>
        </p:nvSpPr>
        <p:spPr bwMode="auto">
          <a:xfrm>
            <a:off x="1066800" y="5483225"/>
            <a:ext cx="6629400" cy="1069975"/>
          </a:xfrm>
          <a:prstGeom prst="rect">
            <a:avLst/>
          </a:prstGeom>
          <a:noFill/>
          <a:ln w="9525">
            <a:noFill/>
            <a:miter lim="800000"/>
            <a:headEnd/>
            <a:tailEnd/>
          </a:ln>
        </p:spPr>
        <p:txBody>
          <a:bodyPr>
            <a:spAutoFit/>
          </a:bodyPr>
          <a:lstStyle/>
          <a:p>
            <a:r>
              <a:rPr lang="en-US"/>
              <a:t>조재영 기자= 서울시는 25일 이명박 시장이 `행정중심복합도시'' 건설안에 대해 `군대라도 동원해 막고싶은 심정''이라고 말했다는 일부 언론의 보도를 부인했다.</a:t>
            </a:r>
            <a:br>
              <a:rPr lang="en-US"/>
            </a:br>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mtClean="0"/>
              <a:t>Sample Document</a:t>
            </a:r>
          </a:p>
        </p:txBody>
      </p:sp>
      <p:sp>
        <p:nvSpPr>
          <p:cNvPr id="51203" name="Rectangle 3"/>
          <p:cNvSpPr>
            <a:spLocks noGrp="1" noChangeArrowheads="1"/>
          </p:cNvSpPr>
          <p:nvPr>
            <p:ph type="body" sz="half" idx="4294967295"/>
          </p:nvPr>
        </p:nvSpPr>
        <p:spPr>
          <a:xfrm>
            <a:off x="457200" y="1066800"/>
            <a:ext cx="3543300" cy="5257800"/>
          </a:xfrm>
        </p:spPr>
        <p:txBody>
          <a:bodyPr/>
          <a:lstStyle/>
          <a:p>
            <a:pPr marL="0" indent="0">
              <a:lnSpc>
                <a:spcPct val="90000"/>
              </a:lnSpc>
              <a:buFont typeface="Wingdings" pitchFamily="2" charset="2"/>
              <a:buNone/>
            </a:pPr>
            <a:r>
              <a:rPr lang="en-US" sz="1800" b="1" smtClean="0"/>
              <a:t>McDonald's slims down spuds</a:t>
            </a:r>
          </a:p>
          <a:p>
            <a:pPr marL="0" indent="0">
              <a:lnSpc>
                <a:spcPct val="90000"/>
              </a:lnSpc>
              <a:buFont typeface="Wingdings" pitchFamily="2" charset="2"/>
              <a:buNone/>
            </a:pPr>
            <a:r>
              <a:rPr lang="en-US" sz="1400" smtClean="0"/>
              <a:t>Fast-food chain to reduce certain types of fat in its french fries with new cooking oil.</a:t>
            </a:r>
          </a:p>
          <a:p>
            <a:pPr marL="0" indent="0">
              <a:lnSpc>
                <a:spcPct val="90000"/>
              </a:lnSpc>
              <a:buFont typeface="Wingdings" pitchFamily="2" charset="2"/>
              <a:buNone/>
            </a:pPr>
            <a:r>
              <a:rPr lang="en-US" sz="1200" smtClean="0"/>
              <a:t>NEW YORK (CNN/Money) - McDonald's Corp. is cutting the amount of "bad" fat in its french fries nearly in half, the fast-food chain said Tuesday as it moves to make all its fried menu items healthier.</a:t>
            </a:r>
          </a:p>
          <a:p>
            <a:pPr marL="0" indent="0">
              <a:lnSpc>
                <a:spcPct val="90000"/>
              </a:lnSpc>
              <a:buFont typeface="Wingdings" pitchFamily="2" charset="2"/>
              <a:buNone/>
            </a:pPr>
            <a:r>
              <a:rPr lang="en-US" sz="1200" smtClean="0"/>
              <a:t>But does that mean the popular shoestring fries won't taste the same? The company says no. "It's a win-win for our customers because they are getting the same great french-fry taste along with an even healthier nutrition profile," said Mike Roberts, president of McDonald's USA.</a:t>
            </a:r>
          </a:p>
          <a:p>
            <a:pPr marL="0" indent="0">
              <a:lnSpc>
                <a:spcPct val="90000"/>
              </a:lnSpc>
              <a:buFont typeface="Wingdings" pitchFamily="2" charset="2"/>
              <a:buNone/>
            </a:pPr>
            <a:r>
              <a:rPr lang="en-US" sz="1200" smtClean="0"/>
              <a:t>But others are not so sure. McDonald's will not specifically discuss the kind of oil it plans to use, but at least one nutrition expert says playing with the formula could mean a different taste.</a:t>
            </a:r>
          </a:p>
          <a:p>
            <a:pPr marL="0" indent="0">
              <a:lnSpc>
                <a:spcPct val="90000"/>
              </a:lnSpc>
              <a:buFont typeface="Wingdings" pitchFamily="2" charset="2"/>
              <a:buNone/>
            </a:pPr>
            <a:r>
              <a:rPr lang="en-US" sz="1200" smtClean="0"/>
              <a:t>Shares of Oak Brook, Ill.-based McDonald's (MCD: down $0.54 to $23.22, Research, Estimates) were lower Tuesday afternoon. It was unclear Tuesday whether competitors Burger King and Wendy's International (WEN: down $0.80 to $34.91, Research, Estimates) would follow suit. Neither company could immediately be reached for comment.</a:t>
            </a:r>
          </a:p>
          <a:p>
            <a:pPr marL="0" indent="0">
              <a:lnSpc>
                <a:spcPct val="90000"/>
              </a:lnSpc>
              <a:buFont typeface="Wingdings" pitchFamily="2" charset="2"/>
              <a:buNone/>
            </a:pPr>
            <a:r>
              <a:rPr lang="en-US" sz="1200" smtClean="0"/>
              <a:t>…</a:t>
            </a:r>
          </a:p>
        </p:txBody>
      </p:sp>
      <p:sp>
        <p:nvSpPr>
          <p:cNvPr id="14340" name="Rectangle 4"/>
          <p:cNvSpPr>
            <a:spLocks noGrp="1" noChangeArrowheads="1"/>
          </p:cNvSpPr>
          <p:nvPr>
            <p:ph type="body" sz="half" idx="4294967295"/>
          </p:nvPr>
        </p:nvSpPr>
        <p:spPr>
          <a:xfrm>
            <a:off x="5372100" y="1828800"/>
            <a:ext cx="3543300" cy="4038600"/>
          </a:xfrm>
        </p:spPr>
        <p:txBody>
          <a:bodyPr/>
          <a:lstStyle/>
          <a:p>
            <a:pPr>
              <a:buFont typeface="Wingdings" pitchFamily="2" charset="2"/>
              <a:buNone/>
            </a:pPr>
            <a:r>
              <a:rPr lang="en-US" sz="2000" dirty="0" smtClean="0"/>
              <a:t>16 × said </a:t>
            </a:r>
          </a:p>
          <a:p>
            <a:pPr>
              <a:buFont typeface="Wingdings" pitchFamily="2" charset="2"/>
              <a:buNone/>
            </a:pPr>
            <a:r>
              <a:rPr lang="en-US" sz="2000" dirty="0" smtClean="0"/>
              <a:t>14 × McDonalds</a:t>
            </a:r>
          </a:p>
          <a:p>
            <a:pPr>
              <a:buFont typeface="Wingdings" pitchFamily="2" charset="2"/>
              <a:buNone/>
            </a:pPr>
            <a:r>
              <a:rPr lang="en-US" sz="2000" dirty="0" smtClean="0"/>
              <a:t>12 × fat</a:t>
            </a:r>
          </a:p>
          <a:p>
            <a:pPr>
              <a:buFont typeface="Wingdings" pitchFamily="2" charset="2"/>
              <a:buNone/>
            </a:pPr>
            <a:r>
              <a:rPr lang="en-US" sz="2000" dirty="0" smtClean="0"/>
              <a:t>11 × fries</a:t>
            </a:r>
          </a:p>
          <a:p>
            <a:pPr>
              <a:buFont typeface="Wingdings" pitchFamily="2" charset="2"/>
              <a:buNone/>
            </a:pPr>
            <a:r>
              <a:rPr lang="en-US" sz="2000" dirty="0" smtClean="0"/>
              <a:t>8 × new</a:t>
            </a:r>
          </a:p>
          <a:p>
            <a:pPr>
              <a:buFont typeface="Wingdings" pitchFamily="2" charset="2"/>
              <a:buNone/>
            </a:pPr>
            <a:r>
              <a:rPr lang="en-US" sz="2000" dirty="0" smtClean="0"/>
              <a:t>6 × company, </a:t>
            </a:r>
            <a:r>
              <a:rPr lang="en-US" sz="2000" dirty="0" err="1" smtClean="0"/>
              <a:t>french</a:t>
            </a:r>
            <a:r>
              <a:rPr lang="en-US" sz="2000" dirty="0" smtClean="0"/>
              <a:t>, nutrition</a:t>
            </a:r>
          </a:p>
          <a:p>
            <a:pPr>
              <a:buFont typeface="Wingdings" pitchFamily="2" charset="2"/>
              <a:buNone/>
            </a:pPr>
            <a:r>
              <a:rPr lang="en-US" sz="2000" dirty="0" smtClean="0"/>
              <a:t>5 × food, oil, percent, reduce, taste, Tuesday</a:t>
            </a:r>
          </a:p>
          <a:p>
            <a:pPr>
              <a:buFont typeface="Wingdings" pitchFamily="2" charset="2"/>
              <a:buNone/>
            </a:pPr>
            <a:r>
              <a:rPr lang="en-US" sz="2000" dirty="0" smtClean="0"/>
              <a:t>…</a:t>
            </a:r>
          </a:p>
          <a:p>
            <a:pPr>
              <a:buFont typeface="Wingdings" pitchFamily="2" charset="2"/>
              <a:buNone/>
            </a:pPr>
            <a:endParaRPr lang="en-US" sz="2000" dirty="0" smtClean="0"/>
          </a:p>
        </p:txBody>
      </p:sp>
      <p:sp>
        <p:nvSpPr>
          <p:cNvPr id="14342" name="Text Box 6"/>
          <p:cNvSpPr txBox="1">
            <a:spLocks noChangeArrowheads="1"/>
          </p:cNvSpPr>
          <p:nvPr/>
        </p:nvSpPr>
        <p:spPr bwMode="auto">
          <a:xfrm>
            <a:off x="5057775" y="1143000"/>
            <a:ext cx="2486025" cy="461963"/>
          </a:xfrm>
          <a:prstGeom prst="rect">
            <a:avLst/>
          </a:prstGeom>
          <a:noFill/>
          <a:ln w="9525">
            <a:noFill/>
            <a:miter lim="800000"/>
            <a:headEnd/>
            <a:tailEnd/>
          </a:ln>
        </p:spPr>
        <p:txBody>
          <a:bodyPr wrap="none">
            <a:spAutoFit/>
          </a:bodyPr>
          <a:lstStyle/>
          <a:p>
            <a:r>
              <a:rPr lang="en-US" sz="2400">
                <a:solidFill>
                  <a:srgbClr val="FFFF00"/>
                </a:solidFill>
              </a:rPr>
              <a:t>“Bag of Words”</a:t>
            </a:r>
          </a:p>
        </p:txBody>
      </p:sp>
      <p:sp>
        <p:nvSpPr>
          <p:cNvPr id="8" name="Right Arrow 7"/>
          <p:cNvSpPr>
            <a:spLocks noChangeArrowheads="1"/>
          </p:cNvSpPr>
          <p:nvPr/>
        </p:nvSpPr>
        <p:spPr bwMode="auto">
          <a:xfrm>
            <a:off x="4114800" y="2895600"/>
            <a:ext cx="1143000" cy="762000"/>
          </a:xfrm>
          <a:prstGeom prst="rightArrow">
            <a:avLst>
              <a:gd name="adj1" fmla="val 50000"/>
              <a:gd name="adj2" fmla="val 50000"/>
            </a:avLst>
          </a:prstGeom>
          <a:solidFill>
            <a:schemeClr val="accent1"/>
          </a:solidFill>
          <a:ln w="9525" algn="ctr">
            <a:noFill/>
            <a:round/>
            <a:headEnd/>
            <a:tailEnd/>
          </a:ln>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40">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4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4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4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4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4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4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40">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uild="p"/>
      <p:bldP spid="14342" grpId="0"/>
      <p:bldP spid="8" grpId="0" animBg="1"/>
    </p:bld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smtClean="0"/>
              <a:t>Boolean Retrieval</a:t>
            </a:r>
          </a:p>
        </p:txBody>
      </p:sp>
      <p:sp>
        <p:nvSpPr>
          <p:cNvPr id="52227" name="Content Placeholder 2"/>
          <p:cNvSpPr>
            <a:spLocks noGrp="1"/>
          </p:cNvSpPr>
          <p:nvPr>
            <p:ph idx="1"/>
          </p:nvPr>
        </p:nvSpPr>
        <p:spPr/>
        <p:txBody>
          <a:bodyPr/>
          <a:lstStyle/>
          <a:p>
            <a:r>
              <a:rPr lang="en-US" smtClean="0"/>
              <a:t>Users express queries as a Boolean expression</a:t>
            </a:r>
          </a:p>
          <a:p>
            <a:pPr lvl="1"/>
            <a:r>
              <a:rPr lang="en-US" smtClean="0"/>
              <a:t>AND, OR, NOT</a:t>
            </a:r>
          </a:p>
          <a:p>
            <a:pPr lvl="1"/>
            <a:r>
              <a:rPr lang="en-US" smtClean="0"/>
              <a:t>Can be arbitrarily nested</a:t>
            </a:r>
          </a:p>
          <a:p>
            <a:r>
              <a:rPr lang="en-US" smtClean="0"/>
              <a:t>Retrieval is based on the notion of sets</a:t>
            </a:r>
          </a:p>
          <a:p>
            <a:pPr lvl="1"/>
            <a:r>
              <a:rPr lang="en-US" smtClean="0"/>
              <a:t>Any given query divides the collection into two sets: </a:t>
            </a:r>
            <a:br>
              <a:rPr lang="en-US" smtClean="0"/>
            </a:br>
            <a:r>
              <a:rPr lang="en-US" smtClean="0"/>
              <a:t>retrieved, not-retrieved</a:t>
            </a:r>
          </a:p>
          <a:p>
            <a:pPr lvl="1"/>
            <a:r>
              <a:rPr lang="en-US" smtClean="0"/>
              <a:t>Pure Boolean systems do not define an ordering of the results</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53251" name="Rectangle 3"/>
          <p:cNvSpPr>
            <a:spLocks noGrp="1" noChangeArrowheads="1"/>
          </p:cNvSpPr>
          <p:nvPr>
            <p:ph type="title"/>
          </p:nvPr>
        </p:nvSpPr>
        <p:spPr>
          <a:noFill/>
        </p:spPr>
        <p:txBody>
          <a:bodyPr lIns="90488" tIns="44450" rIns="90488" bIns="44450"/>
          <a:lstStyle/>
          <a:p>
            <a:r>
              <a:rPr lang="en-US" smtClean="0"/>
              <a:t>Representing Documents</a:t>
            </a:r>
          </a:p>
        </p:txBody>
      </p:sp>
      <p:sp>
        <p:nvSpPr>
          <p:cNvPr id="53252" name="Rectangle 4"/>
          <p:cNvSpPr>
            <a:spLocks noChangeArrowheads="1"/>
          </p:cNvSpPr>
          <p:nvPr/>
        </p:nvSpPr>
        <p:spPr bwMode="auto">
          <a:xfrm>
            <a:off x="1546225" y="1758950"/>
            <a:ext cx="1511300" cy="1739900"/>
          </a:xfrm>
          <a:prstGeom prst="rect">
            <a:avLst/>
          </a:prstGeom>
          <a:noFill/>
          <a:ln w="12700">
            <a:solidFill>
              <a:schemeClr val="tx1"/>
            </a:solidFill>
            <a:miter lim="800000"/>
            <a:headEnd/>
            <a:tailEnd/>
          </a:ln>
        </p:spPr>
        <p:txBody>
          <a:bodyPr wrap="none" anchor="ctr"/>
          <a:lstStyle/>
          <a:p>
            <a:endParaRPr lang="en-US"/>
          </a:p>
        </p:txBody>
      </p:sp>
      <p:sp>
        <p:nvSpPr>
          <p:cNvPr id="53253" name="Rectangle 5"/>
          <p:cNvSpPr>
            <a:spLocks noChangeArrowheads="1"/>
          </p:cNvSpPr>
          <p:nvPr/>
        </p:nvSpPr>
        <p:spPr bwMode="auto">
          <a:xfrm>
            <a:off x="1525588" y="1828800"/>
            <a:ext cx="1530350" cy="939800"/>
          </a:xfrm>
          <a:prstGeom prst="rect">
            <a:avLst/>
          </a:prstGeom>
          <a:noFill/>
          <a:ln w="12700">
            <a:noFill/>
            <a:miter lim="800000"/>
            <a:headEnd/>
            <a:tailEnd/>
          </a:ln>
        </p:spPr>
        <p:txBody>
          <a:bodyPr wrap="none" lIns="90488" tIns="44450" rIns="90488" bIns="44450">
            <a:spAutoFit/>
          </a:bodyPr>
          <a:lstStyle/>
          <a:p>
            <a:r>
              <a:rPr lang="en-US" sz="1400" b="0"/>
              <a:t>The quick brown </a:t>
            </a:r>
          </a:p>
          <a:p>
            <a:r>
              <a:rPr lang="en-US" sz="1400" b="0"/>
              <a:t>fox jumped over </a:t>
            </a:r>
          </a:p>
          <a:p>
            <a:r>
              <a:rPr lang="en-US" sz="1400" b="0"/>
              <a:t>the lazy dog’s </a:t>
            </a:r>
          </a:p>
          <a:p>
            <a:r>
              <a:rPr lang="en-US" sz="1400" b="0"/>
              <a:t>back. </a:t>
            </a:r>
          </a:p>
        </p:txBody>
      </p:sp>
      <p:sp>
        <p:nvSpPr>
          <p:cNvPr id="53254" name="Rectangle 6"/>
          <p:cNvSpPr>
            <a:spLocks noChangeArrowheads="1"/>
          </p:cNvSpPr>
          <p:nvPr/>
        </p:nvSpPr>
        <p:spPr bwMode="auto">
          <a:xfrm>
            <a:off x="1449388" y="1204913"/>
            <a:ext cx="1635125" cy="393700"/>
          </a:xfrm>
          <a:prstGeom prst="rect">
            <a:avLst/>
          </a:prstGeom>
          <a:noFill/>
          <a:ln w="12700">
            <a:noFill/>
            <a:miter lim="800000"/>
            <a:headEnd/>
            <a:tailEnd/>
          </a:ln>
        </p:spPr>
        <p:txBody>
          <a:bodyPr wrap="none" lIns="90488" tIns="44450" rIns="90488" bIns="44450">
            <a:spAutoFit/>
          </a:bodyPr>
          <a:lstStyle/>
          <a:p>
            <a:r>
              <a:rPr lang="en-US" sz="2000"/>
              <a:t>Document 1</a:t>
            </a:r>
          </a:p>
        </p:txBody>
      </p:sp>
      <p:sp>
        <p:nvSpPr>
          <p:cNvPr id="53255" name="Rectangle 7"/>
          <p:cNvSpPr>
            <a:spLocks noChangeArrowheads="1"/>
          </p:cNvSpPr>
          <p:nvPr/>
        </p:nvSpPr>
        <p:spPr bwMode="auto">
          <a:xfrm>
            <a:off x="1546225" y="4349750"/>
            <a:ext cx="1511300" cy="1739900"/>
          </a:xfrm>
          <a:prstGeom prst="rect">
            <a:avLst/>
          </a:prstGeom>
          <a:noFill/>
          <a:ln w="12700">
            <a:solidFill>
              <a:schemeClr val="tx1"/>
            </a:solidFill>
            <a:miter lim="800000"/>
            <a:headEnd/>
            <a:tailEnd/>
          </a:ln>
        </p:spPr>
        <p:txBody>
          <a:bodyPr wrap="none" anchor="ctr"/>
          <a:lstStyle/>
          <a:p>
            <a:endParaRPr lang="en-US"/>
          </a:p>
        </p:txBody>
      </p:sp>
      <p:sp>
        <p:nvSpPr>
          <p:cNvPr id="53256" name="Rectangle 8"/>
          <p:cNvSpPr>
            <a:spLocks noChangeArrowheads="1"/>
          </p:cNvSpPr>
          <p:nvPr/>
        </p:nvSpPr>
        <p:spPr bwMode="auto">
          <a:xfrm>
            <a:off x="1449388" y="3795713"/>
            <a:ext cx="1635125" cy="393700"/>
          </a:xfrm>
          <a:prstGeom prst="rect">
            <a:avLst/>
          </a:prstGeom>
          <a:noFill/>
          <a:ln w="12700">
            <a:noFill/>
            <a:miter lim="800000"/>
            <a:headEnd/>
            <a:tailEnd/>
          </a:ln>
        </p:spPr>
        <p:txBody>
          <a:bodyPr wrap="none" lIns="90488" tIns="44450" rIns="90488" bIns="44450">
            <a:spAutoFit/>
          </a:bodyPr>
          <a:lstStyle/>
          <a:p>
            <a:r>
              <a:rPr lang="en-US" sz="2000"/>
              <a:t>Document 2</a:t>
            </a:r>
          </a:p>
        </p:txBody>
      </p:sp>
      <p:sp>
        <p:nvSpPr>
          <p:cNvPr id="53257" name="Rectangle 9"/>
          <p:cNvSpPr>
            <a:spLocks noChangeArrowheads="1"/>
          </p:cNvSpPr>
          <p:nvPr/>
        </p:nvSpPr>
        <p:spPr bwMode="auto">
          <a:xfrm>
            <a:off x="1525588" y="4419600"/>
            <a:ext cx="1500187" cy="939800"/>
          </a:xfrm>
          <a:prstGeom prst="rect">
            <a:avLst/>
          </a:prstGeom>
          <a:noFill/>
          <a:ln w="12700">
            <a:noFill/>
            <a:miter lim="800000"/>
            <a:headEnd/>
            <a:tailEnd/>
          </a:ln>
        </p:spPr>
        <p:txBody>
          <a:bodyPr wrap="none" lIns="90488" tIns="44450" rIns="90488" bIns="44450">
            <a:spAutoFit/>
          </a:bodyPr>
          <a:lstStyle/>
          <a:p>
            <a:r>
              <a:rPr lang="en-US" sz="1400" b="0"/>
              <a:t>Now is the time </a:t>
            </a:r>
          </a:p>
          <a:p>
            <a:r>
              <a:rPr lang="en-US" sz="1400" b="0"/>
              <a:t>for all good men </a:t>
            </a:r>
          </a:p>
          <a:p>
            <a:r>
              <a:rPr lang="en-US" sz="1400" b="0"/>
              <a:t>to come to the </a:t>
            </a:r>
          </a:p>
          <a:p>
            <a:r>
              <a:rPr lang="en-US" sz="1400" b="0"/>
              <a:t>aid of their party.</a:t>
            </a:r>
          </a:p>
        </p:txBody>
      </p:sp>
      <p:sp>
        <p:nvSpPr>
          <p:cNvPr id="53258" name="Rectangle 10"/>
          <p:cNvSpPr>
            <a:spLocks noChangeArrowheads="1"/>
          </p:cNvSpPr>
          <p:nvPr/>
        </p:nvSpPr>
        <p:spPr bwMode="auto">
          <a:xfrm>
            <a:off x="6684963" y="3900488"/>
            <a:ext cx="10541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the</a:t>
            </a:r>
          </a:p>
        </p:txBody>
      </p:sp>
      <p:sp>
        <p:nvSpPr>
          <p:cNvPr id="53259" name="Rectangle 11"/>
          <p:cNvSpPr>
            <a:spLocks noChangeArrowheads="1"/>
          </p:cNvSpPr>
          <p:nvPr/>
        </p:nvSpPr>
        <p:spPr bwMode="auto">
          <a:xfrm>
            <a:off x="6684963" y="3443288"/>
            <a:ext cx="10541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is</a:t>
            </a:r>
          </a:p>
        </p:txBody>
      </p:sp>
      <p:sp>
        <p:nvSpPr>
          <p:cNvPr id="53260" name="Rectangle 12"/>
          <p:cNvSpPr>
            <a:spLocks noChangeArrowheads="1"/>
          </p:cNvSpPr>
          <p:nvPr/>
        </p:nvSpPr>
        <p:spPr bwMode="auto">
          <a:xfrm>
            <a:off x="6684963" y="3214688"/>
            <a:ext cx="10541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for</a:t>
            </a:r>
          </a:p>
        </p:txBody>
      </p:sp>
      <p:sp>
        <p:nvSpPr>
          <p:cNvPr id="53261" name="Rectangle 13"/>
          <p:cNvSpPr>
            <a:spLocks noChangeArrowheads="1"/>
          </p:cNvSpPr>
          <p:nvPr/>
        </p:nvSpPr>
        <p:spPr bwMode="auto">
          <a:xfrm>
            <a:off x="6684963" y="4129088"/>
            <a:ext cx="10541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to</a:t>
            </a:r>
          </a:p>
        </p:txBody>
      </p:sp>
      <p:sp>
        <p:nvSpPr>
          <p:cNvPr id="53262" name="Rectangle 14"/>
          <p:cNvSpPr>
            <a:spLocks noChangeArrowheads="1"/>
          </p:cNvSpPr>
          <p:nvPr/>
        </p:nvSpPr>
        <p:spPr bwMode="auto">
          <a:xfrm>
            <a:off x="6684963" y="3671888"/>
            <a:ext cx="10541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of</a:t>
            </a:r>
          </a:p>
        </p:txBody>
      </p:sp>
      <p:grpSp>
        <p:nvGrpSpPr>
          <p:cNvPr id="2" name="Group 15"/>
          <p:cNvGrpSpPr>
            <a:grpSpLocks/>
          </p:cNvGrpSpPr>
          <p:nvPr/>
        </p:nvGrpSpPr>
        <p:grpSpPr bwMode="auto">
          <a:xfrm>
            <a:off x="4614863" y="2222500"/>
            <a:ext cx="1511300" cy="3873500"/>
            <a:chOff x="2816" y="1400"/>
            <a:chExt cx="952" cy="2440"/>
          </a:xfrm>
        </p:grpSpPr>
        <p:sp>
          <p:nvSpPr>
            <p:cNvPr id="53269" name="Rectangle 16"/>
            <p:cNvSpPr>
              <a:spLocks noChangeArrowheads="1"/>
            </p:cNvSpPr>
            <p:nvPr/>
          </p:nvSpPr>
          <p:spPr bwMode="auto">
            <a:xfrm>
              <a:off x="2816" y="3416"/>
              <a:ext cx="664"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quick</a:t>
              </a:r>
            </a:p>
          </p:txBody>
        </p:sp>
        <p:sp>
          <p:nvSpPr>
            <p:cNvPr id="53270" name="Rectangle 17"/>
            <p:cNvSpPr>
              <a:spLocks noChangeArrowheads="1"/>
            </p:cNvSpPr>
            <p:nvPr/>
          </p:nvSpPr>
          <p:spPr bwMode="auto">
            <a:xfrm>
              <a:off x="2816" y="1832"/>
              <a:ext cx="664"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brown</a:t>
              </a:r>
            </a:p>
          </p:txBody>
        </p:sp>
        <p:sp>
          <p:nvSpPr>
            <p:cNvPr id="53271" name="Rectangle 18"/>
            <p:cNvSpPr>
              <a:spLocks noChangeArrowheads="1"/>
            </p:cNvSpPr>
            <p:nvPr/>
          </p:nvSpPr>
          <p:spPr bwMode="auto">
            <a:xfrm>
              <a:off x="2816" y="2264"/>
              <a:ext cx="664"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fox</a:t>
              </a:r>
            </a:p>
          </p:txBody>
        </p:sp>
        <p:sp>
          <p:nvSpPr>
            <p:cNvPr id="53272" name="Rectangle 19"/>
            <p:cNvSpPr>
              <a:spLocks noChangeArrowheads="1"/>
            </p:cNvSpPr>
            <p:nvPr/>
          </p:nvSpPr>
          <p:spPr bwMode="auto">
            <a:xfrm>
              <a:off x="2816" y="3128"/>
              <a:ext cx="664"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over</a:t>
              </a:r>
            </a:p>
          </p:txBody>
        </p:sp>
        <p:sp>
          <p:nvSpPr>
            <p:cNvPr id="53273" name="Rectangle 20"/>
            <p:cNvSpPr>
              <a:spLocks noChangeArrowheads="1"/>
            </p:cNvSpPr>
            <p:nvPr/>
          </p:nvSpPr>
          <p:spPr bwMode="auto">
            <a:xfrm>
              <a:off x="2816" y="2696"/>
              <a:ext cx="664"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lazy</a:t>
              </a:r>
            </a:p>
          </p:txBody>
        </p:sp>
        <p:sp>
          <p:nvSpPr>
            <p:cNvPr id="53274" name="Rectangle 21"/>
            <p:cNvSpPr>
              <a:spLocks noChangeArrowheads="1"/>
            </p:cNvSpPr>
            <p:nvPr/>
          </p:nvSpPr>
          <p:spPr bwMode="auto">
            <a:xfrm>
              <a:off x="2816" y="2120"/>
              <a:ext cx="664"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dog</a:t>
              </a:r>
            </a:p>
          </p:txBody>
        </p:sp>
        <p:sp>
          <p:nvSpPr>
            <p:cNvPr id="53275" name="Rectangle 22"/>
            <p:cNvSpPr>
              <a:spLocks noChangeArrowheads="1"/>
            </p:cNvSpPr>
            <p:nvPr/>
          </p:nvSpPr>
          <p:spPr bwMode="auto">
            <a:xfrm>
              <a:off x="2816" y="1688"/>
              <a:ext cx="664"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back</a:t>
              </a:r>
            </a:p>
          </p:txBody>
        </p:sp>
        <p:sp>
          <p:nvSpPr>
            <p:cNvPr id="53276" name="Rectangle 23"/>
            <p:cNvSpPr>
              <a:spLocks noChangeArrowheads="1"/>
            </p:cNvSpPr>
            <p:nvPr/>
          </p:nvSpPr>
          <p:spPr bwMode="auto">
            <a:xfrm>
              <a:off x="2816" y="2984"/>
              <a:ext cx="664"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now</a:t>
              </a:r>
            </a:p>
          </p:txBody>
        </p:sp>
        <p:sp>
          <p:nvSpPr>
            <p:cNvPr id="53277" name="Rectangle 24"/>
            <p:cNvSpPr>
              <a:spLocks noChangeArrowheads="1"/>
            </p:cNvSpPr>
            <p:nvPr/>
          </p:nvSpPr>
          <p:spPr bwMode="auto">
            <a:xfrm>
              <a:off x="2816" y="3704"/>
              <a:ext cx="664"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time</a:t>
              </a:r>
            </a:p>
          </p:txBody>
        </p:sp>
        <p:sp>
          <p:nvSpPr>
            <p:cNvPr id="53278" name="Rectangle 25"/>
            <p:cNvSpPr>
              <a:spLocks noChangeArrowheads="1"/>
            </p:cNvSpPr>
            <p:nvPr/>
          </p:nvSpPr>
          <p:spPr bwMode="auto">
            <a:xfrm>
              <a:off x="2816" y="1544"/>
              <a:ext cx="664"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all</a:t>
              </a:r>
            </a:p>
          </p:txBody>
        </p:sp>
        <p:sp>
          <p:nvSpPr>
            <p:cNvPr id="53279" name="Rectangle 26"/>
            <p:cNvSpPr>
              <a:spLocks noChangeArrowheads="1"/>
            </p:cNvSpPr>
            <p:nvPr/>
          </p:nvSpPr>
          <p:spPr bwMode="auto">
            <a:xfrm>
              <a:off x="2816" y="2408"/>
              <a:ext cx="664"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good</a:t>
              </a:r>
            </a:p>
          </p:txBody>
        </p:sp>
        <p:sp>
          <p:nvSpPr>
            <p:cNvPr id="53280" name="Rectangle 27"/>
            <p:cNvSpPr>
              <a:spLocks noChangeArrowheads="1"/>
            </p:cNvSpPr>
            <p:nvPr/>
          </p:nvSpPr>
          <p:spPr bwMode="auto">
            <a:xfrm>
              <a:off x="2816" y="2840"/>
              <a:ext cx="664"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men</a:t>
              </a:r>
            </a:p>
          </p:txBody>
        </p:sp>
        <p:sp>
          <p:nvSpPr>
            <p:cNvPr id="53281" name="Rectangle 28"/>
            <p:cNvSpPr>
              <a:spLocks noChangeArrowheads="1"/>
            </p:cNvSpPr>
            <p:nvPr/>
          </p:nvSpPr>
          <p:spPr bwMode="auto">
            <a:xfrm>
              <a:off x="2816" y="1976"/>
              <a:ext cx="664"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come</a:t>
              </a:r>
            </a:p>
          </p:txBody>
        </p:sp>
        <p:sp>
          <p:nvSpPr>
            <p:cNvPr id="53282" name="Rectangle 29"/>
            <p:cNvSpPr>
              <a:spLocks noChangeArrowheads="1"/>
            </p:cNvSpPr>
            <p:nvPr/>
          </p:nvSpPr>
          <p:spPr bwMode="auto">
            <a:xfrm>
              <a:off x="2816" y="2552"/>
              <a:ext cx="664"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jump</a:t>
              </a:r>
            </a:p>
          </p:txBody>
        </p:sp>
        <p:sp>
          <p:nvSpPr>
            <p:cNvPr id="53283" name="Rectangle 30"/>
            <p:cNvSpPr>
              <a:spLocks noChangeArrowheads="1"/>
            </p:cNvSpPr>
            <p:nvPr/>
          </p:nvSpPr>
          <p:spPr bwMode="auto">
            <a:xfrm>
              <a:off x="2816" y="1400"/>
              <a:ext cx="664"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aid</a:t>
              </a:r>
            </a:p>
          </p:txBody>
        </p:sp>
        <p:sp>
          <p:nvSpPr>
            <p:cNvPr id="53284" name="Rectangle 31"/>
            <p:cNvSpPr>
              <a:spLocks noChangeArrowheads="1"/>
            </p:cNvSpPr>
            <p:nvPr/>
          </p:nvSpPr>
          <p:spPr bwMode="auto">
            <a:xfrm>
              <a:off x="2816" y="3560"/>
              <a:ext cx="664"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their</a:t>
              </a:r>
            </a:p>
          </p:txBody>
        </p:sp>
        <p:sp>
          <p:nvSpPr>
            <p:cNvPr id="53285" name="Rectangle 32"/>
            <p:cNvSpPr>
              <a:spLocks noChangeArrowheads="1"/>
            </p:cNvSpPr>
            <p:nvPr/>
          </p:nvSpPr>
          <p:spPr bwMode="auto">
            <a:xfrm>
              <a:off x="2816" y="3272"/>
              <a:ext cx="664"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party</a:t>
              </a:r>
            </a:p>
          </p:txBody>
        </p:sp>
        <p:sp>
          <p:nvSpPr>
            <p:cNvPr id="53286" name="Rectangle 33"/>
            <p:cNvSpPr>
              <a:spLocks noChangeArrowheads="1"/>
            </p:cNvSpPr>
            <p:nvPr/>
          </p:nvSpPr>
          <p:spPr bwMode="auto">
            <a:xfrm>
              <a:off x="3488" y="1400"/>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3287" name="Rectangle 34"/>
            <p:cNvSpPr>
              <a:spLocks noChangeArrowheads="1"/>
            </p:cNvSpPr>
            <p:nvPr/>
          </p:nvSpPr>
          <p:spPr bwMode="auto">
            <a:xfrm>
              <a:off x="3488" y="1544"/>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3288" name="Rectangle 35"/>
            <p:cNvSpPr>
              <a:spLocks noChangeArrowheads="1"/>
            </p:cNvSpPr>
            <p:nvPr/>
          </p:nvSpPr>
          <p:spPr bwMode="auto">
            <a:xfrm>
              <a:off x="3488" y="1688"/>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3289" name="Rectangle 36"/>
            <p:cNvSpPr>
              <a:spLocks noChangeArrowheads="1"/>
            </p:cNvSpPr>
            <p:nvPr/>
          </p:nvSpPr>
          <p:spPr bwMode="auto">
            <a:xfrm>
              <a:off x="3488" y="1832"/>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3290" name="Rectangle 37"/>
            <p:cNvSpPr>
              <a:spLocks noChangeArrowheads="1"/>
            </p:cNvSpPr>
            <p:nvPr/>
          </p:nvSpPr>
          <p:spPr bwMode="auto">
            <a:xfrm>
              <a:off x="3488" y="1976"/>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3291" name="Rectangle 38"/>
            <p:cNvSpPr>
              <a:spLocks noChangeArrowheads="1"/>
            </p:cNvSpPr>
            <p:nvPr/>
          </p:nvSpPr>
          <p:spPr bwMode="auto">
            <a:xfrm>
              <a:off x="3488" y="2120"/>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3292" name="Rectangle 39"/>
            <p:cNvSpPr>
              <a:spLocks noChangeArrowheads="1"/>
            </p:cNvSpPr>
            <p:nvPr/>
          </p:nvSpPr>
          <p:spPr bwMode="auto">
            <a:xfrm>
              <a:off x="3488" y="2264"/>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3293" name="Rectangle 40"/>
            <p:cNvSpPr>
              <a:spLocks noChangeArrowheads="1"/>
            </p:cNvSpPr>
            <p:nvPr/>
          </p:nvSpPr>
          <p:spPr bwMode="auto">
            <a:xfrm>
              <a:off x="3488" y="2408"/>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3294" name="Rectangle 41"/>
            <p:cNvSpPr>
              <a:spLocks noChangeArrowheads="1"/>
            </p:cNvSpPr>
            <p:nvPr/>
          </p:nvSpPr>
          <p:spPr bwMode="auto">
            <a:xfrm>
              <a:off x="3488" y="2552"/>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3295" name="Rectangle 42"/>
            <p:cNvSpPr>
              <a:spLocks noChangeArrowheads="1"/>
            </p:cNvSpPr>
            <p:nvPr/>
          </p:nvSpPr>
          <p:spPr bwMode="auto">
            <a:xfrm>
              <a:off x="3488" y="2696"/>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3296" name="Rectangle 43"/>
            <p:cNvSpPr>
              <a:spLocks noChangeArrowheads="1"/>
            </p:cNvSpPr>
            <p:nvPr/>
          </p:nvSpPr>
          <p:spPr bwMode="auto">
            <a:xfrm>
              <a:off x="3488" y="2840"/>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3297" name="Rectangle 44"/>
            <p:cNvSpPr>
              <a:spLocks noChangeArrowheads="1"/>
            </p:cNvSpPr>
            <p:nvPr/>
          </p:nvSpPr>
          <p:spPr bwMode="auto">
            <a:xfrm>
              <a:off x="3488" y="2984"/>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3298" name="Rectangle 45"/>
            <p:cNvSpPr>
              <a:spLocks noChangeArrowheads="1"/>
            </p:cNvSpPr>
            <p:nvPr/>
          </p:nvSpPr>
          <p:spPr bwMode="auto">
            <a:xfrm>
              <a:off x="3488" y="3128"/>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3299" name="Rectangle 46"/>
            <p:cNvSpPr>
              <a:spLocks noChangeArrowheads="1"/>
            </p:cNvSpPr>
            <p:nvPr/>
          </p:nvSpPr>
          <p:spPr bwMode="auto">
            <a:xfrm>
              <a:off x="3488" y="3272"/>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3300" name="Rectangle 47"/>
            <p:cNvSpPr>
              <a:spLocks noChangeArrowheads="1"/>
            </p:cNvSpPr>
            <p:nvPr/>
          </p:nvSpPr>
          <p:spPr bwMode="auto">
            <a:xfrm>
              <a:off x="3488" y="3416"/>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3301" name="Rectangle 48"/>
            <p:cNvSpPr>
              <a:spLocks noChangeArrowheads="1"/>
            </p:cNvSpPr>
            <p:nvPr/>
          </p:nvSpPr>
          <p:spPr bwMode="auto">
            <a:xfrm>
              <a:off x="3488" y="3560"/>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3302" name="Rectangle 49"/>
            <p:cNvSpPr>
              <a:spLocks noChangeArrowheads="1"/>
            </p:cNvSpPr>
            <p:nvPr/>
          </p:nvSpPr>
          <p:spPr bwMode="auto">
            <a:xfrm>
              <a:off x="3488" y="3704"/>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3303" name="Rectangle 50"/>
            <p:cNvSpPr>
              <a:spLocks noChangeArrowheads="1"/>
            </p:cNvSpPr>
            <p:nvPr/>
          </p:nvSpPr>
          <p:spPr bwMode="auto">
            <a:xfrm>
              <a:off x="3632" y="1400"/>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3304" name="Rectangle 51"/>
            <p:cNvSpPr>
              <a:spLocks noChangeArrowheads="1"/>
            </p:cNvSpPr>
            <p:nvPr/>
          </p:nvSpPr>
          <p:spPr bwMode="auto">
            <a:xfrm>
              <a:off x="3632" y="1544"/>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3305" name="Rectangle 52"/>
            <p:cNvSpPr>
              <a:spLocks noChangeArrowheads="1"/>
            </p:cNvSpPr>
            <p:nvPr/>
          </p:nvSpPr>
          <p:spPr bwMode="auto">
            <a:xfrm>
              <a:off x="3632" y="1688"/>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3306" name="Rectangle 53"/>
            <p:cNvSpPr>
              <a:spLocks noChangeArrowheads="1"/>
            </p:cNvSpPr>
            <p:nvPr/>
          </p:nvSpPr>
          <p:spPr bwMode="auto">
            <a:xfrm>
              <a:off x="3632" y="1832"/>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3307" name="Rectangle 54"/>
            <p:cNvSpPr>
              <a:spLocks noChangeArrowheads="1"/>
            </p:cNvSpPr>
            <p:nvPr/>
          </p:nvSpPr>
          <p:spPr bwMode="auto">
            <a:xfrm>
              <a:off x="3632" y="1976"/>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3308" name="Rectangle 55"/>
            <p:cNvSpPr>
              <a:spLocks noChangeArrowheads="1"/>
            </p:cNvSpPr>
            <p:nvPr/>
          </p:nvSpPr>
          <p:spPr bwMode="auto">
            <a:xfrm>
              <a:off x="3632" y="2120"/>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3309" name="Rectangle 56"/>
            <p:cNvSpPr>
              <a:spLocks noChangeArrowheads="1"/>
            </p:cNvSpPr>
            <p:nvPr/>
          </p:nvSpPr>
          <p:spPr bwMode="auto">
            <a:xfrm>
              <a:off x="3632" y="2264"/>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3310" name="Rectangle 57"/>
            <p:cNvSpPr>
              <a:spLocks noChangeArrowheads="1"/>
            </p:cNvSpPr>
            <p:nvPr/>
          </p:nvSpPr>
          <p:spPr bwMode="auto">
            <a:xfrm>
              <a:off x="3632" y="2408"/>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3311" name="Rectangle 58"/>
            <p:cNvSpPr>
              <a:spLocks noChangeArrowheads="1"/>
            </p:cNvSpPr>
            <p:nvPr/>
          </p:nvSpPr>
          <p:spPr bwMode="auto">
            <a:xfrm>
              <a:off x="3632" y="2552"/>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3312" name="Rectangle 59"/>
            <p:cNvSpPr>
              <a:spLocks noChangeArrowheads="1"/>
            </p:cNvSpPr>
            <p:nvPr/>
          </p:nvSpPr>
          <p:spPr bwMode="auto">
            <a:xfrm>
              <a:off x="3632" y="2696"/>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3313" name="Rectangle 60"/>
            <p:cNvSpPr>
              <a:spLocks noChangeArrowheads="1"/>
            </p:cNvSpPr>
            <p:nvPr/>
          </p:nvSpPr>
          <p:spPr bwMode="auto">
            <a:xfrm>
              <a:off x="3632" y="2840"/>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3314" name="Rectangle 61"/>
            <p:cNvSpPr>
              <a:spLocks noChangeArrowheads="1"/>
            </p:cNvSpPr>
            <p:nvPr/>
          </p:nvSpPr>
          <p:spPr bwMode="auto">
            <a:xfrm>
              <a:off x="3632" y="2984"/>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3315" name="Rectangle 62"/>
            <p:cNvSpPr>
              <a:spLocks noChangeArrowheads="1"/>
            </p:cNvSpPr>
            <p:nvPr/>
          </p:nvSpPr>
          <p:spPr bwMode="auto">
            <a:xfrm>
              <a:off x="3632" y="3128"/>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3316" name="Rectangle 63"/>
            <p:cNvSpPr>
              <a:spLocks noChangeArrowheads="1"/>
            </p:cNvSpPr>
            <p:nvPr/>
          </p:nvSpPr>
          <p:spPr bwMode="auto">
            <a:xfrm>
              <a:off x="3632" y="3272"/>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3317" name="Rectangle 64"/>
            <p:cNvSpPr>
              <a:spLocks noChangeArrowheads="1"/>
            </p:cNvSpPr>
            <p:nvPr/>
          </p:nvSpPr>
          <p:spPr bwMode="auto">
            <a:xfrm>
              <a:off x="3632" y="3416"/>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3318" name="Rectangle 65"/>
            <p:cNvSpPr>
              <a:spLocks noChangeArrowheads="1"/>
            </p:cNvSpPr>
            <p:nvPr/>
          </p:nvSpPr>
          <p:spPr bwMode="auto">
            <a:xfrm>
              <a:off x="3632" y="3560"/>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3319" name="Rectangle 66"/>
            <p:cNvSpPr>
              <a:spLocks noChangeArrowheads="1"/>
            </p:cNvSpPr>
            <p:nvPr/>
          </p:nvSpPr>
          <p:spPr bwMode="auto">
            <a:xfrm>
              <a:off x="3632" y="3704"/>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grpSp>
      <p:sp>
        <p:nvSpPr>
          <p:cNvPr id="53264" name="Rectangle 67"/>
          <p:cNvSpPr>
            <a:spLocks noChangeArrowheads="1"/>
          </p:cNvSpPr>
          <p:nvPr/>
        </p:nvSpPr>
        <p:spPr bwMode="auto">
          <a:xfrm>
            <a:off x="4518025" y="1439863"/>
            <a:ext cx="912813" cy="698500"/>
          </a:xfrm>
          <a:prstGeom prst="rect">
            <a:avLst/>
          </a:prstGeom>
          <a:noFill/>
          <a:ln w="12700">
            <a:noFill/>
            <a:miter lim="800000"/>
            <a:headEnd/>
            <a:tailEnd/>
          </a:ln>
        </p:spPr>
        <p:txBody>
          <a:bodyPr wrap="none" lIns="90488" tIns="44450" rIns="90488" bIns="44450">
            <a:spAutoFit/>
          </a:bodyPr>
          <a:lstStyle/>
          <a:p>
            <a:endParaRPr lang="en-US" sz="2000" b="0"/>
          </a:p>
          <a:p>
            <a:r>
              <a:rPr lang="en-US" sz="2000" b="0"/>
              <a:t>  Term</a:t>
            </a:r>
          </a:p>
        </p:txBody>
      </p:sp>
      <p:sp>
        <p:nvSpPr>
          <p:cNvPr id="53265" name="Rectangle 68"/>
          <p:cNvSpPr>
            <a:spLocks noChangeArrowheads="1"/>
          </p:cNvSpPr>
          <p:nvPr/>
        </p:nvSpPr>
        <p:spPr bwMode="auto">
          <a:xfrm rot="-5400000">
            <a:off x="5186363" y="1481137"/>
            <a:ext cx="1136650" cy="301625"/>
          </a:xfrm>
          <a:prstGeom prst="rect">
            <a:avLst/>
          </a:prstGeom>
          <a:noFill/>
          <a:ln w="12700">
            <a:noFill/>
            <a:miter lim="800000"/>
            <a:headEnd/>
            <a:tailEnd/>
          </a:ln>
        </p:spPr>
        <p:txBody>
          <a:bodyPr wrap="none" lIns="90488" tIns="44450" rIns="90488" bIns="44450">
            <a:spAutoFit/>
          </a:bodyPr>
          <a:lstStyle/>
          <a:p>
            <a:r>
              <a:rPr lang="en-US" sz="1400" b="0"/>
              <a:t>Document 1</a:t>
            </a:r>
          </a:p>
        </p:txBody>
      </p:sp>
      <p:sp>
        <p:nvSpPr>
          <p:cNvPr id="53266" name="Rectangle 69"/>
          <p:cNvSpPr>
            <a:spLocks noChangeArrowheads="1"/>
          </p:cNvSpPr>
          <p:nvPr/>
        </p:nvSpPr>
        <p:spPr bwMode="auto">
          <a:xfrm rot="-5400000">
            <a:off x="5489576" y="1481137"/>
            <a:ext cx="1136650" cy="301625"/>
          </a:xfrm>
          <a:prstGeom prst="rect">
            <a:avLst/>
          </a:prstGeom>
          <a:noFill/>
          <a:ln w="12700">
            <a:noFill/>
            <a:miter lim="800000"/>
            <a:headEnd/>
            <a:tailEnd/>
          </a:ln>
        </p:spPr>
        <p:txBody>
          <a:bodyPr wrap="none" lIns="90488" tIns="44450" rIns="90488" bIns="44450">
            <a:spAutoFit/>
          </a:bodyPr>
          <a:lstStyle/>
          <a:p>
            <a:r>
              <a:rPr lang="en-US" sz="1400" b="0"/>
              <a:t>Document 2</a:t>
            </a:r>
          </a:p>
        </p:txBody>
      </p:sp>
      <p:sp>
        <p:nvSpPr>
          <p:cNvPr id="53267" name="Rectangle 70"/>
          <p:cNvSpPr>
            <a:spLocks noChangeArrowheads="1"/>
          </p:cNvSpPr>
          <p:nvPr/>
        </p:nvSpPr>
        <p:spPr bwMode="auto">
          <a:xfrm>
            <a:off x="6518275" y="2362200"/>
            <a:ext cx="1254125" cy="698500"/>
          </a:xfrm>
          <a:prstGeom prst="rect">
            <a:avLst/>
          </a:prstGeom>
          <a:noFill/>
          <a:ln w="12700">
            <a:noFill/>
            <a:miter lim="800000"/>
            <a:headEnd/>
            <a:tailEnd/>
          </a:ln>
        </p:spPr>
        <p:txBody>
          <a:bodyPr wrap="none" lIns="90488" tIns="44450" rIns="90488" bIns="44450">
            <a:spAutoFit/>
          </a:bodyPr>
          <a:lstStyle/>
          <a:p>
            <a:r>
              <a:rPr lang="en-US" sz="2000" b="0"/>
              <a:t>Stopword</a:t>
            </a:r>
          </a:p>
          <a:p>
            <a:r>
              <a:rPr lang="en-US" sz="2000" b="0"/>
              <a:t>     List</a:t>
            </a:r>
          </a:p>
        </p:txBody>
      </p:sp>
      <p:sp>
        <p:nvSpPr>
          <p:cNvPr id="53268" name="Right Arrow 72"/>
          <p:cNvSpPr>
            <a:spLocks noChangeArrowheads="1"/>
          </p:cNvSpPr>
          <p:nvPr/>
        </p:nvSpPr>
        <p:spPr bwMode="auto">
          <a:xfrm>
            <a:off x="3541713" y="3505200"/>
            <a:ext cx="685800" cy="533400"/>
          </a:xfrm>
          <a:prstGeom prst="rightArrow">
            <a:avLst>
              <a:gd name="adj1" fmla="val 50000"/>
              <a:gd name="adj2" fmla="val 50000"/>
            </a:avLst>
          </a:prstGeom>
          <a:solidFill>
            <a:schemeClr val="accent1"/>
          </a:solidFill>
          <a:ln w="9525" algn="ctr">
            <a:noFill/>
            <a:round/>
            <a:headEnd/>
            <a:tailEnd/>
          </a:ln>
        </p:spPr>
        <p:txBody>
          <a:bodyPr/>
          <a:lstStyle/>
          <a:p>
            <a:endParaRPr lang="en-US"/>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54275" name="Rectangle 3"/>
          <p:cNvSpPr>
            <a:spLocks noGrp="1" noChangeArrowheads="1"/>
          </p:cNvSpPr>
          <p:nvPr>
            <p:ph type="title"/>
          </p:nvPr>
        </p:nvSpPr>
        <p:spPr>
          <a:noFill/>
        </p:spPr>
        <p:txBody>
          <a:bodyPr lIns="90488" tIns="44450" rIns="90488" bIns="44450"/>
          <a:lstStyle/>
          <a:p>
            <a:r>
              <a:rPr lang="en-US" smtClean="0"/>
              <a:t>Inverted Index</a:t>
            </a:r>
          </a:p>
        </p:txBody>
      </p:sp>
      <p:grpSp>
        <p:nvGrpSpPr>
          <p:cNvPr id="2" name="Group 169"/>
          <p:cNvGrpSpPr>
            <a:grpSpLocks/>
          </p:cNvGrpSpPr>
          <p:nvPr/>
        </p:nvGrpSpPr>
        <p:grpSpPr bwMode="auto">
          <a:xfrm>
            <a:off x="1206500" y="1447800"/>
            <a:ext cx="2924175" cy="4625975"/>
            <a:chOff x="1104" y="928"/>
            <a:chExt cx="1842" cy="2914"/>
          </a:xfrm>
        </p:grpSpPr>
        <p:sp>
          <p:nvSpPr>
            <p:cNvPr id="54399" name="Rectangle 5"/>
            <p:cNvSpPr>
              <a:spLocks noChangeArrowheads="1"/>
            </p:cNvSpPr>
            <p:nvPr/>
          </p:nvSpPr>
          <p:spPr bwMode="auto">
            <a:xfrm>
              <a:off x="1196" y="3554"/>
              <a:ext cx="1200" cy="288"/>
            </a:xfrm>
            <a:prstGeom prst="rect">
              <a:avLst/>
            </a:prstGeom>
            <a:noFill/>
            <a:ln w="12700">
              <a:noFill/>
              <a:miter lim="800000"/>
              <a:headEnd/>
              <a:tailEnd/>
            </a:ln>
          </p:spPr>
          <p:txBody>
            <a:bodyPr wrap="none" anchor="ctr"/>
            <a:lstStyle/>
            <a:p>
              <a:endParaRPr lang="en-US"/>
            </a:p>
          </p:txBody>
        </p:sp>
        <p:sp>
          <p:nvSpPr>
            <p:cNvPr id="54400" name="Rectangle 6"/>
            <p:cNvSpPr>
              <a:spLocks noChangeArrowheads="1"/>
            </p:cNvSpPr>
            <p:nvPr/>
          </p:nvSpPr>
          <p:spPr bwMode="auto">
            <a:xfrm>
              <a:off x="1104" y="3366"/>
              <a:ext cx="664"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quick</a:t>
              </a:r>
            </a:p>
          </p:txBody>
        </p:sp>
        <p:sp>
          <p:nvSpPr>
            <p:cNvPr id="54401" name="Rectangle 7"/>
            <p:cNvSpPr>
              <a:spLocks noChangeArrowheads="1"/>
            </p:cNvSpPr>
            <p:nvPr/>
          </p:nvSpPr>
          <p:spPr bwMode="auto">
            <a:xfrm>
              <a:off x="1104" y="1782"/>
              <a:ext cx="664"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brown</a:t>
              </a:r>
            </a:p>
          </p:txBody>
        </p:sp>
        <p:sp>
          <p:nvSpPr>
            <p:cNvPr id="54402" name="Rectangle 8"/>
            <p:cNvSpPr>
              <a:spLocks noChangeArrowheads="1"/>
            </p:cNvSpPr>
            <p:nvPr/>
          </p:nvSpPr>
          <p:spPr bwMode="auto">
            <a:xfrm>
              <a:off x="1104" y="2214"/>
              <a:ext cx="664"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fox</a:t>
              </a:r>
            </a:p>
          </p:txBody>
        </p:sp>
        <p:sp>
          <p:nvSpPr>
            <p:cNvPr id="54403" name="Rectangle 9"/>
            <p:cNvSpPr>
              <a:spLocks noChangeArrowheads="1"/>
            </p:cNvSpPr>
            <p:nvPr/>
          </p:nvSpPr>
          <p:spPr bwMode="auto">
            <a:xfrm>
              <a:off x="1104" y="3078"/>
              <a:ext cx="664"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over</a:t>
              </a:r>
            </a:p>
          </p:txBody>
        </p:sp>
        <p:sp>
          <p:nvSpPr>
            <p:cNvPr id="54404" name="Rectangle 10"/>
            <p:cNvSpPr>
              <a:spLocks noChangeArrowheads="1"/>
            </p:cNvSpPr>
            <p:nvPr/>
          </p:nvSpPr>
          <p:spPr bwMode="auto">
            <a:xfrm>
              <a:off x="1104" y="2646"/>
              <a:ext cx="664"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lazy</a:t>
              </a:r>
            </a:p>
          </p:txBody>
        </p:sp>
        <p:sp>
          <p:nvSpPr>
            <p:cNvPr id="54405" name="Rectangle 11"/>
            <p:cNvSpPr>
              <a:spLocks noChangeArrowheads="1"/>
            </p:cNvSpPr>
            <p:nvPr/>
          </p:nvSpPr>
          <p:spPr bwMode="auto">
            <a:xfrm>
              <a:off x="1104" y="2070"/>
              <a:ext cx="664"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dog</a:t>
              </a:r>
            </a:p>
          </p:txBody>
        </p:sp>
        <p:sp>
          <p:nvSpPr>
            <p:cNvPr id="54406" name="Rectangle 12"/>
            <p:cNvSpPr>
              <a:spLocks noChangeArrowheads="1"/>
            </p:cNvSpPr>
            <p:nvPr/>
          </p:nvSpPr>
          <p:spPr bwMode="auto">
            <a:xfrm>
              <a:off x="1104" y="1638"/>
              <a:ext cx="664"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back</a:t>
              </a:r>
            </a:p>
          </p:txBody>
        </p:sp>
        <p:sp>
          <p:nvSpPr>
            <p:cNvPr id="54407" name="Rectangle 13"/>
            <p:cNvSpPr>
              <a:spLocks noChangeArrowheads="1"/>
            </p:cNvSpPr>
            <p:nvPr/>
          </p:nvSpPr>
          <p:spPr bwMode="auto">
            <a:xfrm>
              <a:off x="1104" y="2934"/>
              <a:ext cx="664"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now</a:t>
              </a:r>
            </a:p>
          </p:txBody>
        </p:sp>
        <p:sp>
          <p:nvSpPr>
            <p:cNvPr id="54408" name="Rectangle 14"/>
            <p:cNvSpPr>
              <a:spLocks noChangeArrowheads="1"/>
            </p:cNvSpPr>
            <p:nvPr/>
          </p:nvSpPr>
          <p:spPr bwMode="auto">
            <a:xfrm>
              <a:off x="1104" y="3654"/>
              <a:ext cx="664"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time</a:t>
              </a:r>
            </a:p>
          </p:txBody>
        </p:sp>
        <p:sp>
          <p:nvSpPr>
            <p:cNvPr id="54409" name="Rectangle 15"/>
            <p:cNvSpPr>
              <a:spLocks noChangeArrowheads="1"/>
            </p:cNvSpPr>
            <p:nvPr/>
          </p:nvSpPr>
          <p:spPr bwMode="auto">
            <a:xfrm>
              <a:off x="1104" y="1494"/>
              <a:ext cx="664"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all</a:t>
              </a:r>
            </a:p>
          </p:txBody>
        </p:sp>
        <p:sp>
          <p:nvSpPr>
            <p:cNvPr id="54410" name="Rectangle 16"/>
            <p:cNvSpPr>
              <a:spLocks noChangeArrowheads="1"/>
            </p:cNvSpPr>
            <p:nvPr/>
          </p:nvSpPr>
          <p:spPr bwMode="auto">
            <a:xfrm>
              <a:off x="1104" y="2358"/>
              <a:ext cx="664"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good</a:t>
              </a:r>
            </a:p>
          </p:txBody>
        </p:sp>
        <p:sp>
          <p:nvSpPr>
            <p:cNvPr id="54411" name="Rectangle 17"/>
            <p:cNvSpPr>
              <a:spLocks noChangeArrowheads="1"/>
            </p:cNvSpPr>
            <p:nvPr/>
          </p:nvSpPr>
          <p:spPr bwMode="auto">
            <a:xfrm>
              <a:off x="1104" y="2790"/>
              <a:ext cx="664"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men</a:t>
              </a:r>
            </a:p>
          </p:txBody>
        </p:sp>
        <p:sp>
          <p:nvSpPr>
            <p:cNvPr id="54412" name="Rectangle 18"/>
            <p:cNvSpPr>
              <a:spLocks noChangeArrowheads="1"/>
            </p:cNvSpPr>
            <p:nvPr/>
          </p:nvSpPr>
          <p:spPr bwMode="auto">
            <a:xfrm>
              <a:off x="1104" y="1926"/>
              <a:ext cx="664"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come</a:t>
              </a:r>
            </a:p>
          </p:txBody>
        </p:sp>
        <p:sp>
          <p:nvSpPr>
            <p:cNvPr id="54413" name="Rectangle 19"/>
            <p:cNvSpPr>
              <a:spLocks noChangeArrowheads="1"/>
            </p:cNvSpPr>
            <p:nvPr/>
          </p:nvSpPr>
          <p:spPr bwMode="auto">
            <a:xfrm>
              <a:off x="1104" y="2502"/>
              <a:ext cx="664"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jump</a:t>
              </a:r>
            </a:p>
          </p:txBody>
        </p:sp>
        <p:sp>
          <p:nvSpPr>
            <p:cNvPr id="54414" name="Rectangle 20"/>
            <p:cNvSpPr>
              <a:spLocks noChangeArrowheads="1"/>
            </p:cNvSpPr>
            <p:nvPr/>
          </p:nvSpPr>
          <p:spPr bwMode="auto">
            <a:xfrm>
              <a:off x="1104" y="1350"/>
              <a:ext cx="664"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aid</a:t>
              </a:r>
            </a:p>
          </p:txBody>
        </p:sp>
        <p:sp>
          <p:nvSpPr>
            <p:cNvPr id="54415" name="Rectangle 21"/>
            <p:cNvSpPr>
              <a:spLocks noChangeArrowheads="1"/>
            </p:cNvSpPr>
            <p:nvPr/>
          </p:nvSpPr>
          <p:spPr bwMode="auto">
            <a:xfrm>
              <a:off x="1104" y="3510"/>
              <a:ext cx="664"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their</a:t>
              </a:r>
            </a:p>
          </p:txBody>
        </p:sp>
        <p:sp>
          <p:nvSpPr>
            <p:cNvPr id="54416" name="Rectangle 22"/>
            <p:cNvSpPr>
              <a:spLocks noChangeArrowheads="1"/>
            </p:cNvSpPr>
            <p:nvPr/>
          </p:nvSpPr>
          <p:spPr bwMode="auto">
            <a:xfrm>
              <a:off x="1104" y="3222"/>
              <a:ext cx="664"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party</a:t>
              </a:r>
            </a:p>
          </p:txBody>
        </p:sp>
        <p:sp>
          <p:nvSpPr>
            <p:cNvPr id="54417" name="Rectangle 23"/>
            <p:cNvSpPr>
              <a:spLocks noChangeArrowheads="1"/>
            </p:cNvSpPr>
            <p:nvPr/>
          </p:nvSpPr>
          <p:spPr bwMode="auto">
            <a:xfrm>
              <a:off x="1776" y="1350"/>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18" name="Rectangle 24"/>
            <p:cNvSpPr>
              <a:spLocks noChangeArrowheads="1"/>
            </p:cNvSpPr>
            <p:nvPr/>
          </p:nvSpPr>
          <p:spPr bwMode="auto">
            <a:xfrm>
              <a:off x="1776" y="1494"/>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19" name="Rectangle 25"/>
            <p:cNvSpPr>
              <a:spLocks noChangeArrowheads="1"/>
            </p:cNvSpPr>
            <p:nvPr/>
          </p:nvSpPr>
          <p:spPr bwMode="auto">
            <a:xfrm>
              <a:off x="1776" y="1638"/>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420" name="Rectangle 26"/>
            <p:cNvSpPr>
              <a:spLocks noChangeArrowheads="1"/>
            </p:cNvSpPr>
            <p:nvPr/>
          </p:nvSpPr>
          <p:spPr bwMode="auto">
            <a:xfrm>
              <a:off x="1776" y="1782"/>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421" name="Rectangle 27"/>
            <p:cNvSpPr>
              <a:spLocks noChangeArrowheads="1"/>
            </p:cNvSpPr>
            <p:nvPr/>
          </p:nvSpPr>
          <p:spPr bwMode="auto">
            <a:xfrm>
              <a:off x="1776" y="1926"/>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22" name="Rectangle 28"/>
            <p:cNvSpPr>
              <a:spLocks noChangeArrowheads="1"/>
            </p:cNvSpPr>
            <p:nvPr/>
          </p:nvSpPr>
          <p:spPr bwMode="auto">
            <a:xfrm>
              <a:off x="1776" y="2070"/>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23" name="Rectangle 29"/>
            <p:cNvSpPr>
              <a:spLocks noChangeArrowheads="1"/>
            </p:cNvSpPr>
            <p:nvPr/>
          </p:nvSpPr>
          <p:spPr bwMode="auto">
            <a:xfrm>
              <a:off x="1776" y="2214"/>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24" name="Rectangle 30"/>
            <p:cNvSpPr>
              <a:spLocks noChangeArrowheads="1"/>
            </p:cNvSpPr>
            <p:nvPr/>
          </p:nvSpPr>
          <p:spPr bwMode="auto">
            <a:xfrm>
              <a:off x="1776" y="2358"/>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25" name="Rectangle 31"/>
            <p:cNvSpPr>
              <a:spLocks noChangeArrowheads="1"/>
            </p:cNvSpPr>
            <p:nvPr/>
          </p:nvSpPr>
          <p:spPr bwMode="auto">
            <a:xfrm>
              <a:off x="1776" y="2502"/>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26" name="Rectangle 32"/>
            <p:cNvSpPr>
              <a:spLocks noChangeArrowheads="1"/>
            </p:cNvSpPr>
            <p:nvPr/>
          </p:nvSpPr>
          <p:spPr bwMode="auto">
            <a:xfrm>
              <a:off x="1776" y="2646"/>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427" name="Rectangle 33"/>
            <p:cNvSpPr>
              <a:spLocks noChangeArrowheads="1"/>
            </p:cNvSpPr>
            <p:nvPr/>
          </p:nvSpPr>
          <p:spPr bwMode="auto">
            <a:xfrm>
              <a:off x="1776" y="2790"/>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28" name="Rectangle 34"/>
            <p:cNvSpPr>
              <a:spLocks noChangeArrowheads="1"/>
            </p:cNvSpPr>
            <p:nvPr/>
          </p:nvSpPr>
          <p:spPr bwMode="auto">
            <a:xfrm>
              <a:off x="1776" y="2934"/>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29" name="Rectangle 35"/>
            <p:cNvSpPr>
              <a:spLocks noChangeArrowheads="1"/>
            </p:cNvSpPr>
            <p:nvPr/>
          </p:nvSpPr>
          <p:spPr bwMode="auto">
            <a:xfrm>
              <a:off x="1776" y="3078"/>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430" name="Rectangle 36"/>
            <p:cNvSpPr>
              <a:spLocks noChangeArrowheads="1"/>
            </p:cNvSpPr>
            <p:nvPr/>
          </p:nvSpPr>
          <p:spPr bwMode="auto">
            <a:xfrm>
              <a:off x="1776" y="3222"/>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31" name="Rectangle 37"/>
            <p:cNvSpPr>
              <a:spLocks noChangeArrowheads="1"/>
            </p:cNvSpPr>
            <p:nvPr/>
          </p:nvSpPr>
          <p:spPr bwMode="auto">
            <a:xfrm>
              <a:off x="1776" y="3366"/>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432" name="Rectangle 38"/>
            <p:cNvSpPr>
              <a:spLocks noChangeArrowheads="1"/>
            </p:cNvSpPr>
            <p:nvPr/>
          </p:nvSpPr>
          <p:spPr bwMode="auto">
            <a:xfrm>
              <a:off x="1776" y="3510"/>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433" name="Rectangle 39"/>
            <p:cNvSpPr>
              <a:spLocks noChangeArrowheads="1"/>
            </p:cNvSpPr>
            <p:nvPr/>
          </p:nvSpPr>
          <p:spPr bwMode="auto">
            <a:xfrm>
              <a:off x="1776" y="3654"/>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34" name="Rectangle 40"/>
            <p:cNvSpPr>
              <a:spLocks noChangeArrowheads="1"/>
            </p:cNvSpPr>
            <p:nvPr/>
          </p:nvSpPr>
          <p:spPr bwMode="auto">
            <a:xfrm>
              <a:off x="1920" y="1350"/>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35" name="Rectangle 41"/>
            <p:cNvSpPr>
              <a:spLocks noChangeArrowheads="1"/>
            </p:cNvSpPr>
            <p:nvPr/>
          </p:nvSpPr>
          <p:spPr bwMode="auto">
            <a:xfrm>
              <a:off x="1920" y="1494"/>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436" name="Rectangle 42"/>
            <p:cNvSpPr>
              <a:spLocks noChangeArrowheads="1"/>
            </p:cNvSpPr>
            <p:nvPr/>
          </p:nvSpPr>
          <p:spPr bwMode="auto">
            <a:xfrm>
              <a:off x="1920" y="1638"/>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37" name="Rectangle 43"/>
            <p:cNvSpPr>
              <a:spLocks noChangeArrowheads="1"/>
            </p:cNvSpPr>
            <p:nvPr/>
          </p:nvSpPr>
          <p:spPr bwMode="auto">
            <a:xfrm>
              <a:off x="1920" y="1782"/>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38" name="Rectangle 44"/>
            <p:cNvSpPr>
              <a:spLocks noChangeArrowheads="1"/>
            </p:cNvSpPr>
            <p:nvPr/>
          </p:nvSpPr>
          <p:spPr bwMode="auto">
            <a:xfrm>
              <a:off x="1920" y="1926"/>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439" name="Rectangle 45"/>
            <p:cNvSpPr>
              <a:spLocks noChangeArrowheads="1"/>
            </p:cNvSpPr>
            <p:nvPr/>
          </p:nvSpPr>
          <p:spPr bwMode="auto">
            <a:xfrm>
              <a:off x="1920" y="2070"/>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40" name="Rectangle 46"/>
            <p:cNvSpPr>
              <a:spLocks noChangeArrowheads="1"/>
            </p:cNvSpPr>
            <p:nvPr/>
          </p:nvSpPr>
          <p:spPr bwMode="auto">
            <a:xfrm>
              <a:off x="1920" y="2214"/>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41" name="Rectangle 47"/>
            <p:cNvSpPr>
              <a:spLocks noChangeArrowheads="1"/>
            </p:cNvSpPr>
            <p:nvPr/>
          </p:nvSpPr>
          <p:spPr bwMode="auto">
            <a:xfrm>
              <a:off x="1920" y="2358"/>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442" name="Rectangle 48"/>
            <p:cNvSpPr>
              <a:spLocks noChangeArrowheads="1"/>
            </p:cNvSpPr>
            <p:nvPr/>
          </p:nvSpPr>
          <p:spPr bwMode="auto">
            <a:xfrm>
              <a:off x="1920" y="2502"/>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43" name="Rectangle 49"/>
            <p:cNvSpPr>
              <a:spLocks noChangeArrowheads="1"/>
            </p:cNvSpPr>
            <p:nvPr/>
          </p:nvSpPr>
          <p:spPr bwMode="auto">
            <a:xfrm>
              <a:off x="1920" y="2646"/>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44" name="Rectangle 50"/>
            <p:cNvSpPr>
              <a:spLocks noChangeArrowheads="1"/>
            </p:cNvSpPr>
            <p:nvPr/>
          </p:nvSpPr>
          <p:spPr bwMode="auto">
            <a:xfrm>
              <a:off x="1920" y="2790"/>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445" name="Rectangle 51"/>
            <p:cNvSpPr>
              <a:spLocks noChangeArrowheads="1"/>
            </p:cNvSpPr>
            <p:nvPr/>
          </p:nvSpPr>
          <p:spPr bwMode="auto">
            <a:xfrm>
              <a:off x="1920" y="2934"/>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446" name="Rectangle 52"/>
            <p:cNvSpPr>
              <a:spLocks noChangeArrowheads="1"/>
            </p:cNvSpPr>
            <p:nvPr/>
          </p:nvSpPr>
          <p:spPr bwMode="auto">
            <a:xfrm>
              <a:off x="1920" y="3078"/>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47" name="Rectangle 53"/>
            <p:cNvSpPr>
              <a:spLocks noChangeArrowheads="1"/>
            </p:cNvSpPr>
            <p:nvPr/>
          </p:nvSpPr>
          <p:spPr bwMode="auto">
            <a:xfrm>
              <a:off x="1920" y="3222"/>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48" name="Rectangle 54"/>
            <p:cNvSpPr>
              <a:spLocks noChangeArrowheads="1"/>
            </p:cNvSpPr>
            <p:nvPr/>
          </p:nvSpPr>
          <p:spPr bwMode="auto">
            <a:xfrm>
              <a:off x="1920" y="3366"/>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49" name="Rectangle 55"/>
            <p:cNvSpPr>
              <a:spLocks noChangeArrowheads="1"/>
            </p:cNvSpPr>
            <p:nvPr/>
          </p:nvSpPr>
          <p:spPr bwMode="auto">
            <a:xfrm>
              <a:off x="1920" y="3510"/>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50" name="Rectangle 56"/>
            <p:cNvSpPr>
              <a:spLocks noChangeArrowheads="1"/>
            </p:cNvSpPr>
            <p:nvPr/>
          </p:nvSpPr>
          <p:spPr bwMode="auto">
            <a:xfrm>
              <a:off x="1920" y="3654"/>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451" name="Rectangle 57"/>
            <p:cNvSpPr>
              <a:spLocks noChangeArrowheads="1"/>
            </p:cNvSpPr>
            <p:nvPr/>
          </p:nvSpPr>
          <p:spPr bwMode="auto">
            <a:xfrm>
              <a:off x="1187" y="1001"/>
              <a:ext cx="487" cy="248"/>
            </a:xfrm>
            <a:prstGeom prst="rect">
              <a:avLst/>
            </a:prstGeom>
            <a:noFill/>
            <a:ln w="12700">
              <a:noFill/>
              <a:miter lim="800000"/>
              <a:headEnd/>
              <a:tailEnd/>
            </a:ln>
          </p:spPr>
          <p:txBody>
            <a:bodyPr wrap="none" lIns="90488" tIns="44450" rIns="90488" bIns="44450">
              <a:spAutoFit/>
            </a:bodyPr>
            <a:lstStyle/>
            <a:p>
              <a:r>
                <a:rPr lang="en-US" sz="2000" b="0"/>
                <a:t>Term</a:t>
              </a:r>
            </a:p>
          </p:txBody>
        </p:sp>
        <p:sp>
          <p:nvSpPr>
            <p:cNvPr id="54452" name="Rectangle 58"/>
            <p:cNvSpPr>
              <a:spLocks noChangeArrowheads="1"/>
            </p:cNvSpPr>
            <p:nvPr/>
          </p:nvSpPr>
          <p:spPr bwMode="auto">
            <a:xfrm rot="-5400000">
              <a:off x="1641" y="1037"/>
              <a:ext cx="406" cy="190"/>
            </a:xfrm>
            <a:prstGeom prst="rect">
              <a:avLst/>
            </a:prstGeom>
            <a:noFill/>
            <a:ln w="12700">
              <a:noFill/>
              <a:miter lim="800000"/>
              <a:headEnd/>
              <a:tailEnd/>
            </a:ln>
          </p:spPr>
          <p:txBody>
            <a:bodyPr wrap="none" lIns="90488" tIns="44450" rIns="90488" bIns="44450">
              <a:spAutoFit/>
            </a:bodyPr>
            <a:lstStyle/>
            <a:p>
              <a:r>
                <a:rPr lang="en-US" sz="1400" b="0"/>
                <a:t>Doc 1</a:t>
              </a:r>
            </a:p>
          </p:txBody>
        </p:sp>
        <p:sp>
          <p:nvSpPr>
            <p:cNvPr id="54453" name="Rectangle 59"/>
            <p:cNvSpPr>
              <a:spLocks noChangeArrowheads="1"/>
            </p:cNvSpPr>
            <p:nvPr/>
          </p:nvSpPr>
          <p:spPr bwMode="auto">
            <a:xfrm rot="-5400000">
              <a:off x="1785" y="1036"/>
              <a:ext cx="406" cy="190"/>
            </a:xfrm>
            <a:prstGeom prst="rect">
              <a:avLst/>
            </a:prstGeom>
            <a:noFill/>
            <a:ln w="12700">
              <a:noFill/>
              <a:miter lim="800000"/>
              <a:headEnd/>
              <a:tailEnd/>
            </a:ln>
          </p:spPr>
          <p:txBody>
            <a:bodyPr wrap="none" lIns="90488" tIns="44450" rIns="90488" bIns="44450">
              <a:spAutoFit/>
            </a:bodyPr>
            <a:lstStyle/>
            <a:p>
              <a:r>
                <a:rPr lang="en-US" sz="1400" b="0"/>
                <a:t>Doc 2</a:t>
              </a:r>
            </a:p>
          </p:txBody>
        </p:sp>
        <p:sp>
          <p:nvSpPr>
            <p:cNvPr id="54454" name="Rectangle 60"/>
            <p:cNvSpPr>
              <a:spLocks noChangeArrowheads="1"/>
            </p:cNvSpPr>
            <p:nvPr/>
          </p:nvSpPr>
          <p:spPr bwMode="auto">
            <a:xfrm>
              <a:off x="2064" y="1350"/>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55" name="Rectangle 61"/>
            <p:cNvSpPr>
              <a:spLocks noChangeArrowheads="1"/>
            </p:cNvSpPr>
            <p:nvPr/>
          </p:nvSpPr>
          <p:spPr bwMode="auto">
            <a:xfrm>
              <a:off x="2064" y="1494"/>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56" name="Rectangle 62"/>
            <p:cNvSpPr>
              <a:spLocks noChangeArrowheads="1"/>
            </p:cNvSpPr>
            <p:nvPr/>
          </p:nvSpPr>
          <p:spPr bwMode="auto">
            <a:xfrm>
              <a:off x="2064" y="1638"/>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457" name="Rectangle 63"/>
            <p:cNvSpPr>
              <a:spLocks noChangeArrowheads="1"/>
            </p:cNvSpPr>
            <p:nvPr/>
          </p:nvSpPr>
          <p:spPr bwMode="auto">
            <a:xfrm>
              <a:off x="2064" y="1782"/>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458" name="Rectangle 64"/>
            <p:cNvSpPr>
              <a:spLocks noChangeArrowheads="1"/>
            </p:cNvSpPr>
            <p:nvPr/>
          </p:nvSpPr>
          <p:spPr bwMode="auto">
            <a:xfrm>
              <a:off x="2064" y="1926"/>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59" name="Rectangle 65"/>
            <p:cNvSpPr>
              <a:spLocks noChangeArrowheads="1"/>
            </p:cNvSpPr>
            <p:nvPr/>
          </p:nvSpPr>
          <p:spPr bwMode="auto">
            <a:xfrm>
              <a:off x="2064" y="2070"/>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460" name="Rectangle 66"/>
            <p:cNvSpPr>
              <a:spLocks noChangeArrowheads="1"/>
            </p:cNvSpPr>
            <p:nvPr/>
          </p:nvSpPr>
          <p:spPr bwMode="auto">
            <a:xfrm>
              <a:off x="2064" y="2214"/>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461" name="Rectangle 67"/>
            <p:cNvSpPr>
              <a:spLocks noChangeArrowheads="1"/>
            </p:cNvSpPr>
            <p:nvPr/>
          </p:nvSpPr>
          <p:spPr bwMode="auto">
            <a:xfrm>
              <a:off x="2064" y="2358"/>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62" name="Rectangle 68"/>
            <p:cNvSpPr>
              <a:spLocks noChangeArrowheads="1"/>
            </p:cNvSpPr>
            <p:nvPr/>
          </p:nvSpPr>
          <p:spPr bwMode="auto">
            <a:xfrm>
              <a:off x="2064" y="2502"/>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463" name="Rectangle 69"/>
            <p:cNvSpPr>
              <a:spLocks noChangeArrowheads="1"/>
            </p:cNvSpPr>
            <p:nvPr/>
          </p:nvSpPr>
          <p:spPr bwMode="auto">
            <a:xfrm>
              <a:off x="2064" y="2646"/>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464" name="Rectangle 70"/>
            <p:cNvSpPr>
              <a:spLocks noChangeArrowheads="1"/>
            </p:cNvSpPr>
            <p:nvPr/>
          </p:nvSpPr>
          <p:spPr bwMode="auto">
            <a:xfrm>
              <a:off x="2064" y="2790"/>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65" name="Rectangle 71"/>
            <p:cNvSpPr>
              <a:spLocks noChangeArrowheads="1"/>
            </p:cNvSpPr>
            <p:nvPr/>
          </p:nvSpPr>
          <p:spPr bwMode="auto">
            <a:xfrm>
              <a:off x="2064" y="2934"/>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66" name="Rectangle 72"/>
            <p:cNvSpPr>
              <a:spLocks noChangeArrowheads="1"/>
            </p:cNvSpPr>
            <p:nvPr/>
          </p:nvSpPr>
          <p:spPr bwMode="auto">
            <a:xfrm>
              <a:off x="2064" y="3078"/>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467" name="Rectangle 73"/>
            <p:cNvSpPr>
              <a:spLocks noChangeArrowheads="1"/>
            </p:cNvSpPr>
            <p:nvPr/>
          </p:nvSpPr>
          <p:spPr bwMode="auto">
            <a:xfrm>
              <a:off x="2064" y="3222"/>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68" name="Rectangle 74"/>
            <p:cNvSpPr>
              <a:spLocks noChangeArrowheads="1"/>
            </p:cNvSpPr>
            <p:nvPr/>
          </p:nvSpPr>
          <p:spPr bwMode="auto">
            <a:xfrm>
              <a:off x="2064" y="3366"/>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469" name="Rectangle 75"/>
            <p:cNvSpPr>
              <a:spLocks noChangeArrowheads="1"/>
            </p:cNvSpPr>
            <p:nvPr/>
          </p:nvSpPr>
          <p:spPr bwMode="auto">
            <a:xfrm>
              <a:off x="2064" y="3510"/>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70" name="Rectangle 76"/>
            <p:cNvSpPr>
              <a:spLocks noChangeArrowheads="1"/>
            </p:cNvSpPr>
            <p:nvPr/>
          </p:nvSpPr>
          <p:spPr bwMode="auto">
            <a:xfrm>
              <a:off x="2064" y="3654"/>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71" name="Rectangle 77"/>
            <p:cNvSpPr>
              <a:spLocks noChangeArrowheads="1"/>
            </p:cNvSpPr>
            <p:nvPr/>
          </p:nvSpPr>
          <p:spPr bwMode="auto">
            <a:xfrm>
              <a:off x="2208" y="1350"/>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472" name="Rectangle 78"/>
            <p:cNvSpPr>
              <a:spLocks noChangeArrowheads="1"/>
            </p:cNvSpPr>
            <p:nvPr/>
          </p:nvSpPr>
          <p:spPr bwMode="auto">
            <a:xfrm>
              <a:off x="2208" y="1494"/>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473" name="Rectangle 79"/>
            <p:cNvSpPr>
              <a:spLocks noChangeArrowheads="1"/>
            </p:cNvSpPr>
            <p:nvPr/>
          </p:nvSpPr>
          <p:spPr bwMode="auto">
            <a:xfrm>
              <a:off x="2208" y="1638"/>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74" name="Rectangle 80"/>
            <p:cNvSpPr>
              <a:spLocks noChangeArrowheads="1"/>
            </p:cNvSpPr>
            <p:nvPr/>
          </p:nvSpPr>
          <p:spPr bwMode="auto">
            <a:xfrm>
              <a:off x="2208" y="1782"/>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75" name="Rectangle 81"/>
            <p:cNvSpPr>
              <a:spLocks noChangeArrowheads="1"/>
            </p:cNvSpPr>
            <p:nvPr/>
          </p:nvSpPr>
          <p:spPr bwMode="auto">
            <a:xfrm>
              <a:off x="2208" y="1926"/>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476" name="Rectangle 82"/>
            <p:cNvSpPr>
              <a:spLocks noChangeArrowheads="1"/>
            </p:cNvSpPr>
            <p:nvPr/>
          </p:nvSpPr>
          <p:spPr bwMode="auto">
            <a:xfrm>
              <a:off x="2208" y="2070"/>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77" name="Rectangle 83"/>
            <p:cNvSpPr>
              <a:spLocks noChangeArrowheads="1"/>
            </p:cNvSpPr>
            <p:nvPr/>
          </p:nvSpPr>
          <p:spPr bwMode="auto">
            <a:xfrm>
              <a:off x="2208" y="2214"/>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78" name="Rectangle 84"/>
            <p:cNvSpPr>
              <a:spLocks noChangeArrowheads="1"/>
            </p:cNvSpPr>
            <p:nvPr/>
          </p:nvSpPr>
          <p:spPr bwMode="auto">
            <a:xfrm>
              <a:off x="2208" y="2358"/>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479" name="Rectangle 85"/>
            <p:cNvSpPr>
              <a:spLocks noChangeArrowheads="1"/>
            </p:cNvSpPr>
            <p:nvPr/>
          </p:nvSpPr>
          <p:spPr bwMode="auto">
            <a:xfrm>
              <a:off x="2208" y="2502"/>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80" name="Rectangle 86"/>
            <p:cNvSpPr>
              <a:spLocks noChangeArrowheads="1"/>
            </p:cNvSpPr>
            <p:nvPr/>
          </p:nvSpPr>
          <p:spPr bwMode="auto">
            <a:xfrm>
              <a:off x="2208" y="2646"/>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81" name="Rectangle 87"/>
            <p:cNvSpPr>
              <a:spLocks noChangeArrowheads="1"/>
            </p:cNvSpPr>
            <p:nvPr/>
          </p:nvSpPr>
          <p:spPr bwMode="auto">
            <a:xfrm>
              <a:off x="2208" y="2790"/>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482" name="Rectangle 88"/>
            <p:cNvSpPr>
              <a:spLocks noChangeArrowheads="1"/>
            </p:cNvSpPr>
            <p:nvPr/>
          </p:nvSpPr>
          <p:spPr bwMode="auto">
            <a:xfrm>
              <a:off x="2208" y="2934"/>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83" name="Rectangle 89"/>
            <p:cNvSpPr>
              <a:spLocks noChangeArrowheads="1"/>
            </p:cNvSpPr>
            <p:nvPr/>
          </p:nvSpPr>
          <p:spPr bwMode="auto">
            <a:xfrm>
              <a:off x="2208" y="3078"/>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84" name="Rectangle 90"/>
            <p:cNvSpPr>
              <a:spLocks noChangeArrowheads="1"/>
            </p:cNvSpPr>
            <p:nvPr/>
          </p:nvSpPr>
          <p:spPr bwMode="auto">
            <a:xfrm>
              <a:off x="2208" y="3222"/>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85" name="Rectangle 91"/>
            <p:cNvSpPr>
              <a:spLocks noChangeArrowheads="1"/>
            </p:cNvSpPr>
            <p:nvPr/>
          </p:nvSpPr>
          <p:spPr bwMode="auto">
            <a:xfrm>
              <a:off x="2208" y="3366"/>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86" name="Rectangle 92"/>
            <p:cNvSpPr>
              <a:spLocks noChangeArrowheads="1"/>
            </p:cNvSpPr>
            <p:nvPr/>
          </p:nvSpPr>
          <p:spPr bwMode="auto">
            <a:xfrm>
              <a:off x="2208" y="3510"/>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87" name="Rectangle 93"/>
            <p:cNvSpPr>
              <a:spLocks noChangeArrowheads="1"/>
            </p:cNvSpPr>
            <p:nvPr/>
          </p:nvSpPr>
          <p:spPr bwMode="auto">
            <a:xfrm>
              <a:off x="2208" y="3654"/>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488" name="Rectangle 94"/>
            <p:cNvSpPr>
              <a:spLocks noChangeArrowheads="1"/>
            </p:cNvSpPr>
            <p:nvPr/>
          </p:nvSpPr>
          <p:spPr bwMode="auto">
            <a:xfrm rot="-5400000">
              <a:off x="1929" y="1036"/>
              <a:ext cx="406" cy="190"/>
            </a:xfrm>
            <a:prstGeom prst="rect">
              <a:avLst/>
            </a:prstGeom>
            <a:noFill/>
            <a:ln w="12700">
              <a:noFill/>
              <a:miter lim="800000"/>
              <a:headEnd/>
              <a:tailEnd/>
            </a:ln>
          </p:spPr>
          <p:txBody>
            <a:bodyPr wrap="none" lIns="90488" tIns="44450" rIns="90488" bIns="44450">
              <a:spAutoFit/>
            </a:bodyPr>
            <a:lstStyle/>
            <a:p>
              <a:r>
                <a:rPr lang="en-US" sz="1400" b="0"/>
                <a:t>Doc 3</a:t>
              </a:r>
            </a:p>
          </p:txBody>
        </p:sp>
        <p:sp>
          <p:nvSpPr>
            <p:cNvPr id="54489" name="Rectangle 95"/>
            <p:cNvSpPr>
              <a:spLocks noChangeArrowheads="1"/>
            </p:cNvSpPr>
            <p:nvPr/>
          </p:nvSpPr>
          <p:spPr bwMode="auto">
            <a:xfrm rot="-5400000">
              <a:off x="2073" y="1036"/>
              <a:ext cx="406" cy="190"/>
            </a:xfrm>
            <a:prstGeom prst="rect">
              <a:avLst/>
            </a:prstGeom>
            <a:noFill/>
            <a:ln w="12700">
              <a:noFill/>
              <a:miter lim="800000"/>
              <a:headEnd/>
              <a:tailEnd/>
            </a:ln>
          </p:spPr>
          <p:txBody>
            <a:bodyPr wrap="none" lIns="90488" tIns="44450" rIns="90488" bIns="44450">
              <a:spAutoFit/>
            </a:bodyPr>
            <a:lstStyle/>
            <a:p>
              <a:r>
                <a:rPr lang="en-US" sz="1400" b="0"/>
                <a:t>Doc 4</a:t>
              </a:r>
            </a:p>
          </p:txBody>
        </p:sp>
        <p:sp>
          <p:nvSpPr>
            <p:cNvPr id="54490" name="Rectangle 96"/>
            <p:cNvSpPr>
              <a:spLocks noChangeArrowheads="1"/>
            </p:cNvSpPr>
            <p:nvPr/>
          </p:nvSpPr>
          <p:spPr bwMode="auto">
            <a:xfrm>
              <a:off x="2352" y="1350"/>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91" name="Rectangle 97"/>
            <p:cNvSpPr>
              <a:spLocks noChangeArrowheads="1"/>
            </p:cNvSpPr>
            <p:nvPr/>
          </p:nvSpPr>
          <p:spPr bwMode="auto">
            <a:xfrm>
              <a:off x="2352" y="1494"/>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92" name="Rectangle 98"/>
            <p:cNvSpPr>
              <a:spLocks noChangeArrowheads="1"/>
            </p:cNvSpPr>
            <p:nvPr/>
          </p:nvSpPr>
          <p:spPr bwMode="auto">
            <a:xfrm>
              <a:off x="2352" y="1638"/>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93" name="Rectangle 99"/>
            <p:cNvSpPr>
              <a:spLocks noChangeArrowheads="1"/>
            </p:cNvSpPr>
            <p:nvPr/>
          </p:nvSpPr>
          <p:spPr bwMode="auto">
            <a:xfrm>
              <a:off x="2352" y="1782"/>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494" name="Rectangle 100"/>
            <p:cNvSpPr>
              <a:spLocks noChangeArrowheads="1"/>
            </p:cNvSpPr>
            <p:nvPr/>
          </p:nvSpPr>
          <p:spPr bwMode="auto">
            <a:xfrm>
              <a:off x="2352" y="1926"/>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95" name="Rectangle 101"/>
            <p:cNvSpPr>
              <a:spLocks noChangeArrowheads="1"/>
            </p:cNvSpPr>
            <p:nvPr/>
          </p:nvSpPr>
          <p:spPr bwMode="auto">
            <a:xfrm>
              <a:off x="2352" y="2070"/>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496" name="Rectangle 102"/>
            <p:cNvSpPr>
              <a:spLocks noChangeArrowheads="1"/>
            </p:cNvSpPr>
            <p:nvPr/>
          </p:nvSpPr>
          <p:spPr bwMode="auto">
            <a:xfrm>
              <a:off x="2352" y="2214"/>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497" name="Rectangle 103"/>
            <p:cNvSpPr>
              <a:spLocks noChangeArrowheads="1"/>
            </p:cNvSpPr>
            <p:nvPr/>
          </p:nvSpPr>
          <p:spPr bwMode="auto">
            <a:xfrm>
              <a:off x="2352" y="2358"/>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98" name="Rectangle 104"/>
            <p:cNvSpPr>
              <a:spLocks noChangeArrowheads="1"/>
            </p:cNvSpPr>
            <p:nvPr/>
          </p:nvSpPr>
          <p:spPr bwMode="auto">
            <a:xfrm>
              <a:off x="2352" y="2502"/>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499" name="Rectangle 105"/>
            <p:cNvSpPr>
              <a:spLocks noChangeArrowheads="1"/>
            </p:cNvSpPr>
            <p:nvPr/>
          </p:nvSpPr>
          <p:spPr bwMode="auto">
            <a:xfrm>
              <a:off x="2352" y="2646"/>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500" name="Rectangle 106"/>
            <p:cNvSpPr>
              <a:spLocks noChangeArrowheads="1"/>
            </p:cNvSpPr>
            <p:nvPr/>
          </p:nvSpPr>
          <p:spPr bwMode="auto">
            <a:xfrm>
              <a:off x="2352" y="2790"/>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501" name="Rectangle 107"/>
            <p:cNvSpPr>
              <a:spLocks noChangeArrowheads="1"/>
            </p:cNvSpPr>
            <p:nvPr/>
          </p:nvSpPr>
          <p:spPr bwMode="auto">
            <a:xfrm>
              <a:off x="2352" y="2934"/>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502" name="Rectangle 108"/>
            <p:cNvSpPr>
              <a:spLocks noChangeArrowheads="1"/>
            </p:cNvSpPr>
            <p:nvPr/>
          </p:nvSpPr>
          <p:spPr bwMode="auto">
            <a:xfrm>
              <a:off x="2352" y="3078"/>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503" name="Rectangle 109"/>
            <p:cNvSpPr>
              <a:spLocks noChangeArrowheads="1"/>
            </p:cNvSpPr>
            <p:nvPr/>
          </p:nvSpPr>
          <p:spPr bwMode="auto">
            <a:xfrm>
              <a:off x="2352" y="3222"/>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504" name="Rectangle 110"/>
            <p:cNvSpPr>
              <a:spLocks noChangeArrowheads="1"/>
            </p:cNvSpPr>
            <p:nvPr/>
          </p:nvSpPr>
          <p:spPr bwMode="auto">
            <a:xfrm>
              <a:off x="2352" y="3366"/>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505" name="Rectangle 111"/>
            <p:cNvSpPr>
              <a:spLocks noChangeArrowheads="1"/>
            </p:cNvSpPr>
            <p:nvPr/>
          </p:nvSpPr>
          <p:spPr bwMode="auto">
            <a:xfrm>
              <a:off x="2352" y="3510"/>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506" name="Rectangle 112"/>
            <p:cNvSpPr>
              <a:spLocks noChangeArrowheads="1"/>
            </p:cNvSpPr>
            <p:nvPr/>
          </p:nvSpPr>
          <p:spPr bwMode="auto">
            <a:xfrm>
              <a:off x="2352" y="3654"/>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507" name="Rectangle 113"/>
            <p:cNvSpPr>
              <a:spLocks noChangeArrowheads="1"/>
            </p:cNvSpPr>
            <p:nvPr/>
          </p:nvSpPr>
          <p:spPr bwMode="auto">
            <a:xfrm>
              <a:off x="2496" y="1350"/>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508" name="Rectangle 114"/>
            <p:cNvSpPr>
              <a:spLocks noChangeArrowheads="1"/>
            </p:cNvSpPr>
            <p:nvPr/>
          </p:nvSpPr>
          <p:spPr bwMode="auto">
            <a:xfrm>
              <a:off x="2496" y="1494"/>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509" name="Rectangle 115"/>
            <p:cNvSpPr>
              <a:spLocks noChangeArrowheads="1"/>
            </p:cNvSpPr>
            <p:nvPr/>
          </p:nvSpPr>
          <p:spPr bwMode="auto">
            <a:xfrm>
              <a:off x="2496" y="1638"/>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510" name="Rectangle 116"/>
            <p:cNvSpPr>
              <a:spLocks noChangeArrowheads="1"/>
            </p:cNvSpPr>
            <p:nvPr/>
          </p:nvSpPr>
          <p:spPr bwMode="auto">
            <a:xfrm>
              <a:off x="2496" y="1782"/>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511" name="Rectangle 117"/>
            <p:cNvSpPr>
              <a:spLocks noChangeArrowheads="1"/>
            </p:cNvSpPr>
            <p:nvPr/>
          </p:nvSpPr>
          <p:spPr bwMode="auto">
            <a:xfrm>
              <a:off x="2496" y="1926"/>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512" name="Rectangle 118"/>
            <p:cNvSpPr>
              <a:spLocks noChangeArrowheads="1"/>
            </p:cNvSpPr>
            <p:nvPr/>
          </p:nvSpPr>
          <p:spPr bwMode="auto">
            <a:xfrm>
              <a:off x="2496" y="2070"/>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513" name="Rectangle 119"/>
            <p:cNvSpPr>
              <a:spLocks noChangeArrowheads="1"/>
            </p:cNvSpPr>
            <p:nvPr/>
          </p:nvSpPr>
          <p:spPr bwMode="auto">
            <a:xfrm>
              <a:off x="2496" y="2214"/>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514" name="Rectangle 120"/>
            <p:cNvSpPr>
              <a:spLocks noChangeArrowheads="1"/>
            </p:cNvSpPr>
            <p:nvPr/>
          </p:nvSpPr>
          <p:spPr bwMode="auto">
            <a:xfrm>
              <a:off x="2496" y="2358"/>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515" name="Rectangle 121"/>
            <p:cNvSpPr>
              <a:spLocks noChangeArrowheads="1"/>
            </p:cNvSpPr>
            <p:nvPr/>
          </p:nvSpPr>
          <p:spPr bwMode="auto">
            <a:xfrm>
              <a:off x="2496" y="2502"/>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516" name="Rectangle 122"/>
            <p:cNvSpPr>
              <a:spLocks noChangeArrowheads="1"/>
            </p:cNvSpPr>
            <p:nvPr/>
          </p:nvSpPr>
          <p:spPr bwMode="auto">
            <a:xfrm>
              <a:off x="2496" y="2646"/>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517" name="Rectangle 123"/>
            <p:cNvSpPr>
              <a:spLocks noChangeArrowheads="1"/>
            </p:cNvSpPr>
            <p:nvPr/>
          </p:nvSpPr>
          <p:spPr bwMode="auto">
            <a:xfrm>
              <a:off x="2496" y="2790"/>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518" name="Rectangle 124"/>
            <p:cNvSpPr>
              <a:spLocks noChangeArrowheads="1"/>
            </p:cNvSpPr>
            <p:nvPr/>
          </p:nvSpPr>
          <p:spPr bwMode="auto">
            <a:xfrm>
              <a:off x="2496" y="2934"/>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519" name="Rectangle 125"/>
            <p:cNvSpPr>
              <a:spLocks noChangeArrowheads="1"/>
            </p:cNvSpPr>
            <p:nvPr/>
          </p:nvSpPr>
          <p:spPr bwMode="auto">
            <a:xfrm>
              <a:off x="2496" y="3078"/>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520" name="Rectangle 126"/>
            <p:cNvSpPr>
              <a:spLocks noChangeArrowheads="1"/>
            </p:cNvSpPr>
            <p:nvPr/>
          </p:nvSpPr>
          <p:spPr bwMode="auto">
            <a:xfrm>
              <a:off x="2496" y="3222"/>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521" name="Rectangle 127"/>
            <p:cNvSpPr>
              <a:spLocks noChangeArrowheads="1"/>
            </p:cNvSpPr>
            <p:nvPr/>
          </p:nvSpPr>
          <p:spPr bwMode="auto">
            <a:xfrm>
              <a:off x="2496" y="3366"/>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522" name="Rectangle 128"/>
            <p:cNvSpPr>
              <a:spLocks noChangeArrowheads="1"/>
            </p:cNvSpPr>
            <p:nvPr/>
          </p:nvSpPr>
          <p:spPr bwMode="auto">
            <a:xfrm>
              <a:off x="2496" y="3510"/>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523" name="Rectangle 129"/>
            <p:cNvSpPr>
              <a:spLocks noChangeArrowheads="1"/>
            </p:cNvSpPr>
            <p:nvPr/>
          </p:nvSpPr>
          <p:spPr bwMode="auto">
            <a:xfrm>
              <a:off x="2496" y="3654"/>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524" name="Rectangle 130"/>
            <p:cNvSpPr>
              <a:spLocks noChangeArrowheads="1"/>
            </p:cNvSpPr>
            <p:nvPr/>
          </p:nvSpPr>
          <p:spPr bwMode="auto">
            <a:xfrm rot="-5400000">
              <a:off x="2217" y="1037"/>
              <a:ext cx="406" cy="190"/>
            </a:xfrm>
            <a:prstGeom prst="rect">
              <a:avLst/>
            </a:prstGeom>
            <a:noFill/>
            <a:ln w="12700">
              <a:noFill/>
              <a:miter lim="800000"/>
              <a:headEnd/>
              <a:tailEnd/>
            </a:ln>
          </p:spPr>
          <p:txBody>
            <a:bodyPr wrap="none" lIns="90488" tIns="44450" rIns="90488" bIns="44450">
              <a:spAutoFit/>
            </a:bodyPr>
            <a:lstStyle/>
            <a:p>
              <a:r>
                <a:rPr lang="en-US" sz="1400" b="0"/>
                <a:t>Doc 5</a:t>
              </a:r>
            </a:p>
          </p:txBody>
        </p:sp>
        <p:sp>
          <p:nvSpPr>
            <p:cNvPr id="54525" name="Rectangle 131"/>
            <p:cNvSpPr>
              <a:spLocks noChangeArrowheads="1"/>
            </p:cNvSpPr>
            <p:nvPr/>
          </p:nvSpPr>
          <p:spPr bwMode="auto">
            <a:xfrm rot="-5400000">
              <a:off x="2361" y="1037"/>
              <a:ext cx="406" cy="190"/>
            </a:xfrm>
            <a:prstGeom prst="rect">
              <a:avLst/>
            </a:prstGeom>
            <a:noFill/>
            <a:ln w="12700">
              <a:noFill/>
              <a:miter lim="800000"/>
              <a:headEnd/>
              <a:tailEnd/>
            </a:ln>
          </p:spPr>
          <p:txBody>
            <a:bodyPr wrap="none" lIns="90488" tIns="44450" rIns="90488" bIns="44450">
              <a:spAutoFit/>
            </a:bodyPr>
            <a:lstStyle/>
            <a:p>
              <a:r>
                <a:rPr lang="en-US" sz="1400" b="0"/>
                <a:t>Doc 6</a:t>
              </a:r>
            </a:p>
          </p:txBody>
        </p:sp>
        <p:sp>
          <p:nvSpPr>
            <p:cNvPr id="54526" name="Rectangle 132"/>
            <p:cNvSpPr>
              <a:spLocks noChangeArrowheads="1"/>
            </p:cNvSpPr>
            <p:nvPr/>
          </p:nvSpPr>
          <p:spPr bwMode="auto">
            <a:xfrm>
              <a:off x="2640" y="1350"/>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527" name="Rectangle 133"/>
            <p:cNvSpPr>
              <a:spLocks noChangeArrowheads="1"/>
            </p:cNvSpPr>
            <p:nvPr/>
          </p:nvSpPr>
          <p:spPr bwMode="auto">
            <a:xfrm>
              <a:off x="2640" y="1494"/>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528" name="Rectangle 134"/>
            <p:cNvSpPr>
              <a:spLocks noChangeArrowheads="1"/>
            </p:cNvSpPr>
            <p:nvPr/>
          </p:nvSpPr>
          <p:spPr bwMode="auto">
            <a:xfrm>
              <a:off x="2640" y="1638"/>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529" name="Rectangle 135"/>
            <p:cNvSpPr>
              <a:spLocks noChangeArrowheads="1"/>
            </p:cNvSpPr>
            <p:nvPr/>
          </p:nvSpPr>
          <p:spPr bwMode="auto">
            <a:xfrm>
              <a:off x="2640" y="1782"/>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530" name="Rectangle 136"/>
            <p:cNvSpPr>
              <a:spLocks noChangeArrowheads="1"/>
            </p:cNvSpPr>
            <p:nvPr/>
          </p:nvSpPr>
          <p:spPr bwMode="auto">
            <a:xfrm>
              <a:off x="2640" y="1926"/>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531" name="Rectangle 137"/>
            <p:cNvSpPr>
              <a:spLocks noChangeArrowheads="1"/>
            </p:cNvSpPr>
            <p:nvPr/>
          </p:nvSpPr>
          <p:spPr bwMode="auto">
            <a:xfrm>
              <a:off x="2640" y="2070"/>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532" name="Rectangle 138"/>
            <p:cNvSpPr>
              <a:spLocks noChangeArrowheads="1"/>
            </p:cNvSpPr>
            <p:nvPr/>
          </p:nvSpPr>
          <p:spPr bwMode="auto">
            <a:xfrm>
              <a:off x="2640" y="2214"/>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533" name="Rectangle 139"/>
            <p:cNvSpPr>
              <a:spLocks noChangeArrowheads="1"/>
            </p:cNvSpPr>
            <p:nvPr/>
          </p:nvSpPr>
          <p:spPr bwMode="auto">
            <a:xfrm>
              <a:off x="2640" y="2358"/>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534" name="Rectangle 140"/>
            <p:cNvSpPr>
              <a:spLocks noChangeArrowheads="1"/>
            </p:cNvSpPr>
            <p:nvPr/>
          </p:nvSpPr>
          <p:spPr bwMode="auto">
            <a:xfrm>
              <a:off x="2640" y="2502"/>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535" name="Rectangle 141"/>
            <p:cNvSpPr>
              <a:spLocks noChangeArrowheads="1"/>
            </p:cNvSpPr>
            <p:nvPr/>
          </p:nvSpPr>
          <p:spPr bwMode="auto">
            <a:xfrm>
              <a:off x="2640" y="2646"/>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536" name="Rectangle 142"/>
            <p:cNvSpPr>
              <a:spLocks noChangeArrowheads="1"/>
            </p:cNvSpPr>
            <p:nvPr/>
          </p:nvSpPr>
          <p:spPr bwMode="auto">
            <a:xfrm>
              <a:off x="2640" y="2790"/>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537" name="Rectangle 143"/>
            <p:cNvSpPr>
              <a:spLocks noChangeArrowheads="1"/>
            </p:cNvSpPr>
            <p:nvPr/>
          </p:nvSpPr>
          <p:spPr bwMode="auto">
            <a:xfrm>
              <a:off x="2640" y="2934"/>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538" name="Rectangle 144"/>
            <p:cNvSpPr>
              <a:spLocks noChangeArrowheads="1"/>
            </p:cNvSpPr>
            <p:nvPr/>
          </p:nvSpPr>
          <p:spPr bwMode="auto">
            <a:xfrm>
              <a:off x="2640" y="3078"/>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539" name="Rectangle 145"/>
            <p:cNvSpPr>
              <a:spLocks noChangeArrowheads="1"/>
            </p:cNvSpPr>
            <p:nvPr/>
          </p:nvSpPr>
          <p:spPr bwMode="auto">
            <a:xfrm>
              <a:off x="2640" y="3222"/>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540" name="Rectangle 146"/>
            <p:cNvSpPr>
              <a:spLocks noChangeArrowheads="1"/>
            </p:cNvSpPr>
            <p:nvPr/>
          </p:nvSpPr>
          <p:spPr bwMode="auto">
            <a:xfrm>
              <a:off x="2640" y="3366"/>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541" name="Rectangle 147"/>
            <p:cNvSpPr>
              <a:spLocks noChangeArrowheads="1"/>
            </p:cNvSpPr>
            <p:nvPr/>
          </p:nvSpPr>
          <p:spPr bwMode="auto">
            <a:xfrm>
              <a:off x="2640" y="3510"/>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542" name="Rectangle 148"/>
            <p:cNvSpPr>
              <a:spLocks noChangeArrowheads="1"/>
            </p:cNvSpPr>
            <p:nvPr/>
          </p:nvSpPr>
          <p:spPr bwMode="auto">
            <a:xfrm>
              <a:off x="2640" y="3654"/>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543" name="Rectangle 149"/>
            <p:cNvSpPr>
              <a:spLocks noChangeArrowheads="1"/>
            </p:cNvSpPr>
            <p:nvPr/>
          </p:nvSpPr>
          <p:spPr bwMode="auto">
            <a:xfrm>
              <a:off x="2784" y="1350"/>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544" name="Rectangle 150"/>
            <p:cNvSpPr>
              <a:spLocks noChangeArrowheads="1"/>
            </p:cNvSpPr>
            <p:nvPr/>
          </p:nvSpPr>
          <p:spPr bwMode="auto">
            <a:xfrm>
              <a:off x="2784" y="1494"/>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545" name="Rectangle 151"/>
            <p:cNvSpPr>
              <a:spLocks noChangeArrowheads="1"/>
            </p:cNvSpPr>
            <p:nvPr/>
          </p:nvSpPr>
          <p:spPr bwMode="auto">
            <a:xfrm>
              <a:off x="2784" y="1638"/>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546" name="Rectangle 152"/>
            <p:cNvSpPr>
              <a:spLocks noChangeArrowheads="1"/>
            </p:cNvSpPr>
            <p:nvPr/>
          </p:nvSpPr>
          <p:spPr bwMode="auto">
            <a:xfrm>
              <a:off x="2784" y="1782"/>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547" name="Rectangle 153"/>
            <p:cNvSpPr>
              <a:spLocks noChangeArrowheads="1"/>
            </p:cNvSpPr>
            <p:nvPr/>
          </p:nvSpPr>
          <p:spPr bwMode="auto">
            <a:xfrm>
              <a:off x="2784" y="1926"/>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548" name="Rectangle 154"/>
            <p:cNvSpPr>
              <a:spLocks noChangeArrowheads="1"/>
            </p:cNvSpPr>
            <p:nvPr/>
          </p:nvSpPr>
          <p:spPr bwMode="auto">
            <a:xfrm>
              <a:off x="2784" y="2070"/>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549" name="Rectangle 155"/>
            <p:cNvSpPr>
              <a:spLocks noChangeArrowheads="1"/>
            </p:cNvSpPr>
            <p:nvPr/>
          </p:nvSpPr>
          <p:spPr bwMode="auto">
            <a:xfrm>
              <a:off x="2784" y="2214"/>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550" name="Rectangle 156"/>
            <p:cNvSpPr>
              <a:spLocks noChangeArrowheads="1"/>
            </p:cNvSpPr>
            <p:nvPr/>
          </p:nvSpPr>
          <p:spPr bwMode="auto">
            <a:xfrm>
              <a:off x="2784" y="2358"/>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551" name="Rectangle 157"/>
            <p:cNvSpPr>
              <a:spLocks noChangeArrowheads="1"/>
            </p:cNvSpPr>
            <p:nvPr/>
          </p:nvSpPr>
          <p:spPr bwMode="auto">
            <a:xfrm>
              <a:off x="2784" y="2502"/>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552" name="Rectangle 158"/>
            <p:cNvSpPr>
              <a:spLocks noChangeArrowheads="1"/>
            </p:cNvSpPr>
            <p:nvPr/>
          </p:nvSpPr>
          <p:spPr bwMode="auto">
            <a:xfrm>
              <a:off x="2784" y="2646"/>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553" name="Rectangle 159"/>
            <p:cNvSpPr>
              <a:spLocks noChangeArrowheads="1"/>
            </p:cNvSpPr>
            <p:nvPr/>
          </p:nvSpPr>
          <p:spPr bwMode="auto">
            <a:xfrm>
              <a:off x="2784" y="2790"/>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554" name="Rectangle 160"/>
            <p:cNvSpPr>
              <a:spLocks noChangeArrowheads="1"/>
            </p:cNvSpPr>
            <p:nvPr/>
          </p:nvSpPr>
          <p:spPr bwMode="auto">
            <a:xfrm>
              <a:off x="2784" y="2934"/>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555" name="Rectangle 161"/>
            <p:cNvSpPr>
              <a:spLocks noChangeArrowheads="1"/>
            </p:cNvSpPr>
            <p:nvPr/>
          </p:nvSpPr>
          <p:spPr bwMode="auto">
            <a:xfrm>
              <a:off x="2784" y="3078"/>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556" name="Rectangle 162"/>
            <p:cNvSpPr>
              <a:spLocks noChangeArrowheads="1"/>
            </p:cNvSpPr>
            <p:nvPr/>
          </p:nvSpPr>
          <p:spPr bwMode="auto">
            <a:xfrm>
              <a:off x="2784" y="3222"/>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557" name="Rectangle 163"/>
            <p:cNvSpPr>
              <a:spLocks noChangeArrowheads="1"/>
            </p:cNvSpPr>
            <p:nvPr/>
          </p:nvSpPr>
          <p:spPr bwMode="auto">
            <a:xfrm>
              <a:off x="2784" y="3366"/>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558" name="Rectangle 164"/>
            <p:cNvSpPr>
              <a:spLocks noChangeArrowheads="1"/>
            </p:cNvSpPr>
            <p:nvPr/>
          </p:nvSpPr>
          <p:spPr bwMode="auto">
            <a:xfrm>
              <a:off x="2784" y="3510"/>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559" name="Rectangle 165"/>
            <p:cNvSpPr>
              <a:spLocks noChangeArrowheads="1"/>
            </p:cNvSpPr>
            <p:nvPr/>
          </p:nvSpPr>
          <p:spPr bwMode="auto">
            <a:xfrm>
              <a:off x="2784" y="3654"/>
              <a:ext cx="136" cy="136"/>
            </a:xfrm>
            <a:prstGeom prst="rect">
              <a:avLst/>
            </a:prstGeom>
            <a:noFill/>
            <a:ln w="12700">
              <a:solidFill>
                <a:schemeClr val="tx1"/>
              </a:solidFill>
              <a:miter lim="800000"/>
              <a:headEnd/>
              <a:tailEnd/>
            </a:ln>
          </p:spPr>
          <p:txBody>
            <a:bodyPr wrap="none" lIns="90488" tIns="44450" rIns="90488" bIns="44450" anchor="ctr"/>
            <a:lstStyle/>
            <a:p>
              <a:pPr algn="ctr"/>
              <a:r>
                <a:rPr lang="en-US" sz="1400" b="0"/>
                <a:t>0</a:t>
              </a:r>
            </a:p>
          </p:txBody>
        </p:sp>
        <p:sp>
          <p:nvSpPr>
            <p:cNvPr id="54560" name="Rectangle 166"/>
            <p:cNvSpPr>
              <a:spLocks noChangeArrowheads="1"/>
            </p:cNvSpPr>
            <p:nvPr/>
          </p:nvSpPr>
          <p:spPr bwMode="auto">
            <a:xfrm rot="-5400000">
              <a:off x="2505" y="1037"/>
              <a:ext cx="406" cy="190"/>
            </a:xfrm>
            <a:prstGeom prst="rect">
              <a:avLst/>
            </a:prstGeom>
            <a:noFill/>
            <a:ln w="12700">
              <a:noFill/>
              <a:miter lim="800000"/>
              <a:headEnd/>
              <a:tailEnd/>
            </a:ln>
          </p:spPr>
          <p:txBody>
            <a:bodyPr wrap="none" lIns="90488" tIns="44450" rIns="90488" bIns="44450">
              <a:spAutoFit/>
            </a:bodyPr>
            <a:lstStyle/>
            <a:p>
              <a:r>
                <a:rPr lang="en-US" sz="1400" b="0"/>
                <a:t>Doc 7</a:t>
              </a:r>
            </a:p>
          </p:txBody>
        </p:sp>
        <p:sp>
          <p:nvSpPr>
            <p:cNvPr id="54561" name="Rectangle 167"/>
            <p:cNvSpPr>
              <a:spLocks noChangeArrowheads="1"/>
            </p:cNvSpPr>
            <p:nvPr/>
          </p:nvSpPr>
          <p:spPr bwMode="auto">
            <a:xfrm rot="-5400000">
              <a:off x="2648" y="1037"/>
              <a:ext cx="406" cy="190"/>
            </a:xfrm>
            <a:prstGeom prst="rect">
              <a:avLst/>
            </a:prstGeom>
            <a:noFill/>
            <a:ln w="12700">
              <a:noFill/>
              <a:miter lim="800000"/>
              <a:headEnd/>
              <a:tailEnd/>
            </a:ln>
          </p:spPr>
          <p:txBody>
            <a:bodyPr wrap="none" lIns="90488" tIns="44450" rIns="90488" bIns="44450">
              <a:spAutoFit/>
            </a:bodyPr>
            <a:lstStyle/>
            <a:p>
              <a:r>
                <a:rPr lang="en-US" sz="1400" b="0"/>
                <a:t>Doc 8</a:t>
              </a:r>
            </a:p>
          </p:txBody>
        </p:sp>
      </p:grpSp>
      <p:sp>
        <p:nvSpPr>
          <p:cNvPr id="54277" name="Rectangle 6"/>
          <p:cNvSpPr>
            <a:spLocks noChangeArrowheads="1"/>
          </p:cNvSpPr>
          <p:nvPr/>
        </p:nvSpPr>
        <p:spPr bwMode="auto">
          <a:xfrm>
            <a:off x="5181600" y="5334000"/>
            <a:ext cx="10541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quick</a:t>
            </a:r>
          </a:p>
        </p:txBody>
      </p:sp>
      <p:sp>
        <p:nvSpPr>
          <p:cNvPr id="54278" name="Rectangle 7"/>
          <p:cNvSpPr>
            <a:spLocks noChangeArrowheads="1"/>
          </p:cNvSpPr>
          <p:nvPr/>
        </p:nvSpPr>
        <p:spPr bwMode="auto">
          <a:xfrm>
            <a:off x="5181600" y="2819400"/>
            <a:ext cx="10541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brown</a:t>
            </a:r>
          </a:p>
        </p:txBody>
      </p:sp>
      <p:sp>
        <p:nvSpPr>
          <p:cNvPr id="54279" name="Rectangle 8"/>
          <p:cNvSpPr>
            <a:spLocks noChangeArrowheads="1"/>
          </p:cNvSpPr>
          <p:nvPr/>
        </p:nvSpPr>
        <p:spPr bwMode="auto">
          <a:xfrm>
            <a:off x="5181600" y="3505200"/>
            <a:ext cx="10541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fox</a:t>
            </a:r>
          </a:p>
        </p:txBody>
      </p:sp>
      <p:sp>
        <p:nvSpPr>
          <p:cNvPr id="54280" name="Rectangle 9"/>
          <p:cNvSpPr>
            <a:spLocks noChangeArrowheads="1"/>
          </p:cNvSpPr>
          <p:nvPr/>
        </p:nvSpPr>
        <p:spPr bwMode="auto">
          <a:xfrm>
            <a:off x="5181600" y="4876800"/>
            <a:ext cx="10541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over</a:t>
            </a:r>
          </a:p>
        </p:txBody>
      </p:sp>
      <p:sp>
        <p:nvSpPr>
          <p:cNvPr id="54281" name="Rectangle 10"/>
          <p:cNvSpPr>
            <a:spLocks noChangeArrowheads="1"/>
          </p:cNvSpPr>
          <p:nvPr/>
        </p:nvSpPr>
        <p:spPr bwMode="auto">
          <a:xfrm>
            <a:off x="5181600" y="4191000"/>
            <a:ext cx="10541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lazy</a:t>
            </a:r>
          </a:p>
        </p:txBody>
      </p:sp>
      <p:sp>
        <p:nvSpPr>
          <p:cNvPr id="54282" name="Rectangle 11"/>
          <p:cNvSpPr>
            <a:spLocks noChangeArrowheads="1"/>
          </p:cNvSpPr>
          <p:nvPr/>
        </p:nvSpPr>
        <p:spPr bwMode="auto">
          <a:xfrm>
            <a:off x="5181600" y="3276600"/>
            <a:ext cx="10541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dog</a:t>
            </a:r>
          </a:p>
        </p:txBody>
      </p:sp>
      <p:sp>
        <p:nvSpPr>
          <p:cNvPr id="54283" name="Rectangle 12"/>
          <p:cNvSpPr>
            <a:spLocks noChangeArrowheads="1"/>
          </p:cNvSpPr>
          <p:nvPr/>
        </p:nvSpPr>
        <p:spPr bwMode="auto">
          <a:xfrm>
            <a:off x="5181600" y="2590800"/>
            <a:ext cx="10541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back</a:t>
            </a:r>
          </a:p>
        </p:txBody>
      </p:sp>
      <p:sp>
        <p:nvSpPr>
          <p:cNvPr id="54284" name="Rectangle 13"/>
          <p:cNvSpPr>
            <a:spLocks noChangeArrowheads="1"/>
          </p:cNvSpPr>
          <p:nvPr/>
        </p:nvSpPr>
        <p:spPr bwMode="auto">
          <a:xfrm>
            <a:off x="5181600" y="4648200"/>
            <a:ext cx="10541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now</a:t>
            </a:r>
          </a:p>
        </p:txBody>
      </p:sp>
      <p:sp>
        <p:nvSpPr>
          <p:cNvPr id="54285" name="Rectangle 14"/>
          <p:cNvSpPr>
            <a:spLocks noChangeArrowheads="1"/>
          </p:cNvSpPr>
          <p:nvPr/>
        </p:nvSpPr>
        <p:spPr bwMode="auto">
          <a:xfrm>
            <a:off x="5181600" y="5791200"/>
            <a:ext cx="10541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time</a:t>
            </a:r>
          </a:p>
        </p:txBody>
      </p:sp>
      <p:sp>
        <p:nvSpPr>
          <p:cNvPr id="54286" name="Rectangle 15"/>
          <p:cNvSpPr>
            <a:spLocks noChangeArrowheads="1"/>
          </p:cNvSpPr>
          <p:nvPr/>
        </p:nvSpPr>
        <p:spPr bwMode="auto">
          <a:xfrm>
            <a:off x="5181600" y="2362200"/>
            <a:ext cx="10541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all</a:t>
            </a:r>
          </a:p>
        </p:txBody>
      </p:sp>
      <p:sp>
        <p:nvSpPr>
          <p:cNvPr id="54287" name="Rectangle 16"/>
          <p:cNvSpPr>
            <a:spLocks noChangeArrowheads="1"/>
          </p:cNvSpPr>
          <p:nvPr/>
        </p:nvSpPr>
        <p:spPr bwMode="auto">
          <a:xfrm>
            <a:off x="5181600" y="3733800"/>
            <a:ext cx="10541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good</a:t>
            </a:r>
          </a:p>
        </p:txBody>
      </p:sp>
      <p:sp>
        <p:nvSpPr>
          <p:cNvPr id="54288" name="Rectangle 17"/>
          <p:cNvSpPr>
            <a:spLocks noChangeArrowheads="1"/>
          </p:cNvSpPr>
          <p:nvPr/>
        </p:nvSpPr>
        <p:spPr bwMode="auto">
          <a:xfrm>
            <a:off x="5181600" y="4419600"/>
            <a:ext cx="10541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men</a:t>
            </a:r>
          </a:p>
        </p:txBody>
      </p:sp>
      <p:sp>
        <p:nvSpPr>
          <p:cNvPr id="54289" name="Rectangle 18"/>
          <p:cNvSpPr>
            <a:spLocks noChangeArrowheads="1"/>
          </p:cNvSpPr>
          <p:nvPr/>
        </p:nvSpPr>
        <p:spPr bwMode="auto">
          <a:xfrm>
            <a:off x="5181600" y="3048000"/>
            <a:ext cx="10541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come</a:t>
            </a:r>
          </a:p>
        </p:txBody>
      </p:sp>
      <p:sp>
        <p:nvSpPr>
          <p:cNvPr id="54290" name="Rectangle 19"/>
          <p:cNvSpPr>
            <a:spLocks noChangeArrowheads="1"/>
          </p:cNvSpPr>
          <p:nvPr/>
        </p:nvSpPr>
        <p:spPr bwMode="auto">
          <a:xfrm>
            <a:off x="5181600" y="3962400"/>
            <a:ext cx="10541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jump</a:t>
            </a:r>
          </a:p>
        </p:txBody>
      </p:sp>
      <p:sp>
        <p:nvSpPr>
          <p:cNvPr id="54291" name="Rectangle 20"/>
          <p:cNvSpPr>
            <a:spLocks noChangeArrowheads="1"/>
          </p:cNvSpPr>
          <p:nvPr/>
        </p:nvSpPr>
        <p:spPr bwMode="auto">
          <a:xfrm>
            <a:off x="5181600" y="2133600"/>
            <a:ext cx="10541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aid</a:t>
            </a:r>
          </a:p>
        </p:txBody>
      </p:sp>
      <p:sp>
        <p:nvSpPr>
          <p:cNvPr id="54292" name="Rectangle 21"/>
          <p:cNvSpPr>
            <a:spLocks noChangeArrowheads="1"/>
          </p:cNvSpPr>
          <p:nvPr/>
        </p:nvSpPr>
        <p:spPr bwMode="auto">
          <a:xfrm>
            <a:off x="5181600" y="5562600"/>
            <a:ext cx="10541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their</a:t>
            </a:r>
          </a:p>
        </p:txBody>
      </p:sp>
      <p:sp>
        <p:nvSpPr>
          <p:cNvPr id="54293" name="Rectangle 22"/>
          <p:cNvSpPr>
            <a:spLocks noChangeArrowheads="1"/>
          </p:cNvSpPr>
          <p:nvPr/>
        </p:nvSpPr>
        <p:spPr bwMode="auto">
          <a:xfrm>
            <a:off x="5181600" y="5105400"/>
            <a:ext cx="10541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party</a:t>
            </a:r>
          </a:p>
        </p:txBody>
      </p:sp>
      <p:sp>
        <p:nvSpPr>
          <p:cNvPr id="54294" name="Rectangle 23"/>
          <p:cNvSpPr>
            <a:spLocks noChangeArrowheads="1"/>
          </p:cNvSpPr>
          <p:nvPr/>
        </p:nvSpPr>
        <p:spPr bwMode="auto">
          <a:xfrm>
            <a:off x="6388100" y="21336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4</a:t>
            </a:r>
          </a:p>
        </p:txBody>
      </p:sp>
      <p:sp>
        <p:nvSpPr>
          <p:cNvPr id="54295" name="Rectangle 23"/>
          <p:cNvSpPr>
            <a:spLocks noChangeArrowheads="1"/>
          </p:cNvSpPr>
          <p:nvPr/>
        </p:nvSpPr>
        <p:spPr bwMode="auto">
          <a:xfrm>
            <a:off x="6769100" y="21336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8</a:t>
            </a:r>
          </a:p>
        </p:txBody>
      </p:sp>
      <p:cxnSp>
        <p:nvCxnSpPr>
          <p:cNvPr id="54296" name="Straight Arrow Connector 190"/>
          <p:cNvCxnSpPr>
            <a:cxnSpLocks noChangeShapeType="1"/>
            <a:stCxn id="54294" idx="3"/>
            <a:endCxn id="54295" idx="1"/>
          </p:cNvCxnSpPr>
          <p:nvPr/>
        </p:nvCxnSpPr>
        <p:spPr bwMode="auto">
          <a:xfrm>
            <a:off x="6604000" y="2241550"/>
            <a:ext cx="165100" cy="1588"/>
          </a:xfrm>
          <a:prstGeom prst="straightConnector1">
            <a:avLst/>
          </a:prstGeom>
          <a:noFill/>
          <a:ln w="9525" algn="ctr">
            <a:solidFill>
              <a:schemeClr val="tx1"/>
            </a:solidFill>
            <a:round/>
            <a:headEnd/>
            <a:tailEnd type="triangle" w="med" len="med"/>
          </a:ln>
        </p:spPr>
      </p:cxnSp>
      <p:cxnSp>
        <p:nvCxnSpPr>
          <p:cNvPr id="54297" name="Straight Arrow Connector 191"/>
          <p:cNvCxnSpPr>
            <a:cxnSpLocks noChangeShapeType="1"/>
            <a:stCxn id="54291" idx="3"/>
            <a:endCxn id="54294" idx="1"/>
          </p:cNvCxnSpPr>
          <p:nvPr/>
        </p:nvCxnSpPr>
        <p:spPr bwMode="auto">
          <a:xfrm>
            <a:off x="6235700" y="2241550"/>
            <a:ext cx="152400" cy="1588"/>
          </a:xfrm>
          <a:prstGeom prst="straightConnector1">
            <a:avLst/>
          </a:prstGeom>
          <a:noFill/>
          <a:ln w="9525" algn="ctr">
            <a:solidFill>
              <a:schemeClr val="tx1"/>
            </a:solidFill>
            <a:round/>
            <a:headEnd/>
            <a:tailEnd type="triangle" w="med" len="med"/>
          </a:ln>
        </p:spPr>
      </p:cxnSp>
      <p:sp>
        <p:nvSpPr>
          <p:cNvPr id="54298" name="Rectangle 23"/>
          <p:cNvSpPr>
            <a:spLocks noChangeArrowheads="1"/>
          </p:cNvSpPr>
          <p:nvPr/>
        </p:nvSpPr>
        <p:spPr bwMode="auto">
          <a:xfrm>
            <a:off x="6388100" y="23622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2</a:t>
            </a:r>
          </a:p>
        </p:txBody>
      </p:sp>
      <p:sp>
        <p:nvSpPr>
          <p:cNvPr id="54299" name="Rectangle 23"/>
          <p:cNvSpPr>
            <a:spLocks noChangeArrowheads="1"/>
          </p:cNvSpPr>
          <p:nvPr/>
        </p:nvSpPr>
        <p:spPr bwMode="auto">
          <a:xfrm>
            <a:off x="6769100" y="23622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4</a:t>
            </a:r>
          </a:p>
        </p:txBody>
      </p:sp>
      <p:cxnSp>
        <p:nvCxnSpPr>
          <p:cNvPr id="54300" name="Straight Arrow Connector 196"/>
          <p:cNvCxnSpPr>
            <a:cxnSpLocks noChangeShapeType="1"/>
            <a:stCxn id="54298" idx="3"/>
            <a:endCxn id="54299" idx="1"/>
          </p:cNvCxnSpPr>
          <p:nvPr/>
        </p:nvCxnSpPr>
        <p:spPr bwMode="auto">
          <a:xfrm>
            <a:off x="6604000" y="2470150"/>
            <a:ext cx="165100" cy="1588"/>
          </a:xfrm>
          <a:prstGeom prst="straightConnector1">
            <a:avLst/>
          </a:prstGeom>
          <a:noFill/>
          <a:ln w="9525" algn="ctr">
            <a:solidFill>
              <a:schemeClr val="tx1"/>
            </a:solidFill>
            <a:round/>
            <a:headEnd/>
            <a:tailEnd type="triangle" w="med" len="med"/>
          </a:ln>
        </p:spPr>
      </p:cxnSp>
      <p:cxnSp>
        <p:nvCxnSpPr>
          <p:cNvPr id="54301" name="Straight Arrow Connector 197"/>
          <p:cNvCxnSpPr>
            <a:cxnSpLocks noChangeShapeType="1"/>
            <a:stCxn id="54286" idx="3"/>
            <a:endCxn id="54298" idx="1"/>
          </p:cNvCxnSpPr>
          <p:nvPr/>
        </p:nvCxnSpPr>
        <p:spPr bwMode="auto">
          <a:xfrm>
            <a:off x="6235700" y="2470150"/>
            <a:ext cx="152400" cy="1588"/>
          </a:xfrm>
          <a:prstGeom prst="straightConnector1">
            <a:avLst/>
          </a:prstGeom>
          <a:noFill/>
          <a:ln w="9525" algn="ctr">
            <a:solidFill>
              <a:schemeClr val="tx1"/>
            </a:solidFill>
            <a:round/>
            <a:headEnd/>
            <a:tailEnd type="triangle" w="med" len="med"/>
          </a:ln>
        </p:spPr>
      </p:cxnSp>
      <p:sp>
        <p:nvSpPr>
          <p:cNvPr id="54302" name="Rectangle 23"/>
          <p:cNvSpPr>
            <a:spLocks noChangeArrowheads="1"/>
          </p:cNvSpPr>
          <p:nvPr/>
        </p:nvSpPr>
        <p:spPr bwMode="auto">
          <a:xfrm>
            <a:off x="7150100" y="23622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6</a:t>
            </a:r>
          </a:p>
        </p:txBody>
      </p:sp>
      <p:cxnSp>
        <p:nvCxnSpPr>
          <p:cNvPr id="54303" name="Straight Arrow Connector 200"/>
          <p:cNvCxnSpPr>
            <a:cxnSpLocks noChangeShapeType="1"/>
            <a:stCxn id="54299" idx="3"/>
            <a:endCxn id="54302" idx="1"/>
          </p:cNvCxnSpPr>
          <p:nvPr/>
        </p:nvCxnSpPr>
        <p:spPr bwMode="auto">
          <a:xfrm>
            <a:off x="6985000" y="2470150"/>
            <a:ext cx="165100" cy="1588"/>
          </a:xfrm>
          <a:prstGeom prst="straightConnector1">
            <a:avLst/>
          </a:prstGeom>
          <a:noFill/>
          <a:ln w="9525" algn="ctr">
            <a:solidFill>
              <a:schemeClr val="tx1"/>
            </a:solidFill>
            <a:round/>
            <a:headEnd/>
            <a:tailEnd type="triangle" w="med" len="med"/>
          </a:ln>
        </p:spPr>
      </p:cxnSp>
      <p:sp>
        <p:nvSpPr>
          <p:cNvPr id="54304" name="Rectangle 23"/>
          <p:cNvSpPr>
            <a:spLocks noChangeArrowheads="1"/>
          </p:cNvSpPr>
          <p:nvPr/>
        </p:nvSpPr>
        <p:spPr bwMode="auto">
          <a:xfrm>
            <a:off x="6388100" y="25908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305" name="Rectangle 23"/>
          <p:cNvSpPr>
            <a:spLocks noChangeArrowheads="1"/>
          </p:cNvSpPr>
          <p:nvPr/>
        </p:nvSpPr>
        <p:spPr bwMode="auto">
          <a:xfrm>
            <a:off x="6769100" y="25908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3</a:t>
            </a:r>
          </a:p>
        </p:txBody>
      </p:sp>
      <p:cxnSp>
        <p:nvCxnSpPr>
          <p:cNvPr id="54306" name="Straight Arrow Connector 204"/>
          <p:cNvCxnSpPr>
            <a:cxnSpLocks noChangeShapeType="1"/>
            <a:stCxn id="54304" idx="3"/>
            <a:endCxn id="54305" idx="1"/>
          </p:cNvCxnSpPr>
          <p:nvPr/>
        </p:nvCxnSpPr>
        <p:spPr bwMode="auto">
          <a:xfrm>
            <a:off x="6604000" y="2698750"/>
            <a:ext cx="165100" cy="1588"/>
          </a:xfrm>
          <a:prstGeom prst="straightConnector1">
            <a:avLst/>
          </a:prstGeom>
          <a:noFill/>
          <a:ln w="9525" algn="ctr">
            <a:solidFill>
              <a:schemeClr val="tx1"/>
            </a:solidFill>
            <a:round/>
            <a:headEnd/>
            <a:tailEnd type="triangle" w="med" len="med"/>
          </a:ln>
        </p:spPr>
      </p:cxnSp>
      <p:cxnSp>
        <p:nvCxnSpPr>
          <p:cNvPr id="54307" name="Straight Arrow Connector 205"/>
          <p:cNvCxnSpPr>
            <a:cxnSpLocks noChangeShapeType="1"/>
            <a:stCxn id="54283" idx="3"/>
            <a:endCxn id="54304" idx="1"/>
          </p:cNvCxnSpPr>
          <p:nvPr/>
        </p:nvCxnSpPr>
        <p:spPr bwMode="auto">
          <a:xfrm>
            <a:off x="6235700" y="2698750"/>
            <a:ext cx="152400" cy="1588"/>
          </a:xfrm>
          <a:prstGeom prst="straightConnector1">
            <a:avLst/>
          </a:prstGeom>
          <a:noFill/>
          <a:ln w="9525" algn="ctr">
            <a:solidFill>
              <a:schemeClr val="tx1"/>
            </a:solidFill>
            <a:round/>
            <a:headEnd/>
            <a:tailEnd type="triangle" w="med" len="med"/>
          </a:ln>
        </p:spPr>
      </p:cxnSp>
      <p:sp>
        <p:nvSpPr>
          <p:cNvPr id="54308" name="Rectangle 23"/>
          <p:cNvSpPr>
            <a:spLocks noChangeArrowheads="1"/>
          </p:cNvSpPr>
          <p:nvPr/>
        </p:nvSpPr>
        <p:spPr bwMode="auto">
          <a:xfrm>
            <a:off x="7150100" y="25908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7</a:t>
            </a:r>
          </a:p>
        </p:txBody>
      </p:sp>
      <p:cxnSp>
        <p:nvCxnSpPr>
          <p:cNvPr id="54309" name="Straight Arrow Connector 207"/>
          <p:cNvCxnSpPr>
            <a:cxnSpLocks noChangeShapeType="1"/>
            <a:stCxn id="54305" idx="3"/>
            <a:endCxn id="54308" idx="1"/>
          </p:cNvCxnSpPr>
          <p:nvPr/>
        </p:nvCxnSpPr>
        <p:spPr bwMode="auto">
          <a:xfrm>
            <a:off x="6985000" y="2698750"/>
            <a:ext cx="165100" cy="1588"/>
          </a:xfrm>
          <a:prstGeom prst="straightConnector1">
            <a:avLst/>
          </a:prstGeom>
          <a:noFill/>
          <a:ln w="9525" algn="ctr">
            <a:solidFill>
              <a:schemeClr val="tx1"/>
            </a:solidFill>
            <a:round/>
            <a:headEnd/>
            <a:tailEnd type="triangle" w="med" len="med"/>
          </a:ln>
        </p:spPr>
      </p:cxnSp>
      <p:sp>
        <p:nvSpPr>
          <p:cNvPr id="54310" name="Rectangle 23"/>
          <p:cNvSpPr>
            <a:spLocks noChangeArrowheads="1"/>
          </p:cNvSpPr>
          <p:nvPr/>
        </p:nvSpPr>
        <p:spPr bwMode="auto">
          <a:xfrm>
            <a:off x="6388100" y="28194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311" name="Rectangle 23"/>
          <p:cNvSpPr>
            <a:spLocks noChangeArrowheads="1"/>
          </p:cNvSpPr>
          <p:nvPr/>
        </p:nvSpPr>
        <p:spPr bwMode="auto">
          <a:xfrm>
            <a:off x="6769100" y="28194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3</a:t>
            </a:r>
          </a:p>
        </p:txBody>
      </p:sp>
      <p:cxnSp>
        <p:nvCxnSpPr>
          <p:cNvPr id="54312" name="Straight Arrow Connector 214"/>
          <p:cNvCxnSpPr>
            <a:cxnSpLocks noChangeShapeType="1"/>
          </p:cNvCxnSpPr>
          <p:nvPr/>
        </p:nvCxnSpPr>
        <p:spPr bwMode="auto">
          <a:xfrm>
            <a:off x="6604000" y="2895600"/>
            <a:ext cx="165100" cy="1588"/>
          </a:xfrm>
          <a:prstGeom prst="straightConnector1">
            <a:avLst/>
          </a:prstGeom>
          <a:noFill/>
          <a:ln w="9525" algn="ctr">
            <a:solidFill>
              <a:schemeClr val="tx1"/>
            </a:solidFill>
            <a:round/>
            <a:headEnd/>
            <a:tailEnd type="triangle" w="med" len="med"/>
          </a:ln>
        </p:spPr>
      </p:cxnSp>
      <p:cxnSp>
        <p:nvCxnSpPr>
          <p:cNvPr id="54313" name="Straight Arrow Connector 215"/>
          <p:cNvCxnSpPr>
            <a:cxnSpLocks noChangeShapeType="1"/>
            <a:stCxn id="54278" idx="3"/>
            <a:endCxn id="54310" idx="1"/>
          </p:cNvCxnSpPr>
          <p:nvPr/>
        </p:nvCxnSpPr>
        <p:spPr bwMode="auto">
          <a:xfrm>
            <a:off x="6235700" y="2927350"/>
            <a:ext cx="152400" cy="1588"/>
          </a:xfrm>
          <a:prstGeom prst="straightConnector1">
            <a:avLst/>
          </a:prstGeom>
          <a:noFill/>
          <a:ln w="9525" algn="ctr">
            <a:solidFill>
              <a:schemeClr val="tx1"/>
            </a:solidFill>
            <a:round/>
            <a:headEnd/>
            <a:tailEnd type="triangle" w="med" len="med"/>
          </a:ln>
        </p:spPr>
      </p:cxnSp>
      <p:sp>
        <p:nvSpPr>
          <p:cNvPr id="54314" name="Rectangle 23"/>
          <p:cNvSpPr>
            <a:spLocks noChangeArrowheads="1"/>
          </p:cNvSpPr>
          <p:nvPr/>
        </p:nvSpPr>
        <p:spPr bwMode="auto">
          <a:xfrm>
            <a:off x="7150100" y="28194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5</a:t>
            </a:r>
          </a:p>
        </p:txBody>
      </p:sp>
      <p:cxnSp>
        <p:nvCxnSpPr>
          <p:cNvPr id="54315" name="Straight Arrow Connector 217"/>
          <p:cNvCxnSpPr>
            <a:cxnSpLocks noChangeShapeType="1"/>
          </p:cNvCxnSpPr>
          <p:nvPr/>
        </p:nvCxnSpPr>
        <p:spPr bwMode="auto">
          <a:xfrm>
            <a:off x="6985000" y="2895600"/>
            <a:ext cx="165100" cy="1588"/>
          </a:xfrm>
          <a:prstGeom prst="straightConnector1">
            <a:avLst/>
          </a:prstGeom>
          <a:noFill/>
          <a:ln w="9525" algn="ctr">
            <a:solidFill>
              <a:schemeClr val="tx1"/>
            </a:solidFill>
            <a:round/>
            <a:headEnd/>
            <a:tailEnd type="triangle" w="med" len="med"/>
          </a:ln>
        </p:spPr>
      </p:cxnSp>
      <p:sp>
        <p:nvSpPr>
          <p:cNvPr id="54316" name="Rectangle 23"/>
          <p:cNvSpPr>
            <a:spLocks noChangeArrowheads="1"/>
          </p:cNvSpPr>
          <p:nvPr/>
        </p:nvSpPr>
        <p:spPr bwMode="auto">
          <a:xfrm>
            <a:off x="7543800" y="28194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7</a:t>
            </a:r>
          </a:p>
        </p:txBody>
      </p:sp>
      <p:cxnSp>
        <p:nvCxnSpPr>
          <p:cNvPr id="54317" name="Straight Arrow Connector 219"/>
          <p:cNvCxnSpPr>
            <a:cxnSpLocks noChangeShapeType="1"/>
          </p:cNvCxnSpPr>
          <p:nvPr/>
        </p:nvCxnSpPr>
        <p:spPr bwMode="auto">
          <a:xfrm>
            <a:off x="7366000" y="2895600"/>
            <a:ext cx="177800" cy="1588"/>
          </a:xfrm>
          <a:prstGeom prst="straightConnector1">
            <a:avLst/>
          </a:prstGeom>
          <a:noFill/>
          <a:ln w="9525" algn="ctr">
            <a:solidFill>
              <a:schemeClr val="tx1"/>
            </a:solidFill>
            <a:round/>
            <a:headEnd/>
            <a:tailEnd type="triangle" w="med" len="med"/>
          </a:ln>
        </p:spPr>
      </p:cxnSp>
      <p:sp>
        <p:nvSpPr>
          <p:cNvPr id="54318" name="Rectangle 23"/>
          <p:cNvSpPr>
            <a:spLocks noChangeArrowheads="1"/>
          </p:cNvSpPr>
          <p:nvPr/>
        </p:nvSpPr>
        <p:spPr bwMode="auto">
          <a:xfrm>
            <a:off x="6388100" y="30480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2</a:t>
            </a:r>
          </a:p>
        </p:txBody>
      </p:sp>
      <p:sp>
        <p:nvSpPr>
          <p:cNvPr id="54319" name="Rectangle 23"/>
          <p:cNvSpPr>
            <a:spLocks noChangeArrowheads="1"/>
          </p:cNvSpPr>
          <p:nvPr/>
        </p:nvSpPr>
        <p:spPr bwMode="auto">
          <a:xfrm>
            <a:off x="6769100" y="30480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4</a:t>
            </a:r>
          </a:p>
        </p:txBody>
      </p:sp>
      <p:cxnSp>
        <p:nvCxnSpPr>
          <p:cNvPr id="54320" name="Straight Arrow Connector 223"/>
          <p:cNvCxnSpPr>
            <a:cxnSpLocks noChangeShapeType="1"/>
            <a:stCxn id="54318" idx="3"/>
            <a:endCxn id="54319" idx="1"/>
          </p:cNvCxnSpPr>
          <p:nvPr/>
        </p:nvCxnSpPr>
        <p:spPr bwMode="auto">
          <a:xfrm>
            <a:off x="6604000" y="3155950"/>
            <a:ext cx="165100" cy="1588"/>
          </a:xfrm>
          <a:prstGeom prst="straightConnector1">
            <a:avLst/>
          </a:prstGeom>
          <a:noFill/>
          <a:ln w="9525" algn="ctr">
            <a:solidFill>
              <a:schemeClr val="tx1"/>
            </a:solidFill>
            <a:round/>
            <a:headEnd/>
            <a:tailEnd type="triangle" w="med" len="med"/>
          </a:ln>
        </p:spPr>
      </p:cxnSp>
      <p:cxnSp>
        <p:nvCxnSpPr>
          <p:cNvPr id="54321" name="Straight Arrow Connector 224"/>
          <p:cNvCxnSpPr>
            <a:cxnSpLocks noChangeShapeType="1"/>
            <a:stCxn id="54289" idx="3"/>
            <a:endCxn id="54318" idx="1"/>
          </p:cNvCxnSpPr>
          <p:nvPr/>
        </p:nvCxnSpPr>
        <p:spPr bwMode="auto">
          <a:xfrm>
            <a:off x="6235700" y="3155950"/>
            <a:ext cx="152400" cy="1588"/>
          </a:xfrm>
          <a:prstGeom prst="straightConnector1">
            <a:avLst/>
          </a:prstGeom>
          <a:noFill/>
          <a:ln w="9525" algn="ctr">
            <a:solidFill>
              <a:schemeClr val="tx1"/>
            </a:solidFill>
            <a:round/>
            <a:headEnd/>
            <a:tailEnd type="triangle" w="med" len="med"/>
          </a:ln>
        </p:spPr>
      </p:cxnSp>
      <p:sp>
        <p:nvSpPr>
          <p:cNvPr id="54322" name="Rectangle 23"/>
          <p:cNvSpPr>
            <a:spLocks noChangeArrowheads="1"/>
          </p:cNvSpPr>
          <p:nvPr/>
        </p:nvSpPr>
        <p:spPr bwMode="auto">
          <a:xfrm>
            <a:off x="7150100" y="30480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6</a:t>
            </a:r>
          </a:p>
        </p:txBody>
      </p:sp>
      <p:cxnSp>
        <p:nvCxnSpPr>
          <p:cNvPr id="54323" name="Straight Arrow Connector 226"/>
          <p:cNvCxnSpPr>
            <a:cxnSpLocks noChangeShapeType="1"/>
            <a:stCxn id="54319" idx="3"/>
            <a:endCxn id="54322" idx="1"/>
          </p:cNvCxnSpPr>
          <p:nvPr/>
        </p:nvCxnSpPr>
        <p:spPr bwMode="auto">
          <a:xfrm>
            <a:off x="6985000" y="3155950"/>
            <a:ext cx="165100" cy="1588"/>
          </a:xfrm>
          <a:prstGeom prst="straightConnector1">
            <a:avLst/>
          </a:prstGeom>
          <a:noFill/>
          <a:ln w="9525" algn="ctr">
            <a:solidFill>
              <a:schemeClr val="tx1"/>
            </a:solidFill>
            <a:round/>
            <a:headEnd/>
            <a:tailEnd type="triangle" w="med" len="med"/>
          </a:ln>
        </p:spPr>
      </p:cxnSp>
      <p:sp>
        <p:nvSpPr>
          <p:cNvPr id="54324" name="Rectangle 23"/>
          <p:cNvSpPr>
            <a:spLocks noChangeArrowheads="1"/>
          </p:cNvSpPr>
          <p:nvPr/>
        </p:nvSpPr>
        <p:spPr bwMode="auto">
          <a:xfrm>
            <a:off x="7543800" y="30480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8</a:t>
            </a:r>
          </a:p>
        </p:txBody>
      </p:sp>
      <p:cxnSp>
        <p:nvCxnSpPr>
          <p:cNvPr id="54325" name="Straight Arrow Connector 228"/>
          <p:cNvCxnSpPr>
            <a:cxnSpLocks noChangeShapeType="1"/>
            <a:stCxn id="54322" idx="3"/>
            <a:endCxn id="54324" idx="1"/>
          </p:cNvCxnSpPr>
          <p:nvPr/>
        </p:nvCxnSpPr>
        <p:spPr bwMode="auto">
          <a:xfrm>
            <a:off x="7366000" y="3155950"/>
            <a:ext cx="177800" cy="1588"/>
          </a:xfrm>
          <a:prstGeom prst="straightConnector1">
            <a:avLst/>
          </a:prstGeom>
          <a:noFill/>
          <a:ln w="9525" algn="ctr">
            <a:solidFill>
              <a:schemeClr val="tx1"/>
            </a:solidFill>
            <a:round/>
            <a:headEnd/>
            <a:tailEnd type="triangle" w="med" len="med"/>
          </a:ln>
        </p:spPr>
      </p:cxnSp>
      <p:sp>
        <p:nvSpPr>
          <p:cNvPr id="54326" name="Rectangle 23"/>
          <p:cNvSpPr>
            <a:spLocks noChangeArrowheads="1"/>
          </p:cNvSpPr>
          <p:nvPr/>
        </p:nvSpPr>
        <p:spPr bwMode="auto">
          <a:xfrm>
            <a:off x="6388100" y="32766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3</a:t>
            </a:r>
          </a:p>
        </p:txBody>
      </p:sp>
      <p:sp>
        <p:nvSpPr>
          <p:cNvPr id="54327" name="Rectangle 23"/>
          <p:cNvSpPr>
            <a:spLocks noChangeArrowheads="1"/>
          </p:cNvSpPr>
          <p:nvPr/>
        </p:nvSpPr>
        <p:spPr bwMode="auto">
          <a:xfrm>
            <a:off x="6769100" y="32766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5</a:t>
            </a:r>
          </a:p>
        </p:txBody>
      </p:sp>
      <p:cxnSp>
        <p:nvCxnSpPr>
          <p:cNvPr id="54328" name="Straight Arrow Connector 232"/>
          <p:cNvCxnSpPr>
            <a:cxnSpLocks noChangeShapeType="1"/>
            <a:stCxn id="54326" idx="3"/>
            <a:endCxn id="54327" idx="1"/>
          </p:cNvCxnSpPr>
          <p:nvPr/>
        </p:nvCxnSpPr>
        <p:spPr bwMode="auto">
          <a:xfrm>
            <a:off x="6604000" y="3384550"/>
            <a:ext cx="165100" cy="1588"/>
          </a:xfrm>
          <a:prstGeom prst="straightConnector1">
            <a:avLst/>
          </a:prstGeom>
          <a:noFill/>
          <a:ln w="9525" algn="ctr">
            <a:solidFill>
              <a:schemeClr val="tx1"/>
            </a:solidFill>
            <a:round/>
            <a:headEnd/>
            <a:tailEnd type="triangle" w="med" len="med"/>
          </a:ln>
        </p:spPr>
      </p:cxnSp>
      <p:cxnSp>
        <p:nvCxnSpPr>
          <p:cNvPr id="54329" name="Straight Arrow Connector 233"/>
          <p:cNvCxnSpPr>
            <a:cxnSpLocks noChangeShapeType="1"/>
            <a:stCxn id="54282" idx="3"/>
            <a:endCxn id="54326" idx="1"/>
          </p:cNvCxnSpPr>
          <p:nvPr/>
        </p:nvCxnSpPr>
        <p:spPr bwMode="auto">
          <a:xfrm>
            <a:off x="6235700" y="3384550"/>
            <a:ext cx="152400" cy="1588"/>
          </a:xfrm>
          <a:prstGeom prst="straightConnector1">
            <a:avLst/>
          </a:prstGeom>
          <a:noFill/>
          <a:ln w="9525" algn="ctr">
            <a:solidFill>
              <a:schemeClr val="tx1"/>
            </a:solidFill>
            <a:round/>
            <a:headEnd/>
            <a:tailEnd type="triangle" w="med" len="med"/>
          </a:ln>
        </p:spPr>
      </p:cxnSp>
      <p:sp>
        <p:nvSpPr>
          <p:cNvPr id="54330" name="Rectangle 23"/>
          <p:cNvSpPr>
            <a:spLocks noChangeArrowheads="1"/>
          </p:cNvSpPr>
          <p:nvPr/>
        </p:nvSpPr>
        <p:spPr bwMode="auto">
          <a:xfrm>
            <a:off x="6388100" y="35052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3</a:t>
            </a:r>
          </a:p>
        </p:txBody>
      </p:sp>
      <p:sp>
        <p:nvSpPr>
          <p:cNvPr id="54331" name="Rectangle 23"/>
          <p:cNvSpPr>
            <a:spLocks noChangeArrowheads="1"/>
          </p:cNvSpPr>
          <p:nvPr/>
        </p:nvSpPr>
        <p:spPr bwMode="auto">
          <a:xfrm>
            <a:off x="6769100" y="35052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5</a:t>
            </a:r>
          </a:p>
        </p:txBody>
      </p:sp>
      <p:cxnSp>
        <p:nvCxnSpPr>
          <p:cNvPr id="54332" name="Straight Arrow Connector 236"/>
          <p:cNvCxnSpPr>
            <a:cxnSpLocks noChangeShapeType="1"/>
            <a:stCxn id="54330" idx="3"/>
            <a:endCxn id="54331" idx="1"/>
          </p:cNvCxnSpPr>
          <p:nvPr/>
        </p:nvCxnSpPr>
        <p:spPr bwMode="auto">
          <a:xfrm>
            <a:off x="6604000" y="3613150"/>
            <a:ext cx="165100" cy="1588"/>
          </a:xfrm>
          <a:prstGeom prst="straightConnector1">
            <a:avLst/>
          </a:prstGeom>
          <a:noFill/>
          <a:ln w="9525" algn="ctr">
            <a:solidFill>
              <a:schemeClr val="tx1"/>
            </a:solidFill>
            <a:round/>
            <a:headEnd/>
            <a:tailEnd type="triangle" w="med" len="med"/>
          </a:ln>
        </p:spPr>
      </p:cxnSp>
      <p:cxnSp>
        <p:nvCxnSpPr>
          <p:cNvPr id="54333" name="Straight Arrow Connector 237"/>
          <p:cNvCxnSpPr>
            <a:cxnSpLocks noChangeShapeType="1"/>
            <a:stCxn id="54279" idx="3"/>
            <a:endCxn id="54330" idx="1"/>
          </p:cNvCxnSpPr>
          <p:nvPr/>
        </p:nvCxnSpPr>
        <p:spPr bwMode="auto">
          <a:xfrm>
            <a:off x="6235700" y="3613150"/>
            <a:ext cx="152400" cy="1588"/>
          </a:xfrm>
          <a:prstGeom prst="straightConnector1">
            <a:avLst/>
          </a:prstGeom>
          <a:noFill/>
          <a:ln w="9525" algn="ctr">
            <a:solidFill>
              <a:schemeClr val="tx1"/>
            </a:solidFill>
            <a:round/>
            <a:headEnd/>
            <a:tailEnd type="triangle" w="med" len="med"/>
          </a:ln>
        </p:spPr>
      </p:cxnSp>
      <p:sp>
        <p:nvSpPr>
          <p:cNvPr id="54334" name="Rectangle 23"/>
          <p:cNvSpPr>
            <a:spLocks noChangeArrowheads="1"/>
          </p:cNvSpPr>
          <p:nvPr/>
        </p:nvSpPr>
        <p:spPr bwMode="auto">
          <a:xfrm>
            <a:off x="7150100" y="35052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7</a:t>
            </a:r>
          </a:p>
        </p:txBody>
      </p:sp>
      <p:cxnSp>
        <p:nvCxnSpPr>
          <p:cNvPr id="54335" name="Straight Arrow Connector 239"/>
          <p:cNvCxnSpPr>
            <a:cxnSpLocks noChangeShapeType="1"/>
            <a:stCxn id="54331" idx="3"/>
            <a:endCxn id="54334" idx="1"/>
          </p:cNvCxnSpPr>
          <p:nvPr/>
        </p:nvCxnSpPr>
        <p:spPr bwMode="auto">
          <a:xfrm>
            <a:off x="6985000" y="3613150"/>
            <a:ext cx="165100" cy="1588"/>
          </a:xfrm>
          <a:prstGeom prst="straightConnector1">
            <a:avLst/>
          </a:prstGeom>
          <a:noFill/>
          <a:ln w="9525" algn="ctr">
            <a:solidFill>
              <a:schemeClr val="tx1"/>
            </a:solidFill>
            <a:round/>
            <a:headEnd/>
            <a:tailEnd type="triangle" w="med" len="med"/>
          </a:ln>
        </p:spPr>
      </p:cxnSp>
      <p:sp>
        <p:nvSpPr>
          <p:cNvPr id="54336" name="Rectangle 23"/>
          <p:cNvSpPr>
            <a:spLocks noChangeArrowheads="1"/>
          </p:cNvSpPr>
          <p:nvPr/>
        </p:nvSpPr>
        <p:spPr bwMode="auto">
          <a:xfrm>
            <a:off x="6388100" y="37338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2</a:t>
            </a:r>
          </a:p>
        </p:txBody>
      </p:sp>
      <p:sp>
        <p:nvSpPr>
          <p:cNvPr id="54337" name="Rectangle 23"/>
          <p:cNvSpPr>
            <a:spLocks noChangeArrowheads="1"/>
          </p:cNvSpPr>
          <p:nvPr/>
        </p:nvSpPr>
        <p:spPr bwMode="auto">
          <a:xfrm>
            <a:off x="6769100" y="37338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4</a:t>
            </a:r>
          </a:p>
        </p:txBody>
      </p:sp>
      <p:cxnSp>
        <p:nvCxnSpPr>
          <p:cNvPr id="54338" name="Straight Arrow Connector 244"/>
          <p:cNvCxnSpPr>
            <a:cxnSpLocks noChangeShapeType="1"/>
            <a:stCxn id="54336" idx="3"/>
            <a:endCxn id="54337" idx="1"/>
          </p:cNvCxnSpPr>
          <p:nvPr/>
        </p:nvCxnSpPr>
        <p:spPr bwMode="auto">
          <a:xfrm>
            <a:off x="6604000" y="3841750"/>
            <a:ext cx="165100" cy="1588"/>
          </a:xfrm>
          <a:prstGeom prst="straightConnector1">
            <a:avLst/>
          </a:prstGeom>
          <a:noFill/>
          <a:ln w="9525" algn="ctr">
            <a:solidFill>
              <a:schemeClr val="tx1"/>
            </a:solidFill>
            <a:round/>
            <a:headEnd/>
            <a:tailEnd type="triangle" w="med" len="med"/>
          </a:ln>
        </p:spPr>
      </p:cxnSp>
      <p:cxnSp>
        <p:nvCxnSpPr>
          <p:cNvPr id="54339" name="Straight Arrow Connector 245"/>
          <p:cNvCxnSpPr>
            <a:cxnSpLocks noChangeShapeType="1"/>
            <a:stCxn id="54287" idx="3"/>
            <a:endCxn id="54336" idx="1"/>
          </p:cNvCxnSpPr>
          <p:nvPr/>
        </p:nvCxnSpPr>
        <p:spPr bwMode="auto">
          <a:xfrm>
            <a:off x="6235700" y="3841750"/>
            <a:ext cx="152400" cy="1588"/>
          </a:xfrm>
          <a:prstGeom prst="straightConnector1">
            <a:avLst/>
          </a:prstGeom>
          <a:noFill/>
          <a:ln w="9525" algn="ctr">
            <a:solidFill>
              <a:schemeClr val="tx1"/>
            </a:solidFill>
            <a:round/>
            <a:headEnd/>
            <a:tailEnd type="triangle" w="med" len="med"/>
          </a:ln>
        </p:spPr>
      </p:cxnSp>
      <p:sp>
        <p:nvSpPr>
          <p:cNvPr id="54340" name="Rectangle 23"/>
          <p:cNvSpPr>
            <a:spLocks noChangeArrowheads="1"/>
          </p:cNvSpPr>
          <p:nvPr/>
        </p:nvSpPr>
        <p:spPr bwMode="auto">
          <a:xfrm>
            <a:off x="7150100" y="37338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6</a:t>
            </a:r>
          </a:p>
        </p:txBody>
      </p:sp>
      <p:cxnSp>
        <p:nvCxnSpPr>
          <p:cNvPr id="54341" name="Straight Arrow Connector 247"/>
          <p:cNvCxnSpPr>
            <a:cxnSpLocks noChangeShapeType="1"/>
            <a:stCxn id="54337" idx="3"/>
            <a:endCxn id="54340" idx="1"/>
          </p:cNvCxnSpPr>
          <p:nvPr/>
        </p:nvCxnSpPr>
        <p:spPr bwMode="auto">
          <a:xfrm>
            <a:off x="6985000" y="3841750"/>
            <a:ext cx="165100" cy="1588"/>
          </a:xfrm>
          <a:prstGeom prst="straightConnector1">
            <a:avLst/>
          </a:prstGeom>
          <a:noFill/>
          <a:ln w="9525" algn="ctr">
            <a:solidFill>
              <a:schemeClr val="tx1"/>
            </a:solidFill>
            <a:round/>
            <a:headEnd/>
            <a:tailEnd type="triangle" w="med" len="med"/>
          </a:ln>
        </p:spPr>
      </p:cxnSp>
      <p:sp>
        <p:nvSpPr>
          <p:cNvPr id="54342" name="Rectangle 23"/>
          <p:cNvSpPr>
            <a:spLocks noChangeArrowheads="1"/>
          </p:cNvSpPr>
          <p:nvPr/>
        </p:nvSpPr>
        <p:spPr bwMode="auto">
          <a:xfrm>
            <a:off x="7543800" y="37338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8</a:t>
            </a:r>
          </a:p>
        </p:txBody>
      </p:sp>
      <p:cxnSp>
        <p:nvCxnSpPr>
          <p:cNvPr id="54343" name="Straight Arrow Connector 249"/>
          <p:cNvCxnSpPr>
            <a:cxnSpLocks noChangeShapeType="1"/>
            <a:stCxn id="54340" idx="3"/>
            <a:endCxn id="54342" idx="1"/>
          </p:cNvCxnSpPr>
          <p:nvPr/>
        </p:nvCxnSpPr>
        <p:spPr bwMode="auto">
          <a:xfrm>
            <a:off x="7366000" y="3841750"/>
            <a:ext cx="177800" cy="1588"/>
          </a:xfrm>
          <a:prstGeom prst="straightConnector1">
            <a:avLst/>
          </a:prstGeom>
          <a:noFill/>
          <a:ln w="9525" algn="ctr">
            <a:solidFill>
              <a:schemeClr val="tx1"/>
            </a:solidFill>
            <a:round/>
            <a:headEnd/>
            <a:tailEnd type="triangle" w="med" len="med"/>
          </a:ln>
        </p:spPr>
      </p:cxnSp>
      <p:sp>
        <p:nvSpPr>
          <p:cNvPr id="54344" name="Rectangle 23"/>
          <p:cNvSpPr>
            <a:spLocks noChangeArrowheads="1"/>
          </p:cNvSpPr>
          <p:nvPr/>
        </p:nvSpPr>
        <p:spPr bwMode="auto">
          <a:xfrm>
            <a:off x="6388100" y="39624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3</a:t>
            </a:r>
          </a:p>
        </p:txBody>
      </p:sp>
      <p:cxnSp>
        <p:nvCxnSpPr>
          <p:cNvPr id="54345" name="Straight Arrow Connector 252"/>
          <p:cNvCxnSpPr>
            <a:cxnSpLocks noChangeShapeType="1"/>
            <a:stCxn id="54290" idx="3"/>
            <a:endCxn id="54344" idx="1"/>
          </p:cNvCxnSpPr>
          <p:nvPr/>
        </p:nvCxnSpPr>
        <p:spPr bwMode="auto">
          <a:xfrm>
            <a:off x="6235700" y="4070350"/>
            <a:ext cx="152400" cy="1588"/>
          </a:xfrm>
          <a:prstGeom prst="straightConnector1">
            <a:avLst/>
          </a:prstGeom>
          <a:noFill/>
          <a:ln w="9525" algn="ctr">
            <a:solidFill>
              <a:schemeClr val="tx1"/>
            </a:solidFill>
            <a:round/>
            <a:headEnd/>
            <a:tailEnd type="triangle" w="med" len="med"/>
          </a:ln>
        </p:spPr>
      </p:cxnSp>
      <p:sp>
        <p:nvSpPr>
          <p:cNvPr id="54346" name="Rectangle 23"/>
          <p:cNvSpPr>
            <a:spLocks noChangeArrowheads="1"/>
          </p:cNvSpPr>
          <p:nvPr/>
        </p:nvSpPr>
        <p:spPr bwMode="auto">
          <a:xfrm>
            <a:off x="6388100" y="41910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347" name="Rectangle 23"/>
          <p:cNvSpPr>
            <a:spLocks noChangeArrowheads="1"/>
          </p:cNvSpPr>
          <p:nvPr/>
        </p:nvSpPr>
        <p:spPr bwMode="auto">
          <a:xfrm>
            <a:off x="6769100" y="41910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3</a:t>
            </a:r>
          </a:p>
        </p:txBody>
      </p:sp>
      <p:cxnSp>
        <p:nvCxnSpPr>
          <p:cNvPr id="54348" name="Straight Arrow Connector 256"/>
          <p:cNvCxnSpPr>
            <a:cxnSpLocks noChangeShapeType="1"/>
            <a:stCxn id="54346" idx="3"/>
            <a:endCxn id="54347" idx="1"/>
          </p:cNvCxnSpPr>
          <p:nvPr/>
        </p:nvCxnSpPr>
        <p:spPr bwMode="auto">
          <a:xfrm>
            <a:off x="6604000" y="4298950"/>
            <a:ext cx="165100" cy="1588"/>
          </a:xfrm>
          <a:prstGeom prst="straightConnector1">
            <a:avLst/>
          </a:prstGeom>
          <a:noFill/>
          <a:ln w="9525" algn="ctr">
            <a:solidFill>
              <a:schemeClr val="tx1"/>
            </a:solidFill>
            <a:round/>
            <a:headEnd/>
            <a:tailEnd type="triangle" w="med" len="med"/>
          </a:ln>
        </p:spPr>
      </p:cxnSp>
      <p:cxnSp>
        <p:nvCxnSpPr>
          <p:cNvPr id="54349" name="Straight Arrow Connector 257"/>
          <p:cNvCxnSpPr>
            <a:cxnSpLocks noChangeShapeType="1"/>
            <a:stCxn id="54281" idx="3"/>
            <a:endCxn id="54346" idx="1"/>
          </p:cNvCxnSpPr>
          <p:nvPr/>
        </p:nvCxnSpPr>
        <p:spPr bwMode="auto">
          <a:xfrm>
            <a:off x="6235700" y="4298950"/>
            <a:ext cx="152400" cy="1588"/>
          </a:xfrm>
          <a:prstGeom prst="straightConnector1">
            <a:avLst/>
          </a:prstGeom>
          <a:noFill/>
          <a:ln w="9525" algn="ctr">
            <a:solidFill>
              <a:schemeClr val="tx1"/>
            </a:solidFill>
            <a:round/>
            <a:headEnd/>
            <a:tailEnd type="triangle" w="med" len="med"/>
          </a:ln>
        </p:spPr>
      </p:cxnSp>
      <p:sp>
        <p:nvSpPr>
          <p:cNvPr id="54350" name="Rectangle 23"/>
          <p:cNvSpPr>
            <a:spLocks noChangeArrowheads="1"/>
          </p:cNvSpPr>
          <p:nvPr/>
        </p:nvSpPr>
        <p:spPr bwMode="auto">
          <a:xfrm>
            <a:off x="7150100" y="41910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5</a:t>
            </a:r>
          </a:p>
        </p:txBody>
      </p:sp>
      <p:cxnSp>
        <p:nvCxnSpPr>
          <p:cNvPr id="54351" name="Straight Arrow Connector 259"/>
          <p:cNvCxnSpPr>
            <a:cxnSpLocks noChangeShapeType="1"/>
            <a:stCxn id="54347" idx="3"/>
            <a:endCxn id="54350" idx="1"/>
          </p:cNvCxnSpPr>
          <p:nvPr/>
        </p:nvCxnSpPr>
        <p:spPr bwMode="auto">
          <a:xfrm>
            <a:off x="6985000" y="4298950"/>
            <a:ext cx="165100" cy="1588"/>
          </a:xfrm>
          <a:prstGeom prst="straightConnector1">
            <a:avLst/>
          </a:prstGeom>
          <a:noFill/>
          <a:ln w="9525" algn="ctr">
            <a:solidFill>
              <a:schemeClr val="tx1"/>
            </a:solidFill>
            <a:round/>
            <a:headEnd/>
            <a:tailEnd type="triangle" w="med" len="med"/>
          </a:ln>
        </p:spPr>
      </p:cxnSp>
      <p:sp>
        <p:nvSpPr>
          <p:cNvPr id="54352" name="Rectangle 23"/>
          <p:cNvSpPr>
            <a:spLocks noChangeArrowheads="1"/>
          </p:cNvSpPr>
          <p:nvPr/>
        </p:nvSpPr>
        <p:spPr bwMode="auto">
          <a:xfrm>
            <a:off x="7543800" y="41910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7</a:t>
            </a:r>
          </a:p>
        </p:txBody>
      </p:sp>
      <p:cxnSp>
        <p:nvCxnSpPr>
          <p:cNvPr id="54353" name="Straight Arrow Connector 261"/>
          <p:cNvCxnSpPr>
            <a:cxnSpLocks noChangeShapeType="1"/>
            <a:stCxn id="54350" idx="3"/>
            <a:endCxn id="54352" idx="1"/>
          </p:cNvCxnSpPr>
          <p:nvPr/>
        </p:nvCxnSpPr>
        <p:spPr bwMode="auto">
          <a:xfrm>
            <a:off x="7366000" y="4298950"/>
            <a:ext cx="177800" cy="1588"/>
          </a:xfrm>
          <a:prstGeom prst="straightConnector1">
            <a:avLst/>
          </a:prstGeom>
          <a:noFill/>
          <a:ln w="9525" algn="ctr">
            <a:solidFill>
              <a:schemeClr val="tx1"/>
            </a:solidFill>
            <a:round/>
            <a:headEnd/>
            <a:tailEnd type="triangle" w="med" len="med"/>
          </a:ln>
        </p:spPr>
      </p:cxnSp>
      <p:sp>
        <p:nvSpPr>
          <p:cNvPr id="54354" name="Rectangle 23"/>
          <p:cNvSpPr>
            <a:spLocks noChangeArrowheads="1"/>
          </p:cNvSpPr>
          <p:nvPr/>
        </p:nvSpPr>
        <p:spPr bwMode="auto">
          <a:xfrm>
            <a:off x="6388100" y="48768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355" name="Rectangle 23"/>
          <p:cNvSpPr>
            <a:spLocks noChangeArrowheads="1"/>
          </p:cNvSpPr>
          <p:nvPr/>
        </p:nvSpPr>
        <p:spPr bwMode="auto">
          <a:xfrm>
            <a:off x="6769100" y="48768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3</a:t>
            </a:r>
          </a:p>
        </p:txBody>
      </p:sp>
      <p:cxnSp>
        <p:nvCxnSpPr>
          <p:cNvPr id="54356" name="Straight Arrow Connector 265"/>
          <p:cNvCxnSpPr>
            <a:cxnSpLocks noChangeShapeType="1"/>
            <a:stCxn id="54354" idx="3"/>
            <a:endCxn id="54355" idx="1"/>
          </p:cNvCxnSpPr>
          <p:nvPr/>
        </p:nvCxnSpPr>
        <p:spPr bwMode="auto">
          <a:xfrm>
            <a:off x="6604000" y="4984750"/>
            <a:ext cx="165100" cy="1588"/>
          </a:xfrm>
          <a:prstGeom prst="straightConnector1">
            <a:avLst/>
          </a:prstGeom>
          <a:noFill/>
          <a:ln w="9525" algn="ctr">
            <a:solidFill>
              <a:schemeClr val="tx1"/>
            </a:solidFill>
            <a:round/>
            <a:headEnd/>
            <a:tailEnd type="triangle" w="med" len="med"/>
          </a:ln>
        </p:spPr>
      </p:cxnSp>
      <p:cxnSp>
        <p:nvCxnSpPr>
          <p:cNvPr id="54357" name="Straight Arrow Connector 266"/>
          <p:cNvCxnSpPr>
            <a:cxnSpLocks noChangeShapeType="1"/>
            <a:stCxn id="54280" idx="3"/>
            <a:endCxn id="54354" idx="1"/>
          </p:cNvCxnSpPr>
          <p:nvPr/>
        </p:nvCxnSpPr>
        <p:spPr bwMode="auto">
          <a:xfrm>
            <a:off x="6235700" y="4984750"/>
            <a:ext cx="152400" cy="1588"/>
          </a:xfrm>
          <a:prstGeom prst="straightConnector1">
            <a:avLst/>
          </a:prstGeom>
          <a:noFill/>
          <a:ln w="9525" algn="ctr">
            <a:solidFill>
              <a:schemeClr val="tx1"/>
            </a:solidFill>
            <a:round/>
            <a:headEnd/>
            <a:tailEnd type="triangle" w="med" len="med"/>
          </a:ln>
        </p:spPr>
      </p:cxnSp>
      <p:sp>
        <p:nvSpPr>
          <p:cNvPr id="54358" name="Rectangle 23"/>
          <p:cNvSpPr>
            <a:spLocks noChangeArrowheads="1"/>
          </p:cNvSpPr>
          <p:nvPr/>
        </p:nvSpPr>
        <p:spPr bwMode="auto">
          <a:xfrm>
            <a:off x="7150100" y="48768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5</a:t>
            </a:r>
          </a:p>
        </p:txBody>
      </p:sp>
      <p:cxnSp>
        <p:nvCxnSpPr>
          <p:cNvPr id="54359" name="Straight Arrow Connector 268"/>
          <p:cNvCxnSpPr>
            <a:cxnSpLocks noChangeShapeType="1"/>
            <a:stCxn id="54355" idx="3"/>
            <a:endCxn id="54358" idx="1"/>
          </p:cNvCxnSpPr>
          <p:nvPr/>
        </p:nvCxnSpPr>
        <p:spPr bwMode="auto">
          <a:xfrm>
            <a:off x="6985000" y="4984750"/>
            <a:ext cx="165100" cy="1588"/>
          </a:xfrm>
          <a:prstGeom prst="straightConnector1">
            <a:avLst/>
          </a:prstGeom>
          <a:noFill/>
          <a:ln w="9525" algn="ctr">
            <a:solidFill>
              <a:schemeClr val="tx1"/>
            </a:solidFill>
            <a:round/>
            <a:headEnd/>
            <a:tailEnd type="triangle" w="med" len="med"/>
          </a:ln>
        </p:spPr>
      </p:cxnSp>
      <p:sp>
        <p:nvSpPr>
          <p:cNvPr id="54360" name="Rectangle 23"/>
          <p:cNvSpPr>
            <a:spLocks noChangeArrowheads="1"/>
          </p:cNvSpPr>
          <p:nvPr/>
        </p:nvSpPr>
        <p:spPr bwMode="auto">
          <a:xfrm>
            <a:off x="7543800" y="48768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7</a:t>
            </a:r>
          </a:p>
        </p:txBody>
      </p:sp>
      <p:cxnSp>
        <p:nvCxnSpPr>
          <p:cNvPr id="54361" name="Straight Arrow Connector 270"/>
          <p:cNvCxnSpPr>
            <a:cxnSpLocks noChangeShapeType="1"/>
            <a:stCxn id="54358" idx="3"/>
            <a:endCxn id="54360" idx="1"/>
          </p:cNvCxnSpPr>
          <p:nvPr/>
        </p:nvCxnSpPr>
        <p:spPr bwMode="auto">
          <a:xfrm>
            <a:off x="7366000" y="4984750"/>
            <a:ext cx="177800" cy="1588"/>
          </a:xfrm>
          <a:prstGeom prst="straightConnector1">
            <a:avLst/>
          </a:prstGeom>
          <a:noFill/>
          <a:ln w="9525" algn="ctr">
            <a:solidFill>
              <a:schemeClr val="tx1"/>
            </a:solidFill>
            <a:round/>
            <a:headEnd/>
            <a:tailEnd type="triangle" w="med" len="med"/>
          </a:ln>
        </p:spPr>
      </p:cxnSp>
      <p:sp>
        <p:nvSpPr>
          <p:cNvPr id="54362" name="Rectangle 23"/>
          <p:cNvSpPr>
            <a:spLocks noChangeArrowheads="1"/>
          </p:cNvSpPr>
          <p:nvPr/>
        </p:nvSpPr>
        <p:spPr bwMode="auto">
          <a:xfrm>
            <a:off x="7937500" y="48768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8</a:t>
            </a:r>
          </a:p>
        </p:txBody>
      </p:sp>
      <p:cxnSp>
        <p:nvCxnSpPr>
          <p:cNvPr id="54363" name="Straight Arrow Connector 273"/>
          <p:cNvCxnSpPr>
            <a:cxnSpLocks noChangeShapeType="1"/>
            <a:stCxn id="54360" idx="3"/>
            <a:endCxn id="54362" idx="1"/>
          </p:cNvCxnSpPr>
          <p:nvPr/>
        </p:nvCxnSpPr>
        <p:spPr bwMode="auto">
          <a:xfrm>
            <a:off x="7759700" y="4984750"/>
            <a:ext cx="177800" cy="1588"/>
          </a:xfrm>
          <a:prstGeom prst="straightConnector1">
            <a:avLst/>
          </a:prstGeom>
          <a:noFill/>
          <a:ln w="9525" algn="ctr">
            <a:solidFill>
              <a:schemeClr val="tx1"/>
            </a:solidFill>
            <a:round/>
            <a:headEnd/>
            <a:tailEnd type="triangle" w="med" len="med"/>
          </a:ln>
        </p:spPr>
      </p:cxnSp>
      <p:sp>
        <p:nvSpPr>
          <p:cNvPr id="54364" name="Rectangle 23"/>
          <p:cNvSpPr>
            <a:spLocks noChangeArrowheads="1"/>
          </p:cNvSpPr>
          <p:nvPr/>
        </p:nvSpPr>
        <p:spPr bwMode="auto">
          <a:xfrm>
            <a:off x="6388100" y="44196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2</a:t>
            </a:r>
          </a:p>
        </p:txBody>
      </p:sp>
      <p:sp>
        <p:nvSpPr>
          <p:cNvPr id="54365" name="Rectangle 23"/>
          <p:cNvSpPr>
            <a:spLocks noChangeArrowheads="1"/>
          </p:cNvSpPr>
          <p:nvPr/>
        </p:nvSpPr>
        <p:spPr bwMode="auto">
          <a:xfrm>
            <a:off x="6769100" y="44196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4</a:t>
            </a:r>
          </a:p>
        </p:txBody>
      </p:sp>
      <p:cxnSp>
        <p:nvCxnSpPr>
          <p:cNvPr id="54366" name="Straight Arrow Connector 277"/>
          <p:cNvCxnSpPr>
            <a:cxnSpLocks noChangeShapeType="1"/>
            <a:stCxn id="54364" idx="3"/>
            <a:endCxn id="54365" idx="1"/>
          </p:cNvCxnSpPr>
          <p:nvPr/>
        </p:nvCxnSpPr>
        <p:spPr bwMode="auto">
          <a:xfrm>
            <a:off x="6604000" y="4527550"/>
            <a:ext cx="165100" cy="1588"/>
          </a:xfrm>
          <a:prstGeom prst="straightConnector1">
            <a:avLst/>
          </a:prstGeom>
          <a:noFill/>
          <a:ln w="9525" algn="ctr">
            <a:solidFill>
              <a:schemeClr val="tx1"/>
            </a:solidFill>
            <a:round/>
            <a:headEnd/>
            <a:tailEnd type="triangle" w="med" len="med"/>
          </a:ln>
        </p:spPr>
      </p:cxnSp>
      <p:cxnSp>
        <p:nvCxnSpPr>
          <p:cNvPr id="54367" name="Straight Arrow Connector 278"/>
          <p:cNvCxnSpPr>
            <a:cxnSpLocks noChangeShapeType="1"/>
            <a:stCxn id="54288" idx="3"/>
            <a:endCxn id="54364" idx="1"/>
          </p:cNvCxnSpPr>
          <p:nvPr/>
        </p:nvCxnSpPr>
        <p:spPr bwMode="auto">
          <a:xfrm>
            <a:off x="6235700" y="4527550"/>
            <a:ext cx="152400" cy="1588"/>
          </a:xfrm>
          <a:prstGeom prst="straightConnector1">
            <a:avLst/>
          </a:prstGeom>
          <a:noFill/>
          <a:ln w="9525" algn="ctr">
            <a:solidFill>
              <a:schemeClr val="tx1"/>
            </a:solidFill>
            <a:round/>
            <a:headEnd/>
            <a:tailEnd type="triangle" w="med" len="med"/>
          </a:ln>
        </p:spPr>
      </p:cxnSp>
      <p:sp>
        <p:nvSpPr>
          <p:cNvPr id="54368" name="Rectangle 23"/>
          <p:cNvSpPr>
            <a:spLocks noChangeArrowheads="1"/>
          </p:cNvSpPr>
          <p:nvPr/>
        </p:nvSpPr>
        <p:spPr bwMode="auto">
          <a:xfrm>
            <a:off x="7150100" y="44196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8</a:t>
            </a:r>
          </a:p>
        </p:txBody>
      </p:sp>
      <p:cxnSp>
        <p:nvCxnSpPr>
          <p:cNvPr id="54369" name="Straight Arrow Connector 280"/>
          <p:cNvCxnSpPr>
            <a:cxnSpLocks noChangeShapeType="1"/>
            <a:stCxn id="54365" idx="3"/>
            <a:endCxn id="54368" idx="1"/>
          </p:cNvCxnSpPr>
          <p:nvPr/>
        </p:nvCxnSpPr>
        <p:spPr bwMode="auto">
          <a:xfrm>
            <a:off x="6985000" y="4527550"/>
            <a:ext cx="165100" cy="1588"/>
          </a:xfrm>
          <a:prstGeom prst="straightConnector1">
            <a:avLst/>
          </a:prstGeom>
          <a:noFill/>
          <a:ln w="9525" algn="ctr">
            <a:solidFill>
              <a:schemeClr val="tx1"/>
            </a:solidFill>
            <a:round/>
            <a:headEnd/>
            <a:tailEnd type="triangle" w="med" len="med"/>
          </a:ln>
        </p:spPr>
      </p:cxnSp>
      <p:sp>
        <p:nvSpPr>
          <p:cNvPr id="54370" name="Rectangle 23"/>
          <p:cNvSpPr>
            <a:spLocks noChangeArrowheads="1"/>
          </p:cNvSpPr>
          <p:nvPr/>
        </p:nvSpPr>
        <p:spPr bwMode="auto">
          <a:xfrm>
            <a:off x="6388100" y="46482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2</a:t>
            </a:r>
          </a:p>
        </p:txBody>
      </p:sp>
      <p:sp>
        <p:nvSpPr>
          <p:cNvPr id="54371" name="Rectangle 23"/>
          <p:cNvSpPr>
            <a:spLocks noChangeArrowheads="1"/>
          </p:cNvSpPr>
          <p:nvPr/>
        </p:nvSpPr>
        <p:spPr bwMode="auto">
          <a:xfrm>
            <a:off x="6769100" y="46482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6</a:t>
            </a:r>
          </a:p>
        </p:txBody>
      </p:sp>
      <p:cxnSp>
        <p:nvCxnSpPr>
          <p:cNvPr id="54372" name="Straight Arrow Connector 283"/>
          <p:cNvCxnSpPr>
            <a:cxnSpLocks noChangeShapeType="1"/>
            <a:stCxn id="54370" idx="3"/>
            <a:endCxn id="54371" idx="1"/>
          </p:cNvCxnSpPr>
          <p:nvPr/>
        </p:nvCxnSpPr>
        <p:spPr bwMode="auto">
          <a:xfrm>
            <a:off x="6604000" y="4756150"/>
            <a:ext cx="165100" cy="1588"/>
          </a:xfrm>
          <a:prstGeom prst="straightConnector1">
            <a:avLst/>
          </a:prstGeom>
          <a:noFill/>
          <a:ln w="9525" algn="ctr">
            <a:solidFill>
              <a:schemeClr val="tx1"/>
            </a:solidFill>
            <a:round/>
            <a:headEnd/>
            <a:tailEnd type="triangle" w="med" len="med"/>
          </a:ln>
        </p:spPr>
      </p:cxnSp>
      <p:cxnSp>
        <p:nvCxnSpPr>
          <p:cNvPr id="54373" name="Straight Arrow Connector 284"/>
          <p:cNvCxnSpPr>
            <a:cxnSpLocks noChangeShapeType="1"/>
            <a:stCxn id="54284" idx="3"/>
            <a:endCxn id="54370" idx="1"/>
          </p:cNvCxnSpPr>
          <p:nvPr/>
        </p:nvCxnSpPr>
        <p:spPr bwMode="auto">
          <a:xfrm>
            <a:off x="6235700" y="4756150"/>
            <a:ext cx="152400" cy="1588"/>
          </a:xfrm>
          <a:prstGeom prst="straightConnector1">
            <a:avLst/>
          </a:prstGeom>
          <a:noFill/>
          <a:ln w="9525" algn="ctr">
            <a:solidFill>
              <a:schemeClr val="tx1"/>
            </a:solidFill>
            <a:round/>
            <a:headEnd/>
            <a:tailEnd type="triangle" w="med" len="med"/>
          </a:ln>
        </p:spPr>
      </p:cxnSp>
      <p:sp>
        <p:nvSpPr>
          <p:cNvPr id="54374" name="Rectangle 23"/>
          <p:cNvSpPr>
            <a:spLocks noChangeArrowheads="1"/>
          </p:cNvSpPr>
          <p:nvPr/>
        </p:nvSpPr>
        <p:spPr bwMode="auto">
          <a:xfrm>
            <a:off x="7150100" y="46482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8</a:t>
            </a:r>
          </a:p>
        </p:txBody>
      </p:sp>
      <p:cxnSp>
        <p:nvCxnSpPr>
          <p:cNvPr id="54375" name="Straight Arrow Connector 286"/>
          <p:cNvCxnSpPr>
            <a:cxnSpLocks noChangeShapeType="1"/>
            <a:stCxn id="54371" idx="3"/>
            <a:endCxn id="54374" idx="1"/>
          </p:cNvCxnSpPr>
          <p:nvPr/>
        </p:nvCxnSpPr>
        <p:spPr bwMode="auto">
          <a:xfrm>
            <a:off x="6985000" y="4756150"/>
            <a:ext cx="165100" cy="1588"/>
          </a:xfrm>
          <a:prstGeom prst="straightConnector1">
            <a:avLst/>
          </a:prstGeom>
          <a:noFill/>
          <a:ln w="9525" algn="ctr">
            <a:solidFill>
              <a:schemeClr val="tx1"/>
            </a:solidFill>
            <a:round/>
            <a:headEnd/>
            <a:tailEnd type="triangle" w="med" len="med"/>
          </a:ln>
        </p:spPr>
      </p:cxnSp>
      <p:sp>
        <p:nvSpPr>
          <p:cNvPr id="54376" name="Rectangle 23"/>
          <p:cNvSpPr>
            <a:spLocks noChangeArrowheads="1"/>
          </p:cNvSpPr>
          <p:nvPr/>
        </p:nvSpPr>
        <p:spPr bwMode="auto">
          <a:xfrm>
            <a:off x="6388100" y="55626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377" name="Rectangle 23"/>
          <p:cNvSpPr>
            <a:spLocks noChangeArrowheads="1"/>
          </p:cNvSpPr>
          <p:nvPr/>
        </p:nvSpPr>
        <p:spPr bwMode="auto">
          <a:xfrm>
            <a:off x="6769100" y="55626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5</a:t>
            </a:r>
          </a:p>
        </p:txBody>
      </p:sp>
      <p:cxnSp>
        <p:nvCxnSpPr>
          <p:cNvPr id="54378" name="Straight Arrow Connector 289"/>
          <p:cNvCxnSpPr>
            <a:cxnSpLocks noChangeShapeType="1"/>
            <a:stCxn id="54376" idx="3"/>
            <a:endCxn id="54377" idx="1"/>
          </p:cNvCxnSpPr>
          <p:nvPr/>
        </p:nvCxnSpPr>
        <p:spPr bwMode="auto">
          <a:xfrm>
            <a:off x="6604000" y="5670550"/>
            <a:ext cx="165100" cy="1588"/>
          </a:xfrm>
          <a:prstGeom prst="straightConnector1">
            <a:avLst/>
          </a:prstGeom>
          <a:noFill/>
          <a:ln w="9525" algn="ctr">
            <a:solidFill>
              <a:schemeClr val="tx1"/>
            </a:solidFill>
            <a:round/>
            <a:headEnd/>
            <a:tailEnd type="triangle" w="med" len="med"/>
          </a:ln>
        </p:spPr>
      </p:cxnSp>
      <p:cxnSp>
        <p:nvCxnSpPr>
          <p:cNvPr id="54379" name="Straight Arrow Connector 290"/>
          <p:cNvCxnSpPr>
            <a:cxnSpLocks noChangeShapeType="1"/>
            <a:stCxn id="54292" idx="3"/>
            <a:endCxn id="54376" idx="1"/>
          </p:cNvCxnSpPr>
          <p:nvPr/>
        </p:nvCxnSpPr>
        <p:spPr bwMode="auto">
          <a:xfrm>
            <a:off x="6235700" y="5670550"/>
            <a:ext cx="152400" cy="1588"/>
          </a:xfrm>
          <a:prstGeom prst="straightConnector1">
            <a:avLst/>
          </a:prstGeom>
          <a:noFill/>
          <a:ln w="9525" algn="ctr">
            <a:solidFill>
              <a:schemeClr val="tx1"/>
            </a:solidFill>
            <a:round/>
            <a:headEnd/>
            <a:tailEnd type="triangle" w="med" len="med"/>
          </a:ln>
        </p:spPr>
      </p:cxnSp>
      <p:sp>
        <p:nvSpPr>
          <p:cNvPr id="54380" name="Rectangle 23"/>
          <p:cNvSpPr>
            <a:spLocks noChangeArrowheads="1"/>
          </p:cNvSpPr>
          <p:nvPr/>
        </p:nvSpPr>
        <p:spPr bwMode="auto">
          <a:xfrm>
            <a:off x="7150100" y="55626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7</a:t>
            </a:r>
          </a:p>
        </p:txBody>
      </p:sp>
      <p:cxnSp>
        <p:nvCxnSpPr>
          <p:cNvPr id="54381" name="Straight Arrow Connector 292"/>
          <p:cNvCxnSpPr>
            <a:cxnSpLocks noChangeShapeType="1"/>
            <a:stCxn id="54377" idx="3"/>
            <a:endCxn id="54380" idx="1"/>
          </p:cNvCxnSpPr>
          <p:nvPr/>
        </p:nvCxnSpPr>
        <p:spPr bwMode="auto">
          <a:xfrm>
            <a:off x="6985000" y="5670550"/>
            <a:ext cx="165100" cy="1588"/>
          </a:xfrm>
          <a:prstGeom prst="straightConnector1">
            <a:avLst/>
          </a:prstGeom>
          <a:noFill/>
          <a:ln w="9525" algn="ctr">
            <a:solidFill>
              <a:schemeClr val="tx1"/>
            </a:solidFill>
            <a:round/>
            <a:headEnd/>
            <a:tailEnd type="triangle" w="med" len="med"/>
          </a:ln>
        </p:spPr>
      </p:cxnSp>
      <p:sp>
        <p:nvSpPr>
          <p:cNvPr id="54382" name="Rectangle 23"/>
          <p:cNvSpPr>
            <a:spLocks noChangeArrowheads="1"/>
          </p:cNvSpPr>
          <p:nvPr/>
        </p:nvSpPr>
        <p:spPr bwMode="auto">
          <a:xfrm>
            <a:off x="6388100" y="57912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2</a:t>
            </a:r>
          </a:p>
        </p:txBody>
      </p:sp>
      <p:sp>
        <p:nvSpPr>
          <p:cNvPr id="54383" name="Rectangle 23"/>
          <p:cNvSpPr>
            <a:spLocks noChangeArrowheads="1"/>
          </p:cNvSpPr>
          <p:nvPr/>
        </p:nvSpPr>
        <p:spPr bwMode="auto">
          <a:xfrm>
            <a:off x="6769100" y="57912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4</a:t>
            </a:r>
          </a:p>
        </p:txBody>
      </p:sp>
      <p:cxnSp>
        <p:nvCxnSpPr>
          <p:cNvPr id="54384" name="Straight Arrow Connector 295"/>
          <p:cNvCxnSpPr>
            <a:cxnSpLocks noChangeShapeType="1"/>
            <a:stCxn id="54382" idx="3"/>
            <a:endCxn id="54383" idx="1"/>
          </p:cNvCxnSpPr>
          <p:nvPr/>
        </p:nvCxnSpPr>
        <p:spPr bwMode="auto">
          <a:xfrm>
            <a:off x="6604000" y="5899150"/>
            <a:ext cx="165100" cy="1588"/>
          </a:xfrm>
          <a:prstGeom prst="straightConnector1">
            <a:avLst/>
          </a:prstGeom>
          <a:noFill/>
          <a:ln w="9525" algn="ctr">
            <a:solidFill>
              <a:schemeClr val="tx1"/>
            </a:solidFill>
            <a:round/>
            <a:headEnd/>
            <a:tailEnd type="triangle" w="med" len="med"/>
          </a:ln>
        </p:spPr>
      </p:cxnSp>
      <p:cxnSp>
        <p:nvCxnSpPr>
          <p:cNvPr id="54385" name="Straight Arrow Connector 296"/>
          <p:cNvCxnSpPr>
            <a:cxnSpLocks noChangeShapeType="1"/>
            <a:stCxn id="54285" idx="3"/>
            <a:endCxn id="54382" idx="1"/>
          </p:cNvCxnSpPr>
          <p:nvPr/>
        </p:nvCxnSpPr>
        <p:spPr bwMode="auto">
          <a:xfrm>
            <a:off x="6235700" y="5899150"/>
            <a:ext cx="152400" cy="1588"/>
          </a:xfrm>
          <a:prstGeom prst="straightConnector1">
            <a:avLst/>
          </a:prstGeom>
          <a:noFill/>
          <a:ln w="9525" algn="ctr">
            <a:solidFill>
              <a:schemeClr val="tx1"/>
            </a:solidFill>
            <a:round/>
            <a:headEnd/>
            <a:tailEnd type="triangle" w="med" len="med"/>
          </a:ln>
        </p:spPr>
      </p:cxnSp>
      <p:sp>
        <p:nvSpPr>
          <p:cNvPr id="54386" name="Rectangle 23"/>
          <p:cNvSpPr>
            <a:spLocks noChangeArrowheads="1"/>
          </p:cNvSpPr>
          <p:nvPr/>
        </p:nvSpPr>
        <p:spPr bwMode="auto">
          <a:xfrm>
            <a:off x="7150100" y="57912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6</a:t>
            </a:r>
          </a:p>
        </p:txBody>
      </p:sp>
      <p:cxnSp>
        <p:nvCxnSpPr>
          <p:cNvPr id="54387" name="Straight Arrow Connector 298"/>
          <p:cNvCxnSpPr>
            <a:cxnSpLocks noChangeShapeType="1"/>
            <a:stCxn id="54383" idx="3"/>
            <a:endCxn id="54386" idx="1"/>
          </p:cNvCxnSpPr>
          <p:nvPr/>
        </p:nvCxnSpPr>
        <p:spPr bwMode="auto">
          <a:xfrm>
            <a:off x="6985000" y="5899150"/>
            <a:ext cx="165100" cy="1588"/>
          </a:xfrm>
          <a:prstGeom prst="straightConnector1">
            <a:avLst/>
          </a:prstGeom>
          <a:noFill/>
          <a:ln w="9525" algn="ctr">
            <a:solidFill>
              <a:schemeClr val="tx1"/>
            </a:solidFill>
            <a:round/>
            <a:headEnd/>
            <a:tailEnd type="triangle" w="med" len="med"/>
          </a:ln>
        </p:spPr>
      </p:cxnSp>
      <p:sp>
        <p:nvSpPr>
          <p:cNvPr id="54388" name="Rectangle 23"/>
          <p:cNvSpPr>
            <a:spLocks noChangeArrowheads="1"/>
          </p:cNvSpPr>
          <p:nvPr/>
        </p:nvSpPr>
        <p:spPr bwMode="auto">
          <a:xfrm>
            <a:off x="6388100" y="53340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54389" name="Rectangle 23"/>
          <p:cNvSpPr>
            <a:spLocks noChangeArrowheads="1"/>
          </p:cNvSpPr>
          <p:nvPr/>
        </p:nvSpPr>
        <p:spPr bwMode="auto">
          <a:xfrm>
            <a:off x="6769100" y="53340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3</a:t>
            </a:r>
          </a:p>
        </p:txBody>
      </p:sp>
      <p:cxnSp>
        <p:nvCxnSpPr>
          <p:cNvPr id="54390" name="Straight Arrow Connector 301"/>
          <p:cNvCxnSpPr>
            <a:cxnSpLocks noChangeShapeType="1"/>
            <a:stCxn id="54388" idx="3"/>
            <a:endCxn id="54389" idx="1"/>
          </p:cNvCxnSpPr>
          <p:nvPr/>
        </p:nvCxnSpPr>
        <p:spPr bwMode="auto">
          <a:xfrm>
            <a:off x="6604000" y="5441950"/>
            <a:ext cx="165100" cy="1588"/>
          </a:xfrm>
          <a:prstGeom prst="straightConnector1">
            <a:avLst/>
          </a:prstGeom>
          <a:noFill/>
          <a:ln w="9525" algn="ctr">
            <a:solidFill>
              <a:schemeClr val="tx1"/>
            </a:solidFill>
            <a:round/>
            <a:headEnd/>
            <a:tailEnd type="triangle" w="med" len="med"/>
          </a:ln>
        </p:spPr>
      </p:cxnSp>
      <p:cxnSp>
        <p:nvCxnSpPr>
          <p:cNvPr id="54391" name="Straight Arrow Connector 302"/>
          <p:cNvCxnSpPr>
            <a:cxnSpLocks noChangeShapeType="1"/>
            <a:stCxn id="54277" idx="3"/>
            <a:endCxn id="54388" idx="1"/>
          </p:cNvCxnSpPr>
          <p:nvPr/>
        </p:nvCxnSpPr>
        <p:spPr bwMode="auto">
          <a:xfrm>
            <a:off x="6235700" y="5441950"/>
            <a:ext cx="152400" cy="1588"/>
          </a:xfrm>
          <a:prstGeom prst="straightConnector1">
            <a:avLst/>
          </a:prstGeom>
          <a:noFill/>
          <a:ln w="9525" algn="ctr">
            <a:solidFill>
              <a:schemeClr val="tx1"/>
            </a:solidFill>
            <a:round/>
            <a:headEnd/>
            <a:tailEnd type="triangle" w="med" len="med"/>
          </a:ln>
        </p:spPr>
      </p:cxnSp>
      <p:sp>
        <p:nvSpPr>
          <p:cNvPr id="54392" name="Rectangle 23"/>
          <p:cNvSpPr>
            <a:spLocks noChangeArrowheads="1"/>
          </p:cNvSpPr>
          <p:nvPr/>
        </p:nvSpPr>
        <p:spPr bwMode="auto">
          <a:xfrm>
            <a:off x="6388100" y="51054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6</a:t>
            </a:r>
          </a:p>
        </p:txBody>
      </p:sp>
      <p:sp>
        <p:nvSpPr>
          <p:cNvPr id="54393" name="Rectangle 23"/>
          <p:cNvSpPr>
            <a:spLocks noChangeArrowheads="1"/>
          </p:cNvSpPr>
          <p:nvPr/>
        </p:nvSpPr>
        <p:spPr bwMode="auto">
          <a:xfrm>
            <a:off x="6769100" y="51054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8</a:t>
            </a:r>
          </a:p>
        </p:txBody>
      </p:sp>
      <p:cxnSp>
        <p:nvCxnSpPr>
          <p:cNvPr id="54394" name="Straight Arrow Connector 305"/>
          <p:cNvCxnSpPr>
            <a:cxnSpLocks noChangeShapeType="1"/>
            <a:stCxn id="54392" idx="3"/>
            <a:endCxn id="54393" idx="1"/>
          </p:cNvCxnSpPr>
          <p:nvPr/>
        </p:nvCxnSpPr>
        <p:spPr bwMode="auto">
          <a:xfrm>
            <a:off x="6604000" y="5213350"/>
            <a:ext cx="165100" cy="1588"/>
          </a:xfrm>
          <a:prstGeom prst="straightConnector1">
            <a:avLst/>
          </a:prstGeom>
          <a:noFill/>
          <a:ln w="9525" algn="ctr">
            <a:solidFill>
              <a:schemeClr val="tx1"/>
            </a:solidFill>
            <a:round/>
            <a:headEnd/>
            <a:tailEnd type="triangle" w="med" len="med"/>
          </a:ln>
        </p:spPr>
      </p:cxnSp>
      <p:cxnSp>
        <p:nvCxnSpPr>
          <p:cNvPr id="54395" name="Straight Arrow Connector 306"/>
          <p:cNvCxnSpPr>
            <a:cxnSpLocks noChangeShapeType="1"/>
            <a:stCxn id="54293" idx="3"/>
            <a:endCxn id="54392" idx="1"/>
          </p:cNvCxnSpPr>
          <p:nvPr/>
        </p:nvCxnSpPr>
        <p:spPr bwMode="auto">
          <a:xfrm>
            <a:off x="6235700" y="5213350"/>
            <a:ext cx="152400" cy="1588"/>
          </a:xfrm>
          <a:prstGeom prst="straightConnector1">
            <a:avLst/>
          </a:prstGeom>
          <a:noFill/>
          <a:ln w="9525" algn="ctr">
            <a:solidFill>
              <a:schemeClr val="tx1"/>
            </a:solidFill>
            <a:round/>
            <a:headEnd/>
            <a:tailEnd type="triangle" w="med" len="med"/>
          </a:ln>
        </p:spPr>
      </p:cxnSp>
      <p:sp>
        <p:nvSpPr>
          <p:cNvPr id="54396" name="Right Arrow 313"/>
          <p:cNvSpPr>
            <a:spLocks noChangeArrowheads="1"/>
          </p:cNvSpPr>
          <p:nvPr/>
        </p:nvSpPr>
        <p:spPr bwMode="auto">
          <a:xfrm>
            <a:off x="4343400" y="3886200"/>
            <a:ext cx="685800" cy="533400"/>
          </a:xfrm>
          <a:prstGeom prst="rightArrow">
            <a:avLst>
              <a:gd name="adj1" fmla="val 50000"/>
              <a:gd name="adj2" fmla="val 50000"/>
            </a:avLst>
          </a:prstGeom>
          <a:solidFill>
            <a:schemeClr val="accent1"/>
          </a:solidFill>
          <a:ln w="9525" algn="ctr">
            <a:noFill/>
            <a:round/>
            <a:headEnd/>
            <a:tailEnd/>
          </a:ln>
        </p:spPr>
        <p:txBody>
          <a:bodyPr/>
          <a:lstStyle/>
          <a:p>
            <a:endParaRPr lang="en-US"/>
          </a:p>
        </p:txBody>
      </p:sp>
      <p:sp>
        <p:nvSpPr>
          <p:cNvPr id="54397" name="Rectangle 57"/>
          <p:cNvSpPr>
            <a:spLocks noChangeArrowheads="1"/>
          </p:cNvSpPr>
          <p:nvPr/>
        </p:nvSpPr>
        <p:spPr bwMode="auto">
          <a:xfrm>
            <a:off x="5322888" y="1587500"/>
            <a:ext cx="773112" cy="393700"/>
          </a:xfrm>
          <a:prstGeom prst="rect">
            <a:avLst/>
          </a:prstGeom>
          <a:noFill/>
          <a:ln w="12700">
            <a:noFill/>
            <a:miter lim="800000"/>
            <a:headEnd/>
            <a:tailEnd/>
          </a:ln>
        </p:spPr>
        <p:txBody>
          <a:bodyPr wrap="none" lIns="90488" tIns="44450" rIns="90488" bIns="44450">
            <a:spAutoFit/>
          </a:bodyPr>
          <a:lstStyle/>
          <a:p>
            <a:r>
              <a:rPr lang="en-US" sz="2000" b="0"/>
              <a:t>Term</a:t>
            </a:r>
          </a:p>
        </p:txBody>
      </p:sp>
      <p:sp>
        <p:nvSpPr>
          <p:cNvPr id="54398" name="Rectangle 57"/>
          <p:cNvSpPr>
            <a:spLocks noChangeArrowheads="1"/>
          </p:cNvSpPr>
          <p:nvPr/>
        </p:nvSpPr>
        <p:spPr bwMode="auto">
          <a:xfrm>
            <a:off x="6313488" y="1600200"/>
            <a:ext cx="1166812" cy="396875"/>
          </a:xfrm>
          <a:prstGeom prst="rect">
            <a:avLst/>
          </a:prstGeom>
          <a:noFill/>
          <a:ln w="12700">
            <a:noFill/>
            <a:miter lim="800000"/>
            <a:headEnd/>
            <a:tailEnd/>
          </a:ln>
        </p:spPr>
        <p:txBody>
          <a:bodyPr wrap="none" lIns="90488" tIns="44450" rIns="90488" bIns="44450">
            <a:spAutoFit/>
          </a:bodyPr>
          <a:lstStyle/>
          <a:p>
            <a:r>
              <a:rPr lang="en-US" sz="2000" b="0"/>
              <a:t>Postings</a:t>
            </a:r>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smtClean="0"/>
              <a:t>Boolean Retrieval</a:t>
            </a:r>
          </a:p>
        </p:txBody>
      </p:sp>
      <p:sp>
        <p:nvSpPr>
          <p:cNvPr id="55299" name="Content Placeholder 2"/>
          <p:cNvSpPr>
            <a:spLocks noGrp="1"/>
          </p:cNvSpPr>
          <p:nvPr>
            <p:ph idx="1"/>
          </p:nvPr>
        </p:nvSpPr>
        <p:spPr/>
        <p:txBody>
          <a:bodyPr/>
          <a:lstStyle/>
          <a:p>
            <a:r>
              <a:rPr lang="en-US" dirty="0" smtClean="0"/>
              <a:t>To execute a Boolean query:</a:t>
            </a:r>
          </a:p>
          <a:p>
            <a:pPr lvl="1"/>
            <a:r>
              <a:rPr lang="en-US" dirty="0" smtClean="0"/>
              <a:t>Build query syntax tree</a:t>
            </a:r>
          </a:p>
          <a:p>
            <a:pPr lvl="1"/>
            <a:endParaRPr lang="en-US" dirty="0" smtClean="0"/>
          </a:p>
          <a:p>
            <a:pPr lvl="1"/>
            <a:endParaRPr lang="en-US" dirty="0" smtClean="0"/>
          </a:p>
          <a:p>
            <a:pPr lvl="1"/>
            <a:r>
              <a:rPr lang="en-US" dirty="0" smtClean="0"/>
              <a:t>For each clause, look up postings</a:t>
            </a:r>
          </a:p>
          <a:p>
            <a:pPr lvl="1"/>
            <a:endParaRPr lang="en-US" dirty="0" smtClean="0"/>
          </a:p>
          <a:p>
            <a:pPr lvl="1"/>
            <a:endParaRPr lang="en-US" dirty="0" smtClean="0"/>
          </a:p>
          <a:p>
            <a:pPr lvl="1"/>
            <a:r>
              <a:rPr lang="en-US" dirty="0" smtClean="0"/>
              <a:t>Traverse postings and apply Boolean operator</a:t>
            </a:r>
          </a:p>
          <a:p>
            <a:pPr lvl="1"/>
            <a:endParaRPr lang="en-US" dirty="0" smtClean="0"/>
          </a:p>
          <a:p>
            <a:pPr lvl="1"/>
            <a:endParaRPr lang="en-US" dirty="0" smtClean="0"/>
          </a:p>
          <a:p>
            <a:r>
              <a:rPr lang="en-US" dirty="0" smtClean="0"/>
              <a:t>Efficiency analysis</a:t>
            </a:r>
          </a:p>
          <a:p>
            <a:pPr lvl="1"/>
            <a:r>
              <a:rPr lang="en-US" dirty="0" smtClean="0"/>
              <a:t>Postings traversal is linear (assuming sorted postings)</a:t>
            </a:r>
          </a:p>
          <a:p>
            <a:pPr lvl="1"/>
            <a:r>
              <a:rPr lang="en-US" dirty="0" smtClean="0"/>
              <a:t>Start with shortest posting first </a:t>
            </a:r>
          </a:p>
          <a:p>
            <a:pPr lvl="1"/>
            <a:endParaRPr lang="en-US" dirty="0" smtClean="0"/>
          </a:p>
        </p:txBody>
      </p:sp>
      <p:sp>
        <p:nvSpPr>
          <p:cNvPr id="55300" name="TextBox 3"/>
          <p:cNvSpPr txBox="1">
            <a:spLocks noChangeArrowheads="1"/>
          </p:cNvSpPr>
          <p:nvPr/>
        </p:nvSpPr>
        <p:spPr bwMode="auto">
          <a:xfrm>
            <a:off x="2743200" y="2133600"/>
            <a:ext cx="2286000" cy="338138"/>
          </a:xfrm>
          <a:prstGeom prst="rect">
            <a:avLst/>
          </a:prstGeom>
          <a:noFill/>
          <a:ln w="9525">
            <a:noFill/>
            <a:miter lim="800000"/>
            <a:headEnd/>
            <a:tailEnd/>
          </a:ln>
        </p:spPr>
        <p:txBody>
          <a:bodyPr wrap="none">
            <a:spAutoFit/>
          </a:bodyPr>
          <a:lstStyle/>
          <a:p>
            <a:r>
              <a:rPr lang="en-US" b="0"/>
              <a:t>( fox or dog ) and quick</a:t>
            </a:r>
          </a:p>
        </p:txBody>
      </p:sp>
      <p:sp>
        <p:nvSpPr>
          <p:cNvPr id="55301" name="TextBox 4"/>
          <p:cNvSpPr txBox="1">
            <a:spLocks noChangeArrowheads="1"/>
          </p:cNvSpPr>
          <p:nvPr/>
        </p:nvSpPr>
        <p:spPr bwMode="auto">
          <a:xfrm>
            <a:off x="6781800" y="2743200"/>
            <a:ext cx="458788" cy="338138"/>
          </a:xfrm>
          <a:prstGeom prst="rect">
            <a:avLst/>
          </a:prstGeom>
          <a:noFill/>
          <a:ln w="9525">
            <a:noFill/>
            <a:miter lim="800000"/>
            <a:headEnd/>
            <a:tailEnd/>
          </a:ln>
        </p:spPr>
        <p:txBody>
          <a:bodyPr wrap="none">
            <a:spAutoFit/>
          </a:bodyPr>
          <a:lstStyle/>
          <a:p>
            <a:r>
              <a:rPr lang="en-US" b="0"/>
              <a:t>fox</a:t>
            </a:r>
          </a:p>
        </p:txBody>
      </p:sp>
      <p:sp>
        <p:nvSpPr>
          <p:cNvPr id="55302" name="TextBox 5"/>
          <p:cNvSpPr txBox="1">
            <a:spLocks noChangeArrowheads="1"/>
          </p:cNvSpPr>
          <p:nvPr/>
        </p:nvSpPr>
        <p:spPr bwMode="auto">
          <a:xfrm>
            <a:off x="7551738" y="2743200"/>
            <a:ext cx="525462" cy="338138"/>
          </a:xfrm>
          <a:prstGeom prst="rect">
            <a:avLst/>
          </a:prstGeom>
          <a:noFill/>
          <a:ln w="9525">
            <a:noFill/>
            <a:miter lim="800000"/>
            <a:headEnd/>
            <a:tailEnd/>
          </a:ln>
        </p:spPr>
        <p:txBody>
          <a:bodyPr wrap="none">
            <a:spAutoFit/>
          </a:bodyPr>
          <a:lstStyle/>
          <a:p>
            <a:r>
              <a:rPr lang="en-US" b="0"/>
              <a:t>dog</a:t>
            </a:r>
          </a:p>
        </p:txBody>
      </p:sp>
      <p:sp>
        <p:nvSpPr>
          <p:cNvPr id="55303" name="TextBox 6"/>
          <p:cNvSpPr txBox="1">
            <a:spLocks noChangeArrowheads="1"/>
          </p:cNvSpPr>
          <p:nvPr/>
        </p:nvSpPr>
        <p:spPr bwMode="auto">
          <a:xfrm>
            <a:off x="7162800" y="2209800"/>
            <a:ext cx="492125" cy="338138"/>
          </a:xfrm>
          <a:prstGeom prst="rect">
            <a:avLst/>
          </a:prstGeom>
          <a:noFill/>
          <a:ln w="9525">
            <a:noFill/>
            <a:miter lim="800000"/>
            <a:headEnd/>
            <a:tailEnd/>
          </a:ln>
        </p:spPr>
        <p:txBody>
          <a:bodyPr wrap="none">
            <a:spAutoFit/>
          </a:bodyPr>
          <a:lstStyle/>
          <a:p>
            <a:r>
              <a:rPr lang="en-US" b="0"/>
              <a:t>OR</a:t>
            </a:r>
          </a:p>
        </p:txBody>
      </p:sp>
      <p:sp>
        <p:nvSpPr>
          <p:cNvPr id="55304" name="TextBox 7"/>
          <p:cNvSpPr txBox="1">
            <a:spLocks noChangeArrowheads="1"/>
          </p:cNvSpPr>
          <p:nvPr/>
        </p:nvSpPr>
        <p:spPr bwMode="auto">
          <a:xfrm>
            <a:off x="6018213" y="2209800"/>
            <a:ext cx="661987" cy="338138"/>
          </a:xfrm>
          <a:prstGeom prst="rect">
            <a:avLst/>
          </a:prstGeom>
          <a:noFill/>
          <a:ln w="9525">
            <a:noFill/>
            <a:miter lim="800000"/>
            <a:headEnd/>
            <a:tailEnd/>
          </a:ln>
        </p:spPr>
        <p:txBody>
          <a:bodyPr wrap="none">
            <a:spAutoFit/>
          </a:bodyPr>
          <a:lstStyle/>
          <a:p>
            <a:r>
              <a:rPr lang="en-US" b="0"/>
              <a:t>quick</a:t>
            </a:r>
          </a:p>
        </p:txBody>
      </p:sp>
      <p:sp>
        <p:nvSpPr>
          <p:cNvPr id="55305" name="TextBox 8"/>
          <p:cNvSpPr txBox="1">
            <a:spLocks noChangeArrowheads="1"/>
          </p:cNvSpPr>
          <p:nvPr/>
        </p:nvSpPr>
        <p:spPr bwMode="auto">
          <a:xfrm>
            <a:off x="6546850" y="1752600"/>
            <a:ext cx="615950" cy="338138"/>
          </a:xfrm>
          <a:prstGeom prst="rect">
            <a:avLst/>
          </a:prstGeom>
          <a:noFill/>
          <a:ln w="9525">
            <a:noFill/>
            <a:miter lim="800000"/>
            <a:headEnd/>
            <a:tailEnd/>
          </a:ln>
        </p:spPr>
        <p:txBody>
          <a:bodyPr wrap="none">
            <a:spAutoFit/>
          </a:bodyPr>
          <a:lstStyle/>
          <a:p>
            <a:r>
              <a:rPr lang="en-US" b="0"/>
              <a:t>AND</a:t>
            </a:r>
          </a:p>
        </p:txBody>
      </p:sp>
      <p:cxnSp>
        <p:nvCxnSpPr>
          <p:cNvPr id="55306" name="Straight Arrow Connector 10"/>
          <p:cNvCxnSpPr>
            <a:cxnSpLocks noChangeShapeType="1"/>
          </p:cNvCxnSpPr>
          <p:nvPr/>
        </p:nvCxnSpPr>
        <p:spPr bwMode="auto">
          <a:xfrm rot="5400000">
            <a:off x="6618288" y="1897063"/>
            <a:ext cx="119062" cy="506412"/>
          </a:xfrm>
          <a:prstGeom prst="straightConnector1">
            <a:avLst/>
          </a:prstGeom>
          <a:noFill/>
          <a:ln w="9525" algn="ctr">
            <a:solidFill>
              <a:schemeClr val="tx1"/>
            </a:solidFill>
            <a:round/>
            <a:headEnd/>
            <a:tailEnd/>
          </a:ln>
        </p:spPr>
      </p:cxnSp>
      <p:cxnSp>
        <p:nvCxnSpPr>
          <p:cNvPr id="55307" name="Straight Arrow Connector 11"/>
          <p:cNvCxnSpPr>
            <a:cxnSpLocks noChangeShapeType="1"/>
          </p:cNvCxnSpPr>
          <p:nvPr/>
        </p:nvCxnSpPr>
        <p:spPr bwMode="auto">
          <a:xfrm rot="16200000" flipH="1">
            <a:off x="7148513" y="1873250"/>
            <a:ext cx="119062" cy="554038"/>
          </a:xfrm>
          <a:prstGeom prst="straightConnector1">
            <a:avLst/>
          </a:prstGeom>
          <a:noFill/>
          <a:ln w="9525" algn="ctr">
            <a:solidFill>
              <a:schemeClr val="tx1"/>
            </a:solidFill>
            <a:round/>
            <a:headEnd/>
            <a:tailEnd/>
          </a:ln>
        </p:spPr>
      </p:cxnSp>
      <p:cxnSp>
        <p:nvCxnSpPr>
          <p:cNvPr id="55308" name="Straight Arrow Connector 14"/>
          <p:cNvCxnSpPr>
            <a:cxnSpLocks noChangeShapeType="1"/>
            <a:stCxn id="55303" idx="2"/>
            <a:endCxn id="55302" idx="0"/>
          </p:cNvCxnSpPr>
          <p:nvPr/>
        </p:nvCxnSpPr>
        <p:spPr bwMode="auto">
          <a:xfrm rot="16200000" flipH="1">
            <a:off x="7513638" y="2443163"/>
            <a:ext cx="195262" cy="404812"/>
          </a:xfrm>
          <a:prstGeom prst="straightConnector1">
            <a:avLst/>
          </a:prstGeom>
          <a:noFill/>
          <a:ln w="9525" algn="ctr">
            <a:solidFill>
              <a:schemeClr val="tx1"/>
            </a:solidFill>
            <a:round/>
            <a:headEnd/>
            <a:tailEnd/>
          </a:ln>
        </p:spPr>
      </p:cxnSp>
      <p:cxnSp>
        <p:nvCxnSpPr>
          <p:cNvPr id="55309" name="Straight Arrow Connector 17"/>
          <p:cNvCxnSpPr>
            <a:cxnSpLocks noChangeShapeType="1"/>
            <a:stCxn id="55303" idx="2"/>
            <a:endCxn id="55301" idx="0"/>
          </p:cNvCxnSpPr>
          <p:nvPr/>
        </p:nvCxnSpPr>
        <p:spPr bwMode="auto">
          <a:xfrm rot="5400000">
            <a:off x="7112001" y="2446337"/>
            <a:ext cx="195262" cy="398463"/>
          </a:xfrm>
          <a:prstGeom prst="straightConnector1">
            <a:avLst/>
          </a:prstGeom>
          <a:noFill/>
          <a:ln w="9525" algn="ctr">
            <a:solidFill>
              <a:schemeClr val="tx1"/>
            </a:solidFill>
            <a:round/>
            <a:headEnd/>
            <a:tailEnd/>
          </a:ln>
        </p:spPr>
      </p:cxnSp>
      <p:sp>
        <p:nvSpPr>
          <p:cNvPr id="55310" name="Right Arrow 21"/>
          <p:cNvSpPr>
            <a:spLocks noChangeArrowheads="1"/>
          </p:cNvSpPr>
          <p:nvPr/>
        </p:nvSpPr>
        <p:spPr bwMode="auto">
          <a:xfrm>
            <a:off x="5224463" y="2133600"/>
            <a:ext cx="490537" cy="381000"/>
          </a:xfrm>
          <a:prstGeom prst="rightArrow">
            <a:avLst>
              <a:gd name="adj1" fmla="val 50000"/>
              <a:gd name="adj2" fmla="val 50069"/>
            </a:avLst>
          </a:prstGeom>
          <a:solidFill>
            <a:schemeClr val="accent1"/>
          </a:solidFill>
          <a:ln w="9525" algn="ctr">
            <a:noFill/>
            <a:round/>
            <a:headEnd/>
            <a:tailEnd/>
          </a:ln>
        </p:spPr>
        <p:txBody>
          <a:bodyPr/>
          <a:lstStyle/>
          <a:p>
            <a:endParaRPr lang="en-US"/>
          </a:p>
        </p:txBody>
      </p:sp>
      <p:sp>
        <p:nvSpPr>
          <p:cNvPr id="55311" name="Rectangle 8"/>
          <p:cNvSpPr>
            <a:spLocks noChangeArrowheads="1"/>
          </p:cNvSpPr>
          <p:nvPr/>
        </p:nvSpPr>
        <p:spPr bwMode="auto">
          <a:xfrm>
            <a:off x="2692400" y="3429000"/>
            <a:ext cx="10541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fox</a:t>
            </a:r>
          </a:p>
        </p:txBody>
      </p:sp>
      <p:sp>
        <p:nvSpPr>
          <p:cNvPr id="55312" name="Rectangle 11"/>
          <p:cNvSpPr>
            <a:spLocks noChangeArrowheads="1"/>
          </p:cNvSpPr>
          <p:nvPr/>
        </p:nvSpPr>
        <p:spPr bwMode="auto">
          <a:xfrm>
            <a:off x="2692400" y="3200400"/>
            <a:ext cx="10541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dog</a:t>
            </a:r>
          </a:p>
        </p:txBody>
      </p:sp>
      <p:sp>
        <p:nvSpPr>
          <p:cNvPr id="55313" name="Rectangle 23"/>
          <p:cNvSpPr>
            <a:spLocks noChangeArrowheads="1"/>
          </p:cNvSpPr>
          <p:nvPr/>
        </p:nvSpPr>
        <p:spPr bwMode="auto">
          <a:xfrm>
            <a:off x="3898900" y="32004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3</a:t>
            </a:r>
          </a:p>
        </p:txBody>
      </p:sp>
      <p:sp>
        <p:nvSpPr>
          <p:cNvPr id="55314" name="Rectangle 23"/>
          <p:cNvSpPr>
            <a:spLocks noChangeArrowheads="1"/>
          </p:cNvSpPr>
          <p:nvPr/>
        </p:nvSpPr>
        <p:spPr bwMode="auto">
          <a:xfrm>
            <a:off x="4279900" y="32004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5</a:t>
            </a:r>
          </a:p>
        </p:txBody>
      </p:sp>
      <p:cxnSp>
        <p:nvCxnSpPr>
          <p:cNvPr id="55315" name="Straight Arrow Connector 26"/>
          <p:cNvCxnSpPr>
            <a:cxnSpLocks noChangeShapeType="1"/>
            <a:stCxn id="55313" idx="3"/>
            <a:endCxn id="55314" idx="1"/>
          </p:cNvCxnSpPr>
          <p:nvPr/>
        </p:nvCxnSpPr>
        <p:spPr bwMode="auto">
          <a:xfrm>
            <a:off x="4114800" y="3308350"/>
            <a:ext cx="165100" cy="1588"/>
          </a:xfrm>
          <a:prstGeom prst="straightConnector1">
            <a:avLst/>
          </a:prstGeom>
          <a:noFill/>
          <a:ln w="9525" algn="ctr">
            <a:solidFill>
              <a:schemeClr val="tx1"/>
            </a:solidFill>
            <a:round/>
            <a:headEnd/>
            <a:tailEnd type="triangle" w="med" len="med"/>
          </a:ln>
        </p:spPr>
      </p:cxnSp>
      <p:cxnSp>
        <p:nvCxnSpPr>
          <p:cNvPr id="55316" name="Straight Arrow Connector 27"/>
          <p:cNvCxnSpPr>
            <a:cxnSpLocks noChangeShapeType="1"/>
            <a:stCxn id="55312" idx="3"/>
            <a:endCxn id="55313" idx="1"/>
          </p:cNvCxnSpPr>
          <p:nvPr/>
        </p:nvCxnSpPr>
        <p:spPr bwMode="auto">
          <a:xfrm>
            <a:off x="3746500" y="3308350"/>
            <a:ext cx="152400" cy="1588"/>
          </a:xfrm>
          <a:prstGeom prst="straightConnector1">
            <a:avLst/>
          </a:prstGeom>
          <a:noFill/>
          <a:ln w="9525" algn="ctr">
            <a:solidFill>
              <a:schemeClr val="tx1"/>
            </a:solidFill>
            <a:round/>
            <a:headEnd/>
            <a:tailEnd type="triangle" w="med" len="med"/>
          </a:ln>
        </p:spPr>
      </p:cxnSp>
      <p:sp>
        <p:nvSpPr>
          <p:cNvPr id="55317" name="Rectangle 23"/>
          <p:cNvSpPr>
            <a:spLocks noChangeArrowheads="1"/>
          </p:cNvSpPr>
          <p:nvPr/>
        </p:nvSpPr>
        <p:spPr bwMode="auto">
          <a:xfrm>
            <a:off x="3898900" y="34290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3</a:t>
            </a:r>
          </a:p>
        </p:txBody>
      </p:sp>
      <p:sp>
        <p:nvSpPr>
          <p:cNvPr id="55318" name="Rectangle 23"/>
          <p:cNvSpPr>
            <a:spLocks noChangeArrowheads="1"/>
          </p:cNvSpPr>
          <p:nvPr/>
        </p:nvSpPr>
        <p:spPr bwMode="auto">
          <a:xfrm>
            <a:off x="4279900" y="34290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5</a:t>
            </a:r>
          </a:p>
        </p:txBody>
      </p:sp>
      <p:cxnSp>
        <p:nvCxnSpPr>
          <p:cNvPr id="55319" name="Straight Arrow Connector 30"/>
          <p:cNvCxnSpPr>
            <a:cxnSpLocks noChangeShapeType="1"/>
            <a:stCxn id="55317" idx="3"/>
            <a:endCxn id="55318" idx="1"/>
          </p:cNvCxnSpPr>
          <p:nvPr/>
        </p:nvCxnSpPr>
        <p:spPr bwMode="auto">
          <a:xfrm>
            <a:off x="4114800" y="3536950"/>
            <a:ext cx="165100" cy="1588"/>
          </a:xfrm>
          <a:prstGeom prst="straightConnector1">
            <a:avLst/>
          </a:prstGeom>
          <a:noFill/>
          <a:ln w="9525" algn="ctr">
            <a:solidFill>
              <a:schemeClr val="tx1"/>
            </a:solidFill>
            <a:round/>
            <a:headEnd/>
            <a:tailEnd type="triangle" w="med" len="med"/>
          </a:ln>
        </p:spPr>
      </p:cxnSp>
      <p:cxnSp>
        <p:nvCxnSpPr>
          <p:cNvPr id="55320" name="Straight Arrow Connector 31"/>
          <p:cNvCxnSpPr>
            <a:cxnSpLocks noChangeShapeType="1"/>
            <a:stCxn id="55311" idx="3"/>
            <a:endCxn id="55317" idx="1"/>
          </p:cNvCxnSpPr>
          <p:nvPr/>
        </p:nvCxnSpPr>
        <p:spPr bwMode="auto">
          <a:xfrm>
            <a:off x="3746500" y="3536950"/>
            <a:ext cx="152400" cy="1588"/>
          </a:xfrm>
          <a:prstGeom prst="straightConnector1">
            <a:avLst/>
          </a:prstGeom>
          <a:noFill/>
          <a:ln w="9525" algn="ctr">
            <a:solidFill>
              <a:schemeClr val="tx1"/>
            </a:solidFill>
            <a:round/>
            <a:headEnd/>
            <a:tailEnd type="triangle" w="med" len="med"/>
          </a:ln>
        </p:spPr>
      </p:cxnSp>
      <p:sp>
        <p:nvSpPr>
          <p:cNvPr id="55321" name="Rectangle 23"/>
          <p:cNvSpPr>
            <a:spLocks noChangeArrowheads="1"/>
          </p:cNvSpPr>
          <p:nvPr/>
        </p:nvSpPr>
        <p:spPr bwMode="auto">
          <a:xfrm>
            <a:off x="4660900" y="34290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7</a:t>
            </a:r>
          </a:p>
        </p:txBody>
      </p:sp>
      <p:cxnSp>
        <p:nvCxnSpPr>
          <p:cNvPr id="55322" name="Straight Arrow Connector 33"/>
          <p:cNvCxnSpPr>
            <a:cxnSpLocks noChangeShapeType="1"/>
            <a:stCxn id="55318" idx="3"/>
            <a:endCxn id="55321" idx="1"/>
          </p:cNvCxnSpPr>
          <p:nvPr/>
        </p:nvCxnSpPr>
        <p:spPr bwMode="auto">
          <a:xfrm>
            <a:off x="4495800" y="3536950"/>
            <a:ext cx="165100" cy="1588"/>
          </a:xfrm>
          <a:prstGeom prst="straightConnector1">
            <a:avLst/>
          </a:prstGeom>
          <a:noFill/>
          <a:ln w="9525" algn="ctr">
            <a:solidFill>
              <a:schemeClr val="tx1"/>
            </a:solidFill>
            <a:round/>
            <a:headEnd/>
            <a:tailEnd type="triangle" w="med" len="med"/>
          </a:ln>
        </p:spPr>
      </p:cxnSp>
      <p:sp>
        <p:nvSpPr>
          <p:cNvPr id="55323" name="Rectangle 8"/>
          <p:cNvSpPr>
            <a:spLocks noChangeArrowheads="1"/>
          </p:cNvSpPr>
          <p:nvPr/>
        </p:nvSpPr>
        <p:spPr bwMode="auto">
          <a:xfrm>
            <a:off x="2692400" y="4508500"/>
            <a:ext cx="10541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fox</a:t>
            </a:r>
          </a:p>
        </p:txBody>
      </p:sp>
      <p:sp>
        <p:nvSpPr>
          <p:cNvPr id="55324" name="Rectangle 11"/>
          <p:cNvSpPr>
            <a:spLocks noChangeArrowheads="1"/>
          </p:cNvSpPr>
          <p:nvPr/>
        </p:nvSpPr>
        <p:spPr bwMode="auto">
          <a:xfrm>
            <a:off x="2692400" y="4279900"/>
            <a:ext cx="10541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dog</a:t>
            </a:r>
          </a:p>
        </p:txBody>
      </p:sp>
      <p:sp>
        <p:nvSpPr>
          <p:cNvPr id="55325" name="Rectangle 23"/>
          <p:cNvSpPr>
            <a:spLocks noChangeArrowheads="1"/>
          </p:cNvSpPr>
          <p:nvPr/>
        </p:nvSpPr>
        <p:spPr bwMode="auto">
          <a:xfrm>
            <a:off x="3898900" y="42799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3</a:t>
            </a:r>
          </a:p>
        </p:txBody>
      </p:sp>
      <p:sp>
        <p:nvSpPr>
          <p:cNvPr id="55326" name="Rectangle 23"/>
          <p:cNvSpPr>
            <a:spLocks noChangeArrowheads="1"/>
          </p:cNvSpPr>
          <p:nvPr/>
        </p:nvSpPr>
        <p:spPr bwMode="auto">
          <a:xfrm>
            <a:off x="4279900" y="42799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5</a:t>
            </a:r>
          </a:p>
        </p:txBody>
      </p:sp>
      <p:cxnSp>
        <p:nvCxnSpPr>
          <p:cNvPr id="55327" name="Straight Arrow Connector 38"/>
          <p:cNvCxnSpPr>
            <a:cxnSpLocks noChangeShapeType="1"/>
            <a:stCxn id="55325" idx="3"/>
            <a:endCxn id="55326" idx="1"/>
          </p:cNvCxnSpPr>
          <p:nvPr/>
        </p:nvCxnSpPr>
        <p:spPr bwMode="auto">
          <a:xfrm>
            <a:off x="4114800" y="4387850"/>
            <a:ext cx="165100" cy="1588"/>
          </a:xfrm>
          <a:prstGeom prst="straightConnector1">
            <a:avLst/>
          </a:prstGeom>
          <a:noFill/>
          <a:ln w="9525" algn="ctr">
            <a:solidFill>
              <a:schemeClr val="tx1"/>
            </a:solidFill>
            <a:round/>
            <a:headEnd/>
            <a:tailEnd type="triangle" w="med" len="med"/>
          </a:ln>
        </p:spPr>
      </p:cxnSp>
      <p:cxnSp>
        <p:nvCxnSpPr>
          <p:cNvPr id="55328" name="Straight Arrow Connector 39"/>
          <p:cNvCxnSpPr>
            <a:cxnSpLocks noChangeShapeType="1"/>
            <a:stCxn id="55324" idx="3"/>
            <a:endCxn id="55325" idx="1"/>
          </p:cNvCxnSpPr>
          <p:nvPr/>
        </p:nvCxnSpPr>
        <p:spPr bwMode="auto">
          <a:xfrm>
            <a:off x="3746500" y="4387850"/>
            <a:ext cx="152400" cy="1588"/>
          </a:xfrm>
          <a:prstGeom prst="straightConnector1">
            <a:avLst/>
          </a:prstGeom>
          <a:noFill/>
          <a:ln w="9525" algn="ctr">
            <a:solidFill>
              <a:schemeClr val="tx1"/>
            </a:solidFill>
            <a:round/>
            <a:headEnd/>
            <a:tailEnd type="triangle" w="med" len="med"/>
          </a:ln>
        </p:spPr>
      </p:cxnSp>
      <p:sp>
        <p:nvSpPr>
          <p:cNvPr id="55329" name="Rectangle 23"/>
          <p:cNvSpPr>
            <a:spLocks noChangeArrowheads="1"/>
          </p:cNvSpPr>
          <p:nvPr/>
        </p:nvSpPr>
        <p:spPr bwMode="auto">
          <a:xfrm>
            <a:off x="3898900" y="45085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3</a:t>
            </a:r>
          </a:p>
        </p:txBody>
      </p:sp>
      <p:sp>
        <p:nvSpPr>
          <p:cNvPr id="55330" name="Rectangle 23"/>
          <p:cNvSpPr>
            <a:spLocks noChangeArrowheads="1"/>
          </p:cNvSpPr>
          <p:nvPr/>
        </p:nvSpPr>
        <p:spPr bwMode="auto">
          <a:xfrm>
            <a:off x="4279900" y="45085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5</a:t>
            </a:r>
          </a:p>
        </p:txBody>
      </p:sp>
      <p:cxnSp>
        <p:nvCxnSpPr>
          <p:cNvPr id="55331" name="Straight Arrow Connector 42"/>
          <p:cNvCxnSpPr>
            <a:cxnSpLocks noChangeShapeType="1"/>
            <a:stCxn id="55329" idx="3"/>
            <a:endCxn id="55330" idx="1"/>
          </p:cNvCxnSpPr>
          <p:nvPr/>
        </p:nvCxnSpPr>
        <p:spPr bwMode="auto">
          <a:xfrm>
            <a:off x="4114800" y="4616450"/>
            <a:ext cx="165100" cy="1588"/>
          </a:xfrm>
          <a:prstGeom prst="straightConnector1">
            <a:avLst/>
          </a:prstGeom>
          <a:noFill/>
          <a:ln w="9525" algn="ctr">
            <a:solidFill>
              <a:schemeClr val="tx1"/>
            </a:solidFill>
            <a:round/>
            <a:headEnd/>
            <a:tailEnd type="triangle" w="med" len="med"/>
          </a:ln>
        </p:spPr>
      </p:cxnSp>
      <p:cxnSp>
        <p:nvCxnSpPr>
          <p:cNvPr id="55332" name="Straight Arrow Connector 43"/>
          <p:cNvCxnSpPr>
            <a:cxnSpLocks noChangeShapeType="1"/>
            <a:stCxn id="55323" idx="3"/>
            <a:endCxn id="55329" idx="1"/>
          </p:cNvCxnSpPr>
          <p:nvPr/>
        </p:nvCxnSpPr>
        <p:spPr bwMode="auto">
          <a:xfrm>
            <a:off x="3746500" y="4616450"/>
            <a:ext cx="152400" cy="1588"/>
          </a:xfrm>
          <a:prstGeom prst="straightConnector1">
            <a:avLst/>
          </a:prstGeom>
          <a:noFill/>
          <a:ln w="9525" algn="ctr">
            <a:solidFill>
              <a:schemeClr val="tx1"/>
            </a:solidFill>
            <a:round/>
            <a:headEnd/>
            <a:tailEnd type="triangle" w="med" len="med"/>
          </a:ln>
        </p:spPr>
      </p:cxnSp>
      <p:sp>
        <p:nvSpPr>
          <p:cNvPr id="55333" name="Rectangle 23"/>
          <p:cNvSpPr>
            <a:spLocks noChangeArrowheads="1"/>
          </p:cNvSpPr>
          <p:nvPr/>
        </p:nvSpPr>
        <p:spPr bwMode="auto">
          <a:xfrm>
            <a:off x="4660900" y="45085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7</a:t>
            </a:r>
          </a:p>
        </p:txBody>
      </p:sp>
      <p:cxnSp>
        <p:nvCxnSpPr>
          <p:cNvPr id="55334" name="Straight Arrow Connector 45"/>
          <p:cNvCxnSpPr>
            <a:cxnSpLocks noChangeShapeType="1"/>
            <a:stCxn id="55330" idx="3"/>
            <a:endCxn id="55333" idx="1"/>
          </p:cNvCxnSpPr>
          <p:nvPr/>
        </p:nvCxnSpPr>
        <p:spPr bwMode="auto">
          <a:xfrm>
            <a:off x="4495800" y="4616450"/>
            <a:ext cx="165100" cy="1588"/>
          </a:xfrm>
          <a:prstGeom prst="straightConnector1">
            <a:avLst/>
          </a:prstGeom>
          <a:noFill/>
          <a:ln w="9525" algn="ctr">
            <a:solidFill>
              <a:schemeClr val="tx1"/>
            </a:solidFill>
            <a:round/>
            <a:headEnd/>
            <a:tailEnd type="triangle" w="med" len="med"/>
          </a:ln>
        </p:spPr>
      </p:cxnSp>
      <p:sp>
        <p:nvSpPr>
          <p:cNvPr id="55335" name="TextBox 47"/>
          <p:cNvSpPr txBox="1">
            <a:spLocks noChangeArrowheads="1"/>
          </p:cNvSpPr>
          <p:nvPr/>
        </p:nvSpPr>
        <p:spPr bwMode="auto">
          <a:xfrm>
            <a:off x="5029200" y="4310063"/>
            <a:ext cx="1228725" cy="338137"/>
          </a:xfrm>
          <a:prstGeom prst="rect">
            <a:avLst/>
          </a:prstGeom>
          <a:noFill/>
          <a:ln w="9525">
            <a:noFill/>
            <a:miter lim="800000"/>
            <a:headEnd/>
            <a:tailEnd/>
          </a:ln>
        </p:spPr>
        <p:txBody>
          <a:bodyPr wrap="none">
            <a:spAutoFit/>
          </a:bodyPr>
          <a:lstStyle/>
          <a:p>
            <a:r>
              <a:rPr lang="en-US" b="0"/>
              <a:t>OR </a:t>
            </a:r>
            <a:r>
              <a:rPr lang="en-US" b="0">
                <a:sym typeface="Symbol" pitchFamily="18" charset="2"/>
              </a:rPr>
              <a:t>= union</a:t>
            </a:r>
            <a:endParaRPr lang="en-US" b="0"/>
          </a:p>
        </p:txBody>
      </p:sp>
      <p:sp>
        <p:nvSpPr>
          <p:cNvPr id="55336" name="Rectangle 23"/>
          <p:cNvSpPr>
            <a:spLocks noChangeArrowheads="1"/>
          </p:cNvSpPr>
          <p:nvPr/>
        </p:nvSpPr>
        <p:spPr bwMode="auto">
          <a:xfrm>
            <a:off x="7175500" y="44196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3</a:t>
            </a:r>
          </a:p>
        </p:txBody>
      </p:sp>
      <p:sp>
        <p:nvSpPr>
          <p:cNvPr id="55337" name="Rectangle 23"/>
          <p:cNvSpPr>
            <a:spLocks noChangeArrowheads="1"/>
          </p:cNvSpPr>
          <p:nvPr/>
        </p:nvSpPr>
        <p:spPr bwMode="auto">
          <a:xfrm>
            <a:off x="7556500" y="44196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5</a:t>
            </a:r>
          </a:p>
        </p:txBody>
      </p:sp>
      <p:cxnSp>
        <p:nvCxnSpPr>
          <p:cNvPr id="55338" name="Straight Arrow Connector 50"/>
          <p:cNvCxnSpPr>
            <a:cxnSpLocks noChangeShapeType="1"/>
            <a:stCxn id="55336" idx="3"/>
            <a:endCxn id="55337" idx="1"/>
          </p:cNvCxnSpPr>
          <p:nvPr/>
        </p:nvCxnSpPr>
        <p:spPr bwMode="auto">
          <a:xfrm>
            <a:off x="7391400" y="4527550"/>
            <a:ext cx="165100" cy="1588"/>
          </a:xfrm>
          <a:prstGeom prst="straightConnector1">
            <a:avLst/>
          </a:prstGeom>
          <a:noFill/>
          <a:ln w="9525" algn="ctr">
            <a:solidFill>
              <a:schemeClr val="tx1"/>
            </a:solidFill>
            <a:round/>
            <a:headEnd/>
            <a:tailEnd type="triangle" w="med" len="med"/>
          </a:ln>
        </p:spPr>
      </p:cxnSp>
      <p:sp>
        <p:nvSpPr>
          <p:cNvPr id="55339" name="Rectangle 23"/>
          <p:cNvSpPr>
            <a:spLocks noChangeArrowheads="1"/>
          </p:cNvSpPr>
          <p:nvPr/>
        </p:nvSpPr>
        <p:spPr bwMode="auto">
          <a:xfrm>
            <a:off x="7937500" y="4419600"/>
            <a:ext cx="215900" cy="215900"/>
          </a:xfrm>
          <a:prstGeom prst="rect">
            <a:avLst/>
          </a:prstGeom>
          <a:noFill/>
          <a:ln w="12700">
            <a:solidFill>
              <a:schemeClr val="tx1"/>
            </a:solidFill>
            <a:miter lim="800000"/>
            <a:headEnd/>
            <a:tailEnd/>
          </a:ln>
        </p:spPr>
        <p:txBody>
          <a:bodyPr wrap="none" lIns="90488" tIns="44450" rIns="90488" bIns="44450" anchor="ctr"/>
          <a:lstStyle/>
          <a:p>
            <a:pPr algn="ctr"/>
            <a:r>
              <a:rPr lang="en-US" sz="1400" b="0"/>
              <a:t>7</a:t>
            </a:r>
          </a:p>
        </p:txBody>
      </p:sp>
      <p:cxnSp>
        <p:nvCxnSpPr>
          <p:cNvPr id="55340" name="Straight Arrow Connector 52"/>
          <p:cNvCxnSpPr>
            <a:cxnSpLocks noChangeShapeType="1"/>
            <a:stCxn id="55337" idx="3"/>
            <a:endCxn id="55339" idx="1"/>
          </p:cNvCxnSpPr>
          <p:nvPr/>
        </p:nvCxnSpPr>
        <p:spPr bwMode="auto">
          <a:xfrm>
            <a:off x="7772400" y="4527550"/>
            <a:ext cx="165100" cy="1588"/>
          </a:xfrm>
          <a:prstGeom prst="straightConnector1">
            <a:avLst/>
          </a:prstGeom>
          <a:noFill/>
          <a:ln w="9525" algn="ctr">
            <a:solidFill>
              <a:schemeClr val="tx1"/>
            </a:solidFill>
            <a:round/>
            <a:headEnd/>
            <a:tailEnd type="triangle" w="med" len="med"/>
          </a:ln>
        </p:spPr>
      </p:cxnSp>
      <p:sp>
        <p:nvSpPr>
          <p:cNvPr id="55341" name="Right Arrow 53"/>
          <p:cNvSpPr>
            <a:spLocks noChangeArrowheads="1"/>
          </p:cNvSpPr>
          <p:nvPr/>
        </p:nvSpPr>
        <p:spPr bwMode="auto">
          <a:xfrm>
            <a:off x="6400800" y="4343400"/>
            <a:ext cx="490538" cy="381000"/>
          </a:xfrm>
          <a:prstGeom prst="rightArrow">
            <a:avLst>
              <a:gd name="adj1" fmla="val 50000"/>
              <a:gd name="adj2" fmla="val 50069"/>
            </a:avLst>
          </a:prstGeom>
          <a:solidFill>
            <a:schemeClr val="accent1"/>
          </a:solidFill>
          <a:ln w="9525" algn="ctr">
            <a:noFill/>
            <a:round/>
            <a:headEnd/>
            <a:tailEnd/>
          </a:ln>
        </p:spPr>
        <p:txBody>
          <a:bodyPr/>
          <a:lstStyle/>
          <a:p>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smtClean="0"/>
              <a:t>Extensions</a:t>
            </a:r>
          </a:p>
        </p:txBody>
      </p:sp>
      <p:sp>
        <p:nvSpPr>
          <p:cNvPr id="56323" name="Content Placeholder 2"/>
          <p:cNvSpPr>
            <a:spLocks noGrp="1"/>
          </p:cNvSpPr>
          <p:nvPr>
            <p:ph idx="1"/>
          </p:nvPr>
        </p:nvSpPr>
        <p:spPr/>
        <p:txBody>
          <a:bodyPr/>
          <a:lstStyle/>
          <a:p>
            <a:r>
              <a:rPr lang="en-US" smtClean="0"/>
              <a:t>Implementing proximity operators</a:t>
            </a:r>
          </a:p>
          <a:p>
            <a:pPr lvl="1"/>
            <a:r>
              <a:rPr lang="en-US" smtClean="0"/>
              <a:t>Store word offset in postings</a:t>
            </a:r>
          </a:p>
          <a:p>
            <a:r>
              <a:rPr lang="en-US" smtClean="0"/>
              <a:t>Handling term variations</a:t>
            </a:r>
          </a:p>
          <a:p>
            <a:pPr lvl="1"/>
            <a:r>
              <a:rPr lang="en-US" smtClean="0"/>
              <a:t>Stem words: love, loving, loves … </a:t>
            </a:r>
            <a:r>
              <a:rPr lang="en-US" smtClean="0">
                <a:sym typeface="Symbol" pitchFamily="18" charset="2"/>
              </a:rPr>
              <a:t> lov</a:t>
            </a:r>
            <a:endParaRPr lang="en-US"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p:txBody>
          <a:bodyPr/>
          <a:lstStyle/>
          <a:p>
            <a:r>
              <a:rPr lang="en-US" smtClean="0"/>
              <a:t>Strengths and Weaknesses</a:t>
            </a:r>
          </a:p>
        </p:txBody>
      </p:sp>
      <p:sp>
        <p:nvSpPr>
          <p:cNvPr id="57347" name="Rectangle 5"/>
          <p:cNvSpPr>
            <a:spLocks noGrp="1" noChangeArrowheads="1"/>
          </p:cNvSpPr>
          <p:nvPr>
            <p:ph type="body" idx="1"/>
          </p:nvPr>
        </p:nvSpPr>
        <p:spPr/>
        <p:txBody>
          <a:bodyPr/>
          <a:lstStyle/>
          <a:p>
            <a:r>
              <a:rPr lang="en-US" smtClean="0"/>
              <a:t>Strengths</a:t>
            </a:r>
          </a:p>
          <a:p>
            <a:pPr lvl="1"/>
            <a:r>
              <a:rPr lang="en-US" smtClean="0"/>
              <a:t>Precise, if you know the right strategies</a:t>
            </a:r>
          </a:p>
          <a:p>
            <a:pPr lvl="1"/>
            <a:r>
              <a:rPr lang="en-US" smtClean="0"/>
              <a:t>Precise, if you have an idea of what you’re looking for</a:t>
            </a:r>
          </a:p>
          <a:p>
            <a:pPr lvl="1"/>
            <a:r>
              <a:rPr lang="en-US" smtClean="0"/>
              <a:t>Implementations are fast and efficient</a:t>
            </a:r>
          </a:p>
          <a:p>
            <a:r>
              <a:rPr lang="en-US" smtClean="0"/>
              <a:t>Weaknesses</a:t>
            </a:r>
          </a:p>
          <a:p>
            <a:pPr lvl="1"/>
            <a:r>
              <a:rPr lang="en-US" smtClean="0"/>
              <a:t>Users must learn Boolean logic</a:t>
            </a:r>
          </a:p>
          <a:p>
            <a:pPr lvl="1"/>
            <a:r>
              <a:rPr lang="en-US" smtClean="0"/>
              <a:t>Boolean logic insufficient to capture the richness of language</a:t>
            </a:r>
          </a:p>
          <a:p>
            <a:pPr lvl="1"/>
            <a:r>
              <a:rPr lang="en-US" smtClean="0"/>
              <a:t>No control over size of result set: either too many hits or none</a:t>
            </a:r>
          </a:p>
          <a:p>
            <a:pPr lvl="1"/>
            <a:r>
              <a:rPr lang="en-US" smtClean="0">
                <a:solidFill>
                  <a:srgbClr val="FFFF00"/>
                </a:solidFill>
              </a:rPr>
              <a:t>When do you stop reading?</a:t>
            </a:r>
            <a:r>
              <a:rPr lang="en-US" smtClean="0"/>
              <a:t> All documents in the result set are considered “equally good”</a:t>
            </a:r>
          </a:p>
          <a:p>
            <a:pPr lvl="1"/>
            <a:r>
              <a:rPr lang="en-US" smtClean="0">
                <a:solidFill>
                  <a:srgbClr val="FFFF00"/>
                </a:solidFill>
              </a:rPr>
              <a:t>What about partial matches? </a:t>
            </a:r>
            <a:r>
              <a:rPr lang="en-US" smtClean="0"/>
              <a:t>Documents that “don’t quite match” the query may be useful also</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mtClean="0"/>
              <a:t>Ranked Retrieval</a:t>
            </a:r>
          </a:p>
        </p:txBody>
      </p:sp>
      <p:sp>
        <p:nvSpPr>
          <p:cNvPr id="58371" name="Rectangle 3"/>
          <p:cNvSpPr>
            <a:spLocks noGrp="1" noChangeArrowheads="1"/>
          </p:cNvSpPr>
          <p:nvPr>
            <p:ph type="body" idx="1"/>
          </p:nvPr>
        </p:nvSpPr>
        <p:spPr/>
        <p:txBody>
          <a:bodyPr/>
          <a:lstStyle/>
          <a:p>
            <a:r>
              <a:rPr lang="en-US" dirty="0" smtClean="0"/>
              <a:t>Order documents by how likely they are to be relevant to the information need</a:t>
            </a:r>
          </a:p>
          <a:p>
            <a:pPr lvl="1"/>
            <a:r>
              <a:rPr lang="en-US" dirty="0" smtClean="0"/>
              <a:t>Estimate relevance(</a:t>
            </a:r>
            <a:r>
              <a:rPr lang="en-US" i="1" dirty="0" smtClean="0"/>
              <a:t>q</a:t>
            </a:r>
            <a:r>
              <a:rPr lang="en-US" dirty="0" smtClean="0"/>
              <a:t>, </a:t>
            </a:r>
            <a:r>
              <a:rPr lang="en-US" i="1" dirty="0" err="1" smtClean="0"/>
              <a:t>d</a:t>
            </a:r>
            <a:r>
              <a:rPr lang="en-US" i="1" baseline="-25000" dirty="0" err="1" smtClean="0"/>
              <a:t>i</a:t>
            </a:r>
            <a:r>
              <a:rPr lang="en-US" dirty="0" smtClean="0"/>
              <a:t>)</a:t>
            </a:r>
          </a:p>
          <a:p>
            <a:pPr lvl="1"/>
            <a:r>
              <a:rPr lang="en-US" dirty="0" smtClean="0"/>
              <a:t>Sort documents by relevance</a:t>
            </a:r>
          </a:p>
          <a:p>
            <a:pPr lvl="1"/>
            <a:r>
              <a:rPr lang="en-US" dirty="0" smtClean="0"/>
              <a:t>Display sorted results</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mtClean="0"/>
              <a:t>Ranked Retrieval</a:t>
            </a:r>
          </a:p>
        </p:txBody>
      </p:sp>
      <p:sp>
        <p:nvSpPr>
          <p:cNvPr id="58371" name="Rectangle 3"/>
          <p:cNvSpPr>
            <a:spLocks noGrp="1" noChangeArrowheads="1"/>
          </p:cNvSpPr>
          <p:nvPr>
            <p:ph type="body" idx="1"/>
          </p:nvPr>
        </p:nvSpPr>
        <p:spPr/>
        <p:txBody>
          <a:bodyPr/>
          <a:lstStyle/>
          <a:p>
            <a:r>
              <a:rPr lang="en-US" dirty="0" smtClean="0"/>
              <a:t>Order documents by how likely they are to be relevant to the information need</a:t>
            </a:r>
          </a:p>
          <a:p>
            <a:pPr lvl="1"/>
            <a:r>
              <a:rPr lang="en-US" dirty="0" smtClean="0"/>
              <a:t>Estimate relevance(</a:t>
            </a:r>
            <a:r>
              <a:rPr lang="en-US" i="1" dirty="0" smtClean="0"/>
              <a:t>q</a:t>
            </a:r>
            <a:r>
              <a:rPr lang="en-US" dirty="0" smtClean="0"/>
              <a:t>, </a:t>
            </a:r>
            <a:r>
              <a:rPr lang="en-US" i="1" dirty="0" err="1" smtClean="0"/>
              <a:t>d</a:t>
            </a:r>
            <a:r>
              <a:rPr lang="en-US" i="1" baseline="-25000" dirty="0" err="1" smtClean="0"/>
              <a:t>i</a:t>
            </a:r>
            <a:r>
              <a:rPr lang="en-US" dirty="0" smtClean="0"/>
              <a:t>)</a:t>
            </a:r>
          </a:p>
          <a:p>
            <a:pPr lvl="1"/>
            <a:r>
              <a:rPr lang="en-US" dirty="0" smtClean="0"/>
              <a:t>Sort documents by relevance</a:t>
            </a:r>
          </a:p>
          <a:p>
            <a:pPr lvl="1"/>
            <a:r>
              <a:rPr lang="en-US" dirty="0" smtClean="0"/>
              <a:t>Display sorted results</a:t>
            </a:r>
          </a:p>
          <a:p>
            <a:r>
              <a:rPr lang="en-US" dirty="0" smtClean="0"/>
              <a:t>Vector space model (leave aside </a:t>
            </a:r>
            <a:r>
              <a:rPr lang="en-US" dirty="0" err="1" smtClean="0"/>
              <a:t>LM’s</a:t>
            </a:r>
            <a:r>
              <a:rPr lang="en-US" dirty="0" smtClean="0"/>
              <a:t> for now)</a:t>
            </a:r>
          </a:p>
          <a:p>
            <a:pPr lvl="1"/>
            <a:r>
              <a:rPr lang="en-US" dirty="0" smtClean="0"/>
              <a:t>Document →weighted feature vector</a:t>
            </a:r>
          </a:p>
          <a:p>
            <a:pPr lvl="1"/>
            <a:r>
              <a:rPr lang="en-US" dirty="0" err="1" smtClean="0"/>
              <a:t>Query→weighted</a:t>
            </a:r>
            <a:r>
              <a:rPr lang="en-US" dirty="0" smtClean="0"/>
              <a:t> </a:t>
            </a:r>
            <a:r>
              <a:rPr lang="en-US" dirty="0" err="1" smtClean="0"/>
              <a:t>eature</a:t>
            </a:r>
            <a:r>
              <a:rPr lang="en-US" dirty="0" smtClean="0"/>
              <a:t> vector</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smtClean="0"/>
              <a:t>Outline of Part I</a:t>
            </a:r>
          </a:p>
        </p:txBody>
      </p:sp>
      <p:sp>
        <p:nvSpPr>
          <p:cNvPr id="7171" name="Content Placeholder 2"/>
          <p:cNvSpPr>
            <a:spLocks noGrp="1"/>
          </p:cNvSpPr>
          <p:nvPr>
            <p:ph idx="1"/>
          </p:nvPr>
        </p:nvSpPr>
        <p:spPr/>
        <p:txBody>
          <a:bodyPr/>
          <a:lstStyle/>
          <a:p>
            <a:r>
              <a:rPr lang="en-US" dirty="0" smtClean="0"/>
              <a:t>Why is this different?</a:t>
            </a:r>
          </a:p>
          <a:p>
            <a:r>
              <a:rPr lang="en-US" dirty="0" smtClean="0"/>
              <a:t>Introduction to </a:t>
            </a:r>
            <a:r>
              <a:rPr lang="en-US" dirty="0" err="1" smtClean="0"/>
              <a:t>MapReduce</a:t>
            </a:r>
            <a:r>
              <a:rPr lang="en-US" dirty="0" smtClean="0"/>
              <a:t> (Chapters 2)</a:t>
            </a:r>
          </a:p>
          <a:p>
            <a:r>
              <a:rPr lang="en-US" dirty="0" smtClean="0"/>
              <a:t>MapReduce “killer app” #1 (Chapter 4) </a:t>
            </a:r>
            <a:br>
              <a:rPr lang="en-US" dirty="0" smtClean="0"/>
            </a:br>
            <a:r>
              <a:rPr lang="en-US" dirty="0" smtClean="0">
                <a:solidFill>
                  <a:srgbClr val="FFFF00"/>
                </a:solidFill>
              </a:rPr>
              <a:t>Inverted indexing</a:t>
            </a:r>
          </a:p>
          <a:p>
            <a:r>
              <a:rPr lang="en-US" dirty="0" smtClean="0"/>
              <a:t>MapReduce “killer app” #2: (Chapter 5)</a:t>
            </a:r>
            <a:br>
              <a:rPr lang="en-US" dirty="0" smtClean="0"/>
            </a:br>
            <a:r>
              <a:rPr lang="en-US" dirty="0" smtClean="0">
                <a:solidFill>
                  <a:srgbClr val="FFFF00"/>
                </a:solidFill>
              </a:rPr>
              <a:t>Graph algorithms and </a:t>
            </a:r>
            <a:r>
              <a:rPr lang="en-US" dirty="0" err="1" smtClean="0">
                <a:solidFill>
                  <a:srgbClr val="FFFF00"/>
                </a:solidFill>
              </a:rPr>
              <a:t>PageRank</a:t>
            </a:r>
            <a:endParaRPr lang="en-US" dirty="0" smtClean="0">
              <a:solidFill>
                <a:srgbClr val="FFFF00"/>
              </a:solidFill>
            </a:endParaRPr>
          </a:p>
        </p:txBody>
      </p:sp>
      <p:pic>
        <p:nvPicPr>
          <p:cNvPr id="4" name="Picture 3"/>
          <p:cNvPicPr>
            <a:picLocks noChangeAspect="1"/>
          </p:cNvPicPr>
          <p:nvPr/>
        </p:nvPicPr>
        <p:blipFill>
          <a:blip r:embed="rId2"/>
          <a:stretch>
            <a:fillRect/>
          </a:stretch>
        </p:blipFill>
        <p:spPr>
          <a:xfrm>
            <a:off x="6629400" y="3733800"/>
            <a:ext cx="2160270" cy="2667000"/>
          </a:xfrm>
          <a:prstGeom prst="rect">
            <a:avLst/>
          </a:prstGeom>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mtClean="0"/>
              <a:t>Vector Space Model</a:t>
            </a:r>
          </a:p>
        </p:txBody>
      </p:sp>
      <p:sp>
        <p:nvSpPr>
          <p:cNvPr id="1354755" name="Text Box 3"/>
          <p:cNvSpPr txBox="1">
            <a:spLocks noChangeArrowheads="1"/>
          </p:cNvSpPr>
          <p:nvPr/>
        </p:nvSpPr>
        <p:spPr bwMode="auto">
          <a:xfrm>
            <a:off x="1371600" y="4876800"/>
            <a:ext cx="6858000" cy="701675"/>
          </a:xfrm>
          <a:prstGeom prst="rect">
            <a:avLst/>
          </a:prstGeom>
          <a:noFill/>
          <a:ln w="12700">
            <a:noFill/>
            <a:miter lim="800000"/>
            <a:headEnd type="none" w="sm" len="sm"/>
            <a:tailEnd type="none" w="sm" len="sm"/>
          </a:ln>
          <a:effectLst/>
        </p:spPr>
        <p:txBody>
          <a:bodyPr>
            <a:spAutoFit/>
          </a:bodyPr>
          <a:lstStyle/>
          <a:p>
            <a:pPr>
              <a:defRPr/>
            </a:pPr>
            <a:r>
              <a:rPr lang="en-US" sz="2000" dirty="0">
                <a:latin typeface="+mn-lt"/>
              </a:rPr>
              <a:t>Assumption: </a:t>
            </a:r>
            <a:r>
              <a:rPr lang="en-US" sz="2000" b="0" dirty="0">
                <a:latin typeface="+mn-lt"/>
              </a:rPr>
              <a:t>Documents that are “close together” in vector space “talk about” the same things</a:t>
            </a:r>
          </a:p>
        </p:txBody>
      </p:sp>
      <p:cxnSp>
        <p:nvCxnSpPr>
          <p:cNvPr id="59396" name="AutoShape 4"/>
          <p:cNvCxnSpPr>
            <a:cxnSpLocks noChangeShapeType="1"/>
          </p:cNvCxnSpPr>
          <p:nvPr/>
        </p:nvCxnSpPr>
        <p:spPr bwMode="auto">
          <a:xfrm>
            <a:off x="4495800" y="3278188"/>
            <a:ext cx="2667000" cy="0"/>
          </a:xfrm>
          <a:prstGeom prst="straightConnector1">
            <a:avLst/>
          </a:prstGeom>
          <a:noFill/>
          <a:ln w="25400">
            <a:solidFill>
              <a:schemeClr val="tx1"/>
            </a:solidFill>
            <a:round/>
            <a:headEnd/>
            <a:tailEnd type="triangle" w="med" len="med"/>
          </a:ln>
        </p:spPr>
      </p:cxnSp>
      <p:cxnSp>
        <p:nvCxnSpPr>
          <p:cNvPr id="59397" name="AutoShape 5"/>
          <p:cNvCxnSpPr>
            <a:cxnSpLocks noChangeShapeType="1"/>
          </p:cNvCxnSpPr>
          <p:nvPr/>
        </p:nvCxnSpPr>
        <p:spPr bwMode="auto">
          <a:xfrm flipV="1">
            <a:off x="4495800" y="1373188"/>
            <a:ext cx="0" cy="1905000"/>
          </a:xfrm>
          <a:prstGeom prst="straightConnector1">
            <a:avLst/>
          </a:prstGeom>
          <a:noFill/>
          <a:ln w="25400">
            <a:solidFill>
              <a:schemeClr val="tx1"/>
            </a:solidFill>
            <a:round/>
            <a:headEnd/>
            <a:tailEnd type="triangle" w="med" len="med"/>
          </a:ln>
        </p:spPr>
      </p:cxnSp>
      <p:cxnSp>
        <p:nvCxnSpPr>
          <p:cNvPr id="59398" name="AutoShape 6"/>
          <p:cNvCxnSpPr>
            <a:cxnSpLocks noChangeShapeType="1"/>
          </p:cNvCxnSpPr>
          <p:nvPr/>
        </p:nvCxnSpPr>
        <p:spPr bwMode="auto">
          <a:xfrm flipH="1">
            <a:off x="2743200" y="3278188"/>
            <a:ext cx="1752600" cy="1066800"/>
          </a:xfrm>
          <a:prstGeom prst="straightConnector1">
            <a:avLst/>
          </a:prstGeom>
          <a:noFill/>
          <a:ln w="25400">
            <a:solidFill>
              <a:schemeClr val="tx1"/>
            </a:solidFill>
            <a:round/>
            <a:headEnd/>
            <a:tailEnd type="triangle" w="med" len="med"/>
          </a:ln>
        </p:spPr>
      </p:cxnSp>
      <p:cxnSp>
        <p:nvCxnSpPr>
          <p:cNvPr id="59399" name="AutoShape 7"/>
          <p:cNvCxnSpPr>
            <a:cxnSpLocks noChangeShapeType="1"/>
          </p:cNvCxnSpPr>
          <p:nvPr/>
        </p:nvCxnSpPr>
        <p:spPr bwMode="auto">
          <a:xfrm flipV="1">
            <a:off x="4495800" y="2592388"/>
            <a:ext cx="1905000" cy="685800"/>
          </a:xfrm>
          <a:prstGeom prst="straightConnector1">
            <a:avLst/>
          </a:prstGeom>
          <a:noFill/>
          <a:ln w="19050">
            <a:solidFill>
              <a:schemeClr val="tx1"/>
            </a:solidFill>
            <a:prstDash val="dash"/>
            <a:round/>
            <a:headEnd/>
            <a:tailEnd type="triangle" w="med" len="med"/>
          </a:ln>
        </p:spPr>
      </p:cxnSp>
      <p:cxnSp>
        <p:nvCxnSpPr>
          <p:cNvPr id="59400" name="AutoShape 8"/>
          <p:cNvCxnSpPr>
            <a:cxnSpLocks noChangeShapeType="1"/>
          </p:cNvCxnSpPr>
          <p:nvPr/>
        </p:nvCxnSpPr>
        <p:spPr bwMode="auto">
          <a:xfrm>
            <a:off x="4495800" y="3278188"/>
            <a:ext cx="1600200" cy="685800"/>
          </a:xfrm>
          <a:prstGeom prst="straightConnector1">
            <a:avLst/>
          </a:prstGeom>
          <a:noFill/>
          <a:ln w="19050">
            <a:solidFill>
              <a:schemeClr val="tx1"/>
            </a:solidFill>
            <a:prstDash val="dash"/>
            <a:round/>
            <a:headEnd/>
            <a:tailEnd type="triangle" w="med" len="med"/>
          </a:ln>
        </p:spPr>
      </p:cxnSp>
      <p:cxnSp>
        <p:nvCxnSpPr>
          <p:cNvPr id="59401" name="AutoShape 9"/>
          <p:cNvCxnSpPr>
            <a:cxnSpLocks noChangeShapeType="1"/>
          </p:cNvCxnSpPr>
          <p:nvPr/>
        </p:nvCxnSpPr>
        <p:spPr bwMode="auto">
          <a:xfrm flipV="1">
            <a:off x="4495800" y="1754188"/>
            <a:ext cx="914400" cy="1524000"/>
          </a:xfrm>
          <a:prstGeom prst="straightConnector1">
            <a:avLst/>
          </a:prstGeom>
          <a:noFill/>
          <a:ln w="19050">
            <a:solidFill>
              <a:schemeClr val="tx1"/>
            </a:solidFill>
            <a:prstDash val="dash"/>
            <a:round/>
            <a:headEnd/>
            <a:tailEnd type="triangle" w="med" len="med"/>
          </a:ln>
        </p:spPr>
      </p:cxnSp>
      <p:cxnSp>
        <p:nvCxnSpPr>
          <p:cNvPr id="59402" name="AutoShape 10"/>
          <p:cNvCxnSpPr>
            <a:cxnSpLocks noChangeShapeType="1"/>
            <a:endCxn id="59408" idx="0"/>
          </p:cNvCxnSpPr>
          <p:nvPr/>
        </p:nvCxnSpPr>
        <p:spPr bwMode="auto">
          <a:xfrm flipH="1">
            <a:off x="4084638" y="3276600"/>
            <a:ext cx="422275" cy="1066800"/>
          </a:xfrm>
          <a:prstGeom prst="straightConnector1">
            <a:avLst/>
          </a:prstGeom>
          <a:noFill/>
          <a:ln w="19050">
            <a:solidFill>
              <a:schemeClr val="tx1"/>
            </a:solidFill>
            <a:prstDash val="dash"/>
            <a:round/>
            <a:headEnd/>
            <a:tailEnd type="triangle" w="med" len="med"/>
          </a:ln>
        </p:spPr>
      </p:cxnSp>
      <p:cxnSp>
        <p:nvCxnSpPr>
          <p:cNvPr id="59403" name="AutoShape 11"/>
          <p:cNvCxnSpPr>
            <a:cxnSpLocks noChangeShapeType="1"/>
          </p:cNvCxnSpPr>
          <p:nvPr/>
        </p:nvCxnSpPr>
        <p:spPr bwMode="auto">
          <a:xfrm flipH="1" flipV="1">
            <a:off x="2819400" y="2135188"/>
            <a:ext cx="1676400" cy="1143000"/>
          </a:xfrm>
          <a:prstGeom prst="straightConnector1">
            <a:avLst/>
          </a:prstGeom>
          <a:noFill/>
          <a:ln w="19050">
            <a:solidFill>
              <a:schemeClr val="tx1"/>
            </a:solidFill>
            <a:prstDash val="dash"/>
            <a:round/>
            <a:headEnd/>
            <a:tailEnd type="triangle" w="med" len="med"/>
          </a:ln>
        </p:spPr>
      </p:cxnSp>
      <p:sp>
        <p:nvSpPr>
          <p:cNvPr id="59404" name="Text Box 12"/>
          <p:cNvSpPr txBox="1">
            <a:spLocks noChangeArrowheads="1"/>
          </p:cNvSpPr>
          <p:nvPr/>
        </p:nvSpPr>
        <p:spPr bwMode="auto">
          <a:xfrm>
            <a:off x="6613525" y="3238500"/>
            <a:ext cx="331788" cy="366713"/>
          </a:xfrm>
          <a:prstGeom prst="rect">
            <a:avLst/>
          </a:prstGeom>
          <a:noFill/>
          <a:ln w="9525">
            <a:noFill/>
            <a:miter lim="800000"/>
            <a:headEnd/>
            <a:tailEnd/>
          </a:ln>
        </p:spPr>
        <p:txBody>
          <a:bodyPr wrap="none">
            <a:spAutoFit/>
          </a:bodyPr>
          <a:lstStyle/>
          <a:p>
            <a:r>
              <a:rPr lang="en-US" sz="1800" b="0"/>
              <a:t>t</a:t>
            </a:r>
            <a:r>
              <a:rPr lang="en-US" sz="1800" b="0" baseline="-25000"/>
              <a:t>1</a:t>
            </a:r>
          </a:p>
        </p:txBody>
      </p:sp>
      <p:sp>
        <p:nvSpPr>
          <p:cNvPr id="59405" name="Text Box 13"/>
          <p:cNvSpPr txBox="1">
            <a:spLocks noChangeArrowheads="1"/>
          </p:cNvSpPr>
          <p:nvPr/>
        </p:nvSpPr>
        <p:spPr bwMode="auto">
          <a:xfrm>
            <a:off x="5410200" y="1449388"/>
            <a:ext cx="469900" cy="366712"/>
          </a:xfrm>
          <a:prstGeom prst="rect">
            <a:avLst/>
          </a:prstGeom>
          <a:noFill/>
          <a:ln w="9525">
            <a:noFill/>
            <a:miter lim="800000"/>
            <a:headEnd/>
            <a:tailEnd/>
          </a:ln>
        </p:spPr>
        <p:txBody>
          <a:bodyPr>
            <a:spAutoFit/>
          </a:bodyPr>
          <a:lstStyle/>
          <a:p>
            <a:r>
              <a:rPr lang="en-US" sz="1800" b="0"/>
              <a:t>d</a:t>
            </a:r>
            <a:r>
              <a:rPr lang="en-US" sz="1800" b="0" baseline="-25000"/>
              <a:t>2</a:t>
            </a:r>
            <a:endParaRPr lang="en-US" sz="1800" b="0"/>
          </a:p>
        </p:txBody>
      </p:sp>
      <p:sp>
        <p:nvSpPr>
          <p:cNvPr id="59406" name="Text Box 14"/>
          <p:cNvSpPr txBox="1">
            <a:spLocks noChangeArrowheads="1"/>
          </p:cNvSpPr>
          <p:nvPr/>
        </p:nvSpPr>
        <p:spPr bwMode="auto">
          <a:xfrm>
            <a:off x="6324600" y="2362200"/>
            <a:ext cx="395288" cy="366713"/>
          </a:xfrm>
          <a:prstGeom prst="rect">
            <a:avLst/>
          </a:prstGeom>
          <a:noFill/>
          <a:ln w="9525">
            <a:noFill/>
            <a:miter lim="800000"/>
            <a:headEnd/>
            <a:tailEnd/>
          </a:ln>
        </p:spPr>
        <p:txBody>
          <a:bodyPr wrap="none">
            <a:spAutoFit/>
          </a:bodyPr>
          <a:lstStyle/>
          <a:p>
            <a:r>
              <a:rPr lang="en-US" sz="1800" b="0"/>
              <a:t>d</a:t>
            </a:r>
            <a:r>
              <a:rPr lang="en-US" sz="1800" b="0" baseline="-25000"/>
              <a:t>1</a:t>
            </a:r>
            <a:endParaRPr lang="en-US" sz="1800" b="0"/>
          </a:p>
        </p:txBody>
      </p:sp>
      <p:sp>
        <p:nvSpPr>
          <p:cNvPr id="59407" name="Text Box 15"/>
          <p:cNvSpPr txBox="1">
            <a:spLocks noChangeArrowheads="1"/>
          </p:cNvSpPr>
          <p:nvPr/>
        </p:nvSpPr>
        <p:spPr bwMode="auto">
          <a:xfrm>
            <a:off x="2362200" y="1981200"/>
            <a:ext cx="395288" cy="366713"/>
          </a:xfrm>
          <a:prstGeom prst="rect">
            <a:avLst/>
          </a:prstGeom>
          <a:noFill/>
          <a:ln w="9525">
            <a:noFill/>
            <a:miter lim="800000"/>
            <a:headEnd/>
            <a:tailEnd/>
          </a:ln>
        </p:spPr>
        <p:txBody>
          <a:bodyPr wrap="none">
            <a:spAutoFit/>
          </a:bodyPr>
          <a:lstStyle/>
          <a:p>
            <a:r>
              <a:rPr lang="en-US" sz="1800" b="0"/>
              <a:t>d</a:t>
            </a:r>
            <a:r>
              <a:rPr lang="en-US" sz="1800" b="0" baseline="-25000"/>
              <a:t>3</a:t>
            </a:r>
            <a:endParaRPr lang="en-US" sz="1800" b="0"/>
          </a:p>
        </p:txBody>
      </p:sp>
      <p:sp>
        <p:nvSpPr>
          <p:cNvPr id="59408" name="Text Box 16"/>
          <p:cNvSpPr txBox="1">
            <a:spLocks noChangeArrowheads="1"/>
          </p:cNvSpPr>
          <p:nvPr/>
        </p:nvSpPr>
        <p:spPr bwMode="auto">
          <a:xfrm>
            <a:off x="3886200" y="4343400"/>
            <a:ext cx="395288" cy="366713"/>
          </a:xfrm>
          <a:prstGeom prst="rect">
            <a:avLst/>
          </a:prstGeom>
          <a:noFill/>
          <a:ln w="9525">
            <a:noFill/>
            <a:miter lim="800000"/>
            <a:headEnd/>
            <a:tailEnd/>
          </a:ln>
        </p:spPr>
        <p:txBody>
          <a:bodyPr wrap="none">
            <a:spAutoFit/>
          </a:bodyPr>
          <a:lstStyle/>
          <a:p>
            <a:r>
              <a:rPr lang="en-US" sz="1800" b="0"/>
              <a:t>d</a:t>
            </a:r>
            <a:r>
              <a:rPr lang="en-US" sz="1800" b="0" baseline="-25000"/>
              <a:t>4</a:t>
            </a:r>
            <a:endParaRPr lang="en-US" sz="1800" b="0"/>
          </a:p>
        </p:txBody>
      </p:sp>
      <p:sp>
        <p:nvSpPr>
          <p:cNvPr id="59409" name="Text Box 17"/>
          <p:cNvSpPr txBox="1">
            <a:spLocks noChangeArrowheads="1"/>
          </p:cNvSpPr>
          <p:nvPr/>
        </p:nvSpPr>
        <p:spPr bwMode="auto">
          <a:xfrm>
            <a:off x="5943600" y="3886200"/>
            <a:ext cx="395288" cy="366713"/>
          </a:xfrm>
          <a:prstGeom prst="rect">
            <a:avLst/>
          </a:prstGeom>
          <a:noFill/>
          <a:ln w="9525">
            <a:noFill/>
            <a:miter lim="800000"/>
            <a:headEnd/>
            <a:tailEnd/>
          </a:ln>
        </p:spPr>
        <p:txBody>
          <a:bodyPr wrap="none">
            <a:spAutoFit/>
          </a:bodyPr>
          <a:lstStyle/>
          <a:p>
            <a:r>
              <a:rPr lang="en-US" sz="1800" b="0"/>
              <a:t>d</a:t>
            </a:r>
            <a:r>
              <a:rPr lang="en-US" sz="1800" b="0" baseline="-25000"/>
              <a:t>5</a:t>
            </a:r>
          </a:p>
        </p:txBody>
      </p:sp>
      <p:sp>
        <p:nvSpPr>
          <p:cNvPr id="59410" name="Text Box 18"/>
          <p:cNvSpPr txBox="1">
            <a:spLocks noChangeArrowheads="1"/>
          </p:cNvSpPr>
          <p:nvPr/>
        </p:nvSpPr>
        <p:spPr bwMode="auto">
          <a:xfrm>
            <a:off x="4038600" y="1295400"/>
            <a:ext cx="331788" cy="366713"/>
          </a:xfrm>
          <a:prstGeom prst="rect">
            <a:avLst/>
          </a:prstGeom>
          <a:noFill/>
          <a:ln w="9525">
            <a:noFill/>
            <a:miter lim="800000"/>
            <a:headEnd/>
            <a:tailEnd/>
          </a:ln>
        </p:spPr>
        <p:txBody>
          <a:bodyPr wrap="none">
            <a:spAutoFit/>
          </a:bodyPr>
          <a:lstStyle/>
          <a:p>
            <a:r>
              <a:rPr lang="en-US" sz="1800" b="0"/>
              <a:t>t</a:t>
            </a:r>
            <a:r>
              <a:rPr lang="en-US" sz="1800" b="0" baseline="-25000"/>
              <a:t>3</a:t>
            </a:r>
          </a:p>
        </p:txBody>
      </p:sp>
      <p:sp>
        <p:nvSpPr>
          <p:cNvPr id="59411" name="Text Box 19"/>
          <p:cNvSpPr txBox="1">
            <a:spLocks noChangeArrowheads="1"/>
          </p:cNvSpPr>
          <p:nvPr/>
        </p:nvSpPr>
        <p:spPr bwMode="auto">
          <a:xfrm>
            <a:off x="2362200" y="4038600"/>
            <a:ext cx="331788" cy="366713"/>
          </a:xfrm>
          <a:prstGeom prst="rect">
            <a:avLst/>
          </a:prstGeom>
          <a:noFill/>
          <a:ln w="9525">
            <a:noFill/>
            <a:miter lim="800000"/>
            <a:headEnd/>
            <a:tailEnd/>
          </a:ln>
        </p:spPr>
        <p:txBody>
          <a:bodyPr wrap="none">
            <a:spAutoFit/>
          </a:bodyPr>
          <a:lstStyle/>
          <a:p>
            <a:r>
              <a:rPr lang="en-US" sz="1800" b="0"/>
              <a:t>t</a:t>
            </a:r>
            <a:r>
              <a:rPr lang="en-US" sz="1800" b="0" baseline="-25000"/>
              <a:t>2</a:t>
            </a:r>
          </a:p>
        </p:txBody>
      </p:sp>
      <p:sp>
        <p:nvSpPr>
          <p:cNvPr id="59412" name="Freeform 20"/>
          <p:cNvSpPr>
            <a:spLocks/>
          </p:cNvSpPr>
          <p:nvPr/>
        </p:nvSpPr>
        <p:spPr bwMode="auto">
          <a:xfrm>
            <a:off x="4724400" y="2947988"/>
            <a:ext cx="228600" cy="177800"/>
          </a:xfrm>
          <a:custGeom>
            <a:avLst/>
            <a:gdLst>
              <a:gd name="T0" fmla="*/ 0 w 144"/>
              <a:gd name="T1" fmla="*/ 2147483647 h 112"/>
              <a:gd name="T2" fmla="*/ 2147483647 w 144"/>
              <a:gd name="T3" fmla="*/ 2147483647 h 112"/>
              <a:gd name="T4" fmla="*/ 2147483647 w 144"/>
              <a:gd name="T5" fmla="*/ 2147483647 h 112"/>
              <a:gd name="T6" fmla="*/ 0 60000 65536"/>
              <a:gd name="T7" fmla="*/ 0 60000 65536"/>
              <a:gd name="T8" fmla="*/ 0 60000 65536"/>
              <a:gd name="T9" fmla="*/ 0 w 144"/>
              <a:gd name="T10" fmla="*/ 0 h 112"/>
              <a:gd name="T11" fmla="*/ 144 w 144"/>
              <a:gd name="T12" fmla="*/ 112 h 112"/>
            </a:gdLst>
            <a:ahLst/>
            <a:cxnLst>
              <a:cxn ang="T6">
                <a:pos x="T0" y="T1"/>
              </a:cxn>
              <a:cxn ang="T7">
                <a:pos x="T2" y="T3"/>
              </a:cxn>
              <a:cxn ang="T8">
                <a:pos x="T4" y="T5"/>
              </a:cxn>
            </a:cxnLst>
            <a:rect l="T9" t="T10" r="T11" b="T12"/>
            <a:pathLst>
              <a:path w="144" h="112">
                <a:moveTo>
                  <a:pt x="0" y="16"/>
                </a:moveTo>
                <a:cubicBezTo>
                  <a:pt x="36" y="8"/>
                  <a:pt x="72" y="0"/>
                  <a:pt x="96" y="16"/>
                </a:cubicBezTo>
                <a:cubicBezTo>
                  <a:pt x="120" y="32"/>
                  <a:pt x="136" y="96"/>
                  <a:pt x="144" y="112"/>
                </a:cubicBezTo>
              </a:path>
            </a:pathLst>
          </a:custGeom>
          <a:noFill/>
          <a:ln w="9525">
            <a:solidFill>
              <a:schemeClr val="tx1"/>
            </a:solidFill>
            <a:round/>
            <a:headEnd/>
            <a:tailEnd/>
          </a:ln>
        </p:spPr>
        <p:txBody>
          <a:bodyPr wrap="none" anchor="ctr"/>
          <a:lstStyle/>
          <a:p>
            <a:endParaRPr lang="en-US"/>
          </a:p>
        </p:txBody>
      </p:sp>
      <p:sp>
        <p:nvSpPr>
          <p:cNvPr id="59413" name="Freeform 21"/>
          <p:cNvSpPr>
            <a:spLocks/>
          </p:cNvSpPr>
          <p:nvPr/>
        </p:nvSpPr>
        <p:spPr bwMode="auto">
          <a:xfrm>
            <a:off x="4038600" y="3125788"/>
            <a:ext cx="304800" cy="546100"/>
          </a:xfrm>
          <a:custGeom>
            <a:avLst/>
            <a:gdLst>
              <a:gd name="T0" fmla="*/ 2147483647 w 192"/>
              <a:gd name="T1" fmla="*/ 0 h 344"/>
              <a:gd name="T2" fmla="*/ 2147483647 w 192"/>
              <a:gd name="T3" fmla="*/ 2147483647 h 344"/>
              <a:gd name="T4" fmla="*/ 0 w 192"/>
              <a:gd name="T5" fmla="*/ 2147483647 h 344"/>
              <a:gd name="T6" fmla="*/ 2147483647 w 192"/>
              <a:gd name="T7" fmla="*/ 2147483647 h 344"/>
              <a:gd name="T8" fmla="*/ 2147483647 w 192"/>
              <a:gd name="T9" fmla="*/ 2147483647 h 344"/>
              <a:gd name="T10" fmla="*/ 0 60000 65536"/>
              <a:gd name="T11" fmla="*/ 0 60000 65536"/>
              <a:gd name="T12" fmla="*/ 0 60000 65536"/>
              <a:gd name="T13" fmla="*/ 0 60000 65536"/>
              <a:gd name="T14" fmla="*/ 0 60000 65536"/>
              <a:gd name="T15" fmla="*/ 0 w 192"/>
              <a:gd name="T16" fmla="*/ 0 h 344"/>
              <a:gd name="T17" fmla="*/ 192 w 192"/>
              <a:gd name="T18" fmla="*/ 344 h 344"/>
            </a:gdLst>
            <a:ahLst/>
            <a:cxnLst>
              <a:cxn ang="T10">
                <a:pos x="T0" y="T1"/>
              </a:cxn>
              <a:cxn ang="T11">
                <a:pos x="T2" y="T3"/>
              </a:cxn>
              <a:cxn ang="T12">
                <a:pos x="T4" y="T5"/>
              </a:cxn>
              <a:cxn ang="T13">
                <a:pos x="T6" y="T7"/>
              </a:cxn>
              <a:cxn ang="T14">
                <a:pos x="T8" y="T9"/>
              </a:cxn>
            </a:cxnLst>
            <a:rect l="T15" t="T16" r="T17" b="T18"/>
            <a:pathLst>
              <a:path w="192" h="344">
                <a:moveTo>
                  <a:pt x="144" y="0"/>
                </a:moveTo>
                <a:cubicBezTo>
                  <a:pt x="108" y="12"/>
                  <a:pt x="72" y="24"/>
                  <a:pt x="48" y="48"/>
                </a:cubicBezTo>
                <a:cubicBezTo>
                  <a:pt x="24" y="72"/>
                  <a:pt x="0" y="104"/>
                  <a:pt x="0" y="144"/>
                </a:cubicBezTo>
                <a:cubicBezTo>
                  <a:pt x="0" y="184"/>
                  <a:pt x="16" y="256"/>
                  <a:pt x="48" y="288"/>
                </a:cubicBezTo>
                <a:cubicBezTo>
                  <a:pt x="80" y="320"/>
                  <a:pt x="176" y="344"/>
                  <a:pt x="192" y="336"/>
                </a:cubicBezTo>
              </a:path>
            </a:pathLst>
          </a:custGeom>
          <a:noFill/>
          <a:ln w="9525">
            <a:solidFill>
              <a:schemeClr val="tx1"/>
            </a:solidFill>
            <a:round/>
            <a:headEnd/>
            <a:tailEnd/>
          </a:ln>
        </p:spPr>
        <p:txBody>
          <a:bodyPr wrap="none" anchor="ctr"/>
          <a:lstStyle/>
          <a:p>
            <a:endParaRPr lang="en-US"/>
          </a:p>
        </p:txBody>
      </p:sp>
      <p:sp>
        <p:nvSpPr>
          <p:cNvPr id="59414" name="Text Box 22"/>
          <p:cNvSpPr txBox="1">
            <a:spLocks noChangeArrowheads="1"/>
          </p:cNvSpPr>
          <p:nvPr/>
        </p:nvSpPr>
        <p:spPr bwMode="auto">
          <a:xfrm>
            <a:off x="4876800" y="2744788"/>
            <a:ext cx="274638" cy="336550"/>
          </a:xfrm>
          <a:prstGeom prst="rect">
            <a:avLst/>
          </a:prstGeom>
          <a:noFill/>
          <a:ln w="9525">
            <a:noFill/>
            <a:miter lim="800000"/>
            <a:headEnd/>
            <a:tailEnd/>
          </a:ln>
        </p:spPr>
        <p:txBody>
          <a:bodyPr>
            <a:spAutoFit/>
          </a:bodyPr>
          <a:lstStyle/>
          <a:p>
            <a:r>
              <a:rPr lang="en-US" b="0" i="1">
                <a:latin typeface="Lucida Sans Unicode" pitchFamily="34" charset="0"/>
                <a:cs typeface="Lucida Sans Unicode" pitchFamily="34" charset="0"/>
              </a:rPr>
              <a:t>θ</a:t>
            </a:r>
            <a:endParaRPr lang="en-US" b="0" i="1">
              <a:latin typeface="Times New Roman" pitchFamily="18" charset="0"/>
            </a:endParaRPr>
          </a:p>
        </p:txBody>
      </p:sp>
      <p:sp>
        <p:nvSpPr>
          <p:cNvPr id="59415" name="Text Box 23"/>
          <p:cNvSpPr txBox="1">
            <a:spLocks noChangeArrowheads="1"/>
          </p:cNvSpPr>
          <p:nvPr/>
        </p:nvSpPr>
        <p:spPr bwMode="auto">
          <a:xfrm>
            <a:off x="3657600" y="3125788"/>
            <a:ext cx="274638" cy="336550"/>
          </a:xfrm>
          <a:prstGeom prst="rect">
            <a:avLst/>
          </a:prstGeom>
          <a:noFill/>
          <a:ln w="9525">
            <a:noFill/>
            <a:miter lim="800000"/>
            <a:headEnd/>
            <a:tailEnd/>
          </a:ln>
        </p:spPr>
        <p:txBody>
          <a:bodyPr>
            <a:spAutoFit/>
          </a:bodyPr>
          <a:lstStyle/>
          <a:p>
            <a:r>
              <a:rPr lang="en-US" b="0" i="1">
                <a:latin typeface="Lucida Sans Unicode" pitchFamily="34" charset="0"/>
                <a:cs typeface="Lucida Sans Unicode" pitchFamily="34" charset="0"/>
              </a:rPr>
              <a:t>φ</a:t>
            </a:r>
            <a:endParaRPr lang="en-US" b="0" i="1">
              <a:latin typeface="Times New Roman" pitchFamily="18" charset="0"/>
            </a:endParaRPr>
          </a:p>
        </p:txBody>
      </p:sp>
      <p:sp>
        <p:nvSpPr>
          <p:cNvPr id="1354776" name="Text Box 24"/>
          <p:cNvSpPr txBox="1">
            <a:spLocks noChangeArrowheads="1"/>
          </p:cNvSpPr>
          <p:nvPr/>
        </p:nvSpPr>
        <p:spPr bwMode="auto">
          <a:xfrm>
            <a:off x="1371600" y="5699125"/>
            <a:ext cx="6858000" cy="701675"/>
          </a:xfrm>
          <a:prstGeom prst="rect">
            <a:avLst/>
          </a:prstGeom>
          <a:noFill/>
          <a:ln w="12700">
            <a:noFill/>
            <a:miter lim="800000"/>
            <a:headEnd type="none" w="sm" len="sm"/>
            <a:tailEnd type="none" w="sm" len="sm"/>
          </a:ln>
          <a:effectLst/>
        </p:spPr>
        <p:txBody>
          <a:bodyPr>
            <a:spAutoFit/>
          </a:bodyPr>
          <a:lstStyle/>
          <a:p>
            <a:pPr>
              <a:defRPr/>
            </a:pPr>
            <a:r>
              <a:rPr lang="en-US" sz="2000" b="0" dirty="0">
                <a:latin typeface="+mn-lt"/>
              </a:rPr>
              <a:t>Therefore, retrieve documents based on how close the document is to the query (i.e., similarity ~ “closeness”)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en-US" smtClean="0"/>
              <a:t>Similarity Metric</a:t>
            </a:r>
          </a:p>
        </p:txBody>
      </p:sp>
      <p:sp>
        <p:nvSpPr>
          <p:cNvPr id="1029" name="Rectangle 3"/>
          <p:cNvSpPr>
            <a:spLocks noGrp="1" noChangeArrowheads="1"/>
          </p:cNvSpPr>
          <p:nvPr>
            <p:ph type="body" idx="1"/>
          </p:nvPr>
        </p:nvSpPr>
        <p:spPr/>
        <p:txBody>
          <a:bodyPr/>
          <a:lstStyle/>
          <a:p>
            <a:r>
              <a:rPr lang="en-US" dirty="0" smtClean="0"/>
              <a:t>How about |d</a:t>
            </a:r>
            <a:r>
              <a:rPr lang="en-US" baseline="-25000" dirty="0" smtClean="0"/>
              <a:t>1</a:t>
            </a:r>
            <a:r>
              <a:rPr lang="en-US" dirty="0" smtClean="0"/>
              <a:t> – d</a:t>
            </a:r>
            <a:r>
              <a:rPr lang="en-US" baseline="-25000" dirty="0" smtClean="0"/>
              <a:t>2</a:t>
            </a:r>
            <a:r>
              <a:rPr lang="en-US" dirty="0" smtClean="0"/>
              <a:t>|?</a:t>
            </a:r>
          </a:p>
          <a:p>
            <a:r>
              <a:rPr lang="en-US" dirty="0" smtClean="0"/>
              <a:t>Instead of Euclidean distance, use “angle” between the vectors</a:t>
            </a:r>
          </a:p>
          <a:p>
            <a:pPr lvl="1"/>
            <a:r>
              <a:rPr lang="en-US" dirty="0" smtClean="0"/>
              <a:t>It all boils down to the inner product (dot product) of vectors</a:t>
            </a:r>
          </a:p>
        </p:txBody>
      </p:sp>
      <p:graphicFrame>
        <p:nvGraphicFramePr>
          <p:cNvPr id="1026" name="Object 3"/>
          <p:cNvGraphicFramePr>
            <a:graphicFrameLocks noChangeAspect="1"/>
          </p:cNvGraphicFramePr>
          <p:nvPr/>
        </p:nvGraphicFramePr>
        <p:xfrm>
          <a:off x="2424113" y="3352800"/>
          <a:ext cx="2071687" cy="1128713"/>
        </p:xfrm>
        <a:graphic>
          <a:graphicData uri="http://schemas.openxmlformats.org/presentationml/2006/ole">
            <p:oleObj spid="_x0000_s1026" name="Equation" r:id="rId3" imgW="7315200" imgH="3987800" progId="Equation.3">
              <p:embed/>
            </p:oleObj>
          </a:graphicData>
        </a:graphic>
      </p:graphicFrame>
      <p:graphicFrame>
        <p:nvGraphicFramePr>
          <p:cNvPr id="1027" name="Object 4"/>
          <p:cNvGraphicFramePr>
            <a:graphicFrameLocks noChangeAspect="1"/>
          </p:cNvGraphicFramePr>
          <p:nvPr/>
        </p:nvGraphicFramePr>
        <p:xfrm>
          <a:off x="2438400" y="4633913"/>
          <a:ext cx="5638800" cy="1233487"/>
        </p:xfrm>
        <a:graphic>
          <a:graphicData uri="http://schemas.openxmlformats.org/presentationml/2006/ole">
            <p:oleObj spid="_x0000_s1027" name="Equation" r:id="rId4" imgW="7315200" imgH="1600200" progId="Equation.3">
              <p:embed/>
            </p:oleObj>
          </a:graphicData>
        </a:graphic>
      </p:graphicFrame>
      <p:sp>
        <p:nvSpPr>
          <p:cNvPr id="7" name="Rectangle 6"/>
          <p:cNvSpPr/>
          <p:nvPr/>
        </p:nvSpPr>
        <p:spPr>
          <a:xfrm>
            <a:off x="4267200" y="3276600"/>
            <a:ext cx="914400" cy="338554"/>
          </a:xfrm>
          <a:prstGeom prst="rect">
            <a:avLst/>
          </a:prstGeom>
        </p:spPr>
        <p:txBody>
          <a:bodyPr wrap="square">
            <a:spAutoFit/>
          </a:bodyPr>
          <a:lstStyle/>
          <a:p>
            <a:r>
              <a:rPr lang="en-US" dirty="0" err="1" smtClean="0"/>
              <a:t>d</a:t>
            </a:r>
            <a:r>
              <a:rPr lang="en-US" baseline="-25000" dirty="0" err="1" smtClean="0"/>
              <a:t>i</a:t>
            </a:r>
            <a:r>
              <a:rPr lang="en-US" dirty="0" smtClean="0"/>
              <a:t> • </a:t>
            </a:r>
            <a:r>
              <a:rPr lang="en-US" dirty="0" err="1" smtClean="0"/>
              <a:t>q</a:t>
            </a:r>
            <a:endParaRPr lang="en-US" dirty="0"/>
          </a:p>
        </p:txBody>
      </p:sp>
      <p:sp>
        <p:nvSpPr>
          <p:cNvPr id="8" name="Rectangle 7"/>
          <p:cNvSpPr/>
          <p:nvPr/>
        </p:nvSpPr>
        <p:spPr>
          <a:xfrm>
            <a:off x="4267200" y="3733800"/>
            <a:ext cx="1143000" cy="338554"/>
          </a:xfrm>
          <a:prstGeom prst="rect">
            <a:avLst/>
          </a:prstGeom>
        </p:spPr>
        <p:txBody>
          <a:bodyPr wrap="square">
            <a:spAutoFit/>
          </a:bodyPr>
          <a:lstStyle/>
          <a:p>
            <a:r>
              <a:rPr lang="en-US" dirty="0" smtClean="0"/>
              <a:t>|</a:t>
            </a:r>
            <a:r>
              <a:rPr lang="en-US" dirty="0" err="1" smtClean="0"/>
              <a:t>d</a:t>
            </a:r>
            <a:r>
              <a:rPr lang="en-US" baseline="-25000" dirty="0" err="1" smtClean="0"/>
              <a:t>i</a:t>
            </a:r>
            <a:r>
              <a:rPr lang="en-US" dirty="0" smtClean="0"/>
              <a:t>| |</a:t>
            </a:r>
            <a:r>
              <a:rPr lang="en-US" dirty="0" err="1" smtClean="0"/>
              <a:t>q</a:t>
            </a:r>
            <a:r>
              <a:rPr lang="en-US" dirty="0" smtClean="0"/>
              <a:t>|</a:t>
            </a:r>
            <a:endParaRPr lang="en-US" dirty="0"/>
          </a:p>
        </p:txBody>
      </p:sp>
      <p:sp>
        <p:nvSpPr>
          <p:cNvPr id="9" name="TextBox 8"/>
          <p:cNvSpPr txBox="1"/>
          <p:nvPr/>
        </p:nvSpPr>
        <p:spPr>
          <a:xfrm>
            <a:off x="2743200" y="3505200"/>
            <a:ext cx="2362200" cy="338554"/>
          </a:xfrm>
          <a:prstGeom prst="rect">
            <a:avLst/>
          </a:prstGeom>
          <a:noFill/>
        </p:spPr>
        <p:txBody>
          <a:bodyPr wrap="square" rtlCol="0">
            <a:spAutoFit/>
          </a:bodyPr>
          <a:lstStyle/>
          <a:p>
            <a:r>
              <a:rPr lang="en-US" dirty="0" smtClean="0"/>
              <a:t>           </a:t>
            </a:r>
            <a:r>
              <a:rPr lang="en-US" dirty="0" err="1" smtClean="0"/>
              <a:t>cos(</a:t>
            </a:r>
            <a:r>
              <a:rPr lang="en-US" i="1" dirty="0" err="1" smtClean="0"/>
              <a:t>θ</a:t>
            </a:r>
            <a:r>
              <a:rPr lang="en-US" dirty="0" smtClean="0"/>
              <a:t>) = ----------</a:t>
            </a:r>
            <a:endParaRPr lang="en-US"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mtClean="0"/>
              <a:t>Term Weighting</a:t>
            </a:r>
          </a:p>
        </p:txBody>
      </p:sp>
      <p:sp>
        <p:nvSpPr>
          <p:cNvPr id="60419" name="Rectangle 3"/>
          <p:cNvSpPr>
            <a:spLocks noGrp="1" noChangeArrowheads="1"/>
          </p:cNvSpPr>
          <p:nvPr>
            <p:ph type="body" idx="1"/>
          </p:nvPr>
        </p:nvSpPr>
        <p:spPr/>
        <p:txBody>
          <a:bodyPr/>
          <a:lstStyle/>
          <a:p>
            <a:r>
              <a:rPr lang="en-US" smtClean="0"/>
              <a:t>Term weights consist of two components</a:t>
            </a:r>
          </a:p>
          <a:p>
            <a:pPr lvl="1"/>
            <a:r>
              <a:rPr lang="en-US" smtClean="0"/>
              <a:t>Local: how important is the term in this document?</a:t>
            </a:r>
          </a:p>
          <a:p>
            <a:pPr lvl="1"/>
            <a:r>
              <a:rPr lang="en-US" smtClean="0"/>
              <a:t>Global: how important is the term in the collection? </a:t>
            </a:r>
          </a:p>
          <a:p>
            <a:r>
              <a:rPr lang="en-US" smtClean="0"/>
              <a:t>Here’s the intuition:</a:t>
            </a:r>
          </a:p>
          <a:p>
            <a:pPr lvl="1"/>
            <a:r>
              <a:rPr lang="en-US" smtClean="0"/>
              <a:t>Terms that appear often in a document should get high weights</a:t>
            </a:r>
          </a:p>
          <a:p>
            <a:pPr lvl="1"/>
            <a:r>
              <a:rPr lang="en-US" smtClean="0"/>
              <a:t>Terms that appear in many documents should get low weights</a:t>
            </a:r>
          </a:p>
          <a:p>
            <a:r>
              <a:rPr lang="en-US" smtClean="0"/>
              <a:t>How do we capture this mathematically?</a:t>
            </a:r>
          </a:p>
          <a:p>
            <a:pPr lvl="1"/>
            <a:r>
              <a:rPr lang="en-US" smtClean="0"/>
              <a:t>Term frequency (local)</a:t>
            </a:r>
          </a:p>
          <a:p>
            <a:pPr lvl="1"/>
            <a:r>
              <a:rPr lang="en-US" smtClean="0"/>
              <a:t>Inverse document frequency (global)</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5" name="Rectangle 14"/>
          <p:cNvSpPr>
            <a:spLocks noChangeArrowheads="1"/>
          </p:cNvSpPr>
          <p:nvPr/>
        </p:nvSpPr>
        <p:spPr bwMode="auto">
          <a:xfrm>
            <a:off x="1447800" y="1752600"/>
            <a:ext cx="6553200" cy="3733800"/>
          </a:xfrm>
          <a:prstGeom prst="rect">
            <a:avLst/>
          </a:prstGeom>
          <a:solidFill>
            <a:srgbClr val="FFFFCC"/>
          </a:solidFill>
          <a:ln w="9525" algn="ctr">
            <a:solidFill>
              <a:schemeClr val="tx1"/>
            </a:solidFill>
            <a:round/>
            <a:headEnd/>
            <a:tailEnd/>
          </a:ln>
        </p:spPr>
        <p:txBody>
          <a:bodyPr/>
          <a:lstStyle/>
          <a:p>
            <a:endParaRPr lang="en-US"/>
          </a:p>
        </p:txBody>
      </p:sp>
      <p:sp>
        <p:nvSpPr>
          <p:cNvPr id="2056"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2057"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2058" name="Rectangle 8"/>
          <p:cNvSpPr>
            <a:spLocks noGrp="1" noChangeArrowheads="1"/>
          </p:cNvSpPr>
          <p:nvPr>
            <p:ph type="title"/>
          </p:nvPr>
        </p:nvSpPr>
        <p:spPr/>
        <p:txBody>
          <a:bodyPr/>
          <a:lstStyle/>
          <a:p>
            <a:r>
              <a:rPr lang="en-US" smtClean="0"/>
              <a:t>TF.IDF Term Weighting</a:t>
            </a:r>
          </a:p>
        </p:txBody>
      </p:sp>
      <p:graphicFrame>
        <p:nvGraphicFramePr>
          <p:cNvPr id="2050" name="Object 2">
            <a:hlinkClick r:id="" action="ppaction://ole?verb=0"/>
          </p:cNvPr>
          <p:cNvGraphicFramePr>
            <a:graphicFrameLocks/>
          </p:cNvGraphicFramePr>
          <p:nvPr/>
        </p:nvGraphicFramePr>
        <p:xfrm>
          <a:off x="1847850" y="1905000"/>
          <a:ext cx="2266950" cy="889000"/>
        </p:xfrm>
        <a:graphic>
          <a:graphicData uri="http://schemas.openxmlformats.org/presentationml/2006/ole">
            <p:oleObj spid="_x0000_s2050" name="Equation" r:id="rId4" imgW="7315200" imgH="2895600" progId="Equation.3">
              <p:embed/>
            </p:oleObj>
          </a:graphicData>
        </a:graphic>
      </p:graphicFrame>
      <p:graphicFrame>
        <p:nvGraphicFramePr>
          <p:cNvPr id="2051" name="Object 3">
            <a:hlinkClick r:id="" action="ppaction://ole?verb=0"/>
          </p:cNvPr>
          <p:cNvGraphicFramePr>
            <a:graphicFrameLocks/>
          </p:cNvGraphicFramePr>
          <p:nvPr/>
        </p:nvGraphicFramePr>
        <p:xfrm>
          <a:off x="2324100" y="2817813"/>
          <a:ext cx="606425" cy="496887"/>
        </p:xfrm>
        <a:graphic>
          <a:graphicData uri="http://schemas.openxmlformats.org/presentationml/2006/ole">
            <p:oleObj spid="_x0000_s2051" name="Equation" r:id="rId5" imgW="7315200" imgH="6045200" progId="Equation.3">
              <p:embed/>
            </p:oleObj>
          </a:graphicData>
        </a:graphic>
      </p:graphicFrame>
      <p:graphicFrame>
        <p:nvGraphicFramePr>
          <p:cNvPr id="2052" name="Object 4">
            <a:hlinkClick r:id="" action="ppaction://ole?verb=0"/>
          </p:cNvPr>
          <p:cNvGraphicFramePr>
            <a:graphicFrameLocks/>
          </p:cNvGraphicFramePr>
          <p:nvPr/>
        </p:nvGraphicFramePr>
        <p:xfrm>
          <a:off x="2363788" y="3427413"/>
          <a:ext cx="527050" cy="496887"/>
        </p:xfrm>
        <a:graphic>
          <a:graphicData uri="http://schemas.openxmlformats.org/presentationml/2006/ole">
            <p:oleObj spid="_x0000_s2052" name="Equation" r:id="rId6" imgW="7315200" imgH="6946900" progId="Equation.3">
              <p:embed/>
            </p:oleObj>
          </a:graphicData>
        </a:graphic>
      </p:graphicFrame>
      <p:graphicFrame>
        <p:nvGraphicFramePr>
          <p:cNvPr id="2053" name="Object 5">
            <a:hlinkClick r:id="" action="ppaction://ole?verb=0"/>
          </p:cNvPr>
          <p:cNvGraphicFramePr>
            <a:graphicFrameLocks/>
          </p:cNvGraphicFramePr>
          <p:nvPr/>
        </p:nvGraphicFramePr>
        <p:xfrm>
          <a:off x="2441575" y="4070350"/>
          <a:ext cx="369888" cy="365125"/>
        </p:xfrm>
        <a:graphic>
          <a:graphicData uri="http://schemas.openxmlformats.org/presentationml/2006/ole">
            <p:oleObj spid="_x0000_s2053" name="Equation" r:id="rId7" imgW="5689600" imgH="5689600" progId="Equation.3">
              <p:embed/>
            </p:oleObj>
          </a:graphicData>
        </a:graphic>
      </p:graphicFrame>
      <p:graphicFrame>
        <p:nvGraphicFramePr>
          <p:cNvPr id="2054" name="Object 6">
            <a:hlinkClick r:id="" action="ppaction://ole?verb=0"/>
          </p:cNvPr>
          <p:cNvGraphicFramePr>
            <a:graphicFrameLocks/>
          </p:cNvGraphicFramePr>
          <p:nvPr/>
        </p:nvGraphicFramePr>
        <p:xfrm>
          <a:off x="2468563" y="4603750"/>
          <a:ext cx="317500" cy="471488"/>
        </p:xfrm>
        <a:graphic>
          <a:graphicData uri="http://schemas.openxmlformats.org/presentationml/2006/ole">
            <p:oleObj spid="_x0000_s2054" name="Equation" r:id="rId8" imgW="4876800" imgH="7315200" progId="Equation.3">
              <p:embed/>
            </p:oleObj>
          </a:graphicData>
        </a:graphic>
      </p:graphicFrame>
      <p:sp>
        <p:nvSpPr>
          <p:cNvPr id="2059" name="Text Box 14"/>
          <p:cNvSpPr txBox="1">
            <a:spLocks noChangeArrowheads="1"/>
          </p:cNvSpPr>
          <p:nvPr/>
        </p:nvSpPr>
        <p:spPr bwMode="auto">
          <a:xfrm>
            <a:off x="2973388" y="2895600"/>
            <a:ext cx="4006850" cy="336550"/>
          </a:xfrm>
          <a:prstGeom prst="rect">
            <a:avLst/>
          </a:prstGeom>
          <a:noFill/>
          <a:ln w="9525">
            <a:noFill/>
            <a:miter lim="800000"/>
            <a:headEnd/>
            <a:tailEnd/>
          </a:ln>
        </p:spPr>
        <p:txBody>
          <a:bodyPr wrap="none">
            <a:spAutoFit/>
          </a:bodyPr>
          <a:lstStyle/>
          <a:p>
            <a:r>
              <a:rPr lang="en-US">
                <a:solidFill>
                  <a:schemeClr val="bg2"/>
                </a:solidFill>
              </a:rPr>
              <a:t>weight assigned to term </a:t>
            </a:r>
            <a:r>
              <a:rPr lang="en-US" i="1">
                <a:solidFill>
                  <a:schemeClr val="bg2"/>
                </a:solidFill>
              </a:rPr>
              <a:t>i</a:t>
            </a:r>
            <a:r>
              <a:rPr lang="en-US">
                <a:solidFill>
                  <a:schemeClr val="bg2"/>
                </a:solidFill>
              </a:rPr>
              <a:t> in document </a:t>
            </a:r>
            <a:r>
              <a:rPr lang="en-US" i="1">
                <a:solidFill>
                  <a:schemeClr val="bg2"/>
                </a:solidFill>
              </a:rPr>
              <a:t>j</a:t>
            </a:r>
          </a:p>
        </p:txBody>
      </p:sp>
      <p:sp>
        <p:nvSpPr>
          <p:cNvPr id="2060" name="Text Box 16"/>
          <p:cNvSpPr txBox="1">
            <a:spLocks noChangeArrowheads="1"/>
          </p:cNvSpPr>
          <p:nvPr/>
        </p:nvSpPr>
        <p:spPr bwMode="auto">
          <a:xfrm>
            <a:off x="2973388" y="3505200"/>
            <a:ext cx="4570412" cy="336550"/>
          </a:xfrm>
          <a:prstGeom prst="rect">
            <a:avLst/>
          </a:prstGeom>
          <a:noFill/>
          <a:ln w="9525">
            <a:noFill/>
            <a:miter lim="800000"/>
            <a:headEnd/>
            <a:tailEnd/>
          </a:ln>
        </p:spPr>
        <p:txBody>
          <a:bodyPr wrap="none">
            <a:spAutoFit/>
          </a:bodyPr>
          <a:lstStyle/>
          <a:p>
            <a:r>
              <a:rPr lang="en-US">
                <a:solidFill>
                  <a:schemeClr val="bg2"/>
                </a:solidFill>
              </a:rPr>
              <a:t>number of occurrence of term </a:t>
            </a:r>
            <a:r>
              <a:rPr lang="en-US" i="1">
                <a:solidFill>
                  <a:schemeClr val="bg2"/>
                </a:solidFill>
              </a:rPr>
              <a:t>i</a:t>
            </a:r>
            <a:r>
              <a:rPr lang="en-US">
                <a:solidFill>
                  <a:schemeClr val="bg2"/>
                </a:solidFill>
              </a:rPr>
              <a:t> in document </a:t>
            </a:r>
            <a:r>
              <a:rPr lang="en-US" i="1">
                <a:solidFill>
                  <a:schemeClr val="bg2"/>
                </a:solidFill>
              </a:rPr>
              <a:t>j</a:t>
            </a:r>
          </a:p>
        </p:txBody>
      </p:sp>
      <p:sp>
        <p:nvSpPr>
          <p:cNvPr id="2061" name="Text Box 17"/>
          <p:cNvSpPr txBox="1">
            <a:spLocks noChangeArrowheads="1"/>
          </p:cNvSpPr>
          <p:nvPr/>
        </p:nvSpPr>
        <p:spPr bwMode="auto">
          <a:xfrm>
            <a:off x="2973388" y="4070350"/>
            <a:ext cx="4173537" cy="336550"/>
          </a:xfrm>
          <a:prstGeom prst="rect">
            <a:avLst/>
          </a:prstGeom>
          <a:noFill/>
          <a:ln w="9525">
            <a:noFill/>
            <a:miter lim="800000"/>
            <a:headEnd/>
            <a:tailEnd/>
          </a:ln>
        </p:spPr>
        <p:txBody>
          <a:bodyPr wrap="none">
            <a:spAutoFit/>
          </a:bodyPr>
          <a:lstStyle/>
          <a:p>
            <a:r>
              <a:rPr lang="en-US">
                <a:solidFill>
                  <a:schemeClr val="bg2"/>
                </a:solidFill>
              </a:rPr>
              <a:t>number of documents in entire collection</a:t>
            </a:r>
            <a:endParaRPr lang="en-US" i="1">
              <a:solidFill>
                <a:schemeClr val="bg2"/>
              </a:solidFill>
            </a:endParaRPr>
          </a:p>
        </p:txBody>
      </p:sp>
      <p:sp>
        <p:nvSpPr>
          <p:cNvPr id="2062" name="Text Box 18"/>
          <p:cNvSpPr txBox="1">
            <a:spLocks noChangeArrowheads="1"/>
          </p:cNvSpPr>
          <p:nvPr/>
        </p:nvSpPr>
        <p:spPr bwMode="auto">
          <a:xfrm>
            <a:off x="2973388" y="4648200"/>
            <a:ext cx="3395662" cy="336550"/>
          </a:xfrm>
          <a:prstGeom prst="rect">
            <a:avLst/>
          </a:prstGeom>
          <a:noFill/>
          <a:ln w="9525">
            <a:noFill/>
            <a:miter lim="800000"/>
            <a:headEnd/>
            <a:tailEnd/>
          </a:ln>
        </p:spPr>
        <p:txBody>
          <a:bodyPr wrap="none">
            <a:spAutoFit/>
          </a:bodyPr>
          <a:lstStyle/>
          <a:p>
            <a:r>
              <a:rPr lang="en-US">
                <a:solidFill>
                  <a:schemeClr val="bg2"/>
                </a:solidFill>
              </a:rPr>
              <a:t>number of documents with term </a:t>
            </a:r>
            <a:r>
              <a:rPr lang="en-US" i="1">
                <a:solidFill>
                  <a:schemeClr val="bg2"/>
                </a:solidFill>
              </a:rPr>
              <a:t>i</a:t>
            </a:r>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2" name="Rectangle 4"/>
          <p:cNvSpPr>
            <a:spLocks noGrp="1" noChangeArrowheads="1"/>
          </p:cNvSpPr>
          <p:nvPr>
            <p:ph type="title"/>
          </p:nvPr>
        </p:nvSpPr>
        <p:spPr>
          <a:noFill/>
        </p:spPr>
        <p:txBody>
          <a:bodyPr lIns="90488" tIns="44450" rIns="90488" bIns="44450"/>
          <a:lstStyle/>
          <a:p>
            <a:r>
              <a:rPr lang="en-US" smtClean="0"/>
              <a:t>TF.IDF Example</a:t>
            </a:r>
          </a:p>
        </p:txBody>
      </p:sp>
      <p:sp>
        <p:nvSpPr>
          <p:cNvPr id="61443" name="Rectangle 5"/>
          <p:cNvSpPr>
            <a:spLocks noChangeArrowheads="1"/>
          </p:cNvSpPr>
          <p:nvPr/>
        </p:nvSpPr>
        <p:spPr bwMode="auto">
          <a:xfrm>
            <a:off x="2011363" y="2384425"/>
            <a:ext cx="284162" cy="300038"/>
          </a:xfrm>
          <a:prstGeom prst="rect">
            <a:avLst/>
          </a:prstGeom>
          <a:noFill/>
          <a:ln w="12700">
            <a:solidFill>
              <a:schemeClr val="tx1"/>
            </a:solidFill>
            <a:miter lim="800000"/>
            <a:headEnd/>
            <a:tailEnd/>
          </a:ln>
        </p:spPr>
        <p:txBody>
          <a:bodyPr wrap="none" anchor="ctr"/>
          <a:lstStyle/>
          <a:p>
            <a:endParaRPr lang="en-US" sz="1400"/>
          </a:p>
        </p:txBody>
      </p:sp>
      <p:sp>
        <p:nvSpPr>
          <p:cNvPr id="61444" name="Rectangle 6"/>
          <p:cNvSpPr>
            <a:spLocks noChangeArrowheads="1"/>
          </p:cNvSpPr>
          <p:nvPr/>
        </p:nvSpPr>
        <p:spPr bwMode="auto">
          <a:xfrm>
            <a:off x="2011363" y="2763838"/>
            <a:ext cx="284162" cy="300037"/>
          </a:xfrm>
          <a:prstGeom prst="rect">
            <a:avLst/>
          </a:prstGeom>
          <a:noFill/>
          <a:ln w="12700">
            <a:solidFill>
              <a:schemeClr val="tx1"/>
            </a:solidFill>
            <a:miter lim="800000"/>
            <a:headEnd/>
            <a:tailEnd/>
          </a:ln>
        </p:spPr>
        <p:txBody>
          <a:bodyPr wrap="none" lIns="90488" tIns="44450" rIns="90488" bIns="44450" anchor="ctr"/>
          <a:lstStyle/>
          <a:p>
            <a:pPr algn="ctr"/>
            <a:r>
              <a:rPr lang="en-US" sz="1400" b="0"/>
              <a:t>4</a:t>
            </a:r>
          </a:p>
        </p:txBody>
      </p:sp>
      <p:sp>
        <p:nvSpPr>
          <p:cNvPr id="61445" name="Rectangle 7"/>
          <p:cNvSpPr>
            <a:spLocks noChangeArrowheads="1"/>
          </p:cNvSpPr>
          <p:nvPr/>
        </p:nvSpPr>
        <p:spPr bwMode="auto">
          <a:xfrm>
            <a:off x="2011363" y="3144838"/>
            <a:ext cx="284162" cy="300037"/>
          </a:xfrm>
          <a:prstGeom prst="rect">
            <a:avLst/>
          </a:prstGeom>
          <a:noFill/>
          <a:ln w="12700">
            <a:solidFill>
              <a:schemeClr val="tx1"/>
            </a:solidFill>
            <a:miter lim="800000"/>
            <a:headEnd/>
            <a:tailEnd/>
          </a:ln>
        </p:spPr>
        <p:txBody>
          <a:bodyPr wrap="none" lIns="90488" tIns="44450" rIns="90488" bIns="44450" anchor="ctr"/>
          <a:lstStyle/>
          <a:p>
            <a:pPr algn="ctr"/>
            <a:r>
              <a:rPr lang="en-US" sz="1400" b="0"/>
              <a:t>5</a:t>
            </a:r>
          </a:p>
        </p:txBody>
      </p:sp>
      <p:sp>
        <p:nvSpPr>
          <p:cNvPr id="61446" name="Rectangle 8"/>
          <p:cNvSpPr>
            <a:spLocks noChangeArrowheads="1"/>
          </p:cNvSpPr>
          <p:nvPr/>
        </p:nvSpPr>
        <p:spPr bwMode="auto">
          <a:xfrm>
            <a:off x="2011363" y="3525838"/>
            <a:ext cx="284162" cy="300037"/>
          </a:xfrm>
          <a:prstGeom prst="rect">
            <a:avLst/>
          </a:prstGeom>
          <a:noFill/>
          <a:ln w="12700">
            <a:solidFill>
              <a:schemeClr val="tx1"/>
            </a:solidFill>
            <a:miter lim="800000"/>
            <a:headEnd/>
            <a:tailEnd/>
          </a:ln>
        </p:spPr>
        <p:txBody>
          <a:bodyPr wrap="none" lIns="90488" tIns="44450" rIns="90488" bIns="44450" anchor="ctr"/>
          <a:lstStyle/>
          <a:p>
            <a:pPr algn="ctr"/>
            <a:r>
              <a:rPr lang="en-US" sz="1400" b="0"/>
              <a:t>6</a:t>
            </a:r>
          </a:p>
        </p:txBody>
      </p:sp>
      <p:sp>
        <p:nvSpPr>
          <p:cNvPr id="61447" name="Rectangle 9"/>
          <p:cNvSpPr>
            <a:spLocks noChangeArrowheads="1"/>
          </p:cNvSpPr>
          <p:nvPr/>
        </p:nvSpPr>
        <p:spPr bwMode="auto">
          <a:xfrm>
            <a:off x="2011363" y="3906838"/>
            <a:ext cx="284162" cy="300037"/>
          </a:xfrm>
          <a:prstGeom prst="rect">
            <a:avLst/>
          </a:prstGeom>
          <a:noFill/>
          <a:ln w="12700">
            <a:solidFill>
              <a:schemeClr val="tx1"/>
            </a:solidFill>
            <a:miter lim="800000"/>
            <a:headEnd/>
            <a:tailEnd/>
          </a:ln>
        </p:spPr>
        <p:txBody>
          <a:bodyPr wrap="none" anchor="ctr"/>
          <a:lstStyle/>
          <a:p>
            <a:endParaRPr lang="en-US" sz="1400"/>
          </a:p>
        </p:txBody>
      </p:sp>
      <p:sp>
        <p:nvSpPr>
          <p:cNvPr id="61448" name="Rectangle 10"/>
          <p:cNvSpPr>
            <a:spLocks noChangeArrowheads="1"/>
          </p:cNvSpPr>
          <p:nvPr/>
        </p:nvSpPr>
        <p:spPr bwMode="auto">
          <a:xfrm>
            <a:off x="2011363" y="4287838"/>
            <a:ext cx="284162" cy="300037"/>
          </a:xfrm>
          <a:prstGeom prst="rect">
            <a:avLst/>
          </a:prstGeom>
          <a:noFill/>
          <a:ln w="12700">
            <a:solidFill>
              <a:schemeClr val="tx1"/>
            </a:solidFill>
            <a:miter lim="800000"/>
            <a:headEnd/>
            <a:tailEnd/>
          </a:ln>
        </p:spPr>
        <p:txBody>
          <a:bodyPr wrap="none" lIns="90488" tIns="44450" rIns="90488" bIns="44450" anchor="ctr"/>
          <a:lstStyle/>
          <a:p>
            <a:pPr algn="ctr"/>
            <a:r>
              <a:rPr lang="en-US" sz="1400" b="0"/>
              <a:t>3</a:t>
            </a:r>
          </a:p>
        </p:txBody>
      </p:sp>
      <p:sp>
        <p:nvSpPr>
          <p:cNvPr id="61449" name="Rectangle 11"/>
          <p:cNvSpPr>
            <a:spLocks noChangeArrowheads="1"/>
          </p:cNvSpPr>
          <p:nvPr/>
        </p:nvSpPr>
        <p:spPr bwMode="auto">
          <a:xfrm>
            <a:off x="2011363" y="4668838"/>
            <a:ext cx="284162" cy="300037"/>
          </a:xfrm>
          <a:prstGeom prst="rect">
            <a:avLst/>
          </a:prstGeom>
          <a:noFill/>
          <a:ln w="12700">
            <a:solidFill>
              <a:schemeClr val="tx1"/>
            </a:solidFill>
            <a:miter lim="800000"/>
            <a:headEnd/>
            <a:tailEnd/>
          </a:ln>
        </p:spPr>
        <p:txBody>
          <a:bodyPr wrap="none" anchor="ctr"/>
          <a:lstStyle/>
          <a:p>
            <a:endParaRPr lang="en-US" sz="1400"/>
          </a:p>
        </p:txBody>
      </p:sp>
      <p:sp>
        <p:nvSpPr>
          <p:cNvPr id="61450" name="Rectangle 12"/>
          <p:cNvSpPr>
            <a:spLocks noChangeArrowheads="1"/>
          </p:cNvSpPr>
          <p:nvPr/>
        </p:nvSpPr>
        <p:spPr bwMode="auto">
          <a:xfrm>
            <a:off x="2316163" y="2384425"/>
            <a:ext cx="284162" cy="300038"/>
          </a:xfrm>
          <a:prstGeom prst="rect">
            <a:avLst/>
          </a:prstGeom>
          <a:noFill/>
          <a:ln w="12700">
            <a:solidFill>
              <a:schemeClr val="tx1"/>
            </a:solidFill>
            <a:miter lim="800000"/>
            <a:headEnd/>
            <a:tailEnd/>
          </a:ln>
        </p:spPr>
        <p:txBody>
          <a:bodyPr wrap="none" anchor="ctr"/>
          <a:lstStyle/>
          <a:p>
            <a:endParaRPr lang="en-US" sz="1400"/>
          </a:p>
        </p:txBody>
      </p:sp>
      <p:sp>
        <p:nvSpPr>
          <p:cNvPr id="61451" name="Rectangle 13"/>
          <p:cNvSpPr>
            <a:spLocks noChangeArrowheads="1"/>
          </p:cNvSpPr>
          <p:nvPr/>
        </p:nvSpPr>
        <p:spPr bwMode="auto">
          <a:xfrm>
            <a:off x="2316163" y="2763838"/>
            <a:ext cx="284162" cy="300037"/>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61452" name="Rectangle 14"/>
          <p:cNvSpPr>
            <a:spLocks noChangeArrowheads="1"/>
          </p:cNvSpPr>
          <p:nvPr/>
        </p:nvSpPr>
        <p:spPr bwMode="auto">
          <a:xfrm>
            <a:off x="2316163" y="3144838"/>
            <a:ext cx="284162" cy="300037"/>
          </a:xfrm>
          <a:prstGeom prst="rect">
            <a:avLst/>
          </a:prstGeom>
          <a:noFill/>
          <a:ln w="12700">
            <a:solidFill>
              <a:schemeClr val="tx1"/>
            </a:solidFill>
            <a:miter lim="800000"/>
            <a:headEnd/>
            <a:tailEnd/>
          </a:ln>
        </p:spPr>
        <p:txBody>
          <a:bodyPr wrap="none" anchor="ctr"/>
          <a:lstStyle/>
          <a:p>
            <a:endParaRPr lang="en-US" sz="1400"/>
          </a:p>
        </p:txBody>
      </p:sp>
      <p:sp>
        <p:nvSpPr>
          <p:cNvPr id="61453" name="Rectangle 15"/>
          <p:cNvSpPr>
            <a:spLocks noChangeArrowheads="1"/>
          </p:cNvSpPr>
          <p:nvPr/>
        </p:nvSpPr>
        <p:spPr bwMode="auto">
          <a:xfrm>
            <a:off x="2316163" y="3525838"/>
            <a:ext cx="284162" cy="300037"/>
          </a:xfrm>
          <a:prstGeom prst="rect">
            <a:avLst/>
          </a:prstGeom>
          <a:noFill/>
          <a:ln w="12700">
            <a:solidFill>
              <a:schemeClr val="tx1"/>
            </a:solidFill>
            <a:miter lim="800000"/>
            <a:headEnd/>
            <a:tailEnd/>
          </a:ln>
        </p:spPr>
        <p:txBody>
          <a:bodyPr wrap="none" lIns="90488" tIns="44450" rIns="90488" bIns="44450" anchor="ctr"/>
          <a:lstStyle/>
          <a:p>
            <a:pPr algn="ctr"/>
            <a:r>
              <a:rPr lang="en-US" sz="1400" b="0"/>
              <a:t>3</a:t>
            </a:r>
          </a:p>
        </p:txBody>
      </p:sp>
      <p:sp>
        <p:nvSpPr>
          <p:cNvPr id="61454" name="Rectangle 16"/>
          <p:cNvSpPr>
            <a:spLocks noChangeArrowheads="1"/>
          </p:cNvSpPr>
          <p:nvPr/>
        </p:nvSpPr>
        <p:spPr bwMode="auto">
          <a:xfrm>
            <a:off x="2316163" y="3906838"/>
            <a:ext cx="284162" cy="300037"/>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61455" name="Rectangle 17"/>
          <p:cNvSpPr>
            <a:spLocks noChangeArrowheads="1"/>
          </p:cNvSpPr>
          <p:nvPr/>
        </p:nvSpPr>
        <p:spPr bwMode="auto">
          <a:xfrm>
            <a:off x="2316163" y="4287838"/>
            <a:ext cx="284162" cy="300037"/>
          </a:xfrm>
          <a:prstGeom prst="rect">
            <a:avLst/>
          </a:prstGeom>
          <a:noFill/>
          <a:ln w="12700">
            <a:solidFill>
              <a:schemeClr val="tx1"/>
            </a:solidFill>
            <a:miter lim="800000"/>
            <a:headEnd/>
            <a:tailEnd/>
          </a:ln>
        </p:spPr>
        <p:txBody>
          <a:bodyPr wrap="none" anchor="ctr"/>
          <a:lstStyle/>
          <a:p>
            <a:endParaRPr lang="en-US" sz="1400"/>
          </a:p>
        </p:txBody>
      </p:sp>
      <p:sp>
        <p:nvSpPr>
          <p:cNvPr id="61456" name="Rectangle 18"/>
          <p:cNvSpPr>
            <a:spLocks noChangeArrowheads="1"/>
          </p:cNvSpPr>
          <p:nvPr/>
        </p:nvSpPr>
        <p:spPr bwMode="auto">
          <a:xfrm>
            <a:off x="2316163" y="4668838"/>
            <a:ext cx="284162" cy="300037"/>
          </a:xfrm>
          <a:prstGeom prst="rect">
            <a:avLst/>
          </a:prstGeom>
          <a:noFill/>
          <a:ln w="12700">
            <a:solidFill>
              <a:schemeClr val="tx1"/>
            </a:solidFill>
            <a:miter lim="800000"/>
            <a:headEnd/>
            <a:tailEnd/>
          </a:ln>
        </p:spPr>
        <p:txBody>
          <a:bodyPr wrap="none" lIns="90488" tIns="44450" rIns="90488" bIns="44450" anchor="ctr"/>
          <a:lstStyle/>
          <a:p>
            <a:pPr algn="ctr"/>
            <a:r>
              <a:rPr lang="en-US" sz="1400" b="0"/>
              <a:t>6</a:t>
            </a:r>
          </a:p>
        </p:txBody>
      </p:sp>
      <p:sp>
        <p:nvSpPr>
          <p:cNvPr id="61457" name="Rectangle 19"/>
          <p:cNvSpPr>
            <a:spLocks noChangeArrowheads="1"/>
          </p:cNvSpPr>
          <p:nvPr/>
        </p:nvSpPr>
        <p:spPr bwMode="auto">
          <a:xfrm>
            <a:off x="2620963" y="2384425"/>
            <a:ext cx="284162" cy="300038"/>
          </a:xfrm>
          <a:prstGeom prst="rect">
            <a:avLst/>
          </a:prstGeom>
          <a:noFill/>
          <a:ln w="12700">
            <a:solidFill>
              <a:schemeClr val="tx1"/>
            </a:solidFill>
            <a:miter lim="800000"/>
            <a:headEnd/>
            <a:tailEnd/>
          </a:ln>
        </p:spPr>
        <p:txBody>
          <a:bodyPr wrap="none" lIns="90488" tIns="44450" rIns="90488" bIns="44450" anchor="ctr"/>
          <a:lstStyle/>
          <a:p>
            <a:pPr algn="ctr"/>
            <a:r>
              <a:rPr lang="en-US" sz="1400" b="0"/>
              <a:t>5</a:t>
            </a:r>
          </a:p>
        </p:txBody>
      </p:sp>
      <p:sp>
        <p:nvSpPr>
          <p:cNvPr id="61458" name="Rectangle 20"/>
          <p:cNvSpPr>
            <a:spLocks noChangeArrowheads="1"/>
          </p:cNvSpPr>
          <p:nvPr/>
        </p:nvSpPr>
        <p:spPr bwMode="auto">
          <a:xfrm>
            <a:off x="2620963" y="2763838"/>
            <a:ext cx="284162" cy="300037"/>
          </a:xfrm>
          <a:prstGeom prst="rect">
            <a:avLst/>
          </a:prstGeom>
          <a:noFill/>
          <a:ln w="12700">
            <a:solidFill>
              <a:schemeClr val="tx1"/>
            </a:solidFill>
            <a:miter lim="800000"/>
            <a:headEnd/>
            <a:tailEnd/>
          </a:ln>
        </p:spPr>
        <p:txBody>
          <a:bodyPr wrap="none" lIns="90488" tIns="44450" rIns="90488" bIns="44450" anchor="ctr"/>
          <a:lstStyle/>
          <a:p>
            <a:pPr algn="ctr"/>
            <a:r>
              <a:rPr lang="en-US" sz="1400" b="0"/>
              <a:t>3</a:t>
            </a:r>
          </a:p>
        </p:txBody>
      </p:sp>
      <p:sp>
        <p:nvSpPr>
          <p:cNvPr id="61459" name="Rectangle 21"/>
          <p:cNvSpPr>
            <a:spLocks noChangeArrowheads="1"/>
          </p:cNvSpPr>
          <p:nvPr/>
        </p:nvSpPr>
        <p:spPr bwMode="auto">
          <a:xfrm>
            <a:off x="2620963" y="3144838"/>
            <a:ext cx="284162" cy="300037"/>
          </a:xfrm>
          <a:prstGeom prst="rect">
            <a:avLst/>
          </a:prstGeom>
          <a:noFill/>
          <a:ln w="12700">
            <a:solidFill>
              <a:schemeClr val="tx1"/>
            </a:solidFill>
            <a:miter lim="800000"/>
            <a:headEnd/>
            <a:tailEnd/>
          </a:ln>
        </p:spPr>
        <p:txBody>
          <a:bodyPr wrap="none" lIns="90488" tIns="44450" rIns="90488" bIns="44450" anchor="ctr"/>
          <a:lstStyle/>
          <a:p>
            <a:pPr algn="ctr"/>
            <a:r>
              <a:rPr lang="en-US" sz="1400" b="0"/>
              <a:t>4</a:t>
            </a:r>
          </a:p>
        </p:txBody>
      </p:sp>
      <p:sp>
        <p:nvSpPr>
          <p:cNvPr id="61460" name="Rectangle 22"/>
          <p:cNvSpPr>
            <a:spLocks noChangeArrowheads="1"/>
          </p:cNvSpPr>
          <p:nvPr/>
        </p:nvSpPr>
        <p:spPr bwMode="auto">
          <a:xfrm>
            <a:off x="2620963" y="3525838"/>
            <a:ext cx="284162" cy="300037"/>
          </a:xfrm>
          <a:prstGeom prst="rect">
            <a:avLst/>
          </a:prstGeom>
          <a:noFill/>
          <a:ln w="12700">
            <a:solidFill>
              <a:schemeClr val="tx1"/>
            </a:solidFill>
            <a:miter lim="800000"/>
            <a:headEnd/>
            <a:tailEnd/>
          </a:ln>
        </p:spPr>
        <p:txBody>
          <a:bodyPr wrap="none" lIns="90488" tIns="44450" rIns="90488" bIns="44450" anchor="ctr"/>
          <a:lstStyle/>
          <a:p>
            <a:pPr algn="ctr"/>
            <a:r>
              <a:rPr lang="en-US" sz="1400" b="0"/>
              <a:t>3</a:t>
            </a:r>
          </a:p>
        </p:txBody>
      </p:sp>
      <p:sp>
        <p:nvSpPr>
          <p:cNvPr id="61461" name="Rectangle 23"/>
          <p:cNvSpPr>
            <a:spLocks noChangeArrowheads="1"/>
          </p:cNvSpPr>
          <p:nvPr/>
        </p:nvSpPr>
        <p:spPr bwMode="auto">
          <a:xfrm>
            <a:off x="2620963" y="3906838"/>
            <a:ext cx="284162" cy="300037"/>
          </a:xfrm>
          <a:prstGeom prst="rect">
            <a:avLst/>
          </a:prstGeom>
          <a:noFill/>
          <a:ln w="12700">
            <a:solidFill>
              <a:schemeClr val="tx1"/>
            </a:solidFill>
            <a:miter lim="800000"/>
            <a:headEnd/>
            <a:tailEnd/>
          </a:ln>
        </p:spPr>
        <p:txBody>
          <a:bodyPr wrap="none" anchor="ctr"/>
          <a:lstStyle/>
          <a:p>
            <a:endParaRPr lang="en-US" sz="1400"/>
          </a:p>
        </p:txBody>
      </p:sp>
      <p:sp>
        <p:nvSpPr>
          <p:cNvPr id="61462" name="Rectangle 24"/>
          <p:cNvSpPr>
            <a:spLocks noChangeArrowheads="1"/>
          </p:cNvSpPr>
          <p:nvPr/>
        </p:nvSpPr>
        <p:spPr bwMode="auto">
          <a:xfrm>
            <a:off x="2620963" y="4287838"/>
            <a:ext cx="284162" cy="300037"/>
          </a:xfrm>
          <a:prstGeom prst="rect">
            <a:avLst/>
          </a:prstGeom>
          <a:noFill/>
          <a:ln w="12700">
            <a:solidFill>
              <a:schemeClr val="tx1"/>
            </a:solidFill>
            <a:miter lim="800000"/>
            <a:headEnd/>
            <a:tailEnd/>
          </a:ln>
        </p:spPr>
        <p:txBody>
          <a:bodyPr wrap="none" lIns="90488" tIns="44450" rIns="90488" bIns="44450" anchor="ctr"/>
          <a:lstStyle/>
          <a:p>
            <a:pPr algn="ctr"/>
            <a:r>
              <a:rPr lang="en-US" sz="1400" b="0"/>
              <a:t>7</a:t>
            </a:r>
          </a:p>
        </p:txBody>
      </p:sp>
      <p:sp>
        <p:nvSpPr>
          <p:cNvPr id="61463" name="Rectangle 25"/>
          <p:cNvSpPr>
            <a:spLocks noChangeArrowheads="1"/>
          </p:cNvSpPr>
          <p:nvPr/>
        </p:nvSpPr>
        <p:spPr bwMode="auto">
          <a:xfrm>
            <a:off x="2620963" y="4668838"/>
            <a:ext cx="284162" cy="300037"/>
          </a:xfrm>
          <a:prstGeom prst="rect">
            <a:avLst/>
          </a:prstGeom>
          <a:noFill/>
          <a:ln w="12700">
            <a:solidFill>
              <a:schemeClr val="tx1"/>
            </a:solidFill>
            <a:miter lim="800000"/>
            <a:headEnd/>
            <a:tailEnd/>
          </a:ln>
        </p:spPr>
        <p:txBody>
          <a:bodyPr wrap="none" lIns="90488" tIns="44450" rIns="90488" bIns="44450" anchor="ctr"/>
          <a:lstStyle/>
          <a:p>
            <a:pPr algn="ctr"/>
            <a:r>
              <a:rPr lang="en-US" sz="1400" b="0"/>
              <a:t>1</a:t>
            </a:r>
          </a:p>
        </p:txBody>
      </p:sp>
      <p:sp>
        <p:nvSpPr>
          <p:cNvPr id="61464" name="Rectangle 34"/>
          <p:cNvSpPr>
            <a:spLocks noChangeArrowheads="1"/>
          </p:cNvSpPr>
          <p:nvPr/>
        </p:nvSpPr>
        <p:spPr bwMode="auto">
          <a:xfrm>
            <a:off x="2011363" y="5049838"/>
            <a:ext cx="284162" cy="300037"/>
          </a:xfrm>
          <a:prstGeom prst="rect">
            <a:avLst/>
          </a:prstGeom>
          <a:noFill/>
          <a:ln w="12700">
            <a:solidFill>
              <a:schemeClr val="tx1"/>
            </a:solidFill>
            <a:miter lim="800000"/>
            <a:headEnd/>
            <a:tailEnd/>
          </a:ln>
        </p:spPr>
        <p:txBody>
          <a:bodyPr wrap="none" lIns="90488" tIns="44450" rIns="90488" bIns="44450" anchor="ctr"/>
          <a:lstStyle/>
          <a:p>
            <a:pPr algn="ctr"/>
            <a:r>
              <a:rPr lang="en-US" sz="1400" b="0"/>
              <a:t>2</a:t>
            </a:r>
          </a:p>
        </p:txBody>
      </p:sp>
      <p:sp>
        <p:nvSpPr>
          <p:cNvPr id="61465" name="Rectangle 35"/>
          <p:cNvSpPr>
            <a:spLocks noChangeArrowheads="1"/>
          </p:cNvSpPr>
          <p:nvPr/>
        </p:nvSpPr>
        <p:spPr bwMode="auto">
          <a:xfrm>
            <a:off x="2316163" y="5049838"/>
            <a:ext cx="284162" cy="300037"/>
          </a:xfrm>
          <a:prstGeom prst="rect">
            <a:avLst/>
          </a:prstGeom>
          <a:noFill/>
          <a:ln w="12700">
            <a:solidFill>
              <a:schemeClr val="tx1"/>
            </a:solidFill>
            <a:miter lim="800000"/>
            <a:headEnd/>
            <a:tailEnd/>
          </a:ln>
        </p:spPr>
        <p:txBody>
          <a:bodyPr wrap="none" anchor="ctr"/>
          <a:lstStyle/>
          <a:p>
            <a:endParaRPr lang="en-US" sz="1400"/>
          </a:p>
        </p:txBody>
      </p:sp>
      <p:sp>
        <p:nvSpPr>
          <p:cNvPr id="61466" name="Rectangle 36"/>
          <p:cNvSpPr>
            <a:spLocks noChangeArrowheads="1"/>
          </p:cNvSpPr>
          <p:nvPr/>
        </p:nvSpPr>
        <p:spPr bwMode="auto">
          <a:xfrm>
            <a:off x="2620963" y="5049838"/>
            <a:ext cx="284162" cy="300037"/>
          </a:xfrm>
          <a:prstGeom prst="rect">
            <a:avLst/>
          </a:prstGeom>
          <a:noFill/>
          <a:ln w="12700">
            <a:solidFill>
              <a:schemeClr val="tx1"/>
            </a:solidFill>
            <a:miter lim="800000"/>
            <a:headEnd/>
            <a:tailEnd/>
          </a:ln>
        </p:spPr>
        <p:txBody>
          <a:bodyPr wrap="none" anchor="ctr"/>
          <a:lstStyle/>
          <a:p>
            <a:endParaRPr lang="en-US" sz="1400"/>
          </a:p>
        </p:txBody>
      </p:sp>
      <p:sp>
        <p:nvSpPr>
          <p:cNvPr id="61467" name="Rectangle 37"/>
          <p:cNvSpPr>
            <a:spLocks noChangeArrowheads="1"/>
          </p:cNvSpPr>
          <p:nvPr/>
        </p:nvSpPr>
        <p:spPr bwMode="auto">
          <a:xfrm>
            <a:off x="1990725" y="2024063"/>
            <a:ext cx="265113" cy="271462"/>
          </a:xfrm>
          <a:prstGeom prst="rect">
            <a:avLst/>
          </a:prstGeom>
          <a:noFill/>
          <a:ln w="12700">
            <a:noFill/>
            <a:miter lim="800000"/>
            <a:headEnd/>
            <a:tailEnd/>
          </a:ln>
        </p:spPr>
        <p:txBody>
          <a:bodyPr wrap="none" lIns="90488" tIns="44450" rIns="90488" bIns="44450">
            <a:spAutoFit/>
          </a:bodyPr>
          <a:lstStyle/>
          <a:p>
            <a:r>
              <a:rPr lang="en-US" sz="1200" b="0"/>
              <a:t>1</a:t>
            </a:r>
          </a:p>
        </p:txBody>
      </p:sp>
      <p:sp>
        <p:nvSpPr>
          <p:cNvPr id="61468" name="Rectangle 38"/>
          <p:cNvSpPr>
            <a:spLocks noChangeArrowheads="1"/>
          </p:cNvSpPr>
          <p:nvPr/>
        </p:nvSpPr>
        <p:spPr bwMode="auto">
          <a:xfrm>
            <a:off x="2335213" y="2024063"/>
            <a:ext cx="265112" cy="271462"/>
          </a:xfrm>
          <a:prstGeom prst="rect">
            <a:avLst/>
          </a:prstGeom>
          <a:noFill/>
          <a:ln w="12700">
            <a:noFill/>
            <a:miter lim="800000"/>
            <a:headEnd/>
            <a:tailEnd/>
          </a:ln>
        </p:spPr>
        <p:txBody>
          <a:bodyPr wrap="none" lIns="90488" tIns="44450" rIns="90488" bIns="44450">
            <a:spAutoFit/>
          </a:bodyPr>
          <a:lstStyle/>
          <a:p>
            <a:r>
              <a:rPr lang="en-US" sz="1200" b="0"/>
              <a:t>2</a:t>
            </a:r>
          </a:p>
        </p:txBody>
      </p:sp>
      <p:sp>
        <p:nvSpPr>
          <p:cNvPr id="61469" name="Rectangle 39"/>
          <p:cNvSpPr>
            <a:spLocks noChangeArrowheads="1"/>
          </p:cNvSpPr>
          <p:nvPr/>
        </p:nvSpPr>
        <p:spPr bwMode="auto">
          <a:xfrm>
            <a:off x="2640013" y="2024063"/>
            <a:ext cx="265112" cy="271462"/>
          </a:xfrm>
          <a:prstGeom prst="rect">
            <a:avLst/>
          </a:prstGeom>
          <a:noFill/>
          <a:ln w="12700">
            <a:noFill/>
            <a:miter lim="800000"/>
            <a:headEnd/>
            <a:tailEnd/>
          </a:ln>
        </p:spPr>
        <p:txBody>
          <a:bodyPr wrap="none" lIns="90488" tIns="44450" rIns="90488" bIns="44450">
            <a:spAutoFit/>
          </a:bodyPr>
          <a:lstStyle/>
          <a:p>
            <a:r>
              <a:rPr lang="en-US" sz="1200" b="0"/>
              <a:t>3</a:t>
            </a:r>
          </a:p>
        </p:txBody>
      </p:sp>
      <p:sp>
        <p:nvSpPr>
          <p:cNvPr id="61470" name="Rectangle 40"/>
          <p:cNvSpPr>
            <a:spLocks noChangeArrowheads="1"/>
          </p:cNvSpPr>
          <p:nvPr/>
        </p:nvSpPr>
        <p:spPr bwMode="auto">
          <a:xfrm>
            <a:off x="2925763" y="2384425"/>
            <a:ext cx="284162" cy="300038"/>
          </a:xfrm>
          <a:prstGeom prst="rect">
            <a:avLst/>
          </a:prstGeom>
          <a:noFill/>
          <a:ln w="12700">
            <a:solidFill>
              <a:schemeClr val="tx1"/>
            </a:solidFill>
            <a:miter lim="800000"/>
            <a:headEnd/>
            <a:tailEnd/>
          </a:ln>
        </p:spPr>
        <p:txBody>
          <a:bodyPr wrap="none" lIns="90488" tIns="44450" rIns="90488" bIns="44450" anchor="ctr"/>
          <a:lstStyle/>
          <a:p>
            <a:pPr algn="ctr"/>
            <a:r>
              <a:rPr lang="en-US" sz="1400" b="0"/>
              <a:t>2</a:t>
            </a:r>
          </a:p>
        </p:txBody>
      </p:sp>
      <p:sp>
        <p:nvSpPr>
          <p:cNvPr id="61471" name="Rectangle 41"/>
          <p:cNvSpPr>
            <a:spLocks noChangeArrowheads="1"/>
          </p:cNvSpPr>
          <p:nvPr/>
        </p:nvSpPr>
        <p:spPr bwMode="auto">
          <a:xfrm>
            <a:off x="2925763" y="2763838"/>
            <a:ext cx="284162" cy="300037"/>
          </a:xfrm>
          <a:prstGeom prst="rect">
            <a:avLst/>
          </a:prstGeom>
          <a:noFill/>
          <a:ln w="12700">
            <a:solidFill>
              <a:schemeClr val="tx1"/>
            </a:solidFill>
            <a:miter lim="800000"/>
            <a:headEnd/>
            <a:tailEnd/>
          </a:ln>
        </p:spPr>
        <p:txBody>
          <a:bodyPr wrap="none" anchor="ctr"/>
          <a:lstStyle/>
          <a:p>
            <a:endParaRPr lang="en-US" sz="1400"/>
          </a:p>
        </p:txBody>
      </p:sp>
      <p:sp>
        <p:nvSpPr>
          <p:cNvPr id="61472" name="Rectangle 42"/>
          <p:cNvSpPr>
            <a:spLocks noChangeArrowheads="1"/>
          </p:cNvSpPr>
          <p:nvPr/>
        </p:nvSpPr>
        <p:spPr bwMode="auto">
          <a:xfrm>
            <a:off x="2925763" y="3144838"/>
            <a:ext cx="284162" cy="300037"/>
          </a:xfrm>
          <a:prstGeom prst="rect">
            <a:avLst/>
          </a:prstGeom>
          <a:noFill/>
          <a:ln w="12700">
            <a:solidFill>
              <a:schemeClr val="tx1"/>
            </a:solidFill>
            <a:miter lim="800000"/>
            <a:headEnd/>
            <a:tailEnd/>
          </a:ln>
        </p:spPr>
        <p:txBody>
          <a:bodyPr wrap="none" lIns="90488" tIns="44450" rIns="90488" bIns="44450" anchor="ctr"/>
          <a:lstStyle/>
          <a:p>
            <a:pPr algn="ctr"/>
            <a:r>
              <a:rPr lang="en-US" sz="1400" b="0"/>
              <a:t>3</a:t>
            </a:r>
          </a:p>
        </p:txBody>
      </p:sp>
      <p:sp>
        <p:nvSpPr>
          <p:cNvPr id="61473" name="Rectangle 43"/>
          <p:cNvSpPr>
            <a:spLocks noChangeArrowheads="1"/>
          </p:cNvSpPr>
          <p:nvPr/>
        </p:nvSpPr>
        <p:spPr bwMode="auto">
          <a:xfrm>
            <a:off x="2925763" y="3525838"/>
            <a:ext cx="284162" cy="300037"/>
          </a:xfrm>
          <a:prstGeom prst="rect">
            <a:avLst/>
          </a:prstGeom>
          <a:noFill/>
          <a:ln w="12700">
            <a:solidFill>
              <a:schemeClr val="tx1"/>
            </a:solidFill>
            <a:miter lim="800000"/>
            <a:headEnd/>
            <a:tailEnd/>
          </a:ln>
        </p:spPr>
        <p:txBody>
          <a:bodyPr wrap="none" lIns="90488" tIns="44450" rIns="90488" bIns="44450" anchor="ctr"/>
          <a:lstStyle/>
          <a:p>
            <a:pPr algn="ctr"/>
            <a:r>
              <a:rPr lang="en-US" sz="1400" b="0"/>
              <a:t>2</a:t>
            </a:r>
          </a:p>
        </p:txBody>
      </p:sp>
      <p:sp>
        <p:nvSpPr>
          <p:cNvPr id="61474" name="Rectangle 44"/>
          <p:cNvSpPr>
            <a:spLocks noChangeArrowheads="1"/>
          </p:cNvSpPr>
          <p:nvPr/>
        </p:nvSpPr>
        <p:spPr bwMode="auto">
          <a:xfrm>
            <a:off x="2925763" y="3906838"/>
            <a:ext cx="284162" cy="300037"/>
          </a:xfrm>
          <a:prstGeom prst="rect">
            <a:avLst/>
          </a:prstGeom>
          <a:noFill/>
          <a:ln w="12700">
            <a:solidFill>
              <a:schemeClr val="tx1"/>
            </a:solidFill>
            <a:miter lim="800000"/>
            <a:headEnd/>
            <a:tailEnd/>
          </a:ln>
        </p:spPr>
        <p:txBody>
          <a:bodyPr wrap="none" anchor="ctr"/>
          <a:lstStyle/>
          <a:p>
            <a:endParaRPr lang="en-US" sz="1400"/>
          </a:p>
        </p:txBody>
      </p:sp>
      <p:sp>
        <p:nvSpPr>
          <p:cNvPr id="61475" name="Rectangle 45"/>
          <p:cNvSpPr>
            <a:spLocks noChangeArrowheads="1"/>
          </p:cNvSpPr>
          <p:nvPr/>
        </p:nvSpPr>
        <p:spPr bwMode="auto">
          <a:xfrm>
            <a:off x="2925763" y="4287838"/>
            <a:ext cx="284162" cy="300037"/>
          </a:xfrm>
          <a:prstGeom prst="rect">
            <a:avLst/>
          </a:prstGeom>
          <a:noFill/>
          <a:ln w="12700">
            <a:solidFill>
              <a:schemeClr val="tx1"/>
            </a:solidFill>
            <a:miter lim="800000"/>
            <a:headEnd/>
            <a:tailEnd/>
          </a:ln>
        </p:spPr>
        <p:txBody>
          <a:bodyPr wrap="none" anchor="ctr"/>
          <a:lstStyle/>
          <a:p>
            <a:endParaRPr lang="en-US" sz="1400"/>
          </a:p>
        </p:txBody>
      </p:sp>
      <p:sp>
        <p:nvSpPr>
          <p:cNvPr id="61476" name="Rectangle 46"/>
          <p:cNvSpPr>
            <a:spLocks noChangeArrowheads="1"/>
          </p:cNvSpPr>
          <p:nvPr/>
        </p:nvSpPr>
        <p:spPr bwMode="auto">
          <a:xfrm>
            <a:off x="2925763" y="4668838"/>
            <a:ext cx="284162" cy="300037"/>
          </a:xfrm>
          <a:prstGeom prst="rect">
            <a:avLst/>
          </a:prstGeom>
          <a:noFill/>
          <a:ln w="12700">
            <a:solidFill>
              <a:schemeClr val="tx1"/>
            </a:solidFill>
            <a:miter lim="800000"/>
            <a:headEnd/>
            <a:tailEnd/>
          </a:ln>
        </p:spPr>
        <p:txBody>
          <a:bodyPr wrap="none" lIns="90488" tIns="44450" rIns="90488" bIns="44450" anchor="ctr"/>
          <a:lstStyle/>
          <a:p>
            <a:pPr algn="ctr"/>
            <a:r>
              <a:rPr lang="en-US" sz="1400" b="0"/>
              <a:t>4</a:t>
            </a:r>
          </a:p>
        </p:txBody>
      </p:sp>
      <p:sp>
        <p:nvSpPr>
          <p:cNvPr id="61477" name="Rectangle 47"/>
          <p:cNvSpPr>
            <a:spLocks noChangeArrowheads="1"/>
          </p:cNvSpPr>
          <p:nvPr/>
        </p:nvSpPr>
        <p:spPr bwMode="auto">
          <a:xfrm>
            <a:off x="2925763" y="5049838"/>
            <a:ext cx="284162" cy="300037"/>
          </a:xfrm>
          <a:prstGeom prst="rect">
            <a:avLst/>
          </a:prstGeom>
          <a:noFill/>
          <a:ln w="12700">
            <a:solidFill>
              <a:schemeClr val="tx1"/>
            </a:solidFill>
            <a:miter lim="800000"/>
            <a:headEnd/>
            <a:tailEnd/>
          </a:ln>
        </p:spPr>
        <p:txBody>
          <a:bodyPr wrap="none" anchor="ctr"/>
          <a:lstStyle/>
          <a:p>
            <a:endParaRPr lang="en-US" sz="1400"/>
          </a:p>
        </p:txBody>
      </p:sp>
      <p:sp>
        <p:nvSpPr>
          <p:cNvPr id="61478" name="Rectangle 48"/>
          <p:cNvSpPr>
            <a:spLocks noChangeArrowheads="1"/>
          </p:cNvSpPr>
          <p:nvPr/>
        </p:nvSpPr>
        <p:spPr bwMode="auto">
          <a:xfrm>
            <a:off x="2944813" y="2024063"/>
            <a:ext cx="265112" cy="271462"/>
          </a:xfrm>
          <a:prstGeom prst="rect">
            <a:avLst/>
          </a:prstGeom>
          <a:noFill/>
          <a:ln w="12700">
            <a:noFill/>
            <a:miter lim="800000"/>
            <a:headEnd/>
            <a:tailEnd/>
          </a:ln>
        </p:spPr>
        <p:txBody>
          <a:bodyPr wrap="none" lIns="90488" tIns="44450" rIns="90488" bIns="44450">
            <a:spAutoFit/>
          </a:bodyPr>
          <a:lstStyle/>
          <a:p>
            <a:r>
              <a:rPr lang="en-US" sz="1200" b="0"/>
              <a:t>4</a:t>
            </a:r>
          </a:p>
        </p:txBody>
      </p:sp>
      <p:sp>
        <p:nvSpPr>
          <p:cNvPr id="61479" name="Rectangle 85"/>
          <p:cNvSpPr>
            <a:spLocks noChangeArrowheads="1"/>
          </p:cNvSpPr>
          <p:nvPr/>
        </p:nvSpPr>
        <p:spPr bwMode="auto">
          <a:xfrm>
            <a:off x="3265488" y="2381250"/>
            <a:ext cx="630237" cy="304800"/>
          </a:xfrm>
          <a:prstGeom prst="rect">
            <a:avLst/>
          </a:prstGeom>
          <a:noFill/>
          <a:ln w="12700">
            <a:noFill/>
            <a:miter lim="800000"/>
            <a:headEnd/>
            <a:tailEnd/>
          </a:ln>
        </p:spPr>
        <p:txBody>
          <a:bodyPr wrap="none" lIns="90488" tIns="44450" rIns="90488" bIns="44450">
            <a:spAutoFit/>
          </a:bodyPr>
          <a:lstStyle/>
          <a:p>
            <a:r>
              <a:rPr lang="en-US" sz="1400" b="0"/>
              <a:t>0.301</a:t>
            </a:r>
          </a:p>
        </p:txBody>
      </p:sp>
      <p:sp>
        <p:nvSpPr>
          <p:cNvPr id="61480" name="Rectangle 86"/>
          <p:cNvSpPr>
            <a:spLocks noChangeArrowheads="1"/>
          </p:cNvSpPr>
          <p:nvPr/>
        </p:nvSpPr>
        <p:spPr bwMode="auto">
          <a:xfrm>
            <a:off x="3265488" y="2762250"/>
            <a:ext cx="630237" cy="304800"/>
          </a:xfrm>
          <a:prstGeom prst="rect">
            <a:avLst/>
          </a:prstGeom>
          <a:noFill/>
          <a:ln w="12700">
            <a:noFill/>
            <a:miter lim="800000"/>
            <a:headEnd/>
            <a:tailEnd/>
          </a:ln>
        </p:spPr>
        <p:txBody>
          <a:bodyPr wrap="none" lIns="90488" tIns="44450" rIns="90488" bIns="44450">
            <a:spAutoFit/>
          </a:bodyPr>
          <a:lstStyle/>
          <a:p>
            <a:r>
              <a:rPr lang="en-US" sz="1400" b="0"/>
              <a:t>0.125</a:t>
            </a:r>
          </a:p>
        </p:txBody>
      </p:sp>
      <p:sp>
        <p:nvSpPr>
          <p:cNvPr id="61481" name="Rectangle 87"/>
          <p:cNvSpPr>
            <a:spLocks noChangeArrowheads="1"/>
          </p:cNvSpPr>
          <p:nvPr/>
        </p:nvSpPr>
        <p:spPr bwMode="auto">
          <a:xfrm>
            <a:off x="3265488" y="3143250"/>
            <a:ext cx="630237" cy="304800"/>
          </a:xfrm>
          <a:prstGeom prst="rect">
            <a:avLst/>
          </a:prstGeom>
          <a:noFill/>
          <a:ln w="12700">
            <a:noFill/>
            <a:miter lim="800000"/>
            <a:headEnd/>
            <a:tailEnd/>
          </a:ln>
        </p:spPr>
        <p:txBody>
          <a:bodyPr wrap="none" lIns="90488" tIns="44450" rIns="90488" bIns="44450">
            <a:spAutoFit/>
          </a:bodyPr>
          <a:lstStyle/>
          <a:p>
            <a:r>
              <a:rPr lang="en-US" sz="1400" b="0"/>
              <a:t>0.125</a:t>
            </a:r>
          </a:p>
        </p:txBody>
      </p:sp>
      <p:sp>
        <p:nvSpPr>
          <p:cNvPr id="61482" name="Rectangle 88"/>
          <p:cNvSpPr>
            <a:spLocks noChangeArrowheads="1"/>
          </p:cNvSpPr>
          <p:nvPr/>
        </p:nvSpPr>
        <p:spPr bwMode="auto">
          <a:xfrm>
            <a:off x="3265488" y="4667250"/>
            <a:ext cx="630237" cy="304800"/>
          </a:xfrm>
          <a:prstGeom prst="rect">
            <a:avLst/>
          </a:prstGeom>
          <a:noFill/>
          <a:ln w="12700">
            <a:noFill/>
            <a:miter lim="800000"/>
            <a:headEnd/>
            <a:tailEnd/>
          </a:ln>
        </p:spPr>
        <p:txBody>
          <a:bodyPr wrap="none" lIns="90488" tIns="44450" rIns="90488" bIns="44450">
            <a:spAutoFit/>
          </a:bodyPr>
          <a:lstStyle/>
          <a:p>
            <a:r>
              <a:rPr lang="en-US" sz="1400" b="0"/>
              <a:t>0.125</a:t>
            </a:r>
          </a:p>
        </p:txBody>
      </p:sp>
      <p:sp>
        <p:nvSpPr>
          <p:cNvPr id="61483" name="Rectangle 89"/>
          <p:cNvSpPr>
            <a:spLocks noChangeArrowheads="1"/>
          </p:cNvSpPr>
          <p:nvPr/>
        </p:nvSpPr>
        <p:spPr bwMode="auto">
          <a:xfrm>
            <a:off x="3265488" y="3905250"/>
            <a:ext cx="630237" cy="304800"/>
          </a:xfrm>
          <a:prstGeom prst="rect">
            <a:avLst/>
          </a:prstGeom>
          <a:noFill/>
          <a:ln w="12700">
            <a:noFill/>
            <a:miter lim="800000"/>
            <a:headEnd/>
            <a:tailEnd/>
          </a:ln>
        </p:spPr>
        <p:txBody>
          <a:bodyPr wrap="none" lIns="90488" tIns="44450" rIns="90488" bIns="44450">
            <a:spAutoFit/>
          </a:bodyPr>
          <a:lstStyle/>
          <a:p>
            <a:r>
              <a:rPr lang="en-US" sz="1400" b="0"/>
              <a:t>0.602</a:t>
            </a:r>
          </a:p>
        </p:txBody>
      </p:sp>
      <p:sp>
        <p:nvSpPr>
          <p:cNvPr id="61484" name="Rectangle 90"/>
          <p:cNvSpPr>
            <a:spLocks noChangeArrowheads="1"/>
          </p:cNvSpPr>
          <p:nvPr/>
        </p:nvSpPr>
        <p:spPr bwMode="auto">
          <a:xfrm>
            <a:off x="3265488" y="4286250"/>
            <a:ext cx="630237" cy="304800"/>
          </a:xfrm>
          <a:prstGeom prst="rect">
            <a:avLst/>
          </a:prstGeom>
          <a:noFill/>
          <a:ln w="12700">
            <a:noFill/>
            <a:miter lim="800000"/>
            <a:headEnd/>
            <a:tailEnd/>
          </a:ln>
        </p:spPr>
        <p:txBody>
          <a:bodyPr wrap="none" lIns="90488" tIns="44450" rIns="90488" bIns="44450">
            <a:spAutoFit/>
          </a:bodyPr>
          <a:lstStyle/>
          <a:p>
            <a:r>
              <a:rPr lang="en-US" sz="1400" b="0"/>
              <a:t>0.301</a:t>
            </a:r>
          </a:p>
        </p:txBody>
      </p:sp>
      <p:sp>
        <p:nvSpPr>
          <p:cNvPr id="61485" name="Rectangle 91"/>
          <p:cNvSpPr>
            <a:spLocks noChangeArrowheads="1"/>
          </p:cNvSpPr>
          <p:nvPr/>
        </p:nvSpPr>
        <p:spPr bwMode="auto">
          <a:xfrm>
            <a:off x="3265488" y="3524250"/>
            <a:ext cx="630237" cy="304800"/>
          </a:xfrm>
          <a:prstGeom prst="rect">
            <a:avLst/>
          </a:prstGeom>
          <a:noFill/>
          <a:ln w="12700">
            <a:noFill/>
            <a:miter lim="800000"/>
            <a:headEnd/>
            <a:tailEnd/>
          </a:ln>
        </p:spPr>
        <p:txBody>
          <a:bodyPr wrap="none" lIns="90488" tIns="44450" rIns="90488" bIns="44450">
            <a:spAutoFit/>
          </a:bodyPr>
          <a:lstStyle/>
          <a:p>
            <a:r>
              <a:rPr lang="en-US" sz="1400" b="0"/>
              <a:t>0.000</a:t>
            </a:r>
          </a:p>
        </p:txBody>
      </p:sp>
      <p:sp>
        <p:nvSpPr>
          <p:cNvPr id="61486" name="Rectangle 92"/>
          <p:cNvSpPr>
            <a:spLocks noChangeArrowheads="1"/>
          </p:cNvSpPr>
          <p:nvPr/>
        </p:nvSpPr>
        <p:spPr bwMode="auto">
          <a:xfrm>
            <a:off x="3265488" y="5048250"/>
            <a:ext cx="630237" cy="304800"/>
          </a:xfrm>
          <a:prstGeom prst="rect">
            <a:avLst/>
          </a:prstGeom>
          <a:noFill/>
          <a:ln w="12700">
            <a:noFill/>
            <a:miter lim="800000"/>
            <a:headEnd/>
            <a:tailEnd/>
          </a:ln>
        </p:spPr>
        <p:txBody>
          <a:bodyPr wrap="none" lIns="90488" tIns="44450" rIns="90488" bIns="44450">
            <a:spAutoFit/>
          </a:bodyPr>
          <a:lstStyle/>
          <a:p>
            <a:r>
              <a:rPr lang="en-US" sz="1400" b="0"/>
              <a:t>0.602</a:t>
            </a:r>
          </a:p>
        </p:txBody>
      </p:sp>
      <p:sp>
        <p:nvSpPr>
          <p:cNvPr id="61487" name="Text Box 99"/>
          <p:cNvSpPr txBox="1">
            <a:spLocks noChangeArrowheads="1"/>
          </p:cNvSpPr>
          <p:nvPr/>
        </p:nvSpPr>
        <p:spPr bwMode="auto">
          <a:xfrm>
            <a:off x="2447925" y="1600200"/>
            <a:ext cx="354013" cy="400050"/>
          </a:xfrm>
          <a:prstGeom prst="rect">
            <a:avLst/>
          </a:prstGeom>
          <a:noFill/>
          <a:ln w="9525">
            <a:noFill/>
            <a:miter lim="800000"/>
            <a:headEnd/>
            <a:tailEnd/>
          </a:ln>
        </p:spPr>
        <p:txBody>
          <a:bodyPr wrap="none">
            <a:spAutoFit/>
          </a:bodyPr>
          <a:lstStyle/>
          <a:p>
            <a:r>
              <a:rPr lang="en-US" sz="2000" i="1"/>
              <a:t>tf</a:t>
            </a:r>
          </a:p>
        </p:txBody>
      </p:sp>
      <p:sp>
        <p:nvSpPr>
          <p:cNvPr id="61488" name="Text Box 101"/>
          <p:cNvSpPr txBox="1">
            <a:spLocks noChangeArrowheads="1"/>
          </p:cNvSpPr>
          <p:nvPr/>
        </p:nvSpPr>
        <p:spPr bwMode="auto">
          <a:xfrm>
            <a:off x="3341688" y="1924050"/>
            <a:ext cx="496887" cy="400050"/>
          </a:xfrm>
          <a:prstGeom prst="rect">
            <a:avLst/>
          </a:prstGeom>
          <a:noFill/>
          <a:ln w="9525">
            <a:noFill/>
            <a:miter lim="800000"/>
            <a:headEnd/>
            <a:tailEnd/>
          </a:ln>
        </p:spPr>
        <p:txBody>
          <a:bodyPr wrap="none">
            <a:spAutoFit/>
          </a:bodyPr>
          <a:lstStyle/>
          <a:p>
            <a:r>
              <a:rPr lang="en-US" sz="2000" i="1"/>
              <a:t>idf</a:t>
            </a:r>
          </a:p>
        </p:txBody>
      </p:sp>
      <p:sp>
        <p:nvSpPr>
          <p:cNvPr id="61489" name="Rectangle 19"/>
          <p:cNvSpPr>
            <a:spLocks noChangeArrowheads="1"/>
          </p:cNvSpPr>
          <p:nvPr/>
        </p:nvSpPr>
        <p:spPr bwMode="auto">
          <a:xfrm>
            <a:off x="838200" y="2384425"/>
            <a:ext cx="1152525" cy="300038"/>
          </a:xfrm>
          <a:prstGeom prst="rect">
            <a:avLst/>
          </a:prstGeom>
          <a:noFill/>
          <a:ln w="12700">
            <a:solidFill>
              <a:schemeClr val="tx1"/>
            </a:solidFill>
            <a:miter lim="800000"/>
            <a:headEnd/>
            <a:tailEnd/>
          </a:ln>
        </p:spPr>
        <p:txBody>
          <a:bodyPr wrap="none" lIns="90488" tIns="44450" rIns="90488" bIns="44450" anchor="ctr"/>
          <a:lstStyle/>
          <a:p>
            <a:pPr algn="ctr"/>
            <a:r>
              <a:rPr lang="en-US" sz="1400" b="0"/>
              <a:t>complicated</a:t>
            </a:r>
          </a:p>
        </p:txBody>
      </p:sp>
      <p:sp>
        <p:nvSpPr>
          <p:cNvPr id="61490" name="Rectangle 19"/>
          <p:cNvSpPr>
            <a:spLocks noChangeArrowheads="1"/>
          </p:cNvSpPr>
          <p:nvPr/>
        </p:nvSpPr>
        <p:spPr bwMode="auto">
          <a:xfrm>
            <a:off x="838200" y="2763838"/>
            <a:ext cx="1152525" cy="300037"/>
          </a:xfrm>
          <a:prstGeom prst="rect">
            <a:avLst/>
          </a:prstGeom>
          <a:noFill/>
          <a:ln w="12700">
            <a:solidFill>
              <a:schemeClr val="tx1"/>
            </a:solidFill>
            <a:miter lim="800000"/>
            <a:headEnd/>
            <a:tailEnd/>
          </a:ln>
        </p:spPr>
        <p:txBody>
          <a:bodyPr wrap="none" lIns="90488" tIns="44450" rIns="90488" bIns="44450" anchor="ctr"/>
          <a:lstStyle/>
          <a:p>
            <a:pPr algn="ctr"/>
            <a:r>
              <a:rPr lang="en-US" sz="1400" b="0"/>
              <a:t>contaminated</a:t>
            </a:r>
          </a:p>
        </p:txBody>
      </p:sp>
      <p:sp>
        <p:nvSpPr>
          <p:cNvPr id="61491" name="Rectangle 19"/>
          <p:cNvSpPr>
            <a:spLocks noChangeArrowheads="1"/>
          </p:cNvSpPr>
          <p:nvPr/>
        </p:nvSpPr>
        <p:spPr bwMode="auto">
          <a:xfrm>
            <a:off x="838200" y="3144838"/>
            <a:ext cx="1152525" cy="300037"/>
          </a:xfrm>
          <a:prstGeom prst="rect">
            <a:avLst/>
          </a:prstGeom>
          <a:noFill/>
          <a:ln w="12700">
            <a:solidFill>
              <a:schemeClr val="tx1"/>
            </a:solidFill>
            <a:miter lim="800000"/>
            <a:headEnd/>
            <a:tailEnd/>
          </a:ln>
        </p:spPr>
        <p:txBody>
          <a:bodyPr wrap="none" lIns="90488" tIns="44450" rIns="90488" bIns="44450" anchor="ctr"/>
          <a:lstStyle/>
          <a:p>
            <a:pPr algn="ctr"/>
            <a:r>
              <a:rPr lang="en-US" sz="1400" b="0"/>
              <a:t>fallout</a:t>
            </a:r>
          </a:p>
        </p:txBody>
      </p:sp>
      <p:sp>
        <p:nvSpPr>
          <p:cNvPr id="61492" name="Rectangle 19"/>
          <p:cNvSpPr>
            <a:spLocks noChangeArrowheads="1"/>
          </p:cNvSpPr>
          <p:nvPr/>
        </p:nvSpPr>
        <p:spPr bwMode="auto">
          <a:xfrm>
            <a:off x="838200" y="3525838"/>
            <a:ext cx="1152525" cy="300037"/>
          </a:xfrm>
          <a:prstGeom prst="rect">
            <a:avLst/>
          </a:prstGeom>
          <a:noFill/>
          <a:ln w="12700">
            <a:solidFill>
              <a:schemeClr val="tx1"/>
            </a:solidFill>
            <a:miter lim="800000"/>
            <a:headEnd/>
            <a:tailEnd/>
          </a:ln>
        </p:spPr>
        <p:txBody>
          <a:bodyPr wrap="none" lIns="90488" tIns="44450" rIns="90488" bIns="44450" anchor="ctr"/>
          <a:lstStyle/>
          <a:p>
            <a:pPr algn="ctr"/>
            <a:r>
              <a:rPr lang="en-US" sz="1400" b="0"/>
              <a:t>information</a:t>
            </a:r>
          </a:p>
        </p:txBody>
      </p:sp>
      <p:sp>
        <p:nvSpPr>
          <p:cNvPr id="61493" name="Rectangle 19"/>
          <p:cNvSpPr>
            <a:spLocks noChangeArrowheads="1"/>
          </p:cNvSpPr>
          <p:nvPr/>
        </p:nvSpPr>
        <p:spPr bwMode="auto">
          <a:xfrm>
            <a:off x="838200" y="3906838"/>
            <a:ext cx="1152525" cy="300037"/>
          </a:xfrm>
          <a:prstGeom prst="rect">
            <a:avLst/>
          </a:prstGeom>
          <a:noFill/>
          <a:ln w="12700">
            <a:solidFill>
              <a:schemeClr val="tx1"/>
            </a:solidFill>
            <a:miter lim="800000"/>
            <a:headEnd/>
            <a:tailEnd/>
          </a:ln>
        </p:spPr>
        <p:txBody>
          <a:bodyPr wrap="none" lIns="90488" tIns="44450" rIns="90488" bIns="44450" anchor="ctr"/>
          <a:lstStyle/>
          <a:p>
            <a:pPr algn="ctr"/>
            <a:r>
              <a:rPr lang="en-US" sz="1400" b="0"/>
              <a:t>interesting</a:t>
            </a:r>
          </a:p>
        </p:txBody>
      </p:sp>
      <p:sp>
        <p:nvSpPr>
          <p:cNvPr id="61494" name="Rectangle 19"/>
          <p:cNvSpPr>
            <a:spLocks noChangeArrowheads="1"/>
          </p:cNvSpPr>
          <p:nvPr/>
        </p:nvSpPr>
        <p:spPr bwMode="auto">
          <a:xfrm>
            <a:off x="838200" y="4287838"/>
            <a:ext cx="1152525" cy="300037"/>
          </a:xfrm>
          <a:prstGeom prst="rect">
            <a:avLst/>
          </a:prstGeom>
          <a:noFill/>
          <a:ln w="12700">
            <a:solidFill>
              <a:schemeClr val="tx1"/>
            </a:solidFill>
            <a:miter lim="800000"/>
            <a:headEnd/>
            <a:tailEnd/>
          </a:ln>
        </p:spPr>
        <p:txBody>
          <a:bodyPr wrap="none" lIns="90488" tIns="44450" rIns="90488" bIns="44450" anchor="ctr"/>
          <a:lstStyle/>
          <a:p>
            <a:pPr algn="ctr"/>
            <a:r>
              <a:rPr lang="en-US" sz="1400" b="0"/>
              <a:t>nuclear</a:t>
            </a:r>
          </a:p>
        </p:txBody>
      </p:sp>
      <p:sp>
        <p:nvSpPr>
          <p:cNvPr id="61495" name="Rectangle 19"/>
          <p:cNvSpPr>
            <a:spLocks noChangeArrowheads="1"/>
          </p:cNvSpPr>
          <p:nvPr/>
        </p:nvSpPr>
        <p:spPr bwMode="auto">
          <a:xfrm>
            <a:off x="838200" y="4668838"/>
            <a:ext cx="1152525" cy="300037"/>
          </a:xfrm>
          <a:prstGeom prst="rect">
            <a:avLst/>
          </a:prstGeom>
          <a:noFill/>
          <a:ln w="12700">
            <a:solidFill>
              <a:schemeClr val="tx1"/>
            </a:solidFill>
            <a:miter lim="800000"/>
            <a:headEnd/>
            <a:tailEnd/>
          </a:ln>
        </p:spPr>
        <p:txBody>
          <a:bodyPr wrap="none" lIns="90488" tIns="44450" rIns="90488" bIns="44450" anchor="ctr"/>
          <a:lstStyle/>
          <a:p>
            <a:pPr algn="ctr"/>
            <a:r>
              <a:rPr lang="en-US" sz="1400" b="0"/>
              <a:t>retrieval</a:t>
            </a:r>
          </a:p>
        </p:txBody>
      </p:sp>
      <p:sp>
        <p:nvSpPr>
          <p:cNvPr id="61496" name="Rectangle 19"/>
          <p:cNvSpPr>
            <a:spLocks noChangeArrowheads="1"/>
          </p:cNvSpPr>
          <p:nvPr/>
        </p:nvSpPr>
        <p:spPr bwMode="auto">
          <a:xfrm>
            <a:off x="838200" y="5049838"/>
            <a:ext cx="1152525" cy="300037"/>
          </a:xfrm>
          <a:prstGeom prst="rect">
            <a:avLst/>
          </a:prstGeom>
          <a:noFill/>
          <a:ln w="12700">
            <a:solidFill>
              <a:schemeClr val="tx1"/>
            </a:solidFill>
            <a:miter lim="800000"/>
            <a:headEnd/>
            <a:tailEnd/>
          </a:ln>
        </p:spPr>
        <p:txBody>
          <a:bodyPr wrap="none" lIns="90488" tIns="44450" rIns="90488" bIns="44450" anchor="ctr"/>
          <a:lstStyle/>
          <a:p>
            <a:pPr algn="ctr"/>
            <a:r>
              <a:rPr lang="en-US" sz="1400" b="0"/>
              <a:t>siberia</a:t>
            </a:r>
          </a:p>
        </p:txBody>
      </p:sp>
      <p:sp>
        <p:nvSpPr>
          <p:cNvPr id="27705" name="Rectangle 6"/>
          <p:cNvSpPr>
            <a:spLocks noChangeArrowheads="1"/>
          </p:cNvSpPr>
          <p:nvPr/>
        </p:nvSpPr>
        <p:spPr bwMode="auto">
          <a:xfrm>
            <a:off x="6867525" y="2763838"/>
            <a:ext cx="360363" cy="300037"/>
          </a:xfrm>
          <a:prstGeom prst="rect">
            <a:avLst/>
          </a:prstGeom>
          <a:noFill/>
          <a:ln w="12700">
            <a:solidFill>
              <a:schemeClr val="tx1"/>
            </a:solidFill>
            <a:miter lim="800000"/>
            <a:headEnd/>
            <a:tailEnd/>
          </a:ln>
        </p:spPr>
        <p:txBody>
          <a:bodyPr wrap="none" lIns="90488" tIns="44450" rIns="90488" bIns="44450" anchor="ctr"/>
          <a:lstStyle/>
          <a:p>
            <a:pPr algn="ctr"/>
            <a:r>
              <a:rPr lang="en-US" sz="1400" b="0"/>
              <a:t>1,4</a:t>
            </a:r>
          </a:p>
        </p:txBody>
      </p:sp>
      <p:sp>
        <p:nvSpPr>
          <p:cNvPr id="27706" name="Rectangle 7"/>
          <p:cNvSpPr>
            <a:spLocks noChangeArrowheads="1"/>
          </p:cNvSpPr>
          <p:nvPr/>
        </p:nvSpPr>
        <p:spPr bwMode="auto">
          <a:xfrm>
            <a:off x="6867525" y="3144838"/>
            <a:ext cx="360363" cy="300037"/>
          </a:xfrm>
          <a:prstGeom prst="rect">
            <a:avLst/>
          </a:prstGeom>
          <a:noFill/>
          <a:ln w="12700">
            <a:solidFill>
              <a:schemeClr val="tx1"/>
            </a:solidFill>
            <a:miter lim="800000"/>
            <a:headEnd/>
            <a:tailEnd/>
          </a:ln>
        </p:spPr>
        <p:txBody>
          <a:bodyPr wrap="none" lIns="90488" tIns="44450" rIns="90488" bIns="44450" anchor="ctr"/>
          <a:lstStyle/>
          <a:p>
            <a:pPr algn="ctr"/>
            <a:r>
              <a:rPr lang="en-US" sz="1400" b="0"/>
              <a:t>1,5</a:t>
            </a:r>
          </a:p>
        </p:txBody>
      </p:sp>
      <p:sp>
        <p:nvSpPr>
          <p:cNvPr id="27707" name="Rectangle 8"/>
          <p:cNvSpPr>
            <a:spLocks noChangeArrowheads="1"/>
          </p:cNvSpPr>
          <p:nvPr/>
        </p:nvSpPr>
        <p:spPr bwMode="auto">
          <a:xfrm>
            <a:off x="6867525" y="3525838"/>
            <a:ext cx="360363" cy="300037"/>
          </a:xfrm>
          <a:prstGeom prst="rect">
            <a:avLst/>
          </a:prstGeom>
          <a:noFill/>
          <a:ln w="12700">
            <a:solidFill>
              <a:schemeClr val="tx1"/>
            </a:solidFill>
            <a:miter lim="800000"/>
            <a:headEnd/>
            <a:tailEnd/>
          </a:ln>
        </p:spPr>
        <p:txBody>
          <a:bodyPr wrap="none" lIns="90488" tIns="44450" rIns="90488" bIns="44450" anchor="ctr"/>
          <a:lstStyle/>
          <a:p>
            <a:pPr algn="ctr"/>
            <a:r>
              <a:rPr lang="en-US" sz="1400" b="0"/>
              <a:t>1,6</a:t>
            </a:r>
          </a:p>
        </p:txBody>
      </p:sp>
      <p:sp>
        <p:nvSpPr>
          <p:cNvPr id="27708" name="Rectangle 10"/>
          <p:cNvSpPr>
            <a:spLocks noChangeArrowheads="1"/>
          </p:cNvSpPr>
          <p:nvPr/>
        </p:nvSpPr>
        <p:spPr bwMode="auto">
          <a:xfrm>
            <a:off x="6867525" y="4287838"/>
            <a:ext cx="360363" cy="300037"/>
          </a:xfrm>
          <a:prstGeom prst="rect">
            <a:avLst/>
          </a:prstGeom>
          <a:noFill/>
          <a:ln w="12700">
            <a:solidFill>
              <a:schemeClr val="tx1"/>
            </a:solidFill>
            <a:miter lim="800000"/>
            <a:headEnd/>
            <a:tailEnd/>
          </a:ln>
        </p:spPr>
        <p:txBody>
          <a:bodyPr wrap="none" lIns="90488" tIns="44450" rIns="90488" bIns="44450" anchor="ctr"/>
          <a:lstStyle/>
          <a:p>
            <a:pPr algn="ctr"/>
            <a:r>
              <a:rPr lang="en-US" sz="1400" b="0"/>
              <a:t>1,3</a:t>
            </a:r>
          </a:p>
        </p:txBody>
      </p:sp>
      <p:sp>
        <p:nvSpPr>
          <p:cNvPr id="27709" name="Rectangle 13"/>
          <p:cNvSpPr>
            <a:spLocks noChangeArrowheads="1"/>
          </p:cNvSpPr>
          <p:nvPr/>
        </p:nvSpPr>
        <p:spPr bwMode="auto">
          <a:xfrm>
            <a:off x="7248525" y="2763838"/>
            <a:ext cx="360363" cy="300037"/>
          </a:xfrm>
          <a:prstGeom prst="rect">
            <a:avLst/>
          </a:prstGeom>
          <a:noFill/>
          <a:ln w="12700">
            <a:solidFill>
              <a:schemeClr val="tx1"/>
            </a:solidFill>
            <a:miter lim="800000"/>
            <a:headEnd/>
            <a:tailEnd/>
          </a:ln>
        </p:spPr>
        <p:txBody>
          <a:bodyPr wrap="none" lIns="90488" tIns="44450" rIns="90488" bIns="44450" anchor="ctr"/>
          <a:lstStyle/>
          <a:p>
            <a:pPr algn="ctr"/>
            <a:r>
              <a:rPr lang="en-US" sz="1400" b="0"/>
              <a:t>2,1</a:t>
            </a:r>
          </a:p>
        </p:txBody>
      </p:sp>
      <p:sp>
        <p:nvSpPr>
          <p:cNvPr id="27710" name="Rectangle 16"/>
          <p:cNvSpPr>
            <a:spLocks noChangeArrowheads="1"/>
          </p:cNvSpPr>
          <p:nvPr/>
        </p:nvSpPr>
        <p:spPr bwMode="auto">
          <a:xfrm>
            <a:off x="6867525" y="3906838"/>
            <a:ext cx="360363" cy="300037"/>
          </a:xfrm>
          <a:prstGeom prst="rect">
            <a:avLst/>
          </a:prstGeom>
          <a:noFill/>
          <a:ln w="12700">
            <a:solidFill>
              <a:schemeClr val="tx1"/>
            </a:solidFill>
            <a:miter lim="800000"/>
            <a:headEnd/>
            <a:tailEnd/>
          </a:ln>
        </p:spPr>
        <p:txBody>
          <a:bodyPr wrap="none" lIns="90488" tIns="44450" rIns="90488" bIns="44450" anchor="ctr"/>
          <a:lstStyle/>
          <a:p>
            <a:pPr algn="ctr"/>
            <a:r>
              <a:rPr lang="en-US" sz="1400" b="0"/>
              <a:t>2,1</a:t>
            </a:r>
          </a:p>
        </p:txBody>
      </p:sp>
      <p:sp>
        <p:nvSpPr>
          <p:cNvPr id="27711" name="Rectangle 18"/>
          <p:cNvSpPr>
            <a:spLocks noChangeArrowheads="1"/>
          </p:cNvSpPr>
          <p:nvPr/>
        </p:nvSpPr>
        <p:spPr bwMode="auto">
          <a:xfrm>
            <a:off x="6867525" y="4668838"/>
            <a:ext cx="360363" cy="300037"/>
          </a:xfrm>
          <a:prstGeom prst="rect">
            <a:avLst/>
          </a:prstGeom>
          <a:noFill/>
          <a:ln w="12700">
            <a:solidFill>
              <a:schemeClr val="tx1"/>
            </a:solidFill>
            <a:miter lim="800000"/>
            <a:headEnd/>
            <a:tailEnd/>
          </a:ln>
        </p:spPr>
        <p:txBody>
          <a:bodyPr wrap="none" lIns="90488" tIns="44450" rIns="90488" bIns="44450" anchor="ctr"/>
          <a:lstStyle/>
          <a:p>
            <a:pPr algn="ctr"/>
            <a:r>
              <a:rPr lang="en-US" sz="1400" b="0"/>
              <a:t>2,6</a:t>
            </a:r>
          </a:p>
        </p:txBody>
      </p:sp>
      <p:sp>
        <p:nvSpPr>
          <p:cNvPr id="27712" name="Rectangle 19"/>
          <p:cNvSpPr>
            <a:spLocks noChangeArrowheads="1"/>
          </p:cNvSpPr>
          <p:nvPr/>
        </p:nvSpPr>
        <p:spPr bwMode="auto">
          <a:xfrm>
            <a:off x="6867525" y="2384425"/>
            <a:ext cx="360363" cy="300038"/>
          </a:xfrm>
          <a:prstGeom prst="rect">
            <a:avLst/>
          </a:prstGeom>
          <a:noFill/>
          <a:ln w="12700">
            <a:solidFill>
              <a:schemeClr val="tx1"/>
            </a:solidFill>
            <a:miter lim="800000"/>
            <a:headEnd/>
            <a:tailEnd/>
          </a:ln>
        </p:spPr>
        <p:txBody>
          <a:bodyPr wrap="none" lIns="90488" tIns="44450" rIns="90488" bIns="44450" anchor="ctr"/>
          <a:lstStyle/>
          <a:p>
            <a:pPr algn="ctr"/>
            <a:r>
              <a:rPr lang="en-US" sz="1400" b="0"/>
              <a:t>3,5</a:t>
            </a:r>
          </a:p>
        </p:txBody>
      </p:sp>
      <p:sp>
        <p:nvSpPr>
          <p:cNvPr id="27713" name="Rectangle 20"/>
          <p:cNvSpPr>
            <a:spLocks noChangeArrowheads="1"/>
          </p:cNvSpPr>
          <p:nvPr/>
        </p:nvSpPr>
        <p:spPr bwMode="auto">
          <a:xfrm>
            <a:off x="7629525" y="2763838"/>
            <a:ext cx="360363" cy="300037"/>
          </a:xfrm>
          <a:prstGeom prst="rect">
            <a:avLst/>
          </a:prstGeom>
          <a:noFill/>
          <a:ln w="12700">
            <a:solidFill>
              <a:schemeClr val="tx1"/>
            </a:solidFill>
            <a:miter lim="800000"/>
            <a:headEnd/>
            <a:tailEnd/>
          </a:ln>
        </p:spPr>
        <p:txBody>
          <a:bodyPr wrap="none" lIns="90488" tIns="44450" rIns="90488" bIns="44450" anchor="ctr"/>
          <a:lstStyle/>
          <a:p>
            <a:pPr algn="ctr"/>
            <a:r>
              <a:rPr lang="en-US" sz="1400" b="0"/>
              <a:t>3,3</a:t>
            </a:r>
          </a:p>
        </p:txBody>
      </p:sp>
      <p:sp>
        <p:nvSpPr>
          <p:cNvPr id="27714" name="Rectangle 21"/>
          <p:cNvSpPr>
            <a:spLocks noChangeArrowheads="1"/>
          </p:cNvSpPr>
          <p:nvPr/>
        </p:nvSpPr>
        <p:spPr bwMode="auto">
          <a:xfrm>
            <a:off x="7248525" y="3144838"/>
            <a:ext cx="360363" cy="300037"/>
          </a:xfrm>
          <a:prstGeom prst="rect">
            <a:avLst/>
          </a:prstGeom>
          <a:noFill/>
          <a:ln w="12700">
            <a:solidFill>
              <a:schemeClr val="tx1"/>
            </a:solidFill>
            <a:miter lim="800000"/>
            <a:headEnd/>
            <a:tailEnd/>
          </a:ln>
        </p:spPr>
        <p:txBody>
          <a:bodyPr wrap="none" lIns="90488" tIns="44450" rIns="90488" bIns="44450" anchor="ctr"/>
          <a:lstStyle/>
          <a:p>
            <a:pPr algn="ctr"/>
            <a:r>
              <a:rPr lang="en-US" sz="1400" b="0"/>
              <a:t>3,4</a:t>
            </a:r>
          </a:p>
        </p:txBody>
      </p:sp>
      <p:sp>
        <p:nvSpPr>
          <p:cNvPr id="27715" name="Rectangle 34"/>
          <p:cNvSpPr>
            <a:spLocks noChangeArrowheads="1"/>
          </p:cNvSpPr>
          <p:nvPr/>
        </p:nvSpPr>
        <p:spPr bwMode="auto">
          <a:xfrm>
            <a:off x="6867525" y="5049838"/>
            <a:ext cx="360363" cy="300037"/>
          </a:xfrm>
          <a:prstGeom prst="rect">
            <a:avLst/>
          </a:prstGeom>
          <a:noFill/>
          <a:ln w="12700">
            <a:solidFill>
              <a:schemeClr val="tx1"/>
            </a:solidFill>
            <a:miter lim="800000"/>
            <a:headEnd/>
            <a:tailEnd/>
          </a:ln>
        </p:spPr>
        <p:txBody>
          <a:bodyPr wrap="none" lIns="90488" tIns="44450" rIns="90488" bIns="44450" anchor="ctr"/>
          <a:lstStyle/>
          <a:p>
            <a:pPr algn="ctr"/>
            <a:r>
              <a:rPr lang="en-US" sz="1400" b="0"/>
              <a:t>1,2</a:t>
            </a:r>
          </a:p>
        </p:txBody>
      </p:sp>
      <p:sp>
        <p:nvSpPr>
          <p:cNvPr id="27716" name="Rectangle 85"/>
          <p:cNvSpPr>
            <a:spLocks noChangeArrowheads="1"/>
          </p:cNvSpPr>
          <p:nvPr/>
        </p:nvSpPr>
        <p:spPr bwMode="auto">
          <a:xfrm>
            <a:off x="6084888" y="2381250"/>
            <a:ext cx="630237" cy="304800"/>
          </a:xfrm>
          <a:prstGeom prst="rect">
            <a:avLst/>
          </a:prstGeom>
          <a:solidFill>
            <a:schemeClr val="accent5">
              <a:alpha val="50195"/>
            </a:schemeClr>
          </a:solidFill>
          <a:ln w="12700">
            <a:solidFill>
              <a:schemeClr val="tx1"/>
            </a:solidFill>
            <a:miter lim="800000"/>
            <a:headEnd/>
            <a:tailEnd/>
          </a:ln>
        </p:spPr>
        <p:txBody>
          <a:bodyPr wrap="none" lIns="90488" tIns="44450" rIns="90488" bIns="44450">
            <a:spAutoFit/>
          </a:bodyPr>
          <a:lstStyle/>
          <a:p>
            <a:r>
              <a:rPr lang="en-US" sz="1400" b="0" dirty="0"/>
              <a:t>0.301</a:t>
            </a:r>
          </a:p>
        </p:txBody>
      </p:sp>
      <p:sp>
        <p:nvSpPr>
          <p:cNvPr id="27717" name="Rectangle 86"/>
          <p:cNvSpPr>
            <a:spLocks noChangeArrowheads="1"/>
          </p:cNvSpPr>
          <p:nvPr/>
        </p:nvSpPr>
        <p:spPr bwMode="auto">
          <a:xfrm>
            <a:off x="6084888" y="2762250"/>
            <a:ext cx="630237" cy="304800"/>
          </a:xfrm>
          <a:prstGeom prst="rect">
            <a:avLst/>
          </a:prstGeom>
          <a:solidFill>
            <a:schemeClr val="accent5">
              <a:alpha val="50195"/>
            </a:schemeClr>
          </a:solidFill>
          <a:ln w="12700">
            <a:solidFill>
              <a:schemeClr val="tx1"/>
            </a:solidFill>
            <a:miter lim="800000"/>
            <a:headEnd/>
            <a:tailEnd/>
          </a:ln>
        </p:spPr>
        <p:txBody>
          <a:bodyPr wrap="none" lIns="90488" tIns="44450" rIns="90488" bIns="44450">
            <a:spAutoFit/>
          </a:bodyPr>
          <a:lstStyle/>
          <a:p>
            <a:r>
              <a:rPr lang="en-US" sz="1400" b="0"/>
              <a:t>0.125</a:t>
            </a:r>
          </a:p>
        </p:txBody>
      </p:sp>
      <p:sp>
        <p:nvSpPr>
          <p:cNvPr id="27718" name="Rectangle 87"/>
          <p:cNvSpPr>
            <a:spLocks noChangeArrowheads="1"/>
          </p:cNvSpPr>
          <p:nvPr/>
        </p:nvSpPr>
        <p:spPr bwMode="auto">
          <a:xfrm>
            <a:off x="6084888" y="3143250"/>
            <a:ext cx="630237" cy="304800"/>
          </a:xfrm>
          <a:prstGeom prst="rect">
            <a:avLst/>
          </a:prstGeom>
          <a:solidFill>
            <a:schemeClr val="accent5">
              <a:alpha val="50195"/>
            </a:schemeClr>
          </a:solidFill>
          <a:ln w="12700">
            <a:solidFill>
              <a:schemeClr val="tx1"/>
            </a:solidFill>
            <a:miter lim="800000"/>
            <a:headEnd/>
            <a:tailEnd/>
          </a:ln>
        </p:spPr>
        <p:txBody>
          <a:bodyPr wrap="none" lIns="90488" tIns="44450" rIns="90488" bIns="44450">
            <a:spAutoFit/>
          </a:bodyPr>
          <a:lstStyle/>
          <a:p>
            <a:r>
              <a:rPr lang="en-US" sz="1400" b="0"/>
              <a:t>0.125</a:t>
            </a:r>
          </a:p>
        </p:txBody>
      </p:sp>
      <p:sp>
        <p:nvSpPr>
          <p:cNvPr id="27719" name="Rectangle 88"/>
          <p:cNvSpPr>
            <a:spLocks noChangeArrowheads="1"/>
          </p:cNvSpPr>
          <p:nvPr/>
        </p:nvSpPr>
        <p:spPr bwMode="auto">
          <a:xfrm>
            <a:off x="6084888" y="4667250"/>
            <a:ext cx="630237" cy="304800"/>
          </a:xfrm>
          <a:prstGeom prst="rect">
            <a:avLst/>
          </a:prstGeom>
          <a:solidFill>
            <a:schemeClr val="accent5">
              <a:alpha val="50195"/>
            </a:schemeClr>
          </a:solidFill>
          <a:ln w="12700">
            <a:solidFill>
              <a:schemeClr val="tx1"/>
            </a:solidFill>
            <a:miter lim="800000"/>
            <a:headEnd/>
            <a:tailEnd/>
          </a:ln>
        </p:spPr>
        <p:txBody>
          <a:bodyPr wrap="none" lIns="90488" tIns="44450" rIns="90488" bIns="44450">
            <a:spAutoFit/>
          </a:bodyPr>
          <a:lstStyle/>
          <a:p>
            <a:r>
              <a:rPr lang="en-US" sz="1400" b="0"/>
              <a:t>0.125</a:t>
            </a:r>
          </a:p>
        </p:txBody>
      </p:sp>
      <p:sp>
        <p:nvSpPr>
          <p:cNvPr id="27720" name="Rectangle 89"/>
          <p:cNvSpPr>
            <a:spLocks noChangeArrowheads="1"/>
          </p:cNvSpPr>
          <p:nvPr/>
        </p:nvSpPr>
        <p:spPr bwMode="auto">
          <a:xfrm>
            <a:off x="6084888" y="3905250"/>
            <a:ext cx="630237" cy="304800"/>
          </a:xfrm>
          <a:prstGeom prst="rect">
            <a:avLst/>
          </a:prstGeom>
          <a:solidFill>
            <a:schemeClr val="accent5">
              <a:alpha val="50195"/>
            </a:schemeClr>
          </a:solidFill>
          <a:ln w="12700">
            <a:solidFill>
              <a:schemeClr val="tx1"/>
            </a:solidFill>
            <a:miter lim="800000"/>
            <a:headEnd/>
            <a:tailEnd/>
          </a:ln>
        </p:spPr>
        <p:txBody>
          <a:bodyPr wrap="none" lIns="90488" tIns="44450" rIns="90488" bIns="44450">
            <a:spAutoFit/>
          </a:bodyPr>
          <a:lstStyle/>
          <a:p>
            <a:r>
              <a:rPr lang="en-US" sz="1400" b="0"/>
              <a:t>0.602</a:t>
            </a:r>
          </a:p>
        </p:txBody>
      </p:sp>
      <p:sp>
        <p:nvSpPr>
          <p:cNvPr id="27721" name="Rectangle 90"/>
          <p:cNvSpPr>
            <a:spLocks noChangeArrowheads="1"/>
          </p:cNvSpPr>
          <p:nvPr/>
        </p:nvSpPr>
        <p:spPr bwMode="auto">
          <a:xfrm>
            <a:off x="6084888" y="4286250"/>
            <a:ext cx="630237" cy="304800"/>
          </a:xfrm>
          <a:prstGeom prst="rect">
            <a:avLst/>
          </a:prstGeom>
          <a:solidFill>
            <a:schemeClr val="accent5">
              <a:alpha val="50195"/>
            </a:schemeClr>
          </a:solidFill>
          <a:ln w="12700">
            <a:solidFill>
              <a:schemeClr val="tx1"/>
            </a:solidFill>
            <a:miter lim="800000"/>
            <a:headEnd/>
            <a:tailEnd/>
          </a:ln>
        </p:spPr>
        <p:txBody>
          <a:bodyPr wrap="none" lIns="90488" tIns="44450" rIns="90488" bIns="44450">
            <a:spAutoFit/>
          </a:bodyPr>
          <a:lstStyle/>
          <a:p>
            <a:r>
              <a:rPr lang="en-US" sz="1400" b="0"/>
              <a:t>0.301</a:t>
            </a:r>
          </a:p>
        </p:txBody>
      </p:sp>
      <p:sp>
        <p:nvSpPr>
          <p:cNvPr id="27722" name="Rectangle 91"/>
          <p:cNvSpPr>
            <a:spLocks noChangeArrowheads="1"/>
          </p:cNvSpPr>
          <p:nvPr/>
        </p:nvSpPr>
        <p:spPr bwMode="auto">
          <a:xfrm>
            <a:off x="6084888" y="3524250"/>
            <a:ext cx="630237" cy="304800"/>
          </a:xfrm>
          <a:prstGeom prst="rect">
            <a:avLst/>
          </a:prstGeom>
          <a:solidFill>
            <a:schemeClr val="accent5">
              <a:alpha val="50195"/>
            </a:schemeClr>
          </a:solidFill>
          <a:ln w="12700">
            <a:solidFill>
              <a:schemeClr val="tx1"/>
            </a:solidFill>
            <a:miter lim="800000"/>
            <a:headEnd/>
            <a:tailEnd/>
          </a:ln>
        </p:spPr>
        <p:txBody>
          <a:bodyPr wrap="none" lIns="90488" tIns="44450" rIns="90488" bIns="44450">
            <a:spAutoFit/>
          </a:bodyPr>
          <a:lstStyle/>
          <a:p>
            <a:r>
              <a:rPr lang="en-US" sz="1400" b="0"/>
              <a:t>0.000</a:t>
            </a:r>
          </a:p>
        </p:txBody>
      </p:sp>
      <p:sp>
        <p:nvSpPr>
          <p:cNvPr id="27723" name="Rectangle 92"/>
          <p:cNvSpPr>
            <a:spLocks noChangeArrowheads="1"/>
          </p:cNvSpPr>
          <p:nvPr/>
        </p:nvSpPr>
        <p:spPr bwMode="auto">
          <a:xfrm>
            <a:off x="6084888" y="5048250"/>
            <a:ext cx="630237" cy="304800"/>
          </a:xfrm>
          <a:prstGeom prst="rect">
            <a:avLst/>
          </a:prstGeom>
          <a:solidFill>
            <a:schemeClr val="accent5">
              <a:alpha val="50195"/>
            </a:schemeClr>
          </a:solidFill>
          <a:ln w="12700">
            <a:solidFill>
              <a:schemeClr val="tx1"/>
            </a:solidFill>
            <a:miter lim="800000"/>
            <a:headEnd/>
            <a:tailEnd/>
          </a:ln>
        </p:spPr>
        <p:txBody>
          <a:bodyPr wrap="none" lIns="90488" tIns="44450" rIns="90488" bIns="44450">
            <a:spAutoFit/>
          </a:bodyPr>
          <a:lstStyle/>
          <a:p>
            <a:r>
              <a:rPr lang="en-US" sz="1400" b="0"/>
              <a:t>0.602</a:t>
            </a:r>
          </a:p>
        </p:txBody>
      </p:sp>
      <p:sp>
        <p:nvSpPr>
          <p:cNvPr id="27724" name="Rectangle 19"/>
          <p:cNvSpPr>
            <a:spLocks noChangeArrowheads="1"/>
          </p:cNvSpPr>
          <p:nvPr/>
        </p:nvSpPr>
        <p:spPr bwMode="auto">
          <a:xfrm>
            <a:off x="4781550" y="2384425"/>
            <a:ext cx="1150938" cy="300038"/>
          </a:xfrm>
          <a:prstGeom prst="rect">
            <a:avLst/>
          </a:prstGeom>
          <a:noFill/>
          <a:ln w="12700">
            <a:solidFill>
              <a:schemeClr val="tx1"/>
            </a:solidFill>
            <a:miter lim="800000"/>
            <a:headEnd/>
            <a:tailEnd/>
          </a:ln>
        </p:spPr>
        <p:txBody>
          <a:bodyPr wrap="none" lIns="90488" tIns="44450" rIns="90488" bIns="44450" anchor="ctr"/>
          <a:lstStyle/>
          <a:p>
            <a:pPr algn="ctr"/>
            <a:r>
              <a:rPr lang="en-US" sz="1400" b="0"/>
              <a:t>complicated</a:t>
            </a:r>
          </a:p>
        </p:txBody>
      </p:sp>
      <p:sp>
        <p:nvSpPr>
          <p:cNvPr id="27725" name="Rectangle 19"/>
          <p:cNvSpPr>
            <a:spLocks noChangeArrowheads="1"/>
          </p:cNvSpPr>
          <p:nvPr/>
        </p:nvSpPr>
        <p:spPr bwMode="auto">
          <a:xfrm>
            <a:off x="4781550" y="2763838"/>
            <a:ext cx="1150938" cy="300037"/>
          </a:xfrm>
          <a:prstGeom prst="rect">
            <a:avLst/>
          </a:prstGeom>
          <a:noFill/>
          <a:ln w="12700">
            <a:solidFill>
              <a:schemeClr val="tx1"/>
            </a:solidFill>
            <a:miter lim="800000"/>
            <a:headEnd/>
            <a:tailEnd/>
          </a:ln>
        </p:spPr>
        <p:txBody>
          <a:bodyPr wrap="none" lIns="90488" tIns="44450" rIns="90488" bIns="44450" anchor="ctr"/>
          <a:lstStyle/>
          <a:p>
            <a:pPr algn="ctr"/>
            <a:r>
              <a:rPr lang="en-US" sz="1400" b="0"/>
              <a:t>contaminated</a:t>
            </a:r>
          </a:p>
        </p:txBody>
      </p:sp>
      <p:sp>
        <p:nvSpPr>
          <p:cNvPr id="27726" name="Rectangle 19"/>
          <p:cNvSpPr>
            <a:spLocks noChangeArrowheads="1"/>
          </p:cNvSpPr>
          <p:nvPr/>
        </p:nvSpPr>
        <p:spPr bwMode="auto">
          <a:xfrm>
            <a:off x="4781550" y="3144838"/>
            <a:ext cx="1150938" cy="300037"/>
          </a:xfrm>
          <a:prstGeom prst="rect">
            <a:avLst/>
          </a:prstGeom>
          <a:noFill/>
          <a:ln w="12700">
            <a:solidFill>
              <a:schemeClr val="tx1"/>
            </a:solidFill>
            <a:miter lim="800000"/>
            <a:headEnd/>
            <a:tailEnd/>
          </a:ln>
        </p:spPr>
        <p:txBody>
          <a:bodyPr wrap="none" lIns="90488" tIns="44450" rIns="90488" bIns="44450" anchor="ctr"/>
          <a:lstStyle/>
          <a:p>
            <a:pPr algn="ctr"/>
            <a:r>
              <a:rPr lang="en-US" sz="1400" b="0"/>
              <a:t>fallout</a:t>
            </a:r>
          </a:p>
        </p:txBody>
      </p:sp>
      <p:sp>
        <p:nvSpPr>
          <p:cNvPr id="27727" name="Rectangle 19"/>
          <p:cNvSpPr>
            <a:spLocks noChangeArrowheads="1"/>
          </p:cNvSpPr>
          <p:nvPr/>
        </p:nvSpPr>
        <p:spPr bwMode="auto">
          <a:xfrm>
            <a:off x="4781550" y="3525838"/>
            <a:ext cx="1150938" cy="300037"/>
          </a:xfrm>
          <a:prstGeom prst="rect">
            <a:avLst/>
          </a:prstGeom>
          <a:noFill/>
          <a:ln w="12700">
            <a:solidFill>
              <a:schemeClr val="tx1"/>
            </a:solidFill>
            <a:miter lim="800000"/>
            <a:headEnd/>
            <a:tailEnd/>
          </a:ln>
        </p:spPr>
        <p:txBody>
          <a:bodyPr wrap="none" lIns="90488" tIns="44450" rIns="90488" bIns="44450" anchor="ctr"/>
          <a:lstStyle/>
          <a:p>
            <a:pPr algn="ctr"/>
            <a:r>
              <a:rPr lang="en-US" sz="1400" b="0"/>
              <a:t>information</a:t>
            </a:r>
          </a:p>
        </p:txBody>
      </p:sp>
      <p:sp>
        <p:nvSpPr>
          <p:cNvPr id="27728" name="Rectangle 19"/>
          <p:cNvSpPr>
            <a:spLocks noChangeArrowheads="1"/>
          </p:cNvSpPr>
          <p:nvPr/>
        </p:nvSpPr>
        <p:spPr bwMode="auto">
          <a:xfrm>
            <a:off x="4781550" y="3906838"/>
            <a:ext cx="1150938" cy="300037"/>
          </a:xfrm>
          <a:prstGeom prst="rect">
            <a:avLst/>
          </a:prstGeom>
          <a:noFill/>
          <a:ln w="12700">
            <a:solidFill>
              <a:schemeClr val="tx1"/>
            </a:solidFill>
            <a:miter lim="800000"/>
            <a:headEnd/>
            <a:tailEnd/>
          </a:ln>
        </p:spPr>
        <p:txBody>
          <a:bodyPr wrap="none" lIns="90488" tIns="44450" rIns="90488" bIns="44450" anchor="ctr"/>
          <a:lstStyle/>
          <a:p>
            <a:pPr algn="ctr"/>
            <a:r>
              <a:rPr lang="en-US" sz="1400" b="0"/>
              <a:t>interesting</a:t>
            </a:r>
          </a:p>
        </p:txBody>
      </p:sp>
      <p:sp>
        <p:nvSpPr>
          <p:cNvPr id="27729" name="Rectangle 19"/>
          <p:cNvSpPr>
            <a:spLocks noChangeArrowheads="1"/>
          </p:cNvSpPr>
          <p:nvPr/>
        </p:nvSpPr>
        <p:spPr bwMode="auto">
          <a:xfrm>
            <a:off x="4781550" y="4287838"/>
            <a:ext cx="1150938" cy="300037"/>
          </a:xfrm>
          <a:prstGeom prst="rect">
            <a:avLst/>
          </a:prstGeom>
          <a:noFill/>
          <a:ln w="12700">
            <a:solidFill>
              <a:schemeClr val="tx1"/>
            </a:solidFill>
            <a:miter lim="800000"/>
            <a:headEnd/>
            <a:tailEnd/>
          </a:ln>
        </p:spPr>
        <p:txBody>
          <a:bodyPr wrap="none" lIns="90488" tIns="44450" rIns="90488" bIns="44450" anchor="ctr"/>
          <a:lstStyle/>
          <a:p>
            <a:pPr algn="ctr"/>
            <a:r>
              <a:rPr lang="en-US" sz="1400" b="0"/>
              <a:t>nuclear</a:t>
            </a:r>
          </a:p>
        </p:txBody>
      </p:sp>
      <p:sp>
        <p:nvSpPr>
          <p:cNvPr id="27730" name="Rectangle 19"/>
          <p:cNvSpPr>
            <a:spLocks noChangeArrowheads="1"/>
          </p:cNvSpPr>
          <p:nvPr/>
        </p:nvSpPr>
        <p:spPr bwMode="auto">
          <a:xfrm>
            <a:off x="4781550" y="4668838"/>
            <a:ext cx="1150938" cy="300037"/>
          </a:xfrm>
          <a:prstGeom prst="rect">
            <a:avLst/>
          </a:prstGeom>
          <a:noFill/>
          <a:ln w="12700">
            <a:solidFill>
              <a:schemeClr val="tx1"/>
            </a:solidFill>
            <a:miter lim="800000"/>
            <a:headEnd/>
            <a:tailEnd/>
          </a:ln>
        </p:spPr>
        <p:txBody>
          <a:bodyPr wrap="none" lIns="90488" tIns="44450" rIns="90488" bIns="44450" anchor="ctr"/>
          <a:lstStyle/>
          <a:p>
            <a:pPr algn="ctr"/>
            <a:r>
              <a:rPr lang="en-US" sz="1400" b="0"/>
              <a:t>retrieval</a:t>
            </a:r>
          </a:p>
        </p:txBody>
      </p:sp>
      <p:sp>
        <p:nvSpPr>
          <p:cNvPr id="27731" name="Rectangle 19"/>
          <p:cNvSpPr>
            <a:spLocks noChangeArrowheads="1"/>
          </p:cNvSpPr>
          <p:nvPr/>
        </p:nvSpPr>
        <p:spPr bwMode="auto">
          <a:xfrm>
            <a:off x="4781550" y="5049838"/>
            <a:ext cx="1150938" cy="300037"/>
          </a:xfrm>
          <a:prstGeom prst="rect">
            <a:avLst/>
          </a:prstGeom>
          <a:noFill/>
          <a:ln w="12700">
            <a:solidFill>
              <a:schemeClr val="tx1"/>
            </a:solidFill>
            <a:miter lim="800000"/>
            <a:headEnd/>
            <a:tailEnd/>
          </a:ln>
        </p:spPr>
        <p:txBody>
          <a:bodyPr wrap="none" lIns="90488" tIns="44450" rIns="90488" bIns="44450" anchor="ctr"/>
          <a:lstStyle/>
          <a:p>
            <a:pPr algn="ctr"/>
            <a:r>
              <a:rPr lang="en-US" sz="1400" b="0"/>
              <a:t>siberia</a:t>
            </a:r>
          </a:p>
        </p:txBody>
      </p:sp>
      <p:sp>
        <p:nvSpPr>
          <p:cNvPr id="27732" name="Rectangle 19"/>
          <p:cNvSpPr>
            <a:spLocks noChangeArrowheads="1"/>
          </p:cNvSpPr>
          <p:nvPr/>
        </p:nvSpPr>
        <p:spPr bwMode="auto">
          <a:xfrm>
            <a:off x="7248525" y="2381250"/>
            <a:ext cx="360363" cy="300038"/>
          </a:xfrm>
          <a:prstGeom prst="rect">
            <a:avLst/>
          </a:prstGeom>
          <a:noFill/>
          <a:ln w="12700">
            <a:solidFill>
              <a:schemeClr val="tx1"/>
            </a:solidFill>
            <a:miter lim="800000"/>
            <a:headEnd/>
            <a:tailEnd/>
          </a:ln>
        </p:spPr>
        <p:txBody>
          <a:bodyPr wrap="none" lIns="90488" tIns="44450" rIns="90488" bIns="44450" anchor="ctr"/>
          <a:lstStyle/>
          <a:p>
            <a:pPr algn="ctr"/>
            <a:r>
              <a:rPr lang="en-US" sz="1400" b="0"/>
              <a:t>4,2</a:t>
            </a:r>
          </a:p>
        </p:txBody>
      </p:sp>
      <p:sp>
        <p:nvSpPr>
          <p:cNvPr id="27733" name="Rectangle 7"/>
          <p:cNvSpPr>
            <a:spLocks noChangeArrowheads="1"/>
          </p:cNvSpPr>
          <p:nvPr/>
        </p:nvSpPr>
        <p:spPr bwMode="auto">
          <a:xfrm>
            <a:off x="7629525" y="3143250"/>
            <a:ext cx="360363" cy="300038"/>
          </a:xfrm>
          <a:prstGeom prst="rect">
            <a:avLst/>
          </a:prstGeom>
          <a:noFill/>
          <a:ln w="12700">
            <a:solidFill>
              <a:schemeClr val="tx1"/>
            </a:solidFill>
            <a:miter lim="800000"/>
            <a:headEnd/>
            <a:tailEnd/>
          </a:ln>
        </p:spPr>
        <p:txBody>
          <a:bodyPr wrap="none" lIns="90488" tIns="44450" rIns="90488" bIns="44450" anchor="ctr"/>
          <a:lstStyle/>
          <a:p>
            <a:pPr algn="ctr"/>
            <a:r>
              <a:rPr lang="en-US" sz="1400" b="0"/>
              <a:t>4,3</a:t>
            </a:r>
          </a:p>
        </p:txBody>
      </p:sp>
      <p:sp>
        <p:nvSpPr>
          <p:cNvPr id="27734" name="Rectangle 7"/>
          <p:cNvSpPr>
            <a:spLocks noChangeArrowheads="1"/>
          </p:cNvSpPr>
          <p:nvPr/>
        </p:nvSpPr>
        <p:spPr bwMode="auto">
          <a:xfrm>
            <a:off x="7248525" y="3529013"/>
            <a:ext cx="360363" cy="300037"/>
          </a:xfrm>
          <a:prstGeom prst="rect">
            <a:avLst/>
          </a:prstGeom>
          <a:noFill/>
          <a:ln w="12700">
            <a:solidFill>
              <a:schemeClr val="tx1"/>
            </a:solidFill>
            <a:miter lim="800000"/>
            <a:headEnd/>
            <a:tailEnd/>
          </a:ln>
        </p:spPr>
        <p:txBody>
          <a:bodyPr wrap="none" lIns="90488" tIns="44450" rIns="90488" bIns="44450" anchor="ctr"/>
          <a:lstStyle/>
          <a:p>
            <a:pPr algn="ctr"/>
            <a:r>
              <a:rPr lang="en-US" sz="1400" b="0"/>
              <a:t>2,3</a:t>
            </a:r>
          </a:p>
        </p:txBody>
      </p:sp>
      <p:sp>
        <p:nvSpPr>
          <p:cNvPr id="27735" name="Rectangle 7"/>
          <p:cNvSpPr>
            <a:spLocks noChangeArrowheads="1"/>
          </p:cNvSpPr>
          <p:nvPr/>
        </p:nvSpPr>
        <p:spPr bwMode="auto">
          <a:xfrm>
            <a:off x="7629525" y="3524250"/>
            <a:ext cx="360363" cy="300038"/>
          </a:xfrm>
          <a:prstGeom prst="rect">
            <a:avLst/>
          </a:prstGeom>
          <a:noFill/>
          <a:ln w="12700">
            <a:solidFill>
              <a:schemeClr val="tx1"/>
            </a:solidFill>
            <a:miter lim="800000"/>
            <a:headEnd/>
            <a:tailEnd/>
          </a:ln>
        </p:spPr>
        <p:txBody>
          <a:bodyPr wrap="none" lIns="90488" tIns="44450" rIns="90488" bIns="44450" anchor="ctr"/>
          <a:lstStyle/>
          <a:p>
            <a:pPr algn="ctr"/>
            <a:r>
              <a:rPr lang="en-US" sz="1400" b="0"/>
              <a:t>3,3</a:t>
            </a:r>
          </a:p>
        </p:txBody>
      </p:sp>
      <p:sp>
        <p:nvSpPr>
          <p:cNvPr id="27736" name="Rectangle 7"/>
          <p:cNvSpPr>
            <a:spLocks noChangeArrowheads="1"/>
          </p:cNvSpPr>
          <p:nvPr/>
        </p:nvSpPr>
        <p:spPr bwMode="auto">
          <a:xfrm>
            <a:off x="8010525" y="3524250"/>
            <a:ext cx="360363" cy="300038"/>
          </a:xfrm>
          <a:prstGeom prst="rect">
            <a:avLst/>
          </a:prstGeom>
          <a:noFill/>
          <a:ln w="12700">
            <a:solidFill>
              <a:schemeClr val="tx1"/>
            </a:solidFill>
            <a:miter lim="800000"/>
            <a:headEnd/>
            <a:tailEnd/>
          </a:ln>
        </p:spPr>
        <p:txBody>
          <a:bodyPr wrap="none" lIns="90488" tIns="44450" rIns="90488" bIns="44450" anchor="ctr"/>
          <a:lstStyle/>
          <a:p>
            <a:pPr algn="ctr"/>
            <a:r>
              <a:rPr lang="en-US" sz="1400" b="0"/>
              <a:t>4,2</a:t>
            </a:r>
          </a:p>
        </p:txBody>
      </p:sp>
      <p:sp>
        <p:nvSpPr>
          <p:cNvPr id="27737" name="Rectangle 10"/>
          <p:cNvSpPr>
            <a:spLocks noChangeArrowheads="1"/>
          </p:cNvSpPr>
          <p:nvPr/>
        </p:nvSpPr>
        <p:spPr bwMode="auto">
          <a:xfrm>
            <a:off x="7248525" y="4286250"/>
            <a:ext cx="360363" cy="300038"/>
          </a:xfrm>
          <a:prstGeom prst="rect">
            <a:avLst/>
          </a:prstGeom>
          <a:noFill/>
          <a:ln w="12700">
            <a:solidFill>
              <a:schemeClr val="tx1"/>
            </a:solidFill>
            <a:miter lim="800000"/>
            <a:headEnd/>
            <a:tailEnd/>
          </a:ln>
        </p:spPr>
        <p:txBody>
          <a:bodyPr wrap="none" lIns="90488" tIns="44450" rIns="90488" bIns="44450" anchor="ctr"/>
          <a:lstStyle/>
          <a:p>
            <a:pPr algn="ctr"/>
            <a:r>
              <a:rPr lang="en-US" sz="1400" b="0"/>
              <a:t>3,7</a:t>
            </a:r>
          </a:p>
        </p:txBody>
      </p:sp>
      <p:sp>
        <p:nvSpPr>
          <p:cNvPr id="27738" name="Rectangle 10"/>
          <p:cNvSpPr>
            <a:spLocks noChangeArrowheads="1"/>
          </p:cNvSpPr>
          <p:nvPr/>
        </p:nvSpPr>
        <p:spPr bwMode="auto">
          <a:xfrm>
            <a:off x="7248525" y="4672013"/>
            <a:ext cx="360363" cy="300037"/>
          </a:xfrm>
          <a:prstGeom prst="rect">
            <a:avLst/>
          </a:prstGeom>
          <a:noFill/>
          <a:ln w="12700">
            <a:solidFill>
              <a:schemeClr val="tx1"/>
            </a:solidFill>
            <a:miter lim="800000"/>
            <a:headEnd/>
            <a:tailEnd/>
          </a:ln>
        </p:spPr>
        <p:txBody>
          <a:bodyPr wrap="none" lIns="90488" tIns="44450" rIns="90488" bIns="44450" anchor="ctr"/>
          <a:lstStyle/>
          <a:p>
            <a:pPr algn="ctr"/>
            <a:r>
              <a:rPr lang="en-US" sz="1400" b="0"/>
              <a:t>3,1</a:t>
            </a:r>
          </a:p>
        </p:txBody>
      </p:sp>
      <p:sp>
        <p:nvSpPr>
          <p:cNvPr id="27739" name="Rectangle 10"/>
          <p:cNvSpPr>
            <a:spLocks noChangeArrowheads="1"/>
          </p:cNvSpPr>
          <p:nvPr/>
        </p:nvSpPr>
        <p:spPr bwMode="auto">
          <a:xfrm>
            <a:off x="7629525" y="4667250"/>
            <a:ext cx="360363" cy="300038"/>
          </a:xfrm>
          <a:prstGeom prst="rect">
            <a:avLst/>
          </a:prstGeom>
          <a:noFill/>
          <a:ln w="12700">
            <a:solidFill>
              <a:schemeClr val="tx1"/>
            </a:solidFill>
            <a:miter lim="800000"/>
            <a:headEnd/>
            <a:tailEnd/>
          </a:ln>
        </p:spPr>
        <p:txBody>
          <a:bodyPr wrap="none" lIns="90488" tIns="44450" rIns="90488" bIns="44450" anchor="ctr"/>
          <a:lstStyle/>
          <a:p>
            <a:pPr algn="ctr"/>
            <a:r>
              <a:rPr lang="en-US" sz="1400" b="0"/>
              <a:t>4,4</a:t>
            </a:r>
          </a:p>
        </p:txBody>
      </p:sp>
      <p:cxnSp>
        <p:nvCxnSpPr>
          <p:cNvPr id="27740" name="Straight Arrow Connector 227"/>
          <p:cNvCxnSpPr>
            <a:cxnSpLocks noChangeShapeType="1"/>
            <a:stCxn id="27724" idx="3"/>
            <a:endCxn id="27716" idx="1"/>
          </p:cNvCxnSpPr>
          <p:nvPr/>
        </p:nvCxnSpPr>
        <p:spPr bwMode="auto">
          <a:xfrm flipV="1">
            <a:off x="5932488" y="2533650"/>
            <a:ext cx="152400" cy="0"/>
          </a:xfrm>
          <a:prstGeom prst="straightConnector1">
            <a:avLst/>
          </a:prstGeom>
          <a:noFill/>
          <a:ln w="9525" algn="ctr">
            <a:solidFill>
              <a:schemeClr val="tx1"/>
            </a:solidFill>
            <a:round/>
            <a:headEnd/>
            <a:tailEnd type="triangle" w="med" len="med"/>
          </a:ln>
        </p:spPr>
      </p:cxnSp>
      <p:cxnSp>
        <p:nvCxnSpPr>
          <p:cNvPr id="27741" name="Straight Arrow Connector 228"/>
          <p:cNvCxnSpPr>
            <a:cxnSpLocks noChangeShapeType="1"/>
            <a:stCxn id="27716" idx="3"/>
            <a:endCxn id="27712" idx="1"/>
          </p:cNvCxnSpPr>
          <p:nvPr/>
        </p:nvCxnSpPr>
        <p:spPr bwMode="auto">
          <a:xfrm>
            <a:off x="6715125" y="2533650"/>
            <a:ext cx="152400" cy="0"/>
          </a:xfrm>
          <a:prstGeom prst="straightConnector1">
            <a:avLst/>
          </a:prstGeom>
          <a:noFill/>
          <a:ln w="9525" algn="ctr">
            <a:solidFill>
              <a:schemeClr val="tx1"/>
            </a:solidFill>
            <a:round/>
            <a:headEnd/>
            <a:tailEnd type="triangle" w="med" len="med"/>
          </a:ln>
        </p:spPr>
      </p:cxnSp>
      <p:cxnSp>
        <p:nvCxnSpPr>
          <p:cNvPr id="27742" name="Straight Arrow Connector 231"/>
          <p:cNvCxnSpPr>
            <a:cxnSpLocks noChangeShapeType="1"/>
            <a:stCxn id="27725" idx="3"/>
            <a:endCxn id="27717" idx="1"/>
          </p:cNvCxnSpPr>
          <p:nvPr/>
        </p:nvCxnSpPr>
        <p:spPr bwMode="auto">
          <a:xfrm flipV="1">
            <a:off x="5932488" y="2914650"/>
            <a:ext cx="152400" cy="0"/>
          </a:xfrm>
          <a:prstGeom prst="straightConnector1">
            <a:avLst/>
          </a:prstGeom>
          <a:noFill/>
          <a:ln w="9525" algn="ctr">
            <a:solidFill>
              <a:schemeClr val="tx1"/>
            </a:solidFill>
            <a:round/>
            <a:headEnd/>
            <a:tailEnd type="triangle" w="med" len="med"/>
          </a:ln>
        </p:spPr>
      </p:cxnSp>
      <p:cxnSp>
        <p:nvCxnSpPr>
          <p:cNvPr id="27743" name="Straight Arrow Connector 232"/>
          <p:cNvCxnSpPr>
            <a:cxnSpLocks noChangeShapeType="1"/>
            <a:stCxn id="27717" idx="3"/>
            <a:endCxn id="27705" idx="1"/>
          </p:cNvCxnSpPr>
          <p:nvPr/>
        </p:nvCxnSpPr>
        <p:spPr bwMode="auto">
          <a:xfrm>
            <a:off x="6715125" y="2914650"/>
            <a:ext cx="152400" cy="0"/>
          </a:xfrm>
          <a:prstGeom prst="straightConnector1">
            <a:avLst/>
          </a:prstGeom>
          <a:noFill/>
          <a:ln w="9525" algn="ctr">
            <a:solidFill>
              <a:schemeClr val="tx1"/>
            </a:solidFill>
            <a:round/>
            <a:headEnd/>
            <a:tailEnd type="triangle" w="med" len="med"/>
          </a:ln>
        </p:spPr>
      </p:cxnSp>
      <p:cxnSp>
        <p:nvCxnSpPr>
          <p:cNvPr id="27744" name="Straight Arrow Connector 233"/>
          <p:cNvCxnSpPr>
            <a:cxnSpLocks noChangeShapeType="1"/>
            <a:stCxn id="27726" idx="3"/>
            <a:endCxn id="27718" idx="1"/>
          </p:cNvCxnSpPr>
          <p:nvPr/>
        </p:nvCxnSpPr>
        <p:spPr bwMode="auto">
          <a:xfrm flipV="1">
            <a:off x="5932488" y="3295650"/>
            <a:ext cx="152400" cy="0"/>
          </a:xfrm>
          <a:prstGeom prst="straightConnector1">
            <a:avLst/>
          </a:prstGeom>
          <a:noFill/>
          <a:ln w="9525" algn="ctr">
            <a:solidFill>
              <a:schemeClr val="tx1"/>
            </a:solidFill>
            <a:round/>
            <a:headEnd/>
            <a:tailEnd type="triangle" w="med" len="med"/>
          </a:ln>
        </p:spPr>
      </p:cxnSp>
      <p:cxnSp>
        <p:nvCxnSpPr>
          <p:cNvPr id="27745" name="Straight Arrow Connector 234"/>
          <p:cNvCxnSpPr>
            <a:cxnSpLocks noChangeShapeType="1"/>
            <a:stCxn id="27718" idx="3"/>
            <a:endCxn id="27706" idx="1"/>
          </p:cNvCxnSpPr>
          <p:nvPr/>
        </p:nvCxnSpPr>
        <p:spPr bwMode="auto">
          <a:xfrm>
            <a:off x="6715125" y="3295650"/>
            <a:ext cx="152400" cy="0"/>
          </a:xfrm>
          <a:prstGeom prst="straightConnector1">
            <a:avLst/>
          </a:prstGeom>
          <a:noFill/>
          <a:ln w="9525" algn="ctr">
            <a:solidFill>
              <a:schemeClr val="tx1"/>
            </a:solidFill>
            <a:round/>
            <a:headEnd/>
            <a:tailEnd type="triangle" w="med" len="med"/>
          </a:ln>
        </p:spPr>
      </p:cxnSp>
      <p:cxnSp>
        <p:nvCxnSpPr>
          <p:cNvPr id="27746" name="Straight Arrow Connector 235"/>
          <p:cNvCxnSpPr>
            <a:cxnSpLocks noChangeShapeType="1"/>
            <a:stCxn id="27727" idx="3"/>
            <a:endCxn id="27722" idx="1"/>
          </p:cNvCxnSpPr>
          <p:nvPr/>
        </p:nvCxnSpPr>
        <p:spPr bwMode="auto">
          <a:xfrm flipV="1">
            <a:off x="5932488" y="3676650"/>
            <a:ext cx="152400" cy="0"/>
          </a:xfrm>
          <a:prstGeom prst="straightConnector1">
            <a:avLst/>
          </a:prstGeom>
          <a:noFill/>
          <a:ln w="9525" algn="ctr">
            <a:solidFill>
              <a:schemeClr val="tx1"/>
            </a:solidFill>
            <a:round/>
            <a:headEnd/>
            <a:tailEnd type="triangle" w="med" len="med"/>
          </a:ln>
        </p:spPr>
      </p:cxnSp>
      <p:cxnSp>
        <p:nvCxnSpPr>
          <p:cNvPr id="27747" name="Straight Arrow Connector 236"/>
          <p:cNvCxnSpPr>
            <a:cxnSpLocks noChangeShapeType="1"/>
            <a:stCxn id="27722" idx="3"/>
            <a:endCxn id="27707" idx="1"/>
          </p:cNvCxnSpPr>
          <p:nvPr/>
        </p:nvCxnSpPr>
        <p:spPr bwMode="auto">
          <a:xfrm>
            <a:off x="6715125" y="3676650"/>
            <a:ext cx="152400" cy="0"/>
          </a:xfrm>
          <a:prstGeom prst="straightConnector1">
            <a:avLst/>
          </a:prstGeom>
          <a:noFill/>
          <a:ln w="9525" algn="ctr">
            <a:solidFill>
              <a:schemeClr val="tx1"/>
            </a:solidFill>
            <a:round/>
            <a:headEnd/>
            <a:tailEnd type="triangle" w="med" len="med"/>
          </a:ln>
        </p:spPr>
      </p:cxnSp>
      <p:cxnSp>
        <p:nvCxnSpPr>
          <p:cNvPr id="27748" name="Straight Arrow Connector 237"/>
          <p:cNvCxnSpPr>
            <a:cxnSpLocks noChangeShapeType="1"/>
            <a:stCxn id="27728" idx="3"/>
            <a:endCxn id="27720" idx="1"/>
          </p:cNvCxnSpPr>
          <p:nvPr/>
        </p:nvCxnSpPr>
        <p:spPr bwMode="auto">
          <a:xfrm flipV="1">
            <a:off x="5932488" y="4057650"/>
            <a:ext cx="152400" cy="0"/>
          </a:xfrm>
          <a:prstGeom prst="straightConnector1">
            <a:avLst/>
          </a:prstGeom>
          <a:noFill/>
          <a:ln w="9525" algn="ctr">
            <a:solidFill>
              <a:schemeClr val="tx1"/>
            </a:solidFill>
            <a:round/>
            <a:headEnd/>
            <a:tailEnd type="triangle" w="med" len="med"/>
          </a:ln>
        </p:spPr>
      </p:cxnSp>
      <p:cxnSp>
        <p:nvCxnSpPr>
          <p:cNvPr id="27749" name="Straight Arrow Connector 238"/>
          <p:cNvCxnSpPr>
            <a:cxnSpLocks noChangeShapeType="1"/>
            <a:stCxn id="27720" idx="3"/>
            <a:endCxn id="27710" idx="1"/>
          </p:cNvCxnSpPr>
          <p:nvPr/>
        </p:nvCxnSpPr>
        <p:spPr bwMode="auto">
          <a:xfrm>
            <a:off x="6715125" y="4057650"/>
            <a:ext cx="152400" cy="0"/>
          </a:xfrm>
          <a:prstGeom prst="straightConnector1">
            <a:avLst/>
          </a:prstGeom>
          <a:noFill/>
          <a:ln w="9525" algn="ctr">
            <a:solidFill>
              <a:schemeClr val="tx1"/>
            </a:solidFill>
            <a:round/>
            <a:headEnd/>
            <a:tailEnd type="triangle" w="med" len="med"/>
          </a:ln>
        </p:spPr>
      </p:cxnSp>
      <p:cxnSp>
        <p:nvCxnSpPr>
          <p:cNvPr id="27750" name="Straight Arrow Connector 239"/>
          <p:cNvCxnSpPr>
            <a:cxnSpLocks noChangeShapeType="1"/>
            <a:stCxn id="27729" idx="3"/>
            <a:endCxn id="27721" idx="1"/>
          </p:cNvCxnSpPr>
          <p:nvPr/>
        </p:nvCxnSpPr>
        <p:spPr bwMode="auto">
          <a:xfrm flipV="1">
            <a:off x="5932488" y="4438650"/>
            <a:ext cx="152400" cy="0"/>
          </a:xfrm>
          <a:prstGeom prst="straightConnector1">
            <a:avLst/>
          </a:prstGeom>
          <a:noFill/>
          <a:ln w="9525" algn="ctr">
            <a:solidFill>
              <a:schemeClr val="tx1"/>
            </a:solidFill>
            <a:round/>
            <a:headEnd/>
            <a:tailEnd type="triangle" w="med" len="med"/>
          </a:ln>
        </p:spPr>
      </p:cxnSp>
      <p:cxnSp>
        <p:nvCxnSpPr>
          <p:cNvPr id="27751" name="Straight Arrow Connector 240"/>
          <p:cNvCxnSpPr>
            <a:cxnSpLocks noChangeShapeType="1"/>
            <a:stCxn id="27721" idx="3"/>
            <a:endCxn id="27708" idx="1"/>
          </p:cNvCxnSpPr>
          <p:nvPr/>
        </p:nvCxnSpPr>
        <p:spPr bwMode="auto">
          <a:xfrm>
            <a:off x="6715125" y="4438650"/>
            <a:ext cx="152400" cy="0"/>
          </a:xfrm>
          <a:prstGeom prst="straightConnector1">
            <a:avLst/>
          </a:prstGeom>
          <a:noFill/>
          <a:ln w="9525" algn="ctr">
            <a:solidFill>
              <a:schemeClr val="tx1"/>
            </a:solidFill>
            <a:round/>
            <a:headEnd/>
            <a:tailEnd type="triangle" w="med" len="med"/>
          </a:ln>
        </p:spPr>
      </p:cxnSp>
      <p:cxnSp>
        <p:nvCxnSpPr>
          <p:cNvPr id="27752" name="Straight Arrow Connector 241"/>
          <p:cNvCxnSpPr>
            <a:cxnSpLocks noChangeShapeType="1"/>
            <a:stCxn id="27730" idx="3"/>
            <a:endCxn id="27719" idx="1"/>
          </p:cNvCxnSpPr>
          <p:nvPr/>
        </p:nvCxnSpPr>
        <p:spPr bwMode="auto">
          <a:xfrm flipV="1">
            <a:off x="5932488" y="4819650"/>
            <a:ext cx="152400" cy="0"/>
          </a:xfrm>
          <a:prstGeom prst="straightConnector1">
            <a:avLst/>
          </a:prstGeom>
          <a:noFill/>
          <a:ln w="9525" algn="ctr">
            <a:solidFill>
              <a:schemeClr val="tx1"/>
            </a:solidFill>
            <a:round/>
            <a:headEnd/>
            <a:tailEnd type="triangle" w="med" len="med"/>
          </a:ln>
        </p:spPr>
      </p:cxnSp>
      <p:cxnSp>
        <p:nvCxnSpPr>
          <p:cNvPr id="27753" name="Straight Arrow Connector 242"/>
          <p:cNvCxnSpPr>
            <a:cxnSpLocks noChangeShapeType="1"/>
            <a:stCxn id="27719" idx="3"/>
            <a:endCxn id="27711" idx="1"/>
          </p:cNvCxnSpPr>
          <p:nvPr/>
        </p:nvCxnSpPr>
        <p:spPr bwMode="auto">
          <a:xfrm>
            <a:off x="6715125" y="4819650"/>
            <a:ext cx="152400" cy="0"/>
          </a:xfrm>
          <a:prstGeom prst="straightConnector1">
            <a:avLst/>
          </a:prstGeom>
          <a:noFill/>
          <a:ln w="9525" algn="ctr">
            <a:solidFill>
              <a:schemeClr val="tx1"/>
            </a:solidFill>
            <a:round/>
            <a:headEnd/>
            <a:tailEnd type="triangle" w="med" len="med"/>
          </a:ln>
        </p:spPr>
      </p:cxnSp>
      <p:cxnSp>
        <p:nvCxnSpPr>
          <p:cNvPr id="27754" name="Straight Arrow Connector 243"/>
          <p:cNvCxnSpPr>
            <a:cxnSpLocks noChangeShapeType="1"/>
            <a:stCxn id="27731" idx="3"/>
            <a:endCxn id="27723" idx="1"/>
          </p:cNvCxnSpPr>
          <p:nvPr/>
        </p:nvCxnSpPr>
        <p:spPr bwMode="auto">
          <a:xfrm flipV="1">
            <a:off x="5932488" y="5200650"/>
            <a:ext cx="152400" cy="0"/>
          </a:xfrm>
          <a:prstGeom prst="straightConnector1">
            <a:avLst/>
          </a:prstGeom>
          <a:noFill/>
          <a:ln w="9525" algn="ctr">
            <a:solidFill>
              <a:schemeClr val="tx1"/>
            </a:solidFill>
            <a:round/>
            <a:headEnd/>
            <a:tailEnd type="triangle" w="med" len="med"/>
          </a:ln>
        </p:spPr>
      </p:cxnSp>
      <p:cxnSp>
        <p:nvCxnSpPr>
          <p:cNvPr id="27755" name="Straight Arrow Connector 244"/>
          <p:cNvCxnSpPr>
            <a:cxnSpLocks noChangeShapeType="1"/>
            <a:stCxn id="27723" idx="3"/>
            <a:endCxn id="27715" idx="1"/>
          </p:cNvCxnSpPr>
          <p:nvPr/>
        </p:nvCxnSpPr>
        <p:spPr bwMode="auto">
          <a:xfrm>
            <a:off x="6715125" y="5200650"/>
            <a:ext cx="152400" cy="0"/>
          </a:xfrm>
          <a:prstGeom prst="straightConnector1">
            <a:avLst/>
          </a:prstGeom>
          <a:noFill/>
          <a:ln w="9525" algn="ctr">
            <a:solidFill>
              <a:schemeClr val="tx1"/>
            </a:solidFill>
            <a:round/>
            <a:headEnd/>
            <a:tailEnd type="triangle" w="med" len="med"/>
          </a:ln>
        </p:spPr>
      </p:cxnSp>
      <p:sp>
        <p:nvSpPr>
          <p:cNvPr id="27756" name="Right Arrow 245"/>
          <p:cNvSpPr>
            <a:spLocks noChangeArrowheads="1"/>
          </p:cNvSpPr>
          <p:nvPr/>
        </p:nvSpPr>
        <p:spPr bwMode="auto">
          <a:xfrm>
            <a:off x="3971925" y="3600450"/>
            <a:ext cx="685800" cy="533400"/>
          </a:xfrm>
          <a:prstGeom prst="rightArrow">
            <a:avLst>
              <a:gd name="adj1" fmla="val 50000"/>
              <a:gd name="adj2" fmla="val 50000"/>
            </a:avLst>
          </a:prstGeom>
          <a:solidFill>
            <a:schemeClr val="accent1"/>
          </a:solidFill>
          <a:ln w="9525" algn="ctr">
            <a:noFill/>
            <a:round/>
            <a:headEnd/>
            <a:tailEnd/>
          </a:ln>
        </p:spPr>
        <p:txBody>
          <a:bodyPr/>
          <a:lstStyle/>
          <a:p>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7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70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70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70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70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7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7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7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7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7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7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7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7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7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7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7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7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7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7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7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7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7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7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7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7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7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7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73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773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773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773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773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77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77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773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774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774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774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774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774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774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774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774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774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774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775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775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775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775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775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775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77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05" grpId="0" animBg="1"/>
      <p:bldP spid="27706" grpId="0" animBg="1"/>
      <p:bldP spid="27707" grpId="0" animBg="1"/>
      <p:bldP spid="27708" grpId="0" animBg="1"/>
      <p:bldP spid="27709" grpId="0" animBg="1"/>
      <p:bldP spid="27710" grpId="0" animBg="1"/>
      <p:bldP spid="27711" grpId="0" animBg="1"/>
      <p:bldP spid="27712" grpId="0" animBg="1"/>
      <p:bldP spid="27713" grpId="0" animBg="1"/>
      <p:bldP spid="27714" grpId="0" animBg="1"/>
      <p:bldP spid="27715" grpId="0" animBg="1"/>
      <p:bldP spid="27716" grpId="0" animBg="1"/>
      <p:bldP spid="27717" grpId="0" animBg="1"/>
      <p:bldP spid="27718" grpId="0" animBg="1"/>
      <p:bldP spid="27719" grpId="0" animBg="1"/>
      <p:bldP spid="27720" grpId="0" animBg="1"/>
      <p:bldP spid="27721" grpId="0" animBg="1"/>
      <p:bldP spid="27722" grpId="0" animBg="1"/>
      <p:bldP spid="27723" grpId="0" animBg="1"/>
      <p:bldP spid="27724" grpId="0" animBg="1"/>
      <p:bldP spid="27725" grpId="0" animBg="1"/>
      <p:bldP spid="27726" grpId="0" animBg="1"/>
      <p:bldP spid="27727" grpId="0" animBg="1"/>
      <p:bldP spid="27728" grpId="0" animBg="1"/>
      <p:bldP spid="27729" grpId="0" animBg="1"/>
      <p:bldP spid="27730" grpId="0" animBg="1"/>
      <p:bldP spid="27731" grpId="0" animBg="1"/>
      <p:bldP spid="27732" grpId="0" animBg="1"/>
      <p:bldP spid="27733" grpId="0" animBg="1"/>
      <p:bldP spid="27734" grpId="0" animBg="1"/>
      <p:bldP spid="27735" grpId="0" animBg="1"/>
      <p:bldP spid="27736" grpId="0" animBg="1"/>
      <p:bldP spid="27737" grpId="0" animBg="1"/>
      <p:bldP spid="27738" grpId="0" animBg="1"/>
      <p:bldP spid="27739" grpId="0" animBg="1"/>
      <p:bldP spid="27756" grpId="0" animBg="1"/>
    </p:bld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smtClean="0"/>
              <a:t>Sketch: Scoring Algorithm</a:t>
            </a:r>
          </a:p>
        </p:txBody>
      </p:sp>
      <p:sp>
        <p:nvSpPr>
          <p:cNvPr id="62467" name="Content Placeholder 2"/>
          <p:cNvSpPr>
            <a:spLocks noGrp="1"/>
          </p:cNvSpPr>
          <p:nvPr>
            <p:ph idx="1"/>
          </p:nvPr>
        </p:nvSpPr>
        <p:spPr/>
        <p:txBody>
          <a:bodyPr/>
          <a:lstStyle/>
          <a:p>
            <a:r>
              <a:rPr lang="en-US" smtClean="0"/>
              <a:t>Initialize </a:t>
            </a:r>
            <a:r>
              <a:rPr lang="en-US" i="1" smtClean="0"/>
              <a:t>accumulators</a:t>
            </a:r>
            <a:r>
              <a:rPr lang="en-US" smtClean="0"/>
              <a:t> to hold document scores</a:t>
            </a:r>
          </a:p>
          <a:p>
            <a:r>
              <a:rPr lang="en-US" smtClean="0"/>
              <a:t>For each query term </a:t>
            </a:r>
            <a:r>
              <a:rPr lang="en-US" i="1" smtClean="0"/>
              <a:t>t</a:t>
            </a:r>
            <a:r>
              <a:rPr lang="en-US" smtClean="0"/>
              <a:t> in the user’s query</a:t>
            </a:r>
          </a:p>
          <a:p>
            <a:pPr lvl="1"/>
            <a:r>
              <a:rPr lang="en-US" smtClean="0"/>
              <a:t>Fetch </a:t>
            </a:r>
            <a:r>
              <a:rPr lang="en-US" i="1" smtClean="0"/>
              <a:t>t</a:t>
            </a:r>
            <a:r>
              <a:rPr lang="en-US" smtClean="0"/>
              <a:t>’s postings</a:t>
            </a:r>
          </a:p>
          <a:p>
            <a:pPr lvl="1"/>
            <a:r>
              <a:rPr lang="en-US" smtClean="0"/>
              <a:t>For each document, </a:t>
            </a:r>
            <a:r>
              <a:rPr lang="en-US" i="1" smtClean="0"/>
              <a:t>score</a:t>
            </a:r>
            <a:r>
              <a:rPr lang="en-US" i="1" baseline="-25000" smtClean="0"/>
              <a:t>doc</a:t>
            </a:r>
            <a:r>
              <a:rPr lang="en-US" smtClean="0"/>
              <a:t> += </a:t>
            </a:r>
            <a:r>
              <a:rPr lang="en-US" i="1" smtClean="0"/>
              <a:t>w</a:t>
            </a:r>
            <a:r>
              <a:rPr lang="en-US" i="1" baseline="-25000" smtClean="0"/>
              <a:t>t,d</a:t>
            </a:r>
            <a:r>
              <a:rPr lang="en-US" smtClean="0"/>
              <a:t> </a:t>
            </a:r>
            <a:r>
              <a:rPr lang="en-US" smtClean="0">
                <a:sym typeface="Symbol" pitchFamily="18" charset="2"/>
              </a:rPr>
              <a:t> </a:t>
            </a:r>
            <a:r>
              <a:rPr lang="en-US" i="1" smtClean="0">
                <a:sym typeface="Symbol" pitchFamily="18" charset="2"/>
              </a:rPr>
              <a:t>w</a:t>
            </a:r>
            <a:r>
              <a:rPr lang="en-US" i="1" baseline="-25000" smtClean="0">
                <a:sym typeface="Symbol" pitchFamily="18" charset="2"/>
              </a:rPr>
              <a:t>t,q</a:t>
            </a:r>
            <a:r>
              <a:rPr lang="en-US" smtClean="0"/>
              <a:t> </a:t>
            </a:r>
          </a:p>
          <a:p>
            <a:r>
              <a:rPr lang="en-US" smtClean="0"/>
              <a:t>Apply length normalization to the scores at end</a:t>
            </a:r>
          </a:p>
          <a:p>
            <a:r>
              <a:rPr lang="en-US" smtClean="0"/>
              <a:t>Return top </a:t>
            </a:r>
            <a:r>
              <a:rPr lang="en-US" i="1" smtClean="0"/>
              <a:t>N</a:t>
            </a:r>
            <a:r>
              <a:rPr lang="en-US" smtClean="0"/>
              <a:t> documents</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smtClean="0"/>
              <a:t>MapReduce it?</a:t>
            </a:r>
          </a:p>
        </p:txBody>
      </p:sp>
      <p:sp>
        <p:nvSpPr>
          <p:cNvPr id="63491" name="Content Placeholder 2"/>
          <p:cNvSpPr>
            <a:spLocks noGrp="1"/>
          </p:cNvSpPr>
          <p:nvPr>
            <p:ph idx="1"/>
          </p:nvPr>
        </p:nvSpPr>
        <p:spPr/>
        <p:txBody>
          <a:bodyPr/>
          <a:lstStyle/>
          <a:p>
            <a:r>
              <a:rPr lang="en-US" dirty="0" smtClean="0"/>
              <a:t>The indexing problem</a:t>
            </a:r>
          </a:p>
          <a:p>
            <a:pPr lvl="1"/>
            <a:r>
              <a:rPr lang="en-US" dirty="0" smtClean="0"/>
              <a:t>Must be relatively fast, but need not be real time</a:t>
            </a:r>
          </a:p>
          <a:p>
            <a:pPr lvl="1"/>
            <a:r>
              <a:rPr lang="en-US" dirty="0" smtClean="0"/>
              <a:t>For Web, incremental updates are important</a:t>
            </a:r>
          </a:p>
          <a:p>
            <a:pPr lvl="1"/>
            <a:r>
              <a:rPr lang="en-US" dirty="0" smtClean="0"/>
              <a:t>Crawling is a challenge itself!</a:t>
            </a:r>
          </a:p>
          <a:p>
            <a:r>
              <a:rPr lang="en-US" dirty="0" smtClean="0"/>
              <a:t>The retrieval problem</a:t>
            </a:r>
          </a:p>
          <a:p>
            <a:pPr lvl="1"/>
            <a:r>
              <a:rPr lang="en-US" dirty="0" smtClean="0"/>
              <a:t>Must have sub-second response</a:t>
            </a:r>
          </a:p>
          <a:p>
            <a:pPr lvl="1"/>
            <a:r>
              <a:rPr lang="en-US" dirty="0" smtClean="0"/>
              <a:t>For Web, only need relatively few results</a:t>
            </a:r>
          </a:p>
          <a:p>
            <a:endParaRPr lang="en-US" dirty="0" smtClean="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smtClean="0"/>
              <a:t>Indexing: Performance Analysis</a:t>
            </a:r>
          </a:p>
        </p:txBody>
      </p:sp>
      <p:sp>
        <p:nvSpPr>
          <p:cNvPr id="64515" name="Content Placeholder 2"/>
          <p:cNvSpPr>
            <a:spLocks noGrp="1"/>
          </p:cNvSpPr>
          <p:nvPr>
            <p:ph idx="1"/>
          </p:nvPr>
        </p:nvSpPr>
        <p:spPr/>
        <p:txBody>
          <a:bodyPr/>
          <a:lstStyle/>
          <a:p>
            <a:r>
              <a:rPr lang="en-US" dirty="0" smtClean="0"/>
              <a:t>Fundamentally, a large sorting problem</a:t>
            </a:r>
          </a:p>
          <a:p>
            <a:pPr lvl="1"/>
            <a:r>
              <a:rPr lang="en-US" dirty="0" smtClean="0"/>
              <a:t>Terms usually fit in memory</a:t>
            </a:r>
          </a:p>
          <a:p>
            <a:pPr lvl="1"/>
            <a:r>
              <a:rPr lang="en-US" dirty="0" smtClean="0"/>
              <a:t>Postings usually don’t</a:t>
            </a:r>
          </a:p>
          <a:p>
            <a:r>
              <a:rPr lang="en-US" dirty="0" smtClean="0"/>
              <a:t>How is it done on a single machine?</a:t>
            </a:r>
          </a:p>
          <a:p>
            <a:r>
              <a:rPr lang="en-US" dirty="0" smtClean="0"/>
              <a:t>How large is the inverted index?</a:t>
            </a:r>
          </a:p>
          <a:p>
            <a:pPr lvl="1"/>
            <a:r>
              <a:rPr lang="en-US" dirty="0" smtClean="0"/>
              <a:t>Size of vocabulary</a:t>
            </a:r>
          </a:p>
          <a:p>
            <a:pPr lvl="1"/>
            <a:r>
              <a:rPr lang="en-US" dirty="0" smtClean="0"/>
              <a:t>Size of postings</a:t>
            </a:r>
          </a:p>
          <a:p>
            <a:pPr lvl="1"/>
            <a:endParaRPr lang="en-US" dirty="0" smtClean="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5" name="Rectangle 9"/>
          <p:cNvSpPr>
            <a:spLocks noChangeArrowheads="1"/>
          </p:cNvSpPr>
          <p:nvPr/>
        </p:nvSpPr>
        <p:spPr bwMode="auto">
          <a:xfrm>
            <a:off x="1219200" y="1501775"/>
            <a:ext cx="6858000" cy="1676400"/>
          </a:xfrm>
          <a:prstGeom prst="rect">
            <a:avLst/>
          </a:prstGeom>
          <a:solidFill>
            <a:srgbClr val="FFFFCC"/>
          </a:solidFill>
          <a:ln w="9525" algn="ctr">
            <a:noFill/>
            <a:round/>
            <a:headEnd/>
            <a:tailEnd/>
          </a:ln>
        </p:spPr>
        <p:txBody>
          <a:bodyPr/>
          <a:lstStyle/>
          <a:p>
            <a:endParaRPr lang="en-US"/>
          </a:p>
        </p:txBody>
      </p:sp>
      <p:sp>
        <p:nvSpPr>
          <p:cNvPr id="3076"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3077"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3078" name="Rectangle 4"/>
          <p:cNvSpPr>
            <a:spLocks noGrp="1" noChangeArrowheads="1"/>
          </p:cNvSpPr>
          <p:nvPr>
            <p:ph type="title"/>
          </p:nvPr>
        </p:nvSpPr>
        <p:spPr/>
        <p:txBody>
          <a:bodyPr/>
          <a:lstStyle/>
          <a:p>
            <a:r>
              <a:rPr lang="en-US" smtClean="0"/>
              <a:t>Vocabulary Size: Heaps’ Law</a:t>
            </a:r>
          </a:p>
        </p:txBody>
      </p:sp>
      <p:graphicFrame>
        <p:nvGraphicFramePr>
          <p:cNvPr id="3074" name="Object 2"/>
          <p:cNvGraphicFramePr>
            <a:graphicFrameLocks noChangeAspect="1"/>
          </p:cNvGraphicFramePr>
          <p:nvPr/>
        </p:nvGraphicFramePr>
        <p:xfrm>
          <a:off x="1752600" y="1701800"/>
          <a:ext cx="2032000" cy="738188"/>
        </p:xfrm>
        <a:graphic>
          <a:graphicData uri="http://schemas.openxmlformats.org/presentationml/2006/ole">
            <p:oleObj spid="_x0000_s3074" name="Equation" r:id="rId4" imgW="7315200" imgH="2654300" progId="Equation.3">
              <p:embed/>
            </p:oleObj>
          </a:graphicData>
        </a:graphic>
      </p:graphicFrame>
      <p:sp>
        <p:nvSpPr>
          <p:cNvPr id="3079" name="Text Box 8"/>
          <p:cNvSpPr txBox="1">
            <a:spLocks noChangeArrowheads="1"/>
          </p:cNvSpPr>
          <p:nvPr/>
        </p:nvSpPr>
        <p:spPr bwMode="auto">
          <a:xfrm>
            <a:off x="4241800" y="1690688"/>
            <a:ext cx="3744913" cy="825500"/>
          </a:xfrm>
          <a:prstGeom prst="rect">
            <a:avLst/>
          </a:prstGeom>
          <a:noFill/>
          <a:ln w="9525">
            <a:noFill/>
            <a:miter lim="800000"/>
            <a:headEnd/>
            <a:tailEnd/>
          </a:ln>
        </p:spPr>
        <p:txBody>
          <a:bodyPr wrap="none">
            <a:spAutoFit/>
          </a:bodyPr>
          <a:lstStyle/>
          <a:p>
            <a:r>
              <a:rPr lang="en-US" b="0" i="1">
                <a:solidFill>
                  <a:schemeClr val="bg2"/>
                </a:solidFill>
              </a:rPr>
              <a:t>V</a:t>
            </a:r>
            <a:r>
              <a:rPr lang="en-US" b="0">
                <a:solidFill>
                  <a:schemeClr val="bg2"/>
                </a:solidFill>
              </a:rPr>
              <a:t> is vocabulary size</a:t>
            </a:r>
          </a:p>
          <a:p>
            <a:r>
              <a:rPr lang="en-US" b="0" i="1">
                <a:solidFill>
                  <a:schemeClr val="bg2"/>
                </a:solidFill>
              </a:rPr>
              <a:t>n</a:t>
            </a:r>
            <a:r>
              <a:rPr lang="en-US" b="0">
                <a:solidFill>
                  <a:schemeClr val="bg2"/>
                </a:solidFill>
              </a:rPr>
              <a:t> is corpus size (number of documents)</a:t>
            </a:r>
          </a:p>
          <a:p>
            <a:r>
              <a:rPr lang="en-US" b="0" i="1">
                <a:solidFill>
                  <a:schemeClr val="bg2"/>
                </a:solidFill>
              </a:rPr>
              <a:t>K</a:t>
            </a:r>
            <a:r>
              <a:rPr lang="en-US" b="0">
                <a:solidFill>
                  <a:schemeClr val="bg2"/>
                </a:solidFill>
              </a:rPr>
              <a:t> and </a:t>
            </a:r>
            <a:r>
              <a:rPr lang="en-US" b="0" i="1">
                <a:solidFill>
                  <a:schemeClr val="bg2"/>
                </a:solidFill>
                <a:sym typeface="Symbol" pitchFamily="18" charset="2"/>
              </a:rPr>
              <a:t></a:t>
            </a:r>
            <a:r>
              <a:rPr lang="en-US" b="0">
                <a:solidFill>
                  <a:schemeClr val="bg2"/>
                </a:solidFill>
                <a:sym typeface="Symbol" pitchFamily="18" charset="2"/>
              </a:rPr>
              <a:t> are constants</a:t>
            </a:r>
          </a:p>
        </p:txBody>
      </p:sp>
      <p:sp>
        <p:nvSpPr>
          <p:cNvPr id="3080" name="Text Box 8"/>
          <p:cNvSpPr txBox="1">
            <a:spLocks noChangeArrowheads="1"/>
          </p:cNvSpPr>
          <p:nvPr/>
        </p:nvSpPr>
        <p:spPr bwMode="auto">
          <a:xfrm>
            <a:off x="1600200" y="2644775"/>
            <a:ext cx="5943600" cy="338138"/>
          </a:xfrm>
          <a:prstGeom prst="rect">
            <a:avLst/>
          </a:prstGeom>
          <a:noFill/>
          <a:ln w="9525">
            <a:noFill/>
            <a:miter lim="800000"/>
            <a:headEnd/>
            <a:tailEnd/>
          </a:ln>
        </p:spPr>
        <p:txBody>
          <a:bodyPr>
            <a:spAutoFit/>
          </a:bodyPr>
          <a:lstStyle/>
          <a:p>
            <a:r>
              <a:rPr lang="en-US" b="0">
                <a:solidFill>
                  <a:schemeClr val="bg2"/>
                </a:solidFill>
              </a:rPr>
              <a:t>Typically, </a:t>
            </a:r>
            <a:r>
              <a:rPr lang="en-US" b="0" i="1">
                <a:solidFill>
                  <a:schemeClr val="bg2"/>
                </a:solidFill>
              </a:rPr>
              <a:t>K</a:t>
            </a:r>
            <a:r>
              <a:rPr lang="en-US" b="0">
                <a:solidFill>
                  <a:schemeClr val="bg2"/>
                </a:solidFill>
              </a:rPr>
              <a:t> is between 10 and 100, </a:t>
            </a:r>
            <a:r>
              <a:rPr lang="en-US" b="0" i="1">
                <a:solidFill>
                  <a:schemeClr val="bg2"/>
                </a:solidFill>
                <a:sym typeface="Symbol" pitchFamily="18" charset="2"/>
              </a:rPr>
              <a:t></a:t>
            </a:r>
            <a:r>
              <a:rPr lang="en-US" b="0">
                <a:solidFill>
                  <a:schemeClr val="bg2"/>
                </a:solidFill>
                <a:sym typeface="Symbol" pitchFamily="18" charset="2"/>
              </a:rPr>
              <a:t> is between 0.4 and 0.6</a:t>
            </a:r>
          </a:p>
        </p:txBody>
      </p:sp>
      <p:sp>
        <p:nvSpPr>
          <p:cNvPr id="3081" name="TextBox 12"/>
          <p:cNvSpPr txBox="1">
            <a:spLocks noChangeArrowheads="1"/>
          </p:cNvSpPr>
          <p:nvPr/>
        </p:nvSpPr>
        <p:spPr bwMode="auto">
          <a:xfrm>
            <a:off x="838200" y="3863975"/>
            <a:ext cx="7696200" cy="708025"/>
          </a:xfrm>
          <a:prstGeom prst="rect">
            <a:avLst/>
          </a:prstGeom>
          <a:noFill/>
          <a:ln w="9525">
            <a:noFill/>
            <a:miter lim="800000"/>
            <a:headEnd/>
            <a:tailEnd/>
          </a:ln>
        </p:spPr>
        <p:txBody>
          <a:bodyPr>
            <a:spAutoFit/>
          </a:bodyPr>
          <a:lstStyle/>
          <a:p>
            <a:r>
              <a:rPr lang="en-US" sz="2000" b="0"/>
              <a:t>When adding new documents, the system is likely to have seen most terms already… but the postings keep growing</a:t>
            </a:r>
          </a:p>
        </p:txBody>
      </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00" name="Rectangle 3"/>
          <p:cNvSpPr>
            <a:spLocks noGrp="1" noChangeArrowheads="1"/>
          </p:cNvSpPr>
          <p:nvPr>
            <p:ph type="body" idx="1"/>
          </p:nvPr>
        </p:nvSpPr>
        <p:spPr/>
        <p:txBody>
          <a:bodyPr/>
          <a:lstStyle/>
          <a:p>
            <a:r>
              <a:rPr lang="en-US" dirty="0" smtClean="0"/>
              <a:t>George Kingsley </a:t>
            </a:r>
            <a:r>
              <a:rPr lang="en-US" dirty="0" err="1" smtClean="0"/>
              <a:t>Zipf</a:t>
            </a:r>
            <a:r>
              <a:rPr lang="en-US" dirty="0" smtClean="0"/>
              <a:t> (1902-1950) observed the following relation between frequency and rank</a:t>
            </a:r>
          </a:p>
          <a:p>
            <a:endParaRPr lang="en-US" dirty="0" smtClean="0"/>
          </a:p>
          <a:p>
            <a:pPr lvl="1"/>
            <a:endParaRPr lang="en-US" dirty="0" smtClean="0"/>
          </a:p>
          <a:p>
            <a:pPr lvl="1"/>
            <a:endParaRPr lang="en-US" dirty="0" smtClean="0"/>
          </a:p>
          <a:p>
            <a:pPr lvl="1">
              <a:buNone/>
            </a:pPr>
            <a:r>
              <a:rPr lang="en-US" dirty="0" smtClean="0"/>
              <a:t>A few words occur frequently…most words occur infrequently</a:t>
            </a:r>
          </a:p>
          <a:p>
            <a:endParaRPr lang="en-US" dirty="0" smtClean="0"/>
          </a:p>
          <a:p>
            <a:r>
              <a:rPr lang="en-US" dirty="0" err="1" smtClean="0"/>
              <a:t>Zipfian</a:t>
            </a:r>
            <a:r>
              <a:rPr lang="en-US" dirty="0" smtClean="0"/>
              <a:t> distributions:</a:t>
            </a:r>
          </a:p>
          <a:p>
            <a:pPr lvl="1"/>
            <a:r>
              <a:rPr lang="en-US" dirty="0" smtClean="0"/>
              <a:t>English words</a:t>
            </a:r>
          </a:p>
          <a:p>
            <a:pPr lvl="1"/>
            <a:r>
              <a:rPr lang="en-US" dirty="0" smtClean="0"/>
              <a:t>Library book checkout patterns</a:t>
            </a:r>
          </a:p>
          <a:p>
            <a:pPr lvl="1"/>
            <a:r>
              <a:rPr lang="en-US" dirty="0" smtClean="0"/>
              <a:t>Website popularity (almost anything on the Web)</a:t>
            </a:r>
          </a:p>
        </p:txBody>
      </p:sp>
      <p:sp>
        <p:nvSpPr>
          <p:cNvPr id="4101" name="Rectangle 8"/>
          <p:cNvSpPr>
            <a:spLocks noChangeArrowheads="1"/>
          </p:cNvSpPr>
          <p:nvPr/>
        </p:nvSpPr>
        <p:spPr bwMode="auto">
          <a:xfrm>
            <a:off x="1219200" y="1981200"/>
            <a:ext cx="6705600" cy="1143000"/>
          </a:xfrm>
          <a:prstGeom prst="rect">
            <a:avLst/>
          </a:prstGeom>
          <a:solidFill>
            <a:srgbClr val="FFFFCC"/>
          </a:solidFill>
          <a:ln w="9525" algn="ctr">
            <a:noFill/>
            <a:round/>
            <a:headEnd/>
            <a:tailEnd/>
          </a:ln>
        </p:spPr>
        <p:txBody>
          <a:bodyPr/>
          <a:lstStyle/>
          <a:p>
            <a:endParaRPr lang="en-US"/>
          </a:p>
        </p:txBody>
      </p:sp>
      <p:sp>
        <p:nvSpPr>
          <p:cNvPr id="4102" name="Rectangle 2"/>
          <p:cNvSpPr>
            <a:spLocks noGrp="1" noChangeArrowheads="1"/>
          </p:cNvSpPr>
          <p:nvPr>
            <p:ph type="title"/>
          </p:nvPr>
        </p:nvSpPr>
        <p:spPr/>
        <p:txBody>
          <a:bodyPr/>
          <a:lstStyle/>
          <a:p>
            <a:r>
              <a:rPr lang="en-US" smtClean="0"/>
              <a:t>Postings Size: Zipf’s Law</a:t>
            </a:r>
          </a:p>
        </p:txBody>
      </p:sp>
      <p:graphicFrame>
        <p:nvGraphicFramePr>
          <p:cNvPr id="4098" name="Object 2"/>
          <p:cNvGraphicFramePr>
            <a:graphicFrameLocks noChangeAspect="1"/>
          </p:cNvGraphicFramePr>
          <p:nvPr/>
        </p:nvGraphicFramePr>
        <p:xfrm>
          <a:off x="1371600" y="2141538"/>
          <a:ext cx="1708150" cy="666750"/>
        </p:xfrm>
        <a:graphic>
          <a:graphicData uri="http://schemas.openxmlformats.org/presentationml/2006/ole">
            <p:oleObj spid="_x0000_s4098" name="Equation" r:id="rId3" imgW="7315200" imgH="2857500" progId="Equation.3">
              <p:embed/>
            </p:oleObj>
          </a:graphicData>
        </a:graphic>
      </p:graphicFrame>
      <p:sp>
        <p:nvSpPr>
          <p:cNvPr id="4103" name="Text Box 6"/>
          <p:cNvSpPr txBox="1">
            <a:spLocks noChangeArrowheads="1"/>
          </p:cNvSpPr>
          <p:nvPr/>
        </p:nvSpPr>
        <p:spPr bwMode="auto">
          <a:xfrm>
            <a:off x="3581400" y="2293938"/>
            <a:ext cx="387350" cy="366712"/>
          </a:xfrm>
          <a:prstGeom prst="rect">
            <a:avLst/>
          </a:prstGeom>
          <a:noFill/>
          <a:ln w="9525">
            <a:noFill/>
            <a:miter lim="800000"/>
            <a:headEnd/>
            <a:tailEnd/>
          </a:ln>
        </p:spPr>
        <p:txBody>
          <a:bodyPr wrap="none">
            <a:spAutoFit/>
          </a:bodyPr>
          <a:lstStyle/>
          <a:p>
            <a:r>
              <a:rPr lang="en-US" sz="1800" b="0">
                <a:solidFill>
                  <a:schemeClr val="bg2"/>
                </a:solidFill>
              </a:rPr>
              <a:t>or</a:t>
            </a:r>
          </a:p>
        </p:txBody>
      </p:sp>
      <p:graphicFrame>
        <p:nvGraphicFramePr>
          <p:cNvPr id="4099" name="Object 3"/>
          <p:cNvGraphicFramePr>
            <a:graphicFrameLocks noChangeAspect="1"/>
          </p:cNvGraphicFramePr>
          <p:nvPr/>
        </p:nvGraphicFramePr>
        <p:xfrm>
          <a:off x="4352925" y="1828800"/>
          <a:ext cx="1333500" cy="1292225"/>
        </p:xfrm>
        <a:graphic>
          <a:graphicData uri="http://schemas.openxmlformats.org/presentationml/2006/ole">
            <p:oleObj spid="_x0000_s4099" name="Equation" r:id="rId4" imgW="7315200" imgH="7086600" progId="Equation.3">
              <p:embed/>
            </p:oleObj>
          </a:graphicData>
        </a:graphic>
      </p:graphicFrame>
      <p:sp>
        <p:nvSpPr>
          <p:cNvPr id="4104" name="Text Box 8"/>
          <p:cNvSpPr txBox="1">
            <a:spLocks noChangeArrowheads="1"/>
          </p:cNvSpPr>
          <p:nvPr/>
        </p:nvSpPr>
        <p:spPr bwMode="auto">
          <a:xfrm>
            <a:off x="6096000" y="2054225"/>
            <a:ext cx="1655763" cy="1006475"/>
          </a:xfrm>
          <a:prstGeom prst="rect">
            <a:avLst/>
          </a:prstGeom>
          <a:noFill/>
          <a:ln w="9525">
            <a:noFill/>
            <a:miter lim="800000"/>
            <a:headEnd/>
            <a:tailEnd/>
          </a:ln>
        </p:spPr>
        <p:txBody>
          <a:bodyPr wrap="none">
            <a:spAutoFit/>
          </a:bodyPr>
          <a:lstStyle/>
          <a:p>
            <a:r>
              <a:rPr lang="en-US" sz="2000" b="0" i="1">
                <a:solidFill>
                  <a:schemeClr val="bg2"/>
                </a:solidFill>
              </a:rPr>
              <a:t>f</a:t>
            </a:r>
            <a:r>
              <a:rPr lang="en-US" sz="2000" b="0">
                <a:solidFill>
                  <a:schemeClr val="bg2"/>
                </a:solidFill>
              </a:rPr>
              <a:t> = frequency</a:t>
            </a:r>
          </a:p>
          <a:p>
            <a:r>
              <a:rPr lang="en-US" sz="2000" b="0" i="1">
                <a:solidFill>
                  <a:schemeClr val="bg2"/>
                </a:solidFill>
              </a:rPr>
              <a:t>r</a:t>
            </a:r>
            <a:r>
              <a:rPr lang="en-US" sz="2000" b="0">
                <a:solidFill>
                  <a:schemeClr val="bg2"/>
                </a:solidFill>
              </a:rPr>
              <a:t> = rank</a:t>
            </a:r>
          </a:p>
          <a:p>
            <a:r>
              <a:rPr lang="en-US" sz="2000" b="0" i="1">
                <a:solidFill>
                  <a:schemeClr val="bg2"/>
                </a:solidFill>
              </a:rPr>
              <a:t>c</a:t>
            </a:r>
            <a:r>
              <a:rPr lang="en-US" sz="2000" b="0">
                <a:solidFill>
                  <a:schemeClr val="bg2"/>
                </a:solidFill>
              </a:rPr>
              <a:t> = constant</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Outline of Part II</a:t>
            </a:r>
            <a:endParaRPr lang="en-US" dirty="0" smtClean="0"/>
          </a:p>
        </p:txBody>
      </p:sp>
      <p:sp>
        <p:nvSpPr>
          <p:cNvPr id="7171" name="Content Placeholder 2"/>
          <p:cNvSpPr>
            <a:spLocks noGrp="1"/>
          </p:cNvSpPr>
          <p:nvPr>
            <p:ph idx="1"/>
          </p:nvPr>
        </p:nvSpPr>
        <p:spPr/>
        <p:txBody>
          <a:bodyPr/>
          <a:lstStyle/>
          <a:p>
            <a:r>
              <a:rPr lang="en-US" dirty="0" smtClean="0"/>
              <a:t>MapReduce algorithm design</a:t>
            </a:r>
          </a:p>
          <a:p>
            <a:pPr lvl="1"/>
            <a:r>
              <a:rPr lang="en-US" dirty="0" smtClean="0"/>
              <a:t>Managing dependencies</a:t>
            </a:r>
          </a:p>
          <a:p>
            <a:pPr lvl="1"/>
            <a:r>
              <a:rPr lang="en-US" dirty="0" smtClean="0"/>
              <a:t>Computing term co-occurrence statistics</a:t>
            </a:r>
          </a:p>
          <a:p>
            <a:r>
              <a:rPr lang="en-US" dirty="0" smtClean="0"/>
              <a:t>Case study: statistical machine translation</a:t>
            </a:r>
          </a:p>
          <a:p>
            <a:r>
              <a:rPr lang="en-US" dirty="0" smtClean="0"/>
              <a:t>Iterative algorithms in MapReduce</a:t>
            </a:r>
          </a:p>
          <a:p>
            <a:pPr lvl="1"/>
            <a:r>
              <a:rPr lang="en-US" dirty="0" smtClean="0"/>
              <a:t>Expectation maximization</a:t>
            </a:r>
          </a:p>
          <a:p>
            <a:pPr lvl="1"/>
            <a:r>
              <a:rPr lang="en-US" dirty="0" smtClean="0"/>
              <a:t>Gradient descent methods</a:t>
            </a:r>
          </a:p>
          <a:p>
            <a:r>
              <a:rPr lang="en-US" dirty="0" smtClean="0"/>
              <a:t>Alternatives to MapReduce</a:t>
            </a:r>
          </a:p>
          <a:p>
            <a:r>
              <a:rPr lang="en-US" dirty="0" smtClean="0"/>
              <a:t>What’s next?</a:t>
            </a:r>
          </a:p>
          <a:p>
            <a:endParaRPr lang="en-US" dirty="0" smtClean="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smtClean="0"/>
              <a:t>MapReduce: Index Construction</a:t>
            </a:r>
          </a:p>
        </p:txBody>
      </p:sp>
      <p:sp>
        <p:nvSpPr>
          <p:cNvPr id="67587" name="Content Placeholder 2"/>
          <p:cNvSpPr>
            <a:spLocks noGrp="1"/>
          </p:cNvSpPr>
          <p:nvPr>
            <p:ph idx="1"/>
          </p:nvPr>
        </p:nvSpPr>
        <p:spPr/>
        <p:txBody>
          <a:bodyPr/>
          <a:lstStyle/>
          <a:p>
            <a:r>
              <a:rPr lang="en-US" smtClean="0"/>
              <a:t>Map over all documents</a:t>
            </a:r>
          </a:p>
          <a:p>
            <a:pPr lvl="1"/>
            <a:r>
              <a:rPr lang="en-US" smtClean="0"/>
              <a:t>Emit </a:t>
            </a:r>
            <a:r>
              <a:rPr lang="en-US" i="1" smtClean="0"/>
              <a:t>term</a:t>
            </a:r>
            <a:r>
              <a:rPr lang="en-US" smtClean="0"/>
              <a:t> as key, (</a:t>
            </a:r>
            <a:r>
              <a:rPr lang="en-US" i="1" smtClean="0"/>
              <a:t>docid</a:t>
            </a:r>
            <a:r>
              <a:rPr lang="en-US" smtClean="0"/>
              <a:t>, </a:t>
            </a:r>
            <a:r>
              <a:rPr lang="en-US" i="1" smtClean="0"/>
              <a:t>tf)</a:t>
            </a:r>
            <a:r>
              <a:rPr lang="en-US" smtClean="0"/>
              <a:t> as value</a:t>
            </a:r>
          </a:p>
          <a:p>
            <a:pPr lvl="1"/>
            <a:r>
              <a:rPr lang="en-US" smtClean="0"/>
              <a:t>Emit other information as necessary (e.g., term position)</a:t>
            </a:r>
          </a:p>
          <a:p>
            <a:r>
              <a:rPr lang="en-US" smtClean="0"/>
              <a:t>Reduce</a:t>
            </a:r>
          </a:p>
          <a:p>
            <a:pPr lvl="1"/>
            <a:r>
              <a:rPr lang="en-US" smtClean="0"/>
              <a:t>Trivial: each value represents a posting!</a:t>
            </a:r>
          </a:p>
          <a:p>
            <a:pPr lvl="1"/>
            <a:r>
              <a:rPr lang="en-US" smtClean="0"/>
              <a:t>Might want to sort the postings (e.g., by </a:t>
            </a:r>
            <a:r>
              <a:rPr lang="en-US" i="1" smtClean="0"/>
              <a:t>docid</a:t>
            </a:r>
            <a:r>
              <a:rPr lang="en-US" smtClean="0"/>
              <a:t> or </a:t>
            </a:r>
            <a:r>
              <a:rPr lang="en-US" i="1" smtClean="0"/>
              <a:t>tf</a:t>
            </a:r>
            <a:r>
              <a:rPr lang="en-US" smtClean="0"/>
              <a:t>)</a:t>
            </a:r>
          </a:p>
          <a:p>
            <a:r>
              <a:rPr lang="en-US" smtClean="0"/>
              <a:t>MapReduce does all the heavy lifting!</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smtClean="0"/>
              <a:t>Query Execution</a:t>
            </a:r>
          </a:p>
        </p:txBody>
      </p:sp>
      <p:sp>
        <p:nvSpPr>
          <p:cNvPr id="68611" name="Content Placeholder 2"/>
          <p:cNvSpPr>
            <a:spLocks noGrp="1"/>
          </p:cNvSpPr>
          <p:nvPr>
            <p:ph idx="1"/>
          </p:nvPr>
        </p:nvSpPr>
        <p:spPr/>
        <p:txBody>
          <a:bodyPr/>
          <a:lstStyle/>
          <a:p>
            <a:r>
              <a:rPr lang="en-US" smtClean="0"/>
              <a:t>MapReduce is meant for large-data batch processing</a:t>
            </a:r>
          </a:p>
          <a:p>
            <a:pPr lvl="1"/>
            <a:r>
              <a:rPr lang="en-US" smtClean="0"/>
              <a:t>Not suitable for lots of real time operations requiring low latency</a:t>
            </a:r>
          </a:p>
          <a:p>
            <a:r>
              <a:rPr lang="en-US" smtClean="0"/>
              <a:t>The solution: “the secret sauce”</a:t>
            </a:r>
          </a:p>
          <a:p>
            <a:pPr lvl="1"/>
            <a:r>
              <a:rPr lang="en-US" smtClean="0"/>
              <a:t>Most likely involves document partitioning</a:t>
            </a:r>
          </a:p>
          <a:p>
            <a:pPr lvl="1"/>
            <a:r>
              <a:rPr lang="en-US" smtClean="0"/>
              <a:t>Lots of system engineering: e.g., caching, load balancing, etc.</a:t>
            </a:r>
          </a:p>
          <a:p>
            <a:pPr lvl="1"/>
            <a:endParaRPr lang="en-US" smtClean="0"/>
          </a:p>
          <a:p>
            <a:endParaRPr lang="en-US" smtClean="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58" name="TextBox 3"/>
          <p:cNvSpPr txBox="1">
            <a:spLocks noChangeArrowheads="1"/>
          </p:cNvSpPr>
          <p:nvPr/>
        </p:nvSpPr>
        <p:spPr bwMode="auto">
          <a:xfrm>
            <a:off x="152400" y="2209800"/>
            <a:ext cx="8839200" cy="1570038"/>
          </a:xfrm>
          <a:prstGeom prst="rect">
            <a:avLst/>
          </a:prstGeom>
          <a:noFill/>
          <a:ln w="9525">
            <a:noFill/>
            <a:miter lim="800000"/>
            <a:headEnd/>
            <a:tailEnd/>
          </a:ln>
        </p:spPr>
        <p:txBody>
          <a:bodyPr>
            <a:spAutoFit/>
          </a:bodyPr>
          <a:lstStyle/>
          <a:p>
            <a:pPr algn="ctr"/>
            <a:r>
              <a:rPr lang="en-US" sz="9600"/>
              <a:t>Questions?</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82" name="TextBox 3"/>
          <p:cNvSpPr txBox="1">
            <a:spLocks noChangeArrowheads="1"/>
          </p:cNvSpPr>
          <p:nvPr/>
        </p:nvSpPr>
        <p:spPr bwMode="auto">
          <a:xfrm>
            <a:off x="0" y="2362200"/>
            <a:ext cx="9144000" cy="1323975"/>
          </a:xfrm>
          <a:prstGeom prst="rect">
            <a:avLst/>
          </a:prstGeom>
          <a:noFill/>
          <a:ln w="9525">
            <a:noFill/>
            <a:miter lim="800000"/>
            <a:headEnd/>
            <a:tailEnd/>
          </a:ln>
        </p:spPr>
        <p:txBody>
          <a:bodyPr>
            <a:spAutoFit/>
          </a:bodyPr>
          <a:lstStyle/>
          <a:p>
            <a:pPr algn="ctr"/>
            <a:r>
              <a:rPr lang="en-US" sz="4000" dirty="0" err="1"/>
              <a:t>MapReduce</a:t>
            </a:r>
            <a:r>
              <a:rPr lang="en-US" sz="4000" dirty="0"/>
              <a:t> “killer app” #2:</a:t>
            </a:r>
          </a:p>
          <a:p>
            <a:pPr algn="ctr"/>
            <a:r>
              <a:rPr lang="en-US" sz="4000" dirty="0">
                <a:solidFill>
                  <a:srgbClr val="FFFF00"/>
                </a:solidFill>
              </a:rPr>
              <a:t>Graph Algorithms</a:t>
            </a:r>
          </a:p>
        </p:txBody>
      </p:sp>
      <p:sp>
        <p:nvSpPr>
          <p:cNvPr id="3" name="Rectangle 2"/>
          <p:cNvSpPr/>
          <p:nvPr/>
        </p:nvSpPr>
        <p:spPr>
          <a:xfrm>
            <a:off x="3510650" y="4419600"/>
            <a:ext cx="2079966" cy="523220"/>
          </a:xfrm>
          <a:prstGeom prst="rect">
            <a:avLst/>
          </a:prstGeom>
        </p:spPr>
        <p:txBody>
          <a:bodyPr wrap="none">
            <a:spAutoFit/>
          </a:bodyPr>
          <a:lstStyle/>
          <a:p>
            <a:pPr algn="ctr"/>
            <a:r>
              <a:rPr lang="en-US" sz="2800" dirty="0" smtClean="0"/>
              <a:t>(Chapter 5)</a:t>
            </a:r>
            <a:endParaRPr lang="en-US" sz="2800"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smtClean="0"/>
              <a:t>Graph Algorithms: Topics</a:t>
            </a:r>
          </a:p>
        </p:txBody>
      </p:sp>
      <p:sp>
        <p:nvSpPr>
          <p:cNvPr id="72707" name="Content Placeholder 2"/>
          <p:cNvSpPr>
            <a:spLocks noGrp="1"/>
          </p:cNvSpPr>
          <p:nvPr>
            <p:ph idx="1"/>
          </p:nvPr>
        </p:nvSpPr>
        <p:spPr/>
        <p:txBody>
          <a:bodyPr/>
          <a:lstStyle/>
          <a:p>
            <a:r>
              <a:rPr lang="en-US" smtClean="0"/>
              <a:t>Introduction to graph algorithms and graph representations</a:t>
            </a:r>
          </a:p>
          <a:p>
            <a:r>
              <a:rPr lang="en-US" smtClean="0"/>
              <a:t>Single Source Shortest Path (SSSP) problem</a:t>
            </a:r>
          </a:p>
          <a:p>
            <a:pPr lvl="1"/>
            <a:r>
              <a:rPr lang="en-US" smtClean="0"/>
              <a:t>Refresher: Dijkstra’s algorithm</a:t>
            </a:r>
          </a:p>
          <a:p>
            <a:pPr lvl="1"/>
            <a:r>
              <a:rPr lang="en-US" smtClean="0"/>
              <a:t>Breadth-First Search with MapReduce</a:t>
            </a:r>
          </a:p>
          <a:p>
            <a:r>
              <a:rPr lang="en-US" smtClean="0"/>
              <a:t>PageRank</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730" name="Rectangle 1"/>
          <p:cNvSpPr>
            <a:spLocks noGrp="1" noChangeArrowheads="1"/>
          </p:cNvSpPr>
          <p:nvPr>
            <p:ph type="title"/>
          </p:nvPr>
        </p:nvSpPr>
        <p:spPr/>
        <p:txBody>
          <a:bodyPr/>
          <a:lstStyle/>
          <a:p>
            <a:r>
              <a:rPr lang="en-GB" smtClean="0"/>
              <a:t>What’s a graph?</a:t>
            </a:r>
          </a:p>
        </p:txBody>
      </p:sp>
      <p:sp>
        <p:nvSpPr>
          <p:cNvPr id="73731" name="Rectangle 2"/>
          <p:cNvSpPr>
            <a:spLocks noGrp="1" noChangeArrowheads="1"/>
          </p:cNvSpPr>
          <p:nvPr>
            <p:ph type="body" idx="1"/>
          </p:nvPr>
        </p:nvSpPr>
        <p:spPr/>
        <p:txBody>
          <a:bodyPr/>
          <a:lstStyle/>
          <a:p>
            <a:r>
              <a:rPr lang="en-GB" dirty="0" smtClean="0"/>
              <a:t>G = (V,E), where</a:t>
            </a:r>
          </a:p>
          <a:p>
            <a:pPr lvl="1"/>
            <a:r>
              <a:rPr lang="en-GB" dirty="0" smtClean="0"/>
              <a:t>V represents the set of vertices (nodes)</a:t>
            </a:r>
          </a:p>
          <a:p>
            <a:pPr lvl="1"/>
            <a:r>
              <a:rPr lang="en-GB" dirty="0" smtClean="0"/>
              <a:t>E represents the set of edges (links)</a:t>
            </a:r>
          </a:p>
          <a:p>
            <a:pPr lvl="1"/>
            <a:r>
              <a:rPr lang="en-GB" dirty="0" smtClean="0"/>
              <a:t>Both vertices and edges may contain additional information</a:t>
            </a:r>
          </a:p>
          <a:p>
            <a:r>
              <a:rPr lang="en-GB" dirty="0" smtClean="0"/>
              <a:t>Different types of graphs:</a:t>
            </a:r>
          </a:p>
          <a:p>
            <a:pPr lvl="1"/>
            <a:r>
              <a:rPr lang="en-GB" dirty="0" smtClean="0"/>
              <a:t>Directed vs. undirected edges</a:t>
            </a:r>
          </a:p>
          <a:p>
            <a:pPr lvl="1"/>
            <a:r>
              <a:rPr lang="en-GB" dirty="0" smtClean="0"/>
              <a:t>Presence or absence of cycles</a:t>
            </a:r>
          </a:p>
          <a:p>
            <a:pPr lvl="1"/>
            <a:r>
              <a:rPr lang="en-GB" dirty="0" smtClean="0"/>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4" name="Rectangle 1"/>
          <p:cNvSpPr>
            <a:spLocks noGrp="1" noChangeArrowheads="1"/>
          </p:cNvSpPr>
          <p:nvPr>
            <p:ph type="title"/>
          </p:nvPr>
        </p:nvSpPr>
        <p:spPr/>
        <p:txBody>
          <a:bodyPr/>
          <a:lstStyle/>
          <a:p>
            <a:r>
              <a:rPr lang="en-GB" smtClean="0"/>
              <a:t>Some Graph Problems</a:t>
            </a:r>
          </a:p>
        </p:txBody>
      </p:sp>
      <p:sp>
        <p:nvSpPr>
          <p:cNvPr id="74755" name="Rectangle 2"/>
          <p:cNvSpPr>
            <a:spLocks noGrp="1" noChangeArrowheads="1"/>
          </p:cNvSpPr>
          <p:nvPr>
            <p:ph type="body" idx="1"/>
          </p:nvPr>
        </p:nvSpPr>
        <p:spPr/>
        <p:txBody>
          <a:bodyPr/>
          <a:lstStyle/>
          <a:p>
            <a:r>
              <a:rPr lang="en-GB" dirty="0" smtClean="0"/>
              <a:t>Finding shortest paths</a:t>
            </a:r>
          </a:p>
          <a:p>
            <a:pPr lvl="1"/>
            <a:r>
              <a:rPr lang="en-GB" dirty="0" smtClean="0"/>
              <a:t>Routing Internet traffic and UPS trucks</a:t>
            </a:r>
          </a:p>
          <a:p>
            <a:r>
              <a:rPr lang="en-GB" dirty="0" smtClean="0"/>
              <a:t>Finding minimum spanning trees</a:t>
            </a:r>
          </a:p>
          <a:p>
            <a:pPr lvl="1"/>
            <a:r>
              <a:rPr lang="en-GB" dirty="0" smtClean="0"/>
              <a:t>Telco laying down </a:t>
            </a:r>
            <a:r>
              <a:rPr lang="en-GB" dirty="0" err="1" smtClean="0"/>
              <a:t>fiber</a:t>
            </a:r>
            <a:endParaRPr lang="en-GB" dirty="0" smtClean="0"/>
          </a:p>
          <a:p>
            <a:r>
              <a:rPr lang="en-GB" dirty="0" smtClean="0"/>
              <a:t>Finding Max Flow</a:t>
            </a:r>
          </a:p>
          <a:p>
            <a:pPr lvl="1"/>
            <a:r>
              <a:rPr lang="en-GB" dirty="0" smtClean="0"/>
              <a:t>Airline scheduling</a:t>
            </a:r>
          </a:p>
          <a:p>
            <a:r>
              <a:rPr lang="en-GB" dirty="0" smtClean="0"/>
              <a:t>Identify “special” nodes and communities</a:t>
            </a:r>
          </a:p>
          <a:p>
            <a:pPr lvl="1"/>
            <a:r>
              <a:rPr lang="en-GB" dirty="0" smtClean="0"/>
              <a:t>Breaking up terrorist cells, spread of swine/avian/… flu</a:t>
            </a:r>
          </a:p>
          <a:p>
            <a:r>
              <a:rPr lang="en-GB" dirty="0" smtClean="0"/>
              <a:t>Bipartite matching</a:t>
            </a:r>
          </a:p>
          <a:p>
            <a:pPr lvl="1"/>
            <a:r>
              <a:rPr lang="en-GB" dirty="0" err="1" smtClean="0"/>
              <a:t>Monster.com</a:t>
            </a:r>
            <a:r>
              <a:rPr lang="en-GB" dirty="0" smtClean="0"/>
              <a:t>, </a:t>
            </a:r>
            <a:r>
              <a:rPr lang="en-GB" dirty="0" err="1" smtClean="0"/>
              <a:t>Match.com</a:t>
            </a:r>
            <a:endParaRPr lang="en-GB" dirty="0" smtClean="0"/>
          </a:p>
          <a:p>
            <a:r>
              <a:rPr lang="en-GB" dirty="0" smtClean="0"/>
              <a:t>And of course... </a:t>
            </a:r>
            <a:r>
              <a:rPr lang="en-GB" dirty="0" err="1" smtClean="0"/>
              <a:t>PageRank</a:t>
            </a:r>
            <a:endParaRPr lang="en-GB"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smtClean="0"/>
              <a:t>Representing Graphs</a:t>
            </a:r>
          </a:p>
        </p:txBody>
      </p:sp>
      <p:sp>
        <p:nvSpPr>
          <p:cNvPr id="76803" name="Content Placeholder 2"/>
          <p:cNvSpPr>
            <a:spLocks noGrp="1"/>
          </p:cNvSpPr>
          <p:nvPr>
            <p:ph idx="1"/>
          </p:nvPr>
        </p:nvSpPr>
        <p:spPr/>
        <p:txBody>
          <a:bodyPr/>
          <a:lstStyle/>
          <a:p>
            <a:r>
              <a:rPr lang="en-US" smtClean="0"/>
              <a:t>G = (V, E)</a:t>
            </a:r>
          </a:p>
          <a:p>
            <a:pPr lvl="1"/>
            <a:r>
              <a:rPr lang="en-US" smtClean="0"/>
              <a:t>A poor representation for computational purposes</a:t>
            </a:r>
          </a:p>
          <a:p>
            <a:r>
              <a:rPr lang="en-US" smtClean="0"/>
              <a:t>Two common representations</a:t>
            </a:r>
          </a:p>
          <a:p>
            <a:pPr lvl="1"/>
            <a:r>
              <a:rPr lang="en-US" smtClean="0"/>
              <a:t>Adjacency matrix</a:t>
            </a:r>
          </a:p>
          <a:p>
            <a:pPr lvl="1"/>
            <a:r>
              <a:rPr lang="en-US" smtClean="0"/>
              <a:t>Adjacency list</a:t>
            </a:r>
          </a:p>
          <a:p>
            <a:endParaRPr lang="en-US" smtClean="0"/>
          </a:p>
          <a:p>
            <a:pPr lvl="1"/>
            <a:endParaRPr lang="en-US" smtClean="0"/>
          </a:p>
          <a:p>
            <a:endParaRPr lang="en-US" smtClean="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6" name="Rectangle 1"/>
          <p:cNvSpPr>
            <a:spLocks noGrp="1" noChangeArrowheads="1"/>
          </p:cNvSpPr>
          <p:nvPr>
            <p:ph type="title"/>
          </p:nvPr>
        </p:nvSpPr>
        <p:spPr/>
        <p:txBody>
          <a:bodyPr/>
          <a:lstStyle/>
          <a:p>
            <a:r>
              <a:rPr lang="en-GB" smtClean="0"/>
              <a:t>Adjacency Matrices</a:t>
            </a:r>
          </a:p>
        </p:txBody>
      </p:sp>
      <p:sp>
        <p:nvSpPr>
          <p:cNvPr id="77827" name="Rectangle 2"/>
          <p:cNvSpPr>
            <a:spLocks noGrp="1" noChangeArrowheads="1"/>
          </p:cNvSpPr>
          <p:nvPr>
            <p:ph type="body" idx="1"/>
          </p:nvPr>
        </p:nvSpPr>
        <p:spPr/>
        <p:txBody>
          <a:bodyPr/>
          <a:lstStyle/>
          <a:p>
            <a:pPr>
              <a:buFont typeface="Wingdings" pitchFamily="2" charset="2"/>
              <a:buNone/>
            </a:pPr>
            <a:r>
              <a:rPr lang="en-GB" dirty="0" smtClean="0"/>
              <a:t>Represent a graph as an </a:t>
            </a:r>
            <a:r>
              <a:rPr lang="en-GB" i="1" dirty="0" smtClean="0"/>
              <a:t>n</a:t>
            </a:r>
            <a:r>
              <a:rPr lang="en-GB" dirty="0" smtClean="0"/>
              <a:t> x </a:t>
            </a:r>
            <a:r>
              <a:rPr lang="en-GB" i="1" dirty="0" smtClean="0"/>
              <a:t>n</a:t>
            </a:r>
            <a:r>
              <a:rPr lang="en-GB" dirty="0" smtClean="0"/>
              <a:t> square matrix </a:t>
            </a:r>
            <a:r>
              <a:rPr lang="en-GB" i="1" dirty="0" smtClean="0"/>
              <a:t>M</a:t>
            </a:r>
          </a:p>
          <a:p>
            <a:pPr lvl="1"/>
            <a:r>
              <a:rPr lang="en-GB" i="1" dirty="0" smtClean="0"/>
              <a:t>n</a:t>
            </a:r>
            <a:r>
              <a:rPr lang="en-GB" dirty="0" smtClean="0"/>
              <a:t> = |V|</a:t>
            </a:r>
          </a:p>
          <a:p>
            <a:pPr lvl="1"/>
            <a:r>
              <a:rPr lang="en-GB" i="1" dirty="0" err="1" smtClean="0"/>
              <a:t>M</a:t>
            </a:r>
            <a:r>
              <a:rPr lang="en-GB" i="1" baseline="-25000" dirty="0" err="1" smtClean="0"/>
              <a:t>ij</a:t>
            </a:r>
            <a:r>
              <a:rPr lang="en-GB" dirty="0" smtClean="0"/>
              <a:t> = 1 means a link from node </a:t>
            </a:r>
            <a:r>
              <a:rPr lang="en-GB" i="1" dirty="0" err="1" smtClean="0"/>
              <a:t>i</a:t>
            </a:r>
            <a:r>
              <a:rPr lang="en-GB" dirty="0" smtClean="0"/>
              <a:t> to </a:t>
            </a:r>
            <a:r>
              <a:rPr lang="en-GB" i="1" dirty="0" smtClean="0"/>
              <a:t>j</a:t>
            </a:r>
          </a:p>
          <a:p>
            <a:endParaRPr lang="en-GB" dirty="0" smtClean="0"/>
          </a:p>
          <a:p>
            <a:pPr lvl="1"/>
            <a:endParaRPr lang="en-GB" dirty="0" smtClean="0"/>
          </a:p>
        </p:txBody>
      </p:sp>
      <p:graphicFrame>
        <p:nvGraphicFramePr>
          <p:cNvPr id="7" name="Group 42"/>
          <p:cNvGraphicFramePr>
            <a:graphicFrameLocks noGrp="1"/>
          </p:cNvGraphicFramePr>
          <p:nvPr/>
        </p:nvGraphicFramePr>
        <p:xfrm>
          <a:off x="1143000" y="2971800"/>
          <a:ext cx="2819400" cy="2667002"/>
        </p:xfrm>
        <a:graphic>
          <a:graphicData uri="http://schemas.openxmlformats.org/drawingml/2006/table">
            <a:tbl>
              <a:tblPr/>
              <a:tblGrid>
                <a:gridCol w="563513"/>
                <a:gridCol w="564431"/>
                <a:gridCol w="563513"/>
                <a:gridCol w="564430"/>
                <a:gridCol w="563513"/>
              </a:tblGrid>
              <a:tr h="533125">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endParaRPr kumimoji="0" lang="en-US" sz="2800" b="1" i="0" u="none" strike="noStrike" cap="none" normalizeH="0" baseline="0" dirty="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1" i="0" u="none" strike="noStrike" cap="none" normalizeH="0" baseline="0" dirty="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1" i="0" u="none" strike="noStrike" cap="none" normalizeH="0" baseline="0" dirty="0" smtClean="0">
                          <a:ln>
                            <a:noFill/>
                          </a:ln>
                          <a:solidFill>
                            <a:schemeClr val="tx1"/>
                          </a:solidFill>
                          <a:effectLst/>
                          <a:latin typeface="Arial"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1" i="0" u="none" strike="noStrike" cap="none" normalizeH="0" baseline="0" dirty="0" smtClean="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1" i="0" u="none" strike="noStrike" cap="none" normalizeH="0" baseline="0" dirty="0" smtClean="0">
                          <a:ln>
                            <a:noFill/>
                          </a:ln>
                          <a:solidFill>
                            <a:schemeClr val="tx1"/>
                          </a:solidFill>
                          <a:effectLst/>
                          <a:latin typeface="Arial"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125">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1" i="0" u="none" strike="noStrike" cap="none" normalizeH="0" baseline="0" dirty="0" smtClean="0">
                          <a:ln>
                            <a:noFill/>
                          </a:ln>
                          <a:solidFill>
                            <a:schemeClr val="tx1"/>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502">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1" i="0" u="none" strike="noStrike" cap="none" normalizeH="0" baseline="0" dirty="0" smtClean="0">
                          <a:ln>
                            <a:noFill/>
                          </a:ln>
                          <a:solidFill>
                            <a:schemeClr val="tx1"/>
                          </a:solidFill>
                          <a:effectLst/>
                          <a:latin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125">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1" i="0" u="none" strike="noStrike" cap="none" normalizeH="0" baseline="0" dirty="0" smtClean="0">
                          <a:ln>
                            <a:noFill/>
                          </a:ln>
                          <a:solidFill>
                            <a:schemeClr val="tx1"/>
                          </a:solidFill>
                          <a:effectLst/>
                          <a:latin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125">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1" i="0" u="none" strike="noStrike" cap="none" normalizeH="0" baseline="0" dirty="0" smtClean="0">
                          <a:ln>
                            <a:noFill/>
                          </a:ln>
                          <a:solidFill>
                            <a:schemeClr val="tx1"/>
                          </a:solidFill>
                          <a:effectLst/>
                          <a:latin typeface="Arial"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7866" name="Oval 7"/>
          <p:cNvSpPr>
            <a:spLocks noChangeArrowheads="1"/>
          </p:cNvSpPr>
          <p:nvPr/>
        </p:nvSpPr>
        <p:spPr bwMode="auto">
          <a:xfrm>
            <a:off x="5334000" y="3429000"/>
            <a:ext cx="533400" cy="5334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pPr algn="ctr"/>
            <a:r>
              <a:rPr lang="en-US">
                <a:solidFill>
                  <a:schemeClr val="bg2"/>
                </a:solidFill>
              </a:rPr>
              <a:t>1</a:t>
            </a:r>
          </a:p>
        </p:txBody>
      </p:sp>
      <p:sp>
        <p:nvSpPr>
          <p:cNvPr id="77867" name="Oval 10"/>
          <p:cNvSpPr>
            <a:spLocks noChangeArrowheads="1"/>
          </p:cNvSpPr>
          <p:nvPr/>
        </p:nvSpPr>
        <p:spPr bwMode="auto">
          <a:xfrm>
            <a:off x="6781800" y="2743200"/>
            <a:ext cx="533400" cy="5334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pPr algn="ctr"/>
            <a:r>
              <a:rPr lang="en-US">
                <a:solidFill>
                  <a:schemeClr val="bg2"/>
                </a:solidFill>
              </a:rPr>
              <a:t>2</a:t>
            </a:r>
          </a:p>
        </p:txBody>
      </p:sp>
      <p:sp>
        <p:nvSpPr>
          <p:cNvPr id="77868" name="Oval 11"/>
          <p:cNvSpPr>
            <a:spLocks noChangeArrowheads="1"/>
          </p:cNvSpPr>
          <p:nvPr/>
        </p:nvSpPr>
        <p:spPr bwMode="auto">
          <a:xfrm>
            <a:off x="7924800" y="3886200"/>
            <a:ext cx="533400" cy="5334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pPr algn="ctr"/>
            <a:r>
              <a:rPr lang="en-US">
                <a:solidFill>
                  <a:schemeClr val="bg2"/>
                </a:solidFill>
              </a:rPr>
              <a:t>3</a:t>
            </a:r>
          </a:p>
        </p:txBody>
      </p:sp>
      <p:sp>
        <p:nvSpPr>
          <p:cNvPr id="77869" name="Oval 12"/>
          <p:cNvSpPr>
            <a:spLocks noChangeArrowheads="1"/>
          </p:cNvSpPr>
          <p:nvPr/>
        </p:nvSpPr>
        <p:spPr bwMode="auto">
          <a:xfrm>
            <a:off x="6324600" y="5105400"/>
            <a:ext cx="533400" cy="5334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pPr algn="ctr"/>
            <a:r>
              <a:rPr lang="en-US">
                <a:solidFill>
                  <a:schemeClr val="bg2"/>
                </a:solidFill>
              </a:rPr>
              <a:t>4</a:t>
            </a:r>
          </a:p>
        </p:txBody>
      </p:sp>
      <p:cxnSp>
        <p:nvCxnSpPr>
          <p:cNvPr id="77870" name="Curved Connector 14"/>
          <p:cNvCxnSpPr>
            <a:cxnSpLocks noChangeShapeType="1"/>
            <a:stCxn id="77866" idx="0"/>
            <a:endCxn id="77867" idx="2"/>
          </p:cNvCxnSpPr>
          <p:nvPr/>
        </p:nvCxnSpPr>
        <p:spPr bwMode="auto">
          <a:xfrm rot="5400000" flipH="1" flipV="1">
            <a:off x="5981700" y="2628900"/>
            <a:ext cx="419100" cy="1181100"/>
          </a:xfrm>
          <a:prstGeom prst="curvedConnector2">
            <a:avLst/>
          </a:prstGeom>
          <a:noFill/>
          <a:ln w="19050" algn="ctr">
            <a:solidFill>
              <a:schemeClr val="tx1"/>
            </a:solidFill>
            <a:round/>
            <a:headEnd/>
            <a:tailEnd type="arrow" w="med" len="med"/>
          </a:ln>
        </p:spPr>
      </p:cxnSp>
      <p:cxnSp>
        <p:nvCxnSpPr>
          <p:cNvPr id="77871" name="Curved Connector 14"/>
          <p:cNvCxnSpPr>
            <a:cxnSpLocks noChangeShapeType="1"/>
            <a:stCxn id="77866" idx="4"/>
            <a:endCxn id="77869" idx="2"/>
          </p:cNvCxnSpPr>
          <p:nvPr/>
        </p:nvCxnSpPr>
        <p:spPr bwMode="auto">
          <a:xfrm rot="16200000" flipH="1">
            <a:off x="5257800" y="4305300"/>
            <a:ext cx="1409700" cy="723900"/>
          </a:xfrm>
          <a:prstGeom prst="curvedConnector2">
            <a:avLst/>
          </a:prstGeom>
          <a:noFill/>
          <a:ln w="19050" algn="ctr">
            <a:solidFill>
              <a:schemeClr val="tx1"/>
            </a:solidFill>
            <a:round/>
            <a:headEnd/>
            <a:tailEnd type="arrow" w="med" len="med"/>
          </a:ln>
        </p:spPr>
      </p:cxnSp>
      <p:cxnSp>
        <p:nvCxnSpPr>
          <p:cNvPr id="77872" name="Curved Connector 14"/>
          <p:cNvCxnSpPr>
            <a:cxnSpLocks noChangeShapeType="1"/>
            <a:stCxn id="77867" idx="4"/>
            <a:endCxn id="77866" idx="6"/>
          </p:cNvCxnSpPr>
          <p:nvPr/>
        </p:nvCxnSpPr>
        <p:spPr bwMode="auto">
          <a:xfrm rot="5400000">
            <a:off x="6248400" y="2895600"/>
            <a:ext cx="419100" cy="1181100"/>
          </a:xfrm>
          <a:prstGeom prst="curvedConnector2">
            <a:avLst/>
          </a:prstGeom>
          <a:noFill/>
          <a:ln w="19050" algn="ctr">
            <a:solidFill>
              <a:schemeClr val="tx1"/>
            </a:solidFill>
            <a:round/>
            <a:headEnd/>
            <a:tailEnd type="arrow" w="med" len="med"/>
          </a:ln>
        </p:spPr>
      </p:cxnSp>
      <p:cxnSp>
        <p:nvCxnSpPr>
          <p:cNvPr id="77873" name="Curved Connector 14"/>
          <p:cNvCxnSpPr>
            <a:cxnSpLocks noChangeShapeType="1"/>
            <a:stCxn id="77867" idx="6"/>
            <a:endCxn id="77868" idx="0"/>
          </p:cNvCxnSpPr>
          <p:nvPr/>
        </p:nvCxnSpPr>
        <p:spPr bwMode="auto">
          <a:xfrm>
            <a:off x="7315200" y="3009900"/>
            <a:ext cx="876300" cy="876300"/>
          </a:xfrm>
          <a:prstGeom prst="curvedConnector2">
            <a:avLst/>
          </a:prstGeom>
          <a:noFill/>
          <a:ln w="19050" algn="ctr">
            <a:solidFill>
              <a:schemeClr val="tx1"/>
            </a:solidFill>
            <a:round/>
            <a:headEnd/>
            <a:tailEnd type="arrow" w="med" len="med"/>
          </a:ln>
        </p:spPr>
      </p:cxnSp>
      <p:cxnSp>
        <p:nvCxnSpPr>
          <p:cNvPr id="77874" name="Curved Connector 14"/>
          <p:cNvCxnSpPr>
            <a:cxnSpLocks noChangeShapeType="1"/>
            <a:stCxn id="77867" idx="6"/>
            <a:endCxn id="77869" idx="6"/>
          </p:cNvCxnSpPr>
          <p:nvPr/>
        </p:nvCxnSpPr>
        <p:spPr bwMode="auto">
          <a:xfrm flipH="1">
            <a:off x="6858000" y="3009900"/>
            <a:ext cx="457200" cy="2362200"/>
          </a:xfrm>
          <a:prstGeom prst="curvedConnector3">
            <a:avLst>
              <a:gd name="adj1" fmla="val -50000"/>
            </a:avLst>
          </a:prstGeom>
          <a:noFill/>
          <a:ln w="19050" algn="ctr">
            <a:solidFill>
              <a:schemeClr val="tx1"/>
            </a:solidFill>
            <a:round/>
            <a:headEnd/>
            <a:tailEnd type="arrow" w="med" len="med"/>
          </a:ln>
        </p:spPr>
      </p:cxnSp>
      <p:cxnSp>
        <p:nvCxnSpPr>
          <p:cNvPr id="77875" name="Curved Connector 14"/>
          <p:cNvCxnSpPr>
            <a:cxnSpLocks noChangeShapeType="1"/>
            <a:stCxn id="77868" idx="3"/>
            <a:endCxn id="77866" idx="5"/>
          </p:cNvCxnSpPr>
          <p:nvPr/>
        </p:nvCxnSpPr>
        <p:spPr bwMode="auto">
          <a:xfrm rot="5400000" flipH="1">
            <a:off x="6667501" y="3006725"/>
            <a:ext cx="457200" cy="2212975"/>
          </a:xfrm>
          <a:prstGeom prst="curvedConnector3">
            <a:avLst>
              <a:gd name="adj1" fmla="val -67088"/>
            </a:avLst>
          </a:prstGeom>
          <a:noFill/>
          <a:ln w="19050" algn="ctr">
            <a:solidFill>
              <a:schemeClr val="tx1"/>
            </a:solidFill>
            <a:round/>
            <a:headEnd/>
            <a:tailEnd type="arrow" w="med" len="med"/>
          </a:ln>
        </p:spPr>
      </p:cxnSp>
      <p:cxnSp>
        <p:nvCxnSpPr>
          <p:cNvPr id="77876" name="Curved Connector 14"/>
          <p:cNvCxnSpPr>
            <a:cxnSpLocks noChangeShapeType="1"/>
            <a:stCxn id="77869" idx="0"/>
            <a:endCxn id="77866" idx="6"/>
          </p:cNvCxnSpPr>
          <p:nvPr/>
        </p:nvCxnSpPr>
        <p:spPr bwMode="auto">
          <a:xfrm rot="16200000" flipV="1">
            <a:off x="5524500" y="4038600"/>
            <a:ext cx="1409700" cy="723900"/>
          </a:xfrm>
          <a:prstGeom prst="curvedConnector2">
            <a:avLst/>
          </a:prstGeom>
          <a:noFill/>
          <a:ln w="19050" algn="ctr">
            <a:solidFill>
              <a:schemeClr val="tx1"/>
            </a:solidFill>
            <a:round/>
            <a:headEnd/>
            <a:tailEnd type="arrow" w="med" len="med"/>
          </a:ln>
        </p:spPr>
      </p:cxnSp>
      <p:cxnSp>
        <p:nvCxnSpPr>
          <p:cNvPr id="77877" name="Curved Connector 14"/>
          <p:cNvCxnSpPr>
            <a:cxnSpLocks noChangeShapeType="1"/>
            <a:stCxn id="77869" idx="6"/>
            <a:endCxn id="77868" idx="4"/>
          </p:cNvCxnSpPr>
          <p:nvPr/>
        </p:nvCxnSpPr>
        <p:spPr bwMode="auto">
          <a:xfrm flipV="1">
            <a:off x="6858000" y="4419600"/>
            <a:ext cx="1333500" cy="952500"/>
          </a:xfrm>
          <a:prstGeom prst="curvedConnector2">
            <a:avLst/>
          </a:prstGeom>
          <a:noFill/>
          <a:ln w="19050" algn="ctr">
            <a:solidFill>
              <a:schemeClr val="tx1"/>
            </a:solidFill>
            <a:round/>
            <a:headEnd/>
            <a:tailEnd type="arrow" w="med" len="med"/>
          </a:ln>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GB" smtClean="0"/>
              <a:t>Adjacency Lists</a:t>
            </a:r>
            <a:endParaRPr lang="en-US" smtClean="0"/>
          </a:p>
        </p:txBody>
      </p:sp>
      <p:sp>
        <p:nvSpPr>
          <p:cNvPr id="79875" name="Content Placeholder 2"/>
          <p:cNvSpPr>
            <a:spLocks noGrp="1"/>
          </p:cNvSpPr>
          <p:nvPr>
            <p:ph idx="1"/>
          </p:nvPr>
        </p:nvSpPr>
        <p:spPr/>
        <p:txBody>
          <a:bodyPr/>
          <a:lstStyle/>
          <a:p>
            <a:pPr>
              <a:buFont typeface="Wingdings" pitchFamily="2" charset="2"/>
              <a:buNone/>
            </a:pPr>
            <a:r>
              <a:rPr lang="en-US" smtClean="0"/>
              <a:t>Take adjacency matrices… and throw away all the zeros</a:t>
            </a:r>
          </a:p>
        </p:txBody>
      </p:sp>
      <p:graphicFrame>
        <p:nvGraphicFramePr>
          <p:cNvPr id="5" name="Group 42"/>
          <p:cNvGraphicFramePr>
            <a:graphicFrameLocks noGrp="1"/>
          </p:cNvGraphicFramePr>
          <p:nvPr/>
        </p:nvGraphicFramePr>
        <p:xfrm>
          <a:off x="1524000" y="2590800"/>
          <a:ext cx="2819400" cy="2667002"/>
        </p:xfrm>
        <a:graphic>
          <a:graphicData uri="http://schemas.openxmlformats.org/drawingml/2006/table">
            <a:tbl>
              <a:tblPr/>
              <a:tblGrid>
                <a:gridCol w="563513"/>
                <a:gridCol w="564431"/>
                <a:gridCol w="563513"/>
                <a:gridCol w="564430"/>
                <a:gridCol w="563513"/>
              </a:tblGrid>
              <a:tr h="533125">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endParaRPr kumimoji="0" lang="en-US" sz="2800" b="1" i="0" u="none" strike="noStrike" cap="none" normalizeH="0" baseline="0" dirty="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1" i="0" u="none" strike="noStrike" cap="none" normalizeH="0" baseline="0" dirty="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1" i="0" u="none" strike="noStrike" cap="none" normalizeH="0" baseline="0" dirty="0" smtClean="0">
                          <a:ln>
                            <a:noFill/>
                          </a:ln>
                          <a:solidFill>
                            <a:schemeClr val="tx1"/>
                          </a:solidFill>
                          <a:effectLst/>
                          <a:latin typeface="Arial"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1" i="0" u="none" strike="noStrike" cap="none" normalizeH="0" baseline="0" dirty="0" smtClean="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1" i="0" u="none" strike="noStrike" cap="none" normalizeH="0" baseline="0" dirty="0" smtClean="0">
                          <a:ln>
                            <a:noFill/>
                          </a:ln>
                          <a:solidFill>
                            <a:schemeClr val="tx1"/>
                          </a:solidFill>
                          <a:effectLst/>
                          <a:latin typeface="Arial"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125">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1" i="0" u="none" strike="noStrike" cap="none" normalizeH="0" baseline="0" dirty="0" smtClean="0">
                          <a:ln>
                            <a:noFill/>
                          </a:ln>
                          <a:solidFill>
                            <a:schemeClr val="tx1"/>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502">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1" i="0" u="none" strike="noStrike" cap="none" normalizeH="0" baseline="0" dirty="0" smtClean="0">
                          <a:ln>
                            <a:noFill/>
                          </a:ln>
                          <a:solidFill>
                            <a:schemeClr val="tx1"/>
                          </a:solidFill>
                          <a:effectLst/>
                          <a:latin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125">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1" i="0" u="none" strike="noStrike" cap="none" normalizeH="0" baseline="0" dirty="0" smtClean="0">
                          <a:ln>
                            <a:noFill/>
                          </a:ln>
                          <a:solidFill>
                            <a:schemeClr val="tx1"/>
                          </a:solidFill>
                          <a:effectLst/>
                          <a:latin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125">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1" i="0" u="none" strike="noStrike" cap="none" normalizeH="0" baseline="0" dirty="0" smtClean="0">
                          <a:ln>
                            <a:noFill/>
                          </a:ln>
                          <a:solidFill>
                            <a:schemeClr val="tx1"/>
                          </a:solidFill>
                          <a:effectLst/>
                          <a:latin typeface="Arial"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71000"/>
                        </a:lnSpc>
                        <a:spcBef>
                          <a:spcPts val="800"/>
                        </a:spcBef>
                        <a:spcAft>
                          <a:spcPct val="0"/>
                        </a:spcAft>
                        <a:buClr>
                          <a:srgbClr val="00007D"/>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9914" name="TextBox 5"/>
          <p:cNvSpPr txBox="1">
            <a:spLocks noChangeArrowheads="1"/>
          </p:cNvSpPr>
          <p:nvPr/>
        </p:nvSpPr>
        <p:spPr bwMode="auto">
          <a:xfrm>
            <a:off x="5711825" y="2984500"/>
            <a:ext cx="1603375" cy="1816100"/>
          </a:xfrm>
          <a:prstGeom prst="rect">
            <a:avLst/>
          </a:prstGeom>
          <a:noFill/>
          <a:ln w="9525">
            <a:noFill/>
            <a:miter lim="800000"/>
            <a:headEnd/>
            <a:tailEnd/>
          </a:ln>
        </p:spPr>
        <p:txBody>
          <a:bodyPr wrap="none">
            <a:spAutoFit/>
          </a:bodyPr>
          <a:lstStyle/>
          <a:p>
            <a:r>
              <a:rPr lang="en-US" sz="2800" b="0"/>
              <a:t>1: 2, 4</a:t>
            </a:r>
          </a:p>
          <a:p>
            <a:r>
              <a:rPr lang="en-US" sz="2800" b="0"/>
              <a:t>2: 1, 3, 4</a:t>
            </a:r>
          </a:p>
          <a:p>
            <a:r>
              <a:rPr lang="en-US" sz="2800" b="0"/>
              <a:t>3: 1</a:t>
            </a:r>
          </a:p>
          <a:p>
            <a:r>
              <a:rPr lang="en-US" sz="2800" b="0"/>
              <a:t>4: 1, 3</a:t>
            </a:r>
          </a:p>
        </p:txBody>
      </p:sp>
      <p:sp>
        <p:nvSpPr>
          <p:cNvPr id="79915" name="Right Arrow 6"/>
          <p:cNvSpPr>
            <a:spLocks noChangeArrowheads="1"/>
          </p:cNvSpPr>
          <p:nvPr/>
        </p:nvSpPr>
        <p:spPr bwMode="auto">
          <a:xfrm>
            <a:off x="4640263" y="3733800"/>
            <a:ext cx="769937" cy="381000"/>
          </a:xfrm>
          <a:prstGeom prst="rightArrow">
            <a:avLst>
              <a:gd name="adj1" fmla="val 50000"/>
              <a:gd name="adj2" fmla="val 50053"/>
            </a:avLst>
          </a:prstGeom>
          <a:solidFill>
            <a:schemeClr val="accent1"/>
          </a:solidFill>
          <a:ln w="9525" algn="ctr">
            <a:noFill/>
            <a:round/>
            <a:headEnd/>
            <a:tailEnd/>
          </a:ln>
        </p:spPr>
        <p:txBody>
          <a:bodyPr/>
          <a:lstStyle/>
          <a:p>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TextBox 3"/>
          <p:cNvSpPr txBox="1">
            <a:spLocks noChangeArrowheads="1"/>
          </p:cNvSpPr>
          <p:nvPr/>
        </p:nvSpPr>
        <p:spPr bwMode="auto">
          <a:xfrm>
            <a:off x="0" y="2721114"/>
            <a:ext cx="9144000" cy="707886"/>
          </a:xfrm>
          <a:prstGeom prst="rect">
            <a:avLst/>
          </a:prstGeom>
          <a:noFill/>
          <a:ln w="9525">
            <a:noFill/>
            <a:miter lim="800000"/>
            <a:headEnd/>
            <a:tailEnd/>
          </a:ln>
        </p:spPr>
        <p:txBody>
          <a:bodyPr>
            <a:spAutoFit/>
          </a:bodyPr>
          <a:lstStyle/>
          <a:p>
            <a:pPr algn="ctr"/>
            <a:r>
              <a:rPr lang="en-US" sz="4000" dirty="0" smtClean="0"/>
              <a:t>Why is this different?</a:t>
            </a:r>
            <a:endParaRPr lang="en-US" sz="4000" dirty="0">
              <a:solidFill>
                <a:srgbClr val="FFFF00"/>
              </a:solidFill>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8" name="Rectangle 1"/>
          <p:cNvSpPr>
            <a:spLocks noGrp="1" noChangeArrowheads="1"/>
          </p:cNvSpPr>
          <p:nvPr>
            <p:ph type="title"/>
          </p:nvPr>
        </p:nvSpPr>
        <p:spPr/>
        <p:txBody>
          <a:bodyPr/>
          <a:lstStyle/>
          <a:p>
            <a:r>
              <a:rPr lang="en-GB" smtClean="0"/>
              <a:t>Adjacency Lists: Critique</a:t>
            </a:r>
          </a:p>
        </p:txBody>
      </p:sp>
      <p:sp>
        <p:nvSpPr>
          <p:cNvPr id="80899" name="Rectangle 2"/>
          <p:cNvSpPr>
            <a:spLocks noGrp="1" noChangeArrowheads="1"/>
          </p:cNvSpPr>
          <p:nvPr>
            <p:ph type="body" idx="1"/>
          </p:nvPr>
        </p:nvSpPr>
        <p:spPr/>
        <p:txBody>
          <a:bodyPr/>
          <a:lstStyle/>
          <a:p>
            <a:r>
              <a:rPr lang="en-GB" smtClean="0"/>
              <a:t>Advantages:</a:t>
            </a:r>
          </a:p>
          <a:p>
            <a:pPr lvl="1"/>
            <a:r>
              <a:rPr lang="en-GB" smtClean="0"/>
              <a:t>Much more compact representation</a:t>
            </a:r>
          </a:p>
          <a:p>
            <a:pPr lvl="1"/>
            <a:r>
              <a:rPr lang="en-GB" smtClean="0"/>
              <a:t>Easy to compute over outlinks</a:t>
            </a:r>
          </a:p>
          <a:p>
            <a:pPr lvl="1"/>
            <a:r>
              <a:rPr lang="en-GB" smtClean="0"/>
              <a:t>Graph structure can be broken up and distributed</a:t>
            </a:r>
          </a:p>
          <a:p>
            <a:r>
              <a:rPr lang="en-GB" smtClean="0"/>
              <a:t>Disadvantages:</a:t>
            </a:r>
          </a:p>
          <a:p>
            <a:pPr lvl="1"/>
            <a:r>
              <a:rPr lang="en-GB" smtClean="0"/>
              <a:t>Much more difficult to compute over inlinks</a:t>
            </a:r>
          </a:p>
          <a:p>
            <a:pPr lvl="1"/>
            <a:endParaRPr lang="en-GB"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smtClean="0"/>
              <a:t>Single Source Shortest Path</a:t>
            </a:r>
          </a:p>
        </p:txBody>
      </p:sp>
      <p:sp>
        <p:nvSpPr>
          <p:cNvPr id="81923" name="Content Placeholder 2"/>
          <p:cNvSpPr>
            <a:spLocks noGrp="1"/>
          </p:cNvSpPr>
          <p:nvPr>
            <p:ph idx="1"/>
          </p:nvPr>
        </p:nvSpPr>
        <p:spPr/>
        <p:txBody>
          <a:bodyPr/>
          <a:lstStyle/>
          <a:p>
            <a:r>
              <a:rPr lang="en-GB" b="1" smtClean="0"/>
              <a:t>Problem:</a:t>
            </a:r>
            <a:r>
              <a:rPr lang="en-GB" smtClean="0"/>
              <a:t> find shortest path from a source node to one or more target nodes</a:t>
            </a:r>
          </a:p>
          <a:p>
            <a:r>
              <a:rPr lang="en-GB" smtClean="0"/>
              <a:t>First, a refresher: Dijkstra’s Algorithm</a:t>
            </a:r>
            <a:endParaRPr lang="en-US" smtClean="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smtClean="0"/>
              <a:t>Dijkstra’s Algorithm Example</a:t>
            </a:r>
          </a:p>
        </p:txBody>
      </p:sp>
      <p:sp>
        <p:nvSpPr>
          <p:cNvPr id="82947" name="Oval 5"/>
          <p:cNvSpPr>
            <a:spLocks noChangeArrowheads="1"/>
          </p:cNvSpPr>
          <p:nvPr/>
        </p:nvSpPr>
        <p:spPr bwMode="auto">
          <a:xfrm>
            <a:off x="1828800" y="3200400"/>
            <a:ext cx="838200" cy="8382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nchor="ctr"/>
          <a:lstStyle/>
          <a:p>
            <a:pPr algn="ctr"/>
            <a:r>
              <a:rPr lang="en-US">
                <a:solidFill>
                  <a:schemeClr val="bg2"/>
                </a:solidFill>
              </a:rPr>
              <a:t>0</a:t>
            </a:r>
          </a:p>
        </p:txBody>
      </p:sp>
      <p:sp>
        <p:nvSpPr>
          <p:cNvPr id="7" name="Oval 6"/>
          <p:cNvSpPr/>
          <p:nvPr/>
        </p:nvSpPr>
        <p:spPr bwMode="auto">
          <a:xfrm>
            <a:off x="3581400" y="1828800"/>
            <a:ext cx="838200" cy="838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dirty="0">
                <a:solidFill>
                  <a:schemeClr val="bg2"/>
                </a:solidFill>
                <a:sym typeface="Symbol"/>
              </a:rPr>
              <a:t></a:t>
            </a:r>
            <a:endParaRPr lang="en-US" dirty="0">
              <a:solidFill>
                <a:schemeClr val="bg2"/>
              </a:solidFill>
            </a:endParaRPr>
          </a:p>
        </p:txBody>
      </p:sp>
      <p:sp>
        <p:nvSpPr>
          <p:cNvPr id="8" name="Oval 7"/>
          <p:cNvSpPr/>
          <p:nvPr/>
        </p:nvSpPr>
        <p:spPr bwMode="auto">
          <a:xfrm>
            <a:off x="3581400" y="4724400"/>
            <a:ext cx="838200" cy="838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dirty="0">
                <a:solidFill>
                  <a:schemeClr val="bg2"/>
                </a:solidFill>
                <a:sym typeface="Symbol"/>
              </a:rPr>
              <a:t></a:t>
            </a:r>
            <a:endParaRPr lang="en-US" dirty="0">
              <a:solidFill>
                <a:schemeClr val="bg2"/>
              </a:solidFill>
            </a:endParaRPr>
          </a:p>
        </p:txBody>
      </p:sp>
      <p:sp>
        <p:nvSpPr>
          <p:cNvPr id="22" name="Oval 21"/>
          <p:cNvSpPr/>
          <p:nvPr/>
        </p:nvSpPr>
        <p:spPr bwMode="auto">
          <a:xfrm>
            <a:off x="5943600" y="1828800"/>
            <a:ext cx="838200" cy="838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dirty="0">
                <a:solidFill>
                  <a:schemeClr val="bg2"/>
                </a:solidFill>
                <a:sym typeface="Symbol"/>
              </a:rPr>
              <a:t></a:t>
            </a:r>
            <a:endParaRPr lang="en-US" dirty="0">
              <a:solidFill>
                <a:schemeClr val="bg2"/>
              </a:solidFill>
            </a:endParaRPr>
          </a:p>
        </p:txBody>
      </p:sp>
      <p:sp>
        <p:nvSpPr>
          <p:cNvPr id="23" name="Oval 22"/>
          <p:cNvSpPr/>
          <p:nvPr/>
        </p:nvSpPr>
        <p:spPr bwMode="auto">
          <a:xfrm>
            <a:off x="5943600" y="4724400"/>
            <a:ext cx="838200" cy="838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dirty="0">
                <a:solidFill>
                  <a:schemeClr val="bg2"/>
                </a:solidFill>
                <a:sym typeface="Symbol"/>
              </a:rPr>
              <a:t></a:t>
            </a:r>
            <a:endParaRPr lang="en-US" dirty="0">
              <a:solidFill>
                <a:schemeClr val="bg2"/>
              </a:solidFill>
            </a:endParaRPr>
          </a:p>
        </p:txBody>
      </p:sp>
      <p:cxnSp>
        <p:nvCxnSpPr>
          <p:cNvPr id="82952" name="Straight Arrow Connector 77"/>
          <p:cNvCxnSpPr>
            <a:cxnSpLocks noChangeShapeType="1"/>
          </p:cNvCxnSpPr>
          <p:nvPr/>
        </p:nvCxnSpPr>
        <p:spPr bwMode="auto">
          <a:xfrm>
            <a:off x="2667000" y="3962400"/>
            <a:ext cx="914400" cy="838200"/>
          </a:xfrm>
          <a:prstGeom prst="straightConnector1">
            <a:avLst/>
          </a:prstGeom>
          <a:noFill/>
          <a:ln w="9525" algn="ctr">
            <a:solidFill>
              <a:schemeClr val="tx1"/>
            </a:solidFill>
            <a:round/>
            <a:headEnd/>
            <a:tailEnd type="arrow" w="med" len="med"/>
          </a:ln>
        </p:spPr>
      </p:cxnSp>
      <p:cxnSp>
        <p:nvCxnSpPr>
          <p:cNvPr id="82953" name="Straight Arrow Connector 78"/>
          <p:cNvCxnSpPr>
            <a:cxnSpLocks noChangeShapeType="1"/>
          </p:cNvCxnSpPr>
          <p:nvPr/>
        </p:nvCxnSpPr>
        <p:spPr bwMode="auto">
          <a:xfrm flipV="1">
            <a:off x="2667000" y="2514600"/>
            <a:ext cx="914400" cy="838200"/>
          </a:xfrm>
          <a:prstGeom prst="straightConnector1">
            <a:avLst/>
          </a:prstGeom>
          <a:noFill/>
          <a:ln w="9525" algn="ctr">
            <a:solidFill>
              <a:schemeClr val="tx1"/>
            </a:solidFill>
            <a:round/>
            <a:headEnd/>
            <a:tailEnd type="arrow" w="med" len="med"/>
          </a:ln>
        </p:spPr>
      </p:cxnSp>
      <p:cxnSp>
        <p:nvCxnSpPr>
          <p:cNvPr id="82954" name="Straight Arrow Connector 79"/>
          <p:cNvCxnSpPr>
            <a:cxnSpLocks noChangeShapeType="1"/>
          </p:cNvCxnSpPr>
          <p:nvPr/>
        </p:nvCxnSpPr>
        <p:spPr bwMode="auto">
          <a:xfrm>
            <a:off x="4495800" y="5181600"/>
            <a:ext cx="1371600" cy="1588"/>
          </a:xfrm>
          <a:prstGeom prst="straightConnector1">
            <a:avLst/>
          </a:prstGeom>
          <a:noFill/>
          <a:ln w="9525" algn="ctr">
            <a:solidFill>
              <a:schemeClr val="tx1"/>
            </a:solidFill>
            <a:round/>
            <a:headEnd/>
            <a:tailEnd type="arrow" w="med" len="med"/>
          </a:ln>
        </p:spPr>
      </p:cxnSp>
      <p:cxnSp>
        <p:nvCxnSpPr>
          <p:cNvPr id="82955" name="Straight Arrow Connector 82"/>
          <p:cNvCxnSpPr>
            <a:cxnSpLocks noChangeShapeType="1"/>
          </p:cNvCxnSpPr>
          <p:nvPr/>
        </p:nvCxnSpPr>
        <p:spPr bwMode="auto">
          <a:xfrm>
            <a:off x="4495800" y="2284413"/>
            <a:ext cx="1371600" cy="1587"/>
          </a:xfrm>
          <a:prstGeom prst="straightConnector1">
            <a:avLst/>
          </a:prstGeom>
          <a:noFill/>
          <a:ln w="9525" algn="ctr">
            <a:solidFill>
              <a:schemeClr val="tx1"/>
            </a:solidFill>
            <a:round/>
            <a:headEnd/>
            <a:tailEnd type="arrow" w="med" len="med"/>
          </a:ln>
        </p:spPr>
      </p:cxnSp>
      <p:cxnSp>
        <p:nvCxnSpPr>
          <p:cNvPr id="82956" name="Straight Arrow Connector 83"/>
          <p:cNvCxnSpPr>
            <a:cxnSpLocks noChangeShapeType="1"/>
          </p:cNvCxnSpPr>
          <p:nvPr/>
        </p:nvCxnSpPr>
        <p:spPr bwMode="auto">
          <a:xfrm rot="5400000" flipH="1" flipV="1">
            <a:off x="4152900" y="3009900"/>
            <a:ext cx="2133600" cy="1600200"/>
          </a:xfrm>
          <a:prstGeom prst="straightConnector1">
            <a:avLst/>
          </a:prstGeom>
          <a:noFill/>
          <a:ln w="9525" algn="ctr">
            <a:solidFill>
              <a:schemeClr val="tx1"/>
            </a:solidFill>
            <a:round/>
            <a:headEnd/>
            <a:tailEnd type="arrow" w="med" len="med"/>
          </a:ln>
        </p:spPr>
      </p:cxnSp>
      <p:cxnSp>
        <p:nvCxnSpPr>
          <p:cNvPr id="82957" name="Straight Arrow Connector 85"/>
          <p:cNvCxnSpPr>
            <a:cxnSpLocks noChangeShapeType="1"/>
          </p:cNvCxnSpPr>
          <p:nvPr/>
        </p:nvCxnSpPr>
        <p:spPr bwMode="auto">
          <a:xfrm rot="10800000">
            <a:off x="2743200" y="3657600"/>
            <a:ext cx="3200400" cy="1219200"/>
          </a:xfrm>
          <a:prstGeom prst="straightConnector1">
            <a:avLst/>
          </a:prstGeom>
          <a:noFill/>
          <a:ln w="9525" algn="ctr">
            <a:solidFill>
              <a:schemeClr val="tx1"/>
            </a:solidFill>
            <a:round/>
            <a:headEnd/>
            <a:tailEnd type="arrow" w="med" len="med"/>
          </a:ln>
        </p:spPr>
      </p:cxnSp>
      <p:cxnSp>
        <p:nvCxnSpPr>
          <p:cNvPr id="82958" name="Straight Arrow Connector 87"/>
          <p:cNvCxnSpPr>
            <a:cxnSpLocks noChangeShapeType="1"/>
          </p:cNvCxnSpPr>
          <p:nvPr/>
        </p:nvCxnSpPr>
        <p:spPr bwMode="auto">
          <a:xfrm rot="5400000" flipH="1" flipV="1">
            <a:off x="3201194" y="3734594"/>
            <a:ext cx="1981200" cy="1588"/>
          </a:xfrm>
          <a:prstGeom prst="straightConnector1">
            <a:avLst/>
          </a:prstGeom>
          <a:noFill/>
          <a:ln w="9525" algn="ctr">
            <a:solidFill>
              <a:schemeClr val="tx1"/>
            </a:solidFill>
            <a:round/>
            <a:headEnd/>
            <a:tailEnd type="arrow" w="med" len="med"/>
          </a:ln>
        </p:spPr>
      </p:cxnSp>
      <p:cxnSp>
        <p:nvCxnSpPr>
          <p:cNvPr id="82959" name="Straight Arrow Connector 89"/>
          <p:cNvCxnSpPr>
            <a:cxnSpLocks noChangeShapeType="1"/>
          </p:cNvCxnSpPr>
          <p:nvPr/>
        </p:nvCxnSpPr>
        <p:spPr bwMode="auto">
          <a:xfrm rot="16200000" flipH="1">
            <a:off x="2818607" y="3733006"/>
            <a:ext cx="1981200" cy="1587"/>
          </a:xfrm>
          <a:prstGeom prst="straightConnector1">
            <a:avLst/>
          </a:prstGeom>
          <a:noFill/>
          <a:ln w="9525" algn="ctr">
            <a:solidFill>
              <a:schemeClr val="tx1"/>
            </a:solidFill>
            <a:round/>
            <a:headEnd/>
            <a:tailEnd type="arrow" w="med" len="med"/>
          </a:ln>
        </p:spPr>
      </p:cxnSp>
      <p:cxnSp>
        <p:nvCxnSpPr>
          <p:cNvPr id="82960" name="Straight Arrow Connector 90"/>
          <p:cNvCxnSpPr>
            <a:cxnSpLocks noChangeShapeType="1"/>
          </p:cNvCxnSpPr>
          <p:nvPr/>
        </p:nvCxnSpPr>
        <p:spPr bwMode="auto">
          <a:xfrm rot="5400000" flipH="1" flipV="1">
            <a:off x="5563394" y="3734594"/>
            <a:ext cx="1981200" cy="1588"/>
          </a:xfrm>
          <a:prstGeom prst="straightConnector1">
            <a:avLst/>
          </a:prstGeom>
          <a:noFill/>
          <a:ln w="9525" algn="ctr">
            <a:solidFill>
              <a:schemeClr val="tx1"/>
            </a:solidFill>
            <a:round/>
            <a:headEnd/>
            <a:tailEnd type="arrow" w="med" len="med"/>
          </a:ln>
        </p:spPr>
      </p:cxnSp>
      <p:cxnSp>
        <p:nvCxnSpPr>
          <p:cNvPr id="82961" name="Straight Arrow Connector 91"/>
          <p:cNvCxnSpPr>
            <a:cxnSpLocks noChangeShapeType="1"/>
          </p:cNvCxnSpPr>
          <p:nvPr/>
        </p:nvCxnSpPr>
        <p:spPr bwMode="auto">
          <a:xfrm rot="16200000" flipH="1">
            <a:off x="5180807" y="3733006"/>
            <a:ext cx="1981200" cy="1587"/>
          </a:xfrm>
          <a:prstGeom prst="straightConnector1">
            <a:avLst/>
          </a:prstGeom>
          <a:noFill/>
          <a:ln w="9525" algn="ctr">
            <a:solidFill>
              <a:schemeClr val="tx1"/>
            </a:solidFill>
            <a:round/>
            <a:headEnd/>
            <a:tailEnd type="arrow" w="med" len="med"/>
          </a:ln>
        </p:spPr>
      </p:cxnSp>
      <p:sp>
        <p:nvSpPr>
          <p:cNvPr id="82962" name="TextBox 17"/>
          <p:cNvSpPr txBox="1">
            <a:spLocks noChangeArrowheads="1"/>
          </p:cNvSpPr>
          <p:nvPr/>
        </p:nvSpPr>
        <p:spPr bwMode="auto">
          <a:xfrm>
            <a:off x="2819400" y="2667000"/>
            <a:ext cx="412750" cy="338138"/>
          </a:xfrm>
          <a:prstGeom prst="rect">
            <a:avLst/>
          </a:prstGeom>
          <a:noFill/>
          <a:ln w="9525">
            <a:noFill/>
            <a:miter lim="800000"/>
            <a:headEnd/>
            <a:tailEnd/>
          </a:ln>
        </p:spPr>
        <p:txBody>
          <a:bodyPr wrap="none">
            <a:spAutoFit/>
          </a:bodyPr>
          <a:lstStyle/>
          <a:p>
            <a:r>
              <a:rPr lang="en-US" b="0"/>
              <a:t>10</a:t>
            </a:r>
          </a:p>
        </p:txBody>
      </p:sp>
      <p:sp>
        <p:nvSpPr>
          <p:cNvPr id="82963" name="TextBox 18"/>
          <p:cNvSpPr txBox="1">
            <a:spLocks noChangeArrowheads="1"/>
          </p:cNvSpPr>
          <p:nvPr/>
        </p:nvSpPr>
        <p:spPr bwMode="auto">
          <a:xfrm>
            <a:off x="2825750" y="4310063"/>
            <a:ext cx="298450" cy="338137"/>
          </a:xfrm>
          <a:prstGeom prst="rect">
            <a:avLst/>
          </a:prstGeom>
          <a:noFill/>
          <a:ln w="9525">
            <a:noFill/>
            <a:miter lim="800000"/>
            <a:headEnd/>
            <a:tailEnd/>
          </a:ln>
        </p:spPr>
        <p:txBody>
          <a:bodyPr wrap="none">
            <a:spAutoFit/>
          </a:bodyPr>
          <a:lstStyle/>
          <a:p>
            <a:r>
              <a:rPr lang="en-US" b="0"/>
              <a:t>5</a:t>
            </a:r>
          </a:p>
        </p:txBody>
      </p:sp>
      <p:sp>
        <p:nvSpPr>
          <p:cNvPr id="82964" name="TextBox 19"/>
          <p:cNvSpPr txBox="1">
            <a:spLocks noChangeArrowheads="1"/>
          </p:cNvSpPr>
          <p:nvPr/>
        </p:nvSpPr>
        <p:spPr bwMode="auto">
          <a:xfrm>
            <a:off x="3587750" y="3429000"/>
            <a:ext cx="298450" cy="338138"/>
          </a:xfrm>
          <a:prstGeom prst="rect">
            <a:avLst/>
          </a:prstGeom>
          <a:noFill/>
          <a:ln w="9525">
            <a:noFill/>
            <a:miter lim="800000"/>
            <a:headEnd/>
            <a:tailEnd/>
          </a:ln>
        </p:spPr>
        <p:txBody>
          <a:bodyPr wrap="none">
            <a:spAutoFit/>
          </a:bodyPr>
          <a:lstStyle/>
          <a:p>
            <a:r>
              <a:rPr lang="en-US" b="0"/>
              <a:t>2</a:t>
            </a:r>
          </a:p>
        </p:txBody>
      </p:sp>
      <p:sp>
        <p:nvSpPr>
          <p:cNvPr id="82965" name="TextBox 20"/>
          <p:cNvSpPr txBox="1">
            <a:spLocks noChangeArrowheads="1"/>
          </p:cNvSpPr>
          <p:nvPr/>
        </p:nvSpPr>
        <p:spPr bwMode="auto">
          <a:xfrm>
            <a:off x="4114800" y="3429000"/>
            <a:ext cx="298450" cy="338138"/>
          </a:xfrm>
          <a:prstGeom prst="rect">
            <a:avLst/>
          </a:prstGeom>
          <a:noFill/>
          <a:ln w="9525">
            <a:noFill/>
            <a:miter lim="800000"/>
            <a:headEnd/>
            <a:tailEnd/>
          </a:ln>
        </p:spPr>
        <p:txBody>
          <a:bodyPr wrap="none">
            <a:spAutoFit/>
          </a:bodyPr>
          <a:lstStyle/>
          <a:p>
            <a:r>
              <a:rPr lang="en-US" b="0"/>
              <a:t>3</a:t>
            </a:r>
          </a:p>
        </p:txBody>
      </p:sp>
      <p:sp>
        <p:nvSpPr>
          <p:cNvPr id="82966" name="TextBox 23"/>
          <p:cNvSpPr txBox="1">
            <a:spLocks noChangeArrowheads="1"/>
          </p:cNvSpPr>
          <p:nvPr/>
        </p:nvSpPr>
        <p:spPr bwMode="auto">
          <a:xfrm>
            <a:off x="4953000" y="5148263"/>
            <a:ext cx="298450" cy="338137"/>
          </a:xfrm>
          <a:prstGeom prst="rect">
            <a:avLst/>
          </a:prstGeom>
          <a:noFill/>
          <a:ln w="9525">
            <a:noFill/>
            <a:miter lim="800000"/>
            <a:headEnd/>
            <a:tailEnd/>
          </a:ln>
        </p:spPr>
        <p:txBody>
          <a:bodyPr wrap="none">
            <a:spAutoFit/>
          </a:bodyPr>
          <a:lstStyle/>
          <a:p>
            <a:r>
              <a:rPr lang="en-US" b="0"/>
              <a:t>2</a:t>
            </a:r>
          </a:p>
        </p:txBody>
      </p:sp>
      <p:sp>
        <p:nvSpPr>
          <p:cNvPr id="82967" name="TextBox 24"/>
          <p:cNvSpPr txBox="1">
            <a:spLocks noChangeArrowheads="1"/>
          </p:cNvSpPr>
          <p:nvPr/>
        </p:nvSpPr>
        <p:spPr bwMode="auto">
          <a:xfrm>
            <a:off x="4953000" y="1981200"/>
            <a:ext cx="298450" cy="338138"/>
          </a:xfrm>
          <a:prstGeom prst="rect">
            <a:avLst/>
          </a:prstGeom>
          <a:noFill/>
          <a:ln w="9525">
            <a:noFill/>
            <a:miter lim="800000"/>
            <a:headEnd/>
            <a:tailEnd/>
          </a:ln>
        </p:spPr>
        <p:txBody>
          <a:bodyPr wrap="none">
            <a:spAutoFit/>
          </a:bodyPr>
          <a:lstStyle/>
          <a:p>
            <a:r>
              <a:rPr lang="en-US" b="0"/>
              <a:t>1</a:t>
            </a:r>
          </a:p>
        </p:txBody>
      </p:sp>
      <p:sp>
        <p:nvSpPr>
          <p:cNvPr id="82968" name="TextBox 25"/>
          <p:cNvSpPr txBox="1">
            <a:spLocks noChangeArrowheads="1"/>
          </p:cNvSpPr>
          <p:nvPr/>
        </p:nvSpPr>
        <p:spPr bwMode="auto">
          <a:xfrm>
            <a:off x="5105400" y="3395663"/>
            <a:ext cx="298450" cy="338137"/>
          </a:xfrm>
          <a:prstGeom prst="rect">
            <a:avLst/>
          </a:prstGeom>
          <a:noFill/>
          <a:ln w="9525">
            <a:noFill/>
            <a:miter lim="800000"/>
            <a:headEnd/>
            <a:tailEnd/>
          </a:ln>
        </p:spPr>
        <p:txBody>
          <a:bodyPr wrap="none">
            <a:spAutoFit/>
          </a:bodyPr>
          <a:lstStyle/>
          <a:p>
            <a:r>
              <a:rPr lang="en-US" b="0"/>
              <a:t>9</a:t>
            </a:r>
          </a:p>
        </p:txBody>
      </p:sp>
      <p:sp>
        <p:nvSpPr>
          <p:cNvPr id="82969" name="TextBox 26"/>
          <p:cNvSpPr txBox="1">
            <a:spLocks noChangeArrowheads="1"/>
          </p:cNvSpPr>
          <p:nvPr/>
        </p:nvSpPr>
        <p:spPr bwMode="auto">
          <a:xfrm>
            <a:off x="5257800" y="4343400"/>
            <a:ext cx="298450" cy="338138"/>
          </a:xfrm>
          <a:prstGeom prst="rect">
            <a:avLst/>
          </a:prstGeom>
          <a:noFill/>
          <a:ln w="9525">
            <a:noFill/>
            <a:miter lim="800000"/>
            <a:headEnd/>
            <a:tailEnd/>
          </a:ln>
        </p:spPr>
        <p:txBody>
          <a:bodyPr wrap="none">
            <a:spAutoFit/>
          </a:bodyPr>
          <a:lstStyle/>
          <a:p>
            <a:r>
              <a:rPr lang="en-US" b="0"/>
              <a:t>7</a:t>
            </a:r>
          </a:p>
        </p:txBody>
      </p:sp>
      <p:sp>
        <p:nvSpPr>
          <p:cNvPr id="82970" name="TextBox 27"/>
          <p:cNvSpPr txBox="1">
            <a:spLocks noChangeArrowheads="1"/>
          </p:cNvSpPr>
          <p:nvPr/>
        </p:nvSpPr>
        <p:spPr bwMode="auto">
          <a:xfrm>
            <a:off x="5949950" y="3429000"/>
            <a:ext cx="298450" cy="338138"/>
          </a:xfrm>
          <a:prstGeom prst="rect">
            <a:avLst/>
          </a:prstGeom>
          <a:noFill/>
          <a:ln w="9525">
            <a:noFill/>
            <a:miter lim="800000"/>
            <a:headEnd/>
            <a:tailEnd/>
          </a:ln>
        </p:spPr>
        <p:txBody>
          <a:bodyPr wrap="none">
            <a:spAutoFit/>
          </a:bodyPr>
          <a:lstStyle/>
          <a:p>
            <a:r>
              <a:rPr lang="en-US" b="0"/>
              <a:t>4</a:t>
            </a:r>
          </a:p>
        </p:txBody>
      </p:sp>
      <p:sp>
        <p:nvSpPr>
          <p:cNvPr id="82971" name="TextBox 28"/>
          <p:cNvSpPr txBox="1">
            <a:spLocks noChangeArrowheads="1"/>
          </p:cNvSpPr>
          <p:nvPr/>
        </p:nvSpPr>
        <p:spPr bwMode="auto">
          <a:xfrm>
            <a:off x="6483350" y="3429000"/>
            <a:ext cx="298450" cy="338138"/>
          </a:xfrm>
          <a:prstGeom prst="rect">
            <a:avLst/>
          </a:prstGeom>
          <a:noFill/>
          <a:ln w="9525">
            <a:noFill/>
            <a:miter lim="800000"/>
            <a:headEnd/>
            <a:tailEnd/>
          </a:ln>
        </p:spPr>
        <p:txBody>
          <a:bodyPr wrap="none">
            <a:spAutoFit/>
          </a:bodyPr>
          <a:lstStyle/>
          <a:p>
            <a:r>
              <a:rPr lang="en-US" b="0"/>
              <a:t>6</a:t>
            </a:r>
          </a:p>
        </p:txBody>
      </p:sp>
      <p:sp>
        <p:nvSpPr>
          <p:cNvPr id="82972" name="TextBox 29"/>
          <p:cNvSpPr txBox="1">
            <a:spLocks noChangeArrowheads="1"/>
          </p:cNvSpPr>
          <p:nvPr/>
        </p:nvSpPr>
        <p:spPr bwMode="auto">
          <a:xfrm>
            <a:off x="0" y="6611938"/>
            <a:ext cx="1265238" cy="246062"/>
          </a:xfrm>
          <a:prstGeom prst="rect">
            <a:avLst/>
          </a:prstGeom>
          <a:noFill/>
          <a:ln w="9525">
            <a:noFill/>
            <a:miter lim="800000"/>
            <a:headEnd/>
            <a:tailEnd/>
          </a:ln>
        </p:spPr>
        <p:txBody>
          <a:bodyPr wrap="none">
            <a:spAutoFit/>
          </a:bodyPr>
          <a:lstStyle/>
          <a:p>
            <a:r>
              <a:rPr lang="en-US" sz="1000" b="0"/>
              <a:t>Example from CLR</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smtClean="0"/>
              <a:t>Dijkstra’s Algorithm Example</a:t>
            </a:r>
          </a:p>
        </p:txBody>
      </p:sp>
      <p:sp>
        <p:nvSpPr>
          <p:cNvPr id="83971" name="Oval 5"/>
          <p:cNvSpPr>
            <a:spLocks noChangeArrowheads="1"/>
          </p:cNvSpPr>
          <p:nvPr/>
        </p:nvSpPr>
        <p:spPr bwMode="auto">
          <a:xfrm>
            <a:off x="1828800" y="3200400"/>
            <a:ext cx="838200" cy="8382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anchor="ctr"/>
          <a:lstStyle/>
          <a:p>
            <a:pPr algn="ctr"/>
            <a:r>
              <a:rPr lang="en-US">
                <a:solidFill>
                  <a:schemeClr val="bg2"/>
                </a:solidFill>
              </a:rPr>
              <a:t>0</a:t>
            </a:r>
          </a:p>
        </p:txBody>
      </p:sp>
      <p:sp>
        <p:nvSpPr>
          <p:cNvPr id="7" name="Oval 6"/>
          <p:cNvSpPr/>
          <p:nvPr/>
        </p:nvSpPr>
        <p:spPr bwMode="auto">
          <a:xfrm>
            <a:off x="3581400" y="1828800"/>
            <a:ext cx="838200" cy="838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dirty="0">
                <a:solidFill>
                  <a:schemeClr val="bg2"/>
                </a:solidFill>
                <a:sym typeface="Symbol"/>
              </a:rPr>
              <a:t>10</a:t>
            </a:r>
            <a:endParaRPr lang="en-US" dirty="0">
              <a:solidFill>
                <a:schemeClr val="bg2"/>
              </a:solidFill>
            </a:endParaRPr>
          </a:p>
        </p:txBody>
      </p:sp>
      <p:sp>
        <p:nvSpPr>
          <p:cNvPr id="83973" name="Oval 7"/>
          <p:cNvSpPr>
            <a:spLocks noChangeArrowheads="1"/>
          </p:cNvSpPr>
          <p:nvPr/>
        </p:nvSpPr>
        <p:spPr bwMode="auto">
          <a:xfrm>
            <a:off x="3581400" y="4724400"/>
            <a:ext cx="838200" cy="8382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nchor="ctr"/>
          <a:lstStyle/>
          <a:p>
            <a:pPr algn="ctr"/>
            <a:r>
              <a:rPr lang="en-US">
                <a:solidFill>
                  <a:schemeClr val="bg2"/>
                </a:solidFill>
                <a:sym typeface="Symbol" pitchFamily="18" charset="2"/>
              </a:rPr>
              <a:t>5</a:t>
            </a:r>
            <a:endParaRPr lang="en-US">
              <a:solidFill>
                <a:schemeClr val="bg2"/>
              </a:solidFill>
            </a:endParaRPr>
          </a:p>
        </p:txBody>
      </p:sp>
      <p:sp>
        <p:nvSpPr>
          <p:cNvPr id="22" name="Oval 21"/>
          <p:cNvSpPr/>
          <p:nvPr/>
        </p:nvSpPr>
        <p:spPr bwMode="auto">
          <a:xfrm>
            <a:off x="5943600" y="1828800"/>
            <a:ext cx="838200" cy="838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dirty="0">
                <a:solidFill>
                  <a:schemeClr val="bg2"/>
                </a:solidFill>
                <a:sym typeface="Symbol"/>
              </a:rPr>
              <a:t></a:t>
            </a:r>
            <a:endParaRPr lang="en-US" dirty="0">
              <a:solidFill>
                <a:schemeClr val="bg2"/>
              </a:solidFill>
            </a:endParaRPr>
          </a:p>
        </p:txBody>
      </p:sp>
      <p:sp>
        <p:nvSpPr>
          <p:cNvPr id="23" name="Oval 22"/>
          <p:cNvSpPr/>
          <p:nvPr/>
        </p:nvSpPr>
        <p:spPr bwMode="auto">
          <a:xfrm>
            <a:off x="5943600" y="4724400"/>
            <a:ext cx="838200" cy="838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dirty="0">
                <a:solidFill>
                  <a:schemeClr val="bg2"/>
                </a:solidFill>
                <a:sym typeface="Symbol"/>
              </a:rPr>
              <a:t></a:t>
            </a:r>
            <a:endParaRPr lang="en-US" dirty="0">
              <a:solidFill>
                <a:schemeClr val="bg2"/>
              </a:solidFill>
            </a:endParaRPr>
          </a:p>
        </p:txBody>
      </p:sp>
      <p:cxnSp>
        <p:nvCxnSpPr>
          <p:cNvPr id="83976" name="Straight Arrow Connector 77"/>
          <p:cNvCxnSpPr>
            <a:cxnSpLocks noChangeShapeType="1"/>
          </p:cNvCxnSpPr>
          <p:nvPr/>
        </p:nvCxnSpPr>
        <p:spPr bwMode="auto">
          <a:xfrm>
            <a:off x="2667000" y="3962400"/>
            <a:ext cx="914400" cy="838200"/>
          </a:xfrm>
          <a:prstGeom prst="straightConnector1">
            <a:avLst/>
          </a:prstGeom>
          <a:noFill/>
          <a:ln w="31750" algn="ctr">
            <a:solidFill>
              <a:schemeClr val="tx1"/>
            </a:solidFill>
            <a:round/>
            <a:headEnd/>
            <a:tailEnd type="arrow" w="med" len="med"/>
          </a:ln>
        </p:spPr>
      </p:cxnSp>
      <p:cxnSp>
        <p:nvCxnSpPr>
          <p:cNvPr id="83977" name="Straight Arrow Connector 78"/>
          <p:cNvCxnSpPr>
            <a:cxnSpLocks noChangeShapeType="1"/>
          </p:cNvCxnSpPr>
          <p:nvPr/>
        </p:nvCxnSpPr>
        <p:spPr bwMode="auto">
          <a:xfrm flipV="1">
            <a:off x="2667000" y="2514600"/>
            <a:ext cx="914400" cy="838200"/>
          </a:xfrm>
          <a:prstGeom prst="straightConnector1">
            <a:avLst/>
          </a:prstGeom>
          <a:noFill/>
          <a:ln w="31750" algn="ctr">
            <a:solidFill>
              <a:schemeClr val="tx1"/>
            </a:solidFill>
            <a:round/>
            <a:headEnd/>
            <a:tailEnd type="arrow" w="med" len="med"/>
          </a:ln>
        </p:spPr>
      </p:cxnSp>
      <p:cxnSp>
        <p:nvCxnSpPr>
          <p:cNvPr id="83978" name="Straight Arrow Connector 79"/>
          <p:cNvCxnSpPr>
            <a:cxnSpLocks noChangeShapeType="1"/>
          </p:cNvCxnSpPr>
          <p:nvPr/>
        </p:nvCxnSpPr>
        <p:spPr bwMode="auto">
          <a:xfrm>
            <a:off x="4495800" y="5181600"/>
            <a:ext cx="1371600" cy="1588"/>
          </a:xfrm>
          <a:prstGeom prst="straightConnector1">
            <a:avLst/>
          </a:prstGeom>
          <a:noFill/>
          <a:ln w="9525" algn="ctr">
            <a:solidFill>
              <a:schemeClr val="tx1"/>
            </a:solidFill>
            <a:round/>
            <a:headEnd/>
            <a:tailEnd type="arrow" w="med" len="med"/>
          </a:ln>
        </p:spPr>
      </p:cxnSp>
      <p:cxnSp>
        <p:nvCxnSpPr>
          <p:cNvPr id="83979" name="Straight Arrow Connector 82"/>
          <p:cNvCxnSpPr>
            <a:cxnSpLocks noChangeShapeType="1"/>
          </p:cNvCxnSpPr>
          <p:nvPr/>
        </p:nvCxnSpPr>
        <p:spPr bwMode="auto">
          <a:xfrm>
            <a:off x="4495800" y="2284413"/>
            <a:ext cx="1371600" cy="1587"/>
          </a:xfrm>
          <a:prstGeom prst="straightConnector1">
            <a:avLst/>
          </a:prstGeom>
          <a:noFill/>
          <a:ln w="9525" algn="ctr">
            <a:solidFill>
              <a:schemeClr val="tx1"/>
            </a:solidFill>
            <a:round/>
            <a:headEnd/>
            <a:tailEnd type="arrow" w="med" len="med"/>
          </a:ln>
        </p:spPr>
      </p:cxnSp>
      <p:cxnSp>
        <p:nvCxnSpPr>
          <p:cNvPr id="83980" name="Straight Arrow Connector 83"/>
          <p:cNvCxnSpPr>
            <a:cxnSpLocks noChangeShapeType="1"/>
          </p:cNvCxnSpPr>
          <p:nvPr/>
        </p:nvCxnSpPr>
        <p:spPr bwMode="auto">
          <a:xfrm rot="5400000" flipH="1" flipV="1">
            <a:off x="4152900" y="3009900"/>
            <a:ext cx="2133600" cy="1600200"/>
          </a:xfrm>
          <a:prstGeom prst="straightConnector1">
            <a:avLst/>
          </a:prstGeom>
          <a:noFill/>
          <a:ln w="9525" algn="ctr">
            <a:solidFill>
              <a:schemeClr val="tx1"/>
            </a:solidFill>
            <a:round/>
            <a:headEnd/>
            <a:tailEnd type="arrow" w="med" len="med"/>
          </a:ln>
        </p:spPr>
      </p:cxnSp>
      <p:cxnSp>
        <p:nvCxnSpPr>
          <p:cNvPr id="83981" name="Straight Arrow Connector 85"/>
          <p:cNvCxnSpPr>
            <a:cxnSpLocks noChangeShapeType="1"/>
          </p:cNvCxnSpPr>
          <p:nvPr/>
        </p:nvCxnSpPr>
        <p:spPr bwMode="auto">
          <a:xfrm rot="10800000">
            <a:off x="2743200" y="3657600"/>
            <a:ext cx="3200400" cy="1219200"/>
          </a:xfrm>
          <a:prstGeom prst="straightConnector1">
            <a:avLst/>
          </a:prstGeom>
          <a:noFill/>
          <a:ln w="9525" algn="ctr">
            <a:solidFill>
              <a:schemeClr val="tx1"/>
            </a:solidFill>
            <a:round/>
            <a:headEnd/>
            <a:tailEnd type="arrow" w="med" len="med"/>
          </a:ln>
        </p:spPr>
      </p:cxnSp>
      <p:cxnSp>
        <p:nvCxnSpPr>
          <p:cNvPr id="83982" name="Straight Arrow Connector 87"/>
          <p:cNvCxnSpPr>
            <a:cxnSpLocks noChangeShapeType="1"/>
          </p:cNvCxnSpPr>
          <p:nvPr/>
        </p:nvCxnSpPr>
        <p:spPr bwMode="auto">
          <a:xfrm rot="5400000" flipH="1" flipV="1">
            <a:off x="3201194" y="3734594"/>
            <a:ext cx="1981200" cy="1588"/>
          </a:xfrm>
          <a:prstGeom prst="straightConnector1">
            <a:avLst/>
          </a:prstGeom>
          <a:noFill/>
          <a:ln w="9525" algn="ctr">
            <a:solidFill>
              <a:schemeClr val="tx1"/>
            </a:solidFill>
            <a:round/>
            <a:headEnd/>
            <a:tailEnd type="arrow" w="med" len="med"/>
          </a:ln>
        </p:spPr>
      </p:cxnSp>
      <p:cxnSp>
        <p:nvCxnSpPr>
          <p:cNvPr id="83983" name="Straight Arrow Connector 89"/>
          <p:cNvCxnSpPr>
            <a:cxnSpLocks noChangeShapeType="1"/>
          </p:cNvCxnSpPr>
          <p:nvPr/>
        </p:nvCxnSpPr>
        <p:spPr bwMode="auto">
          <a:xfrm rot="16200000" flipH="1">
            <a:off x="2818607" y="3733006"/>
            <a:ext cx="1981200" cy="1587"/>
          </a:xfrm>
          <a:prstGeom prst="straightConnector1">
            <a:avLst/>
          </a:prstGeom>
          <a:noFill/>
          <a:ln w="9525" algn="ctr">
            <a:solidFill>
              <a:schemeClr val="tx1"/>
            </a:solidFill>
            <a:round/>
            <a:headEnd/>
            <a:tailEnd type="arrow" w="med" len="med"/>
          </a:ln>
        </p:spPr>
      </p:cxnSp>
      <p:cxnSp>
        <p:nvCxnSpPr>
          <p:cNvPr id="83984" name="Straight Arrow Connector 90"/>
          <p:cNvCxnSpPr>
            <a:cxnSpLocks noChangeShapeType="1"/>
          </p:cNvCxnSpPr>
          <p:nvPr/>
        </p:nvCxnSpPr>
        <p:spPr bwMode="auto">
          <a:xfrm rot="5400000" flipH="1" flipV="1">
            <a:off x="5563394" y="3734594"/>
            <a:ext cx="1981200" cy="1588"/>
          </a:xfrm>
          <a:prstGeom prst="straightConnector1">
            <a:avLst/>
          </a:prstGeom>
          <a:noFill/>
          <a:ln w="9525" algn="ctr">
            <a:solidFill>
              <a:schemeClr val="tx1"/>
            </a:solidFill>
            <a:round/>
            <a:headEnd/>
            <a:tailEnd type="arrow" w="med" len="med"/>
          </a:ln>
        </p:spPr>
      </p:cxnSp>
      <p:cxnSp>
        <p:nvCxnSpPr>
          <p:cNvPr id="83985" name="Straight Arrow Connector 91"/>
          <p:cNvCxnSpPr>
            <a:cxnSpLocks noChangeShapeType="1"/>
          </p:cNvCxnSpPr>
          <p:nvPr/>
        </p:nvCxnSpPr>
        <p:spPr bwMode="auto">
          <a:xfrm rot="16200000" flipH="1">
            <a:off x="5180807" y="3733006"/>
            <a:ext cx="1981200" cy="1587"/>
          </a:xfrm>
          <a:prstGeom prst="straightConnector1">
            <a:avLst/>
          </a:prstGeom>
          <a:noFill/>
          <a:ln w="9525" algn="ctr">
            <a:solidFill>
              <a:schemeClr val="tx1"/>
            </a:solidFill>
            <a:round/>
            <a:headEnd/>
            <a:tailEnd type="arrow" w="med" len="med"/>
          </a:ln>
        </p:spPr>
      </p:cxnSp>
      <p:sp>
        <p:nvSpPr>
          <p:cNvPr id="83986" name="TextBox 17"/>
          <p:cNvSpPr txBox="1">
            <a:spLocks noChangeArrowheads="1"/>
          </p:cNvSpPr>
          <p:nvPr/>
        </p:nvSpPr>
        <p:spPr bwMode="auto">
          <a:xfrm>
            <a:off x="2819400" y="2667000"/>
            <a:ext cx="412750" cy="338138"/>
          </a:xfrm>
          <a:prstGeom prst="rect">
            <a:avLst/>
          </a:prstGeom>
          <a:noFill/>
          <a:ln w="9525">
            <a:noFill/>
            <a:miter lim="800000"/>
            <a:headEnd/>
            <a:tailEnd/>
          </a:ln>
        </p:spPr>
        <p:txBody>
          <a:bodyPr wrap="none">
            <a:spAutoFit/>
          </a:bodyPr>
          <a:lstStyle/>
          <a:p>
            <a:r>
              <a:rPr lang="en-US" b="0"/>
              <a:t>10</a:t>
            </a:r>
          </a:p>
        </p:txBody>
      </p:sp>
      <p:sp>
        <p:nvSpPr>
          <p:cNvPr id="83987" name="TextBox 18"/>
          <p:cNvSpPr txBox="1">
            <a:spLocks noChangeArrowheads="1"/>
          </p:cNvSpPr>
          <p:nvPr/>
        </p:nvSpPr>
        <p:spPr bwMode="auto">
          <a:xfrm>
            <a:off x="2825750" y="4310063"/>
            <a:ext cx="298450" cy="338137"/>
          </a:xfrm>
          <a:prstGeom prst="rect">
            <a:avLst/>
          </a:prstGeom>
          <a:noFill/>
          <a:ln w="9525">
            <a:noFill/>
            <a:miter lim="800000"/>
            <a:headEnd/>
            <a:tailEnd/>
          </a:ln>
        </p:spPr>
        <p:txBody>
          <a:bodyPr wrap="none">
            <a:spAutoFit/>
          </a:bodyPr>
          <a:lstStyle/>
          <a:p>
            <a:r>
              <a:rPr lang="en-US" b="0"/>
              <a:t>5</a:t>
            </a:r>
          </a:p>
        </p:txBody>
      </p:sp>
      <p:sp>
        <p:nvSpPr>
          <p:cNvPr id="83988" name="TextBox 19"/>
          <p:cNvSpPr txBox="1">
            <a:spLocks noChangeArrowheads="1"/>
          </p:cNvSpPr>
          <p:nvPr/>
        </p:nvSpPr>
        <p:spPr bwMode="auto">
          <a:xfrm>
            <a:off x="3587750" y="3429000"/>
            <a:ext cx="298450" cy="338138"/>
          </a:xfrm>
          <a:prstGeom prst="rect">
            <a:avLst/>
          </a:prstGeom>
          <a:noFill/>
          <a:ln w="9525">
            <a:noFill/>
            <a:miter lim="800000"/>
            <a:headEnd/>
            <a:tailEnd/>
          </a:ln>
        </p:spPr>
        <p:txBody>
          <a:bodyPr wrap="none">
            <a:spAutoFit/>
          </a:bodyPr>
          <a:lstStyle/>
          <a:p>
            <a:r>
              <a:rPr lang="en-US" b="0"/>
              <a:t>2</a:t>
            </a:r>
          </a:p>
        </p:txBody>
      </p:sp>
      <p:sp>
        <p:nvSpPr>
          <p:cNvPr id="83989" name="TextBox 20"/>
          <p:cNvSpPr txBox="1">
            <a:spLocks noChangeArrowheads="1"/>
          </p:cNvSpPr>
          <p:nvPr/>
        </p:nvSpPr>
        <p:spPr bwMode="auto">
          <a:xfrm>
            <a:off x="4114800" y="3429000"/>
            <a:ext cx="298450" cy="338138"/>
          </a:xfrm>
          <a:prstGeom prst="rect">
            <a:avLst/>
          </a:prstGeom>
          <a:noFill/>
          <a:ln w="9525">
            <a:noFill/>
            <a:miter lim="800000"/>
            <a:headEnd/>
            <a:tailEnd/>
          </a:ln>
        </p:spPr>
        <p:txBody>
          <a:bodyPr wrap="none">
            <a:spAutoFit/>
          </a:bodyPr>
          <a:lstStyle/>
          <a:p>
            <a:r>
              <a:rPr lang="en-US" b="0"/>
              <a:t>3</a:t>
            </a:r>
          </a:p>
        </p:txBody>
      </p:sp>
      <p:sp>
        <p:nvSpPr>
          <p:cNvPr id="83990" name="TextBox 23"/>
          <p:cNvSpPr txBox="1">
            <a:spLocks noChangeArrowheads="1"/>
          </p:cNvSpPr>
          <p:nvPr/>
        </p:nvSpPr>
        <p:spPr bwMode="auto">
          <a:xfrm>
            <a:off x="4953000" y="5148263"/>
            <a:ext cx="298450" cy="338137"/>
          </a:xfrm>
          <a:prstGeom prst="rect">
            <a:avLst/>
          </a:prstGeom>
          <a:noFill/>
          <a:ln w="9525">
            <a:noFill/>
            <a:miter lim="800000"/>
            <a:headEnd/>
            <a:tailEnd/>
          </a:ln>
        </p:spPr>
        <p:txBody>
          <a:bodyPr wrap="none">
            <a:spAutoFit/>
          </a:bodyPr>
          <a:lstStyle/>
          <a:p>
            <a:r>
              <a:rPr lang="en-US" b="0"/>
              <a:t>2</a:t>
            </a:r>
          </a:p>
        </p:txBody>
      </p:sp>
      <p:sp>
        <p:nvSpPr>
          <p:cNvPr id="83991" name="TextBox 24"/>
          <p:cNvSpPr txBox="1">
            <a:spLocks noChangeArrowheads="1"/>
          </p:cNvSpPr>
          <p:nvPr/>
        </p:nvSpPr>
        <p:spPr bwMode="auto">
          <a:xfrm>
            <a:off x="4953000" y="1981200"/>
            <a:ext cx="298450" cy="338138"/>
          </a:xfrm>
          <a:prstGeom prst="rect">
            <a:avLst/>
          </a:prstGeom>
          <a:noFill/>
          <a:ln w="9525">
            <a:noFill/>
            <a:miter lim="800000"/>
            <a:headEnd/>
            <a:tailEnd/>
          </a:ln>
        </p:spPr>
        <p:txBody>
          <a:bodyPr wrap="none">
            <a:spAutoFit/>
          </a:bodyPr>
          <a:lstStyle/>
          <a:p>
            <a:r>
              <a:rPr lang="en-US" b="0"/>
              <a:t>1</a:t>
            </a:r>
          </a:p>
        </p:txBody>
      </p:sp>
      <p:sp>
        <p:nvSpPr>
          <p:cNvPr id="83992" name="TextBox 25"/>
          <p:cNvSpPr txBox="1">
            <a:spLocks noChangeArrowheads="1"/>
          </p:cNvSpPr>
          <p:nvPr/>
        </p:nvSpPr>
        <p:spPr bwMode="auto">
          <a:xfrm>
            <a:off x="5105400" y="3395663"/>
            <a:ext cx="298450" cy="338137"/>
          </a:xfrm>
          <a:prstGeom prst="rect">
            <a:avLst/>
          </a:prstGeom>
          <a:noFill/>
          <a:ln w="9525">
            <a:noFill/>
            <a:miter lim="800000"/>
            <a:headEnd/>
            <a:tailEnd/>
          </a:ln>
        </p:spPr>
        <p:txBody>
          <a:bodyPr wrap="none">
            <a:spAutoFit/>
          </a:bodyPr>
          <a:lstStyle/>
          <a:p>
            <a:r>
              <a:rPr lang="en-US" b="0"/>
              <a:t>9</a:t>
            </a:r>
          </a:p>
        </p:txBody>
      </p:sp>
      <p:sp>
        <p:nvSpPr>
          <p:cNvPr id="83993" name="TextBox 26"/>
          <p:cNvSpPr txBox="1">
            <a:spLocks noChangeArrowheads="1"/>
          </p:cNvSpPr>
          <p:nvPr/>
        </p:nvSpPr>
        <p:spPr bwMode="auto">
          <a:xfrm>
            <a:off x="5257800" y="4343400"/>
            <a:ext cx="298450" cy="338138"/>
          </a:xfrm>
          <a:prstGeom prst="rect">
            <a:avLst/>
          </a:prstGeom>
          <a:noFill/>
          <a:ln w="9525">
            <a:noFill/>
            <a:miter lim="800000"/>
            <a:headEnd/>
            <a:tailEnd/>
          </a:ln>
        </p:spPr>
        <p:txBody>
          <a:bodyPr wrap="none">
            <a:spAutoFit/>
          </a:bodyPr>
          <a:lstStyle/>
          <a:p>
            <a:r>
              <a:rPr lang="en-US" b="0"/>
              <a:t>7</a:t>
            </a:r>
          </a:p>
        </p:txBody>
      </p:sp>
      <p:sp>
        <p:nvSpPr>
          <p:cNvPr id="83994" name="TextBox 27"/>
          <p:cNvSpPr txBox="1">
            <a:spLocks noChangeArrowheads="1"/>
          </p:cNvSpPr>
          <p:nvPr/>
        </p:nvSpPr>
        <p:spPr bwMode="auto">
          <a:xfrm>
            <a:off x="5949950" y="3429000"/>
            <a:ext cx="298450" cy="338138"/>
          </a:xfrm>
          <a:prstGeom prst="rect">
            <a:avLst/>
          </a:prstGeom>
          <a:noFill/>
          <a:ln w="9525">
            <a:noFill/>
            <a:miter lim="800000"/>
            <a:headEnd/>
            <a:tailEnd/>
          </a:ln>
        </p:spPr>
        <p:txBody>
          <a:bodyPr wrap="none">
            <a:spAutoFit/>
          </a:bodyPr>
          <a:lstStyle/>
          <a:p>
            <a:r>
              <a:rPr lang="en-US" b="0"/>
              <a:t>4</a:t>
            </a:r>
          </a:p>
        </p:txBody>
      </p:sp>
      <p:sp>
        <p:nvSpPr>
          <p:cNvPr id="83995" name="TextBox 28"/>
          <p:cNvSpPr txBox="1">
            <a:spLocks noChangeArrowheads="1"/>
          </p:cNvSpPr>
          <p:nvPr/>
        </p:nvSpPr>
        <p:spPr bwMode="auto">
          <a:xfrm>
            <a:off x="6483350" y="3429000"/>
            <a:ext cx="298450" cy="338138"/>
          </a:xfrm>
          <a:prstGeom prst="rect">
            <a:avLst/>
          </a:prstGeom>
          <a:noFill/>
          <a:ln w="9525">
            <a:noFill/>
            <a:miter lim="800000"/>
            <a:headEnd/>
            <a:tailEnd/>
          </a:ln>
        </p:spPr>
        <p:txBody>
          <a:bodyPr wrap="none">
            <a:spAutoFit/>
          </a:bodyPr>
          <a:lstStyle/>
          <a:p>
            <a:r>
              <a:rPr lang="en-US" b="0"/>
              <a:t>6</a:t>
            </a:r>
          </a:p>
        </p:txBody>
      </p:sp>
      <p:sp>
        <p:nvSpPr>
          <p:cNvPr id="83996" name="TextBox 29"/>
          <p:cNvSpPr txBox="1">
            <a:spLocks noChangeArrowheads="1"/>
          </p:cNvSpPr>
          <p:nvPr/>
        </p:nvSpPr>
        <p:spPr bwMode="auto">
          <a:xfrm>
            <a:off x="0" y="6611938"/>
            <a:ext cx="1265238" cy="246062"/>
          </a:xfrm>
          <a:prstGeom prst="rect">
            <a:avLst/>
          </a:prstGeom>
          <a:noFill/>
          <a:ln w="9525">
            <a:noFill/>
            <a:miter lim="800000"/>
            <a:headEnd/>
            <a:tailEnd/>
          </a:ln>
        </p:spPr>
        <p:txBody>
          <a:bodyPr wrap="none">
            <a:spAutoFit/>
          </a:bodyPr>
          <a:lstStyle/>
          <a:p>
            <a:r>
              <a:rPr lang="en-US" sz="1000" b="0"/>
              <a:t>Example from CLR</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smtClean="0"/>
              <a:t>Dijkstra’s Algorithm Example</a:t>
            </a:r>
          </a:p>
        </p:txBody>
      </p:sp>
      <p:sp>
        <p:nvSpPr>
          <p:cNvPr id="84995" name="Oval 5"/>
          <p:cNvSpPr>
            <a:spLocks noChangeArrowheads="1"/>
          </p:cNvSpPr>
          <p:nvPr/>
        </p:nvSpPr>
        <p:spPr bwMode="auto">
          <a:xfrm>
            <a:off x="1828800" y="3200400"/>
            <a:ext cx="838200" cy="8382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anchor="ctr"/>
          <a:lstStyle/>
          <a:p>
            <a:pPr algn="ctr"/>
            <a:r>
              <a:rPr lang="en-US">
                <a:solidFill>
                  <a:schemeClr val="bg2"/>
                </a:solidFill>
              </a:rPr>
              <a:t>0</a:t>
            </a:r>
          </a:p>
        </p:txBody>
      </p:sp>
      <p:sp>
        <p:nvSpPr>
          <p:cNvPr id="7" name="Oval 6"/>
          <p:cNvSpPr/>
          <p:nvPr/>
        </p:nvSpPr>
        <p:spPr bwMode="auto">
          <a:xfrm>
            <a:off x="3581400" y="1828800"/>
            <a:ext cx="838200" cy="838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dirty="0">
                <a:solidFill>
                  <a:schemeClr val="bg2"/>
                </a:solidFill>
                <a:sym typeface="Symbol"/>
              </a:rPr>
              <a:t>8</a:t>
            </a:r>
            <a:endParaRPr lang="en-US" dirty="0">
              <a:solidFill>
                <a:schemeClr val="bg2"/>
              </a:solidFill>
            </a:endParaRPr>
          </a:p>
        </p:txBody>
      </p:sp>
      <p:sp>
        <p:nvSpPr>
          <p:cNvPr id="84997" name="Oval 7"/>
          <p:cNvSpPr>
            <a:spLocks noChangeArrowheads="1"/>
          </p:cNvSpPr>
          <p:nvPr/>
        </p:nvSpPr>
        <p:spPr bwMode="auto">
          <a:xfrm>
            <a:off x="3581400" y="4724400"/>
            <a:ext cx="838200" cy="8382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anchor="ctr"/>
          <a:lstStyle/>
          <a:p>
            <a:pPr algn="ctr"/>
            <a:r>
              <a:rPr lang="en-US">
                <a:solidFill>
                  <a:schemeClr val="bg2"/>
                </a:solidFill>
                <a:sym typeface="Symbol" pitchFamily="18" charset="2"/>
              </a:rPr>
              <a:t>5</a:t>
            </a:r>
            <a:endParaRPr lang="en-US">
              <a:solidFill>
                <a:schemeClr val="bg2"/>
              </a:solidFill>
            </a:endParaRPr>
          </a:p>
        </p:txBody>
      </p:sp>
      <p:sp>
        <p:nvSpPr>
          <p:cNvPr id="22" name="Oval 21"/>
          <p:cNvSpPr/>
          <p:nvPr/>
        </p:nvSpPr>
        <p:spPr bwMode="auto">
          <a:xfrm>
            <a:off x="5943600" y="1828800"/>
            <a:ext cx="838200" cy="838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dirty="0">
                <a:solidFill>
                  <a:schemeClr val="bg2"/>
                </a:solidFill>
                <a:sym typeface="Symbol"/>
              </a:rPr>
              <a:t>14</a:t>
            </a:r>
            <a:endParaRPr lang="en-US" dirty="0">
              <a:solidFill>
                <a:schemeClr val="bg2"/>
              </a:solidFill>
            </a:endParaRPr>
          </a:p>
        </p:txBody>
      </p:sp>
      <p:sp>
        <p:nvSpPr>
          <p:cNvPr id="84999" name="Oval 22"/>
          <p:cNvSpPr>
            <a:spLocks noChangeArrowheads="1"/>
          </p:cNvSpPr>
          <p:nvPr/>
        </p:nvSpPr>
        <p:spPr bwMode="auto">
          <a:xfrm>
            <a:off x="5943600" y="4724400"/>
            <a:ext cx="838200" cy="8382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nchor="ctr"/>
          <a:lstStyle/>
          <a:p>
            <a:pPr algn="ctr"/>
            <a:r>
              <a:rPr lang="en-US">
                <a:solidFill>
                  <a:schemeClr val="bg2"/>
                </a:solidFill>
                <a:sym typeface="Symbol" pitchFamily="18" charset="2"/>
              </a:rPr>
              <a:t>7</a:t>
            </a:r>
            <a:endParaRPr lang="en-US">
              <a:solidFill>
                <a:schemeClr val="bg2"/>
              </a:solidFill>
            </a:endParaRPr>
          </a:p>
        </p:txBody>
      </p:sp>
      <p:cxnSp>
        <p:nvCxnSpPr>
          <p:cNvPr id="85000" name="Straight Arrow Connector 77"/>
          <p:cNvCxnSpPr>
            <a:cxnSpLocks noChangeShapeType="1"/>
          </p:cNvCxnSpPr>
          <p:nvPr/>
        </p:nvCxnSpPr>
        <p:spPr bwMode="auto">
          <a:xfrm>
            <a:off x="2667000" y="3962400"/>
            <a:ext cx="914400" cy="838200"/>
          </a:xfrm>
          <a:prstGeom prst="straightConnector1">
            <a:avLst/>
          </a:prstGeom>
          <a:noFill/>
          <a:ln w="31750" algn="ctr">
            <a:solidFill>
              <a:schemeClr val="tx1"/>
            </a:solidFill>
            <a:round/>
            <a:headEnd/>
            <a:tailEnd type="arrow" w="med" len="med"/>
          </a:ln>
        </p:spPr>
      </p:cxnSp>
      <p:cxnSp>
        <p:nvCxnSpPr>
          <p:cNvPr id="85001" name="Straight Arrow Connector 78"/>
          <p:cNvCxnSpPr>
            <a:cxnSpLocks noChangeShapeType="1"/>
          </p:cNvCxnSpPr>
          <p:nvPr/>
        </p:nvCxnSpPr>
        <p:spPr bwMode="auto">
          <a:xfrm flipV="1">
            <a:off x="2667000" y="2514600"/>
            <a:ext cx="914400" cy="838200"/>
          </a:xfrm>
          <a:prstGeom prst="straightConnector1">
            <a:avLst/>
          </a:prstGeom>
          <a:noFill/>
          <a:ln w="9525" algn="ctr">
            <a:solidFill>
              <a:schemeClr val="tx1"/>
            </a:solidFill>
            <a:round/>
            <a:headEnd/>
            <a:tailEnd type="arrow" w="med" len="med"/>
          </a:ln>
        </p:spPr>
      </p:cxnSp>
      <p:cxnSp>
        <p:nvCxnSpPr>
          <p:cNvPr id="85002" name="Straight Arrow Connector 79"/>
          <p:cNvCxnSpPr>
            <a:cxnSpLocks noChangeShapeType="1"/>
          </p:cNvCxnSpPr>
          <p:nvPr/>
        </p:nvCxnSpPr>
        <p:spPr bwMode="auto">
          <a:xfrm>
            <a:off x="4495800" y="5181600"/>
            <a:ext cx="1371600" cy="1588"/>
          </a:xfrm>
          <a:prstGeom prst="straightConnector1">
            <a:avLst/>
          </a:prstGeom>
          <a:noFill/>
          <a:ln w="31750" algn="ctr">
            <a:solidFill>
              <a:schemeClr val="tx1"/>
            </a:solidFill>
            <a:round/>
            <a:headEnd/>
            <a:tailEnd type="arrow" w="med" len="med"/>
          </a:ln>
        </p:spPr>
      </p:cxnSp>
      <p:cxnSp>
        <p:nvCxnSpPr>
          <p:cNvPr id="85003" name="Straight Arrow Connector 82"/>
          <p:cNvCxnSpPr>
            <a:cxnSpLocks noChangeShapeType="1"/>
          </p:cNvCxnSpPr>
          <p:nvPr/>
        </p:nvCxnSpPr>
        <p:spPr bwMode="auto">
          <a:xfrm>
            <a:off x="4495800" y="2284413"/>
            <a:ext cx="1371600" cy="1587"/>
          </a:xfrm>
          <a:prstGeom prst="straightConnector1">
            <a:avLst/>
          </a:prstGeom>
          <a:noFill/>
          <a:ln w="9525" algn="ctr">
            <a:solidFill>
              <a:schemeClr val="tx1"/>
            </a:solidFill>
            <a:round/>
            <a:headEnd/>
            <a:tailEnd type="arrow" w="med" len="med"/>
          </a:ln>
        </p:spPr>
      </p:cxnSp>
      <p:cxnSp>
        <p:nvCxnSpPr>
          <p:cNvPr id="85004" name="Straight Arrow Connector 83"/>
          <p:cNvCxnSpPr>
            <a:cxnSpLocks noChangeShapeType="1"/>
          </p:cNvCxnSpPr>
          <p:nvPr/>
        </p:nvCxnSpPr>
        <p:spPr bwMode="auto">
          <a:xfrm rot="5400000" flipH="1" flipV="1">
            <a:off x="4152900" y="3009900"/>
            <a:ext cx="2133600" cy="1600200"/>
          </a:xfrm>
          <a:prstGeom prst="straightConnector1">
            <a:avLst/>
          </a:prstGeom>
          <a:noFill/>
          <a:ln w="31750" algn="ctr">
            <a:solidFill>
              <a:schemeClr val="tx1"/>
            </a:solidFill>
            <a:round/>
            <a:headEnd/>
            <a:tailEnd type="arrow" w="med" len="med"/>
          </a:ln>
        </p:spPr>
      </p:cxnSp>
      <p:cxnSp>
        <p:nvCxnSpPr>
          <p:cNvPr id="85005" name="Straight Arrow Connector 85"/>
          <p:cNvCxnSpPr>
            <a:cxnSpLocks noChangeShapeType="1"/>
          </p:cNvCxnSpPr>
          <p:nvPr/>
        </p:nvCxnSpPr>
        <p:spPr bwMode="auto">
          <a:xfrm rot="10800000">
            <a:off x="2743200" y="3657600"/>
            <a:ext cx="3200400" cy="1219200"/>
          </a:xfrm>
          <a:prstGeom prst="straightConnector1">
            <a:avLst/>
          </a:prstGeom>
          <a:noFill/>
          <a:ln w="9525" algn="ctr">
            <a:solidFill>
              <a:schemeClr val="tx1"/>
            </a:solidFill>
            <a:round/>
            <a:headEnd/>
            <a:tailEnd type="arrow" w="med" len="med"/>
          </a:ln>
        </p:spPr>
      </p:cxnSp>
      <p:cxnSp>
        <p:nvCxnSpPr>
          <p:cNvPr id="85006" name="Straight Arrow Connector 87"/>
          <p:cNvCxnSpPr>
            <a:cxnSpLocks noChangeShapeType="1"/>
          </p:cNvCxnSpPr>
          <p:nvPr/>
        </p:nvCxnSpPr>
        <p:spPr bwMode="auto">
          <a:xfrm rot="5400000" flipH="1" flipV="1">
            <a:off x="3201194" y="3734594"/>
            <a:ext cx="1981200" cy="1588"/>
          </a:xfrm>
          <a:prstGeom prst="straightConnector1">
            <a:avLst/>
          </a:prstGeom>
          <a:noFill/>
          <a:ln w="31750" algn="ctr">
            <a:solidFill>
              <a:schemeClr val="tx1"/>
            </a:solidFill>
            <a:round/>
            <a:headEnd/>
            <a:tailEnd type="arrow" w="med" len="med"/>
          </a:ln>
        </p:spPr>
      </p:cxnSp>
      <p:cxnSp>
        <p:nvCxnSpPr>
          <p:cNvPr id="85007" name="Straight Arrow Connector 89"/>
          <p:cNvCxnSpPr>
            <a:cxnSpLocks noChangeShapeType="1"/>
          </p:cNvCxnSpPr>
          <p:nvPr/>
        </p:nvCxnSpPr>
        <p:spPr bwMode="auto">
          <a:xfrm rot="16200000" flipH="1">
            <a:off x="2818607" y="3733006"/>
            <a:ext cx="1981200" cy="1587"/>
          </a:xfrm>
          <a:prstGeom prst="straightConnector1">
            <a:avLst/>
          </a:prstGeom>
          <a:noFill/>
          <a:ln w="9525" algn="ctr">
            <a:solidFill>
              <a:schemeClr val="tx1"/>
            </a:solidFill>
            <a:round/>
            <a:headEnd/>
            <a:tailEnd type="arrow" w="med" len="med"/>
          </a:ln>
        </p:spPr>
      </p:cxnSp>
      <p:cxnSp>
        <p:nvCxnSpPr>
          <p:cNvPr id="85008" name="Straight Arrow Connector 90"/>
          <p:cNvCxnSpPr>
            <a:cxnSpLocks noChangeShapeType="1"/>
          </p:cNvCxnSpPr>
          <p:nvPr/>
        </p:nvCxnSpPr>
        <p:spPr bwMode="auto">
          <a:xfrm rot="5400000" flipH="1" flipV="1">
            <a:off x="5563394" y="3734594"/>
            <a:ext cx="1981200" cy="1588"/>
          </a:xfrm>
          <a:prstGeom prst="straightConnector1">
            <a:avLst/>
          </a:prstGeom>
          <a:noFill/>
          <a:ln w="9525" algn="ctr">
            <a:solidFill>
              <a:schemeClr val="tx1"/>
            </a:solidFill>
            <a:round/>
            <a:headEnd/>
            <a:tailEnd type="arrow" w="med" len="med"/>
          </a:ln>
        </p:spPr>
      </p:cxnSp>
      <p:cxnSp>
        <p:nvCxnSpPr>
          <p:cNvPr id="85009" name="Straight Arrow Connector 91"/>
          <p:cNvCxnSpPr>
            <a:cxnSpLocks noChangeShapeType="1"/>
          </p:cNvCxnSpPr>
          <p:nvPr/>
        </p:nvCxnSpPr>
        <p:spPr bwMode="auto">
          <a:xfrm rot="16200000" flipH="1">
            <a:off x="5180807" y="3733006"/>
            <a:ext cx="1981200" cy="1587"/>
          </a:xfrm>
          <a:prstGeom prst="straightConnector1">
            <a:avLst/>
          </a:prstGeom>
          <a:noFill/>
          <a:ln w="9525" algn="ctr">
            <a:solidFill>
              <a:schemeClr val="tx1"/>
            </a:solidFill>
            <a:round/>
            <a:headEnd/>
            <a:tailEnd type="arrow" w="med" len="med"/>
          </a:ln>
        </p:spPr>
      </p:cxnSp>
      <p:sp>
        <p:nvSpPr>
          <p:cNvPr id="85010" name="TextBox 17"/>
          <p:cNvSpPr txBox="1">
            <a:spLocks noChangeArrowheads="1"/>
          </p:cNvSpPr>
          <p:nvPr/>
        </p:nvSpPr>
        <p:spPr bwMode="auto">
          <a:xfrm>
            <a:off x="2819400" y="2667000"/>
            <a:ext cx="412750" cy="338138"/>
          </a:xfrm>
          <a:prstGeom prst="rect">
            <a:avLst/>
          </a:prstGeom>
          <a:noFill/>
          <a:ln w="9525">
            <a:noFill/>
            <a:miter lim="800000"/>
            <a:headEnd/>
            <a:tailEnd/>
          </a:ln>
        </p:spPr>
        <p:txBody>
          <a:bodyPr wrap="none">
            <a:spAutoFit/>
          </a:bodyPr>
          <a:lstStyle/>
          <a:p>
            <a:r>
              <a:rPr lang="en-US" b="0"/>
              <a:t>10</a:t>
            </a:r>
          </a:p>
        </p:txBody>
      </p:sp>
      <p:sp>
        <p:nvSpPr>
          <p:cNvPr id="85011" name="TextBox 18"/>
          <p:cNvSpPr txBox="1">
            <a:spLocks noChangeArrowheads="1"/>
          </p:cNvSpPr>
          <p:nvPr/>
        </p:nvSpPr>
        <p:spPr bwMode="auto">
          <a:xfrm>
            <a:off x="2825750" y="4310063"/>
            <a:ext cx="298450" cy="338137"/>
          </a:xfrm>
          <a:prstGeom prst="rect">
            <a:avLst/>
          </a:prstGeom>
          <a:noFill/>
          <a:ln w="9525">
            <a:noFill/>
            <a:miter lim="800000"/>
            <a:headEnd/>
            <a:tailEnd/>
          </a:ln>
        </p:spPr>
        <p:txBody>
          <a:bodyPr wrap="none">
            <a:spAutoFit/>
          </a:bodyPr>
          <a:lstStyle/>
          <a:p>
            <a:r>
              <a:rPr lang="en-US" b="0"/>
              <a:t>5</a:t>
            </a:r>
          </a:p>
        </p:txBody>
      </p:sp>
      <p:sp>
        <p:nvSpPr>
          <p:cNvPr id="85012" name="TextBox 19"/>
          <p:cNvSpPr txBox="1">
            <a:spLocks noChangeArrowheads="1"/>
          </p:cNvSpPr>
          <p:nvPr/>
        </p:nvSpPr>
        <p:spPr bwMode="auto">
          <a:xfrm>
            <a:off x="3587750" y="3429000"/>
            <a:ext cx="298450" cy="338138"/>
          </a:xfrm>
          <a:prstGeom prst="rect">
            <a:avLst/>
          </a:prstGeom>
          <a:noFill/>
          <a:ln w="9525">
            <a:noFill/>
            <a:miter lim="800000"/>
            <a:headEnd/>
            <a:tailEnd/>
          </a:ln>
        </p:spPr>
        <p:txBody>
          <a:bodyPr wrap="none">
            <a:spAutoFit/>
          </a:bodyPr>
          <a:lstStyle/>
          <a:p>
            <a:r>
              <a:rPr lang="en-US" b="0"/>
              <a:t>2</a:t>
            </a:r>
          </a:p>
        </p:txBody>
      </p:sp>
      <p:sp>
        <p:nvSpPr>
          <p:cNvPr id="85013" name="TextBox 20"/>
          <p:cNvSpPr txBox="1">
            <a:spLocks noChangeArrowheads="1"/>
          </p:cNvSpPr>
          <p:nvPr/>
        </p:nvSpPr>
        <p:spPr bwMode="auto">
          <a:xfrm>
            <a:off x="4114800" y="3429000"/>
            <a:ext cx="298450" cy="338138"/>
          </a:xfrm>
          <a:prstGeom prst="rect">
            <a:avLst/>
          </a:prstGeom>
          <a:noFill/>
          <a:ln w="9525">
            <a:noFill/>
            <a:miter lim="800000"/>
            <a:headEnd/>
            <a:tailEnd/>
          </a:ln>
        </p:spPr>
        <p:txBody>
          <a:bodyPr wrap="none">
            <a:spAutoFit/>
          </a:bodyPr>
          <a:lstStyle/>
          <a:p>
            <a:r>
              <a:rPr lang="en-US" b="0"/>
              <a:t>3</a:t>
            </a:r>
          </a:p>
        </p:txBody>
      </p:sp>
      <p:sp>
        <p:nvSpPr>
          <p:cNvPr id="85014" name="TextBox 23"/>
          <p:cNvSpPr txBox="1">
            <a:spLocks noChangeArrowheads="1"/>
          </p:cNvSpPr>
          <p:nvPr/>
        </p:nvSpPr>
        <p:spPr bwMode="auto">
          <a:xfrm>
            <a:off x="4953000" y="5148263"/>
            <a:ext cx="298450" cy="338137"/>
          </a:xfrm>
          <a:prstGeom prst="rect">
            <a:avLst/>
          </a:prstGeom>
          <a:noFill/>
          <a:ln w="9525">
            <a:noFill/>
            <a:miter lim="800000"/>
            <a:headEnd/>
            <a:tailEnd/>
          </a:ln>
        </p:spPr>
        <p:txBody>
          <a:bodyPr wrap="none">
            <a:spAutoFit/>
          </a:bodyPr>
          <a:lstStyle/>
          <a:p>
            <a:r>
              <a:rPr lang="en-US" b="0"/>
              <a:t>2</a:t>
            </a:r>
          </a:p>
        </p:txBody>
      </p:sp>
      <p:sp>
        <p:nvSpPr>
          <p:cNvPr id="85015" name="TextBox 24"/>
          <p:cNvSpPr txBox="1">
            <a:spLocks noChangeArrowheads="1"/>
          </p:cNvSpPr>
          <p:nvPr/>
        </p:nvSpPr>
        <p:spPr bwMode="auto">
          <a:xfrm>
            <a:off x="4953000" y="1981200"/>
            <a:ext cx="298450" cy="338138"/>
          </a:xfrm>
          <a:prstGeom prst="rect">
            <a:avLst/>
          </a:prstGeom>
          <a:noFill/>
          <a:ln w="9525">
            <a:noFill/>
            <a:miter lim="800000"/>
            <a:headEnd/>
            <a:tailEnd/>
          </a:ln>
        </p:spPr>
        <p:txBody>
          <a:bodyPr wrap="none">
            <a:spAutoFit/>
          </a:bodyPr>
          <a:lstStyle/>
          <a:p>
            <a:r>
              <a:rPr lang="en-US" b="0"/>
              <a:t>1</a:t>
            </a:r>
          </a:p>
        </p:txBody>
      </p:sp>
      <p:sp>
        <p:nvSpPr>
          <p:cNvPr id="85016" name="TextBox 25"/>
          <p:cNvSpPr txBox="1">
            <a:spLocks noChangeArrowheads="1"/>
          </p:cNvSpPr>
          <p:nvPr/>
        </p:nvSpPr>
        <p:spPr bwMode="auto">
          <a:xfrm>
            <a:off x="5105400" y="3395663"/>
            <a:ext cx="298450" cy="338137"/>
          </a:xfrm>
          <a:prstGeom prst="rect">
            <a:avLst/>
          </a:prstGeom>
          <a:noFill/>
          <a:ln w="9525">
            <a:noFill/>
            <a:miter lim="800000"/>
            <a:headEnd/>
            <a:tailEnd/>
          </a:ln>
        </p:spPr>
        <p:txBody>
          <a:bodyPr wrap="none">
            <a:spAutoFit/>
          </a:bodyPr>
          <a:lstStyle/>
          <a:p>
            <a:r>
              <a:rPr lang="en-US" b="0"/>
              <a:t>9</a:t>
            </a:r>
          </a:p>
        </p:txBody>
      </p:sp>
      <p:sp>
        <p:nvSpPr>
          <p:cNvPr id="85017" name="TextBox 26"/>
          <p:cNvSpPr txBox="1">
            <a:spLocks noChangeArrowheads="1"/>
          </p:cNvSpPr>
          <p:nvPr/>
        </p:nvSpPr>
        <p:spPr bwMode="auto">
          <a:xfrm>
            <a:off x="5257800" y="4343400"/>
            <a:ext cx="298450" cy="338138"/>
          </a:xfrm>
          <a:prstGeom prst="rect">
            <a:avLst/>
          </a:prstGeom>
          <a:noFill/>
          <a:ln w="9525">
            <a:noFill/>
            <a:miter lim="800000"/>
            <a:headEnd/>
            <a:tailEnd/>
          </a:ln>
        </p:spPr>
        <p:txBody>
          <a:bodyPr wrap="none">
            <a:spAutoFit/>
          </a:bodyPr>
          <a:lstStyle/>
          <a:p>
            <a:r>
              <a:rPr lang="en-US" b="0"/>
              <a:t>7</a:t>
            </a:r>
          </a:p>
        </p:txBody>
      </p:sp>
      <p:sp>
        <p:nvSpPr>
          <p:cNvPr id="85018" name="TextBox 27"/>
          <p:cNvSpPr txBox="1">
            <a:spLocks noChangeArrowheads="1"/>
          </p:cNvSpPr>
          <p:nvPr/>
        </p:nvSpPr>
        <p:spPr bwMode="auto">
          <a:xfrm>
            <a:off x="5949950" y="3429000"/>
            <a:ext cx="298450" cy="338138"/>
          </a:xfrm>
          <a:prstGeom prst="rect">
            <a:avLst/>
          </a:prstGeom>
          <a:noFill/>
          <a:ln w="9525">
            <a:noFill/>
            <a:miter lim="800000"/>
            <a:headEnd/>
            <a:tailEnd/>
          </a:ln>
        </p:spPr>
        <p:txBody>
          <a:bodyPr wrap="none">
            <a:spAutoFit/>
          </a:bodyPr>
          <a:lstStyle/>
          <a:p>
            <a:r>
              <a:rPr lang="en-US" b="0"/>
              <a:t>4</a:t>
            </a:r>
          </a:p>
        </p:txBody>
      </p:sp>
      <p:sp>
        <p:nvSpPr>
          <p:cNvPr id="85019" name="TextBox 28"/>
          <p:cNvSpPr txBox="1">
            <a:spLocks noChangeArrowheads="1"/>
          </p:cNvSpPr>
          <p:nvPr/>
        </p:nvSpPr>
        <p:spPr bwMode="auto">
          <a:xfrm>
            <a:off x="6483350" y="3429000"/>
            <a:ext cx="298450" cy="338138"/>
          </a:xfrm>
          <a:prstGeom prst="rect">
            <a:avLst/>
          </a:prstGeom>
          <a:noFill/>
          <a:ln w="9525">
            <a:noFill/>
            <a:miter lim="800000"/>
            <a:headEnd/>
            <a:tailEnd/>
          </a:ln>
        </p:spPr>
        <p:txBody>
          <a:bodyPr wrap="none">
            <a:spAutoFit/>
          </a:bodyPr>
          <a:lstStyle/>
          <a:p>
            <a:r>
              <a:rPr lang="en-US" b="0"/>
              <a:t>6</a:t>
            </a:r>
          </a:p>
        </p:txBody>
      </p:sp>
      <p:sp>
        <p:nvSpPr>
          <p:cNvPr id="85020" name="TextBox 29"/>
          <p:cNvSpPr txBox="1">
            <a:spLocks noChangeArrowheads="1"/>
          </p:cNvSpPr>
          <p:nvPr/>
        </p:nvSpPr>
        <p:spPr bwMode="auto">
          <a:xfrm>
            <a:off x="0" y="6611938"/>
            <a:ext cx="1265238" cy="246062"/>
          </a:xfrm>
          <a:prstGeom prst="rect">
            <a:avLst/>
          </a:prstGeom>
          <a:noFill/>
          <a:ln w="9525">
            <a:noFill/>
            <a:miter lim="800000"/>
            <a:headEnd/>
            <a:tailEnd/>
          </a:ln>
        </p:spPr>
        <p:txBody>
          <a:bodyPr wrap="none">
            <a:spAutoFit/>
          </a:bodyPr>
          <a:lstStyle/>
          <a:p>
            <a:r>
              <a:rPr lang="en-US" sz="1000" b="0"/>
              <a:t>Example from CLR</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smtClean="0"/>
              <a:t>Dijkstra’s Algorithm Example</a:t>
            </a:r>
          </a:p>
        </p:txBody>
      </p:sp>
      <p:sp>
        <p:nvSpPr>
          <p:cNvPr id="86019" name="Oval 5"/>
          <p:cNvSpPr>
            <a:spLocks noChangeArrowheads="1"/>
          </p:cNvSpPr>
          <p:nvPr/>
        </p:nvSpPr>
        <p:spPr bwMode="auto">
          <a:xfrm>
            <a:off x="1828800" y="3200400"/>
            <a:ext cx="838200" cy="8382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anchor="ctr"/>
          <a:lstStyle/>
          <a:p>
            <a:pPr algn="ctr"/>
            <a:r>
              <a:rPr lang="en-US">
                <a:solidFill>
                  <a:schemeClr val="bg2"/>
                </a:solidFill>
              </a:rPr>
              <a:t>0</a:t>
            </a:r>
          </a:p>
        </p:txBody>
      </p:sp>
      <p:sp>
        <p:nvSpPr>
          <p:cNvPr id="86020" name="Oval 6"/>
          <p:cNvSpPr>
            <a:spLocks noChangeArrowheads="1"/>
          </p:cNvSpPr>
          <p:nvPr/>
        </p:nvSpPr>
        <p:spPr bwMode="auto">
          <a:xfrm>
            <a:off x="3581400" y="1828800"/>
            <a:ext cx="838200" cy="8382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nchor="ctr"/>
          <a:lstStyle/>
          <a:p>
            <a:pPr algn="ctr"/>
            <a:r>
              <a:rPr lang="en-US">
                <a:solidFill>
                  <a:schemeClr val="bg2"/>
                </a:solidFill>
                <a:sym typeface="Symbol" pitchFamily="18" charset="2"/>
              </a:rPr>
              <a:t>8</a:t>
            </a:r>
            <a:endParaRPr lang="en-US">
              <a:solidFill>
                <a:schemeClr val="bg2"/>
              </a:solidFill>
            </a:endParaRPr>
          </a:p>
        </p:txBody>
      </p:sp>
      <p:sp>
        <p:nvSpPr>
          <p:cNvPr id="86021" name="Oval 7"/>
          <p:cNvSpPr>
            <a:spLocks noChangeArrowheads="1"/>
          </p:cNvSpPr>
          <p:nvPr/>
        </p:nvSpPr>
        <p:spPr bwMode="auto">
          <a:xfrm>
            <a:off x="3581400" y="4724400"/>
            <a:ext cx="838200" cy="8382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anchor="ctr"/>
          <a:lstStyle/>
          <a:p>
            <a:pPr algn="ctr"/>
            <a:r>
              <a:rPr lang="en-US">
                <a:solidFill>
                  <a:schemeClr val="bg2"/>
                </a:solidFill>
                <a:sym typeface="Symbol" pitchFamily="18" charset="2"/>
              </a:rPr>
              <a:t>5</a:t>
            </a:r>
            <a:endParaRPr lang="en-US">
              <a:solidFill>
                <a:schemeClr val="bg2"/>
              </a:solidFill>
            </a:endParaRPr>
          </a:p>
        </p:txBody>
      </p:sp>
      <p:sp>
        <p:nvSpPr>
          <p:cNvPr id="22" name="Oval 21"/>
          <p:cNvSpPr/>
          <p:nvPr/>
        </p:nvSpPr>
        <p:spPr bwMode="auto">
          <a:xfrm>
            <a:off x="5943600" y="1828800"/>
            <a:ext cx="838200" cy="838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dirty="0">
                <a:solidFill>
                  <a:schemeClr val="bg2"/>
                </a:solidFill>
                <a:sym typeface="Symbol"/>
              </a:rPr>
              <a:t>13</a:t>
            </a:r>
            <a:endParaRPr lang="en-US" dirty="0">
              <a:solidFill>
                <a:schemeClr val="bg2"/>
              </a:solidFill>
            </a:endParaRPr>
          </a:p>
        </p:txBody>
      </p:sp>
      <p:sp>
        <p:nvSpPr>
          <p:cNvPr id="86023" name="Oval 22"/>
          <p:cNvSpPr>
            <a:spLocks noChangeArrowheads="1"/>
          </p:cNvSpPr>
          <p:nvPr/>
        </p:nvSpPr>
        <p:spPr bwMode="auto">
          <a:xfrm>
            <a:off x="5943600" y="4724400"/>
            <a:ext cx="838200" cy="8382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anchor="ctr"/>
          <a:lstStyle/>
          <a:p>
            <a:pPr algn="ctr"/>
            <a:r>
              <a:rPr lang="en-US">
                <a:solidFill>
                  <a:schemeClr val="bg2"/>
                </a:solidFill>
                <a:sym typeface="Symbol" pitchFamily="18" charset="2"/>
              </a:rPr>
              <a:t>7</a:t>
            </a:r>
            <a:endParaRPr lang="en-US">
              <a:solidFill>
                <a:schemeClr val="bg2"/>
              </a:solidFill>
            </a:endParaRPr>
          </a:p>
        </p:txBody>
      </p:sp>
      <p:cxnSp>
        <p:nvCxnSpPr>
          <p:cNvPr id="86024" name="Straight Arrow Connector 77"/>
          <p:cNvCxnSpPr>
            <a:cxnSpLocks noChangeShapeType="1"/>
          </p:cNvCxnSpPr>
          <p:nvPr/>
        </p:nvCxnSpPr>
        <p:spPr bwMode="auto">
          <a:xfrm>
            <a:off x="2667000" y="3962400"/>
            <a:ext cx="914400" cy="838200"/>
          </a:xfrm>
          <a:prstGeom prst="straightConnector1">
            <a:avLst/>
          </a:prstGeom>
          <a:noFill/>
          <a:ln w="31750" algn="ctr">
            <a:solidFill>
              <a:schemeClr val="tx1"/>
            </a:solidFill>
            <a:round/>
            <a:headEnd/>
            <a:tailEnd type="arrow" w="med" len="med"/>
          </a:ln>
        </p:spPr>
      </p:cxnSp>
      <p:cxnSp>
        <p:nvCxnSpPr>
          <p:cNvPr id="86025" name="Straight Arrow Connector 78"/>
          <p:cNvCxnSpPr>
            <a:cxnSpLocks noChangeShapeType="1"/>
          </p:cNvCxnSpPr>
          <p:nvPr/>
        </p:nvCxnSpPr>
        <p:spPr bwMode="auto">
          <a:xfrm flipV="1">
            <a:off x="2667000" y="2514600"/>
            <a:ext cx="914400" cy="838200"/>
          </a:xfrm>
          <a:prstGeom prst="straightConnector1">
            <a:avLst/>
          </a:prstGeom>
          <a:noFill/>
          <a:ln w="9525" algn="ctr">
            <a:solidFill>
              <a:schemeClr val="tx1"/>
            </a:solidFill>
            <a:round/>
            <a:headEnd/>
            <a:tailEnd type="arrow" w="med" len="med"/>
          </a:ln>
        </p:spPr>
      </p:cxnSp>
      <p:cxnSp>
        <p:nvCxnSpPr>
          <p:cNvPr id="86026" name="Straight Arrow Connector 79"/>
          <p:cNvCxnSpPr>
            <a:cxnSpLocks noChangeShapeType="1"/>
          </p:cNvCxnSpPr>
          <p:nvPr/>
        </p:nvCxnSpPr>
        <p:spPr bwMode="auto">
          <a:xfrm>
            <a:off x="4495800" y="5181600"/>
            <a:ext cx="1371600" cy="1588"/>
          </a:xfrm>
          <a:prstGeom prst="straightConnector1">
            <a:avLst/>
          </a:prstGeom>
          <a:noFill/>
          <a:ln w="31750" algn="ctr">
            <a:solidFill>
              <a:schemeClr val="tx1"/>
            </a:solidFill>
            <a:round/>
            <a:headEnd/>
            <a:tailEnd type="arrow" w="med" len="med"/>
          </a:ln>
        </p:spPr>
      </p:cxnSp>
      <p:cxnSp>
        <p:nvCxnSpPr>
          <p:cNvPr id="86027" name="Straight Arrow Connector 82"/>
          <p:cNvCxnSpPr>
            <a:cxnSpLocks noChangeShapeType="1"/>
          </p:cNvCxnSpPr>
          <p:nvPr/>
        </p:nvCxnSpPr>
        <p:spPr bwMode="auto">
          <a:xfrm>
            <a:off x="4495800" y="2284413"/>
            <a:ext cx="1371600" cy="1587"/>
          </a:xfrm>
          <a:prstGeom prst="straightConnector1">
            <a:avLst/>
          </a:prstGeom>
          <a:noFill/>
          <a:ln w="9525" algn="ctr">
            <a:solidFill>
              <a:schemeClr val="tx1"/>
            </a:solidFill>
            <a:round/>
            <a:headEnd/>
            <a:tailEnd type="arrow" w="med" len="med"/>
          </a:ln>
        </p:spPr>
      </p:cxnSp>
      <p:cxnSp>
        <p:nvCxnSpPr>
          <p:cNvPr id="86028" name="Straight Arrow Connector 83"/>
          <p:cNvCxnSpPr>
            <a:cxnSpLocks noChangeShapeType="1"/>
          </p:cNvCxnSpPr>
          <p:nvPr/>
        </p:nvCxnSpPr>
        <p:spPr bwMode="auto">
          <a:xfrm rot="5400000" flipH="1" flipV="1">
            <a:off x="4152900" y="3009900"/>
            <a:ext cx="2133600" cy="1600200"/>
          </a:xfrm>
          <a:prstGeom prst="straightConnector1">
            <a:avLst/>
          </a:prstGeom>
          <a:noFill/>
          <a:ln w="9525" algn="ctr">
            <a:solidFill>
              <a:schemeClr val="tx1"/>
            </a:solidFill>
            <a:round/>
            <a:headEnd/>
            <a:tailEnd type="arrow" w="med" len="med"/>
          </a:ln>
        </p:spPr>
      </p:cxnSp>
      <p:cxnSp>
        <p:nvCxnSpPr>
          <p:cNvPr id="86029" name="Straight Arrow Connector 85"/>
          <p:cNvCxnSpPr>
            <a:cxnSpLocks noChangeShapeType="1"/>
          </p:cNvCxnSpPr>
          <p:nvPr/>
        </p:nvCxnSpPr>
        <p:spPr bwMode="auto">
          <a:xfrm rot="10800000">
            <a:off x="2743200" y="3657600"/>
            <a:ext cx="3200400" cy="1219200"/>
          </a:xfrm>
          <a:prstGeom prst="straightConnector1">
            <a:avLst/>
          </a:prstGeom>
          <a:noFill/>
          <a:ln w="9525" algn="ctr">
            <a:solidFill>
              <a:schemeClr val="tx1"/>
            </a:solidFill>
            <a:round/>
            <a:headEnd/>
            <a:tailEnd type="arrow" w="med" len="med"/>
          </a:ln>
        </p:spPr>
      </p:cxnSp>
      <p:cxnSp>
        <p:nvCxnSpPr>
          <p:cNvPr id="86030" name="Straight Arrow Connector 87"/>
          <p:cNvCxnSpPr>
            <a:cxnSpLocks noChangeShapeType="1"/>
          </p:cNvCxnSpPr>
          <p:nvPr/>
        </p:nvCxnSpPr>
        <p:spPr bwMode="auto">
          <a:xfrm rot="5400000" flipH="1" flipV="1">
            <a:off x="3201194" y="3734594"/>
            <a:ext cx="1981200" cy="1588"/>
          </a:xfrm>
          <a:prstGeom prst="straightConnector1">
            <a:avLst/>
          </a:prstGeom>
          <a:noFill/>
          <a:ln w="31750" algn="ctr">
            <a:solidFill>
              <a:schemeClr val="tx1"/>
            </a:solidFill>
            <a:round/>
            <a:headEnd/>
            <a:tailEnd type="arrow" w="med" len="med"/>
          </a:ln>
        </p:spPr>
      </p:cxnSp>
      <p:cxnSp>
        <p:nvCxnSpPr>
          <p:cNvPr id="86031" name="Straight Arrow Connector 89"/>
          <p:cNvCxnSpPr>
            <a:cxnSpLocks noChangeShapeType="1"/>
          </p:cNvCxnSpPr>
          <p:nvPr/>
        </p:nvCxnSpPr>
        <p:spPr bwMode="auto">
          <a:xfrm rot="16200000" flipH="1">
            <a:off x="2818607" y="3733006"/>
            <a:ext cx="1981200" cy="1587"/>
          </a:xfrm>
          <a:prstGeom prst="straightConnector1">
            <a:avLst/>
          </a:prstGeom>
          <a:noFill/>
          <a:ln w="9525" algn="ctr">
            <a:solidFill>
              <a:schemeClr val="tx1"/>
            </a:solidFill>
            <a:round/>
            <a:headEnd/>
            <a:tailEnd type="arrow" w="med" len="med"/>
          </a:ln>
        </p:spPr>
      </p:cxnSp>
      <p:cxnSp>
        <p:nvCxnSpPr>
          <p:cNvPr id="86032" name="Straight Arrow Connector 90"/>
          <p:cNvCxnSpPr>
            <a:cxnSpLocks noChangeShapeType="1"/>
          </p:cNvCxnSpPr>
          <p:nvPr/>
        </p:nvCxnSpPr>
        <p:spPr bwMode="auto">
          <a:xfrm rot="5400000" flipH="1" flipV="1">
            <a:off x="5563394" y="3734594"/>
            <a:ext cx="1981200" cy="1588"/>
          </a:xfrm>
          <a:prstGeom prst="straightConnector1">
            <a:avLst/>
          </a:prstGeom>
          <a:noFill/>
          <a:ln w="31750" algn="ctr">
            <a:solidFill>
              <a:schemeClr val="tx1"/>
            </a:solidFill>
            <a:round/>
            <a:headEnd/>
            <a:tailEnd type="arrow" w="med" len="med"/>
          </a:ln>
        </p:spPr>
      </p:cxnSp>
      <p:cxnSp>
        <p:nvCxnSpPr>
          <p:cNvPr id="86033" name="Straight Arrow Connector 91"/>
          <p:cNvCxnSpPr>
            <a:cxnSpLocks noChangeShapeType="1"/>
          </p:cNvCxnSpPr>
          <p:nvPr/>
        </p:nvCxnSpPr>
        <p:spPr bwMode="auto">
          <a:xfrm rot="16200000" flipH="1">
            <a:off x="5180807" y="3733006"/>
            <a:ext cx="1981200" cy="1587"/>
          </a:xfrm>
          <a:prstGeom prst="straightConnector1">
            <a:avLst/>
          </a:prstGeom>
          <a:noFill/>
          <a:ln w="9525" algn="ctr">
            <a:solidFill>
              <a:schemeClr val="tx1"/>
            </a:solidFill>
            <a:round/>
            <a:headEnd/>
            <a:tailEnd type="arrow" w="med" len="med"/>
          </a:ln>
        </p:spPr>
      </p:cxnSp>
      <p:sp>
        <p:nvSpPr>
          <p:cNvPr id="86034" name="TextBox 17"/>
          <p:cNvSpPr txBox="1">
            <a:spLocks noChangeArrowheads="1"/>
          </p:cNvSpPr>
          <p:nvPr/>
        </p:nvSpPr>
        <p:spPr bwMode="auto">
          <a:xfrm>
            <a:off x="2819400" y="2667000"/>
            <a:ext cx="412750" cy="338138"/>
          </a:xfrm>
          <a:prstGeom prst="rect">
            <a:avLst/>
          </a:prstGeom>
          <a:noFill/>
          <a:ln w="9525">
            <a:noFill/>
            <a:miter lim="800000"/>
            <a:headEnd/>
            <a:tailEnd/>
          </a:ln>
        </p:spPr>
        <p:txBody>
          <a:bodyPr wrap="none">
            <a:spAutoFit/>
          </a:bodyPr>
          <a:lstStyle/>
          <a:p>
            <a:r>
              <a:rPr lang="en-US" b="0"/>
              <a:t>10</a:t>
            </a:r>
          </a:p>
        </p:txBody>
      </p:sp>
      <p:sp>
        <p:nvSpPr>
          <p:cNvPr id="86035" name="TextBox 18"/>
          <p:cNvSpPr txBox="1">
            <a:spLocks noChangeArrowheads="1"/>
          </p:cNvSpPr>
          <p:nvPr/>
        </p:nvSpPr>
        <p:spPr bwMode="auto">
          <a:xfrm>
            <a:off x="2825750" y="4310063"/>
            <a:ext cx="298450" cy="338137"/>
          </a:xfrm>
          <a:prstGeom prst="rect">
            <a:avLst/>
          </a:prstGeom>
          <a:noFill/>
          <a:ln w="9525">
            <a:noFill/>
            <a:miter lim="800000"/>
            <a:headEnd/>
            <a:tailEnd/>
          </a:ln>
        </p:spPr>
        <p:txBody>
          <a:bodyPr wrap="none">
            <a:spAutoFit/>
          </a:bodyPr>
          <a:lstStyle/>
          <a:p>
            <a:r>
              <a:rPr lang="en-US" b="0"/>
              <a:t>5</a:t>
            </a:r>
          </a:p>
        </p:txBody>
      </p:sp>
      <p:sp>
        <p:nvSpPr>
          <p:cNvPr id="86036" name="TextBox 19"/>
          <p:cNvSpPr txBox="1">
            <a:spLocks noChangeArrowheads="1"/>
          </p:cNvSpPr>
          <p:nvPr/>
        </p:nvSpPr>
        <p:spPr bwMode="auto">
          <a:xfrm>
            <a:off x="3587750" y="3429000"/>
            <a:ext cx="298450" cy="338138"/>
          </a:xfrm>
          <a:prstGeom prst="rect">
            <a:avLst/>
          </a:prstGeom>
          <a:noFill/>
          <a:ln w="9525">
            <a:noFill/>
            <a:miter lim="800000"/>
            <a:headEnd/>
            <a:tailEnd/>
          </a:ln>
        </p:spPr>
        <p:txBody>
          <a:bodyPr wrap="none">
            <a:spAutoFit/>
          </a:bodyPr>
          <a:lstStyle/>
          <a:p>
            <a:r>
              <a:rPr lang="en-US" b="0"/>
              <a:t>2</a:t>
            </a:r>
          </a:p>
        </p:txBody>
      </p:sp>
      <p:sp>
        <p:nvSpPr>
          <p:cNvPr id="86037" name="TextBox 20"/>
          <p:cNvSpPr txBox="1">
            <a:spLocks noChangeArrowheads="1"/>
          </p:cNvSpPr>
          <p:nvPr/>
        </p:nvSpPr>
        <p:spPr bwMode="auto">
          <a:xfrm>
            <a:off x="4114800" y="3429000"/>
            <a:ext cx="298450" cy="338138"/>
          </a:xfrm>
          <a:prstGeom prst="rect">
            <a:avLst/>
          </a:prstGeom>
          <a:noFill/>
          <a:ln w="9525">
            <a:noFill/>
            <a:miter lim="800000"/>
            <a:headEnd/>
            <a:tailEnd/>
          </a:ln>
        </p:spPr>
        <p:txBody>
          <a:bodyPr wrap="none">
            <a:spAutoFit/>
          </a:bodyPr>
          <a:lstStyle/>
          <a:p>
            <a:r>
              <a:rPr lang="en-US" b="0"/>
              <a:t>3</a:t>
            </a:r>
          </a:p>
        </p:txBody>
      </p:sp>
      <p:sp>
        <p:nvSpPr>
          <p:cNvPr id="86038" name="TextBox 23"/>
          <p:cNvSpPr txBox="1">
            <a:spLocks noChangeArrowheads="1"/>
          </p:cNvSpPr>
          <p:nvPr/>
        </p:nvSpPr>
        <p:spPr bwMode="auto">
          <a:xfrm>
            <a:off x="4953000" y="5148263"/>
            <a:ext cx="298450" cy="338137"/>
          </a:xfrm>
          <a:prstGeom prst="rect">
            <a:avLst/>
          </a:prstGeom>
          <a:noFill/>
          <a:ln w="9525">
            <a:noFill/>
            <a:miter lim="800000"/>
            <a:headEnd/>
            <a:tailEnd/>
          </a:ln>
        </p:spPr>
        <p:txBody>
          <a:bodyPr wrap="none">
            <a:spAutoFit/>
          </a:bodyPr>
          <a:lstStyle/>
          <a:p>
            <a:r>
              <a:rPr lang="en-US" b="0"/>
              <a:t>2</a:t>
            </a:r>
          </a:p>
        </p:txBody>
      </p:sp>
      <p:sp>
        <p:nvSpPr>
          <p:cNvPr id="86039" name="TextBox 24"/>
          <p:cNvSpPr txBox="1">
            <a:spLocks noChangeArrowheads="1"/>
          </p:cNvSpPr>
          <p:nvPr/>
        </p:nvSpPr>
        <p:spPr bwMode="auto">
          <a:xfrm>
            <a:off x="4953000" y="1981200"/>
            <a:ext cx="298450" cy="338138"/>
          </a:xfrm>
          <a:prstGeom prst="rect">
            <a:avLst/>
          </a:prstGeom>
          <a:noFill/>
          <a:ln w="9525">
            <a:noFill/>
            <a:miter lim="800000"/>
            <a:headEnd/>
            <a:tailEnd/>
          </a:ln>
        </p:spPr>
        <p:txBody>
          <a:bodyPr wrap="none">
            <a:spAutoFit/>
          </a:bodyPr>
          <a:lstStyle/>
          <a:p>
            <a:r>
              <a:rPr lang="en-US" b="0"/>
              <a:t>1</a:t>
            </a:r>
          </a:p>
        </p:txBody>
      </p:sp>
      <p:sp>
        <p:nvSpPr>
          <p:cNvPr id="86040" name="TextBox 25"/>
          <p:cNvSpPr txBox="1">
            <a:spLocks noChangeArrowheads="1"/>
          </p:cNvSpPr>
          <p:nvPr/>
        </p:nvSpPr>
        <p:spPr bwMode="auto">
          <a:xfrm>
            <a:off x="5105400" y="3395663"/>
            <a:ext cx="298450" cy="338137"/>
          </a:xfrm>
          <a:prstGeom prst="rect">
            <a:avLst/>
          </a:prstGeom>
          <a:noFill/>
          <a:ln w="9525">
            <a:noFill/>
            <a:miter lim="800000"/>
            <a:headEnd/>
            <a:tailEnd/>
          </a:ln>
        </p:spPr>
        <p:txBody>
          <a:bodyPr wrap="none">
            <a:spAutoFit/>
          </a:bodyPr>
          <a:lstStyle/>
          <a:p>
            <a:r>
              <a:rPr lang="en-US" b="0"/>
              <a:t>9</a:t>
            </a:r>
          </a:p>
        </p:txBody>
      </p:sp>
      <p:sp>
        <p:nvSpPr>
          <p:cNvPr id="86041" name="TextBox 26"/>
          <p:cNvSpPr txBox="1">
            <a:spLocks noChangeArrowheads="1"/>
          </p:cNvSpPr>
          <p:nvPr/>
        </p:nvSpPr>
        <p:spPr bwMode="auto">
          <a:xfrm>
            <a:off x="5257800" y="4343400"/>
            <a:ext cx="298450" cy="338138"/>
          </a:xfrm>
          <a:prstGeom prst="rect">
            <a:avLst/>
          </a:prstGeom>
          <a:noFill/>
          <a:ln w="9525">
            <a:noFill/>
            <a:miter lim="800000"/>
            <a:headEnd/>
            <a:tailEnd/>
          </a:ln>
        </p:spPr>
        <p:txBody>
          <a:bodyPr wrap="none">
            <a:spAutoFit/>
          </a:bodyPr>
          <a:lstStyle/>
          <a:p>
            <a:r>
              <a:rPr lang="en-US" b="0"/>
              <a:t>7</a:t>
            </a:r>
          </a:p>
        </p:txBody>
      </p:sp>
      <p:sp>
        <p:nvSpPr>
          <p:cNvPr id="86042" name="TextBox 27"/>
          <p:cNvSpPr txBox="1">
            <a:spLocks noChangeArrowheads="1"/>
          </p:cNvSpPr>
          <p:nvPr/>
        </p:nvSpPr>
        <p:spPr bwMode="auto">
          <a:xfrm>
            <a:off x="5949950" y="3429000"/>
            <a:ext cx="298450" cy="338138"/>
          </a:xfrm>
          <a:prstGeom prst="rect">
            <a:avLst/>
          </a:prstGeom>
          <a:noFill/>
          <a:ln w="9525">
            <a:noFill/>
            <a:miter lim="800000"/>
            <a:headEnd/>
            <a:tailEnd/>
          </a:ln>
        </p:spPr>
        <p:txBody>
          <a:bodyPr wrap="none">
            <a:spAutoFit/>
          </a:bodyPr>
          <a:lstStyle/>
          <a:p>
            <a:r>
              <a:rPr lang="en-US" b="0"/>
              <a:t>4</a:t>
            </a:r>
          </a:p>
        </p:txBody>
      </p:sp>
      <p:sp>
        <p:nvSpPr>
          <p:cNvPr id="86043" name="TextBox 28"/>
          <p:cNvSpPr txBox="1">
            <a:spLocks noChangeArrowheads="1"/>
          </p:cNvSpPr>
          <p:nvPr/>
        </p:nvSpPr>
        <p:spPr bwMode="auto">
          <a:xfrm>
            <a:off x="6483350" y="3429000"/>
            <a:ext cx="298450" cy="338138"/>
          </a:xfrm>
          <a:prstGeom prst="rect">
            <a:avLst/>
          </a:prstGeom>
          <a:noFill/>
          <a:ln w="9525">
            <a:noFill/>
            <a:miter lim="800000"/>
            <a:headEnd/>
            <a:tailEnd/>
          </a:ln>
        </p:spPr>
        <p:txBody>
          <a:bodyPr wrap="none">
            <a:spAutoFit/>
          </a:bodyPr>
          <a:lstStyle/>
          <a:p>
            <a:r>
              <a:rPr lang="en-US" b="0"/>
              <a:t>6</a:t>
            </a:r>
          </a:p>
        </p:txBody>
      </p:sp>
      <p:sp>
        <p:nvSpPr>
          <p:cNvPr id="86044" name="TextBox 29"/>
          <p:cNvSpPr txBox="1">
            <a:spLocks noChangeArrowheads="1"/>
          </p:cNvSpPr>
          <p:nvPr/>
        </p:nvSpPr>
        <p:spPr bwMode="auto">
          <a:xfrm>
            <a:off x="0" y="6611938"/>
            <a:ext cx="1265238" cy="246062"/>
          </a:xfrm>
          <a:prstGeom prst="rect">
            <a:avLst/>
          </a:prstGeom>
          <a:noFill/>
          <a:ln w="9525">
            <a:noFill/>
            <a:miter lim="800000"/>
            <a:headEnd/>
            <a:tailEnd/>
          </a:ln>
        </p:spPr>
        <p:txBody>
          <a:bodyPr wrap="none">
            <a:spAutoFit/>
          </a:bodyPr>
          <a:lstStyle/>
          <a:p>
            <a:r>
              <a:rPr lang="en-US" sz="1000" b="0"/>
              <a:t>Example from CLR</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smtClean="0"/>
              <a:t>Dijkstra’s Algorithm Example</a:t>
            </a:r>
          </a:p>
        </p:txBody>
      </p:sp>
      <p:sp>
        <p:nvSpPr>
          <p:cNvPr id="87043" name="Oval 5"/>
          <p:cNvSpPr>
            <a:spLocks noChangeArrowheads="1"/>
          </p:cNvSpPr>
          <p:nvPr/>
        </p:nvSpPr>
        <p:spPr bwMode="auto">
          <a:xfrm>
            <a:off x="1828800" y="3200400"/>
            <a:ext cx="838200" cy="8382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anchor="ctr"/>
          <a:lstStyle/>
          <a:p>
            <a:pPr algn="ctr"/>
            <a:r>
              <a:rPr lang="en-US">
                <a:solidFill>
                  <a:schemeClr val="bg2"/>
                </a:solidFill>
              </a:rPr>
              <a:t>0</a:t>
            </a:r>
          </a:p>
        </p:txBody>
      </p:sp>
      <p:sp>
        <p:nvSpPr>
          <p:cNvPr id="87044" name="Oval 6"/>
          <p:cNvSpPr>
            <a:spLocks noChangeArrowheads="1"/>
          </p:cNvSpPr>
          <p:nvPr/>
        </p:nvSpPr>
        <p:spPr bwMode="auto">
          <a:xfrm>
            <a:off x="3581400" y="1828800"/>
            <a:ext cx="838200" cy="8382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anchor="ctr"/>
          <a:lstStyle/>
          <a:p>
            <a:pPr algn="ctr"/>
            <a:r>
              <a:rPr lang="en-US">
                <a:solidFill>
                  <a:schemeClr val="bg2"/>
                </a:solidFill>
                <a:sym typeface="Symbol" pitchFamily="18" charset="2"/>
              </a:rPr>
              <a:t>8</a:t>
            </a:r>
            <a:endParaRPr lang="en-US">
              <a:solidFill>
                <a:schemeClr val="bg2"/>
              </a:solidFill>
            </a:endParaRPr>
          </a:p>
        </p:txBody>
      </p:sp>
      <p:sp>
        <p:nvSpPr>
          <p:cNvPr id="87045" name="Oval 7"/>
          <p:cNvSpPr>
            <a:spLocks noChangeArrowheads="1"/>
          </p:cNvSpPr>
          <p:nvPr/>
        </p:nvSpPr>
        <p:spPr bwMode="auto">
          <a:xfrm>
            <a:off x="3581400" y="4724400"/>
            <a:ext cx="838200" cy="8382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anchor="ctr"/>
          <a:lstStyle/>
          <a:p>
            <a:pPr algn="ctr"/>
            <a:r>
              <a:rPr lang="en-US">
                <a:solidFill>
                  <a:schemeClr val="bg2"/>
                </a:solidFill>
                <a:sym typeface="Symbol" pitchFamily="18" charset="2"/>
              </a:rPr>
              <a:t>5</a:t>
            </a:r>
            <a:endParaRPr lang="en-US">
              <a:solidFill>
                <a:schemeClr val="bg2"/>
              </a:solidFill>
            </a:endParaRPr>
          </a:p>
        </p:txBody>
      </p:sp>
      <p:sp>
        <p:nvSpPr>
          <p:cNvPr id="87046" name="Oval 21"/>
          <p:cNvSpPr>
            <a:spLocks noChangeArrowheads="1"/>
          </p:cNvSpPr>
          <p:nvPr/>
        </p:nvSpPr>
        <p:spPr bwMode="auto">
          <a:xfrm>
            <a:off x="5943600" y="1828800"/>
            <a:ext cx="838200" cy="8382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nchor="ctr"/>
          <a:lstStyle/>
          <a:p>
            <a:pPr algn="ctr"/>
            <a:r>
              <a:rPr lang="en-US" dirty="0">
                <a:solidFill>
                  <a:schemeClr val="bg2"/>
                </a:solidFill>
                <a:sym typeface="Symbol" pitchFamily="18" charset="2"/>
              </a:rPr>
              <a:t>9</a:t>
            </a:r>
            <a:endParaRPr lang="en-US" dirty="0">
              <a:solidFill>
                <a:schemeClr val="bg2"/>
              </a:solidFill>
            </a:endParaRPr>
          </a:p>
        </p:txBody>
      </p:sp>
      <p:sp>
        <p:nvSpPr>
          <p:cNvPr id="87047" name="Oval 22"/>
          <p:cNvSpPr>
            <a:spLocks noChangeArrowheads="1"/>
          </p:cNvSpPr>
          <p:nvPr/>
        </p:nvSpPr>
        <p:spPr bwMode="auto">
          <a:xfrm>
            <a:off x="5943600" y="4724400"/>
            <a:ext cx="838200" cy="8382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anchor="ctr"/>
          <a:lstStyle/>
          <a:p>
            <a:pPr algn="ctr"/>
            <a:r>
              <a:rPr lang="en-US">
                <a:solidFill>
                  <a:schemeClr val="bg2"/>
                </a:solidFill>
                <a:sym typeface="Symbol" pitchFamily="18" charset="2"/>
              </a:rPr>
              <a:t>7</a:t>
            </a:r>
            <a:endParaRPr lang="en-US">
              <a:solidFill>
                <a:schemeClr val="bg2"/>
              </a:solidFill>
            </a:endParaRPr>
          </a:p>
        </p:txBody>
      </p:sp>
      <p:cxnSp>
        <p:nvCxnSpPr>
          <p:cNvPr id="87048" name="Straight Arrow Connector 77"/>
          <p:cNvCxnSpPr>
            <a:cxnSpLocks noChangeShapeType="1"/>
          </p:cNvCxnSpPr>
          <p:nvPr/>
        </p:nvCxnSpPr>
        <p:spPr bwMode="auto">
          <a:xfrm>
            <a:off x="2667000" y="3962400"/>
            <a:ext cx="914400" cy="838200"/>
          </a:xfrm>
          <a:prstGeom prst="straightConnector1">
            <a:avLst/>
          </a:prstGeom>
          <a:noFill/>
          <a:ln w="31750" algn="ctr">
            <a:solidFill>
              <a:schemeClr val="tx1"/>
            </a:solidFill>
            <a:round/>
            <a:headEnd/>
            <a:tailEnd type="arrow" w="med" len="med"/>
          </a:ln>
        </p:spPr>
      </p:cxnSp>
      <p:cxnSp>
        <p:nvCxnSpPr>
          <p:cNvPr id="87049" name="Straight Arrow Connector 78"/>
          <p:cNvCxnSpPr>
            <a:cxnSpLocks noChangeShapeType="1"/>
          </p:cNvCxnSpPr>
          <p:nvPr/>
        </p:nvCxnSpPr>
        <p:spPr bwMode="auto">
          <a:xfrm flipV="1">
            <a:off x="2667000" y="2514600"/>
            <a:ext cx="914400" cy="838200"/>
          </a:xfrm>
          <a:prstGeom prst="straightConnector1">
            <a:avLst/>
          </a:prstGeom>
          <a:noFill/>
          <a:ln w="9525" algn="ctr">
            <a:solidFill>
              <a:schemeClr val="tx1"/>
            </a:solidFill>
            <a:round/>
            <a:headEnd/>
            <a:tailEnd type="arrow" w="med" len="med"/>
          </a:ln>
        </p:spPr>
      </p:cxnSp>
      <p:cxnSp>
        <p:nvCxnSpPr>
          <p:cNvPr id="87050" name="Straight Arrow Connector 79"/>
          <p:cNvCxnSpPr>
            <a:cxnSpLocks noChangeShapeType="1"/>
          </p:cNvCxnSpPr>
          <p:nvPr/>
        </p:nvCxnSpPr>
        <p:spPr bwMode="auto">
          <a:xfrm>
            <a:off x="4495800" y="5181600"/>
            <a:ext cx="1371600" cy="1588"/>
          </a:xfrm>
          <a:prstGeom prst="straightConnector1">
            <a:avLst/>
          </a:prstGeom>
          <a:noFill/>
          <a:ln w="31750" algn="ctr">
            <a:solidFill>
              <a:schemeClr val="tx1"/>
            </a:solidFill>
            <a:round/>
            <a:headEnd/>
            <a:tailEnd type="arrow" w="med" len="med"/>
          </a:ln>
        </p:spPr>
      </p:cxnSp>
      <p:cxnSp>
        <p:nvCxnSpPr>
          <p:cNvPr id="87051" name="Straight Arrow Connector 82"/>
          <p:cNvCxnSpPr>
            <a:cxnSpLocks noChangeShapeType="1"/>
          </p:cNvCxnSpPr>
          <p:nvPr/>
        </p:nvCxnSpPr>
        <p:spPr bwMode="auto">
          <a:xfrm>
            <a:off x="4495800" y="2284413"/>
            <a:ext cx="1371600" cy="1587"/>
          </a:xfrm>
          <a:prstGeom prst="straightConnector1">
            <a:avLst/>
          </a:prstGeom>
          <a:noFill/>
          <a:ln w="31750" algn="ctr">
            <a:solidFill>
              <a:schemeClr val="tx1"/>
            </a:solidFill>
            <a:round/>
            <a:headEnd/>
            <a:tailEnd type="arrow" w="med" len="med"/>
          </a:ln>
        </p:spPr>
      </p:cxnSp>
      <p:cxnSp>
        <p:nvCxnSpPr>
          <p:cNvPr id="87052" name="Straight Arrow Connector 83"/>
          <p:cNvCxnSpPr>
            <a:cxnSpLocks noChangeShapeType="1"/>
          </p:cNvCxnSpPr>
          <p:nvPr/>
        </p:nvCxnSpPr>
        <p:spPr bwMode="auto">
          <a:xfrm rot="5400000" flipH="1" flipV="1">
            <a:off x="4152900" y="3009900"/>
            <a:ext cx="2133600" cy="1600200"/>
          </a:xfrm>
          <a:prstGeom prst="straightConnector1">
            <a:avLst/>
          </a:prstGeom>
          <a:noFill/>
          <a:ln w="9525" algn="ctr">
            <a:solidFill>
              <a:schemeClr val="tx1"/>
            </a:solidFill>
            <a:round/>
            <a:headEnd/>
            <a:tailEnd type="arrow" w="med" len="med"/>
          </a:ln>
        </p:spPr>
      </p:cxnSp>
      <p:cxnSp>
        <p:nvCxnSpPr>
          <p:cNvPr id="87053" name="Straight Arrow Connector 85"/>
          <p:cNvCxnSpPr>
            <a:cxnSpLocks noChangeShapeType="1"/>
          </p:cNvCxnSpPr>
          <p:nvPr/>
        </p:nvCxnSpPr>
        <p:spPr bwMode="auto">
          <a:xfrm rot="10800000">
            <a:off x="2743200" y="3657600"/>
            <a:ext cx="3200400" cy="1219200"/>
          </a:xfrm>
          <a:prstGeom prst="straightConnector1">
            <a:avLst/>
          </a:prstGeom>
          <a:noFill/>
          <a:ln w="9525" algn="ctr">
            <a:solidFill>
              <a:schemeClr val="tx1"/>
            </a:solidFill>
            <a:round/>
            <a:headEnd/>
            <a:tailEnd type="arrow" w="med" len="med"/>
          </a:ln>
        </p:spPr>
      </p:cxnSp>
      <p:cxnSp>
        <p:nvCxnSpPr>
          <p:cNvPr id="87054" name="Straight Arrow Connector 87"/>
          <p:cNvCxnSpPr>
            <a:cxnSpLocks noChangeShapeType="1"/>
          </p:cNvCxnSpPr>
          <p:nvPr/>
        </p:nvCxnSpPr>
        <p:spPr bwMode="auto">
          <a:xfrm rot="5400000" flipH="1" flipV="1">
            <a:off x="3201194" y="3734594"/>
            <a:ext cx="1981200" cy="1588"/>
          </a:xfrm>
          <a:prstGeom prst="straightConnector1">
            <a:avLst/>
          </a:prstGeom>
          <a:noFill/>
          <a:ln w="31750" algn="ctr">
            <a:solidFill>
              <a:schemeClr val="tx1"/>
            </a:solidFill>
            <a:round/>
            <a:headEnd/>
            <a:tailEnd type="arrow" w="med" len="med"/>
          </a:ln>
        </p:spPr>
      </p:cxnSp>
      <p:cxnSp>
        <p:nvCxnSpPr>
          <p:cNvPr id="87055" name="Straight Arrow Connector 89"/>
          <p:cNvCxnSpPr>
            <a:cxnSpLocks noChangeShapeType="1"/>
          </p:cNvCxnSpPr>
          <p:nvPr/>
        </p:nvCxnSpPr>
        <p:spPr bwMode="auto">
          <a:xfrm rot="16200000" flipH="1">
            <a:off x="2818607" y="3733006"/>
            <a:ext cx="1981200" cy="1587"/>
          </a:xfrm>
          <a:prstGeom prst="straightConnector1">
            <a:avLst/>
          </a:prstGeom>
          <a:noFill/>
          <a:ln w="9525" algn="ctr">
            <a:solidFill>
              <a:schemeClr val="tx1"/>
            </a:solidFill>
            <a:round/>
            <a:headEnd/>
            <a:tailEnd type="arrow" w="med" len="med"/>
          </a:ln>
        </p:spPr>
      </p:cxnSp>
      <p:cxnSp>
        <p:nvCxnSpPr>
          <p:cNvPr id="87056" name="Straight Arrow Connector 90"/>
          <p:cNvCxnSpPr>
            <a:cxnSpLocks noChangeShapeType="1"/>
          </p:cNvCxnSpPr>
          <p:nvPr/>
        </p:nvCxnSpPr>
        <p:spPr bwMode="auto">
          <a:xfrm rot="5400000" flipH="1" flipV="1">
            <a:off x="5563394" y="3734594"/>
            <a:ext cx="1981200" cy="1588"/>
          </a:xfrm>
          <a:prstGeom prst="straightConnector1">
            <a:avLst/>
          </a:prstGeom>
          <a:noFill/>
          <a:ln w="9525" algn="ctr">
            <a:solidFill>
              <a:schemeClr val="tx1"/>
            </a:solidFill>
            <a:round/>
            <a:headEnd/>
            <a:tailEnd type="arrow" w="med" len="med"/>
          </a:ln>
        </p:spPr>
      </p:cxnSp>
      <p:cxnSp>
        <p:nvCxnSpPr>
          <p:cNvPr id="87057" name="Straight Arrow Connector 91"/>
          <p:cNvCxnSpPr>
            <a:cxnSpLocks noChangeShapeType="1"/>
          </p:cNvCxnSpPr>
          <p:nvPr/>
        </p:nvCxnSpPr>
        <p:spPr bwMode="auto">
          <a:xfrm rot="16200000" flipH="1">
            <a:off x="5180807" y="3733006"/>
            <a:ext cx="1981200" cy="1587"/>
          </a:xfrm>
          <a:prstGeom prst="straightConnector1">
            <a:avLst/>
          </a:prstGeom>
          <a:noFill/>
          <a:ln w="9525" algn="ctr">
            <a:solidFill>
              <a:schemeClr val="tx1"/>
            </a:solidFill>
            <a:round/>
            <a:headEnd/>
            <a:tailEnd type="arrow" w="med" len="med"/>
          </a:ln>
        </p:spPr>
      </p:cxnSp>
      <p:sp>
        <p:nvSpPr>
          <p:cNvPr id="87058" name="TextBox 17"/>
          <p:cNvSpPr txBox="1">
            <a:spLocks noChangeArrowheads="1"/>
          </p:cNvSpPr>
          <p:nvPr/>
        </p:nvSpPr>
        <p:spPr bwMode="auto">
          <a:xfrm>
            <a:off x="2819400" y="2667000"/>
            <a:ext cx="412750" cy="338138"/>
          </a:xfrm>
          <a:prstGeom prst="rect">
            <a:avLst/>
          </a:prstGeom>
          <a:noFill/>
          <a:ln w="9525">
            <a:noFill/>
            <a:miter lim="800000"/>
            <a:headEnd/>
            <a:tailEnd/>
          </a:ln>
        </p:spPr>
        <p:txBody>
          <a:bodyPr wrap="none">
            <a:spAutoFit/>
          </a:bodyPr>
          <a:lstStyle/>
          <a:p>
            <a:r>
              <a:rPr lang="en-US" b="0"/>
              <a:t>10</a:t>
            </a:r>
          </a:p>
        </p:txBody>
      </p:sp>
      <p:sp>
        <p:nvSpPr>
          <p:cNvPr id="87059" name="TextBox 18"/>
          <p:cNvSpPr txBox="1">
            <a:spLocks noChangeArrowheads="1"/>
          </p:cNvSpPr>
          <p:nvPr/>
        </p:nvSpPr>
        <p:spPr bwMode="auto">
          <a:xfrm>
            <a:off x="2825750" y="4310063"/>
            <a:ext cx="298450" cy="338137"/>
          </a:xfrm>
          <a:prstGeom prst="rect">
            <a:avLst/>
          </a:prstGeom>
          <a:noFill/>
          <a:ln w="9525">
            <a:noFill/>
            <a:miter lim="800000"/>
            <a:headEnd/>
            <a:tailEnd/>
          </a:ln>
        </p:spPr>
        <p:txBody>
          <a:bodyPr wrap="none">
            <a:spAutoFit/>
          </a:bodyPr>
          <a:lstStyle/>
          <a:p>
            <a:r>
              <a:rPr lang="en-US" b="0"/>
              <a:t>5</a:t>
            </a:r>
          </a:p>
        </p:txBody>
      </p:sp>
      <p:sp>
        <p:nvSpPr>
          <p:cNvPr id="87060" name="TextBox 19"/>
          <p:cNvSpPr txBox="1">
            <a:spLocks noChangeArrowheads="1"/>
          </p:cNvSpPr>
          <p:nvPr/>
        </p:nvSpPr>
        <p:spPr bwMode="auto">
          <a:xfrm>
            <a:off x="3587750" y="3429000"/>
            <a:ext cx="298450" cy="338138"/>
          </a:xfrm>
          <a:prstGeom prst="rect">
            <a:avLst/>
          </a:prstGeom>
          <a:noFill/>
          <a:ln w="9525">
            <a:noFill/>
            <a:miter lim="800000"/>
            <a:headEnd/>
            <a:tailEnd/>
          </a:ln>
        </p:spPr>
        <p:txBody>
          <a:bodyPr wrap="none">
            <a:spAutoFit/>
          </a:bodyPr>
          <a:lstStyle/>
          <a:p>
            <a:r>
              <a:rPr lang="en-US" b="0"/>
              <a:t>2</a:t>
            </a:r>
          </a:p>
        </p:txBody>
      </p:sp>
      <p:sp>
        <p:nvSpPr>
          <p:cNvPr id="87061" name="TextBox 20"/>
          <p:cNvSpPr txBox="1">
            <a:spLocks noChangeArrowheads="1"/>
          </p:cNvSpPr>
          <p:nvPr/>
        </p:nvSpPr>
        <p:spPr bwMode="auto">
          <a:xfrm>
            <a:off x="4114800" y="3429000"/>
            <a:ext cx="298450" cy="338138"/>
          </a:xfrm>
          <a:prstGeom prst="rect">
            <a:avLst/>
          </a:prstGeom>
          <a:noFill/>
          <a:ln w="9525">
            <a:noFill/>
            <a:miter lim="800000"/>
            <a:headEnd/>
            <a:tailEnd/>
          </a:ln>
        </p:spPr>
        <p:txBody>
          <a:bodyPr wrap="none">
            <a:spAutoFit/>
          </a:bodyPr>
          <a:lstStyle/>
          <a:p>
            <a:r>
              <a:rPr lang="en-US" b="0"/>
              <a:t>3</a:t>
            </a:r>
          </a:p>
        </p:txBody>
      </p:sp>
      <p:sp>
        <p:nvSpPr>
          <p:cNvPr id="87062" name="TextBox 23"/>
          <p:cNvSpPr txBox="1">
            <a:spLocks noChangeArrowheads="1"/>
          </p:cNvSpPr>
          <p:nvPr/>
        </p:nvSpPr>
        <p:spPr bwMode="auto">
          <a:xfrm>
            <a:off x="4953000" y="5148263"/>
            <a:ext cx="298450" cy="338137"/>
          </a:xfrm>
          <a:prstGeom prst="rect">
            <a:avLst/>
          </a:prstGeom>
          <a:noFill/>
          <a:ln w="9525">
            <a:noFill/>
            <a:miter lim="800000"/>
            <a:headEnd/>
            <a:tailEnd/>
          </a:ln>
        </p:spPr>
        <p:txBody>
          <a:bodyPr wrap="none">
            <a:spAutoFit/>
          </a:bodyPr>
          <a:lstStyle/>
          <a:p>
            <a:r>
              <a:rPr lang="en-US" b="0"/>
              <a:t>2</a:t>
            </a:r>
          </a:p>
        </p:txBody>
      </p:sp>
      <p:sp>
        <p:nvSpPr>
          <p:cNvPr id="87063" name="TextBox 24"/>
          <p:cNvSpPr txBox="1">
            <a:spLocks noChangeArrowheads="1"/>
          </p:cNvSpPr>
          <p:nvPr/>
        </p:nvSpPr>
        <p:spPr bwMode="auto">
          <a:xfrm>
            <a:off x="4953000" y="1981200"/>
            <a:ext cx="298450" cy="338138"/>
          </a:xfrm>
          <a:prstGeom prst="rect">
            <a:avLst/>
          </a:prstGeom>
          <a:noFill/>
          <a:ln w="9525">
            <a:noFill/>
            <a:miter lim="800000"/>
            <a:headEnd/>
            <a:tailEnd/>
          </a:ln>
        </p:spPr>
        <p:txBody>
          <a:bodyPr wrap="none">
            <a:spAutoFit/>
          </a:bodyPr>
          <a:lstStyle/>
          <a:p>
            <a:r>
              <a:rPr lang="en-US" b="0"/>
              <a:t>1</a:t>
            </a:r>
          </a:p>
        </p:txBody>
      </p:sp>
      <p:sp>
        <p:nvSpPr>
          <p:cNvPr id="87064" name="TextBox 25"/>
          <p:cNvSpPr txBox="1">
            <a:spLocks noChangeArrowheads="1"/>
          </p:cNvSpPr>
          <p:nvPr/>
        </p:nvSpPr>
        <p:spPr bwMode="auto">
          <a:xfrm>
            <a:off x="5105400" y="3395663"/>
            <a:ext cx="298450" cy="338137"/>
          </a:xfrm>
          <a:prstGeom prst="rect">
            <a:avLst/>
          </a:prstGeom>
          <a:noFill/>
          <a:ln w="9525">
            <a:noFill/>
            <a:miter lim="800000"/>
            <a:headEnd/>
            <a:tailEnd/>
          </a:ln>
        </p:spPr>
        <p:txBody>
          <a:bodyPr wrap="none">
            <a:spAutoFit/>
          </a:bodyPr>
          <a:lstStyle/>
          <a:p>
            <a:r>
              <a:rPr lang="en-US" b="0"/>
              <a:t>9</a:t>
            </a:r>
          </a:p>
        </p:txBody>
      </p:sp>
      <p:sp>
        <p:nvSpPr>
          <p:cNvPr id="87065" name="TextBox 26"/>
          <p:cNvSpPr txBox="1">
            <a:spLocks noChangeArrowheads="1"/>
          </p:cNvSpPr>
          <p:nvPr/>
        </p:nvSpPr>
        <p:spPr bwMode="auto">
          <a:xfrm>
            <a:off x="5257800" y="4343400"/>
            <a:ext cx="298450" cy="338138"/>
          </a:xfrm>
          <a:prstGeom prst="rect">
            <a:avLst/>
          </a:prstGeom>
          <a:noFill/>
          <a:ln w="9525">
            <a:noFill/>
            <a:miter lim="800000"/>
            <a:headEnd/>
            <a:tailEnd/>
          </a:ln>
        </p:spPr>
        <p:txBody>
          <a:bodyPr wrap="none">
            <a:spAutoFit/>
          </a:bodyPr>
          <a:lstStyle/>
          <a:p>
            <a:r>
              <a:rPr lang="en-US" b="0"/>
              <a:t>7</a:t>
            </a:r>
          </a:p>
        </p:txBody>
      </p:sp>
      <p:sp>
        <p:nvSpPr>
          <p:cNvPr id="87066" name="TextBox 27"/>
          <p:cNvSpPr txBox="1">
            <a:spLocks noChangeArrowheads="1"/>
          </p:cNvSpPr>
          <p:nvPr/>
        </p:nvSpPr>
        <p:spPr bwMode="auto">
          <a:xfrm>
            <a:off x="5949950" y="3429000"/>
            <a:ext cx="298450" cy="338138"/>
          </a:xfrm>
          <a:prstGeom prst="rect">
            <a:avLst/>
          </a:prstGeom>
          <a:noFill/>
          <a:ln w="9525">
            <a:noFill/>
            <a:miter lim="800000"/>
            <a:headEnd/>
            <a:tailEnd/>
          </a:ln>
        </p:spPr>
        <p:txBody>
          <a:bodyPr wrap="none">
            <a:spAutoFit/>
          </a:bodyPr>
          <a:lstStyle/>
          <a:p>
            <a:r>
              <a:rPr lang="en-US" b="0"/>
              <a:t>4</a:t>
            </a:r>
          </a:p>
        </p:txBody>
      </p:sp>
      <p:sp>
        <p:nvSpPr>
          <p:cNvPr id="87067" name="TextBox 28"/>
          <p:cNvSpPr txBox="1">
            <a:spLocks noChangeArrowheads="1"/>
          </p:cNvSpPr>
          <p:nvPr/>
        </p:nvSpPr>
        <p:spPr bwMode="auto">
          <a:xfrm>
            <a:off x="6483350" y="3429000"/>
            <a:ext cx="298450" cy="338138"/>
          </a:xfrm>
          <a:prstGeom prst="rect">
            <a:avLst/>
          </a:prstGeom>
          <a:noFill/>
          <a:ln w="9525">
            <a:noFill/>
            <a:miter lim="800000"/>
            <a:headEnd/>
            <a:tailEnd/>
          </a:ln>
        </p:spPr>
        <p:txBody>
          <a:bodyPr wrap="none">
            <a:spAutoFit/>
          </a:bodyPr>
          <a:lstStyle/>
          <a:p>
            <a:r>
              <a:rPr lang="en-US" b="0"/>
              <a:t>6</a:t>
            </a:r>
          </a:p>
        </p:txBody>
      </p:sp>
      <p:sp>
        <p:nvSpPr>
          <p:cNvPr id="87068" name="TextBox 29"/>
          <p:cNvSpPr txBox="1">
            <a:spLocks noChangeArrowheads="1"/>
          </p:cNvSpPr>
          <p:nvPr/>
        </p:nvSpPr>
        <p:spPr bwMode="auto">
          <a:xfrm>
            <a:off x="0" y="6611938"/>
            <a:ext cx="1265238" cy="246062"/>
          </a:xfrm>
          <a:prstGeom prst="rect">
            <a:avLst/>
          </a:prstGeom>
          <a:noFill/>
          <a:ln w="9525">
            <a:noFill/>
            <a:miter lim="800000"/>
            <a:headEnd/>
            <a:tailEnd/>
          </a:ln>
        </p:spPr>
        <p:txBody>
          <a:bodyPr wrap="none">
            <a:spAutoFit/>
          </a:bodyPr>
          <a:lstStyle/>
          <a:p>
            <a:r>
              <a:rPr lang="en-US" sz="1000" b="0"/>
              <a:t>Example from CLR</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smtClean="0"/>
              <a:t>Dijkstra’s Algorithm Example</a:t>
            </a:r>
          </a:p>
        </p:txBody>
      </p:sp>
      <p:sp>
        <p:nvSpPr>
          <p:cNvPr id="88067" name="Oval 5"/>
          <p:cNvSpPr>
            <a:spLocks noChangeArrowheads="1"/>
          </p:cNvSpPr>
          <p:nvPr/>
        </p:nvSpPr>
        <p:spPr bwMode="auto">
          <a:xfrm>
            <a:off x="1828800" y="3200400"/>
            <a:ext cx="838200" cy="8382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anchor="ctr"/>
          <a:lstStyle/>
          <a:p>
            <a:pPr algn="ctr"/>
            <a:r>
              <a:rPr lang="en-US" dirty="0">
                <a:solidFill>
                  <a:schemeClr val="bg2"/>
                </a:solidFill>
              </a:rPr>
              <a:t>0</a:t>
            </a:r>
          </a:p>
        </p:txBody>
      </p:sp>
      <p:sp>
        <p:nvSpPr>
          <p:cNvPr id="88068" name="Oval 6"/>
          <p:cNvSpPr>
            <a:spLocks noChangeArrowheads="1"/>
          </p:cNvSpPr>
          <p:nvPr/>
        </p:nvSpPr>
        <p:spPr bwMode="auto">
          <a:xfrm>
            <a:off x="3581400" y="1828800"/>
            <a:ext cx="838200" cy="8382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anchor="ctr"/>
          <a:lstStyle/>
          <a:p>
            <a:pPr algn="ctr"/>
            <a:r>
              <a:rPr lang="en-US">
                <a:solidFill>
                  <a:schemeClr val="bg2"/>
                </a:solidFill>
                <a:sym typeface="Symbol" pitchFamily="18" charset="2"/>
              </a:rPr>
              <a:t>8</a:t>
            </a:r>
            <a:endParaRPr lang="en-US">
              <a:solidFill>
                <a:schemeClr val="bg2"/>
              </a:solidFill>
            </a:endParaRPr>
          </a:p>
        </p:txBody>
      </p:sp>
      <p:sp>
        <p:nvSpPr>
          <p:cNvPr id="88069" name="Oval 7"/>
          <p:cNvSpPr>
            <a:spLocks noChangeArrowheads="1"/>
          </p:cNvSpPr>
          <p:nvPr/>
        </p:nvSpPr>
        <p:spPr bwMode="auto">
          <a:xfrm>
            <a:off x="3581400" y="4724400"/>
            <a:ext cx="838200" cy="8382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anchor="ctr"/>
          <a:lstStyle/>
          <a:p>
            <a:pPr algn="ctr"/>
            <a:r>
              <a:rPr lang="en-US">
                <a:solidFill>
                  <a:schemeClr val="bg2"/>
                </a:solidFill>
                <a:sym typeface="Symbol" pitchFamily="18" charset="2"/>
              </a:rPr>
              <a:t>5</a:t>
            </a:r>
            <a:endParaRPr lang="en-US">
              <a:solidFill>
                <a:schemeClr val="bg2"/>
              </a:solidFill>
            </a:endParaRPr>
          </a:p>
        </p:txBody>
      </p:sp>
      <p:sp>
        <p:nvSpPr>
          <p:cNvPr id="88070" name="Oval 21"/>
          <p:cNvSpPr>
            <a:spLocks noChangeArrowheads="1"/>
          </p:cNvSpPr>
          <p:nvPr/>
        </p:nvSpPr>
        <p:spPr bwMode="auto">
          <a:xfrm>
            <a:off x="5943600" y="1828800"/>
            <a:ext cx="838200" cy="8382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anchor="ctr"/>
          <a:lstStyle/>
          <a:p>
            <a:pPr algn="ctr"/>
            <a:r>
              <a:rPr lang="en-US">
                <a:solidFill>
                  <a:schemeClr val="bg2"/>
                </a:solidFill>
                <a:sym typeface="Symbol" pitchFamily="18" charset="2"/>
              </a:rPr>
              <a:t>9</a:t>
            </a:r>
            <a:endParaRPr lang="en-US">
              <a:solidFill>
                <a:schemeClr val="bg2"/>
              </a:solidFill>
            </a:endParaRPr>
          </a:p>
        </p:txBody>
      </p:sp>
      <p:sp>
        <p:nvSpPr>
          <p:cNvPr id="88071" name="Oval 22"/>
          <p:cNvSpPr>
            <a:spLocks noChangeArrowheads="1"/>
          </p:cNvSpPr>
          <p:nvPr/>
        </p:nvSpPr>
        <p:spPr bwMode="auto">
          <a:xfrm>
            <a:off x="5943600" y="4724400"/>
            <a:ext cx="838200" cy="8382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anchor="ctr"/>
          <a:lstStyle/>
          <a:p>
            <a:pPr algn="ctr"/>
            <a:r>
              <a:rPr lang="en-US">
                <a:solidFill>
                  <a:schemeClr val="bg2"/>
                </a:solidFill>
                <a:sym typeface="Symbol" pitchFamily="18" charset="2"/>
              </a:rPr>
              <a:t>7</a:t>
            </a:r>
            <a:endParaRPr lang="en-US">
              <a:solidFill>
                <a:schemeClr val="bg2"/>
              </a:solidFill>
            </a:endParaRPr>
          </a:p>
        </p:txBody>
      </p:sp>
      <p:cxnSp>
        <p:nvCxnSpPr>
          <p:cNvPr id="88072" name="Straight Arrow Connector 77"/>
          <p:cNvCxnSpPr>
            <a:cxnSpLocks noChangeShapeType="1"/>
          </p:cNvCxnSpPr>
          <p:nvPr/>
        </p:nvCxnSpPr>
        <p:spPr bwMode="auto">
          <a:xfrm>
            <a:off x="2667000" y="3962400"/>
            <a:ext cx="914400" cy="838200"/>
          </a:xfrm>
          <a:prstGeom prst="straightConnector1">
            <a:avLst/>
          </a:prstGeom>
          <a:noFill/>
          <a:ln w="31750" algn="ctr">
            <a:solidFill>
              <a:schemeClr val="tx1"/>
            </a:solidFill>
            <a:round/>
            <a:headEnd/>
            <a:tailEnd type="arrow" w="med" len="med"/>
          </a:ln>
        </p:spPr>
      </p:cxnSp>
      <p:cxnSp>
        <p:nvCxnSpPr>
          <p:cNvPr id="88073" name="Straight Arrow Connector 78"/>
          <p:cNvCxnSpPr>
            <a:cxnSpLocks noChangeShapeType="1"/>
          </p:cNvCxnSpPr>
          <p:nvPr/>
        </p:nvCxnSpPr>
        <p:spPr bwMode="auto">
          <a:xfrm flipV="1">
            <a:off x="2667000" y="2514600"/>
            <a:ext cx="914400" cy="838200"/>
          </a:xfrm>
          <a:prstGeom prst="straightConnector1">
            <a:avLst/>
          </a:prstGeom>
          <a:noFill/>
          <a:ln w="9525" algn="ctr">
            <a:solidFill>
              <a:schemeClr val="tx1"/>
            </a:solidFill>
            <a:round/>
            <a:headEnd/>
            <a:tailEnd type="arrow" w="med" len="med"/>
          </a:ln>
        </p:spPr>
      </p:cxnSp>
      <p:cxnSp>
        <p:nvCxnSpPr>
          <p:cNvPr id="88074" name="Straight Arrow Connector 79"/>
          <p:cNvCxnSpPr>
            <a:cxnSpLocks noChangeShapeType="1"/>
          </p:cNvCxnSpPr>
          <p:nvPr/>
        </p:nvCxnSpPr>
        <p:spPr bwMode="auto">
          <a:xfrm>
            <a:off x="4495800" y="5181600"/>
            <a:ext cx="1371600" cy="1588"/>
          </a:xfrm>
          <a:prstGeom prst="straightConnector1">
            <a:avLst/>
          </a:prstGeom>
          <a:noFill/>
          <a:ln w="31750" algn="ctr">
            <a:solidFill>
              <a:schemeClr val="tx1"/>
            </a:solidFill>
            <a:round/>
            <a:headEnd/>
            <a:tailEnd type="arrow" w="med" len="med"/>
          </a:ln>
        </p:spPr>
      </p:cxnSp>
      <p:cxnSp>
        <p:nvCxnSpPr>
          <p:cNvPr id="88075" name="Straight Arrow Connector 82"/>
          <p:cNvCxnSpPr>
            <a:cxnSpLocks noChangeShapeType="1"/>
          </p:cNvCxnSpPr>
          <p:nvPr/>
        </p:nvCxnSpPr>
        <p:spPr bwMode="auto">
          <a:xfrm>
            <a:off x="4495800" y="2284413"/>
            <a:ext cx="1371600" cy="1587"/>
          </a:xfrm>
          <a:prstGeom prst="straightConnector1">
            <a:avLst/>
          </a:prstGeom>
          <a:noFill/>
          <a:ln w="31750" algn="ctr">
            <a:solidFill>
              <a:schemeClr val="tx1"/>
            </a:solidFill>
            <a:round/>
            <a:headEnd/>
            <a:tailEnd type="arrow" w="med" len="med"/>
          </a:ln>
        </p:spPr>
      </p:cxnSp>
      <p:cxnSp>
        <p:nvCxnSpPr>
          <p:cNvPr id="88076" name="Straight Arrow Connector 83"/>
          <p:cNvCxnSpPr>
            <a:cxnSpLocks noChangeShapeType="1"/>
          </p:cNvCxnSpPr>
          <p:nvPr/>
        </p:nvCxnSpPr>
        <p:spPr bwMode="auto">
          <a:xfrm rot="5400000" flipH="1" flipV="1">
            <a:off x="4152900" y="3009900"/>
            <a:ext cx="2133600" cy="1600200"/>
          </a:xfrm>
          <a:prstGeom prst="straightConnector1">
            <a:avLst/>
          </a:prstGeom>
          <a:noFill/>
          <a:ln w="9525" algn="ctr">
            <a:solidFill>
              <a:schemeClr val="tx1"/>
            </a:solidFill>
            <a:round/>
            <a:headEnd/>
            <a:tailEnd type="arrow" w="med" len="med"/>
          </a:ln>
        </p:spPr>
      </p:cxnSp>
      <p:cxnSp>
        <p:nvCxnSpPr>
          <p:cNvPr id="88077" name="Straight Arrow Connector 85"/>
          <p:cNvCxnSpPr>
            <a:cxnSpLocks noChangeShapeType="1"/>
          </p:cNvCxnSpPr>
          <p:nvPr/>
        </p:nvCxnSpPr>
        <p:spPr bwMode="auto">
          <a:xfrm rot="10800000">
            <a:off x="2743200" y="3657600"/>
            <a:ext cx="3200400" cy="1219200"/>
          </a:xfrm>
          <a:prstGeom prst="straightConnector1">
            <a:avLst/>
          </a:prstGeom>
          <a:noFill/>
          <a:ln w="9525" algn="ctr">
            <a:solidFill>
              <a:schemeClr val="tx1"/>
            </a:solidFill>
            <a:round/>
            <a:headEnd/>
            <a:tailEnd type="arrow" w="med" len="med"/>
          </a:ln>
        </p:spPr>
      </p:cxnSp>
      <p:cxnSp>
        <p:nvCxnSpPr>
          <p:cNvPr id="88078" name="Straight Arrow Connector 87"/>
          <p:cNvCxnSpPr>
            <a:cxnSpLocks noChangeShapeType="1"/>
          </p:cNvCxnSpPr>
          <p:nvPr/>
        </p:nvCxnSpPr>
        <p:spPr bwMode="auto">
          <a:xfrm rot="5400000" flipH="1" flipV="1">
            <a:off x="3201194" y="3734594"/>
            <a:ext cx="1981200" cy="1588"/>
          </a:xfrm>
          <a:prstGeom prst="straightConnector1">
            <a:avLst/>
          </a:prstGeom>
          <a:noFill/>
          <a:ln w="31750" algn="ctr">
            <a:solidFill>
              <a:schemeClr val="tx1"/>
            </a:solidFill>
            <a:round/>
            <a:headEnd/>
            <a:tailEnd type="arrow" w="med" len="med"/>
          </a:ln>
        </p:spPr>
      </p:cxnSp>
      <p:cxnSp>
        <p:nvCxnSpPr>
          <p:cNvPr id="88079" name="Straight Arrow Connector 89"/>
          <p:cNvCxnSpPr>
            <a:cxnSpLocks noChangeShapeType="1"/>
          </p:cNvCxnSpPr>
          <p:nvPr/>
        </p:nvCxnSpPr>
        <p:spPr bwMode="auto">
          <a:xfrm rot="16200000" flipH="1">
            <a:off x="2818607" y="3733006"/>
            <a:ext cx="1981200" cy="1587"/>
          </a:xfrm>
          <a:prstGeom prst="straightConnector1">
            <a:avLst/>
          </a:prstGeom>
          <a:noFill/>
          <a:ln w="9525" algn="ctr">
            <a:solidFill>
              <a:schemeClr val="tx1"/>
            </a:solidFill>
            <a:round/>
            <a:headEnd/>
            <a:tailEnd type="arrow" w="med" len="med"/>
          </a:ln>
        </p:spPr>
      </p:cxnSp>
      <p:cxnSp>
        <p:nvCxnSpPr>
          <p:cNvPr id="88080" name="Straight Arrow Connector 90"/>
          <p:cNvCxnSpPr>
            <a:cxnSpLocks noChangeShapeType="1"/>
          </p:cNvCxnSpPr>
          <p:nvPr/>
        </p:nvCxnSpPr>
        <p:spPr bwMode="auto">
          <a:xfrm rot="5400000" flipH="1" flipV="1">
            <a:off x="5563394" y="3734594"/>
            <a:ext cx="1981200" cy="1588"/>
          </a:xfrm>
          <a:prstGeom prst="straightConnector1">
            <a:avLst/>
          </a:prstGeom>
          <a:noFill/>
          <a:ln w="9525" algn="ctr">
            <a:solidFill>
              <a:schemeClr val="tx1"/>
            </a:solidFill>
            <a:round/>
            <a:headEnd/>
            <a:tailEnd type="arrow" w="med" len="med"/>
          </a:ln>
        </p:spPr>
      </p:cxnSp>
      <p:cxnSp>
        <p:nvCxnSpPr>
          <p:cNvPr id="88081" name="Straight Arrow Connector 91"/>
          <p:cNvCxnSpPr>
            <a:cxnSpLocks noChangeShapeType="1"/>
          </p:cNvCxnSpPr>
          <p:nvPr/>
        </p:nvCxnSpPr>
        <p:spPr bwMode="auto">
          <a:xfrm rot="16200000" flipH="1">
            <a:off x="5180807" y="3733006"/>
            <a:ext cx="1981200" cy="1587"/>
          </a:xfrm>
          <a:prstGeom prst="straightConnector1">
            <a:avLst/>
          </a:prstGeom>
          <a:noFill/>
          <a:ln w="9525" algn="ctr">
            <a:solidFill>
              <a:schemeClr val="tx1"/>
            </a:solidFill>
            <a:round/>
            <a:headEnd/>
            <a:tailEnd type="arrow" w="med" len="med"/>
          </a:ln>
        </p:spPr>
      </p:cxnSp>
      <p:sp>
        <p:nvSpPr>
          <p:cNvPr id="88082" name="TextBox 17"/>
          <p:cNvSpPr txBox="1">
            <a:spLocks noChangeArrowheads="1"/>
          </p:cNvSpPr>
          <p:nvPr/>
        </p:nvSpPr>
        <p:spPr bwMode="auto">
          <a:xfrm>
            <a:off x="2819400" y="2667000"/>
            <a:ext cx="412750" cy="338138"/>
          </a:xfrm>
          <a:prstGeom prst="rect">
            <a:avLst/>
          </a:prstGeom>
          <a:noFill/>
          <a:ln w="9525">
            <a:noFill/>
            <a:miter lim="800000"/>
            <a:headEnd/>
            <a:tailEnd/>
          </a:ln>
        </p:spPr>
        <p:txBody>
          <a:bodyPr wrap="none">
            <a:spAutoFit/>
          </a:bodyPr>
          <a:lstStyle/>
          <a:p>
            <a:r>
              <a:rPr lang="en-US" b="0"/>
              <a:t>10</a:t>
            </a:r>
          </a:p>
        </p:txBody>
      </p:sp>
      <p:sp>
        <p:nvSpPr>
          <p:cNvPr id="88083" name="TextBox 18"/>
          <p:cNvSpPr txBox="1">
            <a:spLocks noChangeArrowheads="1"/>
          </p:cNvSpPr>
          <p:nvPr/>
        </p:nvSpPr>
        <p:spPr bwMode="auto">
          <a:xfrm>
            <a:off x="2825750" y="4310063"/>
            <a:ext cx="298450" cy="338137"/>
          </a:xfrm>
          <a:prstGeom prst="rect">
            <a:avLst/>
          </a:prstGeom>
          <a:noFill/>
          <a:ln w="9525">
            <a:noFill/>
            <a:miter lim="800000"/>
            <a:headEnd/>
            <a:tailEnd/>
          </a:ln>
        </p:spPr>
        <p:txBody>
          <a:bodyPr wrap="none">
            <a:spAutoFit/>
          </a:bodyPr>
          <a:lstStyle/>
          <a:p>
            <a:r>
              <a:rPr lang="en-US" b="0"/>
              <a:t>5</a:t>
            </a:r>
          </a:p>
        </p:txBody>
      </p:sp>
      <p:sp>
        <p:nvSpPr>
          <p:cNvPr id="88084" name="TextBox 19"/>
          <p:cNvSpPr txBox="1">
            <a:spLocks noChangeArrowheads="1"/>
          </p:cNvSpPr>
          <p:nvPr/>
        </p:nvSpPr>
        <p:spPr bwMode="auto">
          <a:xfrm>
            <a:off x="3587750" y="3429000"/>
            <a:ext cx="298450" cy="338138"/>
          </a:xfrm>
          <a:prstGeom prst="rect">
            <a:avLst/>
          </a:prstGeom>
          <a:noFill/>
          <a:ln w="9525">
            <a:noFill/>
            <a:miter lim="800000"/>
            <a:headEnd/>
            <a:tailEnd/>
          </a:ln>
        </p:spPr>
        <p:txBody>
          <a:bodyPr wrap="none">
            <a:spAutoFit/>
          </a:bodyPr>
          <a:lstStyle/>
          <a:p>
            <a:r>
              <a:rPr lang="en-US" b="0"/>
              <a:t>2</a:t>
            </a:r>
          </a:p>
        </p:txBody>
      </p:sp>
      <p:sp>
        <p:nvSpPr>
          <p:cNvPr id="88085" name="TextBox 20"/>
          <p:cNvSpPr txBox="1">
            <a:spLocks noChangeArrowheads="1"/>
          </p:cNvSpPr>
          <p:nvPr/>
        </p:nvSpPr>
        <p:spPr bwMode="auto">
          <a:xfrm>
            <a:off x="4114800" y="3429000"/>
            <a:ext cx="298450" cy="338138"/>
          </a:xfrm>
          <a:prstGeom prst="rect">
            <a:avLst/>
          </a:prstGeom>
          <a:noFill/>
          <a:ln w="9525">
            <a:noFill/>
            <a:miter lim="800000"/>
            <a:headEnd/>
            <a:tailEnd/>
          </a:ln>
        </p:spPr>
        <p:txBody>
          <a:bodyPr wrap="none">
            <a:spAutoFit/>
          </a:bodyPr>
          <a:lstStyle/>
          <a:p>
            <a:r>
              <a:rPr lang="en-US" b="0"/>
              <a:t>3</a:t>
            </a:r>
          </a:p>
        </p:txBody>
      </p:sp>
      <p:sp>
        <p:nvSpPr>
          <p:cNvPr id="88086" name="TextBox 23"/>
          <p:cNvSpPr txBox="1">
            <a:spLocks noChangeArrowheads="1"/>
          </p:cNvSpPr>
          <p:nvPr/>
        </p:nvSpPr>
        <p:spPr bwMode="auto">
          <a:xfrm>
            <a:off x="4953000" y="5148263"/>
            <a:ext cx="298450" cy="338137"/>
          </a:xfrm>
          <a:prstGeom prst="rect">
            <a:avLst/>
          </a:prstGeom>
          <a:noFill/>
          <a:ln w="9525">
            <a:noFill/>
            <a:miter lim="800000"/>
            <a:headEnd/>
            <a:tailEnd/>
          </a:ln>
        </p:spPr>
        <p:txBody>
          <a:bodyPr wrap="none">
            <a:spAutoFit/>
          </a:bodyPr>
          <a:lstStyle/>
          <a:p>
            <a:r>
              <a:rPr lang="en-US" b="0"/>
              <a:t>2</a:t>
            </a:r>
          </a:p>
        </p:txBody>
      </p:sp>
      <p:sp>
        <p:nvSpPr>
          <p:cNvPr id="88087" name="TextBox 24"/>
          <p:cNvSpPr txBox="1">
            <a:spLocks noChangeArrowheads="1"/>
          </p:cNvSpPr>
          <p:nvPr/>
        </p:nvSpPr>
        <p:spPr bwMode="auto">
          <a:xfrm>
            <a:off x="4953000" y="1981200"/>
            <a:ext cx="298450" cy="338138"/>
          </a:xfrm>
          <a:prstGeom prst="rect">
            <a:avLst/>
          </a:prstGeom>
          <a:noFill/>
          <a:ln w="9525">
            <a:noFill/>
            <a:miter lim="800000"/>
            <a:headEnd/>
            <a:tailEnd/>
          </a:ln>
        </p:spPr>
        <p:txBody>
          <a:bodyPr wrap="none">
            <a:spAutoFit/>
          </a:bodyPr>
          <a:lstStyle/>
          <a:p>
            <a:r>
              <a:rPr lang="en-US" b="0"/>
              <a:t>1</a:t>
            </a:r>
          </a:p>
        </p:txBody>
      </p:sp>
      <p:sp>
        <p:nvSpPr>
          <p:cNvPr id="88088" name="TextBox 25"/>
          <p:cNvSpPr txBox="1">
            <a:spLocks noChangeArrowheads="1"/>
          </p:cNvSpPr>
          <p:nvPr/>
        </p:nvSpPr>
        <p:spPr bwMode="auto">
          <a:xfrm>
            <a:off x="5105400" y="3395663"/>
            <a:ext cx="298450" cy="338137"/>
          </a:xfrm>
          <a:prstGeom prst="rect">
            <a:avLst/>
          </a:prstGeom>
          <a:noFill/>
          <a:ln w="9525">
            <a:noFill/>
            <a:miter lim="800000"/>
            <a:headEnd/>
            <a:tailEnd/>
          </a:ln>
        </p:spPr>
        <p:txBody>
          <a:bodyPr wrap="none">
            <a:spAutoFit/>
          </a:bodyPr>
          <a:lstStyle/>
          <a:p>
            <a:r>
              <a:rPr lang="en-US" b="0"/>
              <a:t>9</a:t>
            </a:r>
          </a:p>
        </p:txBody>
      </p:sp>
      <p:sp>
        <p:nvSpPr>
          <p:cNvPr id="88089" name="TextBox 26"/>
          <p:cNvSpPr txBox="1">
            <a:spLocks noChangeArrowheads="1"/>
          </p:cNvSpPr>
          <p:nvPr/>
        </p:nvSpPr>
        <p:spPr bwMode="auto">
          <a:xfrm>
            <a:off x="5257800" y="4343400"/>
            <a:ext cx="298450" cy="338138"/>
          </a:xfrm>
          <a:prstGeom prst="rect">
            <a:avLst/>
          </a:prstGeom>
          <a:noFill/>
          <a:ln w="9525">
            <a:noFill/>
            <a:miter lim="800000"/>
            <a:headEnd/>
            <a:tailEnd/>
          </a:ln>
        </p:spPr>
        <p:txBody>
          <a:bodyPr wrap="none">
            <a:spAutoFit/>
          </a:bodyPr>
          <a:lstStyle/>
          <a:p>
            <a:r>
              <a:rPr lang="en-US" b="0"/>
              <a:t>7</a:t>
            </a:r>
          </a:p>
        </p:txBody>
      </p:sp>
      <p:sp>
        <p:nvSpPr>
          <p:cNvPr id="88090" name="TextBox 27"/>
          <p:cNvSpPr txBox="1">
            <a:spLocks noChangeArrowheads="1"/>
          </p:cNvSpPr>
          <p:nvPr/>
        </p:nvSpPr>
        <p:spPr bwMode="auto">
          <a:xfrm>
            <a:off x="5949950" y="3429000"/>
            <a:ext cx="298450" cy="338138"/>
          </a:xfrm>
          <a:prstGeom prst="rect">
            <a:avLst/>
          </a:prstGeom>
          <a:noFill/>
          <a:ln w="9525">
            <a:noFill/>
            <a:miter lim="800000"/>
            <a:headEnd/>
            <a:tailEnd/>
          </a:ln>
        </p:spPr>
        <p:txBody>
          <a:bodyPr wrap="none">
            <a:spAutoFit/>
          </a:bodyPr>
          <a:lstStyle/>
          <a:p>
            <a:r>
              <a:rPr lang="en-US" b="0"/>
              <a:t>4</a:t>
            </a:r>
          </a:p>
        </p:txBody>
      </p:sp>
      <p:sp>
        <p:nvSpPr>
          <p:cNvPr id="88091" name="TextBox 28"/>
          <p:cNvSpPr txBox="1">
            <a:spLocks noChangeArrowheads="1"/>
          </p:cNvSpPr>
          <p:nvPr/>
        </p:nvSpPr>
        <p:spPr bwMode="auto">
          <a:xfrm>
            <a:off x="6483350" y="3429000"/>
            <a:ext cx="298450" cy="338138"/>
          </a:xfrm>
          <a:prstGeom prst="rect">
            <a:avLst/>
          </a:prstGeom>
          <a:noFill/>
          <a:ln w="9525">
            <a:noFill/>
            <a:miter lim="800000"/>
            <a:headEnd/>
            <a:tailEnd/>
          </a:ln>
        </p:spPr>
        <p:txBody>
          <a:bodyPr wrap="none">
            <a:spAutoFit/>
          </a:bodyPr>
          <a:lstStyle/>
          <a:p>
            <a:r>
              <a:rPr lang="en-US" b="0"/>
              <a:t>6</a:t>
            </a:r>
          </a:p>
        </p:txBody>
      </p:sp>
      <p:sp>
        <p:nvSpPr>
          <p:cNvPr id="88092" name="TextBox 29"/>
          <p:cNvSpPr txBox="1">
            <a:spLocks noChangeArrowheads="1"/>
          </p:cNvSpPr>
          <p:nvPr/>
        </p:nvSpPr>
        <p:spPr bwMode="auto">
          <a:xfrm>
            <a:off x="0" y="6611938"/>
            <a:ext cx="1265238" cy="246062"/>
          </a:xfrm>
          <a:prstGeom prst="rect">
            <a:avLst/>
          </a:prstGeom>
          <a:noFill/>
          <a:ln w="9525">
            <a:noFill/>
            <a:miter lim="800000"/>
            <a:headEnd/>
            <a:tailEnd/>
          </a:ln>
        </p:spPr>
        <p:txBody>
          <a:bodyPr wrap="none">
            <a:spAutoFit/>
          </a:bodyPr>
          <a:lstStyle/>
          <a:p>
            <a:r>
              <a:rPr lang="en-US" sz="1000" b="0"/>
              <a:t>Example from CLR</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smtClean="0"/>
              <a:t>Single Source Shortest Path</a:t>
            </a:r>
          </a:p>
        </p:txBody>
      </p:sp>
      <p:sp>
        <p:nvSpPr>
          <p:cNvPr id="89091" name="Content Placeholder 2"/>
          <p:cNvSpPr>
            <a:spLocks noGrp="1"/>
          </p:cNvSpPr>
          <p:nvPr>
            <p:ph idx="1"/>
          </p:nvPr>
        </p:nvSpPr>
        <p:spPr/>
        <p:txBody>
          <a:bodyPr/>
          <a:lstStyle/>
          <a:p>
            <a:r>
              <a:rPr lang="en-GB" b="1" smtClean="0"/>
              <a:t>Problem:</a:t>
            </a:r>
            <a:r>
              <a:rPr lang="en-GB" smtClean="0"/>
              <a:t> find shortest path from a source node to one or more target nodes</a:t>
            </a:r>
          </a:p>
          <a:p>
            <a:r>
              <a:rPr lang="en-GB" smtClean="0"/>
              <a:t>Single processor machine: Dijkstra’s Algorithm</a:t>
            </a:r>
          </a:p>
          <a:p>
            <a:r>
              <a:rPr lang="en-GB" smtClean="0"/>
              <a:t>MapReduce: parallel Breadth-First Search (BFS)</a:t>
            </a:r>
            <a:endParaRPr lang="en-US" smtClean="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0114" name="Rectangle 1"/>
          <p:cNvSpPr>
            <a:spLocks noGrp="1" noChangeArrowheads="1"/>
          </p:cNvSpPr>
          <p:nvPr>
            <p:ph type="title"/>
          </p:nvPr>
        </p:nvSpPr>
        <p:spPr/>
        <p:txBody>
          <a:bodyPr/>
          <a:lstStyle/>
          <a:p>
            <a:r>
              <a:rPr lang="en-GB" smtClean="0"/>
              <a:t>Finding the Shortest Path</a:t>
            </a:r>
          </a:p>
        </p:txBody>
      </p:sp>
      <p:sp>
        <p:nvSpPr>
          <p:cNvPr id="90115" name="Rectangle 2"/>
          <p:cNvSpPr>
            <a:spLocks noGrp="1" noChangeArrowheads="1"/>
          </p:cNvSpPr>
          <p:nvPr>
            <p:ph idx="1"/>
          </p:nvPr>
        </p:nvSpPr>
        <p:spPr/>
        <p:txBody>
          <a:bodyPr/>
          <a:lstStyle/>
          <a:p>
            <a:r>
              <a:rPr lang="en-GB" smtClean="0"/>
              <a:t>First, consider equal edge weights</a:t>
            </a:r>
          </a:p>
          <a:p>
            <a:r>
              <a:rPr lang="en-GB" smtClean="0"/>
              <a:t>Solution to the problem can be defined inductively</a:t>
            </a:r>
          </a:p>
          <a:p>
            <a:r>
              <a:rPr lang="en-GB" smtClean="0"/>
              <a:t>Here’s the intuition:</a:t>
            </a:r>
          </a:p>
          <a:p>
            <a:pPr lvl="1"/>
            <a:r>
              <a:rPr lang="en-GB" smtClean="0"/>
              <a:t>DistanceTo(startNode) = 0</a:t>
            </a:r>
          </a:p>
          <a:p>
            <a:pPr lvl="1"/>
            <a:r>
              <a:rPr lang="en-GB" smtClean="0"/>
              <a:t>For all nodes </a:t>
            </a:r>
            <a:r>
              <a:rPr lang="en-GB" i="1" smtClean="0"/>
              <a:t>n</a:t>
            </a:r>
            <a:r>
              <a:rPr lang="en-GB" smtClean="0"/>
              <a:t> directly reachable from startNode, </a:t>
            </a:r>
            <a:br>
              <a:rPr lang="en-GB" smtClean="0"/>
            </a:br>
            <a:r>
              <a:rPr lang="en-GB" smtClean="0"/>
              <a:t>DistanceTo(</a:t>
            </a:r>
            <a:r>
              <a:rPr lang="en-GB" i="1" smtClean="0"/>
              <a:t>n</a:t>
            </a:r>
            <a:r>
              <a:rPr lang="en-GB" smtClean="0"/>
              <a:t>) = 1</a:t>
            </a:r>
          </a:p>
          <a:p>
            <a:pPr lvl="1"/>
            <a:r>
              <a:rPr lang="en-GB" smtClean="0"/>
              <a:t>For all nodes </a:t>
            </a:r>
            <a:r>
              <a:rPr lang="en-GB" i="1" smtClean="0"/>
              <a:t>n</a:t>
            </a:r>
            <a:r>
              <a:rPr lang="en-GB" smtClean="0"/>
              <a:t> reachable from some other set of nodes S, DistanceTo(n) = 1 + min(DistanceTo(m), m </a:t>
            </a:r>
            <a:r>
              <a:rPr lang="en-GB" smtClean="0">
                <a:sym typeface="Symbol" pitchFamily="18" charset="2"/>
              </a:rPr>
              <a:t></a:t>
            </a:r>
            <a:r>
              <a:rPr lang="en-GB" smtClean="0"/>
              <a:t> 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mtClean="0"/>
              <a:t>Divide and Conquer</a:t>
            </a:r>
          </a:p>
        </p:txBody>
      </p:sp>
      <p:sp>
        <p:nvSpPr>
          <p:cNvPr id="3" name="Rectangle 2"/>
          <p:cNvSpPr>
            <a:spLocks noChangeArrowheads="1"/>
          </p:cNvSpPr>
          <p:nvPr/>
        </p:nvSpPr>
        <p:spPr bwMode="auto">
          <a:xfrm>
            <a:off x="2057400" y="1676400"/>
            <a:ext cx="3505200" cy="381000"/>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nchor="ctr"/>
          <a:lstStyle/>
          <a:p>
            <a:pPr algn="ctr"/>
            <a:r>
              <a:rPr lang="en-US">
                <a:solidFill>
                  <a:schemeClr val="bg2"/>
                </a:solidFill>
              </a:rPr>
              <a:t>“Work”</a:t>
            </a:r>
          </a:p>
        </p:txBody>
      </p:sp>
      <p:sp>
        <p:nvSpPr>
          <p:cNvPr id="4" name="Rectangle 3"/>
          <p:cNvSpPr>
            <a:spLocks noChangeArrowheads="1"/>
          </p:cNvSpPr>
          <p:nvPr/>
        </p:nvSpPr>
        <p:spPr bwMode="auto">
          <a:xfrm>
            <a:off x="1447800" y="2819400"/>
            <a:ext cx="1219200" cy="381000"/>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nchor="ctr"/>
          <a:lstStyle/>
          <a:p>
            <a:pPr algn="ctr"/>
            <a:r>
              <a:rPr lang="en-US" i="1">
                <a:solidFill>
                  <a:schemeClr val="bg2"/>
                </a:solidFill>
              </a:rPr>
              <a:t>w</a:t>
            </a:r>
            <a:r>
              <a:rPr lang="en-US" i="1" baseline="-25000">
                <a:solidFill>
                  <a:schemeClr val="bg2"/>
                </a:solidFill>
              </a:rPr>
              <a:t>1</a:t>
            </a:r>
          </a:p>
        </p:txBody>
      </p:sp>
      <p:cxnSp>
        <p:nvCxnSpPr>
          <p:cNvPr id="8" name="Straight Arrow Connector 7"/>
          <p:cNvCxnSpPr>
            <a:cxnSpLocks noChangeShapeType="1"/>
          </p:cNvCxnSpPr>
          <p:nvPr/>
        </p:nvCxnSpPr>
        <p:spPr bwMode="auto">
          <a:xfrm rot="5400000">
            <a:off x="3504407" y="2439194"/>
            <a:ext cx="609600" cy="1587"/>
          </a:xfrm>
          <a:prstGeom prst="straightConnector1">
            <a:avLst/>
          </a:prstGeom>
          <a:noFill/>
          <a:ln w="9525" algn="ctr">
            <a:solidFill>
              <a:schemeClr val="tx1"/>
            </a:solidFill>
            <a:round/>
            <a:headEnd/>
            <a:tailEnd type="triangle" w="med" len="med"/>
          </a:ln>
        </p:spPr>
      </p:cxnSp>
      <p:cxnSp>
        <p:nvCxnSpPr>
          <p:cNvPr id="9" name="Straight Arrow Connector 8"/>
          <p:cNvCxnSpPr>
            <a:cxnSpLocks noChangeShapeType="1"/>
          </p:cNvCxnSpPr>
          <p:nvPr/>
        </p:nvCxnSpPr>
        <p:spPr bwMode="auto">
          <a:xfrm>
            <a:off x="4572000" y="2133600"/>
            <a:ext cx="762000" cy="609600"/>
          </a:xfrm>
          <a:prstGeom prst="straightConnector1">
            <a:avLst/>
          </a:prstGeom>
          <a:noFill/>
          <a:ln w="9525" algn="ctr">
            <a:solidFill>
              <a:schemeClr val="tx1"/>
            </a:solidFill>
            <a:round/>
            <a:headEnd/>
            <a:tailEnd type="triangle" w="med" len="med"/>
          </a:ln>
        </p:spPr>
      </p:cxnSp>
      <p:cxnSp>
        <p:nvCxnSpPr>
          <p:cNvPr id="12" name="Straight Arrow Connector 11"/>
          <p:cNvCxnSpPr>
            <a:cxnSpLocks noChangeShapeType="1"/>
          </p:cNvCxnSpPr>
          <p:nvPr/>
        </p:nvCxnSpPr>
        <p:spPr bwMode="auto">
          <a:xfrm flipH="1">
            <a:off x="2286000" y="2133600"/>
            <a:ext cx="762000" cy="609600"/>
          </a:xfrm>
          <a:prstGeom prst="straightConnector1">
            <a:avLst/>
          </a:prstGeom>
          <a:noFill/>
          <a:ln w="9525" algn="ctr">
            <a:solidFill>
              <a:schemeClr val="tx1"/>
            </a:solidFill>
            <a:round/>
            <a:headEnd/>
            <a:tailEnd type="triangle" w="med" len="med"/>
          </a:ln>
        </p:spPr>
      </p:cxnSp>
      <p:sp>
        <p:nvSpPr>
          <p:cNvPr id="13" name="Rectangle 12"/>
          <p:cNvSpPr>
            <a:spLocks noChangeArrowheads="1"/>
          </p:cNvSpPr>
          <p:nvPr/>
        </p:nvSpPr>
        <p:spPr bwMode="auto">
          <a:xfrm>
            <a:off x="3200400" y="2819400"/>
            <a:ext cx="1219200" cy="381000"/>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nchor="ctr"/>
          <a:lstStyle/>
          <a:p>
            <a:pPr algn="ctr"/>
            <a:r>
              <a:rPr lang="en-US" i="1">
                <a:solidFill>
                  <a:schemeClr val="bg2"/>
                </a:solidFill>
              </a:rPr>
              <a:t>w</a:t>
            </a:r>
            <a:r>
              <a:rPr lang="en-US" i="1" baseline="-25000">
                <a:solidFill>
                  <a:schemeClr val="bg2"/>
                </a:solidFill>
              </a:rPr>
              <a:t>2</a:t>
            </a:r>
          </a:p>
        </p:txBody>
      </p:sp>
      <p:sp>
        <p:nvSpPr>
          <p:cNvPr id="14" name="Rectangle 13"/>
          <p:cNvSpPr>
            <a:spLocks noChangeArrowheads="1"/>
          </p:cNvSpPr>
          <p:nvPr/>
        </p:nvSpPr>
        <p:spPr bwMode="auto">
          <a:xfrm>
            <a:off x="4876800" y="2819400"/>
            <a:ext cx="1219200" cy="381000"/>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nchor="ctr"/>
          <a:lstStyle/>
          <a:p>
            <a:pPr algn="ctr"/>
            <a:r>
              <a:rPr lang="en-US" i="1">
                <a:solidFill>
                  <a:schemeClr val="bg2"/>
                </a:solidFill>
              </a:rPr>
              <a:t>w</a:t>
            </a:r>
            <a:r>
              <a:rPr lang="en-US" i="1" baseline="-25000">
                <a:solidFill>
                  <a:schemeClr val="bg2"/>
                </a:solidFill>
              </a:rPr>
              <a:t>3</a:t>
            </a:r>
          </a:p>
        </p:txBody>
      </p:sp>
      <p:sp>
        <p:nvSpPr>
          <p:cNvPr id="15" name="Rectangle 14"/>
          <p:cNvSpPr>
            <a:spLocks noChangeArrowheads="1"/>
          </p:cNvSpPr>
          <p:nvPr/>
        </p:nvSpPr>
        <p:spPr bwMode="auto">
          <a:xfrm>
            <a:off x="1447800" y="4038600"/>
            <a:ext cx="1219200" cy="3810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lstStyle/>
          <a:p>
            <a:pPr algn="ctr"/>
            <a:r>
              <a:rPr lang="en-US" i="1" dirty="0">
                <a:solidFill>
                  <a:schemeClr val="bg2"/>
                </a:solidFill>
              </a:rPr>
              <a:t>r</a:t>
            </a:r>
            <a:r>
              <a:rPr lang="en-US" i="1" baseline="-25000" dirty="0">
                <a:solidFill>
                  <a:schemeClr val="bg2"/>
                </a:solidFill>
              </a:rPr>
              <a:t>1</a:t>
            </a:r>
          </a:p>
        </p:txBody>
      </p:sp>
      <p:sp>
        <p:nvSpPr>
          <p:cNvPr id="16" name="Rectangle 15"/>
          <p:cNvSpPr>
            <a:spLocks noChangeArrowheads="1"/>
          </p:cNvSpPr>
          <p:nvPr/>
        </p:nvSpPr>
        <p:spPr bwMode="auto">
          <a:xfrm>
            <a:off x="3200400" y="4038600"/>
            <a:ext cx="1219200" cy="3810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lstStyle/>
          <a:p>
            <a:pPr algn="ctr"/>
            <a:r>
              <a:rPr lang="en-US" i="1">
                <a:solidFill>
                  <a:schemeClr val="bg2"/>
                </a:solidFill>
              </a:rPr>
              <a:t>r</a:t>
            </a:r>
            <a:r>
              <a:rPr lang="en-US" i="1" baseline="-25000">
                <a:solidFill>
                  <a:schemeClr val="bg2"/>
                </a:solidFill>
              </a:rPr>
              <a:t>2</a:t>
            </a:r>
          </a:p>
        </p:txBody>
      </p:sp>
      <p:sp>
        <p:nvSpPr>
          <p:cNvPr id="17" name="Rectangle 16"/>
          <p:cNvSpPr>
            <a:spLocks noChangeArrowheads="1"/>
          </p:cNvSpPr>
          <p:nvPr/>
        </p:nvSpPr>
        <p:spPr bwMode="auto">
          <a:xfrm>
            <a:off x="4876800" y="4038600"/>
            <a:ext cx="1219200" cy="3810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lstStyle/>
          <a:p>
            <a:pPr algn="ctr"/>
            <a:r>
              <a:rPr lang="en-US" i="1">
                <a:solidFill>
                  <a:schemeClr val="bg2"/>
                </a:solidFill>
              </a:rPr>
              <a:t>r</a:t>
            </a:r>
            <a:r>
              <a:rPr lang="en-US" i="1" baseline="-25000">
                <a:solidFill>
                  <a:schemeClr val="bg2"/>
                </a:solidFill>
              </a:rPr>
              <a:t>3</a:t>
            </a:r>
          </a:p>
        </p:txBody>
      </p:sp>
      <p:cxnSp>
        <p:nvCxnSpPr>
          <p:cNvPr id="18" name="Straight Arrow Connector 17"/>
          <p:cNvCxnSpPr>
            <a:cxnSpLocks noChangeShapeType="1"/>
          </p:cNvCxnSpPr>
          <p:nvPr/>
        </p:nvCxnSpPr>
        <p:spPr bwMode="auto">
          <a:xfrm rot="5400000">
            <a:off x="3505994" y="3656806"/>
            <a:ext cx="609600" cy="1588"/>
          </a:xfrm>
          <a:prstGeom prst="straightConnector1">
            <a:avLst/>
          </a:prstGeom>
          <a:noFill/>
          <a:ln w="9525" algn="ctr">
            <a:solidFill>
              <a:schemeClr val="tx1"/>
            </a:solidFill>
            <a:round/>
            <a:headEnd/>
            <a:tailEnd type="triangle" w="med" len="med"/>
          </a:ln>
        </p:spPr>
      </p:cxnSp>
      <p:cxnSp>
        <p:nvCxnSpPr>
          <p:cNvPr id="19" name="Straight Arrow Connector 18"/>
          <p:cNvCxnSpPr>
            <a:cxnSpLocks noChangeShapeType="1"/>
          </p:cNvCxnSpPr>
          <p:nvPr/>
        </p:nvCxnSpPr>
        <p:spPr bwMode="auto">
          <a:xfrm rot="5400000">
            <a:off x="5180807" y="3656806"/>
            <a:ext cx="609600" cy="1587"/>
          </a:xfrm>
          <a:prstGeom prst="straightConnector1">
            <a:avLst/>
          </a:prstGeom>
          <a:noFill/>
          <a:ln w="9525" algn="ctr">
            <a:solidFill>
              <a:schemeClr val="tx1"/>
            </a:solidFill>
            <a:round/>
            <a:headEnd/>
            <a:tailEnd type="triangle" w="med" len="med"/>
          </a:ln>
        </p:spPr>
      </p:cxnSp>
      <p:cxnSp>
        <p:nvCxnSpPr>
          <p:cNvPr id="20" name="Straight Arrow Connector 19"/>
          <p:cNvCxnSpPr>
            <a:cxnSpLocks noChangeShapeType="1"/>
          </p:cNvCxnSpPr>
          <p:nvPr/>
        </p:nvCxnSpPr>
        <p:spPr bwMode="auto">
          <a:xfrm rot="5400000">
            <a:off x="1753394" y="3656806"/>
            <a:ext cx="609600" cy="1588"/>
          </a:xfrm>
          <a:prstGeom prst="straightConnector1">
            <a:avLst/>
          </a:prstGeom>
          <a:noFill/>
          <a:ln w="9525" algn="ctr">
            <a:solidFill>
              <a:schemeClr val="tx1"/>
            </a:solidFill>
            <a:round/>
            <a:headEnd/>
            <a:tailEnd type="triangle" w="med" len="med"/>
          </a:ln>
        </p:spPr>
      </p:cxnSp>
      <p:sp>
        <p:nvSpPr>
          <p:cNvPr id="21" name="Rectangle 20"/>
          <p:cNvSpPr>
            <a:spLocks noChangeArrowheads="1"/>
          </p:cNvSpPr>
          <p:nvPr/>
        </p:nvSpPr>
        <p:spPr bwMode="auto">
          <a:xfrm>
            <a:off x="2057400" y="5334000"/>
            <a:ext cx="3505200" cy="3810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lstStyle/>
          <a:p>
            <a:pPr algn="ctr"/>
            <a:r>
              <a:rPr lang="en-US">
                <a:solidFill>
                  <a:schemeClr val="bg2"/>
                </a:solidFill>
              </a:rPr>
              <a:t>“Result”</a:t>
            </a:r>
          </a:p>
        </p:txBody>
      </p:sp>
      <p:cxnSp>
        <p:nvCxnSpPr>
          <p:cNvPr id="22" name="Straight Arrow Connector 21"/>
          <p:cNvCxnSpPr>
            <a:cxnSpLocks noChangeShapeType="1"/>
          </p:cNvCxnSpPr>
          <p:nvPr/>
        </p:nvCxnSpPr>
        <p:spPr bwMode="auto">
          <a:xfrm rot="5400000">
            <a:off x="3505994" y="4876006"/>
            <a:ext cx="609600" cy="1588"/>
          </a:xfrm>
          <a:prstGeom prst="straightConnector1">
            <a:avLst/>
          </a:prstGeom>
          <a:noFill/>
          <a:ln w="9525" algn="ctr">
            <a:solidFill>
              <a:schemeClr val="tx1"/>
            </a:solidFill>
            <a:round/>
            <a:headEnd/>
            <a:tailEnd type="triangle" w="med" len="med"/>
          </a:ln>
        </p:spPr>
      </p:cxnSp>
      <p:cxnSp>
        <p:nvCxnSpPr>
          <p:cNvPr id="23" name="Straight Arrow Connector 22"/>
          <p:cNvCxnSpPr>
            <a:cxnSpLocks noChangeShapeType="1"/>
          </p:cNvCxnSpPr>
          <p:nvPr/>
        </p:nvCxnSpPr>
        <p:spPr bwMode="auto">
          <a:xfrm flipH="1">
            <a:off x="4572000" y="4572000"/>
            <a:ext cx="762000" cy="609600"/>
          </a:xfrm>
          <a:prstGeom prst="straightConnector1">
            <a:avLst/>
          </a:prstGeom>
          <a:noFill/>
          <a:ln w="9525" algn="ctr">
            <a:solidFill>
              <a:schemeClr val="tx1"/>
            </a:solidFill>
            <a:round/>
            <a:headEnd/>
            <a:tailEnd type="triangle" w="med" len="med"/>
          </a:ln>
        </p:spPr>
      </p:cxnSp>
      <p:cxnSp>
        <p:nvCxnSpPr>
          <p:cNvPr id="24" name="Straight Arrow Connector 23"/>
          <p:cNvCxnSpPr>
            <a:cxnSpLocks noChangeShapeType="1"/>
          </p:cNvCxnSpPr>
          <p:nvPr/>
        </p:nvCxnSpPr>
        <p:spPr bwMode="auto">
          <a:xfrm>
            <a:off x="2286000" y="4572000"/>
            <a:ext cx="762000" cy="609600"/>
          </a:xfrm>
          <a:prstGeom prst="straightConnector1">
            <a:avLst/>
          </a:prstGeom>
          <a:noFill/>
          <a:ln w="9525" algn="ctr">
            <a:solidFill>
              <a:schemeClr val="tx1"/>
            </a:solidFill>
            <a:round/>
            <a:headEnd/>
            <a:tailEnd type="triangle" w="med" len="med"/>
          </a:ln>
        </p:spPr>
      </p:cxnSp>
      <p:sp>
        <p:nvSpPr>
          <p:cNvPr id="29" name="Rounded Rectangle 28"/>
          <p:cNvSpPr>
            <a:spLocks noChangeArrowheads="1"/>
          </p:cNvSpPr>
          <p:nvPr/>
        </p:nvSpPr>
        <p:spPr bwMode="auto">
          <a:xfrm>
            <a:off x="1600200" y="3429000"/>
            <a:ext cx="914400" cy="3810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400" b="0" dirty="0">
                <a:solidFill>
                  <a:schemeClr val="bg2"/>
                </a:solidFill>
              </a:rPr>
              <a:t>“worker”</a:t>
            </a:r>
          </a:p>
        </p:txBody>
      </p:sp>
      <p:sp>
        <p:nvSpPr>
          <p:cNvPr id="30" name="Rounded Rectangle 29"/>
          <p:cNvSpPr>
            <a:spLocks noChangeArrowheads="1"/>
          </p:cNvSpPr>
          <p:nvPr/>
        </p:nvSpPr>
        <p:spPr bwMode="auto">
          <a:xfrm>
            <a:off x="3352800" y="3429000"/>
            <a:ext cx="914400" cy="3810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400" b="0">
                <a:solidFill>
                  <a:schemeClr val="bg2"/>
                </a:solidFill>
              </a:rPr>
              <a:t>“worker”</a:t>
            </a:r>
          </a:p>
        </p:txBody>
      </p:sp>
      <p:sp>
        <p:nvSpPr>
          <p:cNvPr id="31" name="Rounded Rectangle 30"/>
          <p:cNvSpPr>
            <a:spLocks noChangeArrowheads="1"/>
          </p:cNvSpPr>
          <p:nvPr/>
        </p:nvSpPr>
        <p:spPr bwMode="auto">
          <a:xfrm>
            <a:off x="5029200" y="3429000"/>
            <a:ext cx="914400" cy="3810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400" b="0">
                <a:solidFill>
                  <a:schemeClr val="bg2"/>
                </a:solidFill>
              </a:rPr>
              <a:t>“worker”</a:t>
            </a:r>
          </a:p>
        </p:txBody>
      </p:sp>
      <p:sp>
        <p:nvSpPr>
          <p:cNvPr id="32" name="TextBox 31"/>
          <p:cNvSpPr txBox="1">
            <a:spLocks noChangeArrowheads="1"/>
          </p:cNvSpPr>
          <p:nvPr/>
        </p:nvSpPr>
        <p:spPr bwMode="auto">
          <a:xfrm>
            <a:off x="6148388" y="1752600"/>
            <a:ext cx="1431925" cy="461963"/>
          </a:xfrm>
          <a:prstGeom prst="rect">
            <a:avLst/>
          </a:prstGeom>
          <a:noFill/>
          <a:ln w="9525">
            <a:noFill/>
            <a:miter lim="800000"/>
            <a:headEnd/>
            <a:tailEnd/>
          </a:ln>
        </p:spPr>
        <p:txBody>
          <a:bodyPr wrap="none">
            <a:spAutoFit/>
          </a:bodyPr>
          <a:lstStyle/>
          <a:p>
            <a:r>
              <a:rPr lang="en-US" sz="2400">
                <a:solidFill>
                  <a:srgbClr val="FF0000"/>
                </a:solidFill>
              </a:rPr>
              <a:t>Partition</a:t>
            </a:r>
          </a:p>
        </p:txBody>
      </p:sp>
      <p:sp>
        <p:nvSpPr>
          <p:cNvPr id="33" name="TextBox 32"/>
          <p:cNvSpPr txBox="1">
            <a:spLocks noChangeArrowheads="1"/>
          </p:cNvSpPr>
          <p:nvPr/>
        </p:nvSpPr>
        <p:spPr bwMode="auto">
          <a:xfrm>
            <a:off x="6096000" y="5176838"/>
            <a:ext cx="1500188" cy="461962"/>
          </a:xfrm>
          <a:prstGeom prst="rect">
            <a:avLst/>
          </a:prstGeom>
          <a:noFill/>
          <a:ln w="9525">
            <a:noFill/>
            <a:miter lim="800000"/>
            <a:headEnd/>
            <a:tailEnd/>
          </a:ln>
        </p:spPr>
        <p:txBody>
          <a:bodyPr wrap="none">
            <a:spAutoFit/>
          </a:bodyPr>
          <a:lstStyle/>
          <a:p>
            <a:r>
              <a:rPr lang="en-US" sz="2400">
                <a:solidFill>
                  <a:srgbClr val="FF0000"/>
                </a:solidFill>
              </a:rPr>
              <a:t>Combine</a:t>
            </a:r>
          </a:p>
        </p:txBody>
      </p:sp>
      <p:cxnSp>
        <p:nvCxnSpPr>
          <p:cNvPr id="34" name="Straight Arrow Connector 33"/>
          <p:cNvCxnSpPr>
            <a:cxnSpLocks noChangeShapeType="1"/>
          </p:cNvCxnSpPr>
          <p:nvPr/>
        </p:nvCxnSpPr>
        <p:spPr bwMode="auto">
          <a:xfrm rot="5400000">
            <a:off x="6414294" y="2704306"/>
            <a:ext cx="839788" cy="3175"/>
          </a:xfrm>
          <a:prstGeom prst="straightConnector1">
            <a:avLst/>
          </a:prstGeom>
          <a:noFill/>
          <a:ln w="19050" algn="ctr">
            <a:solidFill>
              <a:srgbClr val="FF0000"/>
            </a:solidFill>
            <a:round/>
            <a:headEnd/>
            <a:tailEnd type="triangle" w="med" len="med"/>
          </a:ln>
        </p:spPr>
      </p:cxnSp>
      <p:cxnSp>
        <p:nvCxnSpPr>
          <p:cNvPr id="38" name="Straight Arrow Connector 37"/>
          <p:cNvCxnSpPr>
            <a:cxnSpLocks noChangeShapeType="1"/>
          </p:cNvCxnSpPr>
          <p:nvPr/>
        </p:nvCxnSpPr>
        <p:spPr bwMode="auto">
          <a:xfrm rot="5400000">
            <a:off x="6415088" y="4760913"/>
            <a:ext cx="839787" cy="1587"/>
          </a:xfrm>
          <a:prstGeom prst="straightConnector1">
            <a:avLst/>
          </a:prstGeom>
          <a:noFill/>
          <a:ln w="19050" algn="ctr">
            <a:solidFill>
              <a:srgbClr val="FF0000"/>
            </a:solidFill>
            <a:round/>
            <a:headEnd/>
            <a:tailEnd type="triangle" w="med" len="med"/>
          </a:ln>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dissolve">
                                      <p:cBhvr>
                                        <p:cTn id="57" dur="500"/>
                                        <p:tgtEl>
                                          <p:spTgt spid="32"/>
                                        </p:tgtEl>
                                      </p:cBhvr>
                                    </p:animEffect>
                                  </p:childTnLst>
                                </p:cTn>
                              </p:par>
                              <p:par>
                                <p:cTn id="58" presetID="9" presetClass="entr" presetSubtype="0" fill="hold"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dissolve">
                                      <p:cBhvr>
                                        <p:cTn id="60" dur="500"/>
                                        <p:tgtEl>
                                          <p:spTgt spid="34"/>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dissolve">
                                      <p:cBhvr>
                                        <p:cTn id="65" dur="500"/>
                                        <p:tgtEl>
                                          <p:spTgt spid="38"/>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dissolve">
                                      <p:cBhvr>
                                        <p:cTn id="6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3" grpId="0" animBg="1"/>
      <p:bldP spid="14" grpId="0" animBg="1"/>
      <p:bldP spid="15" grpId="0" animBg="1"/>
      <p:bldP spid="16" grpId="0" animBg="1"/>
      <p:bldP spid="17" grpId="0" animBg="1"/>
      <p:bldP spid="21" grpId="0" animBg="1"/>
      <p:bldP spid="29" grpId="0" animBg="1"/>
      <p:bldP spid="30" grpId="0" animBg="1"/>
      <p:bldP spid="31" grpId="0" animBg="1"/>
      <p:bldP spid="32" grpId="0"/>
      <p:bldP spid="33" grpId="0"/>
    </p:bld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1138" name="Rectangle 1"/>
          <p:cNvSpPr>
            <a:spLocks noGrp="1" noChangeArrowheads="1"/>
          </p:cNvSpPr>
          <p:nvPr>
            <p:ph type="title"/>
          </p:nvPr>
        </p:nvSpPr>
        <p:spPr/>
        <p:txBody>
          <a:bodyPr/>
          <a:lstStyle/>
          <a:p>
            <a:r>
              <a:rPr lang="en-GB" smtClean="0"/>
              <a:t>From Intuition to Algorithm</a:t>
            </a:r>
          </a:p>
        </p:txBody>
      </p:sp>
      <p:sp>
        <p:nvSpPr>
          <p:cNvPr id="91139" name="Rectangle 2"/>
          <p:cNvSpPr>
            <a:spLocks noGrp="1" noChangeArrowheads="1"/>
          </p:cNvSpPr>
          <p:nvPr>
            <p:ph type="body" idx="1"/>
          </p:nvPr>
        </p:nvSpPr>
        <p:spPr/>
        <p:txBody>
          <a:bodyPr/>
          <a:lstStyle/>
          <a:p>
            <a:r>
              <a:rPr lang="en-GB" smtClean="0"/>
              <a:t>A map task receives</a:t>
            </a:r>
          </a:p>
          <a:p>
            <a:pPr lvl="1"/>
            <a:r>
              <a:rPr lang="en-GB" smtClean="0"/>
              <a:t>Key: node </a:t>
            </a:r>
            <a:r>
              <a:rPr lang="en-GB" i="1" smtClean="0"/>
              <a:t>n</a:t>
            </a:r>
          </a:p>
          <a:p>
            <a:pPr lvl="1"/>
            <a:r>
              <a:rPr lang="en-GB" smtClean="0"/>
              <a:t>Value: D (distance from start), points-to (list of nodes reachable from </a:t>
            </a:r>
            <a:r>
              <a:rPr lang="en-GB" i="1" smtClean="0"/>
              <a:t>n</a:t>
            </a:r>
            <a:r>
              <a:rPr lang="en-GB" smtClean="0"/>
              <a:t>)</a:t>
            </a:r>
          </a:p>
          <a:p>
            <a:r>
              <a:rPr lang="en-GB" smtClean="0">
                <a:sym typeface="Symbol" pitchFamily="18" charset="2"/>
              </a:rPr>
              <a:t></a:t>
            </a:r>
            <a:r>
              <a:rPr lang="en-GB" i="1" smtClean="0"/>
              <a:t>p</a:t>
            </a:r>
            <a:r>
              <a:rPr lang="en-GB" smtClean="0"/>
              <a:t> </a:t>
            </a:r>
            <a:r>
              <a:rPr lang="en-GB" smtClean="0">
                <a:sym typeface="Symbol" pitchFamily="18" charset="2"/>
              </a:rPr>
              <a:t></a:t>
            </a:r>
            <a:r>
              <a:rPr lang="en-GB" smtClean="0"/>
              <a:t> points-to: emit (</a:t>
            </a:r>
            <a:r>
              <a:rPr lang="en-GB" i="1" smtClean="0"/>
              <a:t>p</a:t>
            </a:r>
            <a:r>
              <a:rPr lang="en-GB" smtClean="0"/>
              <a:t>, D+1)</a:t>
            </a:r>
          </a:p>
          <a:p>
            <a:r>
              <a:rPr lang="en-GB" smtClean="0"/>
              <a:t>The reduce task gathers possible distances to a given </a:t>
            </a:r>
            <a:r>
              <a:rPr lang="en-GB" i="1" smtClean="0"/>
              <a:t>p</a:t>
            </a:r>
            <a:r>
              <a:rPr lang="en-GB" smtClean="0"/>
              <a:t> and selects the minimum one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62" name="Rectangle 1"/>
          <p:cNvSpPr>
            <a:spLocks noGrp="1" noChangeArrowheads="1"/>
          </p:cNvSpPr>
          <p:nvPr>
            <p:ph type="title"/>
          </p:nvPr>
        </p:nvSpPr>
        <p:spPr/>
        <p:txBody>
          <a:bodyPr/>
          <a:lstStyle/>
          <a:p>
            <a:r>
              <a:rPr lang="en-GB" smtClean="0"/>
              <a:t>Multiple Iterations Needed</a:t>
            </a:r>
          </a:p>
        </p:txBody>
      </p:sp>
      <p:sp>
        <p:nvSpPr>
          <p:cNvPr id="92163" name="Rectangle 2"/>
          <p:cNvSpPr>
            <a:spLocks noGrp="1" noChangeArrowheads="1"/>
          </p:cNvSpPr>
          <p:nvPr>
            <p:ph type="body" idx="1"/>
          </p:nvPr>
        </p:nvSpPr>
        <p:spPr/>
        <p:txBody>
          <a:bodyPr/>
          <a:lstStyle/>
          <a:p>
            <a:r>
              <a:rPr lang="en-GB" smtClean="0"/>
              <a:t>This MapReduce task advances the “known frontier” by one hop</a:t>
            </a:r>
          </a:p>
          <a:p>
            <a:pPr lvl="1"/>
            <a:r>
              <a:rPr lang="en-GB" smtClean="0"/>
              <a:t>Subsequent iterations include more reachable nodes as frontier advances</a:t>
            </a:r>
          </a:p>
          <a:p>
            <a:pPr lvl="1"/>
            <a:r>
              <a:rPr lang="en-GB" smtClean="0"/>
              <a:t>Multiple iterations are needed to explore entire graph</a:t>
            </a:r>
          </a:p>
          <a:p>
            <a:pPr lvl="1"/>
            <a:r>
              <a:rPr lang="en-GB" smtClean="0"/>
              <a:t>Feed output back into the same MapReduce task</a:t>
            </a:r>
          </a:p>
          <a:p>
            <a:r>
              <a:rPr lang="en-GB" smtClean="0"/>
              <a:t>Preserving graph structure:</a:t>
            </a:r>
          </a:p>
          <a:p>
            <a:pPr lvl="1"/>
            <a:r>
              <a:rPr lang="en-GB" smtClean="0"/>
              <a:t>Problem: Where did the points-to list go?</a:t>
            </a:r>
          </a:p>
          <a:p>
            <a:pPr lvl="1"/>
            <a:r>
              <a:rPr lang="en-GB" smtClean="0"/>
              <a:t>Solution: Mapper emits (</a:t>
            </a:r>
            <a:r>
              <a:rPr lang="en-GB" i="1" smtClean="0"/>
              <a:t>n</a:t>
            </a:r>
            <a:r>
              <a:rPr lang="en-GB" smtClean="0"/>
              <a:t>, points-to) as well</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3186" name="Rectangle 1"/>
          <p:cNvSpPr>
            <a:spLocks noGrp="1" noChangeArrowheads="1"/>
          </p:cNvSpPr>
          <p:nvPr>
            <p:ph type="title"/>
          </p:nvPr>
        </p:nvSpPr>
        <p:spPr/>
        <p:txBody>
          <a:bodyPr/>
          <a:lstStyle/>
          <a:p>
            <a:r>
              <a:rPr lang="en-GB" smtClean="0"/>
              <a:t>Visualizing Parallel BFS</a:t>
            </a:r>
          </a:p>
        </p:txBody>
      </p:sp>
      <p:sp>
        <p:nvSpPr>
          <p:cNvPr id="93187" name="Oval 4"/>
          <p:cNvSpPr>
            <a:spLocks noChangeArrowheads="1"/>
          </p:cNvSpPr>
          <p:nvPr/>
        </p:nvSpPr>
        <p:spPr bwMode="auto">
          <a:xfrm>
            <a:off x="2743200" y="1524000"/>
            <a:ext cx="685800" cy="6858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nchor="ctr" anchorCtr="1"/>
          <a:lstStyle/>
          <a:p>
            <a:r>
              <a:rPr lang="en-US">
                <a:solidFill>
                  <a:schemeClr val="bg2"/>
                </a:solidFill>
              </a:rPr>
              <a:t>1</a:t>
            </a:r>
          </a:p>
        </p:txBody>
      </p:sp>
      <p:sp>
        <p:nvSpPr>
          <p:cNvPr id="93188" name="Oval 5"/>
          <p:cNvSpPr>
            <a:spLocks noChangeArrowheads="1"/>
          </p:cNvSpPr>
          <p:nvPr/>
        </p:nvSpPr>
        <p:spPr bwMode="auto">
          <a:xfrm>
            <a:off x="2133600" y="2743200"/>
            <a:ext cx="685800" cy="6858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anchor="ctr" anchorCtr="1"/>
          <a:lstStyle/>
          <a:p>
            <a:r>
              <a:rPr lang="en-US">
                <a:solidFill>
                  <a:schemeClr val="bg2"/>
                </a:solidFill>
              </a:rPr>
              <a:t>2</a:t>
            </a:r>
          </a:p>
        </p:txBody>
      </p:sp>
      <p:sp>
        <p:nvSpPr>
          <p:cNvPr id="93189" name="Oval 6"/>
          <p:cNvSpPr>
            <a:spLocks noChangeArrowheads="1"/>
          </p:cNvSpPr>
          <p:nvPr/>
        </p:nvSpPr>
        <p:spPr bwMode="auto">
          <a:xfrm>
            <a:off x="3657600" y="2667000"/>
            <a:ext cx="685800" cy="6858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anchor="ctr" anchorCtr="1"/>
          <a:lstStyle/>
          <a:p>
            <a:r>
              <a:rPr lang="en-US">
                <a:solidFill>
                  <a:schemeClr val="bg2"/>
                </a:solidFill>
              </a:rPr>
              <a:t>2</a:t>
            </a:r>
          </a:p>
        </p:txBody>
      </p:sp>
      <p:sp>
        <p:nvSpPr>
          <p:cNvPr id="93190" name="Oval 7"/>
          <p:cNvSpPr>
            <a:spLocks noChangeArrowheads="1"/>
          </p:cNvSpPr>
          <p:nvPr/>
        </p:nvSpPr>
        <p:spPr bwMode="auto">
          <a:xfrm>
            <a:off x="4572000" y="1600200"/>
            <a:ext cx="685800" cy="6858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anchor="ctr" anchorCtr="1"/>
          <a:lstStyle/>
          <a:p>
            <a:r>
              <a:rPr lang="en-US">
                <a:solidFill>
                  <a:schemeClr val="bg2"/>
                </a:solidFill>
              </a:rPr>
              <a:t>2</a:t>
            </a:r>
          </a:p>
        </p:txBody>
      </p:sp>
      <p:sp>
        <p:nvSpPr>
          <p:cNvPr id="93191" name="Oval 8"/>
          <p:cNvSpPr>
            <a:spLocks noChangeArrowheads="1"/>
          </p:cNvSpPr>
          <p:nvPr/>
        </p:nvSpPr>
        <p:spPr bwMode="auto">
          <a:xfrm>
            <a:off x="6324600" y="1295400"/>
            <a:ext cx="685800" cy="6858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anchor="ctr" anchorCtr="1"/>
          <a:lstStyle/>
          <a:p>
            <a:r>
              <a:rPr lang="en-US">
                <a:solidFill>
                  <a:schemeClr val="bg2"/>
                </a:solidFill>
              </a:rPr>
              <a:t>3</a:t>
            </a:r>
          </a:p>
        </p:txBody>
      </p:sp>
      <p:sp>
        <p:nvSpPr>
          <p:cNvPr id="93192" name="Oval 9"/>
          <p:cNvSpPr>
            <a:spLocks noChangeArrowheads="1"/>
          </p:cNvSpPr>
          <p:nvPr/>
        </p:nvSpPr>
        <p:spPr bwMode="auto">
          <a:xfrm>
            <a:off x="5334000" y="2895600"/>
            <a:ext cx="685800" cy="6858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anchor="ctr" anchorCtr="1"/>
          <a:lstStyle/>
          <a:p>
            <a:r>
              <a:rPr lang="en-US">
                <a:solidFill>
                  <a:schemeClr val="bg2"/>
                </a:solidFill>
              </a:rPr>
              <a:t>3</a:t>
            </a:r>
          </a:p>
        </p:txBody>
      </p:sp>
      <p:sp>
        <p:nvSpPr>
          <p:cNvPr id="93193" name="Oval 10"/>
          <p:cNvSpPr>
            <a:spLocks noChangeArrowheads="1"/>
          </p:cNvSpPr>
          <p:nvPr/>
        </p:nvSpPr>
        <p:spPr bwMode="auto">
          <a:xfrm>
            <a:off x="3810000" y="3886200"/>
            <a:ext cx="685800" cy="6858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anchor="ctr" anchorCtr="1"/>
          <a:lstStyle/>
          <a:p>
            <a:r>
              <a:rPr lang="en-US">
                <a:solidFill>
                  <a:schemeClr val="bg2"/>
                </a:solidFill>
              </a:rPr>
              <a:t>3</a:t>
            </a:r>
          </a:p>
        </p:txBody>
      </p:sp>
      <p:sp>
        <p:nvSpPr>
          <p:cNvPr id="93194" name="Oval 11"/>
          <p:cNvSpPr>
            <a:spLocks noChangeArrowheads="1"/>
          </p:cNvSpPr>
          <p:nvPr/>
        </p:nvSpPr>
        <p:spPr bwMode="auto">
          <a:xfrm>
            <a:off x="2514600" y="4191000"/>
            <a:ext cx="685800" cy="6858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anchor="ctr" anchorCtr="1"/>
          <a:lstStyle/>
          <a:p>
            <a:r>
              <a:rPr lang="en-US">
                <a:solidFill>
                  <a:schemeClr val="bg2"/>
                </a:solidFill>
              </a:rPr>
              <a:t>3</a:t>
            </a:r>
          </a:p>
        </p:txBody>
      </p:sp>
      <p:sp>
        <p:nvSpPr>
          <p:cNvPr id="93195" name="Oval 12"/>
          <p:cNvSpPr>
            <a:spLocks noChangeArrowheads="1"/>
          </p:cNvSpPr>
          <p:nvPr/>
        </p:nvSpPr>
        <p:spPr bwMode="auto">
          <a:xfrm>
            <a:off x="3429000" y="5410200"/>
            <a:ext cx="685800" cy="685800"/>
          </a:xfrm>
          <a:prstGeom prst="ellipse">
            <a:avLst/>
          </a:prstGeom>
          <a:ln>
            <a:headEnd/>
            <a:tailEnd/>
          </a:ln>
        </p:spPr>
        <p:style>
          <a:lnRef idx="0">
            <a:schemeClr val="accent4"/>
          </a:lnRef>
          <a:fillRef idx="3">
            <a:schemeClr val="accent4"/>
          </a:fillRef>
          <a:effectRef idx="3">
            <a:schemeClr val="accent4"/>
          </a:effectRef>
          <a:fontRef idx="minor">
            <a:schemeClr val="lt1"/>
          </a:fontRef>
        </p:style>
        <p:txBody>
          <a:bodyPr anchor="ctr" anchorCtr="1"/>
          <a:lstStyle/>
          <a:p>
            <a:r>
              <a:rPr lang="en-US">
                <a:solidFill>
                  <a:schemeClr val="bg2"/>
                </a:solidFill>
              </a:rPr>
              <a:t>4</a:t>
            </a:r>
          </a:p>
        </p:txBody>
      </p:sp>
      <p:sp>
        <p:nvSpPr>
          <p:cNvPr id="93196" name="Oval 13"/>
          <p:cNvSpPr>
            <a:spLocks noChangeArrowheads="1"/>
          </p:cNvSpPr>
          <p:nvPr/>
        </p:nvSpPr>
        <p:spPr bwMode="auto">
          <a:xfrm>
            <a:off x="5791200" y="4343400"/>
            <a:ext cx="685800" cy="685800"/>
          </a:xfrm>
          <a:prstGeom prst="ellipse">
            <a:avLst/>
          </a:prstGeom>
          <a:ln>
            <a:headEnd/>
            <a:tailEnd/>
          </a:ln>
        </p:spPr>
        <p:style>
          <a:lnRef idx="0">
            <a:schemeClr val="accent4"/>
          </a:lnRef>
          <a:fillRef idx="3">
            <a:schemeClr val="accent4"/>
          </a:fillRef>
          <a:effectRef idx="3">
            <a:schemeClr val="accent4"/>
          </a:effectRef>
          <a:fontRef idx="minor">
            <a:schemeClr val="lt1"/>
          </a:fontRef>
        </p:style>
        <p:txBody>
          <a:bodyPr anchor="ctr" anchorCtr="1"/>
          <a:lstStyle/>
          <a:p>
            <a:r>
              <a:rPr lang="en-US">
                <a:solidFill>
                  <a:schemeClr val="bg2"/>
                </a:solidFill>
              </a:rPr>
              <a:t>4</a:t>
            </a:r>
          </a:p>
        </p:txBody>
      </p:sp>
      <p:cxnSp>
        <p:nvCxnSpPr>
          <p:cNvPr id="93197" name="Straight Arrow Connector 15"/>
          <p:cNvCxnSpPr>
            <a:cxnSpLocks noChangeShapeType="1"/>
            <a:stCxn id="93187" idx="3"/>
            <a:endCxn id="93188" idx="0"/>
          </p:cNvCxnSpPr>
          <p:nvPr/>
        </p:nvCxnSpPr>
        <p:spPr bwMode="auto">
          <a:xfrm rot="5400000">
            <a:off x="2343151" y="2243137"/>
            <a:ext cx="633412" cy="366713"/>
          </a:xfrm>
          <a:prstGeom prst="straightConnector1">
            <a:avLst/>
          </a:prstGeom>
          <a:noFill/>
          <a:ln w="9525" algn="ctr">
            <a:solidFill>
              <a:schemeClr val="tx1"/>
            </a:solidFill>
            <a:round/>
            <a:headEnd/>
            <a:tailEnd type="arrow" w="med" len="med"/>
          </a:ln>
        </p:spPr>
      </p:cxnSp>
      <p:cxnSp>
        <p:nvCxnSpPr>
          <p:cNvPr id="93198" name="Straight Arrow Connector 16"/>
          <p:cNvCxnSpPr>
            <a:cxnSpLocks noChangeShapeType="1"/>
            <a:stCxn id="93187" idx="5"/>
            <a:endCxn id="93189" idx="1"/>
          </p:cNvCxnSpPr>
          <p:nvPr/>
        </p:nvCxnSpPr>
        <p:spPr bwMode="auto">
          <a:xfrm rot="16200000" flipH="1">
            <a:off x="3214688" y="2224088"/>
            <a:ext cx="657225" cy="428625"/>
          </a:xfrm>
          <a:prstGeom prst="straightConnector1">
            <a:avLst/>
          </a:prstGeom>
          <a:noFill/>
          <a:ln w="9525" algn="ctr">
            <a:solidFill>
              <a:schemeClr val="tx1"/>
            </a:solidFill>
            <a:round/>
            <a:headEnd/>
            <a:tailEnd type="arrow" w="med" len="med"/>
          </a:ln>
        </p:spPr>
      </p:cxnSp>
      <p:cxnSp>
        <p:nvCxnSpPr>
          <p:cNvPr id="93199" name="Straight Arrow Connector 19"/>
          <p:cNvCxnSpPr>
            <a:cxnSpLocks noChangeShapeType="1"/>
            <a:stCxn id="93187" idx="6"/>
            <a:endCxn id="93190" idx="2"/>
          </p:cNvCxnSpPr>
          <p:nvPr/>
        </p:nvCxnSpPr>
        <p:spPr bwMode="auto">
          <a:xfrm>
            <a:off x="3429000" y="1866900"/>
            <a:ext cx="1143000" cy="76200"/>
          </a:xfrm>
          <a:prstGeom prst="straightConnector1">
            <a:avLst/>
          </a:prstGeom>
          <a:noFill/>
          <a:ln w="9525" algn="ctr">
            <a:solidFill>
              <a:schemeClr val="tx1"/>
            </a:solidFill>
            <a:round/>
            <a:headEnd/>
            <a:tailEnd type="arrow" w="med" len="med"/>
          </a:ln>
        </p:spPr>
      </p:cxnSp>
      <p:cxnSp>
        <p:nvCxnSpPr>
          <p:cNvPr id="93200" name="Straight Arrow Connector 23"/>
          <p:cNvCxnSpPr>
            <a:cxnSpLocks noChangeShapeType="1"/>
            <a:stCxn id="93190" idx="6"/>
            <a:endCxn id="93191" idx="2"/>
          </p:cNvCxnSpPr>
          <p:nvPr/>
        </p:nvCxnSpPr>
        <p:spPr bwMode="auto">
          <a:xfrm flipV="1">
            <a:off x="5257800" y="1638300"/>
            <a:ext cx="1066800" cy="304800"/>
          </a:xfrm>
          <a:prstGeom prst="straightConnector1">
            <a:avLst/>
          </a:prstGeom>
          <a:noFill/>
          <a:ln w="9525" algn="ctr">
            <a:solidFill>
              <a:schemeClr val="tx1"/>
            </a:solidFill>
            <a:round/>
            <a:headEnd/>
            <a:tailEnd type="arrow" w="med" len="med"/>
          </a:ln>
        </p:spPr>
      </p:cxnSp>
      <p:cxnSp>
        <p:nvCxnSpPr>
          <p:cNvPr id="93201" name="Straight Arrow Connector 26"/>
          <p:cNvCxnSpPr>
            <a:cxnSpLocks noChangeShapeType="1"/>
            <a:stCxn id="93196" idx="0"/>
            <a:endCxn id="93191" idx="4"/>
          </p:cNvCxnSpPr>
          <p:nvPr/>
        </p:nvCxnSpPr>
        <p:spPr bwMode="auto">
          <a:xfrm rot="5400000" flipH="1" flipV="1">
            <a:off x="5219700" y="2895600"/>
            <a:ext cx="2362200" cy="533400"/>
          </a:xfrm>
          <a:prstGeom prst="straightConnector1">
            <a:avLst/>
          </a:prstGeom>
          <a:noFill/>
          <a:ln w="9525" algn="ctr">
            <a:solidFill>
              <a:schemeClr val="tx1"/>
            </a:solidFill>
            <a:round/>
            <a:headEnd/>
            <a:tailEnd type="arrow" w="med" len="med"/>
          </a:ln>
        </p:spPr>
      </p:cxnSp>
      <p:cxnSp>
        <p:nvCxnSpPr>
          <p:cNvPr id="93202" name="Straight Arrow Connector 31"/>
          <p:cNvCxnSpPr>
            <a:cxnSpLocks noChangeShapeType="1"/>
            <a:stCxn id="93192" idx="1"/>
            <a:endCxn id="93190" idx="5"/>
          </p:cNvCxnSpPr>
          <p:nvPr/>
        </p:nvCxnSpPr>
        <p:spPr bwMode="auto">
          <a:xfrm rot="16200000" flipV="1">
            <a:off x="4891088" y="2452688"/>
            <a:ext cx="809625" cy="276225"/>
          </a:xfrm>
          <a:prstGeom prst="straightConnector1">
            <a:avLst/>
          </a:prstGeom>
          <a:noFill/>
          <a:ln w="9525" algn="ctr">
            <a:solidFill>
              <a:schemeClr val="tx1"/>
            </a:solidFill>
            <a:round/>
            <a:headEnd/>
            <a:tailEnd type="arrow" w="med" len="med"/>
          </a:ln>
        </p:spPr>
      </p:cxnSp>
      <p:cxnSp>
        <p:nvCxnSpPr>
          <p:cNvPr id="93203" name="Straight Arrow Connector 34"/>
          <p:cNvCxnSpPr>
            <a:cxnSpLocks noChangeShapeType="1"/>
            <a:stCxn id="93190" idx="3"/>
            <a:endCxn id="93189" idx="7"/>
          </p:cNvCxnSpPr>
          <p:nvPr/>
        </p:nvCxnSpPr>
        <p:spPr bwMode="auto">
          <a:xfrm rot="5400000">
            <a:off x="4167188" y="2262188"/>
            <a:ext cx="581025" cy="428625"/>
          </a:xfrm>
          <a:prstGeom prst="straightConnector1">
            <a:avLst/>
          </a:prstGeom>
          <a:noFill/>
          <a:ln w="9525" algn="ctr">
            <a:solidFill>
              <a:schemeClr val="tx1"/>
            </a:solidFill>
            <a:round/>
            <a:headEnd/>
            <a:tailEnd type="arrow" w="med" len="med"/>
          </a:ln>
        </p:spPr>
      </p:cxnSp>
      <p:cxnSp>
        <p:nvCxnSpPr>
          <p:cNvPr id="93204" name="Straight Arrow Connector 37"/>
          <p:cNvCxnSpPr>
            <a:cxnSpLocks noChangeShapeType="1"/>
            <a:stCxn id="93189" idx="6"/>
            <a:endCxn id="93192" idx="2"/>
          </p:cNvCxnSpPr>
          <p:nvPr/>
        </p:nvCxnSpPr>
        <p:spPr bwMode="auto">
          <a:xfrm>
            <a:off x="4343400" y="3009900"/>
            <a:ext cx="990600" cy="228600"/>
          </a:xfrm>
          <a:prstGeom prst="straightConnector1">
            <a:avLst/>
          </a:prstGeom>
          <a:noFill/>
          <a:ln w="9525" algn="ctr">
            <a:solidFill>
              <a:schemeClr val="tx1"/>
            </a:solidFill>
            <a:round/>
            <a:headEnd/>
            <a:tailEnd type="arrow" w="med" len="med"/>
          </a:ln>
        </p:spPr>
      </p:cxnSp>
      <p:cxnSp>
        <p:nvCxnSpPr>
          <p:cNvPr id="93205" name="Straight Arrow Connector 40"/>
          <p:cNvCxnSpPr>
            <a:cxnSpLocks noChangeShapeType="1"/>
            <a:stCxn id="93188" idx="4"/>
            <a:endCxn id="93194" idx="0"/>
          </p:cNvCxnSpPr>
          <p:nvPr/>
        </p:nvCxnSpPr>
        <p:spPr bwMode="auto">
          <a:xfrm rot="16200000" flipH="1">
            <a:off x="2286000" y="3619500"/>
            <a:ext cx="762000" cy="381000"/>
          </a:xfrm>
          <a:prstGeom prst="straightConnector1">
            <a:avLst/>
          </a:prstGeom>
          <a:noFill/>
          <a:ln w="9525" algn="ctr">
            <a:solidFill>
              <a:schemeClr val="tx1"/>
            </a:solidFill>
            <a:round/>
            <a:headEnd/>
            <a:tailEnd type="arrow" w="med" len="med"/>
          </a:ln>
        </p:spPr>
      </p:cxnSp>
      <p:cxnSp>
        <p:nvCxnSpPr>
          <p:cNvPr id="93206" name="Straight Arrow Connector 43"/>
          <p:cNvCxnSpPr>
            <a:cxnSpLocks noChangeShapeType="1"/>
            <a:stCxn id="93189" idx="3"/>
            <a:endCxn id="93194" idx="7"/>
          </p:cNvCxnSpPr>
          <p:nvPr/>
        </p:nvCxnSpPr>
        <p:spPr bwMode="auto">
          <a:xfrm rot="5400000">
            <a:off x="2909888" y="3443288"/>
            <a:ext cx="1038225" cy="657225"/>
          </a:xfrm>
          <a:prstGeom prst="straightConnector1">
            <a:avLst/>
          </a:prstGeom>
          <a:noFill/>
          <a:ln w="9525" algn="ctr">
            <a:solidFill>
              <a:schemeClr val="tx1"/>
            </a:solidFill>
            <a:round/>
            <a:headEnd/>
            <a:tailEnd type="arrow" w="med" len="med"/>
          </a:ln>
        </p:spPr>
      </p:cxnSp>
      <p:cxnSp>
        <p:nvCxnSpPr>
          <p:cNvPr id="93207" name="Straight Arrow Connector 46"/>
          <p:cNvCxnSpPr>
            <a:cxnSpLocks noChangeShapeType="1"/>
            <a:stCxn id="93189" idx="4"/>
            <a:endCxn id="93193" idx="0"/>
          </p:cNvCxnSpPr>
          <p:nvPr/>
        </p:nvCxnSpPr>
        <p:spPr bwMode="auto">
          <a:xfrm rot="16200000" flipH="1">
            <a:off x="3810000" y="3543300"/>
            <a:ext cx="533400" cy="152400"/>
          </a:xfrm>
          <a:prstGeom prst="straightConnector1">
            <a:avLst/>
          </a:prstGeom>
          <a:noFill/>
          <a:ln w="9525" algn="ctr">
            <a:solidFill>
              <a:schemeClr val="tx1"/>
            </a:solidFill>
            <a:round/>
            <a:headEnd/>
            <a:tailEnd type="arrow" w="med" len="med"/>
          </a:ln>
        </p:spPr>
      </p:cxnSp>
      <p:cxnSp>
        <p:nvCxnSpPr>
          <p:cNvPr id="93208" name="Straight Arrow Connector 50"/>
          <p:cNvCxnSpPr>
            <a:cxnSpLocks noChangeShapeType="1"/>
            <a:stCxn id="93193" idx="7"/>
            <a:endCxn id="93192" idx="3"/>
          </p:cNvCxnSpPr>
          <p:nvPr/>
        </p:nvCxnSpPr>
        <p:spPr bwMode="auto">
          <a:xfrm rot="5400000" flipH="1" flipV="1">
            <a:off x="4662488" y="3214688"/>
            <a:ext cx="504825" cy="1038225"/>
          </a:xfrm>
          <a:prstGeom prst="straightConnector1">
            <a:avLst/>
          </a:prstGeom>
          <a:noFill/>
          <a:ln w="9525" algn="ctr">
            <a:solidFill>
              <a:schemeClr val="tx1"/>
            </a:solidFill>
            <a:round/>
            <a:headEnd/>
            <a:tailEnd type="arrow" w="med" len="med"/>
          </a:ln>
        </p:spPr>
      </p:cxnSp>
      <p:cxnSp>
        <p:nvCxnSpPr>
          <p:cNvPr id="93209" name="Straight Arrow Connector 53"/>
          <p:cNvCxnSpPr>
            <a:cxnSpLocks noChangeShapeType="1"/>
            <a:stCxn id="93194" idx="5"/>
            <a:endCxn id="93195" idx="1"/>
          </p:cNvCxnSpPr>
          <p:nvPr/>
        </p:nvCxnSpPr>
        <p:spPr bwMode="auto">
          <a:xfrm rot="16200000" flipH="1">
            <a:off x="2947988" y="4929188"/>
            <a:ext cx="733425" cy="428625"/>
          </a:xfrm>
          <a:prstGeom prst="straightConnector1">
            <a:avLst/>
          </a:prstGeom>
          <a:noFill/>
          <a:ln w="9525" algn="ctr">
            <a:solidFill>
              <a:schemeClr val="tx1"/>
            </a:solidFill>
            <a:round/>
            <a:headEnd/>
            <a:tailEnd type="arrow" w="med" len="med"/>
          </a:ln>
        </p:spPr>
      </p:cxnSp>
      <p:cxnSp>
        <p:nvCxnSpPr>
          <p:cNvPr id="93210" name="Straight Arrow Connector 56"/>
          <p:cNvCxnSpPr>
            <a:cxnSpLocks noChangeShapeType="1"/>
            <a:stCxn id="93195" idx="0"/>
            <a:endCxn id="93193" idx="3"/>
          </p:cNvCxnSpPr>
          <p:nvPr/>
        </p:nvCxnSpPr>
        <p:spPr bwMode="auto">
          <a:xfrm rot="5400000" flipH="1" flipV="1">
            <a:off x="3371851" y="4872037"/>
            <a:ext cx="938212" cy="138113"/>
          </a:xfrm>
          <a:prstGeom prst="straightConnector1">
            <a:avLst/>
          </a:prstGeom>
          <a:noFill/>
          <a:ln w="9525" algn="ctr">
            <a:solidFill>
              <a:schemeClr val="tx1"/>
            </a:solidFill>
            <a:round/>
            <a:headEnd/>
            <a:tailEnd type="arrow" w="med" len="med"/>
          </a:ln>
        </p:spPr>
      </p:cxnSp>
      <p:cxnSp>
        <p:nvCxnSpPr>
          <p:cNvPr id="93211" name="Straight Arrow Connector 59"/>
          <p:cNvCxnSpPr>
            <a:cxnSpLocks noChangeShapeType="1"/>
            <a:stCxn id="93195" idx="7"/>
            <a:endCxn id="93193" idx="4"/>
          </p:cNvCxnSpPr>
          <p:nvPr/>
        </p:nvCxnSpPr>
        <p:spPr bwMode="auto">
          <a:xfrm rot="5400000" flipH="1" flipV="1">
            <a:off x="3614737" y="4972051"/>
            <a:ext cx="938213" cy="138112"/>
          </a:xfrm>
          <a:prstGeom prst="straightConnector1">
            <a:avLst/>
          </a:prstGeom>
          <a:noFill/>
          <a:ln w="9525" algn="ctr">
            <a:solidFill>
              <a:schemeClr val="tx1"/>
            </a:solidFill>
            <a:round/>
            <a:headEnd/>
            <a:tailEnd type="arrow" w="med" len="med"/>
          </a:ln>
        </p:spPr>
      </p:cxnSp>
      <p:cxnSp>
        <p:nvCxnSpPr>
          <p:cNvPr id="93212" name="Straight Arrow Connector 62"/>
          <p:cNvCxnSpPr>
            <a:cxnSpLocks noChangeShapeType="1"/>
            <a:stCxn id="93193" idx="6"/>
            <a:endCxn id="93196" idx="2"/>
          </p:cNvCxnSpPr>
          <p:nvPr/>
        </p:nvCxnSpPr>
        <p:spPr bwMode="auto">
          <a:xfrm>
            <a:off x="4495800" y="4229100"/>
            <a:ext cx="1295400" cy="457200"/>
          </a:xfrm>
          <a:prstGeom prst="straightConnector1">
            <a:avLst/>
          </a:prstGeom>
          <a:noFill/>
          <a:ln w="9525" algn="ctr">
            <a:solidFill>
              <a:schemeClr val="tx1"/>
            </a:solidFill>
            <a:round/>
            <a:headEnd/>
            <a:tailEnd type="arrow" w="med" len="med"/>
          </a:ln>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4210" name="Rectangle 1"/>
          <p:cNvSpPr>
            <a:spLocks noGrp="1" noChangeArrowheads="1"/>
          </p:cNvSpPr>
          <p:nvPr>
            <p:ph type="title"/>
          </p:nvPr>
        </p:nvSpPr>
        <p:spPr/>
        <p:txBody>
          <a:bodyPr/>
          <a:lstStyle/>
          <a:p>
            <a:r>
              <a:rPr lang="en-GB" smtClean="0"/>
              <a:t>Termination</a:t>
            </a:r>
          </a:p>
        </p:txBody>
      </p:sp>
      <p:sp>
        <p:nvSpPr>
          <p:cNvPr id="94211" name="Rectangle 2"/>
          <p:cNvSpPr>
            <a:spLocks noGrp="1" noChangeArrowheads="1"/>
          </p:cNvSpPr>
          <p:nvPr>
            <p:ph type="body" idx="1"/>
          </p:nvPr>
        </p:nvSpPr>
        <p:spPr/>
        <p:txBody>
          <a:bodyPr/>
          <a:lstStyle/>
          <a:p>
            <a:r>
              <a:rPr lang="en-GB" smtClean="0"/>
              <a:t>Does the algorithm ever terminate?</a:t>
            </a:r>
          </a:p>
          <a:p>
            <a:pPr lvl="1"/>
            <a:r>
              <a:rPr lang="en-GB" smtClean="0"/>
              <a:t>Eventually, all nodes will be discovered, all edges will be considered (in a connected graph)</a:t>
            </a:r>
          </a:p>
          <a:p>
            <a:r>
              <a:rPr lang="en-GB" smtClean="0"/>
              <a:t>When do we stop?</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5234" name="Rectangle 1"/>
          <p:cNvSpPr>
            <a:spLocks noGrp="1" noChangeArrowheads="1"/>
          </p:cNvSpPr>
          <p:nvPr>
            <p:ph type="title"/>
          </p:nvPr>
        </p:nvSpPr>
        <p:spPr/>
        <p:txBody>
          <a:bodyPr/>
          <a:lstStyle/>
          <a:p>
            <a:r>
              <a:rPr lang="en-GB" smtClean="0"/>
              <a:t>Weighted Edges</a:t>
            </a:r>
          </a:p>
        </p:txBody>
      </p:sp>
      <p:sp>
        <p:nvSpPr>
          <p:cNvPr id="95235" name="Rectangle 2"/>
          <p:cNvSpPr>
            <a:spLocks noGrp="1" noChangeArrowheads="1"/>
          </p:cNvSpPr>
          <p:nvPr>
            <p:ph type="body" idx="1"/>
          </p:nvPr>
        </p:nvSpPr>
        <p:spPr/>
        <p:txBody>
          <a:bodyPr/>
          <a:lstStyle/>
          <a:p>
            <a:r>
              <a:rPr lang="en-GB" smtClean="0"/>
              <a:t>Now add positive weights to the edges</a:t>
            </a:r>
          </a:p>
          <a:p>
            <a:r>
              <a:rPr lang="en-GB" smtClean="0"/>
              <a:t>Simple change: points-to list in map task includes a weight </a:t>
            </a:r>
            <a:r>
              <a:rPr lang="en-GB" i="1" smtClean="0"/>
              <a:t>w</a:t>
            </a:r>
            <a:r>
              <a:rPr lang="en-GB" smtClean="0"/>
              <a:t> for each pointed-to node</a:t>
            </a:r>
          </a:p>
          <a:p>
            <a:pPr lvl="1"/>
            <a:r>
              <a:rPr lang="en-GB" smtClean="0"/>
              <a:t>emit (</a:t>
            </a:r>
            <a:r>
              <a:rPr lang="en-GB" i="1" smtClean="0"/>
              <a:t>p</a:t>
            </a:r>
            <a:r>
              <a:rPr lang="en-GB" smtClean="0"/>
              <a:t>, D+</a:t>
            </a:r>
            <a:r>
              <a:rPr lang="en-GB" i="1" smtClean="0"/>
              <a:t>w</a:t>
            </a:r>
            <a:r>
              <a:rPr lang="en-GB" i="1" baseline="-25000" smtClean="0"/>
              <a:t>p</a:t>
            </a:r>
            <a:r>
              <a:rPr lang="en-GB" smtClean="0"/>
              <a:t>) instead of (</a:t>
            </a:r>
            <a:r>
              <a:rPr lang="en-GB" i="1" smtClean="0"/>
              <a:t>p</a:t>
            </a:r>
            <a:r>
              <a:rPr lang="en-GB" smtClean="0"/>
              <a:t>, D+1) for each node </a:t>
            </a:r>
            <a:r>
              <a:rPr lang="en-GB" i="1" smtClean="0"/>
              <a:t>p</a:t>
            </a:r>
          </a:p>
          <a:p>
            <a:r>
              <a:rPr lang="en-GB" smtClean="0"/>
              <a:t>Does this ever terminate?</a:t>
            </a:r>
          </a:p>
          <a:p>
            <a:pPr lvl="1"/>
            <a:r>
              <a:rPr lang="en-GB" smtClean="0"/>
              <a:t>Yes! Eventually, no better distances will be found. When distance is the same, we stop</a:t>
            </a:r>
          </a:p>
          <a:p>
            <a:pPr lvl="1"/>
            <a:r>
              <a:rPr lang="en-GB" smtClean="0"/>
              <a:t>Mapper should emit (</a:t>
            </a:r>
            <a:r>
              <a:rPr lang="en-GB" i="1" smtClean="0"/>
              <a:t>n</a:t>
            </a:r>
            <a:r>
              <a:rPr lang="en-GB" smtClean="0"/>
              <a:t>, D) to ensure that “current distance” is carried into the reducer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6258" name="Rectangle 1"/>
          <p:cNvSpPr>
            <a:spLocks noGrp="1" noChangeArrowheads="1"/>
          </p:cNvSpPr>
          <p:nvPr>
            <p:ph type="title"/>
          </p:nvPr>
        </p:nvSpPr>
        <p:spPr/>
        <p:txBody>
          <a:bodyPr/>
          <a:lstStyle/>
          <a:p>
            <a:r>
              <a:rPr lang="en-GB" smtClean="0"/>
              <a:t>Comparison to Dijkstra</a:t>
            </a:r>
          </a:p>
        </p:txBody>
      </p:sp>
      <p:sp>
        <p:nvSpPr>
          <p:cNvPr id="96259" name="Rectangle 2"/>
          <p:cNvSpPr>
            <a:spLocks noGrp="1" noChangeArrowheads="1"/>
          </p:cNvSpPr>
          <p:nvPr>
            <p:ph type="body" idx="1"/>
          </p:nvPr>
        </p:nvSpPr>
        <p:spPr/>
        <p:txBody>
          <a:bodyPr/>
          <a:lstStyle/>
          <a:p>
            <a:r>
              <a:rPr lang="en-GB" smtClean="0"/>
              <a:t>Dijkstra’s algorithm is more efficient </a:t>
            </a:r>
          </a:p>
          <a:p>
            <a:pPr lvl="1"/>
            <a:r>
              <a:rPr lang="en-GB" smtClean="0"/>
              <a:t>At any step it only pursues edges from the minimum-cost path inside the frontier</a:t>
            </a:r>
          </a:p>
          <a:p>
            <a:r>
              <a:rPr lang="en-GB" smtClean="0"/>
              <a:t>MapReduce explores all paths in parallel</a:t>
            </a:r>
          </a:p>
          <a:p>
            <a:pPr lvl="1"/>
            <a:r>
              <a:rPr lang="en-GB" smtClean="0"/>
              <a:t>Divide and conquer</a:t>
            </a:r>
          </a:p>
          <a:p>
            <a:pPr lvl="1"/>
            <a:r>
              <a:rPr lang="en-GB" smtClean="0"/>
              <a:t>Throw more hardware at the problem</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r>
              <a:rPr lang="en-US" smtClean="0"/>
              <a:t>General Approach</a:t>
            </a:r>
          </a:p>
        </p:txBody>
      </p:sp>
      <p:sp>
        <p:nvSpPr>
          <p:cNvPr id="97283" name="Content Placeholder 2"/>
          <p:cNvSpPr>
            <a:spLocks noGrp="1"/>
          </p:cNvSpPr>
          <p:nvPr>
            <p:ph idx="1"/>
          </p:nvPr>
        </p:nvSpPr>
        <p:spPr/>
        <p:txBody>
          <a:bodyPr/>
          <a:lstStyle/>
          <a:p>
            <a:r>
              <a:rPr lang="en-US" dirty="0" err="1" smtClean="0"/>
              <a:t>MapReduce</a:t>
            </a:r>
            <a:r>
              <a:rPr lang="en-US" dirty="0" smtClean="0"/>
              <a:t> is adept at manipulating graphs</a:t>
            </a:r>
          </a:p>
          <a:p>
            <a:pPr lvl="1"/>
            <a:r>
              <a:rPr lang="en-US" dirty="0" smtClean="0"/>
              <a:t>Store graphs as adjacency lists</a:t>
            </a:r>
          </a:p>
          <a:p>
            <a:r>
              <a:rPr lang="en-US" dirty="0" smtClean="0"/>
              <a:t>Graph algorithms with for </a:t>
            </a:r>
            <a:r>
              <a:rPr lang="en-US" dirty="0" err="1" smtClean="0"/>
              <a:t>MapReduce</a:t>
            </a:r>
            <a:r>
              <a:rPr lang="en-US" dirty="0" smtClean="0"/>
              <a:t>:</a:t>
            </a:r>
          </a:p>
          <a:p>
            <a:pPr lvl="1"/>
            <a:r>
              <a:rPr lang="en-US" dirty="0" smtClean="0"/>
              <a:t>Each map task receives a node and its </a:t>
            </a:r>
            <a:r>
              <a:rPr lang="en-US" dirty="0" err="1" smtClean="0"/>
              <a:t>outlinks</a:t>
            </a:r>
            <a:endParaRPr lang="en-US" dirty="0" smtClean="0"/>
          </a:p>
          <a:p>
            <a:pPr lvl="1"/>
            <a:r>
              <a:rPr lang="en-US" dirty="0" smtClean="0"/>
              <a:t>Map task compute some function of the link structure, emits value with target as the key</a:t>
            </a:r>
          </a:p>
          <a:p>
            <a:pPr lvl="1"/>
            <a:r>
              <a:rPr lang="en-US" dirty="0" smtClean="0"/>
              <a:t>Reduce task collects keys (target nodes) and aggregates</a:t>
            </a:r>
          </a:p>
          <a:p>
            <a:r>
              <a:rPr lang="en-US" dirty="0" smtClean="0"/>
              <a:t>Iterate multiple </a:t>
            </a:r>
            <a:r>
              <a:rPr lang="en-US" dirty="0" err="1" smtClean="0"/>
              <a:t>MapReduce</a:t>
            </a:r>
            <a:r>
              <a:rPr lang="en-US" dirty="0" smtClean="0"/>
              <a:t> cycles until some termination condition</a:t>
            </a:r>
          </a:p>
          <a:p>
            <a:pPr lvl="1"/>
            <a:r>
              <a:rPr lang="en-US" dirty="0" smtClean="0"/>
              <a:t>Remember to “pass” graph structure from one iteration to next</a:t>
            </a:r>
          </a:p>
          <a:p>
            <a:endParaRPr lang="en-US" dirty="0" smtClean="0"/>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8306" name="Rectangle 1"/>
          <p:cNvSpPr>
            <a:spLocks noGrp="1" noChangeArrowheads="1"/>
          </p:cNvSpPr>
          <p:nvPr>
            <p:ph type="title"/>
          </p:nvPr>
        </p:nvSpPr>
        <p:spPr/>
        <p:txBody>
          <a:bodyPr/>
          <a:lstStyle/>
          <a:p>
            <a:r>
              <a:rPr lang="en-GB" smtClean="0"/>
              <a:t>Random Walks Over the Web</a:t>
            </a:r>
          </a:p>
        </p:txBody>
      </p:sp>
      <p:sp>
        <p:nvSpPr>
          <p:cNvPr id="98307" name="Rectangle 2"/>
          <p:cNvSpPr>
            <a:spLocks noGrp="1" noChangeArrowheads="1"/>
          </p:cNvSpPr>
          <p:nvPr>
            <p:ph idx="1"/>
          </p:nvPr>
        </p:nvSpPr>
        <p:spPr/>
        <p:txBody>
          <a:bodyPr/>
          <a:lstStyle/>
          <a:p>
            <a:r>
              <a:rPr lang="en-GB" dirty="0" smtClean="0"/>
              <a:t>Model:</a:t>
            </a:r>
          </a:p>
          <a:p>
            <a:pPr lvl="1"/>
            <a:r>
              <a:rPr lang="en-GB" dirty="0" smtClean="0"/>
              <a:t>User starts at a random Web page</a:t>
            </a:r>
          </a:p>
          <a:p>
            <a:pPr lvl="1"/>
            <a:r>
              <a:rPr lang="en-GB" dirty="0" smtClean="0"/>
              <a:t>User randomly clicks on links, surfing from page to page</a:t>
            </a:r>
          </a:p>
          <a:p>
            <a:r>
              <a:rPr lang="en-GB" dirty="0" err="1" smtClean="0"/>
              <a:t>PageRank</a:t>
            </a:r>
            <a:r>
              <a:rPr lang="en-GB" dirty="0" smtClean="0"/>
              <a:t> = the amount of time that will be spent on any given page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p:txBody>
          <a:bodyPr/>
          <a:lstStyle/>
          <a:p>
            <a:pPr>
              <a:buFont typeface="Wingdings" pitchFamily="2" charset="2"/>
              <a:buNone/>
            </a:pPr>
            <a:r>
              <a:rPr lang="en-US" smtClean="0"/>
              <a:t>Given page </a:t>
            </a:r>
            <a:r>
              <a:rPr lang="en-US" i="1" smtClean="0"/>
              <a:t>x</a:t>
            </a:r>
            <a:r>
              <a:rPr lang="en-US" smtClean="0"/>
              <a:t> with in-bound links </a:t>
            </a:r>
            <a:r>
              <a:rPr lang="en-US" i="1" smtClean="0"/>
              <a:t>t</a:t>
            </a:r>
            <a:r>
              <a:rPr lang="en-US" i="1" baseline="-25000" smtClean="0"/>
              <a:t>1</a:t>
            </a:r>
            <a:r>
              <a:rPr lang="en-US" i="1" smtClean="0"/>
              <a:t>…t</a:t>
            </a:r>
            <a:r>
              <a:rPr lang="en-US" i="1" baseline="-25000" smtClean="0"/>
              <a:t>n</a:t>
            </a:r>
            <a:r>
              <a:rPr lang="en-US" smtClean="0"/>
              <a:t>, where</a:t>
            </a:r>
          </a:p>
          <a:p>
            <a:pPr lvl="1"/>
            <a:r>
              <a:rPr lang="en-US" i="1" smtClean="0"/>
              <a:t>C(t)</a:t>
            </a:r>
            <a:r>
              <a:rPr lang="en-US" smtClean="0"/>
              <a:t> is the out-degree of </a:t>
            </a:r>
            <a:r>
              <a:rPr lang="en-US" i="1" smtClean="0"/>
              <a:t>t</a:t>
            </a:r>
          </a:p>
          <a:p>
            <a:pPr lvl="1"/>
            <a:r>
              <a:rPr lang="en-US" i="1" smtClean="0">
                <a:sym typeface="Symbol" pitchFamily="18" charset="2"/>
              </a:rPr>
              <a:t></a:t>
            </a:r>
            <a:r>
              <a:rPr lang="en-US" smtClean="0"/>
              <a:t> is probability of random jump</a:t>
            </a:r>
          </a:p>
          <a:p>
            <a:pPr lvl="1"/>
            <a:r>
              <a:rPr lang="en-US" i="1" smtClean="0"/>
              <a:t>N</a:t>
            </a:r>
            <a:r>
              <a:rPr lang="en-US" smtClean="0"/>
              <a:t> is the total number of nodes in the graph</a:t>
            </a:r>
          </a:p>
        </p:txBody>
      </p:sp>
      <p:sp>
        <p:nvSpPr>
          <p:cNvPr id="5124" name="Rectangle 26"/>
          <p:cNvSpPr>
            <a:spLocks noChangeArrowheads="1"/>
          </p:cNvSpPr>
          <p:nvPr/>
        </p:nvSpPr>
        <p:spPr bwMode="auto">
          <a:xfrm>
            <a:off x="1193800" y="2819400"/>
            <a:ext cx="3733800" cy="838200"/>
          </a:xfrm>
          <a:prstGeom prst="rect">
            <a:avLst/>
          </a:prstGeom>
          <a:solidFill>
            <a:srgbClr val="FFFFCC"/>
          </a:solidFill>
          <a:ln w="9525" algn="ctr">
            <a:noFill/>
            <a:round/>
            <a:headEnd/>
            <a:tailEnd/>
          </a:ln>
        </p:spPr>
        <p:txBody>
          <a:bodyPr/>
          <a:lstStyle/>
          <a:p>
            <a:endParaRPr lang="en-US"/>
          </a:p>
        </p:txBody>
      </p:sp>
      <p:sp>
        <p:nvSpPr>
          <p:cNvPr id="5125" name="Rectangle 2"/>
          <p:cNvSpPr>
            <a:spLocks noGrp="1" noChangeArrowheads="1"/>
          </p:cNvSpPr>
          <p:nvPr>
            <p:ph type="title"/>
          </p:nvPr>
        </p:nvSpPr>
        <p:spPr/>
        <p:txBody>
          <a:bodyPr/>
          <a:lstStyle/>
          <a:p>
            <a:r>
              <a:rPr lang="en-US" smtClean="0"/>
              <a:t>PageRank: Defined</a:t>
            </a:r>
          </a:p>
        </p:txBody>
      </p:sp>
      <p:graphicFrame>
        <p:nvGraphicFramePr>
          <p:cNvPr id="5122" name="Object 2"/>
          <p:cNvGraphicFramePr>
            <a:graphicFrameLocks noChangeAspect="1"/>
          </p:cNvGraphicFramePr>
          <p:nvPr/>
        </p:nvGraphicFramePr>
        <p:xfrm>
          <a:off x="1295400" y="2895600"/>
          <a:ext cx="3567113" cy="755650"/>
        </p:xfrm>
        <a:graphic>
          <a:graphicData uri="http://schemas.openxmlformats.org/presentationml/2006/ole">
            <p:oleObj spid="_x0000_s5122" name="Equation" r:id="rId3" imgW="7315200" imgH="1549400" progId="Equation.3">
              <p:embed/>
            </p:oleObj>
          </a:graphicData>
        </a:graphic>
      </p:graphicFrame>
      <p:sp>
        <p:nvSpPr>
          <p:cNvPr id="5126" name="Oval 5"/>
          <p:cNvSpPr>
            <a:spLocks noChangeArrowheads="1"/>
          </p:cNvSpPr>
          <p:nvPr/>
        </p:nvSpPr>
        <p:spPr bwMode="auto">
          <a:xfrm>
            <a:off x="5638800" y="4572000"/>
            <a:ext cx="381000" cy="381000"/>
          </a:xfrm>
          <a:prstGeom prst="ellipse">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US" dirty="0">
                <a:solidFill>
                  <a:schemeClr val="bg2"/>
                </a:solidFill>
              </a:rPr>
              <a:t>X</a:t>
            </a:r>
          </a:p>
        </p:txBody>
      </p:sp>
      <p:sp>
        <p:nvSpPr>
          <p:cNvPr id="5127" name="Oval 7"/>
          <p:cNvSpPr>
            <a:spLocks noChangeArrowheads="1"/>
          </p:cNvSpPr>
          <p:nvPr/>
        </p:nvSpPr>
        <p:spPr bwMode="auto">
          <a:xfrm>
            <a:off x="2743200" y="4191000"/>
            <a:ext cx="381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i="1" dirty="0">
                <a:solidFill>
                  <a:schemeClr val="bg2"/>
                </a:solidFill>
              </a:rPr>
              <a:t>t</a:t>
            </a:r>
            <a:r>
              <a:rPr lang="en-US" i="1" baseline="-25000" dirty="0">
                <a:solidFill>
                  <a:schemeClr val="bg2"/>
                </a:solidFill>
              </a:rPr>
              <a:t>1</a:t>
            </a:r>
          </a:p>
        </p:txBody>
      </p:sp>
      <p:sp>
        <p:nvSpPr>
          <p:cNvPr id="5128" name="Oval 8"/>
          <p:cNvSpPr>
            <a:spLocks noChangeArrowheads="1"/>
          </p:cNvSpPr>
          <p:nvPr/>
        </p:nvSpPr>
        <p:spPr bwMode="auto">
          <a:xfrm>
            <a:off x="3048000" y="5029200"/>
            <a:ext cx="381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i="1">
                <a:solidFill>
                  <a:schemeClr val="bg2"/>
                </a:solidFill>
              </a:rPr>
              <a:t>t</a:t>
            </a:r>
            <a:r>
              <a:rPr lang="en-US" i="1" baseline="-25000">
                <a:solidFill>
                  <a:schemeClr val="bg2"/>
                </a:solidFill>
              </a:rPr>
              <a:t>2</a:t>
            </a:r>
          </a:p>
        </p:txBody>
      </p:sp>
      <p:sp>
        <p:nvSpPr>
          <p:cNvPr id="5129" name="Oval 10"/>
          <p:cNvSpPr>
            <a:spLocks noChangeArrowheads="1"/>
          </p:cNvSpPr>
          <p:nvPr/>
        </p:nvSpPr>
        <p:spPr bwMode="auto">
          <a:xfrm>
            <a:off x="4495800" y="5638800"/>
            <a:ext cx="381000" cy="38100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i="1">
                <a:solidFill>
                  <a:schemeClr val="bg2"/>
                </a:solidFill>
              </a:rPr>
              <a:t>t</a:t>
            </a:r>
            <a:r>
              <a:rPr lang="en-US" i="1" baseline="-25000">
                <a:solidFill>
                  <a:schemeClr val="bg2"/>
                </a:solidFill>
              </a:rPr>
              <a:t>n</a:t>
            </a:r>
          </a:p>
        </p:txBody>
      </p:sp>
      <p:sp>
        <p:nvSpPr>
          <p:cNvPr id="5130" name="Line 11"/>
          <p:cNvSpPr>
            <a:spLocks noChangeShapeType="1"/>
          </p:cNvSpPr>
          <p:nvPr/>
        </p:nvSpPr>
        <p:spPr bwMode="auto">
          <a:xfrm>
            <a:off x="3200400" y="4419600"/>
            <a:ext cx="2362200" cy="228600"/>
          </a:xfrm>
          <a:prstGeom prst="line">
            <a:avLst/>
          </a:prstGeom>
          <a:noFill/>
          <a:ln w="9525">
            <a:solidFill>
              <a:schemeClr val="tx1"/>
            </a:solidFill>
            <a:round/>
            <a:headEnd/>
            <a:tailEnd type="triangle" w="med" len="med"/>
          </a:ln>
        </p:spPr>
        <p:txBody>
          <a:bodyPr/>
          <a:lstStyle/>
          <a:p>
            <a:endParaRPr lang="en-US"/>
          </a:p>
        </p:txBody>
      </p:sp>
      <p:sp>
        <p:nvSpPr>
          <p:cNvPr id="5131" name="Line 12"/>
          <p:cNvSpPr>
            <a:spLocks noChangeShapeType="1"/>
          </p:cNvSpPr>
          <p:nvPr/>
        </p:nvSpPr>
        <p:spPr bwMode="auto">
          <a:xfrm flipV="1">
            <a:off x="3505200" y="4800600"/>
            <a:ext cx="2057400" cy="381000"/>
          </a:xfrm>
          <a:prstGeom prst="line">
            <a:avLst/>
          </a:prstGeom>
          <a:noFill/>
          <a:ln w="9525">
            <a:solidFill>
              <a:schemeClr val="tx1"/>
            </a:solidFill>
            <a:round/>
            <a:headEnd/>
            <a:tailEnd type="triangle" w="med" len="med"/>
          </a:ln>
        </p:spPr>
        <p:txBody>
          <a:bodyPr/>
          <a:lstStyle/>
          <a:p>
            <a:endParaRPr lang="en-US"/>
          </a:p>
        </p:txBody>
      </p:sp>
      <p:sp>
        <p:nvSpPr>
          <p:cNvPr id="5132" name="Line 13"/>
          <p:cNvSpPr>
            <a:spLocks noChangeShapeType="1"/>
          </p:cNvSpPr>
          <p:nvPr/>
        </p:nvSpPr>
        <p:spPr bwMode="auto">
          <a:xfrm flipV="1">
            <a:off x="4876800" y="4953000"/>
            <a:ext cx="762000" cy="685800"/>
          </a:xfrm>
          <a:prstGeom prst="line">
            <a:avLst/>
          </a:prstGeom>
          <a:noFill/>
          <a:ln w="9525">
            <a:solidFill>
              <a:schemeClr val="tx1"/>
            </a:solidFill>
            <a:round/>
            <a:headEnd/>
            <a:tailEnd type="triangle" w="med" len="med"/>
          </a:ln>
        </p:spPr>
        <p:txBody>
          <a:bodyPr/>
          <a:lstStyle/>
          <a:p>
            <a:endParaRPr lang="en-US"/>
          </a:p>
        </p:txBody>
      </p:sp>
      <p:sp>
        <p:nvSpPr>
          <p:cNvPr id="5133" name="Line 14"/>
          <p:cNvSpPr>
            <a:spLocks noChangeShapeType="1"/>
          </p:cNvSpPr>
          <p:nvPr/>
        </p:nvSpPr>
        <p:spPr bwMode="auto">
          <a:xfrm flipH="1">
            <a:off x="2209800" y="4495800"/>
            <a:ext cx="457200" cy="228600"/>
          </a:xfrm>
          <a:prstGeom prst="line">
            <a:avLst/>
          </a:prstGeom>
          <a:noFill/>
          <a:ln w="9525">
            <a:solidFill>
              <a:schemeClr val="tx1"/>
            </a:solidFill>
            <a:round/>
            <a:headEnd/>
            <a:tailEnd type="triangle" w="med" len="med"/>
          </a:ln>
        </p:spPr>
        <p:txBody>
          <a:bodyPr/>
          <a:lstStyle/>
          <a:p>
            <a:endParaRPr lang="en-US"/>
          </a:p>
        </p:txBody>
      </p:sp>
      <p:sp>
        <p:nvSpPr>
          <p:cNvPr id="5134" name="Line 15"/>
          <p:cNvSpPr>
            <a:spLocks noChangeShapeType="1"/>
          </p:cNvSpPr>
          <p:nvPr/>
        </p:nvSpPr>
        <p:spPr bwMode="auto">
          <a:xfrm flipH="1" flipV="1">
            <a:off x="2057400" y="4114800"/>
            <a:ext cx="609600" cy="152400"/>
          </a:xfrm>
          <a:prstGeom prst="line">
            <a:avLst/>
          </a:prstGeom>
          <a:noFill/>
          <a:ln w="9525">
            <a:solidFill>
              <a:schemeClr val="tx1"/>
            </a:solidFill>
            <a:round/>
            <a:headEnd/>
            <a:tailEnd type="triangle" w="med" len="med"/>
          </a:ln>
        </p:spPr>
        <p:txBody>
          <a:bodyPr/>
          <a:lstStyle/>
          <a:p>
            <a:endParaRPr lang="en-US"/>
          </a:p>
        </p:txBody>
      </p:sp>
      <p:sp>
        <p:nvSpPr>
          <p:cNvPr id="5135" name="Line 17"/>
          <p:cNvSpPr>
            <a:spLocks noChangeShapeType="1"/>
          </p:cNvSpPr>
          <p:nvPr/>
        </p:nvSpPr>
        <p:spPr bwMode="auto">
          <a:xfrm flipH="1">
            <a:off x="2057400" y="5334000"/>
            <a:ext cx="914400" cy="457200"/>
          </a:xfrm>
          <a:prstGeom prst="line">
            <a:avLst/>
          </a:prstGeom>
          <a:noFill/>
          <a:ln w="9525">
            <a:solidFill>
              <a:schemeClr val="tx1"/>
            </a:solidFill>
            <a:round/>
            <a:headEnd/>
            <a:tailEnd type="triangle" w="med" len="med"/>
          </a:ln>
        </p:spPr>
        <p:txBody>
          <a:bodyPr/>
          <a:lstStyle/>
          <a:p>
            <a:endParaRPr lang="en-US"/>
          </a:p>
        </p:txBody>
      </p:sp>
      <p:sp>
        <p:nvSpPr>
          <p:cNvPr id="5136" name="Line 18"/>
          <p:cNvSpPr>
            <a:spLocks noChangeShapeType="1"/>
          </p:cNvSpPr>
          <p:nvPr/>
        </p:nvSpPr>
        <p:spPr bwMode="auto">
          <a:xfrm flipH="1" flipV="1">
            <a:off x="1828800" y="5181600"/>
            <a:ext cx="1143000" cy="0"/>
          </a:xfrm>
          <a:prstGeom prst="line">
            <a:avLst/>
          </a:prstGeom>
          <a:noFill/>
          <a:ln w="9525">
            <a:solidFill>
              <a:schemeClr val="tx1"/>
            </a:solidFill>
            <a:round/>
            <a:headEnd/>
            <a:tailEnd type="triangle" w="med" len="med"/>
          </a:ln>
        </p:spPr>
        <p:txBody>
          <a:bodyPr/>
          <a:lstStyle/>
          <a:p>
            <a:endParaRPr lang="en-US"/>
          </a:p>
        </p:txBody>
      </p:sp>
      <p:sp>
        <p:nvSpPr>
          <p:cNvPr id="5137" name="Line 19"/>
          <p:cNvSpPr>
            <a:spLocks noChangeShapeType="1"/>
          </p:cNvSpPr>
          <p:nvPr/>
        </p:nvSpPr>
        <p:spPr bwMode="auto">
          <a:xfrm>
            <a:off x="4953000" y="5867400"/>
            <a:ext cx="1066800" cy="76200"/>
          </a:xfrm>
          <a:prstGeom prst="line">
            <a:avLst/>
          </a:prstGeom>
          <a:noFill/>
          <a:ln w="9525">
            <a:solidFill>
              <a:schemeClr val="tx1"/>
            </a:solidFill>
            <a:round/>
            <a:headEnd/>
            <a:tailEnd type="triangle" w="med" len="med"/>
          </a:ln>
        </p:spPr>
        <p:txBody>
          <a:bodyPr/>
          <a:lstStyle/>
          <a:p>
            <a:endParaRPr lang="en-US"/>
          </a:p>
        </p:txBody>
      </p:sp>
      <p:sp>
        <p:nvSpPr>
          <p:cNvPr id="5138" name="Line 20"/>
          <p:cNvSpPr>
            <a:spLocks noChangeShapeType="1"/>
          </p:cNvSpPr>
          <p:nvPr/>
        </p:nvSpPr>
        <p:spPr bwMode="auto">
          <a:xfrm flipH="1">
            <a:off x="3276600" y="5867400"/>
            <a:ext cx="1143000" cy="228600"/>
          </a:xfrm>
          <a:prstGeom prst="line">
            <a:avLst/>
          </a:prstGeom>
          <a:noFill/>
          <a:ln w="9525">
            <a:solidFill>
              <a:schemeClr val="tx1"/>
            </a:solidFill>
            <a:round/>
            <a:headEnd/>
            <a:tailEnd type="triangle" w="med" len="med"/>
          </a:ln>
        </p:spPr>
        <p:txBody>
          <a:bodyPr/>
          <a:lstStyle/>
          <a:p>
            <a:endParaRPr lang="en-US"/>
          </a:p>
        </p:txBody>
      </p:sp>
      <p:sp>
        <p:nvSpPr>
          <p:cNvPr id="5139" name="Text Box 21"/>
          <p:cNvSpPr txBox="1">
            <a:spLocks noChangeArrowheads="1"/>
          </p:cNvSpPr>
          <p:nvPr/>
        </p:nvSpPr>
        <p:spPr bwMode="auto">
          <a:xfrm>
            <a:off x="3570288" y="5257800"/>
            <a:ext cx="544512" cy="523875"/>
          </a:xfrm>
          <a:prstGeom prst="rect">
            <a:avLst/>
          </a:prstGeom>
          <a:noFill/>
          <a:ln w="9525">
            <a:noFill/>
            <a:miter lim="800000"/>
            <a:headEnd/>
            <a:tailEnd/>
          </a:ln>
        </p:spPr>
        <p:txBody>
          <a:bodyPr wrap="none">
            <a:spAutoFit/>
          </a:bodyPr>
          <a:lstStyle/>
          <a:p>
            <a:r>
              <a:rPr lang="en-US" sz="2800"/>
              <a:t>…</a:t>
            </a:r>
          </a:p>
        </p:txBody>
      </p:sp>
      <p:sp>
        <p:nvSpPr>
          <p:cNvPr id="5140" name="Oval 5"/>
          <p:cNvSpPr>
            <a:spLocks noChangeArrowheads="1"/>
          </p:cNvSpPr>
          <p:nvPr/>
        </p:nvSpPr>
        <p:spPr bwMode="auto">
          <a:xfrm>
            <a:off x="1600200" y="3886200"/>
            <a:ext cx="381000" cy="3810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endParaRPr lang="en-US" i="1">
              <a:solidFill>
                <a:schemeClr val="bg2"/>
              </a:solidFill>
            </a:endParaRPr>
          </a:p>
        </p:txBody>
      </p:sp>
      <p:sp>
        <p:nvSpPr>
          <p:cNvPr id="5141" name="Oval 5"/>
          <p:cNvSpPr>
            <a:spLocks noChangeArrowheads="1"/>
          </p:cNvSpPr>
          <p:nvPr/>
        </p:nvSpPr>
        <p:spPr bwMode="auto">
          <a:xfrm>
            <a:off x="1752600" y="4648200"/>
            <a:ext cx="381000" cy="3810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endParaRPr lang="en-US" i="1">
              <a:solidFill>
                <a:schemeClr val="bg2"/>
              </a:solidFill>
            </a:endParaRPr>
          </a:p>
        </p:txBody>
      </p:sp>
      <p:sp>
        <p:nvSpPr>
          <p:cNvPr id="5142" name="Oval 5"/>
          <p:cNvSpPr>
            <a:spLocks noChangeArrowheads="1"/>
          </p:cNvSpPr>
          <p:nvPr/>
        </p:nvSpPr>
        <p:spPr bwMode="auto">
          <a:xfrm>
            <a:off x="1371600" y="5029200"/>
            <a:ext cx="381000" cy="3810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endParaRPr lang="en-US" i="1">
              <a:solidFill>
                <a:schemeClr val="bg2"/>
              </a:solidFill>
            </a:endParaRPr>
          </a:p>
        </p:txBody>
      </p:sp>
      <p:sp>
        <p:nvSpPr>
          <p:cNvPr id="5143" name="Oval 5"/>
          <p:cNvSpPr>
            <a:spLocks noChangeArrowheads="1"/>
          </p:cNvSpPr>
          <p:nvPr/>
        </p:nvSpPr>
        <p:spPr bwMode="auto">
          <a:xfrm>
            <a:off x="1600200" y="5715000"/>
            <a:ext cx="381000" cy="3810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endParaRPr lang="en-US" i="1">
              <a:solidFill>
                <a:schemeClr val="bg2"/>
              </a:solidFill>
            </a:endParaRPr>
          </a:p>
        </p:txBody>
      </p:sp>
      <p:sp>
        <p:nvSpPr>
          <p:cNvPr id="5144" name="Oval 5"/>
          <p:cNvSpPr>
            <a:spLocks noChangeArrowheads="1"/>
          </p:cNvSpPr>
          <p:nvPr/>
        </p:nvSpPr>
        <p:spPr bwMode="auto">
          <a:xfrm>
            <a:off x="2819400" y="6019800"/>
            <a:ext cx="381000" cy="3810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endParaRPr lang="en-US" i="1">
              <a:solidFill>
                <a:schemeClr val="bg2"/>
              </a:solidFill>
            </a:endParaRPr>
          </a:p>
        </p:txBody>
      </p:sp>
      <p:sp>
        <p:nvSpPr>
          <p:cNvPr id="5145" name="Oval 5"/>
          <p:cNvSpPr>
            <a:spLocks noChangeArrowheads="1"/>
          </p:cNvSpPr>
          <p:nvPr/>
        </p:nvSpPr>
        <p:spPr bwMode="auto">
          <a:xfrm>
            <a:off x="6096000" y="5791200"/>
            <a:ext cx="381000" cy="3810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endParaRPr lang="en-US" i="1">
              <a:solidFill>
                <a:schemeClr val="bg2"/>
              </a:solidFill>
            </a:endParaRP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smtClean="0"/>
              <a:t>Computing PageRank</a:t>
            </a:r>
          </a:p>
        </p:txBody>
      </p:sp>
      <p:sp>
        <p:nvSpPr>
          <p:cNvPr id="99331" name="Rectangle 3"/>
          <p:cNvSpPr>
            <a:spLocks noGrp="1" noChangeArrowheads="1"/>
          </p:cNvSpPr>
          <p:nvPr>
            <p:ph type="body" idx="1"/>
          </p:nvPr>
        </p:nvSpPr>
        <p:spPr/>
        <p:txBody>
          <a:bodyPr/>
          <a:lstStyle/>
          <a:p>
            <a:r>
              <a:rPr lang="en-US" smtClean="0"/>
              <a:t>Properties of PageRank</a:t>
            </a:r>
          </a:p>
          <a:p>
            <a:pPr lvl="1"/>
            <a:r>
              <a:rPr lang="en-US" smtClean="0"/>
              <a:t>Can be computed iteratively</a:t>
            </a:r>
          </a:p>
          <a:p>
            <a:pPr lvl="1"/>
            <a:r>
              <a:rPr lang="en-US" smtClean="0"/>
              <a:t>Effects at each iteration is local</a:t>
            </a:r>
          </a:p>
          <a:p>
            <a:r>
              <a:rPr lang="en-US" smtClean="0"/>
              <a:t>Sketch of algorithm:</a:t>
            </a:r>
          </a:p>
          <a:p>
            <a:pPr lvl="1"/>
            <a:r>
              <a:rPr lang="en-US" smtClean="0"/>
              <a:t>Start with seed </a:t>
            </a:r>
            <a:r>
              <a:rPr lang="en-US" i="1" smtClean="0"/>
              <a:t>PR</a:t>
            </a:r>
            <a:r>
              <a:rPr lang="en-US" i="1" baseline="-25000" smtClean="0"/>
              <a:t>i</a:t>
            </a:r>
            <a:r>
              <a:rPr lang="en-US" smtClean="0"/>
              <a:t> values</a:t>
            </a:r>
          </a:p>
          <a:p>
            <a:pPr lvl="1"/>
            <a:r>
              <a:rPr lang="en-US" smtClean="0"/>
              <a:t>Each page distributes </a:t>
            </a:r>
            <a:r>
              <a:rPr lang="en-US" i="1" smtClean="0"/>
              <a:t>PR</a:t>
            </a:r>
            <a:r>
              <a:rPr lang="en-US" i="1" baseline="-25000" smtClean="0"/>
              <a:t>i</a:t>
            </a:r>
            <a:r>
              <a:rPr lang="en-US" smtClean="0"/>
              <a:t> “credit” to all pages it links to</a:t>
            </a:r>
          </a:p>
          <a:p>
            <a:pPr lvl="1"/>
            <a:r>
              <a:rPr lang="en-US" smtClean="0"/>
              <a:t>Each target page adds up “credit” from multiple in-bound links to compute </a:t>
            </a:r>
            <a:r>
              <a:rPr lang="en-US" i="1" smtClean="0"/>
              <a:t>PR</a:t>
            </a:r>
            <a:r>
              <a:rPr lang="en-US" i="1" baseline="-25000" smtClean="0"/>
              <a:t>i+1</a:t>
            </a:r>
          </a:p>
          <a:p>
            <a:pPr lvl="1"/>
            <a:r>
              <a:rPr lang="en-US" smtClean="0"/>
              <a:t>Iterate until values converge</a:t>
            </a:r>
          </a:p>
          <a:p>
            <a:endParaRPr lang="en-US"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It’s a bit more complex…</a:t>
            </a:r>
          </a:p>
        </p:txBody>
      </p:sp>
      <p:grpSp>
        <p:nvGrpSpPr>
          <p:cNvPr id="2" name="Group 41"/>
          <p:cNvGrpSpPr>
            <a:grpSpLocks/>
          </p:cNvGrpSpPr>
          <p:nvPr/>
        </p:nvGrpSpPr>
        <p:grpSpPr bwMode="auto">
          <a:xfrm>
            <a:off x="5005388" y="1709738"/>
            <a:ext cx="1476375" cy="1630362"/>
            <a:chOff x="2667000" y="1524000"/>
            <a:chExt cx="2032346" cy="2243288"/>
          </a:xfrm>
        </p:grpSpPr>
        <p:cxnSp>
          <p:nvCxnSpPr>
            <p:cNvPr id="16472" name="Straight Arrow Connector 4"/>
            <p:cNvCxnSpPr>
              <a:cxnSpLocks noChangeShapeType="1"/>
            </p:cNvCxnSpPr>
            <p:nvPr/>
          </p:nvCxnSpPr>
          <p:spPr bwMode="auto">
            <a:xfrm rot="5400000">
              <a:off x="2134394" y="2661444"/>
              <a:ext cx="1447800" cy="1588"/>
            </a:xfrm>
            <a:prstGeom prst="straightConnector1">
              <a:avLst/>
            </a:prstGeom>
            <a:noFill/>
            <a:ln w="63500" cmpd="dbl" algn="ctr">
              <a:solidFill>
                <a:srgbClr val="FF0000"/>
              </a:solidFill>
              <a:round/>
              <a:headEnd/>
              <a:tailEnd type="triangle" w="sm" len="sm"/>
            </a:ln>
          </p:spPr>
        </p:cxnSp>
        <p:sp>
          <p:nvSpPr>
            <p:cNvPr id="16473" name="TextBox 9"/>
            <p:cNvSpPr txBox="1">
              <a:spLocks noChangeArrowheads="1"/>
            </p:cNvSpPr>
            <p:nvPr/>
          </p:nvSpPr>
          <p:spPr bwMode="auto">
            <a:xfrm>
              <a:off x="2682875" y="1524000"/>
              <a:ext cx="2016471" cy="381149"/>
            </a:xfrm>
            <a:prstGeom prst="rect">
              <a:avLst/>
            </a:prstGeom>
            <a:noFill/>
            <a:ln w="9525">
              <a:noFill/>
              <a:miter lim="800000"/>
              <a:headEnd/>
              <a:tailEnd/>
            </a:ln>
          </p:spPr>
          <p:txBody>
            <a:bodyPr wrap="none">
              <a:spAutoFit/>
            </a:bodyPr>
            <a:lstStyle/>
            <a:p>
              <a:r>
                <a:rPr lang="en-US" sz="1200"/>
                <a:t>Message Passing</a:t>
              </a:r>
            </a:p>
          </p:txBody>
        </p:sp>
        <p:sp>
          <p:nvSpPr>
            <p:cNvPr id="16474" name="TextBox 10"/>
            <p:cNvSpPr txBox="1">
              <a:spLocks noChangeArrowheads="1"/>
            </p:cNvSpPr>
            <p:nvPr/>
          </p:nvSpPr>
          <p:spPr bwMode="auto">
            <a:xfrm>
              <a:off x="2667000" y="3386139"/>
              <a:ext cx="474671" cy="381149"/>
            </a:xfrm>
            <a:prstGeom prst="rect">
              <a:avLst/>
            </a:prstGeom>
            <a:noFill/>
            <a:ln w="9525">
              <a:noFill/>
              <a:miter lim="800000"/>
              <a:headEnd/>
              <a:tailEnd/>
            </a:ln>
          </p:spPr>
          <p:txBody>
            <a:bodyPr wrap="none">
              <a:spAutoFit/>
            </a:bodyPr>
            <a:lstStyle/>
            <a:p>
              <a:r>
                <a:rPr lang="en-US" sz="1200">
                  <a:solidFill>
                    <a:srgbClr val="FF0000"/>
                  </a:solidFill>
                </a:rPr>
                <a:t>P</a:t>
              </a:r>
              <a:r>
                <a:rPr lang="en-US" sz="1200" baseline="-25000">
                  <a:solidFill>
                    <a:srgbClr val="FF0000"/>
                  </a:solidFill>
                </a:rPr>
                <a:t>1</a:t>
              </a:r>
            </a:p>
          </p:txBody>
        </p:sp>
        <p:cxnSp>
          <p:nvCxnSpPr>
            <p:cNvPr id="16475" name="Straight Arrow Connector 11"/>
            <p:cNvCxnSpPr>
              <a:cxnSpLocks noChangeShapeType="1"/>
            </p:cNvCxnSpPr>
            <p:nvPr/>
          </p:nvCxnSpPr>
          <p:spPr bwMode="auto">
            <a:xfrm rot="5400000">
              <a:off x="2515394" y="2661444"/>
              <a:ext cx="1447800" cy="1588"/>
            </a:xfrm>
            <a:prstGeom prst="straightConnector1">
              <a:avLst/>
            </a:prstGeom>
            <a:noFill/>
            <a:ln w="63500" cmpd="dbl" algn="ctr">
              <a:solidFill>
                <a:srgbClr val="FF0000"/>
              </a:solidFill>
              <a:round/>
              <a:headEnd/>
              <a:tailEnd type="triangle" w="sm" len="sm"/>
            </a:ln>
          </p:spPr>
        </p:cxnSp>
        <p:sp>
          <p:nvSpPr>
            <p:cNvPr id="16476" name="TextBox 12"/>
            <p:cNvSpPr txBox="1">
              <a:spLocks noChangeArrowheads="1"/>
            </p:cNvSpPr>
            <p:nvPr/>
          </p:nvSpPr>
          <p:spPr bwMode="auto">
            <a:xfrm>
              <a:off x="3048000" y="3386139"/>
              <a:ext cx="474671" cy="381149"/>
            </a:xfrm>
            <a:prstGeom prst="rect">
              <a:avLst/>
            </a:prstGeom>
            <a:noFill/>
            <a:ln w="9525">
              <a:noFill/>
              <a:miter lim="800000"/>
              <a:headEnd/>
              <a:tailEnd/>
            </a:ln>
          </p:spPr>
          <p:txBody>
            <a:bodyPr wrap="none">
              <a:spAutoFit/>
            </a:bodyPr>
            <a:lstStyle/>
            <a:p>
              <a:r>
                <a:rPr lang="en-US" sz="1200">
                  <a:solidFill>
                    <a:srgbClr val="FF0000"/>
                  </a:solidFill>
                </a:rPr>
                <a:t>P</a:t>
              </a:r>
              <a:r>
                <a:rPr lang="en-US" sz="1200" baseline="-25000">
                  <a:solidFill>
                    <a:srgbClr val="FF0000"/>
                  </a:solidFill>
                </a:rPr>
                <a:t>2</a:t>
              </a:r>
            </a:p>
          </p:txBody>
        </p:sp>
        <p:cxnSp>
          <p:nvCxnSpPr>
            <p:cNvPr id="16477" name="Straight Arrow Connector 13"/>
            <p:cNvCxnSpPr>
              <a:cxnSpLocks noChangeShapeType="1"/>
            </p:cNvCxnSpPr>
            <p:nvPr/>
          </p:nvCxnSpPr>
          <p:spPr bwMode="auto">
            <a:xfrm rot="5400000">
              <a:off x="2896394" y="2661444"/>
              <a:ext cx="1447800" cy="1588"/>
            </a:xfrm>
            <a:prstGeom prst="straightConnector1">
              <a:avLst/>
            </a:prstGeom>
            <a:noFill/>
            <a:ln w="63500" cmpd="dbl" algn="ctr">
              <a:solidFill>
                <a:srgbClr val="FF0000"/>
              </a:solidFill>
              <a:round/>
              <a:headEnd/>
              <a:tailEnd type="triangle" w="sm" len="sm"/>
            </a:ln>
          </p:spPr>
        </p:cxnSp>
        <p:sp>
          <p:nvSpPr>
            <p:cNvPr id="16478" name="TextBox 14"/>
            <p:cNvSpPr txBox="1">
              <a:spLocks noChangeArrowheads="1"/>
            </p:cNvSpPr>
            <p:nvPr/>
          </p:nvSpPr>
          <p:spPr bwMode="auto">
            <a:xfrm>
              <a:off x="3429000" y="3386139"/>
              <a:ext cx="474671" cy="381149"/>
            </a:xfrm>
            <a:prstGeom prst="rect">
              <a:avLst/>
            </a:prstGeom>
            <a:noFill/>
            <a:ln w="9525">
              <a:noFill/>
              <a:miter lim="800000"/>
              <a:headEnd/>
              <a:tailEnd/>
            </a:ln>
          </p:spPr>
          <p:txBody>
            <a:bodyPr wrap="none">
              <a:spAutoFit/>
            </a:bodyPr>
            <a:lstStyle/>
            <a:p>
              <a:r>
                <a:rPr lang="en-US" sz="1200">
                  <a:solidFill>
                    <a:srgbClr val="FF0000"/>
                  </a:solidFill>
                </a:rPr>
                <a:t>P</a:t>
              </a:r>
              <a:r>
                <a:rPr lang="en-US" sz="1200" baseline="-25000">
                  <a:solidFill>
                    <a:srgbClr val="FF0000"/>
                  </a:solidFill>
                </a:rPr>
                <a:t>3</a:t>
              </a:r>
            </a:p>
          </p:txBody>
        </p:sp>
        <p:cxnSp>
          <p:nvCxnSpPr>
            <p:cNvPr id="16479" name="Straight Arrow Connector 15"/>
            <p:cNvCxnSpPr>
              <a:cxnSpLocks noChangeShapeType="1"/>
            </p:cNvCxnSpPr>
            <p:nvPr/>
          </p:nvCxnSpPr>
          <p:spPr bwMode="auto">
            <a:xfrm rot="5400000">
              <a:off x="3277394" y="2661444"/>
              <a:ext cx="1447800" cy="1588"/>
            </a:xfrm>
            <a:prstGeom prst="straightConnector1">
              <a:avLst/>
            </a:prstGeom>
            <a:noFill/>
            <a:ln w="63500" cmpd="dbl" algn="ctr">
              <a:solidFill>
                <a:srgbClr val="FF0000"/>
              </a:solidFill>
              <a:round/>
              <a:headEnd/>
              <a:tailEnd type="triangle" w="sm" len="sm"/>
            </a:ln>
          </p:spPr>
        </p:cxnSp>
        <p:sp>
          <p:nvSpPr>
            <p:cNvPr id="16480" name="TextBox 16"/>
            <p:cNvSpPr txBox="1">
              <a:spLocks noChangeArrowheads="1"/>
            </p:cNvSpPr>
            <p:nvPr/>
          </p:nvSpPr>
          <p:spPr bwMode="auto">
            <a:xfrm>
              <a:off x="3810000" y="3386139"/>
              <a:ext cx="474671" cy="381149"/>
            </a:xfrm>
            <a:prstGeom prst="rect">
              <a:avLst/>
            </a:prstGeom>
            <a:noFill/>
            <a:ln w="9525">
              <a:noFill/>
              <a:miter lim="800000"/>
              <a:headEnd/>
              <a:tailEnd/>
            </a:ln>
          </p:spPr>
          <p:txBody>
            <a:bodyPr wrap="none">
              <a:spAutoFit/>
            </a:bodyPr>
            <a:lstStyle/>
            <a:p>
              <a:r>
                <a:rPr lang="en-US" sz="1200">
                  <a:solidFill>
                    <a:srgbClr val="FF0000"/>
                  </a:solidFill>
                </a:rPr>
                <a:t>P</a:t>
              </a:r>
              <a:r>
                <a:rPr lang="en-US" sz="1200" baseline="-25000">
                  <a:solidFill>
                    <a:srgbClr val="FF0000"/>
                  </a:solidFill>
                </a:rPr>
                <a:t>4</a:t>
              </a:r>
            </a:p>
          </p:txBody>
        </p:sp>
        <p:cxnSp>
          <p:nvCxnSpPr>
            <p:cNvPr id="16481" name="Straight Arrow Connector 17"/>
            <p:cNvCxnSpPr>
              <a:cxnSpLocks noChangeShapeType="1"/>
            </p:cNvCxnSpPr>
            <p:nvPr/>
          </p:nvCxnSpPr>
          <p:spPr bwMode="auto">
            <a:xfrm rot="5400000">
              <a:off x="3658394" y="2661444"/>
              <a:ext cx="1447800" cy="1588"/>
            </a:xfrm>
            <a:prstGeom prst="straightConnector1">
              <a:avLst/>
            </a:prstGeom>
            <a:noFill/>
            <a:ln w="63500" cmpd="dbl" algn="ctr">
              <a:solidFill>
                <a:srgbClr val="FF0000"/>
              </a:solidFill>
              <a:round/>
              <a:headEnd/>
              <a:tailEnd type="triangle" w="sm" len="sm"/>
            </a:ln>
          </p:spPr>
        </p:cxnSp>
        <p:sp>
          <p:nvSpPr>
            <p:cNvPr id="16482" name="TextBox 18"/>
            <p:cNvSpPr txBox="1">
              <a:spLocks noChangeArrowheads="1"/>
            </p:cNvSpPr>
            <p:nvPr/>
          </p:nvSpPr>
          <p:spPr bwMode="auto">
            <a:xfrm>
              <a:off x="4191001" y="3386139"/>
              <a:ext cx="474671" cy="381149"/>
            </a:xfrm>
            <a:prstGeom prst="rect">
              <a:avLst/>
            </a:prstGeom>
            <a:noFill/>
            <a:ln w="9525">
              <a:noFill/>
              <a:miter lim="800000"/>
              <a:headEnd/>
              <a:tailEnd/>
            </a:ln>
          </p:spPr>
          <p:txBody>
            <a:bodyPr wrap="none">
              <a:spAutoFit/>
            </a:bodyPr>
            <a:lstStyle/>
            <a:p>
              <a:r>
                <a:rPr lang="en-US" sz="1200">
                  <a:solidFill>
                    <a:srgbClr val="FF0000"/>
                  </a:solidFill>
                </a:rPr>
                <a:t>P</a:t>
              </a:r>
              <a:r>
                <a:rPr lang="en-US" sz="1200" baseline="-25000">
                  <a:solidFill>
                    <a:srgbClr val="FF0000"/>
                  </a:solidFill>
                </a:rPr>
                <a:t>5</a:t>
              </a:r>
            </a:p>
          </p:txBody>
        </p:sp>
        <p:cxnSp>
          <p:nvCxnSpPr>
            <p:cNvPr id="16483" name="Straight Arrow Connector 43"/>
            <p:cNvCxnSpPr>
              <a:cxnSpLocks noChangeShapeType="1"/>
            </p:cNvCxnSpPr>
            <p:nvPr/>
          </p:nvCxnSpPr>
          <p:spPr bwMode="auto">
            <a:xfrm>
              <a:off x="2835275" y="1981200"/>
              <a:ext cx="381000" cy="76200"/>
            </a:xfrm>
            <a:prstGeom prst="straightConnector1">
              <a:avLst/>
            </a:prstGeom>
            <a:noFill/>
            <a:ln w="9525" algn="ctr">
              <a:solidFill>
                <a:schemeClr val="tx1"/>
              </a:solidFill>
              <a:round/>
              <a:headEnd/>
              <a:tailEnd type="triangle" w="med" len="med"/>
            </a:ln>
          </p:spPr>
        </p:cxnSp>
        <p:cxnSp>
          <p:nvCxnSpPr>
            <p:cNvPr id="16484" name="Straight Arrow Connector 48"/>
            <p:cNvCxnSpPr>
              <a:cxnSpLocks noChangeShapeType="1"/>
            </p:cNvCxnSpPr>
            <p:nvPr/>
          </p:nvCxnSpPr>
          <p:spPr bwMode="auto">
            <a:xfrm rot="10800000" flipV="1">
              <a:off x="3216275" y="2057400"/>
              <a:ext cx="1143000" cy="228600"/>
            </a:xfrm>
            <a:prstGeom prst="straightConnector1">
              <a:avLst/>
            </a:prstGeom>
            <a:noFill/>
            <a:ln w="9525" algn="ctr">
              <a:solidFill>
                <a:schemeClr val="tx1"/>
              </a:solidFill>
              <a:round/>
              <a:headEnd/>
              <a:tailEnd type="triangle" w="med" len="med"/>
            </a:ln>
          </p:spPr>
        </p:cxnSp>
        <p:cxnSp>
          <p:nvCxnSpPr>
            <p:cNvPr id="16485" name="Straight Arrow Connector 58"/>
            <p:cNvCxnSpPr>
              <a:cxnSpLocks noChangeShapeType="1"/>
            </p:cNvCxnSpPr>
            <p:nvPr/>
          </p:nvCxnSpPr>
          <p:spPr bwMode="auto">
            <a:xfrm>
              <a:off x="3597275" y="2362200"/>
              <a:ext cx="381000" cy="76200"/>
            </a:xfrm>
            <a:prstGeom prst="straightConnector1">
              <a:avLst/>
            </a:prstGeom>
            <a:noFill/>
            <a:ln w="9525" algn="ctr">
              <a:solidFill>
                <a:schemeClr val="tx1"/>
              </a:solidFill>
              <a:round/>
              <a:headEnd/>
              <a:tailEnd type="triangle" w="med" len="med"/>
            </a:ln>
          </p:spPr>
        </p:cxnSp>
        <p:cxnSp>
          <p:nvCxnSpPr>
            <p:cNvPr id="16486" name="Straight Arrow Connector 59"/>
            <p:cNvCxnSpPr>
              <a:cxnSpLocks noChangeShapeType="1"/>
            </p:cNvCxnSpPr>
            <p:nvPr/>
          </p:nvCxnSpPr>
          <p:spPr bwMode="auto">
            <a:xfrm flipH="1">
              <a:off x="3978275" y="2590800"/>
              <a:ext cx="381000" cy="76200"/>
            </a:xfrm>
            <a:prstGeom prst="straightConnector1">
              <a:avLst/>
            </a:prstGeom>
            <a:noFill/>
            <a:ln w="9525" algn="ctr">
              <a:solidFill>
                <a:schemeClr val="tx1"/>
              </a:solidFill>
              <a:round/>
              <a:headEnd/>
              <a:tailEnd type="triangle" w="med" len="med"/>
            </a:ln>
          </p:spPr>
        </p:cxnSp>
        <p:cxnSp>
          <p:nvCxnSpPr>
            <p:cNvPr id="16487" name="Straight Arrow Connector 60"/>
            <p:cNvCxnSpPr>
              <a:cxnSpLocks noChangeShapeType="1"/>
            </p:cNvCxnSpPr>
            <p:nvPr/>
          </p:nvCxnSpPr>
          <p:spPr bwMode="auto">
            <a:xfrm rot="10800000" flipV="1">
              <a:off x="3597275" y="2819400"/>
              <a:ext cx="762000" cy="152400"/>
            </a:xfrm>
            <a:prstGeom prst="straightConnector1">
              <a:avLst/>
            </a:prstGeom>
            <a:noFill/>
            <a:ln w="9525" algn="ctr">
              <a:solidFill>
                <a:schemeClr val="tx1"/>
              </a:solidFill>
              <a:round/>
              <a:headEnd/>
              <a:tailEnd type="triangle" w="med" len="med"/>
            </a:ln>
          </p:spPr>
        </p:cxnSp>
        <p:cxnSp>
          <p:nvCxnSpPr>
            <p:cNvPr id="16488" name="Straight Arrow Connector 62"/>
            <p:cNvCxnSpPr>
              <a:cxnSpLocks noChangeShapeType="1"/>
            </p:cNvCxnSpPr>
            <p:nvPr/>
          </p:nvCxnSpPr>
          <p:spPr bwMode="auto">
            <a:xfrm rot="10800000" flipH="1" flipV="1">
              <a:off x="2835275" y="2438400"/>
              <a:ext cx="762000" cy="152400"/>
            </a:xfrm>
            <a:prstGeom prst="straightConnector1">
              <a:avLst/>
            </a:prstGeom>
            <a:noFill/>
            <a:ln w="9525" algn="ctr">
              <a:solidFill>
                <a:schemeClr val="tx1"/>
              </a:solidFill>
              <a:round/>
              <a:headEnd/>
              <a:tailEnd type="triangle" w="med" len="med"/>
            </a:ln>
          </p:spPr>
        </p:cxnSp>
        <p:cxnSp>
          <p:nvCxnSpPr>
            <p:cNvPr id="16489" name="Straight Arrow Connector 63"/>
            <p:cNvCxnSpPr>
              <a:cxnSpLocks noChangeShapeType="1"/>
            </p:cNvCxnSpPr>
            <p:nvPr/>
          </p:nvCxnSpPr>
          <p:spPr bwMode="auto">
            <a:xfrm flipH="1">
              <a:off x="2835275" y="2667000"/>
              <a:ext cx="381000" cy="76200"/>
            </a:xfrm>
            <a:prstGeom prst="straightConnector1">
              <a:avLst/>
            </a:prstGeom>
            <a:noFill/>
            <a:ln w="9525" algn="ctr">
              <a:solidFill>
                <a:schemeClr val="tx1"/>
              </a:solidFill>
              <a:round/>
              <a:headEnd/>
              <a:tailEnd type="triangle" w="med" len="med"/>
            </a:ln>
          </p:spPr>
        </p:cxnSp>
        <p:cxnSp>
          <p:nvCxnSpPr>
            <p:cNvPr id="16490" name="Straight Arrow Connector 64"/>
            <p:cNvCxnSpPr>
              <a:cxnSpLocks noChangeShapeType="1"/>
            </p:cNvCxnSpPr>
            <p:nvPr/>
          </p:nvCxnSpPr>
          <p:spPr bwMode="auto">
            <a:xfrm rot="10800000" flipH="1" flipV="1">
              <a:off x="2835275" y="2971800"/>
              <a:ext cx="762000" cy="152400"/>
            </a:xfrm>
            <a:prstGeom prst="straightConnector1">
              <a:avLst/>
            </a:prstGeom>
            <a:noFill/>
            <a:ln w="9525" algn="ctr">
              <a:solidFill>
                <a:schemeClr val="tx1"/>
              </a:solidFill>
              <a:round/>
              <a:headEnd/>
              <a:tailEnd type="triangle" w="med" len="med"/>
            </a:ln>
          </p:spPr>
        </p:cxnSp>
      </p:grpSp>
      <p:grpSp>
        <p:nvGrpSpPr>
          <p:cNvPr id="3" name="Group 42"/>
          <p:cNvGrpSpPr>
            <a:grpSpLocks/>
          </p:cNvGrpSpPr>
          <p:nvPr/>
        </p:nvGrpSpPr>
        <p:grpSpPr bwMode="auto">
          <a:xfrm>
            <a:off x="6529388" y="1709738"/>
            <a:ext cx="2005012" cy="1630362"/>
            <a:chOff x="5181600" y="1524000"/>
            <a:chExt cx="2759075" cy="2243288"/>
          </a:xfrm>
        </p:grpSpPr>
        <p:cxnSp>
          <p:nvCxnSpPr>
            <p:cNvPr id="16453" name="Straight Arrow Connector 30"/>
            <p:cNvCxnSpPr>
              <a:cxnSpLocks noChangeShapeType="1"/>
            </p:cNvCxnSpPr>
            <p:nvPr/>
          </p:nvCxnSpPr>
          <p:spPr bwMode="auto">
            <a:xfrm rot="5400000">
              <a:off x="4648994" y="2661444"/>
              <a:ext cx="1447800" cy="1588"/>
            </a:xfrm>
            <a:prstGeom prst="straightConnector1">
              <a:avLst/>
            </a:prstGeom>
            <a:noFill/>
            <a:ln w="63500" cmpd="dbl" algn="ctr">
              <a:solidFill>
                <a:srgbClr val="FF0000"/>
              </a:solidFill>
              <a:round/>
              <a:headEnd/>
              <a:tailEnd type="triangle" w="sm" len="sm"/>
            </a:ln>
          </p:spPr>
        </p:cxnSp>
        <p:sp>
          <p:nvSpPr>
            <p:cNvPr id="16454" name="TextBox 31"/>
            <p:cNvSpPr txBox="1">
              <a:spLocks noChangeArrowheads="1"/>
            </p:cNvSpPr>
            <p:nvPr/>
          </p:nvSpPr>
          <p:spPr bwMode="auto">
            <a:xfrm>
              <a:off x="5273675" y="1524000"/>
              <a:ext cx="1840014" cy="381149"/>
            </a:xfrm>
            <a:prstGeom prst="rect">
              <a:avLst/>
            </a:prstGeom>
            <a:noFill/>
            <a:ln w="9525">
              <a:noFill/>
              <a:miter lim="800000"/>
              <a:headEnd/>
              <a:tailEnd/>
            </a:ln>
          </p:spPr>
          <p:txBody>
            <a:bodyPr wrap="none">
              <a:spAutoFit/>
            </a:bodyPr>
            <a:lstStyle/>
            <a:p>
              <a:r>
                <a:rPr lang="en-US" sz="1200"/>
                <a:t>Shared Memory</a:t>
              </a:r>
            </a:p>
          </p:txBody>
        </p:sp>
        <p:sp>
          <p:nvSpPr>
            <p:cNvPr id="16455" name="TextBox 32"/>
            <p:cNvSpPr txBox="1">
              <a:spLocks noChangeArrowheads="1"/>
            </p:cNvSpPr>
            <p:nvPr/>
          </p:nvSpPr>
          <p:spPr bwMode="auto">
            <a:xfrm>
              <a:off x="5181600" y="3386139"/>
              <a:ext cx="474671" cy="381149"/>
            </a:xfrm>
            <a:prstGeom prst="rect">
              <a:avLst/>
            </a:prstGeom>
            <a:noFill/>
            <a:ln w="9525">
              <a:noFill/>
              <a:miter lim="800000"/>
              <a:headEnd/>
              <a:tailEnd/>
            </a:ln>
          </p:spPr>
          <p:txBody>
            <a:bodyPr wrap="none">
              <a:spAutoFit/>
            </a:bodyPr>
            <a:lstStyle/>
            <a:p>
              <a:r>
                <a:rPr lang="en-US" sz="1200">
                  <a:solidFill>
                    <a:srgbClr val="FF0000"/>
                  </a:solidFill>
                </a:rPr>
                <a:t>P</a:t>
              </a:r>
              <a:r>
                <a:rPr lang="en-US" sz="1200" baseline="-25000">
                  <a:solidFill>
                    <a:srgbClr val="FF0000"/>
                  </a:solidFill>
                </a:rPr>
                <a:t>1</a:t>
              </a:r>
            </a:p>
          </p:txBody>
        </p:sp>
        <p:cxnSp>
          <p:nvCxnSpPr>
            <p:cNvPr id="16456" name="Straight Arrow Connector 33"/>
            <p:cNvCxnSpPr>
              <a:cxnSpLocks noChangeShapeType="1"/>
            </p:cNvCxnSpPr>
            <p:nvPr/>
          </p:nvCxnSpPr>
          <p:spPr bwMode="auto">
            <a:xfrm rot="5400000">
              <a:off x="5029994" y="2661444"/>
              <a:ext cx="1447800" cy="1588"/>
            </a:xfrm>
            <a:prstGeom prst="straightConnector1">
              <a:avLst/>
            </a:prstGeom>
            <a:noFill/>
            <a:ln w="63500" cmpd="dbl" algn="ctr">
              <a:solidFill>
                <a:srgbClr val="FF0000"/>
              </a:solidFill>
              <a:round/>
              <a:headEnd/>
              <a:tailEnd type="triangle" w="sm" len="sm"/>
            </a:ln>
          </p:spPr>
        </p:cxnSp>
        <p:sp>
          <p:nvSpPr>
            <p:cNvPr id="16457" name="TextBox 34"/>
            <p:cNvSpPr txBox="1">
              <a:spLocks noChangeArrowheads="1"/>
            </p:cNvSpPr>
            <p:nvPr/>
          </p:nvSpPr>
          <p:spPr bwMode="auto">
            <a:xfrm>
              <a:off x="5562600" y="3386139"/>
              <a:ext cx="474671" cy="381149"/>
            </a:xfrm>
            <a:prstGeom prst="rect">
              <a:avLst/>
            </a:prstGeom>
            <a:noFill/>
            <a:ln w="9525">
              <a:noFill/>
              <a:miter lim="800000"/>
              <a:headEnd/>
              <a:tailEnd/>
            </a:ln>
          </p:spPr>
          <p:txBody>
            <a:bodyPr wrap="none">
              <a:spAutoFit/>
            </a:bodyPr>
            <a:lstStyle/>
            <a:p>
              <a:r>
                <a:rPr lang="en-US" sz="1200">
                  <a:solidFill>
                    <a:srgbClr val="FF0000"/>
                  </a:solidFill>
                </a:rPr>
                <a:t>P</a:t>
              </a:r>
              <a:r>
                <a:rPr lang="en-US" sz="1200" baseline="-25000">
                  <a:solidFill>
                    <a:srgbClr val="FF0000"/>
                  </a:solidFill>
                </a:rPr>
                <a:t>2</a:t>
              </a:r>
            </a:p>
          </p:txBody>
        </p:sp>
        <p:cxnSp>
          <p:nvCxnSpPr>
            <p:cNvPr id="16458" name="Straight Arrow Connector 35"/>
            <p:cNvCxnSpPr>
              <a:cxnSpLocks noChangeShapeType="1"/>
            </p:cNvCxnSpPr>
            <p:nvPr/>
          </p:nvCxnSpPr>
          <p:spPr bwMode="auto">
            <a:xfrm rot="5400000">
              <a:off x="5410994" y="2661444"/>
              <a:ext cx="1447800" cy="1588"/>
            </a:xfrm>
            <a:prstGeom prst="straightConnector1">
              <a:avLst/>
            </a:prstGeom>
            <a:noFill/>
            <a:ln w="63500" cmpd="dbl" algn="ctr">
              <a:solidFill>
                <a:srgbClr val="FF0000"/>
              </a:solidFill>
              <a:round/>
              <a:headEnd/>
              <a:tailEnd type="triangle" w="sm" len="sm"/>
            </a:ln>
          </p:spPr>
        </p:cxnSp>
        <p:sp>
          <p:nvSpPr>
            <p:cNvPr id="16459" name="TextBox 36"/>
            <p:cNvSpPr txBox="1">
              <a:spLocks noChangeArrowheads="1"/>
            </p:cNvSpPr>
            <p:nvPr/>
          </p:nvSpPr>
          <p:spPr bwMode="auto">
            <a:xfrm>
              <a:off x="5943601" y="3386139"/>
              <a:ext cx="474671" cy="381149"/>
            </a:xfrm>
            <a:prstGeom prst="rect">
              <a:avLst/>
            </a:prstGeom>
            <a:noFill/>
            <a:ln w="9525">
              <a:noFill/>
              <a:miter lim="800000"/>
              <a:headEnd/>
              <a:tailEnd/>
            </a:ln>
          </p:spPr>
          <p:txBody>
            <a:bodyPr wrap="none">
              <a:spAutoFit/>
            </a:bodyPr>
            <a:lstStyle/>
            <a:p>
              <a:r>
                <a:rPr lang="en-US" sz="1200">
                  <a:solidFill>
                    <a:srgbClr val="FF0000"/>
                  </a:solidFill>
                </a:rPr>
                <a:t>P</a:t>
              </a:r>
              <a:r>
                <a:rPr lang="en-US" sz="1200" baseline="-25000">
                  <a:solidFill>
                    <a:srgbClr val="FF0000"/>
                  </a:solidFill>
                </a:rPr>
                <a:t>3</a:t>
              </a:r>
            </a:p>
          </p:txBody>
        </p:sp>
        <p:cxnSp>
          <p:nvCxnSpPr>
            <p:cNvPr id="16460" name="Straight Arrow Connector 37"/>
            <p:cNvCxnSpPr>
              <a:cxnSpLocks noChangeShapeType="1"/>
            </p:cNvCxnSpPr>
            <p:nvPr/>
          </p:nvCxnSpPr>
          <p:spPr bwMode="auto">
            <a:xfrm rot="5400000">
              <a:off x="5791994" y="2661444"/>
              <a:ext cx="1447800" cy="1588"/>
            </a:xfrm>
            <a:prstGeom prst="straightConnector1">
              <a:avLst/>
            </a:prstGeom>
            <a:noFill/>
            <a:ln w="63500" cmpd="dbl" algn="ctr">
              <a:solidFill>
                <a:srgbClr val="FF0000"/>
              </a:solidFill>
              <a:round/>
              <a:headEnd/>
              <a:tailEnd type="triangle" w="sm" len="sm"/>
            </a:ln>
          </p:spPr>
        </p:cxnSp>
        <p:sp>
          <p:nvSpPr>
            <p:cNvPr id="16461" name="TextBox 38"/>
            <p:cNvSpPr txBox="1">
              <a:spLocks noChangeArrowheads="1"/>
            </p:cNvSpPr>
            <p:nvPr/>
          </p:nvSpPr>
          <p:spPr bwMode="auto">
            <a:xfrm>
              <a:off x="6324599" y="3386139"/>
              <a:ext cx="474671" cy="381149"/>
            </a:xfrm>
            <a:prstGeom prst="rect">
              <a:avLst/>
            </a:prstGeom>
            <a:noFill/>
            <a:ln w="9525">
              <a:noFill/>
              <a:miter lim="800000"/>
              <a:headEnd/>
              <a:tailEnd/>
            </a:ln>
          </p:spPr>
          <p:txBody>
            <a:bodyPr wrap="none">
              <a:spAutoFit/>
            </a:bodyPr>
            <a:lstStyle/>
            <a:p>
              <a:r>
                <a:rPr lang="en-US" sz="1200">
                  <a:solidFill>
                    <a:srgbClr val="FF0000"/>
                  </a:solidFill>
                </a:rPr>
                <a:t>P</a:t>
              </a:r>
              <a:r>
                <a:rPr lang="en-US" sz="1200" baseline="-25000">
                  <a:solidFill>
                    <a:srgbClr val="FF0000"/>
                  </a:solidFill>
                </a:rPr>
                <a:t>4</a:t>
              </a:r>
            </a:p>
          </p:txBody>
        </p:sp>
        <p:cxnSp>
          <p:nvCxnSpPr>
            <p:cNvPr id="16462" name="Straight Arrow Connector 39"/>
            <p:cNvCxnSpPr>
              <a:cxnSpLocks noChangeShapeType="1"/>
            </p:cNvCxnSpPr>
            <p:nvPr/>
          </p:nvCxnSpPr>
          <p:spPr bwMode="auto">
            <a:xfrm rot="5400000">
              <a:off x="6172994" y="2661444"/>
              <a:ext cx="1447800" cy="1588"/>
            </a:xfrm>
            <a:prstGeom prst="straightConnector1">
              <a:avLst/>
            </a:prstGeom>
            <a:noFill/>
            <a:ln w="63500" cmpd="dbl" algn="ctr">
              <a:solidFill>
                <a:srgbClr val="FF0000"/>
              </a:solidFill>
              <a:round/>
              <a:headEnd/>
              <a:tailEnd type="triangle" w="sm" len="sm"/>
            </a:ln>
          </p:spPr>
        </p:cxnSp>
        <p:sp>
          <p:nvSpPr>
            <p:cNvPr id="16463" name="TextBox 40"/>
            <p:cNvSpPr txBox="1">
              <a:spLocks noChangeArrowheads="1"/>
            </p:cNvSpPr>
            <p:nvPr/>
          </p:nvSpPr>
          <p:spPr bwMode="auto">
            <a:xfrm>
              <a:off x="6705600" y="3386139"/>
              <a:ext cx="474671" cy="381149"/>
            </a:xfrm>
            <a:prstGeom prst="rect">
              <a:avLst/>
            </a:prstGeom>
            <a:noFill/>
            <a:ln w="9525">
              <a:noFill/>
              <a:miter lim="800000"/>
              <a:headEnd/>
              <a:tailEnd/>
            </a:ln>
          </p:spPr>
          <p:txBody>
            <a:bodyPr wrap="none">
              <a:spAutoFit/>
            </a:bodyPr>
            <a:lstStyle/>
            <a:p>
              <a:r>
                <a:rPr lang="en-US" sz="1200">
                  <a:solidFill>
                    <a:srgbClr val="FF0000"/>
                  </a:solidFill>
                </a:rPr>
                <a:t>P</a:t>
              </a:r>
              <a:r>
                <a:rPr lang="en-US" sz="1200" baseline="-25000">
                  <a:solidFill>
                    <a:srgbClr val="FF0000"/>
                  </a:solidFill>
                </a:rPr>
                <a:t>5</a:t>
              </a:r>
            </a:p>
          </p:txBody>
        </p:sp>
        <p:sp>
          <p:nvSpPr>
            <p:cNvPr id="16464" name="Rectangle 41"/>
            <p:cNvSpPr>
              <a:spLocks noChangeArrowheads="1"/>
            </p:cNvSpPr>
            <p:nvPr/>
          </p:nvSpPr>
          <p:spPr bwMode="auto">
            <a:xfrm>
              <a:off x="7331075" y="1905000"/>
              <a:ext cx="609600" cy="152400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lstStyle/>
            <a:p>
              <a:endParaRPr lang="en-US"/>
            </a:p>
          </p:txBody>
        </p:sp>
        <p:cxnSp>
          <p:nvCxnSpPr>
            <p:cNvPr id="16465" name="Straight Arrow Connector 65"/>
            <p:cNvCxnSpPr>
              <a:cxnSpLocks noChangeShapeType="1"/>
            </p:cNvCxnSpPr>
            <p:nvPr/>
          </p:nvCxnSpPr>
          <p:spPr bwMode="auto">
            <a:xfrm>
              <a:off x="5349875" y="2133600"/>
              <a:ext cx="1981200" cy="1588"/>
            </a:xfrm>
            <a:prstGeom prst="straightConnector1">
              <a:avLst/>
            </a:prstGeom>
            <a:noFill/>
            <a:ln w="9525" algn="ctr">
              <a:solidFill>
                <a:schemeClr val="tx1"/>
              </a:solidFill>
              <a:round/>
              <a:headEnd/>
              <a:tailEnd type="triangle" w="med" len="med"/>
            </a:ln>
          </p:spPr>
        </p:cxnSp>
        <p:cxnSp>
          <p:nvCxnSpPr>
            <p:cNvPr id="16466" name="Straight Arrow Connector 67"/>
            <p:cNvCxnSpPr>
              <a:cxnSpLocks noChangeShapeType="1"/>
            </p:cNvCxnSpPr>
            <p:nvPr/>
          </p:nvCxnSpPr>
          <p:spPr bwMode="auto">
            <a:xfrm>
              <a:off x="6111875" y="2286000"/>
              <a:ext cx="1219200" cy="1588"/>
            </a:xfrm>
            <a:prstGeom prst="straightConnector1">
              <a:avLst/>
            </a:prstGeom>
            <a:noFill/>
            <a:ln w="9525" algn="ctr">
              <a:solidFill>
                <a:schemeClr val="tx1"/>
              </a:solidFill>
              <a:round/>
              <a:headEnd/>
              <a:tailEnd type="triangle" w="med" len="med"/>
            </a:ln>
          </p:spPr>
        </p:cxnSp>
        <p:cxnSp>
          <p:nvCxnSpPr>
            <p:cNvPr id="16467" name="Straight Arrow Connector 69"/>
            <p:cNvCxnSpPr>
              <a:cxnSpLocks noChangeShapeType="1"/>
            </p:cNvCxnSpPr>
            <p:nvPr/>
          </p:nvCxnSpPr>
          <p:spPr bwMode="auto">
            <a:xfrm rot="10800000">
              <a:off x="5730875" y="2438400"/>
              <a:ext cx="1600200" cy="1588"/>
            </a:xfrm>
            <a:prstGeom prst="straightConnector1">
              <a:avLst/>
            </a:prstGeom>
            <a:noFill/>
            <a:ln w="9525" algn="ctr">
              <a:solidFill>
                <a:schemeClr val="tx1"/>
              </a:solidFill>
              <a:round/>
              <a:headEnd/>
              <a:tailEnd type="triangle" w="med" len="med"/>
            </a:ln>
          </p:spPr>
        </p:cxnSp>
        <p:cxnSp>
          <p:nvCxnSpPr>
            <p:cNvPr id="16468" name="Straight Arrow Connector 71"/>
            <p:cNvCxnSpPr>
              <a:cxnSpLocks noChangeShapeType="1"/>
            </p:cNvCxnSpPr>
            <p:nvPr/>
          </p:nvCxnSpPr>
          <p:spPr bwMode="auto">
            <a:xfrm rot="10800000">
              <a:off x="6492875" y="2667000"/>
              <a:ext cx="838200" cy="1588"/>
            </a:xfrm>
            <a:prstGeom prst="straightConnector1">
              <a:avLst/>
            </a:prstGeom>
            <a:noFill/>
            <a:ln w="9525" algn="ctr">
              <a:solidFill>
                <a:schemeClr val="tx1"/>
              </a:solidFill>
              <a:round/>
              <a:headEnd/>
              <a:tailEnd type="triangle" w="med" len="med"/>
            </a:ln>
          </p:spPr>
        </p:cxnSp>
        <p:cxnSp>
          <p:nvCxnSpPr>
            <p:cNvPr id="16469" name="Straight Arrow Connector 74"/>
            <p:cNvCxnSpPr>
              <a:cxnSpLocks noChangeShapeType="1"/>
            </p:cNvCxnSpPr>
            <p:nvPr/>
          </p:nvCxnSpPr>
          <p:spPr bwMode="auto">
            <a:xfrm rot="10800000" flipH="1">
              <a:off x="6492875" y="2817813"/>
              <a:ext cx="838200" cy="1587"/>
            </a:xfrm>
            <a:prstGeom prst="straightConnector1">
              <a:avLst/>
            </a:prstGeom>
            <a:noFill/>
            <a:ln w="9525" algn="ctr">
              <a:solidFill>
                <a:schemeClr val="tx1"/>
              </a:solidFill>
              <a:round/>
              <a:headEnd/>
              <a:tailEnd type="triangle" w="med" len="med"/>
            </a:ln>
          </p:spPr>
        </p:cxnSp>
        <p:cxnSp>
          <p:nvCxnSpPr>
            <p:cNvPr id="16470" name="Straight Arrow Connector 76"/>
            <p:cNvCxnSpPr>
              <a:cxnSpLocks noChangeShapeType="1"/>
            </p:cNvCxnSpPr>
            <p:nvPr/>
          </p:nvCxnSpPr>
          <p:spPr bwMode="auto">
            <a:xfrm flipH="1">
              <a:off x="5349875" y="2971800"/>
              <a:ext cx="1981200" cy="1588"/>
            </a:xfrm>
            <a:prstGeom prst="straightConnector1">
              <a:avLst/>
            </a:prstGeom>
            <a:noFill/>
            <a:ln w="9525" algn="ctr">
              <a:solidFill>
                <a:schemeClr val="tx1"/>
              </a:solidFill>
              <a:round/>
              <a:headEnd/>
              <a:tailEnd type="triangle" w="med" len="med"/>
            </a:ln>
          </p:spPr>
        </p:cxnSp>
        <p:sp>
          <p:nvSpPr>
            <p:cNvPr id="16471" name="TextBox 77"/>
            <p:cNvSpPr txBox="1">
              <a:spLocks noChangeArrowheads="1"/>
            </p:cNvSpPr>
            <p:nvPr/>
          </p:nvSpPr>
          <p:spPr bwMode="auto">
            <a:xfrm rot="-5400000">
              <a:off x="6856413" y="2476425"/>
              <a:ext cx="1524001" cy="381149"/>
            </a:xfrm>
            <a:prstGeom prst="rect">
              <a:avLst/>
            </a:prstGeom>
            <a:noFill/>
            <a:ln w="9525">
              <a:noFill/>
              <a:miter lim="800000"/>
              <a:headEnd/>
              <a:tailEnd/>
            </a:ln>
          </p:spPr>
          <p:txBody>
            <a:bodyPr>
              <a:spAutoFit/>
            </a:bodyPr>
            <a:lstStyle/>
            <a:p>
              <a:pPr algn="ctr"/>
              <a:r>
                <a:rPr lang="en-US" sz="1200" dirty="0">
                  <a:solidFill>
                    <a:schemeClr val="bg2"/>
                  </a:solidFill>
                </a:rPr>
                <a:t>Memory</a:t>
              </a:r>
            </a:p>
          </p:txBody>
        </p:sp>
      </p:grpSp>
      <p:sp>
        <p:nvSpPr>
          <p:cNvPr id="44" name="TextBox 43"/>
          <p:cNvSpPr txBox="1">
            <a:spLocks noChangeArrowheads="1"/>
          </p:cNvSpPr>
          <p:nvPr/>
        </p:nvSpPr>
        <p:spPr bwMode="auto">
          <a:xfrm>
            <a:off x="4724400" y="1371600"/>
            <a:ext cx="3186113" cy="338138"/>
          </a:xfrm>
          <a:prstGeom prst="rect">
            <a:avLst/>
          </a:prstGeom>
          <a:noFill/>
          <a:ln w="9525">
            <a:noFill/>
            <a:miter lim="800000"/>
            <a:headEnd/>
            <a:tailEnd/>
          </a:ln>
        </p:spPr>
        <p:txBody>
          <a:bodyPr wrap="none">
            <a:spAutoFit/>
          </a:bodyPr>
          <a:lstStyle/>
          <a:p>
            <a:r>
              <a:rPr lang="en-US"/>
              <a:t>Different programming models</a:t>
            </a:r>
          </a:p>
        </p:txBody>
      </p:sp>
      <p:sp>
        <p:nvSpPr>
          <p:cNvPr id="45" name="TextBox 44"/>
          <p:cNvSpPr txBox="1">
            <a:spLocks noChangeArrowheads="1"/>
          </p:cNvSpPr>
          <p:nvPr/>
        </p:nvSpPr>
        <p:spPr bwMode="auto">
          <a:xfrm>
            <a:off x="4495800" y="3733800"/>
            <a:ext cx="3516313" cy="339725"/>
          </a:xfrm>
          <a:prstGeom prst="rect">
            <a:avLst/>
          </a:prstGeom>
          <a:noFill/>
          <a:ln w="9525">
            <a:noFill/>
            <a:miter lim="800000"/>
            <a:headEnd/>
            <a:tailEnd/>
          </a:ln>
        </p:spPr>
        <p:txBody>
          <a:bodyPr wrap="none">
            <a:spAutoFit/>
          </a:bodyPr>
          <a:lstStyle/>
          <a:p>
            <a:r>
              <a:rPr lang="en-US"/>
              <a:t>Different programming constructs</a:t>
            </a:r>
          </a:p>
        </p:txBody>
      </p:sp>
      <p:sp>
        <p:nvSpPr>
          <p:cNvPr id="46" name="TextBox 45"/>
          <p:cNvSpPr txBox="1">
            <a:spLocks noChangeArrowheads="1"/>
          </p:cNvSpPr>
          <p:nvPr/>
        </p:nvSpPr>
        <p:spPr bwMode="auto">
          <a:xfrm>
            <a:off x="4699000" y="3997325"/>
            <a:ext cx="3965575" cy="461963"/>
          </a:xfrm>
          <a:prstGeom prst="rect">
            <a:avLst/>
          </a:prstGeom>
          <a:noFill/>
          <a:ln w="9525">
            <a:noFill/>
            <a:miter lim="800000"/>
            <a:headEnd/>
            <a:tailEnd/>
          </a:ln>
        </p:spPr>
        <p:txBody>
          <a:bodyPr wrap="none">
            <a:spAutoFit/>
          </a:bodyPr>
          <a:lstStyle/>
          <a:p>
            <a:r>
              <a:rPr lang="en-US" sz="1200" b="0"/>
              <a:t>mutexes, conditional variables, barriers, …</a:t>
            </a:r>
          </a:p>
          <a:p>
            <a:r>
              <a:rPr lang="en-US" sz="1200" b="0"/>
              <a:t>masters/slaves, producers/consumers, work queues, …</a:t>
            </a:r>
          </a:p>
        </p:txBody>
      </p:sp>
      <p:sp>
        <p:nvSpPr>
          <p:cNvPr id="47" name="TextBox 46"/>
          <p:cNvSpPr txBox="1">
            <a:spLocks noChangeArrowheads="1"/>
          </p:cNvSpPr>
          <p:nvPr/>
        </p:nvSpPr>
        <p:spPr bwMode="auto">
          <a:xfrm>
            <a:off x="609600" y="1225550"/>
            <a:ext cx="2155825" cy="338138"/>
          </a:xfrm>
          <a:prstGeom prst="rect">
            <a:avLst/>
          </a:prstGeom>
          <a:noFill/>
          <a:ln w="9525">
            <a:noFill/>
            <a:miter lim="800000"/>
            <a:headEnd/>
            <a:tailEnd/>
          </a:ln>
        </p:spPr>
        <p:txBody>
          <a:bodyPr wrap="none">
            <a:spAutoFit/>
          </a:bodyPr>
          <a:lstStyle/>
          <a:p>
            <a:r>
              <a:rPr lang="en-US"/>
              <a:t>Fundamental issues</a:t>
            </a:r>
          </a:p>
        </p:txBody>
      </p:sp>
      <p:sp>
        <p:nvSpPr>
          <p:cNvPr id="48" name="TextBox 47"/>
          <p:cNvSpPr txBox="1">
            <a:spLocks noChangeArrowheads="1"/>
          </p:cNvSpPr>
          <p:nvPr/>
        </p:nvSpPr>
        <p:spPr bwMode="auto">
          <a:xfrm>
            <a:off x="762000" y="1487488"/>
            <a:ext cx="3429000" cy="646112"/>
          </a:xfrm>
          <a:prstGeom prst="rect">
            <a:avLst/>
          </a:prstGeom>
          <a:noFill/>
          <a:ln w="9525">
            <a:noFill/>
            <a:miter lim="800000"/>
            <a:headEnd/>
            <a:tailEnd/>
          </a:ln>
        </p:spPr>
        <p:txBody>
          <a:bodyPr>
            <a:spAutoFit/>
          </a:bodyPr>
          <a:lstStyle/>
          <a:p>
            <a:r>
              <a:rPr lang="en-US" sz="1200" b="0"/>
              <a:t>scheduling, data distribution, synchronization, inter-process communication, robustness, fault tolerance, …</a:t>
            </a:r>
          </a:p>
        </p:txBody>
      </p:sp>
      <p:sp>
        <p:nvSpPr>
          <p:cNvPr id="49" name="TextBox 48"/>
          <p:cNvSpPr txBox="1">
            <a:spLocks noChangeArrowheads="1"/>
          </p:cNvSpPr>
          <p:nvPr/>
        </p:nvSpPr>
        <p:spPr bwMode="auto">
          <a:xfrm>
            <a:off x="1752600" y="4343400"/>
            <a:ext cx="2054225" cy="338138"/>
          </a:xfrm>
          <a:prstGeom prst="rect">
            <a:avLst/>
          </a:prstGeom>
          <a:noFill/>
          <a:ln w="9525">
            <a:noFill/>
            <a:miter lim="800000"/>
            <a:headEnd/>
            <a:tailEnd/>
          </a:ln>
        </p:spPr>
        <p:txBody>
          <a:bodyPr wrap="none">
            <a:spAutoFit/>
          </a:bodyPr>
          <a:lstStyle/>
          <a:p>
            <a:r>
              <a:rPr lang="en-US"/>
              <a:t>Common problems</a:t>
            </a:r>
          </a:p>
        </p:txBody>
      </p:sp>
      <p:sp>
        <p:nvSpPr>
          <p:cNvPr id="50" name="TextBox 49"/>
          <p:cNvSpPr txBox="1">
            <a:spLocks noChangeArrowheads="1"/>
          </p:cNvSpPr>
          <p:nvPr/>
        </p:nvSpPr>
        <p:spPr bwMode="auto">
          <a:xfrm>
            <a:off x="1905000" y="4605338"/>
            <a:ext cx="4259263" cy="461962"/>
          </a:xfrm>
          <a:prstGeom prst="rect">
            <a:avLst/>
          </a:prstGeom>
          <a:noFill/>
          <a:ln w="9525">
            <a:noFill/>
            <a:miter lim="800000"/>
            <a:headEnd/>
            <a:tailEnd/>
          </a:ln>
        </p:spPr>
        <p:txBody>
          <a:bodyPr wrap="none">
            <a:spAutoFit/>
          </a:bodyPr>
          <a:lstStyle/>
          <a:p>
            <a:r>
              <a:rPr lang="en-US" sz="1200" b="0"/>
              <a:t>livelock, deadlock, data starvation, priority inversion…</a:t>
            </a:r>
          </a:p>
          <a:p>
            <a:r>
              <a:rPr lang="en-US" sz="1200" b="0"/>
              <a:t>dining philosophers, sleeping barbers, cigarette smokers, …</a:t>
            </a:r>
          </a:p>
        </p:txBody>
      </p:sp>
      <p:sp>
        <p:nvSpPr>
          <p:cNvPr id="51" name="TextBox 50"/>
          <p:cNvSpPr txBox="1">
            <a:spLocks noChangeArrowheads="1"/>
          </p:cNvSpPr>
          <p:nvPr/>
        </p:nvSpPr>
        <p:spPr bwMode="auto">
          <a:xfrm>
            <a:off x="609600" y="3206750"/>
            <a:ext cx="2146300" cy="338138"/>
          </a:xfrm>
          <a:prstGeom prst="rect">
            <a:avLst/>
          </a:prstGeom>
          <a:noFill/>
          <a:ln w="9525">
            <a:noFill/>
            <a:miter lim="800000"/>
            <a:headEnd/>
            <a:tailEnd/>
          </a:ln>
        </p:spPr>
        <p:txBody>
          <a:bodyPr wrap="none">
            <a:spAutoFit/>
          </a:bodyPr>
          <a:lstStyle/>
          <a:p>
            <a:r>
              <a:rPr lang="en-US" dirty="0"/>
              <a:t>Architectural issues</a:t>
            </a:r>
          </a:p>
        </p:txBody>
      </p:sp>
      <p:sp>
        <p:nvSpPr>
          <p:cNvPr id="52" name="TextBox 51"/>
          <p:cNvSpPr txBox="1">
            <a:spLocks noChangeArrowheads="1"/>
          </p:cNvSpPr>
          <p:nvPr/>
        </p:nvSpPr>
        <p:spPr bwMode="auto">
          <a:xfrm>
            <a:off x="762000" y="3468688"/>
            <a:ext cx="2819400" cy="646112"/>
          </a:xfrm>
          <a:prstGeom prst="rect">
            <a:avLst/>
          </a:prstGeom>
          <a:noFill/>
          <a:ln w="9525">
            <a:noFill/>
            <a:miter lim="800000"/>
            <a:headEnd/>
            <a:tailEnd/>
          </a:ln>
        </p:spPr>
        <p:txBody>
          <a:bodyPr>
            <a:spAutoFit/>
          </a:bodyPr>
          <a:lstStyle/>
          <a:p>
            <a:r>
              <a:rPr lang="en-US" sz="1200" b="0"/>
              <a:t>Flynn’s taxonomy (SIMD, MIMD, etc.),</a:t>
            </a:r>
            <a:br>
              <a:rPr lang="en-US" sz="1200" b="0"/>
            </a:br>
            <a:r>
              <a:rPr lang="en-US" sz="1200" b="0"/>
              <a:t>network typology, bisection bandwidth</a:t>
            </a:r>
            <a:br>
              <a:rPr lang="en-US" sz="1200" b="0"/>
            </a:br>
            <a:r>
              <a:rPr lang="en-US" sz="1200" b="0"/>
              <a:t>UMA vs. NUMA, cache coherence </a:t>
            </a:r>
          </a:p>
        </p:txBody>
      </p:sp>
      <p:sp>
        <p:nvSpPr>
          <p:cNvPr id="236" name="TextBox 235"/>
          <p:cNvSpPr txBox="1">
            <a:spLocks noChangeArrowheads="1"/>
          </p:cNvSpPr>
          <p:nvPr/>
        </p:nvSpPr>
        <p:spPr bwMode="auto">
          <a:xfrm>
            <a:off x="1143000" y="5486400"/>
            <a:ext cx="7162800" cy="830263"/>
          </a:xfrm>
          <a:prstGeom prst="rect">
            <a:avLst/>
          </a:prstGeom>
          <a:noFill/>
          <a:ln w="9525">
            <a:noFill/>
            <a:miter lim="800000"/>
            <a:headEnd/>
            <a:tailEnd/>
          </a:ln>
        </p:spPr>
        <p:txBody>
          <a:bodyPr wrap="square">
            <a:spAutoFit/>
          </a:bodyPr>
          <a:lstStyle/>
          <a:p>
            <a:r>
              <a:rPr lang="en-US" sz="2400" dirty="0">
                <a:solidFill>
                  <a:srgbClr val="FFFF00"/>
                </a:solidFill>
              </a:rPr>
              <a:t>The reality: programmer shoulders the burden of managing concurrency…</a:t>
            </a:r>
          </a:p>
        </p:txBody>
      </p:sp>
      <p:grpSp>
        <p:nvGrpSpPr>
          <p:cNvPr id="163" name="Group 162"/>
          <p:cNvGrpSpPr/>
          <p:nvPr/>
        </p:nvGrpSpPr>
        <p:grpSpPr>
          <a:xfrm>
            <a:off x="2590800" y="2209800"/>
            <a:ext cx="1828800" cy="1295400"/>
            <a:chOff x="1524000" y="1752600"/>
            <a:chExt cx="5638800" cy="3848101"/>
          </a:xfrm>
        </p:grpSpPr>
        <p:cxnSp>
          <p:nvCxnSpPr>
            <p:cNvPr id="164" name="Straight Arrow Connector 163"/>
            <p:cNvCxnSpPr>
              <a:cxnSpLocks noChangeShapeType="1"/>
              <a:stCxn id="166" idx="3"/>
            </p:cNvCxnSpPr>
            <p:nvPr/>
          </p:nvCxnSpPr>
          <p:spPr bwMode="auto">
            <a:xfrm>
              <a:off x="5029200" y="3429000"/>
              <a:ext cx="2133600" cy="1588"/>
            </a:xfrm>
            <a:prstGeom prst="straightConnector1">
              <a:avLst/>
            </a:prstGeom>
            <a:noFill/>
            <a:ln w="15875" algn="ctr">
              <a:solidFill>
                <a:schemeClr val="tx1"/>
              </a:solidFill>
              <a:round/>
              <a:headEnd/>
              <a:tailEnd type="triangle" w="med" len="med"/>
            </a:ln>
          </p:spPr>
        </p:cxnSp>
        <p:cxnSp>
          <p:nvCxnSpPr>
            <p:cNvPr id="165" name="Straight Arrow Connector 164"/>
            <p:cNvCxnSpPr>
              <a:cxnSpLocks noChangeShapeType="1"/>
              <a:endCxn id="166" idx="1"/>
            </p:cNvCxnSpPr>
            <p:nvPr/>
          </p:nvCxnSpPr>
          <p:spPr bwMode="auto">
            <a:xfrm>
              <a:off x="1524000" y="3429000"/>
              <a:ext cx="2590800" cy="1588"/>
            </a:xfrm>
            <a:prstGeom prst="straightConnector1">
              <a:avLst/>
            </a:prstGeom>
            <a:noFill/>
            <a:ln w="15875" algn="ctr">
              <a:solidFill>
                <a:schemeClr val="tx1"/>
              </a:solidFill>
              <a:round/>
              <a:headEnd/>
              <a:tailEnd type="triangle" w="med" len="med"/>
            </a:ln>
          </p:spPr>
        </p:cxnSp>
        <p:sp>
          <p:nvSpPr>
            <p:cNvPr id="166" name="Rounded Rectangle 165"/>
            <p:cNvSpPr>
              <a:spLocks noChangeArrowheads="1"/>
            </p:cNvSpPr>
            <p:nvPr/>
          </p:nvSpPr>
          <p:spPr bwMode="auto">
            <a:xfrm>
              <a:off x="4114800" y="1752600"/>
              <a:ext cx="914400" cy="33528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400" b="0"/>
            </a:p>
          </p:txBody>
        </p:sp>
        <p:sp>
          <p:nvSpPr>
            <p:cNvPr id="167" name="Rectangle 166"/>
            <p:cNvSpPr>
              <a:spLocks noChangeArrowheads="1"/>
            </p:cNvSpPr>
            <p:nvPr/>
          </p:nvSpPr>
          <p:spPr bwMode="auto">
            <a:xfrm>
              <a:off x="2362200" y="2057400"/>
              <a:ext cx="457200" cy="3810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lgn="ctr"/>
              <a:endParaRPr lang="en-US" baseline="-25000" dirty="0">
                <a:solidFill>
                  <a:schemeClr val="bg2"/>
                </a:solidFill>
              </a:endParaRPr>
            </a:p>
          </p:txBody>
        </p:sp>
        <p:cxnSp>
          <p:nvCxnSpPr>
            <p:cNvPr id="168" name="Straight Arrow Connector 14"/>
            <p:cNvCxnSpPr>
              <a:cxnSpLocks noChangeShapeType="1"/>
            </p:cNvCxnSpPr>
            <p:nvPr/>
          </p:nvCxnSpPr>
          <p:spPr bwMode="auto">
            <a:xfrm rot="5400000" flipH="1" flipV="1">
              <a:off x="4324351" y="5351463"/>
              <a:ext cx="495300" cy="3175"/>
            </a:xfrm>
            <a:prstGeom prst="straightConnector1">
              <a:avLst/>
            </a:prstGeom>
            <a:noFill/>
            <a:ln w="15875" algn="ctr">
              <a:solidFill>
                <a:schemeClr val="tx1"/>
              </a:solidFill>
              <a:round/>
              <a:headEnd/>
              <a:tailEnd type="triangle" w="med" len="med"/>
            </a:ln>
          </p:spPr>
        </p:cxnSp>
        <p:sp>
          <p:nvSpPr>
            <p:cNvPr id="169" name="Rectangle 16"/>
            <p:cNvSpPr>
              <a:spLocks noChangeArrowheads="1"/>
            </p:cNvSpPr>
            <p:nvPr/>
          </p:nvSpPr>
          <p:spPr bwMode="auto">
            <a:xfrm>
              <a:off x="3429000" y="2057400"/>
              <a:ext cx="457200" cy="3810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lgn="ctr"/>
              <a:endParaRPr lang="en-US" baseline="-25000" dirty="0">
                <a:solidFill>
                  <a:schemeClr val="bg2"/>
                </a:solidFill>
              </a:endParaRPr>
            </a:p>
          </p:txBody>
        </p:sp>
        <p:sp>
          <p:nvSpPr>
            <p:cNvPr id="170" name="Rectangle 17"/>
            <p:cNvSpPr>
              <a:spLocks noChangeArrowheads="1"/>
            </p:cNvSpPr>
            <p:nvPr/>
          </p:nvSpPr>
          <p:spPr bwMode="auto">
            <a:xfrm>
              <a:off x="2895600" y="2057400"/>
              <a:ext cx="457200" cy="3810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lgn="ctr"/>
              <a:endParaRPr lang="en-US" baseline="-25000" dirty="0">
                <a:solidFill>
                  <a:schemeClr val="bg2"/>
                </a:solidFill>
              </a:endParaRPr>
            </a:p>
          </p:txBody>
        </p:sp>
        <p:sp>
          <p:nvSpPr>
            <p:cNvPr id="171" name="Rectangle 19"/>
            <p:cNvSpPr>
              <a:spLocks noChangeArrowheads="1"/>
            </p:cNvSpPr>
            <p:nvPr/>
          </p:nvSpPr>
          <p:spPr bwMode="auto">
            <a:xfrm>
              <a:off x="5257800" y="2057400"/>
              <a:ext cx="457200" cy="3810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lstStyle/>
            <a:p>
              <a:pPr algn="ctr"/>
              <a:endParaRPr lang="en-US" baseline="-25000" dirty="0">
                <a:solidFill>
                  <a:schemeClr val="bg2"/>
                </a:solidFill>
              </a:endParaRPr>
            </a:p>
          </p:txBody>
        </p:sp>
        <p:sp>
          <p:nvSpPr>
            <p:cNvPr id="172" name="Rectangle 20"/>
            <p:cNvSpPr>
              <a:spLocks noChangeArrowheads="1"/>
            </p:cNvSpPr>
            <p:nvPr/>
          </p:nvSpPr>
          <p:spPr bwMode="auto">
            <a:xfrm>
              <a:off x="5791200" y="2057400"/>
              <a:ext cx="457200" cy="3810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lstStyle/>
            <a:p>
              <a:pPr algn="ctr"/>
              <a:endParaRPr lang="en-US" baseline="-25000" dirty="0">
                <a:solidFill>
                  <a:schemeClr val="bg2"/>
                </a:solidFill>
              </a:endParaRPr>
            </a:p>
          </p:txBody>
        </p:sp>
        <p:sp>
          <p:nvSpPr>
            <p:cNvPr id="173" name="Rectangle 21"/>
            <p:cNvSpPr>
              <a:spLocks noChangeArrowheads="1"/>
            </p:cNvSpPr>
            <p:nvPr/>
          </p:nvSpPr>
          <p:spPr bwMode="auto">
            <a:xfrm>
              <a:off x="6324600" y="2057400"/>
              <a:ext cx="457200" cy="3810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lstStyle/>
            <a:p>
              <a:pPr algn="ctr"/>
              <a:endParaRPr lang="en-US" baseline="-25000" dirty="0">
                <a:solidFill>
                  <a:schemeClr val="bg2"/>
                </a:solidFill>
              </a:endParaRPr>
            </a:p>
          </p:txBody>
        </p:sp>
        <p:sp>
          <p:nvSpPr>
            <p:cNvPr id="174" name="Rectangle 23"/>
            <p:cNvSpPr>
              <a:spLocks noChangeArrowheads="1"/>
            </p:cNvSpPr>
            <p:nvPr/>
          </p:nvSpPr>
          <p:spPr bwMode="auto">
            <a:xfrm>
              <a:off x="2362200" y="2438400"/>
              <a:ext cx="457200" cy="3810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lgn="ctr"/>
              <a:endParaRPr lang="en-US" baseline="-25000" dirty="0">
                <a:solidFill>
                  <a:schemeClr val="bg2"/>
                </a:solidFill>
              </a:endParaRPr>
            </a:p>
          </p:txBody>
        </p:sp>
        <p:sp>
          <p:nvSpPr>
            <p:cNvPr id="175" name="Rectangle 24"/>
            <p:cNvSpPr>
              <a:spLocks noChangeArrowheads="1"/>
            </p:cNvSpPr>
            <p:nvPr/>
          </p:nvSpPr>
          <p:spPr bwMode="auto">
            <a:xfrm>
              <a:off x="2362200" y="2819400"/>
              <a:ext cx="457200" cy="3810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lgn="ctr"/>
              <a:endParaRPr lang="en-US" baseline="-25000" dirty="0">
                <a:solidFill>
                  <a:schemeClr val="bg2"/>
                </a:solidFill>
              </a:endParaRPr>
            </a:p>
          </p:txBody>
        </p:sp>
        <p:sp>
          <p:nvSpPr>
            <p:cNvPr id="176" name="Rectangle 25"/>
            <p:cNvSpPr>
              <a:spLocks noChangeArrowheads="1"/>
            </p:cNvSpPr>
            <p:nvPr/>
          </p:nvSpPr>
          <p:spPr bwMode="auto">
            <a:xfrm>
              <a:off x="2362200" y="3200400"/>
              <a:ext cx="457200" cy="3810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lgn="ctr"/>
              <a:endParaRPr lang="en-US" baseline="-25000" dirty="0">
                <a:solidFill>
                  <a:schemeClr val="bg2"/>
                </a:solidFill>
              </a:endParaRPr>
            </a:p>
          </p:txBody>
        </p:sp>
        <p:sp>
          <p:nvSpPr>
            <p:cNvPr id="177" name="Rectangle 26"/>
            <p:cNvSpPr>
              <a:spLocks noChangeArrowheads="1"/>
            </p:cNvSpPr>
            <p:nvPr/>
          </p:nvSpPr>
          <p:spPr bwMode="auto">
            <a:xfrm>
              <a:off x="2362200" y="3581400"/>
              <a:ext cx="457200" cy="3810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lgn="ctr"/>
              <a:endParaRPr lang="en-US" baseline="-25000" dirty="0">
                <a:solidFill>
                  <a:schemeClr val="bg2"/>
                </a:solidFill>
              </a:endParaRPr>
            </a:p>
          </p:txBody>
        </p:sp>
        <p:sp>
          <p:nvSpPr>
            <p:cNvPr id="178" name="Rectangle 27"/>
            <p:cNvSpPr>
              <a:spLocks noChangeArrowheads="1"/>
            </p:cNvSpPr>
            <p:nvPr/>
          </p:nvSpPr>
          <p:spPr bwMode="auto">
            <a:xfrm>
              <a:off x="2362200" y="3962400"/>
              <a:ext cx="457200" cy="3810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lgn="ctr"/>
              <a:endParaRPr lang="en-US" baseline="-25000" dirty="0">
                <a:solidFill>
                  <a:schemeClr val="bg2"/>
                </a:solidFill>
              </a:endParaRPr>
            </a:p>
          </p:txBody>
        </p:sp>
        <p:sp>
          <p:nvSpPr>
            <p:cNvPr id="179" name="Rectangle 28"/>
            <p:cNvSpPr>
              <a:spLocks noChangeArrowheads="1"/>
            </p:cNvSpPr>
            <p:nvPr/>
          </p:nvSpPr>
          <p:spPr bwMode="auto">
            <a:xfrm>
              <a:off x="2362200" y="4343400"/>
              <a:ext cx="457200" cy="3810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lgn="ctr"/>
              <a:endParaRPr lang="en-US" i="1" baseline="-25000" dirty="0">
                <a:solidFill>
                  <a:schemeClr val="bg2"/>
                </a:solidFill>
              </a:endParaRPr>
            </a:p>
          </p:txBody>
        </p:sp>
        <p:sp>
          <p:nvSpPr>
            <p:cNvPr id="180" name="Rectangle 29"/>
            <p:cNvSpPr>
              <a:spLocks noChangeArrowheads="1"/>
            </p:cNvSpPr>
            <p:nvPr/>
          </p:nvSpPr>
          <p:spPr bwMode="auto">
            <a:xfrm>
              <a:off x="2895600" y="2438400"/>
              <a:ext cx="457200" cy="3810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lgn="ctr"/>
              <a:endParaRPr lang="en-US" baseline="-25000" dirty="0">
                <a:solidFill>
                  <a:schemeClr val="bg2"/>
                </a:solidFill>
              </a:endParaRPr>
            </a:p>
          </p:txBody>
        </p:sp>
        <p:sp>
          <p:nvSpPr>
            <p:cNvPr id="181" name="Rectangle 30"/>
            <p:cNvSpPr>
              <a:spLocks noChangeArrowheads="1"/>
            </p:cNvSpPr>
            <p:nvPr/>
          </p:nvSpPr>
          <p:spPr bwMode="auto">
            <a:xfrm>
              <a:off x="2895600" y="2819400"/>
              <a:ext cx="457200" cy="3810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lgn="ctr"/>
              <a:endParaRPr lang="en-US" baseline="-25000" dirty="0">
                <a:solidFill>
                  <a:schemeClr val="bg2"/>
                </a:solidFill>
              </a:endParaRPr>
            </a:p>
          </p:txBody>
        </p:sp>
        <p:sp>
          <p:nvSpPr>
            <p:cNvPr id="182" name="Rectangle 31"/>
            <p:cNvSpPr>
              <a:spLocks noChangeArrowheads="1"/>
            </p:cNvSpPr>
            <p:nvPr/>
          </p:nvSpPr>
          <p:spPr bwMode="auto">
            <a:xfrm>
              <a:off x="2895600" y="3200400"/>
              <a:ext cx="457200" cy="3810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lgn="ctr"/>
              <a:endParaRPr lang="en-US" baseline="-25000" dirty="0">
                <a:solidFill>
                  <a:schemeClr val="bg2"/>
                </a:solidFill>
              </a:endParaRPr>
            </a:p>
          </p:txBody>
        </p:sp>
        <p:sp>
          <p:nvSpPr>
            <p:cNvPr id="183" name="Rectangle 32"/>
            <p:cNvSpPr>
              <a:spLocks noChangeArrowheads="1"/>
            </p:cNvSpPr>
            <p:nvPr/>
          </p:nvSpPr>
          <p:spPr bwMode="auto">
            <a:xfrm>
              <a:off x="2895600" y="3581400"/>
              <a:ext cx="457200" cy="3810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lgn="ctr"/>
              <a:endParaRPr lang="en-US" baseline="-25000" dirty="0">
                <a:solidFill>
                  <a:schemeClr val="bg2"/>
                </a:solidFill>
              </a:endParaRPr>
            </a:p>
          </p:txBody>
        </p:sp>
        <p:sp>
          <p:nvSpPr>
            <p:cNvPr id="184" name="Rectangle 33"/>
            <p:cNvSpPr>
              <a:spLocks noChangeArrowheads="1"/>
            </p:cNvSpPr>
            <p:nvPr/>
          </p:nvSpPr>
          <p:spPr bwMode="auto">
            <a:xfrm>
              <a:off x="2895600" y="3962400"/>
              <a:ext cx="457200" cy="3810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lgn="ctr"/>
              <a:endParaRPr lang="en-US" baseline="-25000" dirty="0">
                <a:solidFill>
                  <a:schemeClr val="bg2"/>
                </a:solidFill>
              </a:endParaRPr>
            </a:p>
          </p:txBody>
        </p:sp>
        <p:sp>
          <p:nvSpPr>
            <p:cNvPr id="185" name="Rectangle 34"/>
            <p:cNvSpPr>
              <a:spLocks noChangeArrowheads="1"/>
            </p:cNvSpPr>
            <p:nvPr/>
          </p:nvSpPr>
          <p:spPr bwMode="auto">
            <a:xfrm>
              <a:off x="2895600" y="4343400"/>
              <a:ext cx="457200" cy="3810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lgn="ctr"/>
              <a:endParaRPr lang="en-US" i="1" baseline="-25000" dirty="0">
                <a:solidFill>
                  <a:schemeClr val="bg2"/>
                </a:solidFill>
              </a:endParaRPr>
            </a:p>
          </p:txBody>
        </p:sp>
        <p:sp>
          <p:nvSpPr>
            <p:cNvPr id="186" name="Rectangle 35"/>
            <p:cNvSpPr>
              <a:spLocks noChangeArrowheads="1"/>
            </p:cNvSpPr>
            <p:nvPr/>
          </p:nvSpPr>
          <p:spPr bwMode="auto">
            <a:xfrm>
              <a:off x="3429000" y="2438400"/>
              <a:ext cx="457200" cy="3810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lgn="ctr"/>
              <a:endParaRPr lang="en-US" baseline="-25000" dirty="0">
                <a:solidFill>
                  <a:schemeClr val="bg2"/>
                </a:solidFill>
              </a:endParaRPr>
            </a:p>
          </p:txBody>
        </p:sp>
        <p:sp>
          <p:nvSpPr>
            <p:cNvPr id="187" name="Rectangle 36"/>
            <p:cNvSpPr>
              <a:spLocks noChangeArrowheads="1"/>
            </p:cNvSpPr>
            <p:nvPr/>
          </p:nvSpPr>
          <p:spPr bwMode="auto">
            <a:xfrm>
              <a:off x="3429000" y="2819400"/>
              <a:ext cx="457200" cy="3810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lgn="ctr"/>
              <a:endParaRPr lang="en-US" baseline="-25000" dirty="0">
                <a:solidFill>
                  <a:schemeClr val="bg2"/>
                </a:solidFill>
              </a:endParaRPr>
            </a:p>
          </p:txBody>
        </p:sp>
        <p:sp>
          <p:nvSpPr>
            <p:cNvPr id="188" name="Rectangle 37"/>
            <p:cNvSpPr>
              <a:spLocks noChangeArrowheads="1"/>
            </p:cNvSpPr>
            <p:nvPr/>
          </p:nvSpPr>
          <p:spPr bwMode="auto">
            <a:xfrm>
              <a:off x="3429000" y="3200400"/>
              <a:ext cx="457200" cy="3810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lgn="ctr"/>
              <a:endParaRPr lang="en-US" baseline="-25000" dirty="0">
                <a:solidFill>
                  <a:schemeClr val="bg2"/>
                </a:solidFill>
              </a:endParaRPr>
            </a:p>
          </p:txBody>
        </p:sp>
        <p:sp>
          <p:nvSpPr>
            <p:cNvPr id="189" name="Rectangle 38"/>
            <p:cNvSpPr>
              <a:spLocks noChangeArrowheads="1"/>
            </p:cNvSpPr>
            <p:nvPr/>
          </p:nvSpPr>
          <p:spPr bwMode="auto">
            <a:xfrm>
              <a:off x="3429000" y="3581400"/>
              <a:ext cx="457200" cy="3810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lgn="ctr"/>
              <a:endParaRPr lang="en-US" baseline="-25000" dirty="0">
                <a:solidFill>
                  <a:schemeClr val="bg2"/>
                </a:solidFill>
              </a:endParaRPr>
            </a:p>
          </p:txBody>
        </p:sp>
        <p:sp>
          <p:nvSpPr>
            <p:cNvPr id="190" name="Rectangle 39"/>
            <p:cNvSpPr>
              <a:spLocks noChangeArrowheads="1"/>
            </p:cNvSpPr>
            <p:nvPr/>
          </p:nvSpPr>
          <p:spPr bwMode="auto">
            <a:xfrm>
              <a:off x="3429000" y="3962400"/>
              <a:ext cx="457200" cy="3810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lgn="ctr"/>
              <a:endParaRPr lang="en-US" baseline="-25000" dirty="0">
                <a:solidFill>
                  <a:schemeClr val="bg2"/>
                </a:solidFill>
              </a:endParaRPr>
            </a:p>
          </p:txBody>
        </p:sp>
        <p:sp>
          <p:nvSpPr>
            <p:cNvPr id="191" name="Rectangle 40"/>
            <p:cNvSpPr>
              <a:spLocks noChangeArrowheads="1"/>
            </p:cNvSpPr>
            <p:nvPr/>
          </p:nvSpPr>
          <p:spPr bwMode="auto">
            <a:xfrm>
              <a:off x="3429000" y="4343400"/>
              <a:ext cx="457200" cy="3810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lgn="ctr"/>
              <a:endParaRPr lang="en-US" i="1" baseline="-25000" dirty="0">
                <a:solidFill>
                  <a:schemeClr val="bg2"/>
                </a:solidFill>
              </a:endParaRPr>
            </a:p>
          </p:txBody>
        </p:sp>
        <p:sp>
          <p:nvSpPr>
            <p:cNvPr id="192" name="Rectangle 41"/>
            <p:cNvSpPr>
              <a:spLocks noChangeArrowheads="1"/>
            </p:cNvSpPr>
            <p:nvPr/>
          </p:nvSpPr>
          <p:spPr bwMode="auto">
            <a:xfrm>
              <a:off x="5257800" y="2438400"/>
              <a:ext cx="457200" cy="3810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lstStyle/>
            <a:p>
              <a:pPr algn="ctr"/>
              <a:endParaRPr lang="en-US" baseline="-25000" dirty="0">
                <a:solidFill>
                  <a:schemeClr val="bg2"/>
                </a:solidFill>
              </a:endParaRPr>
            </a:p>
          </p:txBody>
        </p:sp>
        <p:sp>
          <p:nvSpPr>
            <p:cNvPr id="193" name="Rectangle 42"/>
            <p:cNvSpPr>
              <a:spLocks noChangeArrowheads="1"/>
            </p:cNvSpPr>
            <p:nvPr/>
          </p:nvSpPr>
          <p:spPr bwMode="auto">
            <a:xfrm>
              <a:off x="5257800" y="2819400"/>
              <a:ext cx="457200" cy="3810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lstStyle/>
            <a:p>
              <a:pPr algn="ctr"/>
              <a:endParaRPr lang="en-US" baseline="-25000" dirty="0">
                <a:solidFill>
                  <a:schemeClr val="bg2"/>
                </a:solidFill>
              </a:endParaRPr>
            </a:p>
          </p:txBody>
        </p:sp>
        <p:sp>
          <p:nvSpPr>
            <p:cNvPr id="194" name="Rectangle 43"/>
            <p:cNvSpPr>
              <a:spLocks noChangeArrowheads="1"/>
            </p:cNvSpPr>
            <p:nvPr/>
          </p:nvSpPr>
          <p:spPr bwMode="auto">
            <a:xfrm>
              <a:off x="5257800" y="3200400"/>
              <a:ext cx="457200" cy="3810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lstStyle/>
            <a:p>
              <a:pPr algn="ctr"/>
              <a:endParaRPr lang="en-US" baseline="-25000" dirty="0">
                <a:solidFill>
                  <a:schemeClr val="bg2"/>
                </a:solidFill>
              </a:endParaRPr>
            </a:p>
          </p:txBody>
        </p:sp>
        <p:sp>
          <p:nvSpPr>
            <p:cNvPr id="195" name="Rectangle 44"/>
            <p:cNvSpPr>
              <a:spLocks noChangeArrowheads="1"/>
            </p:cNvSpPr>
            <p:nvPr/>
          </p:nvSpPr>
          <p:spPr bwMode="auto">
            <a:xfrm>
              <a:off x="5257800" y="3581400"/>
              <a:ext cx="457200" cy="3810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lstStyle/>
            <a:p>
              <a:pPr algn="ctr"/>
              <a:endParaRPr lang="en-US" baseline="-25000" dirty="0">
                <a:solidFill>
                  <a:schemeClr val="bg2"/>
                </a:solidFill>
              </a:endParaRPr>
            </a:p>
          </p:txBody>
        </p:sp>
        <p:sp>
          <p:nvSpPr>
            <p:cNvPr id="196" name="Rectangle 45"/>
            <p:cNvSpPr>
              <a:spLocks noChangeArrowheads="1"/>
            </p:cNvSpPr>
            <p:nvPr/>
          </p:nvSpPr>
          <p:spPr bwMode="auto">
            <a:xfrm>
              <a:off x="5257800" y="3962400"/>
              <a:ext cx="457200" cy="3810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lstStyle/>
            <a:p>
              <a:pPr algn="ctr"/>
              <a:endParaRPr lang="en-US" baseline="-25000" dirty="0">
                <a:solidFill>
                  <a:schemeClr val="bg2"/>
                </a:solidFill>
              </a:endParaRPr>
            </a:p>
          </p:txBody>
        </p:sp>
        <p:sp>
          <p:nvSpPr>
            <p:cNvPr id="197" name="Rectangle 46"/>
            <p:cNvSpPr>
              <a:spLocks noChangeArrowheads="1"/>
            </p:cNvSpPr>
            <p:nvPr/>
          </p:nvSpPr>
          <p:spPr bwMode="auto">
            <a:xfrm>
              <a:off x="5257800" y="4343400"/>
              <a:ext cx="457200" cy="3810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lstStyle/>
            <a:p>
              <a:pPr algn="ctr"/>
              <a:endParaRPr lang="en-US" i="1" baseline="-25000" dirty="0">
                <a:solidFill>
                  <a:schemeClr val="bg2"/>
                </a:solidFill>
              </a:endParaRPr>
            </a:p>
          </p:txBody>
        </p:sp>
        <p:sp>
          <p:nvSpPr>
            <p:cNvPr id="198" name="Rectangle 47"/>
            <p:cNvSpPr>
              <a:spLocks noChangeArrowheads="1"/>
            </p:cNvSpPr>
            <p:nvPr/>
          </p:nvSpPr>
          <p:spPr bwMode="auto">
            <a:xfrm>
              <a:off x="5791200" y="2438400"/>
              <a:ext cx="457200" cy="3810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lstStyle/>
            <a:p>
              <a:pPr algn="ctr"/>
              <a:endParaRPr lang="en-US" baseline="-25000" dirty="0">
                <a:solidFill>
                  <a:schemeClr val="bg2"/>
                </a:solidFill>
              </a:endParaRPr>
            </a:p>
          </p:txBody>
        </p:sp>
        <p:sp>
          <p:nvSpPr>
            <p:cNvPr id="199" name="Rectangle 48"/>
            <p:cNvSpPr>
              <a:spLocks noChangeArrowheads="1"/>
            </p:cNvSpPr>
            <p:nvPr/>
          </p:nvSpPr>
          <p:spPr bwMode="auto">
            <a:xfrm>
              <a:off x="5791200" y="2819400"/>
              <a:ext cx="457200" cy="3810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lstStyle/>
            <a:p>
              <a:pPr algn="ctr"/>
              <a:endParaRPr lang="en-US" baseline="-25000" dirty="0">
                <a:solidFill>
                  <a:schemeClr val="bg2"/>
                </a:solidFill>
              </a:endParaRPr>
            </a:p>
          </p:txBody>
        </p:sp>
        <p:sp>
          <p:nvSpPr>
            <p:cNvPr id="200" name="Rectangle 49"/>
            <p:cNvSpPr>
              <a:spLocks noChangeArrowheads="1"/>
            </p:cNvSpPr>
            <p:nvPr/>
          </p:nvSpPr>
          <p:spPr bwMode="auto">
            <a:xfrm>
              <a:off x="5791200" y="3200400"/>
              <a:ext cx="457200" cy="3810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lstStyle/>
            <a:p>
              <a:pPr algn="ctr"/>
              <a:endParaRPr lang="en-US" baseline="-25000" dirty="0">
                <a:solidFill>
                  <a:schemeClr val="bg2"/>
                </a:solidFill>
              </a:endParaRPr>
            </a:p>
          </p:txBody>
        </p:sp>
        <p:sp>
          <p:nvSpPr>
            <p:cNvPr id="201" name="Rectangle 50"/>
            <p:cNvSpPr>
              <a:spLocks noChangeArrowheads="1"/>
            </p:cNvSpPr>
            <p:nvPr/>
          </p:nvSpPr>
          <p:spPr bwMode="auto">
            <a:xfrm>
              <a:off x="5791200" y="3581400"/>
              <a:ext cx="457200" cy="3810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lstStyle/>
            <a:p>
              <a:pPr algn="ctr"/>
              <a:endParaRPr lang="en-US" baseline="-25000" dirty="0">
                <a:solidFill>
                  <a:schemeClr val="bg2"/>
                </a:solidFill>
              </a:endParaRPr>
            </a:p>
          </p:txBody>
        </p:sp>
        <p:sp>
          <p:nvSpPr>
            <p:cNvPr id="202" name="Rectangle 51"/>
            <p:cNvSpPr>
              <a:spLocks noChangeArrowheads="1"/>
            </p:cNvSpPr>
            <p:nvPr/>
          </p:nvSpPr>
          <p:spPr bwMode="auto">
            <a:xfrm>
              <a:off x="5791200" y="3962400"/>
              <a:ext cx="457200" cy="3810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lstStyle/>
            <a:p>
              <a:pPr algn="ctr"/>
              <a:endParaRPr lang="en-US" baseline="-25000" dirty="0">
                <a:solidFill>
                  <a:schemeClr val="bg2"/>
                </a:solidFill>
              </a:endParaRPr>
            </a:p>
          </p:txBody>
        </p:sp>
        <p:sp>
          <p:nvSpPr>
            <p:cNvPr id="203" name="Rectangle 52"/>
            <p:cNvSpPr>
              <a:spLocks noChangeArrowheads="1"/>
            </p:cNvSpPr>
            <p:nvPr/>
          </p:nvSpPr>
          <p:spPr bwMode="auto">
            <a:xfrm>
              <a:off x="5791200" y="4343400"/>
              <a:ext cx="457200" cy="3810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lstStyle/>
            <a:p>
              <a:pPr algn="ctr"/>
              <a:endParaRPr lang="en-US" i="1" baseline="-25000" dirty="0">
                <a:solidFill>
                  <a:schemeClr val="bg2"/>
                </a:solidFill>
              </a:endParaRPr>
            </a:p>
          </p:txBody>
        </p:sp>
        <p:sp>
          <p:nvSpPr>
            <p:cNvPr id="204" name="Rectangle 53"/>
            <p:cNvSpPr>
              <a:spLocks noChangeArrowheads="1"/>
            </p:cNvSpPr>
            <p:nvPr/>
          </p:nvSpPr>
          <p:spPr bwMode="auto">
            <a:xfrm>
              <a:off x="6324600" y="2438400"/>
              <a:ext cx="457200" cy="3810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lstStyle/>
            <a:p>
              <a:pPr algn="ctr"/>
              <a:endParaRPr lang="en-US" baseline="-25000" dirty="0">
                <a:solidFill>
                  <a:schemeClr val="bg2"/>
                </a:solidFill>
              </a:endParaRPr>
            </a:p>
          </p:txBody>
        </p:sp>
        <p:sp>
          <p:nvSpPr>
            <p:cNvPr id="205" name="Rectangle 54"/>
            <p:cNvSpPr>
              <a:spLocks noChangeArrowheads="1"/>
            </p:cNvSpPr>
            <p:nvPr/>
          </p:nvSpPr>
          <p:spPr bwMode="auto">
            <a:xfrm>
              <a:off x="6324600" y="2819400"/>
              <a:ext cx="457200" cy="3810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lstStyle/>
            <a:p>
              <a:pPr algn="ctr"/>
              <a:endParaRPr lang="en-US" baseline="-25000" dirty="0">
                <a:solidFill>
                  <a:schemeClr val="bg2"/>
                </a:solidFill>
              </a:endParaRPr>
            </a:p>
          </p:txBody>
        </p:sp>
        <p:sp>
          <p:nvSpPr>
            <p:cNvPr id="206" name="Rectangle 55"/>
            <p:cNvSpPr>
              <a:spLocks noChangeArrowheads="1"/>
            </p:cNvSpPr>
            <p:nvPr/>
          </p:nvSpPr>
          <p:spPr bwMode="auto">
            <a:xfrm>
              <a:off x="6324600" y="3200400"/>
              <a:ext cx="457200" cy="3810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lstStyle/>
            <a:p>
              <a:pPr algn="ctr"/>
              <a:endParaRPr lang="en-US" baseline="-25000" dirty="0">
                <a:solidFill>
                  <a:schemeClr val="bg2"/>
                </a:solidFill>
              </a:endParaRPr>
            </a:p>
          </p:txBody>
        </p:sp>
        <p:sp>
          <p:nvSpPr>
            <p:cNvPr id="207" name="Rectangle 56"/>
            <p:cNvSpPr>
              <a:spLocks noChangeArrowheads="1"/>
            </p:cNvSpPr>
            <p:nvPr/>
          </p:nvSpPr>
          <p:spPr bwMode="auto">
            <a:xfrm>
              <a:off x="6324600" y="3581400"/>
              <a:ext cx="457200" cy="3810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lstStyle/>
            <a:p>
              <a:pPr algn="ctr"/>
              <a:endParaRPr lang="en-US" baseline="-25000" dirty="0">
                <a:solidFill>
                  <a:schemeClr val="bg2"/>
                </a:solidFill>
              </a:endParaRPr>
            </a:p>
          </p:txBody>
        </p:sp>
        <p:sp>
          <p:nvSpPr>
            <p:cNvPr id="208" name="Rectangle 57"/>
            <p:cNvSpPr>
              <a:spLocks noChangeArrowheads="1"/>
            </p:cNvSpPr>
            <p:nvPr/>
          </p:nvSpPr>
          <p:spPr bwMode="auto">
            <a:xfrm>
              <a:off x="6324600" y="3962400"/>
              <a:ext cx="457200" cy="3810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lstStyle/>
            <a:p>
              <a:pPr algn="ctr"/>
              <a:endParaRPr lang="en-US" baseline="-25000" dirty="0">
                <a:solidFill>
                  <a:schemeClr val="bg2"/>
                </a:solidFill>
              </a:endParaRPr>
            </a:p>
          </p:txBody>
        </p:sp>
        <p:sp>
          <p:nvSpPr>
            <p:cNvPr id="209" name="Rectangle 58"/>
            <p:cNvSpPr>
              <a:spLocks noChangeArrowheads="1"/>
            </p:cNvSpPr>
            <p:nvPr/>
          </p:nvSpPr>
          <p:spPr bwMode="auto">
            <a:xfrm>
              <a:off x="6324600" y="4343400"/>
              <a:ext cx="457200" cy="3810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lstStyle/>
            <a:p>
              <a:pPr algn="ctr"/>
              <a:endParaRPr lang="en-US" i="1" baseline="-25000" dirty="0">
                <a:solidFill>
                  <a:schemeClr val="bg2"/>
                </a:solidFill>
              </a:endParaRPr>
            </a:p>
          </p:txBody>
        </p:sp>
        <p:sp>
          <p:nvSpPr>
            <p:cNvPr id="210" name="Rectangle 65"/>
            <p:cNvSpPr>
              <a:spLocks noChangeArrowheads="1"/>
            </p:cNvSpPr>
            <p:nvPr/>
          </p:nvSpPr>
          <p:spPr bwMode="auto">
            <a:xfrm>
              <a:off x="4343400" y="2438400"/>
              <a:ext cx="457200" cy="3810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lstStyle/>
            <a:p>
              <a:pPr algn="ctr"/>
              <a:endParaRPr lang="en-US" baseline="-25000" dirty="0">
                <a:solidFill>
                  <a:schemeClr val="bg2"/>
                </a:solidFill>
              </a:endParaRPr>
            </a:p>
          </p:txBody>
        </p:sp>
        <p:sp>
          <p:nvSpPr>
            <p:cNvPr id="211" name="Rectangle 66"/>
            <p:cNvSpPr>
              <a:spLocks noChangeArrowheads="1"/>
            </p:cNvSpPr>
            <p:nvPr/>
          </p:nvSpPr>
          <p:spPr bwMode="auto">
            <a:xfrm>
              <a:off x="4343400" y="2819400"/>
              <a:ext cx="457200" cy="3810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lstStyle/>
            <a:p>
              <a:pPr algn="ctr"/>
              <a:endParaRPr lang="en-US" baseline="-25000" dirty="0">
                <a:solidFill>
                  <a:schemeClr val="bg2"/>
                </a:solidFill>
              </a:endParaRPr>
            </a:p>
          </p:txBody>
        </p:sp>
        <p:sp>
          <p:nvSpPr>
            <p:cNvPr id="212" name="Rectangle 67"/>
            <p:cNvSpPr>
              <a:spLocks noChangeArrowheads="1"/>
            </p:cNvSpPr>
            <p:nvPr/>
          </p:nvSpPr>
          <p:spPr bwMode="auto">
            <a:xfrm>
              <a:off x="4343400" y="3200400"/>
              <a:ext cx="457200" cy="3810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lstStyle/>
            <a:p>
              <a:pPr algn="ctr"/>
              <a:endParaRPr lang="en-US" baseline="-25000" dirty="0">
                <a:solidFill>
                  <a:schemeClr val="bg2"/>
                </a:solidFill>
              </a:endParaRPr>
            </a:p>
          </p:txBody>
        </p:sp>
        <p:sp>
          <p:nvSpPr>
            <p:cNvPr id="213" name="Rectangle 68"/>
            <p:cNvSpPr>
              <a:spLocks noChangeArrowheads="1"/>
            </p:cNvSpPr>
            <p:nvPr/>
          </p:nvSpPr>
          <p:spPr bwMode="auto">
            <a:xfrm>
              <a:off x="4343400" y="3581400"/>
              <a:ext cx="457200" cy="3810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lstStyle/>
            <a:p>
              <a:pPr algn="ctr"/>
              <a:endParaRPr lang="en-US" baseline="-25000" dirty="0">
                <a:solidFill>
                  <a:schemeClr val="bg2"/>
                </a:solidFill>
              </a:endParaRPr>
            </a:p>
          </p:txBody>
        </p:sp>
        <p:sp>
          <p:nvSpPr>
            <p:cNvPr id="214" name="Rectangle 69"/>
            <p:cNvSpPr>
              <a:spLocks noChangeArrowheads="1"/>
            </p:cNvSpPr>
            <p:nvPr/>
          </p:nvSpPr>
          <p:spPr bwMode="auto">
            <a:xfrm>
              <a:off x="4343400" y="3962400"/>
              <a:ext cx="457200" cy="3810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lstStyle/>
            <a:p>
              <a:pPr algn="ctr"/>
              <a:endParaRPr lang="en-US" baseline="-25000" dirty="0">
                <a:solidFill>
                  <a:schemeClr val="bg2"/>
                </a:solidFill>
              </a:endParaRPr>
            </a:p>
          </p:txBody>
        </p:sp>
        <p:sp>
          <p:nvSpPr>
            <p:cNvPr id="215" name="Rectangle 70"/>
            <p:cNvSpPr>
              <a:spLocks noChangeArrowheads="1"/>
            </p:cNvSpPr>
            <p:nvPr/>
          </p:nvSpPr>
          <p:spPr bwMode="auto">
            <a:xfrm>
              <a:off x="4343400" y="4343400"/>
              <a:ext cx="457200" cy="3810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lstStyle/>
            <a:p>
              <a:pPr algn="ctr"/>
              <a:endParaRPr lang="en-US" i="1" baseline="-25000" dirty="0">
                <a:solidFill>
                  <a:schemeClr val="bg2"/>
                </a:solidFill>
              </a:endParaRPr>
            </a:p>
          </p:txBody>
        </p:sp>
        <p:sp>
          <p:nvSpPr>
            <p:cNvPr id="216" name="Rectangle 77"/>
            <p:cNvSpPr>
              <a:spLocks noChangeArrowheads="1"/>
            </p:cNvSpPr>
            <p:nvPr/>
          </p:nvSpPr>
          <p:spPr bwMode="auto">
            <a:xfrm>
              <a:off x="4343400" y="2057400"/>
              <a:ext cx="457200" cy="3810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nchor="ctr"/>
            <a:lstStyle/>
            <a:p>
              <a:pPr algn="ctr"/>
              <a:endParaRPr lang="en-US" baseline="-25000" dirty="0">
                <a:solidFill>
                  <a:schemeClr val="bg2"/>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dissolve">
                                      <p:cBhvr>
                                        <p:cTn id="10" dur="500"/>
                                        <p:tgtEl>
                                          <p:spTgt spid="4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dissolve">
                                      <p:cBhvr>
                                        <p:cTn id="15" dur="500"/>
                                        <p:tgtEl>
                                          <p:spTgt spid="52"/>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51"/>
                                        </p:tgtEl>
                                        <p:attrNameLst>
                                          <p:attrName>style.visibility</p:attrName>
                                        </p:attrNameLst>
                                      </p:cBhvr>
                                      <p:to>
                                        <p:strVal val="visible"/>
                                      </p:to>
                                    </p:set>
                                  </p:childTnLst>
                                </p:cTn>
                              </p:par>
                              <p:par>
                                <p:cTn id="18" presetID="9" presetClass="entr" presetSubtype="0" fill="hold" nodeType="withEffect">
                                  <p:stCondLst>
                                    <p:cond delay="0"/>
                                  </p:stCondLst>
                                  <p:childTnLst>
                                    <p:set>
                                      <p:cBhvr>
                                        <p:cTn id="19" dur="1" fill="hold">
                                          <p:stCondLst>
                                            <p:cond delay="0"/>
                                          </p:stCondLst>
                                        </p:cTn>
                                        <p:tgtEl>
                                          <p:spTgt spid="163"/>
                                        </p:tgtEl>
                                        <p:attrNameLst>
                                          <p:attrName>style.visibility</p:attrName>
                                        </p:attrNameLst>
                                      </p:cBhvr>
                                      <p:to>
                                        <p:strVal val="visible"/>
                                      </p:to>
                                    </p:set>
                                    <p:animEffect transition="in" filter="dissolve">
                                      <p:cBhvr>
                                        <p:cTn id="20" dur="500"/>
                                        <p:tgtEl>
                                          <p:spTgt spid="163"/>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dissolve">
                                      <p:cBhvr>
                                        <p:cTn id="25" dur="500"/>
                                        <p:tgtEl>
                                          <p:spTgt spid="44"/>
                                        </p:tgtEl>
                                      </p:cBhvr>
                                    </p:animEffect>
                                  </p:childTnLst>
                                </p:cTn>
                              </p:par>
                              <p:par>
                                <p:cTn id="26" presetID="9" presetClass="entr" presetSubtype="0" fill="hold"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dissolve">
                                      <p:cBhvr>
                                        <p:cTn id="28" dur="500"/>
                                        <p:tgtEl>
                                          <p:spTgt spid="2"/>
                                        </p:tgtEl>
                                      </p:cBhvr>
                                    </p:animEffect>
                                  </p:childTnLst>
                                </p:cTn>
                              </p:par>
                              <p:par>
                                <p:cTn id="29" presetID="9"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dissolve">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dissolve">
                                      <p:cBhvr>
                                        <p:cTn id="36" dur="500"/>
                                        <p:tgtEl>
                                          <p:spTgt spid="49"/>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dissolve">
                                      <p:cBhvr>
                                        <p:cTn id="39" dur="500"/>
                                        <p:tgtEl>
                                          <p:spTgt spid="50"/>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dissolve">
                                      <p:cBhvr>
                                        <p:cTn id="44" dur="500"/>
                                        <p:tgtEl>
                                          <p:spTgt spid="45"/>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dissolve">
                                      <p:cBhvr>
                                        <p:cTn id="47" dur="500"/>
                                        <p:tgtEl>
                                          <p:spTgt spid="46"/>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P spid="48" grpId="0"/>
      <p:bldP spid="49" grpId="0"/>
      <p:bldP spid="50" grpId="0"/>
      <p:bldP spid="51" grpId="0"/>
      <p:bldP spid="52" grpId="0"/>
      <p:bldP spid="236" grpId="0"/>
    </p:bld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smtClean="0"/>
              <a:t>PageRank in MapReduce</a:t>
            </a:r>
          </a:p>
        </p:txBody>
      </p:sp>
      <p:sp>
        <p:nvSpPr>
          <p:cNvPr id="100355" name="Rectangle 7"/>
          <p:cNvSpPr>
            <a:spLocks noChangeArrowheads="1"/>
          </p:cNvSpPr>
          <p:nvPr/>
        </p:nvSpPr>
        <p:spPr bwMode="auto">
          <a:xfrm>
            <a:off x="1066800" y="1736725"/>
            <a:ext cx="2144713" cy="536575"/>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lstStyle/>
          <a:p>
            <a:endParaRPr lang="en-US"/>
          </a:p>
        </p:txBody>
      </p:sp>
      <p:sp>
        <p:nvSpPr>
          <p:cNvPr id="100356" name="Rectangle 8"/>
          <p:cNvSpPr>
            <a:spLocks noChangeArrowheads="1"/>
          </p:cNvSpPr>
          <p:nvPr/>
        </p:nvSpPr>
        <p:spPr bwMode="auto">
          <a:xfrm>
            <a:off x="1066800" y="1736725"/>
            <a:ext cx="2144713" cy="536575"/>
          </a:xfrm>
          <a:prstGeom prst="rect">
            <a:avLst/>
          </a:prstGeom>
          <a:noFill/>
          <a:ln w="3175" cap="rnd">
            <a:noFill/>
            <a:round/>
            <a:headEnd/>
            <a:tailEnd/>
          </a:ln>
        </p:spPr>
        <p:txBody>
          <a:bodyPr/>
          <a:lstStyle/>
          <a:p>
            <a:endParaRPr lang="en-US"/>
          </a:p>
        </p:txBody>
      </p:sp>
      <p:sp>
        <p:nvSpPr>
          <p:cNvPr id="100357" name="Rectangle 9"/>
          <p:cNvSpPr>
            <a:spLocks noChangeArrowheads="1"/>
          </p:cNvSpPr>
          <p:nvPr/>
        </p:nvSpPr>
        <p:spPr bwMode="auto">
          <a:xfrm>
            <a:off x="3479800" y="1736725"/>
            <a:ext cx="1295400" cy="536575"/>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lstStyle/>
          <a:p>
            <a:endParaRPr lang="en-US"/>
          </a:p>
        </p:txBody>
      </p:sp>
      <p:sp>
        <p:nvSpPr>
          <p:cNvPr id="100358" name="Rectangle 10"/>
          <p:cNvSpPr>
            <a:spLocks noChangeArrowheads="1"/>
          </p:cNvSpPr>
          <p:nvPr/>
        </p:nvSpPr>
        <p:spPr bwMode="auto">
          <a:xfrm>
            <a:off x="3479800" y="1736725"/>
            <a:ext cx="1295400" cy="536575"/>
          </a:xfrm>
          <a:prstGeom prst="rect">
            <a:avLst/>
          </a:prstGeom>
          <a:noFill/>
          <a:ln w="3175" cap="rnd">
            <a:noFill/>
            <a:round/>
            <a:headEnd/>
            <a:tailEnd/>
          </a:ln>
        </p:spPr>
        <p:txBody>
          <a:bodyPr/>
          <a:lstStyle/>
          <a:p>
            <a:endParaRPr lang="en-US"/>
          </a:p>
        </p:txBody>
      </p:sp>
      <p:sp>
        <p:nvSpPr>
          <p:cNvPr id="100359" name="Rectangle 11"/>
          <p:cNvSpPr>
            <a:spLocks noChangeArrowheads="1"/>
          </p:cNvSpPr>
          <p:nvPr/>
        </p:nvSpPr>
        <p:spPr bwMode="auto">
          <a:xfrm>
            <a:off x="5668963" y="1736725"/>
            <a:ext cx="1206500" cy="536575"/>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100360" name="Rectangle 12"/>
          <p:cNvSpPr>
            <a:spLocks noChangeArrowheads="1"/>
          </p:cNvSpPr>
          <p:nvPr/>
        </p:nvSpPr>
        <p:spPr bwMode="auto">
          <a:xfrm>
            <a:off x="5668963" y="1736725"/>
            <a:ext cx="1206500" cy="536575"/>
          </a:xfrm>
          <a:prstGeom prst="rect">
            <a:avLst/>
          </a:prstGeom>
          <a:noFill/>
          <a:ln w="3175" cap="rnd">
            <a:noFill/>
            <a:round/>
            <a:headEnd/>
            <a:tailEnd/>
          </a:ln>
        </p:spPr>
        <p:txBody>
          <a:bodyPr/>
          <a:lstStyle/>
          <a:p>
            <a:endParaRPr lang="en-US"/>
          </a:p>
        </p:txBody>
      </p:sp>
      <p:sp>
        <p:nvSpPr>
          <p:cNvPr id="100361" name="Rectangle 13"/>
          <p:cNvSpPr>
            <a:spLocks noChangeArrowheads="1"/>
          </p:cNvSpPr>
          <p:nvPr/>
        </p:nvSpPr>
        <p:spPr bwMode="auto">
          <a:xfrm>
            <a:off x="1066800" y="2630488"/>
            <a:ext cx="357188" cy="536575"/>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100362" name="Rectangle 14"/>
          <p:cNvSpPr>
            <a:spLocks noChangeArrowheads="1"/>
          </p:cNvSpPr>
          <p:nvPr/>
        </p:nvSpPr>
        <p:spPr bwMode="auto">
          <a:xfrm>
            <a:off x="1066800" y="2630488"/>
            <a:ext cx="357188" cy="536575"/>
          </a:xfrm>
          <a:prstGeom prst="rect">
            <a:avLst/>
          </a:prstGeom>
          <a:noFill/>
          <a:ln w="3175" cap="rnd">
            <a:noFill/>
            <a:round/>
            <a:headEnd/>
            <a:tailEnd/>
          </a:ln>
        </p:spPr>
        <p:txBody>
          <a:bodyPr/>
          <a:lstStyle/>
          <a:p>
            <a:endParaRPr lang="en-US"/>
          </a:p>
        </p:txBody>
      </p:sp>
      <p:sp>
        <p:nvSpPr>
          <p:cNvPr id="100363" name="Rectangle 15"/>
          <p:cNvSpPr>
            <a:spLocks noChangeArrowheads="1"/>
          </p:cNvSpPr>
          <p:nvPr/>
        </p:nvSpPr>
        <p:spPr bwMode="auto">
          <a:xfrm>
            <a:off x="1603375" y="2630488"/>
            <a:ext cx="357188" cy="536575"/>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a:lstStyle/>
          <a:p>
            <a:endParaRPr lang="en-US"/>
          </a:p>
        </p:txBody>
      </p:sp>
      <p:sp>
        <p:nvSpPr>
          <p:cNvPr id="100364" name="Rectangle 16"/>
          <p:cNvSpPr>
            <a:spLocks noChangeArrowheads="1"/>
          </p:cNvSpPr>
          <p:nvPr/>
        </p:nvSpPr>
        <p:spPr bwMode="auto">
          <a:xfrm>
            <a:off x="1603375" y="2630488"/>
            <a:ext cx="357188" cy="536575"/>
          </a:xfrm>
          <a:prstGeom prst="rect">
            <a:avLst/>
          </a:prstGeom>
          <a:noFill/>
          <a:ln w="3175" cap="rnd">
            <a:noFill/>
            <a:round/>
            <a:headEnd/>
            <a:tailEnd/>
          </a:ln>
        </p:spPr>
        <p:txBody>
          <a:bodyPr/>
          <a:lstStyle/>
          <a:p>
            <a:endParaRPr lang="en-US"/>
          </a:p>
        </p:txBody>
      </p:sp>
      <p:sp>
        <p:nvSpPr>
          <p:cNvPr id="100365" name="Rectangle 17"/>
          <p:cNvSpPr>
            <a:spLocks noChangeArrowheads="1"/>
          </p:cNvSpPr>
          <p:nvPr/>
        </p:nvSpPr>
        <p:spPr bwMode="auto">
          <a:xfrm>
            <a:off x="2138363" y="2630488"/>
            <a:ext cx="358775" cy="536575"/>
          </a:xfrm>
          <a:prstGeom prst="rect">
            <a:avLst/>
          </a:prstGeom>
          <a:solidFill>
            <a:srgbClr val="CCFFCC"/>
          </a:solidFill>
          <a:ln w="9525">
            <a:noFill/>
            <a:miter lim="800000"/>
            <a:headEnd/>
            <a:tailEnd/>
          </a:ln>
        </p:spPr>
        <p:txBody>
          <a:bodyPr/>
          <a:lstStyle/>
          <a:p>
            <a:endParaRPr lang="en-US"/>
          </a:p>
        </p:txBody>
      </p:sp>
      <p:sp>
        <p:nvSpPr>
          <p:cNvPr id="100366" name="Rectangle 18"/>
          <p:cNvSpPr>
            <a:spLocks noChangeArrowheads="1"/>
          </p:cNvSpPr>
          <p:nvPr/>
        </p:nvSpPr>
        <p:spPr bwMode="auto">
          <a:xfrm>
            <a:off x="2138363" y="2630488"/>
            <a:ext cx="358775" cy="536575"/>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lstStyle/>
          <a:p>
            <a:endParaRPr lang="en-US"/>
          </a:p>
        </p:txBody>
      </p:sp>
      <p:sp>
        <p:nvSpPr>
          <p:cNvPr id="100367" name="Rectangle 19"/>
          <p:cNvSpPr>
            <a:spLocks noChangeArrowheads="1"/>
          </p:cNvSpPr>
          <p:nvPr/>
        </p:nvSpPr>
        <p:spPr bwMode="auto">
          <a:xfrm>
            <a:off x="2674938" y="2630488"/>
            <a:ext cx="357187" cy="536575"/>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lstStyle/>
          <a:p>
            <a:endParaRPr lang="en-US"/>
          </a:p>
        </p:txBody>
      </p:sp>
      <p:sp>
        <p:nvSpPr>
          <p:cNvPr id="100368" name="Rectangle 20"/>
          <p:cNvSpPr>
            <a:spLocks noChangeArrowheads="1"/>
          </p:cNvSpPr>
          <p:nvPr/>
        </p:nvSpPr>
        <p:spPr bwMode="auto">
          <a:xfrm>
            <a:off x="2674938" y="2630488"/>
            <a:ext cx="357187" cy="536575"/>
          </a:xfrm>
          <a:prstGeom prst="rect">
            <a:avLst/>
          </a:prstGeom>
          <a:noFill/>
          <a:ln w="3175" cap="rnd">
            <a:noFill/>
            <a:round/>
            <a:headEnd/>
            <a:tailEnd/>
          </a:ln>
        </p:spPr>
        <p:txBody>
          <a:bodyPr/>
          <a:lstStyle/>
          <a:p>
            <a:endParaRPr lang="en-US"/>
          </a:p>
        </p:txBody>
      </p:sp>
      <p:sp>
        <p:nvSpPr>
          <p:cNvPr id="100369" name="Rectangle 21"/>
          <p:cNvSpPr>
            <a:spLocks noChangeArrowheads="1"/>
          </p:cNvSpPr>
          <p:nvPr/>
        </p:nvSpPr>
        <p:spPr bwMode="auto">
          <a:xfrm>
            <a:off x="3433763" y="2630488"/>
            <a:ext cx="358775" cy="536575"/>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100370" name="Rectangle 22"/>
          <p:cNvSpPr>
            <a:spLocks noChangeArrowheads="1"/>
          </p:cNvSpPr>
          <p:nvPr/>
        </p:nvSpPr>
        <p:spPr bwMode="auto">
          <a:xfrm>
            <a:off x="3433763" y="2630488"/>
            <a:ext cx="358775" cy="536575"/>
          </a:xfrm>
          <a:prstGeom prst="rect">
            <a:avLst/>
          </a:prstGeom>
          <a:noFill/>
          <a:ln w="3175" cap="rnd">
            <a:noFill/>
            <a:round/>
            <a:headEnd/>
            <a:tailEnd/>
          </a:ln>
        </p:spPr>
        <p:txBody>
          <a:bodyPr/>
          <a:lstStyle/>
          <a:p>
            <a:endParaRPr lang="en-US"/>
          </a:p>
        </p:txBody>
      </p:sp>
      <p:sp>
        <p:nvSpPr>
          <p:cNvPr id="100371" name="Rectangle 23"/>
          <p:cNvSpPr>
            <a:spLocks noChangeArrowheads="1"/>
          </p:cNvSpPr>
          <p:nvPr/>
        </p:nvSpPr>
        <p:spPr bwMode="auto">
          <a:xfrm>
            <a:off x="3970338" y="2630488"/>
            <a:ext cx="357187" cy="536575"/>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lstStyle/>
          <a:p>
            <a:endParaRPr lang="en-US"/>
          </a:p>
        </p:txBody>
      </p:sp>
      <p:sp>
        <p:nvSpPr>
          <p:cNvPr id="100372" name="Rectangle 24"/>
          <p:cNvSpPr>
            <a:spLocks noChangeArrowheads="1"/>
          </p:cNvSpPr>
          <p:nvPr/>
        </p:nvSpPr>
        <p:spPr bwMode="auto">
          <a:xfrm>
            <a:off x="3970338" y="2630488"/>
            <a:ext cx="357187" cy="536575"/>
          </a:xfrm>
          <a:prstGeom prst="rect">
            <a:avLst/>
          </a:prstGeom>
          <a:noFill/>
          <a:ln w="3175" cap="rnd">
            <a:noFill/>
            <a:round/>
            <a:headEnd/>
            <a:tailEnd/>
          </a:ln>
        </p:spPr>
        <p:txBody>
          <a:bodyPr/>
          <a:lstStyle/>
          <a:p>
            <a:endParaRPr lang="en-US"/>
          </a:p>
        </p:txBody>
      </p:sp>
      <p:sp>
        <p:nvSpPr>
          <p:cNvPr id="100373" name="Rectangle 25"/>
          <p:cNvSpPr>
            <a:spLocks noChangeArrowheads="1"/>
          </p:cNvSpPr>
          <p:nvPr/>
        </p:nvSpPr>
        <p:spPr bwMode="auto">
          <a:xfrm>
            <a:off x="4506913" y="2630488"/>
            <a:ext cx="357187" cy="536575"/>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lstStyle/>
          <a:p>
            <a:endParaRPr lang="en-US"/>
          </a:p>
        </p:txBody>
      </p:sp>
      <p:sp>
        <p:nvSpPr>
          <p:cNvPr id="100374" name="Rectangle 26"/>
          <p:cNvSpPr>
            <a:spLocks noChangeArrowheads="1"/>
          </p:cNvSpPr>
          <p:nvPr/>
        </p:nvSpPr>
        <p:spPr bwMode="auto">
          <a:xfrm>
            <a:off x="4506913" y="2630488"/>
            <a:ext cx="357187" cy="536575"/>
          </a:xfrm>
          <a:prstGeom prst="rect">
            <a:avLst/>
          </a:prstGeom>
          <a:noFill/>
          <a:ln w="3175" cap="rnd">
            <a:noFill/>
            <a:round/>
            <a:headEnd/>
            <a:tailEnd/>
          </a:ln>
        </p:spPr>
        <p:txBody>
          <a:bodyPr/>
          <a:lstStyle/>
          <a:p>
            <a:endParaRPr lang="en-US"/>
          </a:p>
        </p:txBody>
      </p:sp>
      <p:sp>
        <p:nvSpPr>
          <p:cNvPr id="100375" name="Rectangle 27"/>
          <p:cNvSpPr>
            <a:spLocks noChangeArrowheads="1"/>
          </p:cNvSpPr>
          <p:nvPr/>
        </p:nvSpPr>
        <p:spPr bwMode="auto">
          <a:xfrm>
            <a:off x="5356225" y="2630488"/>
            <a:ext cx="357188" cy="536575"/>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lstStyle/>
          <a:p>
            <a:endParaRPr lang="en-US"/>
          </a:p>
        </p:txBody>
      </p:sp>
      <p:sp>
        <p:nvSpPr>
          <p:cNvPr id="100376" name="Rectangle 28"/>
          <p:cNvSpPr>
            <a:spLocks noChangeArrowheads="1"/>
          </p:cNvSpPr>
          <p:nvPr/>
        </p:nvSpPr>
        <p:spPr bwMode="auto">
          <a:xfrm>
            <a:off x="5356225" y="2630488"/>
            <a:ext cx="357188" cy="536575"/>
          </a:xfrm>
          <a:prstGeom prst="rect">
            <a:avLst/>
          </a:prstGeom>
          <a:noFill/>
          <a:ln w="3175" cap="rnd">
            <a:noFill/>
            <a:round/>
            <a:headEnd/>
            <a:tailEnd/>
          </a:ln>
        </p:spPr>
        <p:txBody>
          <a:bodyPr/>
          <a:lstStyle/>
          <a:p>
            <a:endParaRPr lang="en-US"/>
          </a:p>
        </p:txBody>
      </p:sp>
      <p:sp>
        <p:nvSpPr>
          <p:cNvPr id="100377" name="Rectangle 29"/>
          <p:cNvSpPr>
            <a:spLocks noChangeArrowheads="1"/>
          </p:cNvSpPr>
          <p:nvPr/>
        </p:nvSpPr>
        <p:spPr bwMode="auto">
          <a:xfrm>
            <a:off x="5891213" y="2630488"/>
            <a:ext cx="358775" cy="536575"/>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lstStyle/>
          <a:p>
            <a:endParaRPr lang="en-US"/>
          </a:p>
        </p:txBody>
      </p:sp>
      <p:sp>
        <p:nvSpPr>
          <p:cNvPr id="100378" name="Rectangle 30"/>
          <p:cNvSpPr>
            <a:spLocks noChangeArrowheads="1"/>
          </p:cNvSpPr>
          <p:nvPr/>
        </p:nvSpPr>
        <p:spPr bwMode="auto">
          <a:xfrm>
            <a:off x="5891213" y="2630488"/>
            <a:ext cx="358775" cy="536575"/>
          </a:xfrm>
          <a:prstGeom prst="rect">
            <a:avLst/>
          </a:prstGeom>
          <a:noFill/>
          <a:ln w="3175" cap="rnd">
            <a:noFill/>
            <a:round/>
            <a:headEnd/>
            <a:tailEnd/>
          </a:ln>
        </p:spPr>
        <p:txBody>
          <a:bodyPr/>
          <a:lstStyle/>
          <a:p>
            <a:endParaRPr lang="en-US"/>
          </a:p>
        </p:txBody>
      </p:sp>
      <p:sp>
        <p:nvSpPr>
          <p:cNvPr id="100379" name="Rectangle 31"/>
          <p:cNvSpPr>
            <a:spLocks noChangeArrowheads="1"/>
          </p:cNvSpPr>
          <p:nvPr/>
        </p:nvSpPr>
        <p:spPr bwMode="auto">
          <a:xfrm>
            <a:off x="6427788" y="2630488"/>
            <a:ext cx="357187" cy="5365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0380" name="Rectangle 32"/>
          <p:cNvSpPr>
            <a:spLocks noChangeArrowheads="1"/>
          </p:cNvSpPr>
          <p:nvPr/>
        </p:nvSpPr>
        <p:spPr bwMode="auto">
          <a:xfrm>
            <a:off x="6427788" y="2630488"/>
            <a:ext cx="357187" cy="536575"/>
          </a:xfrm>
          <a:prstGeom prst="rect">
            <a:avLst/>
          </a:prstGeom>
          <a:noFill/>
          <a:ln w="3175" cap="rnd">
            <a:noFill/>
            <a:round/>
            <a:headEnd/>
            <a:tailEnd/>
          </a:ln>
        </p:spPr>
        <p:txBody>
          <a:bodyPr/>
          <a:lstStyle/>
          <a:p>
            <a:endParaRPr lang="en-US"/>
          </a:p>
        </p:txBody>
      </p:sp>
      <p:sp>
        <p:nvSpPr>
          <p:cNvPr id="100381" name="Rectangle 33"/>
          <p:cNvSpPr>
            <a:spLocks noChangeArrowheads="1"/>
          </p:cNvSpPr>
          <p:nvPr/>
        </p:nvSpPr>
        <p:spPr bwMode="auto">
          <a:xfrm>
            <a:off x="6875463" y="2630488"/>
            <a:ext cx="357187" cy="536575"/>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lstStyle/>
          <a:p>
            <a:endParaRPr lang="en-US"/>
          </a:p>
        </p:txBody>
      </p:sp>
      <p:sp>
        <p:nvSpPr>
          <p:cNvPr id="100382" name="Rectangle 34"/>
          <p:cNvSpPr>
            <a:spLocks noChangeArrowheads="1"/>
          </p:cNvSpPr>
          <p:nvPr/>
        </p:nvSpPr>
        <p:spPr bwMode="auto">
          <a:xfrm>
            <a:off x="6875463" y="2630488"/>
            <a:ext cx="357187" cy="536575"/>
          </a:xfrm>
          <a:prstGeom prst="rect">
            <a:avLst/>
          </a:prstGeom>
          <a:noFill/>
          <a:ln w="3175" cap="rnd">
            <a:noFill/>
            <a:round/>
            <a:headEnd/>
            <a:tailEnd/>
          </a:ln>
        </p:spPr>
        <p:txBody>
          <a:bodyPr/>
          <a:lstStyle/>
          <a:p>
            <a:endParaRPr lang="en-US"/>
          </a:p>
        </p:txBody>
      </p:sp>
      <p:sp>
        <p:nvSpPr>
          <p:cNvPr id="100383" name="Line 35"/>
          <p:cNvSpPr>
            <a:spLocks noChangeShapeType="1"/>
          </p:cNvSpPr>
          <p:nvPr/>
        </p:nvSpPr>
        <p:spPr bwMode="auto">
          <a:xfrm flipH="1">
            <a:off x="1244600" y="2273300"/>
            <a:ext cx="403225" cy="357188"/>
          </a:xfrm>
          <a:prstGeom prst="line">
            <a:avLst/>
          </a:prstGeom>
          <a:noFill/>
          <a:ln w="3175" cap="rnd">
            <a:solidFill>
              <a:schemeClr val="tx1"/>
            </a:solidFill>
            <a:round/>
            <a:headEnd/>
            <a:tailEnd type="triangle" w="med" len="med"/>
          </a:ln>
        </p:spPr>
        <p:txBody>
          <a:bodyPr/>
          <a:lstStyle/>
          <a:p>
            <a:endParaRPr lang="en-US"/>
          </a:p>
        </p:txBody>
      </p:sp>
      <p:sp>
        <p:nvSpPr>
          <p:cNvPr id="100384" name="Line 37"/>
          <p:cNvSpPr>
            <a:spLocks noChangeShapeType="1"/>
          </p:cNvSpPr>
          <p:nvPr/>
        </p:nvSpPr>
        <p:spPr bwMode="auto">
          <a:xfrm>
            <a:off x="1781175" y="2273300"/>
            <a:ext cx="1588" cy="357188"/>
          </a:xfrm>
          <a:prstGeom prst="line">
            <a:avLst/>
          </a:prstGeom>
          <a:noFill/>
          <a:ln w="3175" cap="rnd">
            <a:solidFill>
              <a:schemeClr val="tx1"/>
            </a:solidFill>
            <a:round/>
            <a:headEnd/>
            <a:tailEnd type="triangle" w="med" len="med"/>
          </a:ln>
        </p:spPr>
        <p:txBody>
          <a:bodyPr/>
          <a:lstStyle/>
          <a:p>
            <a:endParaRPr lang="en-US"/>
          </a:p>
        </p:txBody>
      </p:sp>
      <p:sp>
        <p:nvSpPr>
          <p:cNvPr id="100385" name="Line 39"/>
          <p:cNvSpPr>
            <a:spLocks noChangeShapeType="1"/>
          </p:cNvSpPr>
          <p:nvPr/>
        </p:nvSpPr>
        <p:spPr bwMode="auto">
          <a:xfrm>
            <a:off x="2317750" y="2273300"/>
            <a:ext cx="1588" cy="357188"/>
          </a:xfrm>
          <a:prstGeom prst="line">
            <a:avLst/>
          </a:prstGeom>
          <a:noFill/>
          <a:ln w="3175" cap="rnd">
            <a:solidFill>
              <a:schemeClr val="tx1"/>
            </a:solidFill>
            <a:round/>
            <a:headEnd/>
            <a:tailEnd type="triangle" w="med" len="med"/>
          </a:ln>
        </p:spPr>
        <p:txBody>
          <a:bodyPr/>
          <a:lstStyle/>
          <a:p>
            <a:endParaRPr lang="en-US"/>
          </a:p>
        </p:txBody>
      </p:sp>
      <p:sp>
        <p:nvSpPr>
          <p:cNvPr id="100386" name="Line 41"/>
          <p:cNvSpPr>
            <a:spLocks noChangeShapeType="1"/>
          </p:cNvSpPr>
          <p:nvPr/>
        </p:nvSpPr>
        <p:spPr bwMode="auto">
          <a:xfrm>
            <a:off x="2497138" y="2273300"/>
            <a:ext cx="357187" cy="357188"/>
          </a:xfrm>
          <a:prstGeom prst="line">
            <a:avLst/>
          </a:prstGeom>
          <a:noFill/>
          <a:ln w="3175" cap="rnd">
            <a:solidFill>
              <a:schemeClr val="tx1"/>
            </a:solidFill>
            <a:round/>
            <a:headEnd/>
            <a:tailEnd type="triangle" w="med" len="med"/>
          </a:ln>
        </p:spPr>
        <p:txBody>
          <a:bodyPr/>
          <a:lstStyle/>
          <a:p>
            <a:endParaRPr lang="en-US"/>
          </a:p>
        </p:txBody>
      </p:sp>
      <p:sp>
        <p:nvSpPr>
          <p:cNvPr id="100387" name="Line 43"/>
          <p:cNvSpPr>
            <a:spLocks noChangeShapeType="1"/>
          </p:cNvSpPr>
          <p:nvPr/>
        </p:nvSpPr>
        <p:spPr bwMode="auto">
          <a:xfrm>
            <a:off x="4149725" y="2273300"/>
            <a:ext cx="1588" cy="357188"/>
          </a:xfrm>
          <a:prstGeom prst="line">
            <a:avLst/>
          </a:prstGeom>
          <a:noFill/>
          <a:ln w="3175" cap="rnd">
            <a:solidFill>
              <a:schemeClr val="tx1"/>
            </a:solidFill>
            <a:round/>
            <a:headEnd/>
            <a:tailEnd type="triangle" w="med" len="med"/>
          </a:ln>
        </p:spPr>
        <p:txBody>
          <a:bodyPr/>
          <a:lstStyle/>
          <a:p>
            <a:endParaRPr lang="en-US"/>
          </a:p>
        </p:txBody>
      </p:sp>
      <p:sp>
        <p:nvSpPr>
          <p:cNvPr id="100388" name="Line 45"/>
          <p:cNvSpPr>
            <a:spLocks noChangeShapeType="1"/>
          </p:cNvSpPr>
          <p:nvPr/>
        </p:nvSpPr>
        <p:spPr bwMode="auto">
          <a:xfrm>
            <a:off x="3613150" y="2273300"/>
            <a:ext cx="1588" cy="357188"/>
          </a:xfrm>
          <a:prstGeom prst="line">
            <a:avLst/>
          </a:prstGeom>
          <a:noFill/>
          <a:ln w="3175" cap="rnd">
            <a:solidFill>
              <a:schemeClr val="tx1"/>
            </a:solidFill>
            <a:round/>
            <a:headEnd/>
            <a:tailEnd type="triangle" w="med" len="med"/>
          </a:ln>
        </p:spPr>
        <p:txBody>
          <a:bodyPr/>
          <a:lstStyle/>
          <a:p>
            <a:endParaRPr lang="en-US"/>
          </a:p>
        </p:txBody>
      </p:sp>
      <p:sp>
        <p:nvSpPr>
          <p:cNvPr id="100389" name="Line 47"/>
          <p:cNvSpPr>
            <a:spLocks noChangeShapeType="1"/>
          </p:cNvSpPr>
          <p:nvPr/>
        </p:nvSpPr>
        <p:spPr bwMode="auto">
          <a:xfrm>
            <a:off x="4686300" y="2273300"/>
            <a:ext cx="1588" cy="357188"/>
          </a:xfrm>
          <a:prstGeom prst="line">
            <a:avLst/>
          </a:prstGeom>
          <a:noFill/>
          <a:ln w="3175" cap="rnd">
            <a:solidFill>
              <a:schemeClr val="tx1"/>
            </a:solidFill>
            <a:round/>
            <a:headEnd/>
            <a:tailEnd type="triangle" w="med" len="med"/>
          </a:ln>
        </p:spPr>
        <p:txBody>
          <a:bodyPr/>
          <a:lstStyle/>
          <a:p>
            <a:endParaRPr lang="en-US"/>
          </a:p>
        </p:txBody>
      </p:sp>
      <p:sp>
        <p:nvSpPr>
          <p:cNvPr id="100390" name="Line 49"/>
          <p:cNvSpPr>
            <a:spLocks noChangeShapeType="1"/>
          </p:cNvSpPr>
          <p:nvPr/>
        </p:nvSpPr>
        <p:spPr bwMode="auto">
          <a:xfrm flipH="1">
            <a:off x="5534025" y="2273300"/>
            <a:ext cx="268288" cy="357188"/>
          </a:xfrm>
          <a:prstGeom prst="line">
            <a:avLst/>
          </a:prstGeom>
          <a:noFill/>
          <a:ln w="3175" cap="rnd">
            <a:solidFill>
              <a:schemeClr val="tx1"/>
            </a:solidFill>
            <a:round/>
            <a:headEnd/>
            <a:tailEnd type="triangle" w="med" len="med"/>
          </a:ln>
        </p:spPr>
        <p:txBody>
          <a:bodyPr/>
          <a:lstStyle/>
          <a:p>
            <a:endParaRPr lang="en-US"/>
          </a:p>
        </p:txBody>
      </p:sp>
      <p:sp>
        <p:nvSpPr>
          <p:cNvPr id="100391" name="Line 51"/>
          <p:cNvSpPr>
            <a:spLocks noChangeShapeType="1"/>
          </p:cNvSpPr>
          <p:nvPr/>
        </p:nvSpPr>
        <p:spPr bwMode="auto">
          <a:xfrm>
            <a:off x="6070600" y="2273300"/>
            <a:ext cx="1588" cy="357188"/>
          </a:xfrm>
          <a:prstGeom prst="line">
            <a:avLst/>
          </a:prstGeom>
          <a:noFill/>
          <a:ln w="3175" cap="rnd">
            <a:solidFill>
              <a:schemeClr val="tx1"/>
            </a:solidFill>
            <a:round/>
            <a:headEnd/>
            <a:tailEnd type="triangle" w="med" len="med"/>
          </a:ln>
        </p:spPr>
        <p:txBody>
          <a:bodyPr/>
          <a:lstStyle/>
          <a:p>
            <a:endParaRPr lang="en-US"/>
          </a:p>
        </p:txBody>
      </p:sp>
      <p:sp>
        <p:nvSpPr>
          <p:cNvPr id="100392" name="Line 53"/>
          <p:cNvSpPr>
            <a:spLocks noChangeShapeType="1"/>
          </p:cNvSpPr>
          <p:nvPr/>
        </p:nvSpPr>
        <p:spPr bwMode="auto">
          <a:xfrm>
            <a:off x="6272213" y="2273300"/>
            <a:ext cx="334962" cy="357188"/>
          </a:xfrm>
          <a:prstGeom prst="line">
            <a:avLst/>
          </a:prstGeom>
          <a:noFill/>
          <a:ln w="3175" cap="rnd">
            <a:solidFill>
              <a:schemeClr val="tx1"/>
            </a:solidFill>
            <a:round/>
            <a:headEnd/>
            <a:tailEnd type="triangle" w="med" len="med"/>
          </a:ln>
        </p:spPr>
        <p:txBody>
          <a:bodyPr/>
          <a:lstStyle/>
          <a:p>
            <a:endParaRPr lang="en-US"/>
          </a:p>
        </p:txBody>
      </p:sp>
      <p:sp>
        <p:nvSpPr>
          <p:cNvPr id="100393" name="Line 55"/>
          <p:cNvSpPr>
            <a:spLocks noChangeShapeType="1"/>
          </p:cNvSpPr>
          <p:nvPr/>
        </p:nvSpPr>
        <p:spPr bwMode="auto">
          <a:xfrm>
            <a:off x="6784975" y="2273300"/>
            <a:ext cx="268288" cy="357188"/>
          </a:xfrm>
          <a:prstGeom prst="line">
            <a:avLst/>
          </a:prstGeom>
          <a:noFill/>
          <a:ln w="3175" cap="rnd">
            <a:solidFill>
              <a:schemeClr val="tx1"/>
            </a:solidFill>
            <a:round/>
            <a:headEnd/>
            <a:tailEnd type="triangle" w="med" len="med"/>
          </a:ln>
        </p:spPr>
        <p:txBody>
          <a:bodyPr/>
          <a:lstStyle/>
          <a:p>
            <a:endParaRPr lang="en-US"/>
          </a:p>
        </p:txBody>
      </p:sp>
      <p:sp>
        <p:nvSpPr>
          <p:cNvPr id="100394" name="Rectangle 57"/>
          <p:cNvSpPr>
            <a:spLocks noChangeArrowheads="1"/>
          </p:cNvSpPr>
          <p:nvPr/>
        </p:nvSpPr>
        <p:spPr bwMode="auto">
          <a:xfrm>
            <a:off x="1117600" y="1339850"/>
            <a:ext cx="5386388" cy="304800"/>
          </a:xfrm>
          <a:prstGeom prst="rect">
            <a:avLst/>
          </a:prstGeom>
          <a:noFill/>
          <a:ln w="9525">
            <a:noFill/>
            <a:miter lim="800000"/>
            <a:headEnd/>
            <a:tailEnd/>
          </a:ln>
        </p:spPr>
        <p:txBody>
          <a:bodyPr wrap="none" lIns="0" tIns="0" rIns="0" bIns="0">
            <a:spAutoFit/>
          </a:bodyPr>
          <a:lstStyle/>
          <a:p>
            <a:r>
              <a:rPr lang="en-US" sz="2000"/>
              <a:t>Map:</a:t>
            </a:r>
            <a:r>
              <a:rPr lang="en-US" sz="2000" b="0"/>
              <a:t> distribute PageRank “credit” to link targets</a:t>
            </a:r>
          </a:p>
        </p:txBody>
      </p:sp>
      <p:sp>
        <p:nvSpPr>
          <p:cNvPr id="100395" name="Rectangle 60"/>
          <p:cNvSpPr>
            <a:spLocks noChangeArrowheads="1"/>
          </p:cNvSpPr>
          <p:nvPr/>
        </p:nvSpPr>
        <p:spPr bwMode="auto">
          <a:xfrm>
            <a:off x="1066800" y="4170363"/>
            <a:ext cx="357188" cy="536575"/>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100396" name="Rectangle 61"/>
          <p:cNvSpPr>
            <a:spLocks noChangeArrowheads="1"/>
          </p:cNvSpPr>
          <p:nvPr/>
        </p:nvSpPr>
        <p:spPr bwMode="auto">
          <a:xfrm>
            <a:off x="1066800" y="4170363"/>
            <a:ext cx="357188" cy="536575"/>
          </a:xfrm>
          <a:prstGeom prst="rect">
            <a:avLst/>
          </a:prstGeom>
          <a:noFill/>
          <a:ln w="3175" cap="rnd">
            <a:noFill/>
            <a:round/>
            <a:headEnd/>
            <a:tailEnd/>
          </a:ln>
        </p:spPr>
        <p:txBody>
          <a:bodyPr/>
          <a:lstStyle/>
          <a:p>
            <a:endParaRPr lang="en-US"/>
          </a:p>
        </p:txBody>
      </p:sp>
      <p:sp>
        <p:nvSpPr>
          <p:cNvPr id="100397" name="Rectangle 62"/>
          <p:cNvSpPr>
            <a:spLocks noChangeArrowheads="1"/>
          </p:cNvSpPr>
          <p:nvPr/>
        </p:nvSpPr>
        <p:spPr bwMode="auto">
          <a:xfrm>
            <a:off x="1603375" y="4170363"/>
            <a:ext cx="357188" cy="536575"/>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a:lstStyle/>
          <a:p>
            <a:endParaRPr lang="en-US"/>
          </a:p>
        </p:txBody>
      </p:sp>
      <p:sp>
        <p:nvSpPr>
          <p:cNvPr id="100398" name="Rectangle 63"/>
          <p:cNvSpPr>
            <a:spLocks noChangeArrowheads="1"/>
          </p:cNvSpPr>
          <p:nvPr/>
        </p:nvSpPr>
        <p:spPr bwMode="auto">
          <a:xfrm>
            <a:off x="1603375" y="4170363"/>
            <a:ext cx="357188" cy="536575"/>
          </a:xfrm>
          <a:prstGeom prst="rect">
            <a:avLst/>
          </a:prstGeom>
          <a:noFill/>
          <a:ln w="3175" cap="rnd">
            <a:noFill/>
            <a:round/>
            <a:headEnd/>
            <a:tailEnd/>
          </a:ln>
        </p:spPr>
        <p:txBody>
          <a:bodyPr/>
          <a:lstStyle/>
          <a:p>
            <a:endParaRPr lang="en-US"/>
          </a:p>
        </p:txBody>
      </p:sp>
      <p:sp>
        <p:nvSpPr>
          <p:cNvPr id="100399" name="Rectangle 64"/>
          <p:cNvSpPr>
            <a:spLocks noChangeArrowheads="1"/>
          </p:cNvSpPr>
          <p:nvPr/>
        </p:nvSpPr>
        <p:spPr bwMode="auto">
          <a:xfrm>
            <a:off x="2138363" y="4170363"/>
            <a:ext cx="358775" cy="536575"/>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lstStyle/>
          <a:p>
            <a:endParaRPr lang="en-US"/>
          </a:p>
        </p:txBody>
      </p:sp>
      <p:sp>
        <p:nvSpPr>
          <p:cNvPr id="100400" name="Rectangle 65"/>
          <p:cNvSpPr>
            <a:spLocks noChangeArrowheads="1"/>
          </p:cNvSpPr>
          <p:nvPr/>
        </p:nvSpPr>
        <p:spPr bwMode="auto">
          <a:xfrm>
            <a:off x="2138363" y="4170363"/>
            <a:ext cx="358775" cy="536575"/>
          </a:xfrm>
          <a:prstGeom prst="rect">
            <a:avLst/>
          </a:prstGeom>
          <a:noFill/>
          <a:ln w="3175" cap="rnd">
            <a:noFill/>
            <a:round/>
            <a:headEnd/>
            <a:tailEnd/>
          </a:ln>
        </p:spPr>
        <p:txBody>
          <a:bodyPr/>
          <a:lstStyle/>
          <a:p>
            <a:endParaRPr lang="en-US"/>
          </a:p>
        </p:txBody>
      </p:sp>
      <p:sp>
        <p:nvSpPr>
          <p:cNvPr id="100401" name="Rectangle 66"/>
          <p:cNvSpPr>
            <a:spLocks noChangeArrowheads="1"/>
          </p:cNvSpPr>
          <p:nvPr/>
        </p:nvSpPr>
        <p:spPr bwMode="auto">
          <a:xfrm>
            <a:off x="2674938" y="4170363"/>
            <a:ext cx="357187" cy="536575"/>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lstStyle/>
          <a:p>
            <a:endParaRPr lang="en-US"/>
          </a:p>
        </p:txBody>
      </p:sp>
      <p:sp>
        <p:nvSpPr>
          <p:cNvPr id="100402" name="Rectangle 67"/>
          <p:cNvSpPr>
            <a:spLocks noChangeArrowheads="1"/>
          </p:cNvSpPr>
          <p:nvPr/>
        </p:nvSpPr>
        <p:spPr bwMode="auto">
          <a:xfrm>
            <a:off x="2674938" y="4170363"/>
            <a:ext cx="357187" cy="536575"/>
          </a:xfrm>
          <a:prstGeom prst="rect">
            <a:avLst/>
          </a:prstGeom>
          <a:noFill/>
          <a:ln w="3175" cap="rnd">
            <a:noFill/>
            <a:round/>
            <a:headEnd/>
            <a:tailEnd/>
          </a:ln>
        </p:spPr>
        <p:txBody>
          <a:bodyPr/>
          <a:lstStyle/>
          <a:p>
            <a:endParaRPr lang="en-US"/>
          </a:p>
        </p:txBody>
      </p:sp>
      <p:sp>
        <p:nvSpPr>
          <p:cNvPr id="100403" name="Rectangle 68"/>
          <p:cNvSpPr>
            <a:spLocks noChangeArrowheads="1"/>
          </p:cNvSpPr>
          <p:nvPr/>
        </p:nvSpPr>
        <p:spPr bwMode="auto">
          <a:xfrm>
            <a:off x="3433763" y="4170363"/>
            <a:ext cx="358775" cy="536575"/>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100404" name="Rectangle 69"/>
          <p:cNvSpPr>
            <a:spLocks noChangeArrowheads="1"/>
          </p:cNvSpPr>
          <p:nvPr/>
        </p:nvSpPr>
        <p:spPr bwMode="auto">
          <a:xfrm>
            <a:off x="3433763" y="4170363"/>
            <a:ext cx="358775" cy="536575"/>
          </a:xfrm>
          <a:prstGeom prst="rect">
            <a:avLst/>
          </a:prstGeom>
          <a:noFill/>
          <a:ln w="3175" cap="rnd">
            <a:noFill/>
            <a:round/>
            <a:headEnd/>
            <a:tailEnd/>
          </a:ln>
        </p:spPr>
        <p:txBody>
          <a:bodyPr/>
          <a:lstStyle/>
          <a:p>
            <a:endParaRPr lang="en-US"/>
          </a:p>
        </p:txBody>
      </p:sp>
      <p:sp>
        <p:nvSpPr>
          <p:cNvPr id="100405" name="Rectangle 70"/>
          <p:cNvSpPr>
            <a:spLocks noChangeArrowheads="1"/>
          </p:cNvSpPr>
          <p:nvPr/>
        </p:nvSpPr>
        <p:spPr bwMode="auto">
          <a:xfrm>
            <a:off x="3970338" y="4170363"/>
            <a:ext cx="357187" cy="536575"/>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lstStyle/>
          <a:p>
            <a:endParaRPr lang="en-US"/>
          </a:p>
        </p:txBody>
      </p:sp>
      <p:sp>
        <p:nvSpPr>
          <p:cNvPr id="100406" name="Rectangle 71"/>
          <p:cNvSpPr>
            <a:spLocks noChangeArrowheads="1"/>
          </p:cNvSpPr>
          <p:nvPr/>
        </p:nvSpPr>
        <p:spPr bwMode="auto">
          <a:xfrm>
            <a:off x="3970338" y="4170363"/>
            <a:ext cx="357187" cy="536575"/>
          </a:xfrm>
          <a:prstGeom prst="rect">
            <a:avLst/>
          </a:prstGeom>
          <a:noFill/>
          <a:ln w="3175" cap="rnd">
            <a:noFill/>
            <a:round/>
            <a:headEnd/>
            <a:tailEnd/>
          </a:ln>
        </p:spPr>
        <p:txBody>
          <a:bodyPr/>
          <a:lstStyle/>
          <a:p>
            <a:endParaRPr lang="en-US"/>
          </a:p>
        </p:txBody>
      </p:sp>
      <p:sp>
        <p:nvSpPr>
          <p:cNvPr id="100407" name="Rectangle 72"/>
          <p:cNvSpPr>
            <a:spLocks noChangeArrowheads="1"/>
          </p:cNvSpPr>
          <p:nvPr/>
        </p:nvSpPr>
        <p:spPr bwMode="auto">
          <a:xfrm>
            <a:off x="4506913" y="4170363"/>
            <a:ext cx="357187" cy="536575"/>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lstStyle/>
          <a:p>
            <a:endParaRPr lang="en-US"/>
          </a:p>
        </p:txBody>
      </p:sp>
      <p:sp>
        <p:nvSpPr>
          <p:cNvPr id="100408" name="Rectangle 73"/>
          <p:cNvSpPr>
            <a:spLocks noChangeArrowheads="1"/>
          </p:cNvSpPr>
          <p:nvPr/>
        </p:nvSpPr>
        <p:spPr bwMode="auto">
          <a:xfrm>
            <a:off x="4506913" y="4170363"/>
            <a:ext cx="357187" cy="536575"/>
          </a:xfrm>
          <a:prstGeom prst="rect">
            <a:avLst/>
          </a:prstGeom>
          <a:noFill/>
          <a:ln w="3175" cap="rnd">
            <a:noFill/>
            <a:round/>
            <a:headEnd/>
            <a:tailEnd/>
          </a:ln>
        </p:spPr>
        <p:txBody>
          <a:bodyPr/>
          <a:lstStyle/>
          <a:p>
            <a:endParaRPr lang="en-US"/>
          </a:p>
        </p:txBody>
      </p:sp>
      <p:sp>
        <p:nvSpPr>
          <p:cNvPr id="100409" name="Rectangle 74"/>
          <p:cNvSpPr>
            <a:spLocks noChangeArrowheads="1"/>
          </p:cNvSpPr>
          <p:nvPr/>
        </p:nvSpPr>
        <p:spPr bwMode="auto">
          <a:xfrm>
            <a:off x="5356225" y="4170363"/>
            <a:ext cx="357188" cy="536575"/>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lstStyle/>
          <a:p>
            <a:endParaRPr lang="en-US"/>
          </a:p>
        </p:txBody>
      </p:sp>
      <p:sp>
        <p:nvSpPr>
          <p:cNvPr id="100410" name="Rectangle 75"/>
          <p:cNvSpPr>
            <a:spLocks noChangeArrowheads="1"/>
          </p:cNvSpPr>
          <p:nvPr/>
        </p:nvSpPr>
        <p:spPr bwMode="auto">
          <a:xfrm>
            <a:off x="5356225" y="4170363"/>
            <a:ext cx="357188" cy="536575"/>
          </a:xfrm>
          <a:prstGeom prst="rect">
            <a:avLst/>
          </a:prstGeom>
          <a:noFill/>
          <a:ln w="3175" cap="rnd">
            <a:noFill/>
            <a:round/>
            <a:headEnd/>
            <a:tailEnd/>
          </a:ln>
        </p:spPr>
        <p:txBody>
          <a:bodyPr/>
          <a:lstStyle/>
          <a:p>
            <a:endParaRPr lang="en-US"/>
          </a:p>
        </p:txBody>
      </p:sp>
      <p:sp>
        <p:nvSpPr>
          <p:cNvPr id="100411" name="Rectangle 76"/>
          <p:cNvSpPr>
            <a:spLocks noChangeArrowheads="1"/>
          </p:cNvSpPr>
          <p:nvPr/>
        </p:nvSpPr>
        <p:spPr bwMode="auto">
          <a:xfrm>
            <a:off x="5891213" y="4170363"/>
            <a:ext cx="358775" cy="536575"/>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lstStyle/>
          <a:p>
            <a:endParaRPr lang="en-US"/>
          </a:p>
        </p:txBody>
      </p:sp>
      <p:sp>
        <p:nvSpPr>
          <p:cNvPr id="100412" name="Rectangle 77"/>
          <p:cNvSpPr>
            <a:spLocks noChangeArrowheads="1"/>
          </p:cNvSpPr>
          <p:nvPr/>
        </p:nvSpPr>
        <p:spPr bwMode="auto">
          <a:xfrm>
            <a:off x="5891213" y="4170363"/>
            <a:ext cx="358775" cy="536575"/>
          </a:xfrm>
          <a:prstGeom prst="rect">
            <a:avLst/>
          </a:prstGeom>
          <a:noFill/>
          <a:ln w="3175" cap="rnd">
            <a:noFill/>
            <a:round/>
            <a:headEnd/>
            <a:tailEnd/>
          </a:ln>
        </p:spPr>
        <p:txBody>
          <a:bodyPr/>
          <a:lstStyle/>
          <a:p>
            <a:endParaRPr lang="en-US"/>
          </a:p>
        </p:txBody>
      </p:sp>
      <p:sp>
        <p:nvSpPr>
          <p:cNvPr id="100413" name="Rectangle 78"/>
          <p:cNvSpPr>
            <a:spLocks noChangeArrowheads="1"/>
          </p:cNvSpPr>
          <p:nvPr/>
        </p:nvSpPr>
        <p:spPr bwMode="auto">
          <a:xfrm>
            <a:off x="6427788" y="4170363"/>
            <a:ext cx="357187" cy="5365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0414" name="Rectangle 79"/>
          <p:cNvSpPr>
            <a:spLocks noChangeArrowheads="1"/>
          </p:cNvSpPr>
          <p:nvPr/>
        </p:nvSpPr>
        <p:spPr bwMode="auto">
          <a:xfrm>
            <a:off x="6427788" y="4170363"/>
            <a:ext cx="357187" cy="536575"/>
          </a:xfrm>
          <a:prstGeom prst="rect">
            <a:avLst/>
          </a:prstGeom>
          <a:noFill/>
          <a:ln w="3175" cap="rnd">
            <a:noFill/>
            <a:round/>
            <a:headEnd/>
            <a:tailEnd/>
          </a:ln>
        </p:spPr>
        <p:txBody>
          <a:bodyPr/>
          <a:lstStyle/>
          <a:p>
            <a:endParaRPr lang="en-US"/>
          </a:p>
        </p:txBody>
      </p:sp>
      <p:sp>
        <p:nvSpPr>
          <p:cNvPr id="100415" name="Rectangle 80"/>
          <p:cNvSpPr>
            <a:spLocks noChangeArrowheads="1"/>
          </p:cNvSpPr>
          <p:nvPr/>
        </p:nvSpPr>
        <p:spPr bwMode="auto">
          <a:xfrm>
            <a:off x="6875463" y="4170363"/>
            <a:ext cx="357187" cy="536575"/>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lstStyle/>
          <a:p>
            <a:endParaRPr lang="en-US"/>
          </a:p>
        </p:txBody>
      </p:sp>
      <p:sp>
        <p:nvSpPr>
          <p:cNvPr id="100416" name="Rectangle 81"/>
          <p:cNvSpPr>
            <a:spLocks noChangeArrowheads="1"/>
          </p:cNvSpPr>
          <p:nvPr/>
        </p:nvSpPr>
        <p:spPr bwMode="auto">
          <a:xfrm>
            <a:off x="6875463" y="4170363"/>
            <a:ext cx="357187" cy="536575"/>
          </a:xfrm>
          <a:prstGeom prst="rect">
            <a:avLst/>
          </a:prstGeom>
          <a:noFill/>
          <a:ln w="3175" cap="rnd">
            <a:noFill/>
            <a:round/>
            <a:headEnd/>
            <a:tailEnd/>
          </a:ln>
        </p:spPr>
        <p:txBody>
          <a:bodyPr/>
          <a:lstStyle/>
          <a:p>
            <a:endParaRPr lang="en-US"/>
          </a:p>
        </p:txBody>
      </p:sp>
      <p:sp>
        <p:nvSpPr>
          <p:cNvPr id="100417" name="Rectangle 85"/>
          <p:cNvSpPr>
            <a:spLocks noChangeArrowheads="1"/>
          </p:cNvSpPr>
          <p:nvPr/>
        </p:nvSpPr>
        <p:spPr bwMode="auto">
          <a:xfrm>
            <a:off x="1603375" y="5332413"/>
            <a:ext cx="714375" cy="534987"/>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100418" name="Rectangle 86"/>
          <p:cNvSpPr>
            <a:spLocks noChangeArrowheads="1"/>
          </p:cNvSpPr>
          <p:nvPr/>
        </p:nvSpPr>
        <p:spPr bwMode="auto">
          <a:xfrm>
            <a:off x="1603375" y="5332413"/>
            <a:ext cx="714375" cy="534987"/>
          </a:xfrm>
          <a:prstGeom prst="rect">
            <a:avLst/>
          </a:prstGeom>
          <a:noFill/>
          <a:ln w="3175" cap="rnd">
            <a:noFill/>
            <a:round/>
            <a:headEnd/>
            <a:tailEnd/>
          </a:ln>
        </p:spPr>
        <p:txBody>
          <a:bodyPr/>
          <a:lstStyle/>
          <a:p>
            <a:endParaRPr lang="en-US"/>
          </a:p>
        </p:txBody>
      </p:sp>
      <p:sp>
        <p:nvSpPr>
          <p:cNvPr id="100419" name="Rectangle 87"/>
          <p:cNvSpPr>
            <a:spLocks noChangeArrowheads="1"/>
          </p:cNvSpPr>
          <p:nvPr/>
        </p:nvSpPr>
        <p:spPr bwMode="auto">
          <a:xfrm>
            <a:off x="2497138" y="5332413"/>
            <a:ext cx="357187" cy="534987"/>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a:lstStyle/>
          <a:p>
            <a:endParaRPr lang="en-US"/>
          </a:p>
        </p:txBody>
      </p:sp>
      <p:sp>
        <p:nvSpPr>
          <p:cNvPr id="100420" name="Rectangle 88"/>
          <p:cNvSpPr>
            <a:spLocks noChangeArrowheads="1"/>
          </p:cNvSpPr>
          <p:nvPr/>
        </p:nvSpPr>
        <p:spPr bwMode="auto">
          <a:xfrm>
            <a:off x="2497138" y="5332413"/>
            <a:ext cx="357187" cy="534987"/>
          </a:xfrm>
          <a:prstGeom prst="rect">
            <a:avLst/>
          </a:prstGeom>
          <a:noFill/>
          <a:ln w="3175" cap="rnd">
            <a:noFill/>
            <a:round/>
            <a:headEnd/>
            <a:tailEnd/>
          </a:ln>
        </p:spPr>
        <p:txBody>
          <a:bodyPr/>
          <a:lstStyle/>
          <a:p>
            <a:endParaRPr lang="en-US"/>
          </a:p>
        </p:txBody>
      </p:sp>
      <p:sp>
        <p:nvSpPr>
          <p:cNvPr id="100421" name="Rectangle 89"/>
          <p:cNvSpPr>
            <a:spLocks noChangeArrowheads="1"/>
          </p:cNvSpPr>
          <p:nvPr/>
        </p:nvSpPr>
        <p:spPr bwMode="auto">
          <a:xfrm>
            <a:off x="3032125" y="5332413"/>
            <a:ext cx="1073150" cy="534987"/>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lstStyle/>
          <a:p>
            <a:endParaRPr lang="en-US"/>
          </a:p>
        </p:txBody>
      </p:sp>
      <p:sp>
        <p:nvSpPr>
          <p:cNvPr id="100422" name="Rectangle 90"/>
          <p:cNvSpPr>
            <a:spLocks noChangeArrowheads="1"/>
          </p:cNvSpPr>
          <p:nvPr/>
        </p:nvSpPr>
        <p:spPr bwMode="auto">
          <a:xfrm>
            <a:off x="3032125" y="5332413"/>
            <a:ext cx="1073150" cy="534987"/>
          </a:xfrm>
          <a:prstGeom prst="rect">
            <a:avLst/>
          </a:prstGeom>
          <a:noFill/>
          <a:ln w="3175" cap="rnd">
            <a:noFill/>
            <a:round/>
            <a:headEnd/>
            <a:tailEnd/>
          </a:ln>
        </p:spPr>
        <p:txBody>
          <a:bodyPr/>
          <a:lstStyle/>
          <a:p>
            <a:endParaRPr lang="en-US"/>
          </a:p>
        </p:txBody>
      </p:sp>
      <p:sp>
        <p:nvSpPr>
          <p:cNvPr id="100423" name="Rectangle 91"/>
          <p:cNvSpPr>
            <a:spLocks noChangeArrowheads="1"/>
          </p:cNvSpPr>
          <p:nvPr/>
        </p:nvSpPr>
        <p:spPr bwMode="auto">
          <a:xfrm>
            <a:off x="4284663" y="5332413"/>
            <a:ext cx="1428750" cy="534987"/>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lstStyle/>
          <a:p>
            <a:endParaRPr lang="en-US"/>
          </a:p>
        </p:txBody>
      </p:sp>
      <p:sp>
        <p:nvSpPr>
          <p:cNvPr id="100424" name="Rectangle 92"/>
          <p:cNvSpPr>
            <a:spLocks noChangeArrowheads="1"/>
          </p:cNvSpPr>
          <p:nvPr/>
        </p:nvSpPr>
        <p:spPr bwMode="auto">
          <a:xfrm>
            <a:off x="4284663" y="5332413"/>
            <a:ext cx="1428750" cy="534987"/>
          </a:xfrm>
          <a:prstGeom prst="rect">
            <a:avLst/>
          </a:prstGeom>
          <a:noFill/>
          <a:ln w="3175" cap="rnd">
            <a:noFill/>
            <a:round/>
            <a:headEnd/>
            <a:tailEnd/>
          </a:ln>
        </p:spPr>
        <p:txBody>
          <a:bodyPr/>
          <a:lstStyle/>
          <a:p>
            <a:endParaRPr lang="en-US"/>
          </a:p>
        </p:txBody>
      </p:sp>
      <p:sp>
        <p:nvSpPr>
          <p:cNvPr id="100425" name="Rectangle 93"/>
          <p:cNvSpPr>
            <a:spLocks noChangeArrowheads="1"/>
          </p:cNvSpPr>
          <p:nvPr/>
        </p:nvSpPr>
        <p:spPr bwMode="auto">
          <a:xfrm>
            <a:off x="5891213" y="5332413"/>
            <a:ext cx="358775" cy="534987"/>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0426" name="Rectangle 94"/>
          <p:cNvSpPr>
            <a:spLocks noChangeArrowheads="1"/>
          </p:cNvSpPr>
          <p:nvPr/>
        </p:nvSpPr>
        <p:spPr bwMode="auto">
          <a:xfrm>
            <a:off x="5891213" y="5332413"/>
            <a:ext cx="358775" cy="534987"/>
          </a:xfrm>
          <a:prstGeom prst="rect">
            <a:avLst/>
          </a:prstGeom>
          <a:noFill/>
          <a:ln w="3175" cap="rnd">
            <a:noFill/>
            <a:round/>
            <a:headEnd/>
            <a:tailEnd/>
          </a:ln>
        </p:spPr>
        <p:txBody>
          <a:bodyPr/>
          <a:lstStyle/>
          <a:p>
            <a:endParaRPr lang="en-US"/>
          </a:p>
        </p:txBody>
      </p:sp>
      <p:sp>
        <p:nvSpPr>
          <p:cNvPr id="100427" name="Line 95"/>
          <p:cNvSpPr>
            <a:spLocks noChangeShapeType="1"/>
          </p:cNvSpPr>
          <p:nvPr/>
        </p:nvSpPr>
        <p:spPr bwMode="auto">
          <a:xfrm>
            <a:off x="1781175" y="4706938"/>
            <a:ext cx="893763" cy="625475"/>
          </a:xfrm>
          <a:prstGeom prst="line">
            <a:avLst/>
          </a:prstGeom>
          <a:noFill/>
          <a:ln w="3175" cap="rnd">
            <a:solidFill>
              <a:schemeClr val="tx1"/>
            </a:solidFill>
            <a:round/>
            <a:headEnd/>
            <a:tailEnd type="triangle" w="med" len="med"/>
          </a:ln>
        </p:spPr>
        <p:txBody>
          <a:bodyPr/>
          <a:lstStyle/>
          <a:p>
            <a:endParaRPr lang="en-US"/>
          </a:p>
        </p:txBody>
      </p:sp>
      <p:sp>
        <p:nvSpPr>
          <p:cNvPr id="100428" name="Line 97"/>
          <p:cNvSpPr>
            <a:spLocks noChangeShapeType="1"/>
          </p:cNvSpPr>
          <p:nvPr/>
        </p:nvSpPr>
        <p:spPr bwMode="auto">
          <a:xfrm flipH="1">
            <a:off x="2138363" y="4706938"/>
            <a:ext cx="1295400" cy="625475"/>
          </a:xfrm>
          <a:prstGeom prst="line">
            <a:avLst/>
          </a:prstGeom>
          <a:noFill/>
          <a:ln w="3175" cap="rnd">
            <a:solidFill>
              <a:schemeClr val="tx1"/>
            </a:solidFill>
            <a:round/>
            <a:headEnd/>
            <a:tailEnd type="triangle" w="med" len="med"/>
          </a:ln>
        </p:spPr>
        <p:txBody>
          <a:bodyPr/>
          <a:lstStyle/>
          <a:p>
            <a:endParaRPr lang="en-US"/>
          </a:p>
        </p:txBody>
      </p:sp>
      <p:sp>
        <p:nvSpPr>
          <p:cNvPr id="100429" name="Line 99"/>
          <p:cNvSpPr>
            <a:spLocks noChangeShapeType="1"/>
          </p:cNvSpPr>
          <p:nvPr/>
        </p:nvSpPr>
        <p:spPr bwMode="auto">
          <a:xfrm>
            <a:off x="1244600" y="4706938"/>
            <a:ext cx="536575" cy="625475"/>
          </a:xfrm>
          <a:prstGeom prst="line">
            <a:avLst/>
          </a:prstGeom>
          <a:noFill/>
          <a:ln w="3175" cap="rnd">
            <a:solidFill>
              <a:schemeClr val="tx1"/>
            </a:solidFill>
            <a:round/>
            <a:headEnd/>
            <a:tailEnd type="triangle" w="med" len="med"/>
          </a:ln>
        </p:spPr>
        <p:txBody>
          <a:bodyPr/>
          <a:lstStyle/>
          <a:p>
            <a:endParaRPr lang="en-US"/>
          </a:p>
        </p:txBody>
      </p:sp>
      <p:sp>
        <p:nvSpPr>
          <p:cNvPr id="100430" name="Line 101"/>
          <p:cNvSpPr>
            <a:spLocks noChangeShapeType="1"/>
          </p:cNvSpPr>
          <p:nvPr/>
        </p:nvSpPr>
        <p:spPr bwMode="auto">
          <a:xfrm>
            <a:off x="2317750" y="4706938"/>
            <a:ext cx="893763" cy="625475"/>
          </a:xfrm>
          <a:prstGeom prst="line">
            <a:avLst/>
          </a:prstGeom>
          <a:noFill/>
          <a:ln w="3175" cap="rnd">
            <a:solidFill>
              <a:schemeClr val="tx1"/>
            </a:solidFill>
            <a:round/>
            <a:headEnd/>
            <a:tailEnd type="triangle" w="med" len="med"/>
          </a:ln>
        </p:spPr>
        <p:txBody>
          <a:bodyPr/>
          <a:lstStyle/>
          <a:p>
            <a:endParaRPr lang="en-US"/>
          </a:p>
        </p:txBody>
      </p:sp>
      <p:sp>
        <p:nvSpPr>
          <p:cNvPr id="100431" name="Line 103"/>
          <p:cNvSpPr>
            <a:spLocks noChangeShapeType="1"/>
          </p:cNvSpPr>
          <p:nvPr/>
        </p:nvSpPr>
        <p:spPr bwMode="auto">
          <a:xfrm flipH="1">
            <a:off x="3390900" y="4706938"/>
            <a:ext cx="1295400" cy="625475"/>
          </a:xfrm>
          <a:prstGeom prst="line">
            <a:avLst/>
          </a:prstGeom>
          <a:noFill/>
          <a:ln w="3175" cap="rnd">
            <a:solidFill>
              <a:schemeClr val="tx1"/>
            </a:solidFill>
            <a:round/>
            <a:headEnd/>
            <a:tailEnd type="triangle" w="med" len="med"/>
          </a:ln>
        </p:spPr>
        <p:txBody>
          <a:bodyPr/>
          <a:lstStyle/>
          <a:p>
            <a:endParaRPr lang="en-US"/>
          </a:p>
        </p:txBody>
      </p:sp>
      <p:sp>
        <p:nvSpPr>
          <p:cNvPr id="100432" name="Line 105"/>
          <p:cNvSpPr>
            <a:spLocks noChangeShapeType="1"/>
          </p:cNvSpPr>
          <p:nvPr/>
        </p:nvSpPr>
        <p:spPr bwMode="auto">
          <a:xfrm flipH="1">
            <a:off x="3748088" y="4706938"/>
            <a:ext cx="2322512" cy="625475"/>
          </a:xfrm>
          <a:prstGeom prst="line">
            <a:avLst/>
          </a:prstGeom>
          <a:noFill/>
          <a:ln w="3175" cap="rnd">
            <a:solidFill>
              <a:schemeClr val="tx1"/>
            </a:solidFill>
            <a:round/>
            <a:headEnd/>
            <a:tailEnd type="triangle" w="med" len="med"/>
          </a:ln>
        </p:spPr>
        <p:txBody>
          <a:bodyPr/>
          <a:lstStyle/>
          <a:p>
            <a:endParaRPr lang="en-US"/>
          </a:p>
        </p:txBody>
      </p:sp>
      <p:sp>
        <p:nvSpPr>
          <p:cNvPr id="100433" name="Line 107"/>
          <p:cNvSpPr>
            <a:spLocks noChangeShapeType="1"/>
          </p:cNvSpPr>
          <p:nvPr/>
        </p:nvSpPr>
        <p:spPr bwMode="auto">
          <a:xfrm>
            <a:off x="2854325" y="4706938"/>
            <a:ext cx="1608138" cy="625475"/>
          </a:xfrm>
          <a:prstGeom prst="line">
            <a:avLst/>
          </a:prstGeom>
          <a:noFill/>
          <a:ln w="3175" cap="rnd">
            <a:solidFill>
              <a:schemeClr val="tx1"/>
            </a:solidFill>
            <a:round/>
            <a:headEnd/>
            <a:tailEnd type="triangle" w="med" len="med"/>
          </a:ln>
        </p:spPr>
        <p:txBody>
          <a:bodyPr/>
          <a:lstStyle/>
          <a:p>
            <a:endParaRPr lang="en-US"/>
          </a:p>
        </p:txBody>
      </p:sp>
      <p:sp>
        <p:nvSpPr>
          <p:cNvPr id="100434" name="Line 109"/>
          <p:cNvSpPr>
            <a:spLocks noChangeShapeType="1"/>
          </p:cNvSpPr>
          <p:nvPr/>
        </p:nvSpPr>
        <p:spPr bwMode="auto">
          <a:xfrm>
            <a:off x="4149725" y="4706938"/>
            <a:ext cx="625475" cy="625475"/>
          </a:xfrm>
          <a:prstGeom prst="line">
            <a:avLst/>
          </a:prstGeom>
          <a:noFill/>
          <a:ln w="3175" cap="rnd">
            <a:solidFill>
              <a:schemeClr val="tx1"/>
            </a:solidFill>
            <a:round/>
            <a:headEnd/>
            <a:tailEnd type="triangle" w="med" len="med"/>
          </a:ln>
        </p:spPr>
        <p:txBody>
          <a:bodyPr/>
          <a:lstStyle/>
          <a:p>
            <a:endParaRPr lang="en-US"/>
          </a:p>
        </p:txBody>
      </p:sp>
      <p:sp>
        <p:nvSpPr>
          <p:cNvPr id="100435" name="Line 111"/>
          <p:cNvSpPr>
            <a:spLocks noChangeShapeType="1"/>
          </p:cNvSpPr>
          <p:nvPr/>
        </p:nvSpPr>
        <p:spPr bwMode="auto">
          <a:xfrm flipH="1">
            <a:off x="4999038" y="4706938"/>
            <a:ext cx="534987" cy="625475"/>
          </a:xfrm>
          <a:prstGeom prst="line">
            <a:avLst/>
          </a:prstGeom>
          <a:noFill/>
          <a:ln w="3175" cap="rnd">
            <a:solidFill>
              <a:schemeClr val="tx1"/>
            </a:solidFill>
            <a:round/>
            <a:headEnd/>
            <a:tailEnd type="triangle" w="med" len="med"/>
          </a:ln>
        </p:spPr>
        <p:txBody>
          <a:bodyPr/>
          <a:lstStyle/>
          <a:p>
            <a:endParaRPr lang="en-US"/>
          </a:p>
        </p:txBody>
      </p:sp>
      <p:sp>
        <p:nvSpPr>
          <p:cNvPr id="100436" name="Line 113"/>
          <p:cNvSpPr>
            <a:spLocks noChangeShapeType="1"/>
          </p:cNvSpPr>
          <p:nvPr/>
        </p:nvSpPr>
        <p:spPr bwMode="auto">
          <a:xfrm flipH="1">
            <a:off x="5356225" y="4706938"/>
            <a:ext cx="1697038" cy="625475"/>
          </a:xfrm>
          <a:prstGeom prst="line">
            <a:avLst/>
          </a:prstGeom>
          <a:noFill/>
          <a:ln w="3175" cap="rnd">
            <a:solidFill>
              <a:schemeClr val="tx1"/>
            </a:solidFill>
            <a:round/>
            <a:headEnd/>
            <a:tailEnd type="triangle" w="med" len="med"/>
          </a:ln>
        </p:spPr>
        <p:txBody>
          <a:bodyPr/>
          <a:lstStyle/>
          <a:p>
            <a:endParaRPr lang="en-US"/>
          </a:p>
        </p:txBody>
      </p:sp>
      <p:sp>
        <p:nvSpPr>
          <p:cNvPr id="100437" name="Line 115"/>
          <p:cNvSpPr>
            <a:spLocks noChangeShapeType="1"/>
          </p:cNvSpPr>
          <p:nvPr/>
        </p:nvSpPr>
        <p:spPr bwMode="auto">
          <a:xfrm flipH="1">
            <a:off x="6070600" y="4706938"/>
            <a:ext cx="536575" cy="625475"/>
          </a:xfrm>
          <a:prstGeom prst="line">
            <a:avLst/>
          </a:prstGeom>
          <a:noFill/>
          <a:ln w="3175" cap="rnd">
            <a:solidFill>
              <a:schemeClr val="tx1"/>
            </a:solidFill>
            <a:round/>
            <a:headEnd/>
            <a:tailEnd type="triangle" w="med" len="med"/>
          </a:ln>
        </p:spPr>
        <p:txBody>
          <a:bodyPr/>
          <a:lstStyle/>
          <a:p>
            <a:endParaRPr lang="en-US"/>
          </a:p>
        </p:txBody>
      </p:sp>
      <p:sp>
        <p:nvSpPr>
          <p:cNvPr id="100438" name="Rectangle 120"/>
          <p:cNvSpPr>
            <a:spLocks noChangeArrowheads="1"/>
          </p:cNvSpPr>
          <p:nvPr/>
        </p:nvSpPr>
        <p:spPr bwMode="auto">
          <a:xfrm>
            <a:off x="6054725" y="6518275"/>
            <a:ext cx="128588" cy="182563"/>
          </a:xfrm>
          <a:prstGeom prst="rect">
            <a:avLst/>
          </a:prstGeom>
          <a:noFill/>
          <a:ln w="9525">
            <a:noFill/>
            <a:miter lim="800000"/>
            <a:headEnd/>
            <a:tailEnd/>
          </a:ln>
        </p:spPr>
        <p:txBody>
          <a:bodyPr wrap="none" lIns="0" tIns="0" rIns="0" bIns="0">
            <a:spAutoFit/>
          </a:bodyPr>
          <a:lstStyle/>
          <a:p>
            <a:r>
              <a:rPr lang="en-US" sz="1200" b="0">
                <a:solidFill>
                  <a:srgbClr val="000000"/>
                </a:solidFill>
              </a:rPr>
              <a:t>...</a:t>
            </a:r>
            <a:endParaRPr lang="en-US"/>
          </a:p>
        </p:txBody>
      </p:sp>
      <p:sp>
        <p:nvSpPr>
          <p:cNvPr id="100439" name="Rectangle 124"/>
          <p:cNvSpPr>
            <a:spLocks noChangeArrowheads="1"/>
          </p:cNvSpPr>
          <p:nvPr/>
        </p:nvSpPr>
        <p:spPr bwMode="auto">
          <a:xfrm>
            <a:off x="1117600" y="3489325"/>
            <a:ext cx="6273800" cy="549275"/>
          </a:xfrm>
          <a:prstGeom prst="rect">
            <a:avLst/>
          </a:prstGeom>
          <a:noFill/>
          <a:ln w="9525">
            <a:noFill/>
            <a:miter lim="800000"/>
            <a:headEnd/>
            <a:tailEnd/>
          </a:ln>
        </p:spPr>
        <p:txBody>
          <a:bodyPr lIns="0" tIns="0" rIns="0" bIns="0">
            <a:spAutoFit/>
          </a:bodyPr>
          <a:lstStyle/>
          <a:p>
            <a:r>
              <a:rPr lang="en-US" sz="1800"/>
              <a:t>Reduce:</a:t>
            </a:r>
            <a:r>
              <a:rPr lang="en-US" sz="1800" b="0"/>
              <a:t> gather up PageRank “credit” from multiple sources to compute new PageRank value</a:t>
            </a:r>
          </a:p>
        </p:txBody>
      </p:sp>
      <p:sp>
        <p:nvSpPr>
          <p:cNvPr id="100440" name="Line 125"/>
          <p:cNvSpPr>
            <a:spLocks noChangeShapeType="1"/>
          </p:cNvSpPr>
          <p:nvPr/>
        </p:nvSpPr>
        <p:spPr bwMode="auto">
          <a:xfrm>
            <a:off x="7467600" y="5165725"/>
            <a:ext cx="762000" cy="0"/>
          </a:xfrm>
          <a:prstGeom prst="line">
            <a:avLst/>
          </a:prstGeom>
          <a:noFill/>
          <a:ln w="31750">
            <a:solidFill>
              <a:schemeClr val="tx1"/>
            </a:solidFill>
            <a:round/>
            <a:headEnd/>
            <a:tailEnd/>
          </a:ln>
        </p:spPr>
        <p:txBody>
          <a:bodyPr/>
          <a:lstStyle/>
          <a:p>
            <a:endParaRPr lang="en-US"/>
          </a:p>
        </p:txBody>
      </p:sp>
      <p:sp>
        <p:nvSpPr>
          <p:cNvPr id="100441" name="Line 126"/>
          <p:cNvSpPr>
            <a:spLocks noChangeShapeType="1"/>
          </p:cNvSpPr>
          <p:nvPr/>
        </p:nvSpPr>
        <p:spPr bwMode="auto">
          <a:xfrm flipV="1">
            <a:off x="8229600" y="2498725"/>
            <a:ext cx="0" cy="2667000"/>
          </a:xfrm>
          <a:prstGeom prst="line">
            <a:avLst/>
          </a:prstGeom>
          <a:noFill/>
          <a:ln w="31750">
            <a:solidFill>
              <a:schemeClr val="tx1"/>
            </a:solidFill>
            <a:round/>
            <a:headEnd/>
            <a:tailEnd/>
          </a:ln>
        </p:spPr>
        <p:txBody>
          <a:bodyPr/>
          <a:lstStyle/>
          <a:p>
            <a:endParaRPr lang="en-US"/>
          </a:p>
        </p:txBody>
      </p:sp>
      <p:sp>
        <p:nvSpPr>
          <p:cNvPr id="100442" name="Line 127"/>
          <p:cNvSpPr>
            <a:spLocks noChangeShapeType="1"/>
          </p:cNvSpPr>
          <p:nvPr/>
        </p:nvSpPr>
        <p:spPr bwMode="auto">
          <a:xfrm>
            <a:off x="7467600" y="2498725"/>
            <a:ext cx="762000" cy="0"/>
          </a:xfrm>
          <a:prstGeom prst="line">
            <a:avLst/>
          </a:prstGeom>
          <a:noFill/>
          <a:ln w="31750">
            <a:solidFill>
              <a:schemeClr val="tx1"/>
            </a:solidFill>
            <a:round/>
            <a:headEnd type="triangle" w="med" len="med"/>
            <a:tailEnd/>
          </a:ln>
        </p:spPr>
        <p:txBody>
          <a:bodyPr/>
          <a:lstStyle/>
          <a:p>
            <a:endParaRPr lang="en-US"/>
          </a:p>
        </p:txBody>
      </p:sp>
      <p:sp>
        <p:nvSpPr>
          <p:cNvPr id="100443" name="Text Box 128"/>
          <p:cNvSpPr txBox="1">
            <a:spLocks noChangeArrowheads="1"/>
          </p:cNvSpPr>
          <p:nvPr/>
        </p:nvSpPr>
        <p:spPr bwMode="auto">
          <a:xfrm>
            <a:off x="7162800" y="5241925"/>
            <a:ext cx="1346200" cy="581025"/>
          </a:xfrm>
          <a:prstGeom prst="rect">
            <a:avLst/>
          </a:prstGeom>
          <a:noFill/>
          <a:ln w="9525">
            <a:noFill/>
            <a:miter lim="800000"/>
            <a:headEnd/>
            <a:tailEnd/>
          </a:ln>
        </p:spPr>
        <p:txBody>
          <a:bodyPr wrap="none">
            <a:spAutoFit/>
          </a:bodyPr>
          <a:lstStyle/>
          <a:p>
            <a:r>
              <a:rPr lang="en-US" b="0"/>
              <a:t>Iterate until</a:t>
            </a:r>
          </a:p>
          <a:p>
            <a:r>
              <a:rPr lang="en-US" b="0"/>
              <a:t>convergence</a:t>
            </a: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1"/>
          <p:cNvSpPr>
            <a:spLocks noGrp="1" noChangeArrowheads="1"/>
          </p:cNvSpPr>
          <p:nvPr>
            <p:ph type="title"/>
          </p:nvPr>
        </p:nvSpPr>
        <p:spPr/>
        <p:txBody>
          <a:bodyPr/>
          <a:lstStyle/>
          <a:p>
            <a:r>
              <a:rPr lang="en-GB" smtClean="0"/>
              <a:t>PageRank: Issues</a:t>
            </a:r>
          </a:p>
        </p:txBody>
      </p:sp>
      <p:sp>
        <p:nvSpPr>
          <p:cNvPr id="101379" name="Rectangle 2"/>
          <p:cNvSpPr>
            <a:spLocks noGrp="1" noChangeArrowheads="1"/>
          </p:cNvSpPr>
          <p:nvPr>
            <p:ph idx="1"/>
          </p:nvPr>
        </p:nvSpPr>
        <p:spPr/>
        <p:txBody>
          <a:bodyPr/>
          <a:lstStyle/>
          <a:p>
            <a:r>
              <a:rPr lang="en-GB" smtClean="0"/>
              <a:t>Is PageRank guaranteed to converge? How quickly?</a:t>
            </a:r>
          </a:p>
          <a:p>
            <a:r>
              <a:rPr lang="en-GB" smtClean="0"/>
              <a:t>What is the “correct” value of </a:t>
            </a:r>
            <a:r>
              <a:rPr lang="en-US" i="1" smtClean="0">
                <a:sym typeface="Symbol" pitchFamily="18" charset="2"/>
              </a:rPr>
              <a:t></a:t>
            </a:r>
            <a:r>
              <a:rPr lang="en-GB" smtClean="0"/>
              <a:t>, and how sensitive is the algorithm to it?</a:t>
            </a:r>
          </a:p>
          <a:p>
            <a:r>
              <a:rPr lang="en-GB" smtClean="0"/>
              <a:t>What about dangling links?</a:t>
            </a:r>
          </a:p>
          <a:p>
            <a:r>
              <a:rPr lang="en-GB" smtClean="0"/>
              <a:t>How do you know when to stop?</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algorithms in </a:t>
            </a:r>
            <a:r>
              <a:rPr lang="en-US" dirty="0" err="1" smtClean="0"/>
              <a:t>MapReduce</a:t>
            </a:r>
            <a:endParaRPr lang="en-US" dirty="0"/>
          </a:p>
        </p:txBody>
      </p:sp>
      <p:sp>
        <p:nvSpPr>
          <p:cNvPr id="3" name="Content Placeholder 2"/>
          <p:cNvSpPr>
            <a:spLocks noGrp="1"/>
          </p:cNvSpPr>
          <p:nvPr>
            <p:ph idx="1"/>
          </p:nvPr>
        </p:nvSpPr>
        <p:spPr/>
        <p:txBody>
          <a:bodyPr/>
          <a:lstStyle/>
          <a:p>
            <a:r>
              <a:rPr lang="en-US" dirty="0" smtClean="0"/>
              <a:t>General approach</a:t>
            </a:r>
          </a:p>
          <a:p>
            <a:pPr lvl="1"/>
            <a:r>
              <a:rPr lang="en-US" dirty="0" smtClean="0"/>
              <a:t>Store graphs as adjacency lists (node, points-to, points-to …)</a:t>
            </a:r>
          </a:p>
          <a:p>
            <a:pPr lvl="1"/>
            <a:r>
              <a:rPr lang="en-US" dirty="0" err="1" smtClean="0"/>
              <a:t>Mappers</a:t>
            </a:r>
            <a:r>
              <a:rPr lang="en-US" dirty="0" smtClean="0"/>
              <a:t> receive (node, points-to*) </a:t>
            </a:r>
            <a:r>
              <a:rPr lang="en-US" dirty="0" err="1" smtClean="0"/>
              <a:t>tuples</a:t>
            </a:r>
            <a:endParaRPr lang="en-US" dirty="0" smtClean="0"/>
          </a:p>
          <a:p>
            <a:pPr lvl="1"/>
            <a:r>
              <a:rPr lang="en-US" dirty="0" smtClean="0"/>
              <a:t>Map task computes some function of the link structure</a:t>
            </a:r>
          </a:p>
          <a:p>
            <a:pPr lvl="1"/>
            <a:r>
              <a:rPr lang="en-US" dirty="0" smtClean="0"/>
              <a:t>Output key is usually the target node in the adjacency list representation</a:t>
            </a:r>
          </a:p>
          <a:p>
            <a:pPr lvl="1"/>
            <a:r>
              <a:rPr lang="en-US" dirty="0" err="1" smtClean="0"/>
              <a:t>Mapper</a:t>
            </a:r>
            <a:r>
              <a:rPr lang="en-US" dirty="0" smtClean="0"/>
              <a:t> typically outputs the graph structure as well</a:t>
            </a:r>
          </a:p>
          <a:p>
            <a:r>
              <a:rPr lang="en-US" dirty="0" smtClean="0"/>
              <a:t>Iterate multiple </a:t>
            </a:r>
            <a:r>
              <a:rPr lang="en-US" dirty="0" err="1" smtClean="0"/>
              <a:t>MapReduce</a:t>
            </a:r>
            <a:r>
              <a:rPr lang="en-US" dirty="0" smtClean="0"/>
              <a:t> cycles until some convergence criterion is met</a:t>
            </a:r>
          </a:p>
          <a:p>
            <a:endParaRPr lang="en-US" dirty="0" smtClean="0"/>
          </a:p>
          <a:p>
            <a:pPr lvl="1"/>
            <a:endParaRPr lang="en-US" dirty="0"/>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02" name="TextBox 3"/>
          <p:cNvSpPr txBox="1">
            <a:spLocks noChangeArrowheads="1"/>
          </p:cNvSpPr>
          <p:nvPr/>
        </p:nvSpPr>
        <p:spPr bwMode="auto">
          <a:xfrm>
            <a:off x="152400" y="2209800"/>
            <a:ext cx="8839200" cy="1570038"/>
          </a:xfrm>
          <a:prstGeom prst="rect">
            <a:avLst/>
          </a:prstGeom>
          <a:noFill/>
          <a:ln w="9525">
            <a:noFill/>
            <a:miter lim="800000"/>
            <a:headEnd/>
            <a:tailEnd/>
          </a:ln>
        </p:spPr>
        <p:txBody>
          <a:bodyPr>
            <a:spAutoFit/>
          </a:bodyPr>
          <a:lstStyle/>
          <a:p>
            <a:pPr algn="ctr"/>
            <a:r>
              <a:rPr lang="en-US" sz="9600"/>
              <a:t>Questions?</a:t>
            </a: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Outline of Part II</a:t>
            </a:r>
            <a:endParaRPr lang="en-US" dirty="0" smtClean="0"/>
          </a:p>
        </p:txBody>
      </p:sp>
      <p:sp>
        <p:nvSpPr>
          <p:cNvPr id="7171" name="Content Placeholder 2"/>
          <p:cNvSpPr>
            <a:spLocks noGrp="1"/>
          </p:cNvSpPr>
          <p:nvPr>
            <p:ph idx="1"/>
          </p:nvPr>
        </p:nvSpPr>
        <p:spPr/>
        <p:txBody>
          <a:bodyPr/>
          <a:lstStyle/>
          <a:p>
            <a:r>
              <a:rPr lang="en-US" dirty="0" smtClean="0"/>
              <a:t>MapReduce algorithm design (Chapter 3)</a:t>
            </a:r>
          </a:p>
          <a:p>
            <a:pPr lvl="1"/>
            <a:r>
              <a:rPr lang="en-US" dirty="0" smtClean="0"/>
              <a:t>Managing dependencies</a:t>
            </a:r>
          </a:p>
          <a:p>
            <a:pPr lvl="1"/>
            <a:r>
              <a:rPr lang="en-US" dirty="0" smtClean="0"/>
              <a:t>Computing term co-occurrence statistics</a:t>
            </a:r>
          </a:p>
          <a:p>
            <a:r>
              <a:rPr lang="en-US" dirty="0" smtClean="0"/>
              <a:t>Case study: statistical machine translation</a:t>
            </a:r>
          </a:p>
          <a:p>
            <a:r>
              <a:rPr lang="en-US" dirty="0" smtClean="0"/>
              <a:t>EM algorithms in </a:t>
            </a:r>
            <a:r>
              <a:rPr lang="en-US" dirty="0" err="1" smtClean="0"/>
              <a:t>MapReduce</a:t>
            </a:r>
            <a:r>
              <a:rPr lang="en-US" dirty="0" smtClean="0"/>
              <a:t> (Chapter 6)</a:t>
            </a:r>
          </a:p>
          <a:p>
            <a:pPr lvl="1"/>
            <a:r>
              <a:rPr lang="en-US" dirty="0" smtClean="0"/>
              <a:t>Expectation maximization</a:t>
            </a:r>
          </a:p>
          <a:p>
            <a:pPr lvl="1"/>
            <a:r>
              <a:rPr lang="en-US" dirty="0" smtClean="0"/>
              <a:t>Gradient-based optimization</a:t>
            </a:r>
          </a:p>
          <a:p>
            <a:r>
              <a:rPr lang="en-US" dirty="0" smtClean="0"/>
              <a:t>Alternatives to MapReduce</a:t>
            </a:r>
          </a:p>
          <a:p>
            <a:r>
              <a:rPr lang="en-US" dirty="0" smtClean="0"/>
              <a:t>What’s next?</a:t>
            </a:r>
          </a:p>
          <a:p>
            <a:endParaRPr lang="en-US" dirty="0" smtClean="0"/>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TextBox 3"/>
          <p:cNvSpPr txBox="1">
            <a:spLocks noChangeArrowheads="1"/>
          </p:cNvSpPr>
          <p:nvPr/>
        </p:nvSpPr>
        <p:spPr bwMode="auto">
          <a:xfrm>
            <a:off x="0" y="2873375"/>
            <a:ext cx="9144000" cy="708025"/>
          </a:xfrm>
          <a:prstGeom prst="rect">
            <a:avLst/>
          </a:prstGeom>
          <a:noFill/>
          <a:ln w="9525">
            <a:noFill/>
            <a:miter lim="800000"/>
            <a:headEnd/>
            <a:tailEnd/>
          </a:ln>
        </p:spPr>
        <p:txBody>
          <a:bodyPr>
            <a:spAutoFit/>
          </a:bodyPr>
          <a:lstStyle/>
          <a:p>
            <a:pPr algn="ctr"/>
            <a:r>
              <a:rPr lang="en-US" sz="4000"/>
              <a:t>MapReduce Algorithm Design</a:t>
            </a:r>
          </a:p>
        </p:txBody>
      </p:sp>
      <p:sp>
        <p:nvSpPr>
          <p:cNvPr id="3" name="Rectangle 2"/>
          <p:cNvSpPr/>
          <p:nvPr/>
        </p:nvSpPr>
        <p:spPr>
          <a:xfrm>
            <a:off x="3510650" y="4419600"/>
            <a:ext cx="2079966" cy="523220"/>
          </a:xfrm>
          <a:prstGeom prst="rect">
            <a:avLst/>
          </a:prstGeom>
        </p:spPr>
        <p:txBody>
          <a:bodyPr wrap="none">
            <a:spAutoFit/>
          </a:bodyPr>
          <a:lstStyle/>
          <a:p>
            <a:pPr algn="ctr"/>
            <a:r>
              <a:rPr lang="en-US" sz="2800" dirty="0" smtClean="0"/>
              <a:t>(Chapter 3)</a:t>
            </a:r>
            <a:endParaRPr lang="en-US" sz="2800" dirty="0"/>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Managing Dependencies</a:t>
            </a:r>
          </a:p>
        </p:txBody>
      </p:sp>
      <p:sp>
        <p:nvSpPr>
          <p:cNvPr id="7171" name="Content Placeholder 2"/>
          <p:cNvSpPr>
            <a:spLocks noGrp="1"/>
          </p:cNvSpPr>
          <p:nvPr>
            <p:ph idx="1"/>
          </p:nvPr>
        </p:nvSpPr>
        <p:spPr/>
        <p:txBody>
          <a:bodyPr/>
          <a:lstStyle/>
          <a:p>
            <a:r>
              <a:rPr lang="en-US" smtClean="0"/>
              <a:t>Remember: Mappers run in isolation</a:t>
            </a:r>
          </a:p>
          <a:p>
            <a:pPr lvl="1"/>
            <a:r>
              <a:rPr lang="en-US" smtClean="0"/>
              <a:t>You have no idea in what order the mappers run</a:t>
            </a:r>
          </a:p>
          <a:p>
            <a:pPr lvl="1"/>
            <a:r>
              <a:rPr lang="en-US" smtClean="0"/>
              <a:t>You have no idea on what node the mappers run</a:t>
            </a:r>
          </a:p>
          <a:p>
            <a:pPr lvl="1"/>
            <a:r>
              <a:rPr lang="en-US" smtClean="0"/>
              <a:t>You have no idea when each mapper finishes</a:t>
            </a:r>
          </a:p>
          <a:p>
            <a:r>
              <a:rPr lang="en-US" smtClean="0"/>
              <a:t>Tools for synchronization:</a:t>
            </a:r>
          </a:p>
          <a:p>
            <a:pPr lvl="1"/>
            <a:r>
              <a:rPr lang="en-US" smtClean="0"/>
              <a:t>Ability to hold state in reducer across multiple key-value pairs</a:t>
            </a:r>
          </a:p>
          <a:p>
            <a:pPr lvl="1"/>
            <a:r>
              <a:rPr lang="en-US" smtClean="0"/>
              <a:t>Sorting function for keys</a:t>
            </a:r>
          </a:p>
          <a:p>
            <a:pPr lvl="1"/>
            <a:r>
              <a:rPr lang="en-US" smtClean="0"/>
              <a:t>Partitioner</a:t>
            </a:r>
          </a:p>
          <a:p>
            <a:pPr lvl="1"/>
            <a:r>
              <a:rPr lang="en-US" smtClean="0"/>
              <a:t>Cleverly-constructed data structures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17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7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7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7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Motivating Example</a:t>
            </a:r>
          </a:p>
        </p:txBody>
      </p:sp>
      <p:sp>
        <p:nvSpPr>
          <p:cNvPr id="8195" name="Content Placeholder 2"/>
          <p:cNvSpPr>
            <a:spLocks noGrp="1"/>
          </p:cNvSpPr>
          <p:nvPr>
            <p:ph idx="1"/>
          </p:nvPr>
        </p:nvSpPr>
        <p:spPr/>
        <p:txBody>
          <a:bodyPr/>
          <a:lstStyle/>
          <a:p>
            <a:r>
              <a:rPr lang="en-US" dirty="0" smtClean="0"/>
              <a:t>Term co-occurrence matrix for a text collection</a:t>
            </a:r>
          </a:p>
          <a:p>
            <a:pPr lvl="1"/>
            <a:r>
              <a:rPr lang="en-US" dirty="0" smtClean="0"/>
              <a:t>M = N </a:t>
            </a:r>
            <a:r>
              <a:rPr lang="en-US" dirty="0" err="1" smtClean="0"/>
              <a:t>x</a:t>
            </a:r>
            <a:r>
              <a:rPr lang="en-US" dirty="0" smtClean="0"/>
              <a:t> N matrix (N = vocabulary size)</a:t>
            </a:r>
          </a:p>
          <a:p>
            <a:pPr lvl="1"/>
            <a:r>
              <a:rPr lang="en-US" dirty="0" err="1" smtClean="0"/>
              <a:t>M</a:t>
            </a:r>
            <a:r>
              <a:rPr lang="en-US" i="1" baseline="-25000" dirty="0" err="1" smtClean="0"/>
              <a:t>ij</a:t>
            </a:r>
            <a:r>
              <a:rPr lang="en-US" dirty="0" smtClean="0"/>
              <a:t>: number of times </a:t>
            </a:r>
            <a:r>
              <a:rPr lang="en-US" i="1" dirty="0" err="1" smtClean="0"/>
              <a:t>i</a:t>
            </a:r>
            <a:r>
              <a:rPr lang="en-US" dirty="0" smtClean="0"/>
              <a:t> and </a:t>
            </a:r>
            <a:r>
              <a:rPr lang="en-US" i="1" dirty="0" err="1" smtClean="0"/>
              <a:t>j</a:t>
            </a:r>
            <a:r>
              <a:rPr lang="en-US" dirty="0" smtClean="0"/>
              <a:t> co-occur in some context </a:t>
            </a:r>
            <a:br>
              <a:rPr lang="en-US" dirty="0" smtClean="0"/>
            </a:br>
            <a:r>
              <a:rPr lang="en-US" dirty="0" smtClean="0"/>
              <a:t>(for concreteness, let’s say context = sentence)</a:t>
            </a:r>
          </a:p>
          <a:p>
            <a:r>
              <a:rPr lang="en-US" dirty="0" smtClean="0"/>
              <a:t>Why?</a:t>
            </a:r>
          </a:p>
          <a:p>
            <a:pPr lvl="1"/>
            <a:r>
              <a:rPr lang="en-US" dirty="0" smtClean="0"/>
              <a:t>Distributional profiles as a way of measuring semantic distance</a:t>
            </a:r>
          </a:p>
          <a:p>
            <a:pPr lvl="1"/>
            <a:r>
              <a:rPr lang="en-US" dirty="0" smtClean="0"/>
              <a:t>Semantic distance useful for many language processing tasks</a:t>
            </a:r>
          </a:p>
          <a:p>
            <a:pPr lvl="1"/>
            <a:endParaRPr lang="en-US" dirty="0" smtClean="0"/>
          </a:p>
          <a:p>
            <a:pPr lvl="1"/>
            <a:endParaRPr lang="en-US" dirty="0" smtClean="0"/>
          </a:p>
        </p:txBody>
      </p:sp>
      <p:sp>
        <p:nvSpPr>
          <p:cNvPr id="8196" name="TextBox 3"/>
          <p:cNvSpPr txBox="1">
            <a:spLocks noChangeArrowheads="1"/>
          </p:cNvSpPr>
          <p:nvPr/>
        </p:nvSpPr>
        <p:spPr bwMode="auto">
          <a:xfrm>
            <a:off x="1219200" y="4724400"/>
            <a:ext cx="7010400" cy="369888"/>
          </a:xfrm>
          <a:prstGeom prst="rect">
            <a:avLst/>
          </a:prstGeom>
          <a:noFill/>
          <a:ln w="9525">
            <a:noFill/>
            <a:miter lim="800000"/>
            <a:headEnd/>
            <a:tailEnd/>
          </a:ln>
        </p:spPr>
        <p:txBody>
          <a:bodyPr>
            <a:spAutoFit/>
          </a:bodyPr>
          <a:lstStyle/>
          <a:p>
            <a:r>
              <a:rPr lang="en-US" sz="1800">
                <a:solidFill>
                  <a:srgbClr val="FFFF00"/>
                </a:solidFill>
              </a:rPr>
              <a:t>“You shall know a word by the company it keeps” (Firth, 1957)</a:t>
            </a:r>
          </a:p>
        </p:txBody>
      </p:sp>
      <p:sp>
        <p:nvSpPr>
          <p:cNvPr id="10245" name="TextBox 4"/>
          <p:cNvSpPr txBox="1">
            <a:spLocks noChangeArrowheads="1"/>
          </p:cNvSpPr>
          <p:nvPr/>
        </p:nvSpPr>
        <p:spPr bwMode="auto">
          <a:xfrm>
            <a:off x="6540500" y="6611938"/>
            <a:ext cx="2603500" cy="246062"/>
          </a:xfrm>
          <a:prstGeom prst="rect">
            <a:avLst/>
          </a:prstGeom>
          <a:noFill/>
          <a:ln w="9525">
            <a:noFill/>
            <a:miter lim="800000"/>
            <a:headEnd/>
            <a:tailEnd/>
          </a:ln>
        </p:spPr>
        <p:txBody>
          <a:bodyPr wrap="none">
            <a:spAutoFit/>
          </a:bodyPr>
          <a:lstStyle/>
          <a:p>
            <a:pPr algn="r"/>
            <a:r>
              <a:rPr lang="en-US" sz="1000" b="0" dirty="0"/>
              <a:t>e.g., Mohammad and </a:t>
            </a:r>
            <a:r>
              <a:rPr lang="en-US" sz="1000" b="0" dirty="0" err="1"/>
              <a:t>Hirst</a:t>
            </a:r>
            <a:r>
              <a:rPr lang="en-US" sz="1000" b="0" dirty="0"/>
              <a:t> (EMNLP, 2006)</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P spid="8196" grpId="0"/>
    </p:bldLst>
  </p:timing>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MapReduce: Large Counting Problems</a:t>
            </a:r>
          </a:p>
        </p:txBody>
      </p:sp>
      <p:sp>
        <p:nvSpPr>
          <p:cNvPr id="11267" name="Content Placeholder 2"/>
          <p:cNvSpPr>
            <a:spLocks noGrp="1"/>
          </p:cNvSpPr>
          <p:nvPr>
            <p:ph idx="1"/>
          </p:nvPr>
        </p:nvSpPr>
        <p:spPr/>
        <p:txBody>
          <a:bodyPr/>
          <a:lstStyle/>
          <a:p>
            <a:r>
              <a:rPr lang="en-US" smtClean="0"/>
              <a:t>Term co-occurrence matrix for a text collection</a:t>
            </a:r>
            <a:br>
              <a:rPr lang="en-US" smtClean="0"/>
            </a:br>
            <a:r>
              <a:rPr lang="en-US" smtClean="0"/>
              <a:t>= specific instance of a large counting problem</a:t>
            </a:r>
          </a:p>
          <a:p>
            <a:pPr lvl="1"/>
            <a:r>
              <a:rPr lang="en-US" smtClean="0"/>
              <a:t>A large event space (number of terms)</a:t>
            </a:r>
          </a:p>
          <a:p>
            <a:pPr lvl="1"/>
            <a:r>
              <a:rPr lang="en-US" smtClean="0"/>
              <a:t>A large number of events (the collection itself)</a:t>
            </a:r>
          </a:p>
          <a:p>
            <a:pPr lvl="1"/>
            <a:r>
              <a:rPr lang="en-US" smtClean="0"/>
              <a:t>Goal: keep track of interesting statistics about the events</a:t>
            </a:r>
          </a:p>
          <a:p>
            <a:r>
              <a:rPr lang="en-US" smtClean="0"/>
              <a:t>Basic approach</a:t>
            </a:r>
          </a:p>
          <a:p>
            <a:pPr lvl="1"/>
            <a:r>
              <a:rPr lang="en-US" smtClean="0"/>
              <a:t>Mappers generate partial counts</a:t>
            </a:r>
          </a:p>
          <a:p>
            <a:pPr lvl="1"/>
            <a:r>
              <a:rPr lang="en-US" smtClean="0"/>
              <a:t>Reducers aggregate partial counts</a:t>
            </a:r>
          </a:p>
          <a:p>
            <a:endParaRPr lang="en-US" smtClean="0"/>
          </a:p>
          <a:p>
            <a:endParaRPr lang="en-US" smtClean="0"/>
          </a:p>
          <a:p>
            <a:endParaRPr lang="en-US" smtClean="0"/>
          </a:p>
        </p:txBody>
      </p:sp>
      <p:sp>
        <p:nvSpPr>
          <p:cNvPr id="11268" name="TextBox 3"/>
          <p:cNvSpPr txBox="1">
            <a:spLocks noChangeArrowheads="1"/>
          </p:cNvSpPr>
          <p:nvPr/>
        </p:nvSpPr>
        <p:spPr bwMode="auto">
          <a:xfrm>
            <a:off x="990600" y="5029200"/>
            <a:ext cx="7156450" cy="461963"/>
          </a:xfrm>
          <a:prstGeom prst="rect">
            <a:avLst/>
          </a:prstGeom>
          <a:noFill/>
          <a:ln w="9525">
            <a:noFill/>
            <a:miter lim="800000"/>
            <a:headEnd/>
            <a:tailEnd/>
          </a:ln>
        </p:spPr>
        <p:txBody>
          <a:bodyPr wrap="none">
            <a:spAutoFit/>
          </a:bodyPr>
          <a:lstStyle/>
          <a:p>
            <a:r>
              <a:rPr lang="en-US" sz="2400">
                <a:solidFill>
                  <a:srgbClr val="FFFF00"/>
                </a:solidFill>
              </a:rPr>
              <a:t>How do we aggregate partial counts efficiently?</a:t>
            </a:r>
            <a:endParaRPr lang="en-US" sz="2000">
              <a:solidFill>
                <a:srgbClr val="FFFF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Lst>
  </p:timing>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First Try: </a:t>
            </a:r>
            <a:r>
              <a:rPr lang="en-US" smtClean="0">
                <a:solidFill>
                  <a:srgbClr val="FFFF00"/>
                </a:solidFill>
              </a:rPr>
              <a:t>“Pairs”</a:t>
            </a:r>
          </a:p>
        </p:txBody>
      </p:sp>
      <p:sp>
        <p:nvSpPr>
          <p:cNvPr id="12291" name="Content Placeholder 2"/>
          <p:cNvSpPr>
            <a:spLocks noGrp="1"/>
          </p:cNvSpPr>
          <p:nvPr>
            <p:ph idx="1"/>
          </p:nvPr>
        </p:nvSpPr>
        <p:spPr/>
        <p:txBody>
          <a:bodyPr/>
          <a:lstStyle/>
          <a:p>
            <a:r>
              <a:rPr lang="en-US" dirty="0" smtClean="0"/>
              <a:t>Each </a:t>
            </a:r>
            <a:r>
              <a:rPr lang="en-US" dirty="0" err="1" smtClean="0"/>
              <a:t>mapper</a:t>
            </a:r>
            <a:r>
              <a:rPr lang="en-US" dirty="0" smtClean="0"/>
              <a:t> takes a sentence:</a:t>
            </a:r>
          </a:p>
          <a:p>
            <a:pPr lvl="1"/>
            <a:r>
              <a:rPr lang="en-US" dirty="0" smtClean="0"/>
              <a:t>Generate all co-occurring term pairs</a:t>
            </a:r>
          </a:p>
          <a:p>
            <a:pPr lvl="1"/>
            <a:r>
              <a:rPr lang="en-US" dirty="0" smtClean="0"/>
              <a:t>For all pairs, emit (a, </a:t>
            </a:r>
            <a:r>
              <a:rPr lang="en-US" dirty="0" err="1" smtClean="0"/>
              <a:t>b</a:t>
            </a:r>
            <a:r>
              <a:rPr lang="en-US" dirty="0" smtClean="0"/>
              <a:t>) → count</a:t>
            </a:r>
          </a:p>
          <a:p>
            <a:r>
              <a:rPr lang="en-US" dirty="0" smtClean="0"/>
              <a:t>Reducers sums up counts associated with these pairs</a:t>
            </a:r>
          </a:p>
          <a:p>
            <a:r>
              <a:rPr lang="en-US" dirty="0" smtClean="0"/>
              <a:t>Use combiners!</a:t>
            </a:r>
          </a:p>
          <a:p>
            <a:endParaRPr lang="en-US" dirty="0" smtClean="0"/>
          </a:p>
        </p:txBody>
      </p:sp>
      <p:sp>
        <p:nvSpPr>
          <p:cNvPr id="12292" name="TextBox 3"/>
          <p:cNvSpPr txBox="1">
            <a:spLocks noChangeArrowheads="1"/>
          </p:cNvSpPr>
          <p:nvPr/>
        </p:nvSpPr>
        <p:spPr bwMode="auto">
          <a:xfrm>
            <a:off x="23813" y="6477000"/>
            <a:ext cx="5455340" cy="338554"/>
          </a:xfrm>
          <a:prstGeom prst="rect">
            <a:avLst/>
          </a:prstGeom>
          <a:noFill/>
          <a:ln w="9525">
            <a:noFill/>
            <a:miter lim="800000"/>
            <a:headEnd/>
            <a:tailEnd/>
          </a:ln>
        </p:spPr>
        <p:txBody>
          <a:bodyPr wrap="none">
            <a:spAutoFit/>
          </a:bodyPr>
          <a:lstStyle/>
          <a:p>
            <a:r>
              <a:rPr lang="en-US" b="0" dirty="0"/>
              <a:t>Note: in</a:t>
            </a:r>
            <a:r>
              <a:rPr lang="en-US" b="0" dirty="0" smtClean="0"/>
              <a:t> these slides</a:t>
            </a:r>
            <a:r>
              <a:rPr lang="en-US" b="0" dirty="0"/>
              <a:t>,</a:t>
            </a:r>
            <a:r>
              <a:rPr lang="en-US" b="0" dirty="0" smtClean="0"/>
              <a:t> we donate a </a:t>
            </a:r>
            <a:r>
              <a:rPr lang="en-US" b="0" dirty="0"/>
              <a:t>key-value pair as </a:t>
            </a:r>
            <a:r>
              <a:rPr lang="en-US" b="0" dirty="0" err="1"/>
              <a:t>k</a:t>
            </a:r>
            <a:r>
              <a:rPr lang="en-US" b="0" dirty="0"/>
              <a:t> → </a:t>
            </a:r>
            <a:r>
              <a:rPr lang="en-US" b="0" dirty="0" err="1"/>
              <a:t>v</a:t>
            </a:r>
            <a:endParaRPr lang="en-US" b="0"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9938" name="Picture 3" descr="deadloc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9939" name="TextBox 4"/>
          <p:cNvSpPr txBox="1">
            <a:spLocks noChangeArrowheads="1"/>
          </p:cNvSpPr>
          <p:nvPr/>
        </p:nvSpPr>
        <p:spPr bwMode="auto">
          <a:xfrm>
            <a:off x="6781800" y="6611938"/>
            <a:ext cx="2362200" cy="246062"/>
          </a:xfrm>
          <a:prstGeom prst="rect">
            <a:avLst/>
          </a:prstGeom>
          <a:noFill/>
          <a:ln w="9525">
            <a:noFill/>
            <a:miter lim="800000"/>
            <a:headEnd/>
            <a:tailEnd/>
          </a:ln>
        </p:spPr>
        <p:txBody>
          <a:bodyPr>
            <a:spAutoFit/>
          </a:bodyPr>
          <a:lstStyle/>
          <a:p>
            <a:pPr algn="r"/>
            <a:r>
              <a:rPr lang="en-US" sz="1000" b="0"/>
              <a:t>Source: Ricardo Guimarães Herrmann</a:t>
            </a: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solidFill>
                  <a:srgbClr val="FFFF00"/>
                </a:solidFill>
              </a:rPr>
              <a:t>“Pairs”</a:t>
            </a:r>
            <a:r>
              <a:rPr lang="en-US" smtClean="0"/>
              <a:t> Analysis</a:t>
            </a:r>
          </a:p>
        </p:txBody>
      </p:sp>
      <p:sp>
        <p:nvSpPr>
          <p:cNvPr id="13315" name="Content Placeholder 2"/>
          <p:cNvSpPr>
            <a:spLocks noGrp="1"/>
          </p:cNvSpPr>
          <p:nvPr>
            <p:ph idx="1"/>
          </p:nvPr>
        </p:nvSpPr>
        <p:spPr/>
        <p:txBody>
          <a:bodyPr/>
          <a:lstStyle/>
          <a:p>
            <a:r>
              <a:rPr lang="en-US" smtClean="0"/>
              <a:t>Advantages</a:t>
            </a:r>
          </a:p>
          <a:p>
            <a:pPr lvl="1"/>
            <a:r>
              <a:rPr lang="en-US" smtClean="0"/>
              <a:t>Easy to implement, easy to understand</a:t>
            </a:r>
          </a:p>
          <a:p>
            <a:r>
              <a:rPr lang="en-US" smtClean="0"/>
              <a:t>Disadvantages</a:t>
            </a:r>
          </a:p>
          <a:p>
            <a:pPr lvl="1"/>
            <a:r>
              <a:rPr lang="en-US" smtClean="0"/>
              <a:t>Lots of pairs to sort and shuffle around (upper bound?)</a:t>
            </a: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Another Try: </a:t>
            </a:r>
            <a:r>
              <a:rPr lang="en-US" smtClean="0">
                <a:solidFill>
                  <a:srgbClr val="FFFF00"/>
                </a:solidFill>
              </a:rPr>
              <a:t>“Stripes”</a:t>
            </a:r>
          </a:p>
        </p:txBody>
      </p:sp>
      <p:sp>
        <p:nvSpPr>
          <p:cNvPr id="14339" name="Content Placeholder 2"/>
          <p:cNvSpPr>
            <a:spLocks noGrp="1"/>
          </p:cNvSpPr>
          <p:nvPr>
            <p:ph idx="1"/>
          </p:nvPr>
        </p:nvSpPr>
        <p:spPr/>
        <p:txBody>
          <a:bodyPr/>
          <a:lstStyle/>
          <a:p>
            <a:r>
              <a:rPr lang="en-US" smtClean="0"/>
              <a:t>Idea: group together pairs into an associative array</a:t>
            </a:r>
          </a:p>
          <a:p>
            <a:pPr lvl="1"/>
            <a:endParaRPr lang="en-US" smtClean="0"/>
          </a:p>
          <a:p>
            <a:pPr lvl="1"/>
            <a:endParaRPr lang="en-US" smtClean="0"/>
          </a:p>
          <a:p>
            <a:pPr lvl="1"/>
            <a:endParaRPr lang="en-US" smtClean="0"/>
          </a:p>
          <a:p>
            <a:pPr lvl="1"/>
            <a:endParaRPr lang="en-US" smtClean="0"/>
          </a:p>
          <a:p>
            <a:r>
              <a:rPr lang="en-US" smtClean="0"/>
              <a:t>Each mapper takes a sentence:</a:t>
            </a:r>
          </a:p>
          <a:p>
            <a:pPr lvl="1"/>
            <a:r>
              <a:rPr lang="en-US" smtClean="0"/>
              <a:t>Generate all co-occurring term pairs</a:t>
            </a:r>
          </a:p>
          <a:p>
            <a:pPr lvl="1"/>
            <a:r>
              <a:rPr lang="en-US" smtClean="0"/>
              <a:t>For each term, emit a → { b: count</a:t>
            </a:r>
            <a:r>
              <a:rPr lang="en-US" baseline="-25000" smtClean="0"/>
              <a:t>b</a:t>
            </a:r>
            <a:r>
              <a:rPr lang="en-US" smtClean="0"/>
              <a:t>, c: count</a:t>
            </a:r>
            <a:r>
              <a:rPr lang="en-US" baseline="-25000" smtClean="0"/>
              <a:t>c</a:t>
            </a:r>
            <a:r>
              <a:rPr lang="en-US" smtClean="0"/>
              <a:t>, d: count</a:t>
            </a:r>
            <a:r>
              <a:rPr lang="en-US" baseline="-25000" smtClean="0"/>
              <a:t>d</a:t>
            </a:r>
            <a:r>
              <a:rPr lang="en-US" smtClean="0"/>
              <a:t> … }</a:t>
            </a:r>
          </a:p>
          <a:p>
            <a:r>
              <a:rPr lang="en-US" smtClean="0"/>
              <a:t>Reducers perform element-wise sum of associative arrays</a:t>
            </a:r>
          </a:p>
          <a:p>
            <a:endParaRPr lang="en-US" smtClean="0"/>
          </a:p>
          <a:p>
            <a:endParaRPr lang="en-US" smtClean="0"/>
          </a:p>
        </p:txBody>
      </p:sp>
      <p:sp>
        <p:nvSpPr>
          <p:cNvPr id="14340" name="TextBox 3"/>
          <p:cNvSpPr txBox="1">
            <a:spLocks noChangeArrowheads="1"/>
          </p:cNvSpPr>
          <p:nvPr/>
        </p:nvSpPr>
        <p:spPr bwMode="auto">
          <a:xfrm>
            <a:off x="1258888" y="1570038"/>
            <a:ext cx="1274762" cy="1477962"/>
          </a:xfrm>
          <a:prstGeom prst="rect">
            <a:avLst/>
          </a:prstGeom>
          <a:noFill/>
          <a:ln w="9525">
            <a:noFill/>
            <a:miter lim="800000"/>
            <a:headEnd/>
            <a:tailEnd/>
          </a:ln>
        </p:spPr>
        <p:txBody>
          <a:bodyPr wrap="none">
            <a:spAutoFit/>
          </a:bodyPr>
          <a:lstStyle/>
          <a:p>
            <a:r>
              <a:rPr lang="en-US" sz="1800" b="0"/>
              <a:t>(a, b) → 1 </a:t>
            </a:r>
          </a:p>
          <a:p>
            <a:r>
              <a:rPr lang="en-US" sz="1800" b="0"/>
              <a:t>(a, c) → 2 </a:t>
            </a:r>
          </a:p>
          <a:p>
            <a:r>
              <a:rPr lang="en-US" sz="1800" b="0"/>
              <a:t>(a, d) → 5 </a:t>
            </a:r>
          </a:p>
          <a:p>
            <a:r>
              <a:rPr lang="en-US" sz="1800" b="0"/>
              <a:t>(a, e) → 3 </a:t>
            </a:r>
          </a:p>
          <a:p>
            <a:r>
              <a:rPr lang="en-US" sz="1800" b="0"/>
              <a:t>(a, f) → 2 </a:t>
            </a:r>
          </a:p>
        </p:txBody>
      </p:sp>
      <p:sp>
        <p:nvSpPr>
          <p:cNvPr id="14341" name="TextBox 4"/>
          <p:cNvSpPr txBox="1">
            <a:spLocks noChangeArrowheads="1"/>
          </p:cNvSpPr>
          <p:nvPr/>
        </p:nvSpPr>
        <p:spPr bwMode="auto">
          <a:xfrm>
            <a:off x="3886200" y="2103438"/>
            <a:ext cx="3313113" cy="369887"/>
          </a:xfrm>
          <a:prstGeom prst="rect">
            <a:avLst/>
          </a:prstGeom>
          <a:noFill/>
          <a:ln w="9525">
            <a:noFill/>
            <a:miter lim="800000"/>
            <a:headEnd/>
            <a:tailEnd/>
          </a:ln>
        </p:spPr>
        <p:txBody>
          <a:bodyPr wrap="none">
            <a:spAutoFit/>
          </a:bodyPr>
          <a:lstStyle/>
          <a:p>
            <a:r>
              <a:rPr lang="en-US" sz="1800" b="0"/>
              <a:t>a → { b: 1, c: 2, d: 5, e: 3, f: 2 }</a:t>
            </a:r>
          </a:p>
        </p:txBody>
      </p:sp>
      <p:sp>
        <p:nvSpPr>
          <p:cNvPr id="14342" name="TextBox 5"/>
          <p:cNvSpPr txBox="1">
            <a:spLocks noChangeArrowheads="1"/>
          </p:cNvSpPr>
          <p:nvPr/>
        </p:nvSpPr>
        <p:spPr bwMode="auto">
          <a:xfrm>
            <a:off x="1905000" y="4953000"/>
            <a:ext cx="3313113" cy="923925"/>
          </a:xfrm>
          <a:prstGeom prst="rect">
            <a:avLst/>
          </a:prstGeom>
          <a:noFill/>
          <a:ln w="9525">
            <a:noFill/>
            <a:miter lim="800000"/>
            <a:headEnd/>
            <a:tailEnd/>
          </a:ln>
        </p:spPr>
        <p:txBody>
          <a:bodyPr wrap="none">
            <a:spAutoFit/>
          </a:bodyPr>
          <a:lstStyle/>
          <a:p>
            <a:r>
              <a:rPr lang="en-US" sz="1800" b="0"/>
              <a:t>a → { b: 1,         d: 5, e: 3 }</a:t>
            </a:r>
          </a:p>
          <a:p>
            <a:r>
              <a:rPr lang="en-US" sz="1800" b="0"/>
              <a:t>a → { b: 1, c: 2, d: 2,         f: 2 }</a:t>
            </a:r>
          </a:p>
          <a:p>
            <a:r>
              <a:rPr lang="en-US" sz="1800" b="0"/>
              <a:t>a → { b: 2, c: 2, d: 7, e: 3, f: 2 }</a:t>
            </a:r>
          </a:p>
        </p:txBody>
      </p:sp>
      <p:cxnSp>
        <p:nvCxnSpPr>
          <p:cNvPr id="14343" name="Straight Connector 7"/>
          <p:cNvCxnSpPr>
            <a:cxnSpLocks noChangeShapeType="1"/>
          </p:cNvCxnSpPr>
          <p:nvPr/>
        </p:nvCxnSpPr>
        <p:spPr bwMode="auto">
          <a:xfrm>
            <a:off x="1524000" y="5562600"/>
            <a:ext cx="3810000" cy="1588"/>
          </a:xfrm>
          <a:prstGeom prst="line">
            <a:avLst/>
          </a:prstGeom>
          <a:noFill/>
          <a:ln w="9525" algn="ctr">
            <a:solidFill>
              <a:schemeClr val="tx1"/>
            </a:solidFill>
            <a:round/>
            <a:headEnd/>
            <a:tailEnd/>
          </a:ln>
        </p:spPr>
      </p:cxnSp>
      <p:sp>
        <p:nvSpPr>
          <p:cNvPr id="14344" name="TextBox 9"/>
          <p:cNvSpPr txBox="1">
            <a:spLocks noChangeArrowheads="1"/>
          </p:cNvSpPr>
          <p:nvPr/>
        </p:nvSpPr>
        <p:spPr bwMode="auto">
          <a:xfrm>
            <a:off x="1447800" y="5257800"/>
            <a:ext cx="333375" cy="400050"/>
          </a:xfrm>
          <a:prstGeom prst="rect">
            <a:avLst/>
          </a:prstGeom>
          <a:noFill/>
          <a:ln w="9525">
            <a:noFill/>
            <a:miter lim="800000"/>
            <a:headEnd/>
            <a:tailEnd/>
          </a:ln>
        </p:spPr>
        <p:txBody>
          <a:bodyPr wrap="none">
            <a:spAutoFit/>
          </a:bodyPr>
          <a:lstStyle/>
          <a:p>
            <a:r>
              <a:rPr lang="en-US" sz="2000"/>
              <a:t>+</a:t>
            </a: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solidFill>
                  <a:srgbClr val="FFFF00"/>
                </a:solidFill>
              </a:rPr>
              <a:t>“Stripes” </a:t>
            </a:r>
            <a:r>
              <a:rPr lang="en-US" smtClean="0"/>
              <a:t>Analysis</a:t>
            </a:r>
          </a:p>
        </p:txBody>
      </p:sp>
      <p:sp>
        <p:nvSpPr>
          <p:cNvPr id="15363" name="Content Placeholder 2"/>
          <p:cNvSpPr>
            <a:spLocks noGrp="1"/>
          </p:cNvSpPr>
          <p:nvPr>
            <p:ph idx="1"/>
          </p:nvPr>
        </p:nvSpPr>
        <p:spPr/>
        <p:txBody>
          <a:bodyPr/>
          <a:lstStyle/>
          <a:p>
            <a:r>
              <a:rPr lang="en-US" smtClean="0"/>
              <a:t>Advantages</a:t>
            </a:r>
          </a:p>
          <a:p>
            <a:pPr lvl="1"/>
            <a:r>
              <a:rPr lang="en-US" smtClean="0"/>
              <a:t>Far less sorting and shuffling of key-value pairs</a:t>
            </a:r>
          </a:p>
          <a:p>
            <a:pPr lvl="1"/>
            <a:r>
              <a:rPr lang="en-US" smtClean="0"/>
              <a:t>Can make better use of combiners</a:t>
            </a:r>
          </a:p>
          <a:p>
            <a:r>
              <a:rPr lang="en-US" smtClean="0"/>
              <a:t>Disadvantages</a:t>
            </a:r>
          </a:p>
          <a:p>
            <a:pPr lvl="1"/>
            <a:r>
              <a:rPr lang="en-US" smtClean="0"/>
              <a:t>More difficult to implement</a:t>
            </a:r>
          </a:p>
          <a:p>
            <a:pPr lvl="1"/>
            <a:r>
              <a:rPr lang="en-US" smtClean="0"/>
              <a:t>Underlying object is more heavyweight</a:t>
            </a:r>
          </a:p>
          <a:p>
            <a:pPr lvl="1"/>
            <a:r>
              <a:rPr lang="en-US" smtClean="0"/>
              <a:t>Fundamental limitation in terms of size of event space</a:t>
            </a: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6386" name="Picture 3" descr="efficiency.png"/>
          <p:cNvPicPr>
            <a:picLocks noChangeAspect="1"/>
          </p:cNvPicPr>
          <p:nvPr/>
        </p:nvPicPr>
        <p:blipFill>
          <a:blip r:embed="rId2"/>
          <a:srcRect/>
          <a:stretch>
            <a:fillRect/>
          </a:stretch>
        </p:blipFill>
        <p:spPr bwMode="auto">
          <a:xfrm>
            <a:off x="228600" y="655638"/>
            <a:ext cx="8686800" cy="5211762"/>
          </a:xfrm>
          <a:prstGeom prst="rect">
            <a:avLst/>
          </a:prstGeom>
          <a:noFill/>
          <a:ln w="9525">
            <a:noFill/>
            <a:miter lim="800000"/>
            <a:headEnd/>
            <a:tailEnd/>
          </a:ln>
        </p:spPr>
      </p:pic>
      <p:sp>
        <p:nvSpPr>
          <p:cNvPr id="16387" name="TextBox 4"/>
          <p:cNvSpPr txBox="1">
            <a:spLocks noChangeArrowheads="1"/>
          </p:cNvSpPr>
          <p:nvPr/>
        </p:nvSpPr>
        <p:spPr bwMode="auto">
          <a:xfrm>
            <a:off x="0" y="6303963"/>
            <a:ext cx="5410200" cy="554037"/>
          </a:xfrm>
          <a:prstGeom prst="rect">
            <a:avLst/>
          </a:prstGeom>
          <a:noFill/>
          <a:ln w="9525">
            <a:noFill/>
            <a:miter lim="800000"/>
            <a:headEnd/>
            <a:tailEnd/>
          </a:ln>
        </p:spPr>
        <p:txBody>
          <a:bodyPr>
            <a:spAutoFit/>
          </a:bodyPr>
          <a:lstStyle/>
          <a:p>
            <a:r>
              <a:rPr lang="en-US" sz="1000" dirty="0">
                <a:solidFill>
                  <a:schemeClr val="bg2"/>
                </a:solidFill>
              </a:rPr>
              <a:t>Cluster size:</a:t>
            </a:r>
            <a:r>
              <a:rPr lang="en-US" sz="1000" b="0" dirty="0">
                <a:solidFill>
                  <a:schemeClr val="bg2"/>
                </a:solidFill>
              </a:rPr>
              <a:t> 38 cores</a:t>
            </a:r>
          </a:p>
          <a:p>
            <a:r>
              <a:rPr lang="en-US" sz="1000" dirty="0">
                <a:solidFill>
                  <a:schemeClr val="bg2"/>
                </a:solidFill>
              </a:rPr>
              <a:t>Data Source:</a:t>
            </a:r>
            <a:r>
              <a:rPr lang="en-US" sz="1000" b="0" dirty="0">
                <a:solidFill>
                  <a:schemeClr val="bg2"/>
                </a:solidFill>
              </a:rPr>
              <a:t> Associated Press </a:t>
            </a:r>
            <a:r>
              <a:rPr lang="en-US" sz="1000" b="0" dirty="0" err="1">
                <a:solidFill>
                  <a:schemeClr val="bg2"/>
                </a:solidFill>
              </a:rPr>
              <a:t>Worldstream</a:t>
            </a:r>
            <a:r>
              <a:rPr lang="en-US" sz="1000" b="0" dirty="0">
                <a:solidFill>
                  <a:schemeClr val="bg2"/>
                </a:solidFill>
              </a:rPr>
              <a:t> (APW) of the English </a:t>
            </a:r>
            <a:r>
              <a:rPr lang="en-US" sz="1000" b="0" dirty="0" err="1">
                <a:solidFill>
                  <a:schemeClr val="bg2"/>
                </a:solidFill>
              </a:rPr>
              <a:t>Gigaword</a:t>
            </a:r>
            <a:r>
              <a:rPr lang="en-US" sz="1000" b="0" dirty="0">
                <a:solidFill>
                  <a:schemeClr val="bg2"/>
                </a:solidFill>
              </a:rPr>
              <a:t> Corpus (v3), which contains 2.27 million documents (1.8 GB compressed, 5.7 GB uncompressed)</a:t>
            </a: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r>
              <a:rPr lang="en-US" dirty="0" smtClean="0"/>
              <a:t>Relative frequency estimates</a:t>
            </a:r>
          </a:p>
        </p:txBody>
      </p:sp>
      <p:sp>
        <p:nvSpPr>
          <p:cNvPr id="1028" name="Content Placeholder 2"/>
          <p:cNvSpPr>
            <a:spLocks noGrp="1"/>
          </p:cNvSpPr>
          <p:nvPr>
            <p:ph idx="1"/>
          </p:nvPr>
        </p:nvSpPr>
        <p:spPr/>
        <p:txBody>
          <a:bodyPr/>
          <a:lstStyle/>
          <a:p>
            <a:r>
              <a:rPr lang="en-US" dirty="0" smtClean="0"/>
              <a:t>How do we compute relative frequencies from counts?</a:t>
            </a:r>
          </a:p>
          <a:p>
            <a:endParaRPr lang="en-US" dirty="0" smtClean="0"/>
          </a:p>
          <a:p>
            <a:endParaRPr lang="en-US" dirty="0" smtClean="0"/>
          </a:p>
          <a:p>
            <a:endParaRPr lang="en-US" dirty="0" smtClean="0"/>
          </a:p>
          <a:p>
            <a:r>
              <a:rPr lang="en-US" dirty="0" smtClean="0"/>
              <a:t>Why do we want to do this?</a:t>
            </a:r>
          </a:p>
          <a:p>
            <a:r>
              <a:rPr lang="en-US" dirty="0" smtClean="0"/>
              <a:t>How do we do this with </a:t>
            </a:r>
            <a:r>
              <a:rPr lang="en-US" dirty="0" err="1" smtClean="0"/>
              <a:t>MapReduce</a:t>
            </a:r>
            <a:r>
              <a:rPr lang="en-US" dirty="0" smtClean="0"/>
              <a:t>?</a:t>
            </a:r>
          </a:p>
          <a:p>
            <a:pPr lvl="1"/>
            <a:endParaRPr lang="en-US" dirty="0" smtClean="0"/>
          </a:p>
          <a:p>
            <a:pPr lvl="1"/>
            <a:endParaRPr lang="en-US" dirty="0" smtClean="0"/>
          </a:p>
        </p:txBody>
      </p:sp>
      <p:sp>
        <p:nvSpPr>
          <p:cNvPr id="1029" name="Rectangle 4"/>
          <p:cNvSpPr>
            <a:spLocks noChangeArrowheads="1"/>
          </p:cNvSpPr>
          <p:nvPr/>
        </p:nvSpPr>
        <p:spPr bwMode="auto">
          <a:xfrm>
            <a:off x="1524000" y="1828800"/>
            <a:ext cx="4876800" cy="1143000"/>
          </a:xfrm>
          <a:prstGeom prst="rect">
            <a:avLst/>
          </a:prstGeom>
          <a:solidFill>
            <a:srgbClr val="FFFFCC"/>
          </a:solidFill>
          <a:ln w="9525" algn="ctr">
            <a:noFill/>
            <a:round/>
            <a:headEnd/>
            <a:tailEnd/>
          </a:ln>
        </p:spPr>
        <p:txBody>
          <a:bodyPr/>
          <a:lstStyle/>
          <a:p>
            <a:endParaRPr lang="en-US"/>
          </a:p>
        </p:txBody>
      </p:sp>
      <p:graphicFrame>
        <p:nvGraphicFramePr>
          <p:cNvPr id="1026" name="Object 2"/>
          <p:cNvGraphicFramePr>
            <a:graphicFrameLocks noChangeAspect="1"/>
          </p:cNvGraphicFramePr>
          <p:nvPr/>
        </p:nvGraphicFramePr>
        <p:xfrm>
          <a:off x="1600200" y="1905000"/>
          <a:ext cx="4716463" cy="990600"/>
        </p:xfrm>
        <a:graphic>
          <a:graphicData uri="http://schemas.openxmlformats.org/presentationml/2006/ole">
            <p:oleObj spid="_x0000_s142338" name="Equation" r:id="rId3" imgW="7315200" imgH="1536700" progId="Equation.3">
              <p:embed/>
            </p:oleObj>
          </a:graphicData>
        </a:graphic>
      </p:graphicFrame>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P(B|A): </a:t>
            </a:r>
            <a:r>
              <a:rPr lang="en-US" smtClean="0">
                <a:solidFill>
                  <a:srgbClr val="FFFF00"/>
                </a:solidFill>
              </a:rPr>
              <a:t>“Pairs”</a:t>
            </a:r>
            <a:r>
              <a:rPr lang="en-US" smtClean="0"/>
              <a:t> </a:t>
            </a:r>
          </a:p>
        </p:txBody>
      </p:sp>
      <p:sp>
        <p:nvSpPr>
          <p:cNvPr id="17411"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r>
              <a:rPr lang="en-US" dirty="0" smtClean="0"/>
              <a:t>For this to work:</a:t>
            </a:r>
          </a:p>
          <a:p>
            <a:pPr lvl="1"/>
            <a:r>
              <a:rPr lang="en-US" dirty="0" smtClean="0"/>
              <a:t>Must emit extra (a, *) for every </a:t>
            </a:r>
            <a:r>
              <a:rPr lang="en-US" dirty="0" err="1" smtClean="0"/>
              <a:t>b</a:t>
            </a:r>
            <a:r>
              <a:rPr lang="en-US" baseline="-25000" dirty="0" err="1" smtClean="0"/>
              <a:t>n</a:t>
            </a:r>
            <a:r>
              <a:rPr lang="en-US" dirty="0" smtClean="0"/>
              <a:t> in </a:t>
            </a:r>
            <a:r>
              <a:rPr lang="en-US" dirty="0" err="1" smtClean="0"/>
              <a:t>mapper</a:t>
            </a:r>
            <a:endParaRPr lang="en-US" dirty="0" smtClean="0"/>
          </a:p>
          <a:p>
            <a:pPr lvl="1"/>
            <a:r>
              <a:rPr lang="en-US" dirty="0" smtClean="0"/>
              <a:t>Must make sure all </a:t>
            </a:r>
            <a:r>
              <a:rPr lang="en-US" dirty="0" err="1" smtClean="0"/>
              <a:t>a’s</a:t>
            </a:r>
            <a:r>
              <a:rPr lang="en-US" dirty="0" smtClean="0"/>
              <a:t> get sent to same reducer (use </a:t>
            </a:r>
            <a:r>
              <a:rPr lang="en-US" dirty="0" err="1" smtClean="0"/>
              <a:t>partitioner</a:t>
            </a:r>
            <a:r>
              <a:rPr lang="en-US" dirty="0" smtClean="0"/>
              <a:t>)</a:t>
            </a:r>
          </a:p>
          <a:p>
            <a:pPr lvl="1"/>
            <a:r>
              <a:rPr lang="en-US" dirty="0" smtClean="0"/>
              <a:t>Must make sure (a, *) comes first (define sort order)</a:t>
            </a:r>
          </a:p>
          <a:p>
            <a:pPr lvl="1"/>
            <a:r>
              <a:rPr lang="en-US" dirty="0" smtClean="0"/>
              <a:t>Must hold state in reducer across different key-value pairs</a:t>
            </a:r>
          </a:p>
        </p:txBody>
      </p:sp>
      <p:sp>
        <p:nvSpPr>
          <p:cNvPr id="17412" name="TextBox 3"/>
          <p:cNvSpPr txBox="1">
            <a:spLocks noChangeArrowheads="1"/>
          </p:cNvSpPr>
          <p:nvPr/>
        </p:nvSpPr>
        <p:spPr bwMode="auto">
          <a:xfrm>
            <a:off x="1143000" y="1720850"/>
            <a:ext cx="1628775" cy="1631950"/>
          </a:xfrm>
          <a:prstGeom prst="rect">
            <a:avLst/>
          </a:prstGeom>
          <a:noFill/>
          <a:ln w="9525">
            <a:noFill/>
            <a:miter lim="800000"/>
            <a:headEnd/>
            <a:tailEnd/>
          </a:ln>
        </p:spPr>
        <p:txBody>
          <a:bodyPr wrap="none">
            <a:spAutoFit/>
          </a:bodyPr>
          <a:lstStyle/>
          <a:p>
            <a:r>
              <a:rPr lang="en-US" sz="2000" b="0"/>
              <a:t>(a, b</a:t>
            </a:r>
            <a:r>
              <a:rPr lang="en-US" sz="2000" b="0" baseline="-25000"/>
              <a:t>1</a:t>
            </a:r>
            <a:r>
              <a:rPr lang="en-US" sz="2000" b="0"/>
              <a:t>) → 3 </a:t>
            </a:r>
          </a:p>
          <a:p>
            <a:r>
              <a:rPr lang="en-US" sz="2000" b="0"/>
              <a:t>(a, b</a:t>
            </a:r>
            <a:r>
              <a:rPr lang="en-US" sz="2000" b="0" baseline="-25000"/>
              <a:t>2</a:t>
            </a:r>
            <a:r>
              <a:rPr lang="en-US" sz="2000" b="0"/>
              <a:t>) → 12 </a:t>
            </a:r>
          </a:p>
          <a:p>
            <a:r>
              <a:rPr lang="en-US" sz="2000" b="0"/>
              <a:t>(a, b</a:t>
            </a:r>
            <a:r>
              <a:rPr lang="en-US" sz="2000" b="0" baseline="-25000"/>
              <a:t>3</a:t>
            </a:r>
            <a:r>
              <a:rPr lang="en-US" sz="2000" b="0"/>
              <a:t>) → 7</a:t>
            </a:r>
          </a:p>
          <a:p>
            <a:r>
              <a:rPr lang="en-US" sz="2000" b="0"/>
              <a:t>(a, b</a:t>
            </a:r>
            <a:r>
              <a:rPr lang="en-US" sz="2000" b="0" baseline="-25000"/>
              <a:t>4</a:t>
            </a:r>
            <a:r>
              <a:rPr lang="en-US" sz="2000" b="0"/>
              <a:t>) → 1 </a:t>
            </a:r>
          </a:p>
          <a:p>
            <a:r>
              <a:rPr lang="en-US" sz="2000" b="0"/>
              <a:t>…</a:t>
            </a:r>
          </a:p>
        </p:txBody>
      </p:sp>
      <p:sp>
        <p:nvSpPr>
          <p:cNvPr id="17413" name="Right Arrow 4"/>
          <p:cNvSpPr>
            <a:spLocks noChangeArrowheads="1"/>
          </p:cNvSpPr>
          <p:nvPr/>
        </p:nvSpPr>
        <p:spPr bwMode="auto">
          <a:xfrm>
            <a:off x="3429000" y="2133600"/>
            <a:ext cx="914400" cy="381000"/>
          </a:xfrm>
          <a:prstGeom prst="rightArrow">
            <a:avLst>
              <a:gd name="adj1" fmla="val 50000"/>
              <a:gd name="adj2" fmla="val 50000"/>
            </a:avLst>
          </a:prstGeom>
          <a:solidFill>
            <a:schemeClr val="accent1"/>
          </a:solidFill>
          <a:ln w="9525" algn="ctr">
            <a:noFill/>
            <a:round/>
            <a:headEnd/>
            <a:tailEnd/>
          </a:ln>
        </p:spPr>
        <p:txBody>
          <a:bodyPr/>
          <a:lstStyle/>
          <a:p>
            <a:endParaRPr lang="en-US"/>
          </a:p>
        </p:txBody>
      </p:sp>
      <p:sp>
        <p:nvSpPr>
          <p:cNvPr id="17414" name="TextBox 6"/>
          <p:cNvSpPr txBox="1">
            <a:spLocks noChangeArrowheads="1"/>
          </p:cNvSpPr>
          <p:nvPr/>
        </p:nvSpPr>
        <p:spPr bwMode="auto">
          <a:xfrm>
            <a:off x="1143000" y="1295400"/>
            <a:ext cx="1490663" cy="400050"/>
          </a:xfrm>
          <a:prstGeom prst="rect">
            <a:avLst/>
          </a:prstGeom>
          <a:solidFill>
            <a:srgbClr val="FF0000"/>
          </a:solidFill>
          <a:ln w="9525">
            <a:noFill/>
            <a:miter lim="800000"/>
            <a:headEnd/>
            <a:tailEnd/>
          </a:ln>
        </p:spPr>
        <p:txBody>
          <a:bodyPr wrap="none">
            <a:spAutoFit/>
          </a:bodyPr>
          <a:lstStyle/>
          <a:p>
            <a:r>
              <a:rPr lang="en-US" sz="2000" b="0"/>
              <a:t>(a, *) → 32 </a:t>
            </a:r>
          </a:p>
        </p:txBody>
      </p:sp>
      <p:sp>
        <p:nvSpPr>
          <p:cNvPr id="17415" name="TextBox 7"/>
          <p:cNvSpPr txBox="1">
            <a:spLocks noChangeArrowheads="1"/>
          </p:cNvSpPr>
          <p:nvPr/>
        </p:nvSpPr>
        <p:spPr bwMode="auto">
          <a:xfrm>
            <a:off x="4848225" y="1720850"/>
            <a:ext cx="2055813" cy="1631950"/>
          </a:xfrm>
          <a:prstGeom prst="rect">
            <a:avLst/>
          </a:prstGeom>
          <a:noFill/>
          <a:ln w="9525">
            <a:noFill/>
            <a:miter lim="800000"/>
            <a:headEnd/>
            <a:tailEnd/>
          </a:ln>
        </p:spPr>
        <p:txBody>
          <a:bodyPr wrap="none">
            <a:spAutoFit/>
          </a:bodyPr>
          <a:lstStyle/>
          <a:p>
            <a:r>
              <a:rPr lang="en-US" sz="2000" b="0"/>
              <a:t>(a, b</a:t>
            </a:r>
            <a:r>
              <a:rPr lang="en-US" sz="2000" b="0" baseline="-25000"/>
              <a:t>1</a:t>
            </a:r>
            <a:r>
              <a:rPr lang="en-US" sz="2000" b="0"/>
              <a:t>) → 3 / 32 </a:t>
            </a:r>
          </a:p>
          <a:p>
            <a:r>
              <a:rPr lang="en-US" sz="2000" b="0"/>
              <a:t>(a, b</a:t>
            </a:r>
            <a:r>
              <a:rPr lang="en-US" sz="2000" b="0" baseline="-25000"/>
              <a:t>2</a:t>
            </a:r>
            <a:r>
              <a:rPr lang="en-US" sz="2000" b="0"/>
              <a:t>) → 12 / 32</a:t>
            </a:r>
          </a:p>
          <a:p>
            <a:r>
              <a:rPr lang="en-US" sz="2000" b="0"/>
              <a:t>(a, b</a:t>
            </a:r>
            <a:r>
              <a:rPr lang="en-US" sz="2000" b="0" baseline="-25000"/>
              <a:t>3</a:t>
            </a:r>
            <a:r>
              <a:rPr lang="en-US" sz="2000" b="0"/>
              <a:t>) → 7 / 32</a:t>
            </a:r>
          </a:p>
          <a:p>
            <a:r>
              <a:rPr lang="en-US" sz="2000" b="0"/>
              <a:t>(a, b</a:t>
            </a:r>
            <a:r>
              <a:rPr lang="en-US" sz="2000" b="0" baseline="-25000"/>
              <a:t>4</a:t>
            </a:r>
            <a:r>
              <a:rPr lang="en-US" sz="2000" b="0"/>
              <a:t>) → 1 / 32</a:t>
            </a:r>
          </a:p>
          <a:p>
            <a:r>
              <a:rPr lang="en-US" sz="2000" b="0"/>
              <a:t>…</a:t>
            </a:r>
          </a:p>
        </p:txBody>
      </p:sp>
      <p:sp>
        <p:nvSpPr>
          <p:cNvPr id="17416" name="TextBox 8"/>
          <p:cNvSpPr txBox="1">
            <a:spLocks noChangeArrowheads="1"/>
          </p:cNvSpPr>
          <p:nvPr/>
        </p:nvSpPr>
        <p:spPr bwMode="auto">
          <a:xfrm>
            <a:off x="2743200" y="1338263"/>
            <a:ext cx="3709988" cy="338137"/>
          </a:xfrm>
          <a:prstGeom prst="rect">
            <a:avLst/>
          </a:prstGeom>
          <a:noFill/>
          <a:ln w="9525">
            <a:noFill/>
            <a:miter lim="800000"/>
            <a:headEnd/>
            <a:tailEnd/>
          </a:ln>
        </p:spPr>
        <p:txBody>
          <a:bodyPr wrap="none">
            <a:spAutoFit/>
          </a:bodyPr>
          <a:lstStyle/>
          <a:p>
            <a:r>
              <a:rPr lang="en-US"/>
              <a:t>Reducer holds this value in memory</a:t>
            </a: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P(B|A): </a:t>
            </a:r>
            <a:r>
              <a:rPr lang="en-US" smtClean="0">
                <a:solidFill>
                  <a:srgbClr val="FFFF00"/>
                </a:solidFill>
              </a:rPr>
              <a:t>“Stripes”</a:t>
            </a:r>
            <a:r>
              <a:rPr lang="en-US" smtClean="0"/>
              <a:t> </a:t>
            </a:r>
          </a:p>
        </p:txBody>
      </p:sp>
      <p:sp>
        <p:nvSpPr>
          <p:cNvPr id="18435" name="Content Placeholder 2"/>
          <p:cNvSpPr>
            <a:spLocks noGrp="1"/>
          </p:cNvSpPr>
          <p:nvPr>
            <p:ph idx="1"/>
          </p:nvPr>
        </p:nvSpPr>
        <p:spPr/>
        <p:txBody>
          <a:bodyPr/>
          <a:lstStyle/>
          <a:p>
            <a:endParaRPr lang="en-US" dirty="0" smtClean="0"/>
          </a:p>
          <a:p>
            <a:endParaRPr lang="en-US" dirty="0" smtClean="0"/>
          </a:p>
          <a:p>
            <a:r>
              <a:rPr lang="en-US" dirty="0" smtClean="0"/>
              <a:t>Easy!</a:t>
            </a:r>
          </a:p>
          <a:p>
            <a:pPr lvl="1"/>
            <a:r>
              <a:rPr lang="en-US" dirty="0" smtClean="0"/>
              <a:t>One pass to compute (a, *)</a:t>
            </a:r>
          </a:p>
          <a:p>
            <a:pPr lvl="1"/>
            <a:r>
              <a:rPr lang="en-US" dirty="0" smtClean="0"/>
              <a:t>Another pass to directly compute </a:t>
            </a:r>
            <a:r>
              <a:rPr lang="en-US" i="1" dirty="0" err="1" smtClean="0"/>
              <a:t>f</a:t>
            </a:r>
            <a:r>
              <a:rPr lang="en-US" dirty="0" err="1" smtClean="0"/>
              <a:t>(B|A</a:t>
            </a:r>
            <a:r>
              <a:rPr lang="en-US" dirty="0" smtClean="0"/>
              <a:t>)</a:t>
            </a:r>
          </a:p>
        </p:txBody>
      </p:sp>
      <p:sp>
        <p:nvSpPr>
          <p:cNvPr id="18436" name="TextBox 10"/>
          <p:cNvSpPr txBox="1">
            <a:spLocks noChangeArrowheads="1"/>
          </p:cNvSpPr>
          <p:nvPr/>
        </p:nvSpPr>
        <p:spPr bwMode="auto">
          <a:xfrm>
            <a:off x="762000" y="1371600"/>
            <a:ext cx="4013200" cy="400050"/>
          </a:xfrm>
          <a:prstGeom prst="rect">
            <a:avLst/>
          </a:prstGeom>
          <a:noFill/>
          <a:ln w="9525">
            <a:noFill/>
            <a:miter lim="800000"/>
            <a:headEnd/>
            <a:tailEnd/>
          </a:ln>
        </p:spPr>
        <p:txBody>
          <a:bodyPr wrap="none">
            <a:spAutoFit/>
          </a:bodyPr>
          <a:lstStyle/>
          <a:p>
            <a:r>
              <a:rPr lang="en-US" sz="2000" b="0"/>
              <a:t>a →  {b</a:t>
            </a:r>
            <a:r>
              <a:rPr lang="en-US" sz="2000" b="0" baseline="-25000"/>
              <a:t>1</a:t>
            </a:r>
            <a:r>
              <a:rPr lang="en-US" sz="2000" b="0"/>
              <a:t>:3, b</a:t>
            </a:r>
            <a:r>
              <a:rPr lang="en-US" sz="2000" b="0" baseline="-25000"/>
              <a:t>2</a:t>
            </a:r>
            <a:r>
              <a:rPr lang="en-US" sz="2000" b="0"/>
              <a:t> :12, b</a:t>
            </a:r>
            <a:r>
              <a:rPr lang="en-US" sz="2000" b="0" baseline="-25000"/>
              <a:t>3</a:t>
            </a:r>
            <a:r>
              <a:rPr lang="en-US" sz="2000" b="0"/>
              <a:t> :7, b</a:t>
            </a:r>
            <a:r>
              <a:rPr lang="en-US" sz="2000" b="0" baseline="-25000"/>
              <a:t>4</a:t>
            </a:r>
            <a:r>
              <a:rPr lang="en-US" sz="2000" b="0"/>
              <a:t> :1, … }</a:t>
            </a: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Synchronization in Hadoop</a:t>
            </a:r>
          </a:p>
        </p:txBody>
      </p:sp>
      <p:sp>
        <p:nvSpPr>
          <p:cNvPr id="19459" name="Content Placeholder 2"/>
          <p:cNvSpPr>
            <a:spLocks noGrp="1"/>
          </p:cNvSpPr>
          <p:nvPr>
            <p:ph idx="1"/>
          </p:nvPr>
        </p:nvSpPr>
        <p:spPr/>
        <p:txBody>
          <a:bodyPr/>
          <a:lstStyle/>
          <a:p>
            <a:r>
              <a:rPr lang="en-US" smtClean="0"/>
              <a:t>Approach 1: turn synchronization into an ordering problem</a:t>
            </a:r>
          </a:p>
          <a:p>
            <a:pPr lvl="1"/>
            <a:r>
              <a:rPr lang="en-US" smtClean="0"/>
              <a:t>Sort keys into correct order of computation</a:t>
            </a:r>
          </a:p>
          <a:p>
            <a:pPr lvl="1"/>
            <a:r>
              <a:rPr lang="en-US" smtClean="0"/>
              <a:t>Partition key space so that each reducer gets the appropriate set of partial results</a:t>
            </a:r>
          </a:p>
          <a:p>
            <a:pPr lvl="1"/>
            <a:r>
              <a:rPr lang="en-US" smtClean="0"/>
              <a:t>Hold state in reducer across multiple key-value pairs to perform computation</a:t>
            </a:r>
          </a:p>
          <a:p>
            <a:pPr lvl="1"/>
            <a:r>
              <a:rPr lang="en-US" smtClean="0">
                <a:solidFill>
                  <a:srgbClr val="FFFF00"/>
                </a:solidFill>
              </a:rPr>
              <a:t>Illustrated by the “pairs” approach</a:t>
            </a:r>
          </a:p>
          <a:p>
            <a:r>
              <a:rPr lang="en-US" smtClean="0"/>
              <a:t>Approach 2: construct data structures that “bring the pieces together”</a:t>
            </a:r>
          </a:p>
          <a:p>
            <a:pPr lvl="1"/>
            <a:r>
              <a:rPr lang="en-US" smtClean="0"/>
              <a:t>Each reducer receives all the data it needs to complete the computation</a:t>
            </a:r>
          </a:p>
          <a:p>
            <a:pPr lvl="1"/>
            <a:r>
              <a:rPr lang="en-US" smtClean="0">
                <a:solidFill>
                  <a:srgbClr val="FFFF00"/>
                </a:solidFill>
              </a:rPr>
              <a:t>Illustrated by the “stripes” approach</a:t>
            </a:r>
          </a:p>
          <a:p>
            <a:endParaRPr lang="en-US" smtClean="0"/>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Issues and Tradeoffs</a:t>
            </a:r>
          </a:p>
        </p:txBody>
      </p:sp>
      <p:sp>
        <p:nvSpPr>
          <p:cNvPr id="20483" name="Content Placeholder 2"/>
          <p:cNvSpPr>
            <a:spLocks noGrp="1"/>
          </p:cNvSpPr>
          <p:nvPr>
            <p:ph idx="1"/>
          </p:nvPr>
        </p:nvSpPr>
        <p:spPr/>
        <p:txBody>
          <a:bodyPr/>
          <a:lstStyle/>
          <a:p>
            <a:r>
              <a:rPr lang="en-US" dirty="0" smtClean="0"/>
              <a:t>Number of key-value pairs</a:t>
            </a:r>
          </a:p>
          <a:p>
            <a:pPr lvl="1"/>
            <a:r>
              <a:rPr lang="en-US" dirty="0" smtClean="0"/>
              <a:t>Object creation overhead</a:t>
            </a:r>
          </a:p>
          <a:p>
            <a:pPr lvl="1"/>
            <a:r>
              <a:rPr lang="en-US" dirty="0" smtClean="0"/>
              <a:t>Time for sorting and shuffling pairs across the network</a:t>
            </a:r>
          </a:p>
          <a:p>
            <a:pPr lvl="1"/>
            <a:r>
              <a:rPr lang="en-US" dirty="0" smtClean="0"/>
              <a:t>In </a:t>
            </a:r>
            <a:r>
              <a:rPr lang="en-US" dirty="0" err="1" smtClean="0"/>
              <a:t>Hadoop</a:t>
            </a:r>
            <a:r>
              <a:rPr lang="en-US" dirty="0" smtClean="0"/>
              <a:t>, every object emitted from a </a:t>
            </a:r>
            <a:r>
              <a:rPr lang="en-US" dirty="0" err="1" smtClean="0"/>
              <a:t>mapper</a:t>
            </a:r>
            <a:r>
              <a:rPr lang="en-US" dirty="0" smtClean="0"/>
              <a:t> is written to disk</a:t>
            </a:r>
          </a:p>
          <a:p>
            <a:r>
              <a:rPr lang="en-US" dirty="0" smtClean="0"/>
              <a:t>Size of each key-value pair</a:t>
            </a:r>
          </a:p>
          <a:p>
            <a:pPr lvl="1"/>
            <a:r>
              <a:rPr lang="en-US" dirty="0" smtClean="0"/>
              <a:t>De/serialization overhead</a:t>
            </a:r>
          </a:p>
          <a:p>
            <a:r>
              <a:rPr lang="en-US" dirty="0" smtClean="0"/>
              <a:t>Combiners make a big difference!</a:t>
            </a:r>
          </a:p>
          <a:p>
            <a:pPr lvl="1"/>
            <a:r>
              <a:rPr lang="en-US" dirty="0" smtClean="0"/>
              <a:t>RAM vs. disk and network</a:t>
            </a:r>
          </a:p>
          <a:p>
            <a:pPr lvl="1"/>
            <a:r>
              <a:rPr lang="en-US" dirty="0" smtClean="0"/>
              <a:t>Arrange data to maximize opportunities to aggregate partial results</a:t>
            </a:r>
          </a:p>
          <a:p>
            <a:pPr lvl="1"/>
            <a:endParaRPr lang="en-US" dirty="0" smtClean="0"/>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TextBox 3"/>
          <p:cNvSpPr txBox="1">
            <a:spLocks noChangeArrowheads="1"/>
          </p:cNvSpPr>
          <p:nvPr/>
        </p:nvSpPr>
        <p:spPr bwMode="auto">
          <a:xfrm>
            <a:off x="152400" y="2209800"/>
            <a:ext cx="8839200" cy="1570038"/>
          </a:xfrm>
          <a:prstGeom prst="rect">
            <a:avLst/>
          </a:prstGeom>
          <a:noFill/>
          <a:ln w="9525">
            <a:noFill/>
            <a:miter lim="800000"/>
            <a:headEnd/>
            <a:tailEnd/>
          </a:ln>
        </p:spPr>
        <p:txBody>
          <a:bodyPr>
            <a:spAutoFit/>
          </a:bodyPr>
          <a:lstStyle/>
          <a:p>
            <a:pPr algn="ctr"/>
            <a:r>
              <a:rPr lang="en-US" sz="9600"/>
              <a:t>Questions?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My Theme Colors">
      <a:dk1>
        <a:srgbClr val="000000"/>
      </a:dk1>
      <a:lt1>
        <a:srgbClr val="FFFFFF"/>
      </a:lt1>
      <a:dk2>
        <a:srgbClr val="000000"/>
      </a:dk2>
      <a:lt2>
        <a:srgbClr val="FFFFFF"/>
      </a:lt2>
      <a:accent1>
        <a:srgbClr val="FFFF99"/>
      </a:accent1>
      <a:accent2>
        <a:srgbClr val="9999FF"/>
      </a:accent2>
      <a:accent3>
        <a:srgbClr val="CCFF99"/>
      </a:accent3>
      <a:accent4>
        <a:srgbClr val="FF99CC"/>
      </a:accent4>
      <a:accent5>
        <a:srgbClr val="99CCFF"/>
      </a:accent5>
      <a:accent6>
        <a:srgbClr val="FFCC99"/>
      </a:accent6>
      <a:hlink>
        <a:srgbClr val="FFFFFF"/>
      </a:hlink>
      <a:folHlink>
        <a:srgbClr val="B2B2B2"/>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Default Design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Default Design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Default Design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Default Design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22426</TotalTime>
  <Words>6584</Words>
  <Application>Microsoft Macintosh PowerPoint</Application>
  <PresentationFormat>On-screen Show (4:3)</PresentationFormat>
  <Paragraphs>1621</Paragraphs>
  <Slides>131</Slides>
  <Notes>23</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131</vt:i4>
      </vt:variant>
    </vt:vector>
  </HeadingPairs>
  <TitlesOfParts>
    <vt:vector size="133" baseType="lpstr">
      <vt:lpstr>Default Design</vt:lpstr>
      <vt:lpstr>Equation</vt:lpstr>
      <vt:lpstr>Slide 1</vt:lpstr>
      <vt:lpstr>No data like more data!</vt:lpstr>
      <vt:lpstr>Slide 3</vt:lpstr>
      <vt:lpstr>Outline of Part I</vt:lpstr>
      <vt:lpstr>Outline of Part II</vt:lpstr>
      <vt:lpstr>Slide 6</vt:lpstr>
      <vt:lpstr>Divide and Conquer</vt:lpstr>
      <vt:lpstr>It’s a bit more complex…</vt:lpstr>
      <vt:lpstr>Slide 9</vt:lpstr>
      <vt:lpstr>Slide 10</vt:lpstr>
      <vt:lpstr>Slide 11</vt:lpstr>
      <vt:lpstr>Typical Problem</vt:lpstr>
      <vt:lpstr>Slide 13</vt:lpstr>
      <vt:lpstr>MapReduce</vt:lpstr>
      <vt:lpstr>Slide 15</vt:lpstr>
      <vt:lpstr>MapReduce Runtime</vt:lpstr>
      <vt:lpstr>“Hello World”: Word Count</vt:lpstr>
      <vt:lpstr>Slide 18</vt:lpstr>
      <vt:lpstr>How do we get data to the workers?</vt:lpstr>
      <vt:lpstr>Distributed File System</vt:lpstr>
      <vt:lpstr>GFS: Assumptions</vt:lpstr>
      <vt:lpstr>GFS: Design Decisions</vt:lpstr>
      <vt:lpstr>Slide 23</vt:lpstr>
      <vt:lpstr>Master’s Responsibilities</vt:lpstr>
      <vt:lpstr>Slide 25</vt:lpstr>
      <vt:lpstr>Slide 26</vt:lpstr>
      <vt:lpstr>Text Retrieval: Topics</vt:lpstr>
      <vt:lpstr>Architecture of IR Systems</vt:lpstr>
      <vt:lpstr>How do we represent text?</vt:lpstr>
      <vt:lpstr>What’s a word?</vt:lpstr>
      <vt:lpstr>Sample Document</vt:lpstr>
      <vt:lpstr>Boolean Retrieval</vt:lpstr>
      <vt:lpstr>Representing Documents</vt:lpstr>
      <vt:lpstr>Inverted Index</vt:lpstr>
      <vt:lpstr>Boolean Retrieval</vt:lpstr>
      <vt:lpstr>Extensions</vt:lpstr>
      <vt:lpstr>Strengths and Weaknesses</vt:lpstr>
      <vt:lpstr>Ranked Retrieval</vt:lpstr>
      <vt:lpstr>Ranked Retrieval</vt:lpstr>
      <vt:lpstr>Vector Space Model</vt:lpstr>
      <vt:lpstr>Similarity Metric</vt:lpstr>
      <vt:lpstr>Term Weighting</vt:lpstr>
      <vt:lpstr>TF.IDF Term Weighting</vt:lpstr>
      <vt:lpstr>TF.IDF Example</vt:lpstr>
      <vt:lpstr>Sketch: Scoring Algorithm</vt:lpstr>
      <vt:lpstr>MapReduce it?</vt:lpstr>
      <vt:lpstr>Indexing: Performance Analysis</vt:lpstr>
      <vt:lpstr>Vocabulary Size: Heaps’ Law</vt:lpstr>
      <vt:lpstr>Postings Size: Zipf’s Law</vt:lpstr>
      <vt:lpstr>MapReduce: Index Construction</vt:lpstr>
      <vt:lpstr>Query Execution</vt:lpstr>
      <vt:lpstr>Slide 52</vt:lpstr>
      <vt:lpstr>Slide 53</vt:lpstr>
      <vt:lpstr>Graph Algorithms: Topics</vt:lpstr>
      <vt:lpstr>What’s a graph?</vt:lpstr>
      <vt:lpstr>Some Graph Problems</vt:lpstr>
      <vt:lpstr>Representing Graphs</vt:lpstr>
      <vt:lpstr>Adjacency Matrices</vt:lpstr>
      <vt:lpstr>Adjacency Lists</vt:lpstr>
      <vt:lpstr>Adjacency Lists: Critique</vt:lpstr>
      <vt:lpstr>Single Source Shortest Path</vt:lpstr>
      <vt:lpstr>Dijkstra’s Algorithm Example</vt:lpstr>
      <vt:lpstr>Dijkstra’s Algorithm Example</vt:lpstr>
      <vt:lpstr>Dijkstra’s Algorithm Example</vt:lpstr>
      <vt:lpstr>Dijkstra’s Algorithm Example</vt:lpstr>
      <vt:lpstr>Dijkstra’s Algorithm Example</vt:lpstr>
      <vt:lpstr>Dijkstra’s Algorithm Example</vt:lpstr>
      <vt:lpstr>Single Source Shortest Path</vt:lpstr>
      <vt:lpstr>Finding the Shortest Path</vt:lpstr>
      <vt:lpstr>From Intuition to Algorithm</vt:lpstr>
      <vt:lpstr>Multiple Iterations Needed</vt:lpstr>
      <vt:lpstr>Visualizing Parallel BFS</vt:lpstr>
      <vt:lpstr>Termination</vt:lpstr>
      <vt:lpstr>Weighted Edges</vt:lpstr>
      <vt:lpstr>Comparison to Dijkstra</vt:lpstr>
      <vt:lpstr>General Approach</vt:lpstr>
      <vt:lpstr>Random Walks Over the Web</vt:lpstr>
      <vt:lpstr>PageRank: Defined</vt:lpstr>
      <vt:lpstr>Computing PageRank</vt:lpstr>
      <vt:lpstr>PageRank in MapReduce</vt:lpstr>
      <vt:lpstr>PageRank: Issues</vt:lpstr>
      <vt:lpstr>Graph algorithms in MapReduce</vt:lpstr>
      <vt:lpstr>Slide 83</vt:lpstr>
      <vt:lpstr>Outline of Part II</vt:lpstr>
      <vt:lpstr>Slide 85</vt:lpstr>
      <vt:lpstr>Managing Dependencies</vt:lpstr>
      <vt:lpstr>Motivating Example</vt:lpstr>
      <vt:lpstr>MapReduce: Large Counting Problems</vt:lpstr>
      <vt:lpstr>First Try: “Pairs”</vt:lpstr>
      <vt:lpstr>“Pairs” Analysis</vt:lpstr>
      <vt:lpstr>Another Try: “Stripes”</vt:lpstr>
      <vt:lpstr>“Stripes” Analysis</vt:lpstr>
      <vt:lpstr>Slide 93</vt:lpstr>
      <vt:lpstr>Relative frequency estimates</vt:lpstr>
      <vt:lpstr>P(B|A): “Pairs” </vt:lpstr>
      <vt:lpstr>P(B|A): “Stripes” </vt:lpstr>
      <vt:lpstr>Synchronization in Hadoop</vt:lpstr>
      <vt:lpstr>Issues and Tradeoffs</vt:lpstr>
      <vt:lpstr>Slide 99</vt:lpstr>
      <vt:lpstr>Slide 100</vt:lpstr>
      <vt:lpstr>Statistical Machine Translation</vt:lpstr>
      <vt:lpstr>Slide 102</vt:lpstr>
      <vt:lpstr>MT Architecture</vt:lpstr>
      <vt:lpstr>The Data Bottleneck</vt:lpstr>
      <vt:lpstr>MT Architecture</vt:lpstr>
      <vt:lpstr>HMM Alignment: Giza</vt:lpstr>
      <vt:lpstr>HMM Alignment: MapReduce</vt:lpstr>
      <vt:lpstr>HMM Alignment: MapReduce</vt:lpstr>
      <vt:lpstr>What’s the point?</vt:lpstr>
      <vt:lpstr>Slide 110</vt:lpstr>
      <vt:lpstr>Slide 111</vt:lpstr>
      <vt:lpstr>Iterative Algorithms in MapReduce</vt:lpstr>
      <vt:lpstr>EM Algorithms in MapReduce</vt:lpstr>
      <vt:lpstr>EM Algorithms in MapReduce</vt:lpstr>
      <vt:lpstr>EM Algorithms in MapReduce</vt:lpstr>
      <vt:lpstr>Challenges</vt:lpstr>
      <vt:lpstr>Log-linear Models</vt:lpstr>
      <vt:lpstr>Exponential Models in MapReduce</vt:lpstr>
      <vt:lpstr>Exponential Models in MapReduce</vt:lpstr>
      <vt:lpstr>Exponential Models in MapReduce</vt:lpstr>
      <vt:lpstr>Exponential Models in MapReduce</vt:lpstr>
      <vt:lpstr>Challenges</vt:lpstr>
      <vt:lpstr>Slide 123</vt:lpstr>
      <vt:lpstr>Slide 124</vt:lpstr>
      <vt:lpstr>When is MapReduce appropriate?</vt:lpstr>
      <vt:lpstr>When is MapReduce less appropriate?</vt:lpstr>
      <vt:lpstr>Slide 127</vt:lpstr>
      <vt:lpstr>Slide 128</vt:lpstr>
      <vt:lpstr>Slide 129</vt:lpstr>
      <vt:lpstr>What’s next?</vt:lpstr>
      <vt:lpstr>Slide 131</vt:lpstr>
    </vt:vector>
  </TitlesOfParts>
  <Company>University of Maryland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Cloud Computing</dc:title>
  <dc:creator>Jimmy Lin</dc:creator>
  <cp:lastModifiedBy>Christopher Dyer</cp:lastModifiedBy>
  <cp:revision>3275</cp:revision>
  <dcterms:created xsi:type="dcterms:W3CDTF">2010-10-11T23:57:04Z</dcterms:created>
  <dcterms:modified xsi:type="dcterms:W3CDTF">2010-10-12T23:21:51Z</dcterms:modified>
</cp:coreProperties>
</file>