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62" r:id="rId6"/>
    <p:sldId id="259" r:id="rId7"/>
    <p:sldId id="260" r:id="rId8"/>
    <p:sldId id="261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4661" autoAdjust="0"/>
  </p:normalViewPr>
  <p:slideViewPr>
    <p:cSldViewPr>
      <p:cViewPr varScale="1">
        <p:scale>
          <a:sx n="63" d="100"/>
          <a:sy n="63" d="100"/>
        </p:scale>
        <p:origin x="29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81959-C5B6-4135-9D88-764B1CCA1A9B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3CC2B-4F50-462C-B4C7-2B353FC1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6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ocal_length" TargetMode="External"/><Relationship Id="rId3" Type="http://schemas.openxmlformats.org/officeDocument/2006/relationships/hyperlink" Target="https://en.wikipedia.org/wiki/Homogeneous_coordinates" TargetMode="External"/><Relationship Id="rId7" Type="http://schemas.openxmlformats.org/officeDocument/2006/relationships/hyperlink" Target="https://en.wikipedia.org/wiki/Camera_matrix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Pinhole_camera_model" TargetMode="External"/><Relationship Id="rId11" Type="http://schemas.openxmlformats.org/officeDocument/2006/relationships/hyperlink" Target="https://en.wikipedia.org/wiki/Scale_factor" TargetMode="External"/><Relationship Id="rId5" Type="http://schemas.openxmlformats.org/officeDocument/2006/relationships/hyperlink" Target="https://en.wikipedia.org/wiki/Rigid_body" TargetMode="External"/><Relationship Id="rId10" Type="http://schemas.openxmlformats.org/officeDocument/2006/relationships/hyperlink" Target="https://en.wikipedia.org/wiki/Principal_point" TargetMode="External"/><Relationship Id="rId4" Type="http://schemas.openxmlformats.org/officeDocument/2006/relationships/hyperlink" Target="https://en.wikipedia.org/wiki/Robotics" TargetMode="External"/><Relationship Id="rId9" Type="http://schemas.openxmlformats.org/officeDocument/2006/relationships/hyperlink" Target="https://en.wikipedia.org/wiki/Image_sensor_siz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dirty="0" smtClean="0">
                <a:solidFill>
                  <a:schemeClr val="tx1"/>
                </a:solidFill>
              </a:rPr>
              <a:t>https://en.wikipedia.org/wiki/Camera_resectioning</a:t>
            </a:r>
          </a:p>
          <a:p>
            <a:endParaRPr lang="en-US" u="none" dirty="0" smtClean="0">
              <a:solidFill>
                <a:schemeClr val="tx1"/>
              </a:solidFill>
            </a:endParaRPr>
          </a:p>
          <a:p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Often, we use {\</a:t>
            </a:r>
            <a:r>
              <a:rPr lang="en-US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[u\,v\,1]^{T}} to represent a 2D point position in pixel coordinates. {\</a:t>
            </a:r>
            <a:r>
              <a:rPr lang="en-US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[x_{w}\,y_{w}\,z_{w}\,1]^{T}} is used to represent a 3D point position in World coordinates. Note: they were expressed in augmented notation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omogeneous coordinates"/>
              </a:rPr>
              <a:t>Homogeneous coordinates</a:t>
            </a:r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is the most common notation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Robotics"/>
              </a:rPr>
              <a:t>robotics</a:t>
            </a:r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Rigid body"/>
              </a:rPr>
              <a:t>rigid body</a:t>
            </a:r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transforms. Referring to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inhole camera model"/>
              </a:rPr>
              <a:t>pinhole camera model</a:t>
            </a:r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amera matrix"/>
              </a:rPr>
              <a:t>camera matrix</a:t>
            </a:r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denote a projective mapping from World coordinates to Pixel coordinates.</a:t>
            </a:r>
          </a:p>
          <a:p>
            <a:r>
              <a:rPr lang="en-US" u="none" dirty="0" err="1" smtClean="0">
                <a:solidFill>
                  <a:schemeClr val="tx1"/>
                </a:solidFill>
                <a:effectLst/>
              </a:rPr>
              <a:t>Zc</a:t>
            </a:r>
            <a:r>
              <a:rPr lang="en-US" u="none" dirty="0" smtClean="0">
                <a:solidFill>
                  <a:schemeClr val="tx1"/>
                </a:solidFill>
                <a:effectLst/>
              </a:rPr>
              <a:t> [u,v,1] = K [R T] [Xw,Yw,Zw,1]</a:t>
            </a:r>
          </a:p>
          <a:p>
            <a:endParaRPr lang="en-US" sz="1200" b="1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Intrinsic parameters</a:t>
            </a:r>
          </a:p>
          <a:p>
            <a:r>
              <a:rPr lang="en-US" u="none" dirty="0" smtClean="0">
                <a:solidFill>
                  <a:schemeClr val="tx1"/>
                </a:solidFill>
                <a:effectLst/>
              </a:rPr>
              <a:t>K = [Ax  G  </a:t>
            </a:r>
            <a:r>
              <a:rPr lang="en-US" u="none" dirty="0" err="1" smtClean="0">
                <a:solidFill>
                  <a:schemeClr val="tx1"/>
                </a:solidFill>
                <a:effectLst/>
              </a:rPr>
              <a:t>Ux</a:t>
            </a:r>
            <a:r>
              <a:rPr lang="en-US" u="none" dirty="0" smtClean="0">
                <a:solidFill>
                  <a:schemeClr val="tx1"/>
                </a:solidFill>
                <a:effectLst/>
              </a:rPr>
              <a:t>  0,</a:t>
            </a:r>
            <a:r>
              <a:rPr lang="en-US" u="none" baseline="0" dirty="0" smtClean="0">
                <a:solidFill>
                  <a:schemeClr val="tx1"/>
                </a:solidFill>
                <a:effectLst/>
              </a:rPr>
              <a:t>  0  Ay  </a:t>
            </a:r>
            <a:r>
              <a:rPr lang="en-US" u="none" baseline="0" dirty="0" err="1" smtClean="0">
                <a:solidFill>
                  <a:schemeClr val="tx1"/>
                </a:solidFill>
                <a:effectLst/>
              </a:rPr>
              <a:t>Vy</a:t>
            </a:r>
            <a:r>
              <a:rPr lang="en-US" u="none" baseline="0" dirty="0" smtClean="0">
                <a:solidFill>
                  <a:schemeClr val="tx1"/>
                </a:solidFill>
                <a:effectLst/>
              </a:rPr>
              <a:t>  0,  0  0  0  1]</a:t>
            </a:r>
          </a:p>
          <a:p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intrinsic matrix K contains 5 intrinsic parameters. These parameters encompass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Focal length"/>
              </a:rPr>
              <a:t>focal length</a:t>
            </a:r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Image sensor size"/>
              </a:rPr>
              <a:t>image sensor format</a:t>
            </a:r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Principal point"/>
              </a:rPr>
              <a:t>principal point</a:t>
            </a:r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parameters Ax = f . </a:t>
            </a:r>
            <a:r>
              <a:rPr lang="en-US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</a:t>
            </a:r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Ay = f . My represent focal length in terms of pixels, where </a:t>
            </a:r>
            <a:r>
              <a:rPr lang="en-US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</a:t>
            </a:r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My are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Scale factor"/>
              </a:rPr>
              <a:t>scale factors</a:t>
            </a:r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relating pixels to distance and f is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Focal length"/>
              </a:rPr>
              <a:t>focal length</a:t>
            </a:r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terms of distance. G represents the skew coefficient between the x and the y axis, and is often 0. </a:t>
            </a:r>
            <a:r>
              <a:rPr lang="en-US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Ux</a:t>
            </a:r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Uy</a:t>
            </a:r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represent the principal point, which would be ideally in the </a:t>
            </a:r>
            <a:r>
              <a:rPr lang="en-US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centre</a:t>
            </a:r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3CC2B-4F50-462C-B4C7-2B353FC1A1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3CC2B-4F50-462C-B4C7-2B353FC1A1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942D-65F8-4A67-B9C6-DD5C7C1B663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77F6-173B-47DF-9E18-DEE88372B8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942D-65F8-4A67-B9C6-DD5C7C1B663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77F6-173B-47DF-9E18-DEE88372B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942D-65F8-4A67-B9C6-DD5C7C1B663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77F6-173B-47DF-9E18-DEE88372B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942D-65F8-4A67-B9C6-DD5C7C1B663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77F6-173B-47DF-9E18-DEE88372B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942D-65F8-4A67-B9C6-DD5C7C1B663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77F6-173B-47DF-9E18-DEE88372B8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942D-65F8-4A67-B9C6-DD5C7C1B663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77F6-173B-47DF-9E18-DEE88372B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942D-65F8-4A67-B9C6-DD5C7C1B663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77F6-173B-47DF-9E18-DEE88372B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942D-65F8-4A67-B9C6-DD5C7C1B663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77F6-173B-47DF-9E18-DEE88372B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942D-65F8-4A67-B9C6-DD5C7C1B663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77F6-173B-47DF-9E18-DEE88372B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942D-65F8-4A67-B9C6-DD5C7C1B663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77F6-173B-47DF-9E18-DEE88372B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942D-65F8-4A67-B9C6-DD5C7C1B663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C477F6-173B-47DF-9E18-DEE88372B88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7D942D-65F8-4A67-B9C6-DD5C7C1B663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C477F6-173B-47DF-9E18-DEE88372B88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851648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Camera Calibration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5"/>
          <p:cNvSpPr txBox="1">
            <a:spLocks/>
          </p:cNvSpPr>
          <p:nvPr/>
        </p:nvSpPr>
        <p:spPr bwMode="auto">
          <a:xfrm>
            <a:off x="1258824" y="2819400"/>
            <a:ext cx="6400800" cy="1600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VIDEO ANALYTICS</a:t>
            </a: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CS/SE 6327</a:t>
            </a: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Spring 2017</a:t>
            </a:r>
            <a:endParaRPr kumimoji="0" lang="en-US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  <a:ea typeface="+mn-ea"/>
              <a:cs typeface="+mn-cs"/>
            </a:endParaRP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직사각형 4"/>
          <p:cNvSpPr>
            <a:spLocks noChangeArrowheads="1"/>
          </p:cNvSpPr>
          <p:nvPr/>
        </p:nvSpPr>
        <p:spPr bwMode="auto">
          <a:xfrm>
            <a:off x="3124200" y="5571292"/>
            <a:ext cx="57912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en-US" dirty="0">
                <a:latin typeface="Constantia" pitchFamily="18" charset="0"/>
              </a:rPr>
              <a:t>Instructor: B. </a:t>
            </a:r>
            <a:r>
              <a:rPr lang="en-US" altLang="en-US" dirty="0" err="1">
                <a:latin typeface="Constantia" pitchFamily="18" charset="0"/>
              </a:rPr>
              <a:t>Prabhakaran</a:t>
            </a:r>
            <a:endParaRPr lang="en-US" altLang="en-US" dirty="0">
              <a:latin typeface="Constantia" pitchFamily="18" charset="0"/>
            </a:endParaRPr>
          </a:p>
          <a:p>
            <a:pPr algn="r"/>
            <a:r>
              <a:rPr lang="en-US" altLang="en-US" dirty="0">
                <a:latin typeface="Constantia" pitchFamily="18" charset="0"/>
              </a:rPr>
              <a:t>TA: </a:t>
            </a:r>
            <a:r>
              <a:rPr lang="en-US" altLang="en-US" dirty="0" smtClean="0">
                <a:latin typeface="Constantia" pitchFamily="18" charset="0"/>
              </a:rPr>
              <a:t>Kevin Desai (Kevin.Desai</a:t>
            </a:r>
            <a:r>
              <a:rPr lang="en-US" altLang="en-US" sz="2000" dirty="0" smtClean="0">
                <a:latin typeface="Constantia" pitchFamily="18" charset="0"/>
              </a:rPr>
              <a:t>@utdallas.edu</a:t>
            </a:r>
            <a:r>
              <a:rPr lang="en-US" altLang="en-US" dirty="0" smtClean="0">
                <a:latin typeface="Constantia" pitchFamily="18" charset="0"/>
              </a:rPr>
              <a:t>)</a:t>
            </a:r>
            <a:endParaRPr lang="en-US" altLang="en-US" dirty="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6" name="Picture 4" descr="http://www.vision.caltech.edu/bouguetj/calib_doc/gifs/list_imag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8305800" cy="5829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https://encrypted-tbn3.gstatic.com/images?q=tbn:ANd9GcRHnCl7qYxVGFF_pYY-LTrYLVYGGCiN3VX0s4EyO3I5gUyerwVO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752600"/>
            <a:ext cx="4572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pinhole Camera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2133600"/>
            <a:ext cx="731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886200"/>
            <a:ext cx="1476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5410200"/>
            <a:ext cx="14001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2362200"/>
            <a:ext cx="1533525" cy="742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Perspective projection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743200"/>
            <a:ext cx="3795713" cy="198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2074" y="3977807"/>
            <a:ext cx="2905126" cy="44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2819400"/>
            <a:ext cx="1476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2743200"/>
            <a:ext cx="14001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sz="2800" dirty="0" smtClean="0"/>
              <a:t>Generally distances are measured </a:t>
            </a:r>
            <a:r>
              <a:rPr lang="en-US" sz="2800" smtClean="0"/>
              <a:t>in mm/cm. </a:t>
            </a:r>
            <a:r>
              <a:rPr lang="en-US" sz="2800" dirty="0" smtClean="0"/>
              <a:t>But  for image, distance can be measured in terms of pixels. Hence we need to know resolution of camera in pixels/mm       and </a:t>
            </a:r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2209800"/>
            <a:ext cx="295275" cy="381000"/>
          </a:xfrm>
          <a:prstGeom prst="rect">
            <a:avLst/>
          </a:prstGeom>
          <a:noFill/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9725" y="2209800"/>
            <a:ext cx="295275" cy="409575"/>
          </a:xfrm>
          <a:prstGeom prst="rect">
            <a:avLst/>
          </a:prstGeom>
          <a:noFill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200400"/>
            <a:ext cx="17287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4571999"/>
            <a:ext cx="1571625" cy="49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r>
              <a:rPr lang="en-US" dirty="0" smtClean="0"/>
              <a:t>If origin of 2D coordinate system does not coincide with where z axis coincide with image plane, we need to translate it to center of image 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329168"/>
            <a:ext cx="4495800" cy="240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953000"/>
            <a:ext cx="41486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77762" y="5791199"/>
            <a:ext cx="4199238" cy="85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Intrinsic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444" y="2514600"/>
            <a:ext cx="5587556" cy="166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4572000"/>
            <a:ext cx="1480302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calibrate the camera: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Checkered board pattern</a:t>
            </a:r>
            <a:endParaRPr lang="en-US" dirty="0"/>
          </a:p>
        </p:txBody>
      </p:sp>
      <p:pic>
        <p:nvPicPr>
          <p:cNvPr id="6146" name="Picture 2" descr="http://boofcv.org/images/3/3f/Calib_target_chess_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362200"/>
            <a:ext cx="32385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99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Steps: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Select a pattern, download, and print</a:t>
            </a:r>
          </a:p>
          <a:p>
            <a:pPr algn="just"/>
            <a:r>
              <a:rPr lang="en-US" dirty="0" smtClean="0"/>
              <a:t>Paste the pattern onto a rigid flat surface</a:t>
            </a:r>
          </a:p>
          <a:p>
            <a:pPr algn="just"/>
            <a:r>
              <a:rPr lang="en-US" dirty="0" smtClean="0"/>
              <a:t>Take many pictures of the target at different orientations and distances</a:t>
            </a:r>
          </a:p>
          <a:p>
            <a:pPr algn="just"/>
            <a:r>
              <a:rPr lang="en-US" dirty="0" smtClean="0"/>
              <a:t>Make sure entire pattern is visible in every frame</a:t>
            </a:r>
          </a:p>
          <a:p>
            <a:pPr algn="just"/>
            <a:r>
              <a:rPr lang="en-US" dirty="0" smtClean="0"/>
              <a:t>Pattern should be 7x5 or 9x7</a:t>
            </a:r>
          </a:p>
          <a:p>
            <a:pPr algn="just"/>
            <a:r>
              <a:rPr lang="en-US" dirty="0" smtClean="0"/>
              <a:t>Find the corners in checkered board image using </a:t>
            </a:r>
            <a:r>
              <a:rPr lang="en-US" dirty="0" err="1" smtClean="0"/>
              <a:t>opencv</a:t>
            </a:r>
            <a:r>
              <a:rPr lang="en-US" dirty="0" smtClean="0"/>
              <a:t> function </a:t>
            </a:r>
            <a:r>
              <a:rPr lang="en-US" dirty="0" err="1" smtClean="0"/>
              <a:t>findChessboardCorners</a:t>
            </a:r>
            <a:r>
              <a:rPr lang="en-US" dirty="0" smtClean="0"/>
              <a:t>()</a:t>
            </a:r>
          </a:p>
          <a:p>
            <a:pPr algn="just"/>
            <a:r>
              <a:rPr lang="en-US" dirty="0" smtClean="0"/>
              <a:t> measure actual size of square in checkered board pattern. </a:t>
            </a:r>
          </a:p>
          <a:p>
            <a:pPr algn="just"/>
            <a:r>
              <a:rPr lang="en-US" dirty="0" smtClean="0"/>
              <a:t>Find coordinate of each corner in real world considering center of plane as origin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algn="just"/>
            <a:r>
              <a:rPr lang="en-US" dirty="0" smtClean="0"/>
              <a:t>Use these two sets of corner points  as input to function </a:t>
            </a:r>
            <a:r>
              <a:rPr lang="en-US" dirty="0" err="1" smtClean="0"/>
              <a:t>calibrateCamera</a:t>
            </a:r>
            <a:r>
              <a:rPr lang="en-US" dirty="0" smtClean="0"/>
              <a:t>() to find the intrinsic matrix for your camera</a:t>
            </a:r>
          </a:p>
          <a:p>
            <a:pPr algn="just"/>
            <a:r>
              <a:rPr lang="en-US" dirty="0" smtClean="0"/>
              <a:t>Use these values and size of reference object to find the size of another object placed at same distance from camera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914</TotalTime>
  <Words>228</Words>
  <Application>Microsoft Office PowerPoint</Application>
  <PresentationFormat>On-screen Show (4:3)</PresentationFormat>
  <Paragraphs>37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Constantia</vt:lpstr>
      <vt:lpstr>Times New Roman</vt:lpstr>
      <vt:lpstr>Wingdings 2</vt:lpstr>
      <vt:lpstr>Flow</vt:lpstr>
      <vt:lpstr>Camera Calibration</vt:lpstr>
      <vt:lpstr>The pinhole Camera</vt:lpstr>
      <vt:lpstr>Perspective projection</vt:lpstr>
      <vt:lpstr>PowerPoint Presentation</vt:lpstr>
      <vt:lpstr>PowerPoint Presentation</vt:lpstr>
      <vt:lpstr>Intrinsic Matrix</vt:lpstr>
      <vt:lpstr>To calibrate the camera:</vt:lpstr>
      <vt:lpstr>Steps: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Calibration</dc:title>
  <dc:creator>Kanchan Bahirat</dc:creator>
  <cp:lastModifiedBy>Desai, Kevin Parag</cp:lastModifiedBy>
  <cp:revision>19</cp:revision>
  <dcterms:created xsi:type="dcterms:W3CDTF">2015-03-04T00:50:22Z</dcterms:created>
  <dcterms:modified xsi:type="dcterms:W3CDTF">2018-02-27T17:38:58Z</dcterms:modified>
</cp:coreProperties>
</file>