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06" r:id="rId3"/>
    <p:sldId id="307" r:id="rId4"/>
    <p:sldId id="308" r:id="rId5"/>
    <p:sldId id="309" r:id="rId6"/>
    <p:sldId id="322" r:id="rId7"/>
    <p:sldId id="310" r:id="rId8"/>
    <p:sldId id="323" r:id="rId9"/>
    <p:sldId id="324" r:id="rId10"/>
    <p:sldId id="311" r:id="rId11"/>
    <p:sldId id="312" r:id="rId12"/>
    <p:sldId id="313" r:id="rId13"/>
    <p:sldId id="314" r:id="rId14"/>
    <p:sldId id="315" r:id="rId15"/>
    <p:sldId id="317" r:id="rId16"/>
    <p:sldId id="318" r:id="rId17"/>
    <p:sldId id="319" r:id="rId18"/>
    <p:sldId id="320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23" autoAdjust="0"/>
    <p:restoredTop sz="86482" autoAdjust="0"/>
  </p:normalViewPr>
  <p:slideViewPr>
    <p:cSldViewPr>
      <p:cViewPr varScale="1">
        <p:scale>
          <a:sx n="93" d="100"/>
          <a:sy n="93" d="100"/>
        </p:scale>
        <p:origin x="-151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BE082-19CD-44CB-A152-26180D4864EA}" type="datetimeFigureOut">
              <a:rPr lang="en-US" smtClean="0"/>
              <a:pPr/>
              <a:t>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76F47-99C7-487B-8267-5CB1CD3EC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2F1F6-DC5D-4F1C-B5F7-1014541A27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B6A6B-5E17-41EB-B9C7-16C1ED5FFCEF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387DA-4282-458B-B09B-527FDF1B9596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E018D-B7B6-4E88-9386-B18F50D4F69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802B91BD-AE3D-45B2-8D19-778CAC761D45}" type="slidenum">
              <a:rPr lang="en-US" sz="11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0" hangingPunct="0"/>
              <a:t>16</a:t>
            </a:fld>
            <a:endParaRPr lang="en-US" sz="11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ru-RU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FE9BDF16-C3AA-431E-B382-CED24DFD049F}" type="slidenum">
              <a:rPr lang="en-US" sz="11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0" hangingPunct="0"/>
              <a:t>17</a:t>
            </a:fld>
            <a:endParaRPr lang="en-US" sz="11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C005ABCB-1F76-41F2-A6BA-944EBD40C1AD}" type="slidenum">
              <a:rPr lang="en-US" sz="11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0" hangingPunct="0"/>
              <a:t>18</a:t>
            </a:fld>
            <a:endParaRPr lang="en-US" sz="11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E8AB4EF1-DC94-4663-BFBA-097A847D4A6C}" type="slidenum">
              <a:rPr lang="en-US" sz="11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eaLnBrk="0" hangingPunct="0"/>
              <a:t>19</a:t>
            </a:fld>
            <a:endParaRPr lang="en-US" sz="11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633E8-E8F7-4B89-870F-D448F351DF78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0C131-A990-475A-B85A-87606F893E92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2669F-90B7-4383-9A34-06168FD61A3D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Calibri" charset="0"/>
                <a:ea typeface="宋体" charset="0"/>
              </a:rPr>
              <a:t>The luminance signal is mostly determined by green values and the visual system is much more sensitive to high frequency detail in luminance than in chrominance 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59760F6-503F-5342-A994-7AACABC8B8D4}" type="slidenum">
              <a:rPr lang="zh-CN" altLang="en-US">
                <a:latin typeface="Calibri" charset="0"/>
              </a:rPr>
              <a:pPr eaLnBrk="1" hangingPunct="1"/>
              <a:t>6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1B833-E712-4CFA-B8E9-7329428D23C9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F73CA-FE3C-4014-AB98-24395AED25D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10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2F1F6-DC5D-4F1C-B5F7-1014541A27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2F1F6-DC5D-4F1C-B5F7-1014541A27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124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2C44B-3DFA-401F-B2F9-5C864E5DD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6" y="919488"/>
            <a:ext cx="8291349" cy="523220"/>
          </a:xfrm>
        </p:spPr>
        <p:txBody>
          <a:bodyPr wrap="none"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6" y="919489"/>
            <a:ext cx="8291349" cy="523220"/>
          </a:xfrm>
        </p:spPr>
        <p:txBody>
          <a:bodyPr wrap="none"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4368"/>
            <a:ext cx="8229600" cy="523220"/>
          </a:xfrm>
        </p:spPr>
        <p:txBody>
          <a:bodyPr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877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8853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877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8853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8356"/>
            <a:ext cx="7772400" cy="954107"/>
          </a:xfrm>
        </p:spPr>
        <p:txBody>
          <a:bodyPr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27" name="Picture 7" descr="Pres2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0999" y="6561138"/>
            <a:ext cx="28237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457200"/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B. (</a:t>
            </a:r>
            <a:r>
              <a:rPr lang="en-US" sz="1300" dirty="0" err="1">
                <a:solidFill>
                  <a:srgbClr val="FFFFFF"/>
                </a:solidFill>
                <a:latin typeface="Times 10 Roman" charset="0"/>
              </a:rPr>
              <a:t>Prabha</a:t>
            </a:r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) </a:t>
            </a:r>
            <a:r>
              <a:rPr lang="en-US" sz="1300" dirty="0" err="1">
                <a:solidFill>
                  <a:srgbClr val="FFFFFF"/>
                </a:solidFill>
                <a:latin typeface="Times 10 Roman" charset="0"/>
              </a:rPr>
              <a:t>Prabhakaran</a:t>
            </a:r>
            <a:endParaRPr lang="en-US" sz="1300" dirty="0">
              <a:solidFill>
                <a:srgbClr val="FFFFFF"/>
              </a:solidFill>
              <a:latin typeface="Times 10 Roman" charset="0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6278989" y="6561138"/>
            <a:ext cx="24840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defTabSz="457200"/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multimedia.utdallas.edu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prabhakaran@utdalla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howstuffworks.com/digital-camera.htm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jpeg"/><Relationship Id="rId6" Type="http://schemas.openxmlformats.org/officeDocument/2006/relationships/image" Target="../media/image7.wm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wmf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5841"/>
            <a:ext cx="7772400" cy="1470025"/>
          </a:xfrm>
        </p:spPr>
        <p:txBody>
          <a:bodyPr/>
          <a:lstStyle/>
          <a:p>
            <a:r>
              <a:rPr lang="en-US" i="1" dirty="0" smtClean="0"/>
              <a:t> </a:t>
            </a:r>
            <a:r>
              <a:rPr lang="en-US" sz="3600" b="1" i="1" dirty="0" smtClean="0"/>
              <a:t>Image Formation and Filters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(</a:t>
            </a:r>
            <a:r>
              <a:rPr lang="en-US" dirty="0" err="1" smtClean="0"/>
              <a:t>Prabha</a:t>
            </a:r>
            <a:r>
              <a:rPr lang="en-US" dirty="0" smtClean="0"/>
              <a:t>) </a:t>
            </a:r>
            <a:r>
              <a:rPr lang="en-US" dirty="0" err="1" smtClean="0"/>
              <a:t>Prabhakaran</a:t>
            </a:r>
            <a:endParaRPr lang="en-US" dirty="0" smtClean="0"/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>
                <a:hlinkClick r:id="rId2"/>
              </a:rPr>
              <a:t>bprabhakaran@utdallas.edu</a:t>
            </a:r>
            <a:endParaRPr lang="en-US" dirty="0" smtClean="0"/>
          </a:p>
          <a:p>
            <a:r>
              <a:rPr lang="en-US" dirty="0" smtClean="0"/>
              <a:t>www.utdallas.edu/~praba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7" descr="baby-chimpanzee-picture-rgb"/>
          <p:cNvPicPr>
            <a:picLocks noChangeAspect="1" noChangeArrowheads="1"/>
          </p:cNvPicPr>
          <p:nvPr/>
        </p:nvPicPr>
        <p:blipFill>
          <a:blip r:embed="rId3" cstate="print"/>
          <a:srcRect l="12274" t="19887" r="9050" b="22014"/>
          <a:stretch>
            <a:fillRect/>
          </a:stretch>
        </p:blipFill>
        <p:spPr bwMode="auto">
          <a:xfrm>
            <a:off x="215900" y="4173537"/>
            <a:ext cx="874871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 Box 8"/>
          <p:cNvSpPr txBox="1">
            <a:spLocks noChangeArrowheads="1"/>
          </p:cNvSpPr>
          <p:nvPr/>
        </p:nvSpPr>
        <p:spPr bwMode="auto">
          <a:xfrm>
            <a:off x="1187450" y="6262687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6804" name="Text Box 9"/>
          <p:cNvSpPr txBox="1">
            <a:spLocks noChangeArrowheads="1"/>
          </p:cNvSpPr>
          <p:nvPr/>
        </p:nvSpPr>
        <p:spPr bwMode="auto">
          <a:xfrm>
            <a:off x="4427538" y="6262687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6805" name="Text Box 10"/>
          <p:cNvSpPr txBox="1">
            <a:spLocks noChangeArrowheads="1"/>
          </p:cNvSpPr>
          <p:nvPr/>
        </p:nvSpPr>
        <p:spPr bwMode="auto">
          <a:xfrm>
            <a:off x="7632700" y="6254750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</a:rPr>
              <a:t>B</a:t>
            </a:r>
          </a:p>
        </p:txBody>
      </p:sp>
      <p:pic>
        <p:nvPicPr>
          <p:cNvPr id="76806" name="Picture 11" descr="baby-chimpanzee-pic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0088" y="1077912"/>
            <a:ext cx="2736850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Line 13"/>
          <p:cNvSpPr>
            <a:spLocks noChangeShapeType="1"/>
          </p:cNvSpPr>
          <p:nvPr/>
        </p:nvSpPr>
        <p:spPr bwMode="auto">
          <a:xfrm flipH="1">
            <a:off x="1439863" y="3525837"/>
            <a:ext cx="31686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Line 14"/>
          <p:cNvSpPr>
            <a:spLocks noChangeShapeType="1"/>
          </p:cNvSpPr>
          <p:nvPr/>
        </p:nvSpPr>
        <p:spPr bwMode="auto">
          <a:xfrm>
            <a:off x="4608513" y="35258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9" name="Line 15"/>
          <p:cNvSpPr>
            <a:spLocks noChangeShapeType="1"/>
          </p:cNvSpPr>
          <p:nvPr/>
        </p:nvSpPr>
        <p:spPr bwMode="auto">
          <a:xfrm>
            <a:off x="4608513" y="3525837"/>
            <a:ext cx="316706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0" name="Text Box 16"/>
          <p:cNvSpPr txBox="1">
            <a:spLocks noChangeArrowheads="1"/>
          </p:cNvSpPr>
          <p:nvPr/>
        </p:nvSpPr>
        <p:spPr bwMode="auto">
          <a:xfrm>
            <a:off x="647700" y="1870075"/>
            <a:ext cx="2844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solidFill>
                  <a:srgbClr val="000000"/>
                </a:solidFill>
              </a:rPr>
              <a:t>Color images, RGB color space</a:t>
            </a:r>
          </a:p>
        </p:txBody>
      </p:sp>
      <p:sp>
        <p:nvSpPr>
          <p:cNvPr id="76811" name="Rectangle 28"/>
          <p:cNvSpPr>
            <a:spLocks noChangeArrowheads="1"/>
          </p:cNvSpPr>
          <p:nvPr/>
        </p:nvSpPr>
        <p:spPr bwMode="auto">
          <a:xfrm>
            <a:off x="6858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 dirty="0">
                <a:solidFill>
                  <a:srgbClr val="000000"/>
                </a:solidFill>
              </a:rPr>
              <a:t>Digital color images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Images as Matrices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3009900"/>
          <a:ext cx="4889500" cy="20955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2552700"/>
          <a:ext cx="4889500" cy="20955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2095500"/>
          <a:ext cx="4889500" cy="20955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266" name="TextBox 6"/>
          <p:cNvSpPr txBox="1">
            <a:spLocks noChangeArrowheads="1"/>
          </p:cNvSpPr>
          <p:nvPr/>
        </p:nvSpPr>
        <p:spPr bwMode="auto">
          <a:xfrm>
            <a:off x="6248400" y="18669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8267" name="TextBox 7"/>
          <p:cNvSpPr txBox="1">
            <a:spLocks noChangeArrowheads="1"/>
          </p:cNvSpPr>
          <p:nvPr/>
        </p:nvSpPr>
        <p:spPr bwMode="auto">
          <a:xfrm>
            <a:off x="7162800" y="2324100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8268" name="TextBox 8"/>
          <p:cNvSpPr txBox="1">
            <a:spLocks noChangeArrowheads="1"/>
          </p:cNvSpPr>
          <p:nvPr/>
        </p:nvSpPr>
        <p:spPr bwMode="auto">
          <a:xfrm>
            <a:off x="7924800" y="27051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8269" name="TextBox 9"/>
          <p:cNvSpPr txBox="1">
            <a:spLocks noChangeArrowheads="1"/>
          </p:cNvSpPr>
          <p:nvPr/>
        </p:nvSpPr>
        <p:spPr bwMode="auto">
          <a:xfrm>
            <a:off x="685800" y="1866900"/>
            <a:ext cx="59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" y="3238500"/>
            <a:ext cx="18288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71" name="TextBox 12"/>
          <p:cNvSpPr txBox="1">
            <a:spLocks noChangeArrowheads="1"/>
          </p:cNvSpPr>
          <p:nvPr/>
        </p:nvSpPr>
        <p:spPr bwMode="auto">
          <a:xfrm>
            <a:off x="1219200" y="1714500"/>
            <a:ext cx="100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column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9800" y="1943100"/>
            <a:ext cx="4038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73" name="TextBox 13"/>
          <p:cNvSpPr txBox="1">
            <a:spLocks noChangeArrowheads="1"/>
          </p:cNvSpPr>
          <p:nvPr/>
        </p:nvSpPr>
        <p:spPr bwMode="auto">
          <a:xfrm>
            <a:off x="7162800" y="6248400"/>
            <a:ext cx="3733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Calibri" pitchFamily="34" charset="0"/>
              </a:rPr>
              <a:t>Slide credit: Derek </a:t>
            </a:r>
            <a:r>
              <a:rPr lang="en-US" sz="1200" b="0" dirty="0" err="1">
                <a:solidFill>
                  <a:srgbClr val="000000"/>
                </a:solidFill>
                <a:latin typeface="Calibri" pitchFamily="34" charset="0"/>
              </a:rPr>
              <a:t>Hoiem</a:t>
            </a:r>
            <a:endParaRPr lang="en-US" sz="1200" b="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Image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r>
              <a:rPr lang="en-US" sz="2800" dirty="0" smtClean="0"/>
              <a:t>Compute a function of the local neighborhood at each pixel in the image</a:t>
            </a:r>
          </a:p>
          <a:p>
            <a:pPr lvl="1"/>
            <a:r>
              <a:rPr lang="en-US" sz="2400" dirty="0" smtClean="0"/>
              <a:t>Function specified by a “filter” or mask saying how to combine values from neighbors.</a:t>
            </a:r>
          </a:p>
          <a:p>
            <a:pPr>
              <a:spcBef>
                <a:spcPts val="1800"/>
              </a:spcBef>
              <a:buFontTx/>
              <a:buNone/>
            </a:pPr>
            <a:endParaRPr lang="en-US" sz="1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Uses of filtering:</a:t>
            </a:r>
          </a:p>
          <a:p>
            <a:pPr lvl="1"/>
            <a:r>
              <a:rPr lang="en-US" sz="2400" dirty="0" smtClean="0"/>
              <a:t>Enhance an image (</a:t>
            </a:r>
            <a:r>
              <a:rPr lang="en-US" sz="2400" dirty="0" err="1" smtClean="0"/>
              <a:t>denoise</a:t>
            </a:r>
            <a:r>
              <a:rPr lang="en-US" sz="2400" dirty="0" smtClean="0"/>
              <a:t>, resize,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Extract information (texture, edges,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Detect patterns (template matching)</a:t>
            </a: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7010400" y="6248400"/>
            <a:ext cx="3816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 dirty="0"/>
              <a:t>Adapted from Derek </a:t>
            </a:r>
            <a:r>
              <a:rPr lang="en-US" sz="1200" b="0" dirty="0" err="1"/>
              <a:t>Hoiem</a:t>
            </a:r>
            <a:endParaRPr lang="en-US" sz="1200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 descr="im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1539875"/>
            <a:ext cx="1935163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9875" name="Picture 4" descr="im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5" y="1689100"/>
            <a:ext cx="1935163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9876" name="Picture 5" descr="im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450" y="1838325"/>
            <a:ext cx="1935163" cy="14525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9877" name="Picture 6" descr="im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7263" y="1989138"/>
            <a:ext cx="1935162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9878" name="Picture 7" descr="im5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488" y="2138363"/>
            <a:ext cx="1935162" cy="14525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9879" name="Title 9"/>
          <p:cNvSpPr>
            <a:spLocks noGrp="1"/>
          </p:cNvSpPr>
          <p:nvPr>
            <p:ph type="title"/>
          </p:nvPr>
        </p:nvSpPr>
        <p:spPr>
          <a:xfrm>
            <a:off x="15240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Motivation: noise reduction</a:t>
            </a:r>
          </a:p>
        </p:txBody>
      </p:sp>
      <p:sp>
        <p:nvSpPr>
          <p:cNvPr id="79880" name="Content Placeholder 12"/>
          <p:cNvSpPr>
            <a:spLocks noGrp="1"/>
          </p:cNvSpPr>
          <p:nvPr>
            <p:ph idx="1"/>
          </p:nvPr>
        </p:nvSpPr>
        <p:spPr>
          <a:xfrm>
            <a:off x="665163" y="4159250"/>
            <a:ext cx="7772400" cy="1754188"/>
          </a:xfrm>
        </p:spPr>
        <p:txBody>
          <a:bodyPr/>
          <a:lstStyle/>
          <a:p>
            <a:r>
              <a:rPr lang="en-US" sz="2400" smtClean="0"/>
              <a:t>Even multiple images of the </a:t>
            </a:r>
            <a:r>
              <a:rPr lang="en-US" sz="2400" b="1" smtClean="0"/>
              <a:t>same static scene </a:t>
            </a:r>
            <a:r>
              <a:rPr lang="en-US" sz="2400" smtClean="0"/>
              <a:t>will not be identical.</a:t>
            </a:r>
          </a:p>
        </p:txBody>
      </p:sp>
      <p:pic>
        <p:nvPicPr>
          <p:cNvPr id="14" name="Picture 13" descr="noise2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3600" y="1420813"/>
            <a:ext cx="2628900" cy="26289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" name="Picture 14" descr="noise1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8088" y="1420813"/>
            <a:ext cx="2628900" cy="26289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03313" y="2151063"/>
            <a:ext cx="255587" cy="2555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9885" name="Picture 8" descr="im6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7300" y="2289175"/>
            <a:ext cx="1935163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249363" y="2297113"/>
            <a:ext cx="255587" cy="2555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Common types of noise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592138" y="1384300"/>
            <a:ext cx="3432175" cy="4114800"/>
          </a:xfrm>
        </p:spPr>
        <p:txBody>
          <a:bodyPr/>
          <a:lstStyle/>
          <a:p>
            <a:pPr marL="341313" lvl="1" indent="-341313">
              <a:spcAft>
                <a:spcPts val="1200"/>
              </a:spcAft>
            </a:pPr>
            <a:r>
              <a:rPr lang="en-US" sz="2000" b="1" smtClean="0">
                <a:cs typeface="Arial" pitchFamily="34" charset="0"/>
              </a:rPr>
              <a:t>Salt and pepper noise</a:t>
            </a:r>
            <a:r>
              <a:rPr lang="en-US" sz="2000" smtClean="0">
                <a:cs typeface="Arial" pitchFamily="34" charset="0"/>
              </a:rPr>
              <a:t>: random occurrences of   black and white pixels</a:t>
            </a:r>
          </a:p>
          <a:p>
            <a:pPr marL="341313" lvl="1" indent="-341313">
              <a:spcAft>
                <a:spcPts val="1200"/>
              </a:spcAft>
            </a:pPr>
            <a:r>
              <a:rPr lang="en-US" sz="2000" b="1" smtClean="0">
                <a:cs typeface="Arial" pitchFamily="34" charset="0"/>
              </a:rPr>
              <a:t>Impulse noise: </a:t>
            </a:r>
            <a:r>
              <a:rPr lang="en-US" sz="2000" smtClean="0">
                <a:cs typeface="Arial" pitchFamily="34" charset="0"/>
              </a:rPr>
              <a:t>random occurrences of white pixels</a:t>
            </a:r>
          </a:p>
          <a:p>
            <a:pPr marL="341313" lvl="1" indent="-341313">
              <a:spcAft>
                <a:spcPts val="1200"/>
              </a:spcAft>
            </a:pPr>
            <a:r>
              <a:rPr lang="en-US" sz="2000" b="1" smtClean="0">
                <a:cs typeface="Arial" pitchFamily="34" charset="0"/>
              </a:rPr>
              <a:t>Gaussian noise</a:t>
            </a:r>
            <a:r>
              <a:rPr lang="en-US" sz="2000" smtClean="0">
                <a:cs typeface="Arial" pitchFamily="34" charset="0"/>
              </a:rPr>
              <a:t>: variations in intensity drawn from a Gaussian normal distribution</a:t>
            </a:r>
            <a:endParaRPr lang="en-US" sz="2000" b="1" smtClean="0">
              <a:cs typeface="Arial" pitchFamily="34" charset="0"/>
            </a:endParaRPr>
          </a:p>
          <a:p>
            <a:pPr marL="341313" lvl="1" indent="-341313">
              <a:spcAft>
                <a:spcPts val="1200"/>
              </a:spcAft>
            </a:pPr>
            <a:endParaRPr lang="en-US" sz="2000" smtClean="0">
              <a:cs typeface="Arial" pitchFamily="34" charset="0"/>
            </a:endParaRPr>
          </a:p>
          <a:p>
            <a:pPr marL="341313" indent="-341313">
              <a:spcAft>
                <a:spcPts val="1200"/>
              </a:spcAft>
            </a:pPr>
            <a:endParaRPr lang="en-US" sz="2400" smtClean="0"/>
          </a:p>
        </p:txBody>
      </p:sp>
      <p:pic>
        <p:nvPicPr>
          <p:cNvPr id="80900" name="Picture 5" descr="noi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9900" y="1201738"/>
            <a:ext cx="4243388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TextBox 4"/>
          <p:cNvSpPr txBox="1">
            <a:spLocks noChangeArrowheads="1"/>
          </p:cNvSpPr>
          <p:nvPr/>
        </p:nvSpPr>
        <p:spPr bwMode="auto">
          <a:xfrm>
            <a:off x="1295400" y="6248400"/>
            <a:ext cx="28114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 dirty="0"/>
              <a:t>Source: S. Seitz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1539875"/>
            <a:ext cx="1935163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 descr="im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5" y="1689100"/>
            <a:ext cx="1935163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 descr="im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450" y="1838325"/>
            <a:ext cx="1935163" cy="14525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 descr="im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7263" y="1989138"/>
            <a:ext cx="1935162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 descr="im5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488" y="2138363"/>
            <a:ext cx="1935162" cy="14525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2951" name="Title 9"/>
          <p:cNvSpPr>
            <a:spLocks noGrp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Motivation: noise reduction</a:t>
            </a:r>
          </a:p>
        </p:txBody>
      </p:sp>
      <p:sp>
        <p:nvSpPr>
          <p:cNvPr id="56328" name="Content Placeholder 12"/>
          <p:cNvSpPr>
            <a:spLocks noGrp="1"/>
          </p:cNvSpPr>
          <p:nvPr>
            <p:ph idx="1"/>
          </p:nvPr>
        </p:nvSpPr>
        <p:spPr>
          <a:xfrm>
            <a:off x="665163" y="4159250"/>
            <a:ext cx="7772400" cy="1754188"/>
          </a:xfrm>
        </p:spPr>
        <p:txBody>
          <a:bodyPr/>
          <a:lstStyle/>
          <a:p>
            <a:r>
              <a:rPr lang="en-US" sz="2400" smtClean="0"/>
              <a:t>Even multiple images of the same static scene will not be identical.</a:t>
            </a:r>
          </a:p>
          <a:p>
            <a:r>
              <a:rPr lang="en-US" sz="2400" smtClean="0"/>
              <a:t>How could we reduce the noise, i.e., give an estimate of the true intensities?</a:t>
            </a:r>
          </a:p>
          <a:p>
            <a:r>
              <a:rPr lang="en-US" sz="2400" b="1" smtClean="0"/>
              <a:t>What if there’s only one image?</a:t>
            </a:r>
          </a:p>
        </p:txBody>
      </p:sp>
      <p:pic>
        <p:nvPicPr>
          <p:cNvPr id="14" name="Picture 13" descr="noise2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3600" y="1420813"/>
            <a:ext cx="2628900" cy="26289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2954" name="Picture 14" descr="noise1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8088" y="1420813"/>
            <a:ext cx="2628900" cy="26289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03313" y="2151063"/>
            <a:ext cx="255587" cy="2555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im6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7300" y="2289175"/>
            <a:ext cx="1935163" cy="1450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249363" y="2297113"/>
            <a:ext cx="255587" cy="2555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attempt at a solution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/>
              <a:t>Let’s replace each pixel with an average of all the values in its neighborhood</a:t>
            </a:r>
          </a:p>
          <a:p>
            <a:pPr>
              <a:buFontTx/>
              <a:buChar char="•"/>
            </a:pPr>
            <a:r>
              <a:rPr lang="en-US" smtClean="0"/>
              <a:t>Assumptions: </a:t>
            </a:r>
          </a:p>
          <a:p>
            <a:pPr lvl="1"/>
            <a:r>
              <a:rPr lang="en-US" smtClean="0"/>
              <a:t>Expect pixels to be like their neighbors</a:t>
            </a:r>
          </a:p>
          <a:p>
            <a:pPr lvl="1"/>
            <a:r>
              <a:rPr lang="en-US" smtClean="0"/>
              <a:t>Expect noise processes to be independent from pixel to pixel</a:t>
            </a:r>
          </a:p>
          <a:p>
            <a:pPr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First attempt at a solution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124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Let’s replace each pixel with an average of all the values in its neighborhood</a:t>
            </a:r>
          </a:p>
          <a:p>
            <a:pPr>
              <a:buFontTx/>
              <a:buChar char="•"/>
            </a:pPr>
            <a:r>
              <a:rPr lang="en-US" dirty="0" smtClean="0"/>
              <a:t>Moving average in 1D:</a:t>
            </a:r>
          </a:p>
        </p:txBody>
      </p:sp>
      <p:pic>
        <p:nvPicPr>
          <p:cNvPr id="84996" name="Picture 4" descr="smoothing-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414712"/>
            <a:ext cx="3890963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8933" name="Picture 5" descr="smoothing-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414712"/>
            <a:ext cx="3890963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8934" name="Picture 6" descr="smoothing-d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414712"/>
            <a:ext cx="3890963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8935" name="Picture 7" descr="smoothing-d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3414712"/>
            <a:ext cx="3890963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8936" name="Picture 8" descr="smoothing-d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3414712"/>
            <a:ext cx="3890963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162800" y="6248400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Source: S. </a:t>
            </a:r>
            <a:r>
              <a:rPr lang="en-US" sz="1400" dirty="0" err="1">
                <a:solidFill>
                  <a:srgbClr val="000000"/>
                </a:solidFill>
                <a:cs typeface="Arial" pitchFamily="34" charset="0"/>
              </a:rPr>
              <a:t>Marschner</a:t>
            </a: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7772400" cy="1143000"/>
          </a:xfrm>
        </p:spPr>
        <p:txBody>
          <a:bodyPr/>
          <a:lstStyle/>
          <a:p>
            <a:r>
              <a:rPr lang="en-US" dirty="0" smtClean="0"/>
              <a:t>Weighted Moving Average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add weights to our moving average</a:t>
            </a:r>
          </a:p>
          <a:p>
            <a:r>
              <a:rPr lang="en-US" i="1" smtClean="0"/>
              <a:t>Weights </a:t>
            </a:r>
            <a:r>
              <a:rPr lang="en-US" smtClean="0"/>
              <a:t> [1, 1, 1, 1, 1]  / 5 </a:t>
            </a:r>
          </a:p>
        </p:txBody>
      </p:sp>
      <p:pic>
        <p:nvPicPr>
          <p:cNvPr id="86020" name="Picture 4" descr="smoothing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124200"/>
            <a:ext cx="38893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Source: S. Marschner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7772400" cy="1143000"/>
          </a:xfrm>
        </p:spPr>
        <p:txBody>
          <a:bodyPr/>
          <a:lstStyle/>
          <a:p>
            <a:r>
              <a:rPr lang="en-US" dirty="0" smtClean="0"/>
              <a:t>Weighted Moving Average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Non-uniform weights [1, 4, 6, 4, 1] / 16</a:t>
            </a:r>
          </a:p>
        </p:txBody>
      </p:sp>
      <p:pic>
        <p:nvPicPr>
          <p:cNvPr id="87044" name="Picture 4" descr="smoothing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1425" y="3124200"/>
            <a:ext cx="38893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0709" name="Picture 5" descr="smoothing-be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124200"/>
            <a:ext cx="38893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cs typeface="Arial" pitchFamily="34" charset="0"/>
              </a:rPr>
              <a:t>Source: S. Marschner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 r="34503" b="17790"/>
          <a:stretch>
            <a:fillRect/>
          </a:stretch>
        </p:blipFill>
        <p:spPr bwMode="auto">
          <a:xfrm>
            <a:off x="1371600" y="990600"/>
            <a:ext cx="62484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Image Formation</a:t>
            </a:r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7162800" y="6248400"/>
            <a:ext cx="3733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Calibri" pitchFamily="34" charset="0"/>
              </a:rPr>
              <a:t>Slide credit: Derek </a:t>
            </a:r>
            <a:r>
              <a:rPr lang="en-US" sz="1200" b="0" dirty="0" err="1">
                <a:solidFill>
                  <a:srgbClr val="000000"/>
                </a:solidFill>
                <a:latin typeface="Calibri" pitchFamily="34" charset="0"/>
              </a:rPr>
              <a:t>Hoiem</a:t>
            </a:r>
            <a:endParaRPr lang="en-US" sz="1200" b="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Digital camera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267200"/>
            <a:ext cx="8458200" cy="190500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mtClean="0"/>
              <a:t>A digital camera replaces film with a sensor array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cell in the array is light-sensitive diode that converts photons to electrons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hlinkClick r:id="rId3"/>
              </a:rPr>
              <a:t>http://electronics.howstuffworks.com/digital-camera.htm</a:t>
            </a:r>
            <a:r>
              <a:rPr lang="en-US" sz="2000" smtClean="0"/>
              <a:t> </a:t>
            </a:r>
          </a:p>
          <a:p>
            <a:pPr lvl="2">
              <a:lnSpc>
                <a:spcPct val="90000"/>
              </a:lnSpc>
            </a:pPr>
            <a:endParaRPr lang="en-US" sz="1600" smtClean="0"/>
          </a:p>
        </p:txBody>
      </p:sp>
      <p:pic>
        <p:nvPicPr>
          <p:cNvPr id="72708" name="Picture 4" descr="PowerShot SD2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4738" y="1390650"/>
            <a:ext cx="669766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543800" y="6248400"/>
            <a:ext cx="1536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</a:rPr>
              <a:t>Slide by Steve Seitz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5197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066800"/>
            <a:ext cx="19097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TextBox 5"/>
          <p:cNvSpPr txBox="1">
            <a:spLocks noChangeArrowheads="1"/>
          </p:cNvSpPr>
          <p:nvPr/>
        </p:nvSpPr>
        <p:spPr bwMode="auto">
          <a:xfrm>
            <a:off x="7315200" y="6248400"/>
            <a:ext cx="3733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Calibri" pitchFamily="34" charset="0"/>
              </a:rPr>
              <a:t>Slide credit: Derek </a:t>
            </a:r>
            <a:r>
              <a:rPr lang="en-US" sz="1200" b="0" dirty="0" err="1">
                <a:solidFill>
                  <a:srgbClr val="000000"/>
                </a:solidFill>
                <a:latin typeface="Calibri" pitchFamily="34" charset="0"/>
              </a:rPr>
              <a:t>Hoiem</a:t>
            </a:r>
            <a:endParaRPr lang="en-US" sz="1200" b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3733" name="Rectangle 28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 dirty="0">
                <a:solidFill>
                  <a:srgbClr val="000000"/>
                </a:solidFill>
              </a:rPr>
              <a:t>Digital images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Digital images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263525" y="960438"/>
            <a:ext cx="8686800" cy="4525962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Sample</a:t>
            </a:r>
            <a:r>
              <a:rPr lang="en-US" sz="2400" dirty="0" smtClean="0">
                <a:solidFill>
                  <a:srgbClr val="000000"/>
                </a:solidFill>
              </a:rPr>
              <a:t> the 2D space on a regular grid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Quantize</a:t>
            </a:r>
            <a:r>
              <a:rPr lang="en-US" sz="2400" dirty="0" smtClean="0">
                <a:solidFill>
                  <a:srgbClr val="000000"/>
                </a:solidFill>
              </a:rPr>
              <a:t> each sample (round to nearest integer)</a:t>
            </a:r>
          </a:p>
          <a:p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Image thus represented as a matrix of integer values.</a:t>
            </a:r>
          </a:p>
          <a:p>
            <a:endParaRPr lang="en-US" dirty="0" smtClean="0"/>
          </a:p>
        </p:txBody>
      </p:sp>
      <p:sp>
        <p:nvSpPr>
          <p:cNvPr id="74756" name="Text Box 10"/>
          <p:cNvSpPr txBox="1">
            <a:spLocks noChangeArrowheads="1"/>
          </p:cNvSpPr>
          <p:nvPr/>
        </p:nvSpPr>
        <p:spPr bwMode="auto">
          <a:xfrm>
            <a:off x="7543800" y="6248400"/>
            <a:ext cx="16795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0" dirty="0">
                <a:solidFill>
                  <a:srgbClr val="000000"/>
                </a:solidFill>
                <a:cs typeface="Arial" pitchFamily="34" charset="0"/>
              </a:rPr>
              <a:t>Adapted from S. Seitz</a:t>
            </a:r>
          </a:p>
        </p:txBody>
      </p:sp>
      <p:pic>
        <p:nvPicPr>
          <p:cNvPr id="15" name="Picture 8" descr="smoothing-d5"/>
          <p:cNvPicPr>
            <a:picLocks noChangeAspect="1" noChangeArrowheads="1"/>
          </p:cNvPicPr>
          <p:nvPr/>
        </p:nvPicPr>
        <p:blipFill>
          <a:blip r:embed="rId5" cstate="print"/>
          <a:srcRect b="48459"/>
          <a:stretch>
            <a:fillRect/>
          </a:stretch>
        </p:blipFill>
        <p:spPr bwMode="auto">
          <a:xfrm>
            <a:off x="4316413" y="4951413"/>
            <a:ext cx="3322637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60438" y="2590800"/>
            <a:ext cx="8540750" cy="2011362"/>
            <a:chOff x="960193" y="2881305"/>
            <a:chExt cx="8541062" cy="2011318"/>
          </a:xfrm>
        </p:grpSpPr>
        <p:pic>
          <p:nvPicPr>
            <p:cNvPr id="74765" name="Picture 5" descr="conv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41821" y="3359143"/>
              <a:ext cx="3989375" cy="1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66" name="Line 6"/>
            <p:cNvSpPr>
              <a:spLocks noChangeShapeType="1"/>
            </p:cNvSpPr>
            <p:nvPr/>
          </p:nvSpPr>
          <p:spPr bwMode="auto">
            <a:xfrm flipH="1">
              <a:off x="3738621" y="3255955"/>
              <a:ext cx="12700" cy="873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4767" name="Picture 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10021" y="3478205"/>
              <a:ext cx="127000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68" name="Line 8"/>
            <p:cNvSpPr>
              <a:spLocks noChangeShapeType="1"/>
            </p:cNvSpPr>
            <p:nvPr/>
          </p:nvSpPr>
          <p:spPr bwMode="auto">
            <a:xfrm rot="16200000" flipH="1">
              <a:off x="4360921" y="2760655"/>
              <a:ext cx="0" cy="812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4769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18021" y="2881305"/>
              <a:ext cx="1889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0" name="Picture 10" descr="image_func"/>
            <p:cNvPicPr>
              <a:picLocks noChangeAspect="1" noChangeArrowheads="1"/>
            </p:cNvPicPr>
            <p:nvPr/>
          </p:nvPicPr>
          <p:blipFill>
            <a:blip r:embed="rId9" cstate="print"/>
            <a:srcRect l="53148" t="52576"/>
            <a:stretch>
              <a:fillRect/>
            </a:stretch>
          </p:blipFill>
          <p:spPr bwMode="auto">
            <a:xfrm>
              <a:off x="960193" y="3286117"/>
              <a:ext cx="1987902" cy="1530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71" name="Right Arrow 13"/>
            <p:cNvSpPr>
              <a:spLocks noChangeArrowheads="1"/>
            </p:cNvSpPr>
            <p:nvPr/>
          </p:nvSpPr>
          <p:spPr bwMode="auto">
            <a:xfrm>
              <a:off x="2965428" y="3940182"/>
              <a:ext cx="620721" cy="255591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b="0"/>
            </a:p>
          </p:txBody>
        </p:sp>
        <p:sp>
          <p:nvSpPr>
            <p:cNvPr id="74772" name="TextBox 15"/>
            <p:cNvSpPr txBox="1">
              <a:spLocks noChangeArrowheads="1"/>
            </p:cNvSpPr>
            <p:nvPr/>
          </p:nvSpPr>
          <p:spPr bwMode="auto">
            <a:xfrm>
              <a:off x="8259813" y="3757617"/>
              <a:ext cx="1241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2D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150225" y="5583238"/>
            <a:ext cx="1241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1D</a:t>
            </a:r>
          </a:p>
        </p:txBody>
      </p:sp>
      <p:grpSp>
        <p:nvGrpSpPr>
          <p:cNvPr id="3" name="Group 21"/>
          <p:cNvGrpSpPr>
            <a:grpSpLocks noChangeAspect="1"/>
          </p:cNvGrpSpPr>
          <p:nvPr/>
        </p:nvGrpSpPr>
        <p:grpSpPr bwMode="auto">
          <a:xfrm>
            <a:off x="190500" y="4876800"/>
            <a:ext cx="3395663" cy="1352550"/>
            <a:chOff x="-2840139" y="3502026"/>
            <a:chExt cx="3943404" cy="1570059"/>
          </a:xfrm>
        </p:grpSpPr>
        <p:pic>
          <p:nvPicPr>
            <p:cNvPr id="74762" name="Picture 8" descr="smoothing-d5"/>
            <p:cNvPicPr>
              <a:picLocks noChangeAspect="1" noChangeArrowheads="1"/>
            </p:cNvPicPr>
            <p:nvPr/>
          </p:nvPicPr>
          <p:blipFill>
            <a:blip r:embed="rId5" cstate="print"/>
            <a:srcRect b="48459"/>
            <a:stretch>
              <a:fillRect/>
            </a:stretch>
          </p:blipFill>
          <p:spPr bwMode="auto">
            <a:xfrm>
              <a:off x="-2840139" y="3611565"/>
              <a:ext cx="3890963" cy="146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63" name="Rectangle 20"/>
            <p:cNvSpPr>
              <a:spLocks noChangeArrowheads="1"/>
            </p:cNvSpPr>
            <p:nvPr/>
          </p:nvSpPr>
          <p:spPr bwMode="auto">
            <a:xfrm>
              <a:off x="-2657574" y="3502026"/>
              <a:ext cx="3760839" cy="116841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b="0"/>
            </a:p>
          </p:txBody>
        </p:sp>
        <p:sp>
          <p:nvSpPr>
            <p:cNvPr id="74764" name="Freeform 19"/>
            <p:cNvSpPr>
              <a:spLocks noChangeArrowheads="1"/>
            </p:cNvSpPr>
            <p:nvPr/>
          </p:nvSpPr>
          <p:spPr bwMode="auto">
            <a:xfrm>
              <a:off x="-2621061" y="3830643"/>
              <a:ext cx="3645074" cy="843419"/>
            </a:xfrm>
            <a:custGeom>
              <a:avLst/>
              <a:gdLst>
                <a:gd name="T0" fmla="*/ 0 w 3645074"/>
                <a:gd name="T1" fmla="*/ 179539 h 843419"/>
                <a:gd name="T2" fmla="*/ 50104 w 3645074"/>
                <a:gd name="T3" fmla="*/ 179539 h 843419"/>
                <a:gd name="T4" fmla="*/ 237994 w 3645074"/>
                <a:gd name="T5" fmla="*/ 705632 h 843419"/>
                <a:gd name="T6" fmla="*/ 388307 w 3645074"/>
                <a:gd name="T7" fmla="*/ 304800 h 843419"/>
                <a:gd name="T8" fmla="*/ 501041 w 3645074"/>
                <a:gd name="T9" fmla="*/ 304800 h 843419"/>
                <a:gd name="T10" fmla="*/ 526093 w 3645074"/>
                <a:gd name="T11" fmla="*/ 480164 h 843419"/>
                <a:gd name="T12" fmla="*/ 601249 w 3645074"/>
                <a:gd name="T13" fmla="*/ 329852 h 843419"/>
                <a:gd name="T14" fmla="*/ 713983 w 3645074"/>
                <a:gd name="T15" fmla="*/ 405008 h 843419"/>
                <a:gd name="T16" fmla="*/ 751561 w 3645074"/>
                <a:gd name="T17" fmla="*/ 655528 h 843419"/>
                <a:gd name="T18" fmla="*/ 814192 w 3645074"/>
                <a:gd name="T19" fmla="*/ 480164 h 843419"/>
                <a:gd name="T20" fmla="*/ 989556 w 3645074"/>
                <a:gd name="T21" fmla="*/ 567846 h 843419"/>
                <a:gd name="T22" fmla="*/ 1077238 w 3645074"/>
                <a:gd name="T23" fmla="*/ 843419 h 843419"/>
                <a:gd name="T24" fmla="*/ 1164920 w 3645074"/>
                <a:gd name="T25" fmla="*/ 567846 h 843419"/>
                <a:gd name="T26" fmla="*/ 1365337 w 3645074"/>
                <a:gd name="T27" fmla="*/ 480164 h 843419"/>
                <a:gd name="T28" fmla="*/ 1453019 w 3645074"/>
                <a:gd name="T29" fmla="*/ 29227 h 843419"/>
                <a:gd name="T30" fmla="*/ 1553227 w 3645074"/>
                <a:gd name="T31" fmla="*/ 655528 h 843419"/>
                <a:gd name="T32" fmla="*/ 1640909 w 3645074"/>
                <a:gd name="T33" fmla="*/ 780789 h 843419"/>
                <a:gd name="T34" fmla="*/ 1678487 w 3645074"/>
                <a:gd name="T35" fmla="*/ 617950 h 843419"/>
                <a:gd name="T36" fmla="*/ 1778696 w 3645074"/>
                <a:gd name="T37" fmla="*/ 830893 h 843419"/>
                <a:gd name="T38" fmla="*/ 1828800 w 3645074"/>
                <a:gd name="T39" fmla="*/ 655528 h 843419"/>
                <a:gd name="T40" fmla="*/ 1991638 w 3645074"/>
                <a:gd name="T41" fmla="*/ 668054 h 843419"/>
                <a:gd name="T42" fmla="*/ 2116898 w 3645074"/>
                <a:gd name="T43" fmla="*/ 505216 h 843419"/>
                <a:gd name="T44" fmla="*/ 2179528 w 3645074"/>
                <a:gd name="T45" fmla="*/ 505216 h 843419"/>
                <a:gd name="T46" fmla="*/ 2254684 w 3645074"/>
                <a:gd name="T47" fmla="*/ 617950 h 843419"/>
                <a:gd name="T48" fmla="*/ 2304788 w 3645074"/>
                <a:gd name="T49" fmla="*/ 192065 h 843419"/>
                <a:gd name="T50" fmla="*/ 2417522 w 3645074"/>
                <a:gd name="T51" fmla="*/ 405008 h 843419"/>
                <a:gd name="T52" fmla="*/ 2442574 w 3645074"/>
                <a:gd name="T53" fmla="*/ 254695 h 843419"/>
                <a:gd name="T54" fmla="*/ 2567834 w 3645074"/>
                <a:gd name="T55" fmla="*/ 505216 h 843419"/>
                <a:gd name="T56" fmla="*/ 2605412 w 3645074"/>
                <a:gd name="T57" fmla="*/ 279747 h 843419"/>
                <a:gd name="T58" fmla="*/ 2680570 w 3645074"/>
                <a:gd name="T59" fmla="*/ 367430 h 843419"/>
                <a:gd name="T60" fmla="*/ 2805830 w 3645074"/>
                <a:gd name="T61" fmla="*/ 217117 h 843419"/>
                <a:gd name="T62" fmla="*/ 3018772 w 3645074"/>
                <a:gd name="T63" fmla="*/ 317326 h 843419"/>
                <a:gd name="T64" fmla="*/ 3106454 w 3645074"/>
                <a:gd name="T65" fmla="*/ 655528 h 843419"/>
                <a:gd name="T66" fmla="*/ 3181610 w 3645074"/>
                <a:gd name="T67" fmla="*/ 455112 h 843419"/>
                <a:gd name="T68" fmla="*/ 3244240 w 3645074"/>
                <a:gd name="T69" fmla="*/ 405008 h 843419"/>
                <a:gd name="T70" fmla="*/ 3331922 w 3645074"/>
                <a:gd name="T71" fmla="*/ 467638 h 843419"/>
                <a:gd name="T72" fmla="*/ 3382026 w 3645074"/>
                <a:gd name="T73" fmla="*/ 54279 h 843419"/>
                <a:gd name="T74" fmla="*/ 3494760 w 3645074"/>
                <a:gd name="T75" fmla="*/ 655528 h 843419"/>
                <a:gd name="T76" fmla="*/ 3519812 w 3645074"/>
                <a:gd name="T77" fmla="*/ 379956 h 843419"/>
                <a:gd name="T78" fmla="*/ 3620022 w 3645074"/>
                <a:gd name="T79" fmla="*/ 530268 h 843419"/>
                <a:gd name="T80" fmla="*/ 3645074 w 3645074"/>
                <a:gd name="T81" fmla="*/ 530268 h 8434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45074"/>
                <a:gd name="T124" fmla="*/ 0 h 843419"/>
                <a:gd name="T125" fmla="*/ 3645074 w 3645074"/>
                <a:gd name="T126" fmla="*/ 843419 h 8434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45074" h="843419">
                  <a:moveTo>
                    <a:pt x="0" y="179539"/>
                  </a:moveTo>
                  <a:cubicBezTo>
                    <a:pt x="5219" y="135698"/>
                    <a:pt x="10438" y="91857"/>
                    <a:pt x="50104" y="179539"/>
                  </a:cubicBezTo>
                  <a:cubicBezTo>
                    <a:pt x="89770" y="267221"/>
                    <a:pt x="181627" y="684755"/>
                    <a:pt x="237994" y="705632"/>
                  </a:cubicBezTo>
                  <a:cubicBezTo>
                    <a:pt x="294361" y="726509"/>
                    <a:pt x="344466" y="371605"/>
                    <a:pt x="388307" y="304800"/>
                  </a:cubicBezTo>
                  <a:cubicBezTo>
                    <a:pt x="432148" y="237995"/>
                    <a:pt x="478077" y="275573"/>
                    <a:pt x="501041" y="304800"/>
                  </a:cubicBezTo>
                  <a:cubicBezTo>
                    <a:pt x="524005" y="334027"/>
                    <a:pt x="509392" y="475989"/>
                    <a:pt x="526093" y="480164"/>
                  </a:cubicBezTo>
                  <a:cubicBezTo>
                    <a:pt x="542794" y="484339"/>
                    <a:pt x="569934" y="342378"/>
                    <a:pt x="601249" y="329852"/>
                  </a:cubicBezTo>
                  <a:cubicBezTo>
                    <a:pt x="632564" y="317326"/>
                    <a:pt x="688931" y="350729"/>
                    <a:pt x="713983" y="405008"/>
                  </a:cubicBezTo>
                  <a:cubicBezTo>
                    <a:pt x="739035" y="459287"/>
                    <a:pt x="734860" y="643002"/>
                    <a:pt x="751561" y="655528"/>
                  </a:cubicBezTo>
                  <a:cubicBezTo>
                    <a:pt x="768262" y="668054"/>
                    <a:pt x="774526" y="494778"/>
                    <a:pt x="814192" y="480164"/>
                  </a:cubicBezTo>
                  <a:cubicBezTo>
                    <a:pt x="853858" y="465550"/>
                    <a:pt x="945715" y="507304"/>
                    <a:pt x="989556" y="567846"/>
                  </a:cubicBezTo>
                  <a:cubicBezTo>
                    <a:pt x="1033397" y="628389"/>
                    <a:pt x="1048011" y="843419"/>
                    <a:pt x="1077238" y="843419"/>
                  </a:cubicBezTo>
                  <a:cubicBezTo>
                    <a:pt x="1106465" y="843419"/>
                    <a:pt x="1116904" y="628389"/>
                    <a:pt x="1164920" y="567846"/>
                  </a:cubicBezTo>
                  <a:cubicBezTo>
                    <a:pt x="1212937" y="507304"/>
                    <a:pt x="1317321" y="569934"/>
                    <a:pt x="1365337" y="480164"/>
                  </a:cubicBezTo>
                  <a:cubicBezTo>
                    <a:pt x="1413354" y="390394"/>
                    <a:pt x="1421704" y="0"/>
                    <a:pt x="1453019" y="29227"/>
                  </a:cubicBezTo>
                  <a:cubicBezTo>
                    <a:pt x="1484334" y="58454"/>
                    <a:pt x="1521912" y="530268"/>
                    <a:pt x="1553227" y="655528"/>
                  </a:cubicBezTo>
                  <a:cubicBezTo>
                    <a:pt x="1584542" y="780788"/>
                    <a:pt x="1620032" y="787052"/>
                    <a:pt x="1640909" y="780789"/>
                  </a:cubicBezTo>
                  <a:cubicBezTo>
                    <a:pt x="1661786" y="774526"/>
                    <a:pt x="1655522" y="609599"/>
                    <a:pt x="1678487" y="617950"/>
                  </a:cubicBezTo>
                  <a:cubicBezTo>
                    <a:pt x="1701452" y="626301"/>
                    <a:pt x="1753644" y="824630"/>
                    <a:pt x="1778696" y="830893"/>
                  </a:cubicBezTo>
                  <a:cubicBezTo>
                    <a:pt x="1803748" y="837156"/>
                    <a:pt x="1793310" y="682668"/>
                    <a:pt x="1828800" y="655528"/>
                  </a:cubicBezTo>
                  <a:cubicBezTo>
                    <a:pt x="1864290" y="628388"/>
                    <a:pt x="1943622" y="693106"/>
                    <a:pt x="1991638" y="668054"/>
                  </a:cubicBezTo>
                  <a:cubicBezTo>
                    <a:pt x="2039654" y="643002"/>
                    <a:pt x="2085583" y="532356"/>
                    <a:pt x="2116898" y="505216"/>
                  </a:cubicBezTo>
                  <a:cubicBezTo>
                    <a:pt x="2148213" y="478076"/>
                    <a:pt x="2156565" y="486427"/>
                    <a:pt x="2179529" y="505216"/>
                  </a:cubicBezTo>
                  <a:cubicBezTo>
                    <a:pt x="2202493" y="524005"/>
                    <a:pt x="2233808" y="670142"/>
                    <a:pt x="2254685" y="617950"/>
                  </a:cubicBezTo>
                  <a:cubicBezTo>
                    <a:pt x="2275562" y="565758"/>
                    <a:pt x="2277649" y="227555"/>
                    <a:pt x="2304789" y="192065"/>
                  </a:cubicBezTo>
                  <a:cubicBezTo>
                    <a:pt x="2331929" y="156575"/>
                    <a:pt x="2394559" y="394570"/>
                    <a:pt x="2417523" y="405008"/>
                  </a:cubicBezTo>
                  <a:cubicBezTo>
                    <a:pt x="2440487" y="415446"/>
                    <a:pt x="2417523" y="237994"/>
                    <a:pt x="2442575" y="254695"/>
                  </a:cubicBezTo>
                  <a:cubicBezTo>
                    <a:pt x="2467627" y="271396"/>
                    <a:pt x="2540695" y="501041"/>
                    <a:pt x="2567835" y="505216"/>
                  </a:cubicBezTo>
                  <a:cubicBezTo>
                    <a:pt x="2594975" y="509391"/>
                    <a:pt x="2586624" y="302711"/>
                    <a:pt x="2605413" y="279747"/>
                  </a:cubicBezTo>
                  <a:cubicBezTo>
                    <a:pt x="2624202" y="256783"/>
                    <a:pt x="2647167" y="377868"/>
                    <a:pt x="2680570" y="367430"/>
                  </a:cubicBezTo>
                  <a:cubicBezTo>
                    <a:pt x="2713973" y="356992"/>
                    <a:pt x="2749463" y="225468"/>
                    <a:pt x="2805830" y="217117"/>
                  </a:cubicBezTo>
                  <a:cubicBezTo>
                    <a:pt x="2862197" y="208766"/>
                    <a:pt x="2968668" y="244258"/>
                    <a:pt x="3018772" y="317326"/>
                  </a:cubicBezTo>
                  <a:cubicBezTo>
                    <a:pt x="3068876" y="390395"/>
                    <a:pt x="3079315" y="632564"/>
                    <a:pt x="3106455" y="655528"/>
                  </a:cubicBezTo>
                  <a:cubicBezTo>
                    <a:pt x="3133595" y="678492"/>
                    <a:pt x="3158647" y="496865"/>
                    <a:pt x="3181611" y="455112"/>
                  </a:cubicBezTo>
                  <a:cubicBezTo>
                    <a:pt x="3204575" y="413359"/>
                    <a:pt x="3219189" y="402920"/>
                    <a:pt x="3244241" y="405008"/>
                  </a:cubicBezTo>
                  <a:cubicBezTo>
                    <a:pt x="3269293" y="407096"/>
                    <a:pt x="3308959" y="526093"/>
                    <a:pt x="3331923" y="467638"/>
                  </a:cubicBezTo>
                  <a:cubicBezTo>
                    <a:pt x="3354887" y="409183"/>
                    <a:pt x="3354887" y="22964"/>
                    <a:pt x="3382027" y="54279"/>
                  </a:cubicBezTo>
                  <a:cubicBezTo>
                    <a:pt x="3409167" y="85594"/>
                    <a:pt x="3471797" y="601249"/>
                    <a:pt x="3494761" y="655528"/>
                  </a:cubicBezTo>
                  <a:cubicBezTo>
                    <a:pt x="3517725" y="709807"/>
                    <a:pt x="3498936" y="400833"/>
                    <a:pt x="3519813" y="379956"/>
                  </a:cubicBezTo>
                  <a:cubicBezTo>
                    <a:pt x="3540690" y="359079"/>
                    <a:pt x="3599145" y="505216"/>
                    <a:pt x="3620022" y="530268"/>
                  </a:cubicBezTo>
                  <a:cubicBezTo>
                    <a:pt x="3640899" y="555320"/>
                    <a:pt x="3642986" y="542794"/>
                    <a:pt x="3645074" y="530268"/>
                  </a:cubicBezTo>
                </a:path>
              </a:pathLst>
            </a:cu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3549650" y="5426075"/>
            <a:ext cx="620713" cy="255588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b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Color Filter Arrays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Separate sensors for three primary colors </a:t>
            </a: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4941888"/>
            <a:ext cx="8281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Bayer RGB pattern: (a) color filter array layout; (b) interpolated pixel values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349500"/>
            <a:ext cx="2552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349500"/>
            <a:ext cx="2552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03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static.howstuffworks.com/gif/digital-camera-bay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28"/>
          <p:cNvSpPr>
            <a:spLocks noChangeArrowheads="1"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>
                <a:solidFill>
                  <a:srgbClr val="000000"/>
                </a:solidFill>
              </a:rPr>
              <a:t>Digital color images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Bayer Pattern, 1976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Green filters are twice as many as red and blue filters</a:t>
            </a: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Human visual system is much more sensitive to high frequency detail in luminance than chrominance</a:t>
            </a:r>
          </a:p>
          <a:p>
            <a:pPr eaLnBrk="1" hangingPunct="1"/>
            <a:r>
              <a:rPr lang="en-US" altLang="zh-CN">
                <a:latin typeface="Calibri" charset="0"/>
                <a:ea typeface="宋体" charset="0"/>
              </a:rPr>
              <a:t>Luminance is mostly determined by green value</a:t>
            </a:r>
          </a:p>
          <a:p>
            <a:pPr eaLnBrk="1" hangingPunct="1"/>
            <a:endParaRPr lang="en-US" altLang="zh-CN"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0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Bayer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956300" cy="44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69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22.5"/>
  <p:tag name="PICTUREFILESIZE" val="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j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33.25"/>
  <p:tag name="PICTUREFILESIZE" val="662"/>
</p:tagLst>
</file>

<file path=ppt/theme/theme1.xml><?xml version="1.0" encoding="utf-8"?>
<a:theme xmlns:a="http://schemas.openxmlformats.org/drawingml/2006/main" name="Abstrac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891</Words>
  <Application>Microsoft Macintosh PowerPoint</Application>
  <PresentationFormat>On-screen Show (4:3)</PresentationFormat>
  <Paragraphs>459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Abstract</vt:lpstr>
      <vt:lpstr> Image Formation and Filters</vt:lpstr>
      <vt:lpstr>Image Formation</vt:lpstr>
      <vt:lpstr>Digital camera</vt:lpstr>
      <vt:lpstr>PowerPoint Presentation</vt:lpstr>
      <vt:lpstr>Digital images</vt:lpstr>
      <vt:lpstr>Color Filter Arrays</vt:lpstr>
      <vt:lpstr>PowerPoint Presentation</vt:lpstr>
      <vt:lpstr>Bayer Pattern, 1976</vt:lpstr>
      <vt:lpstr>Bayer Filter</vt:lpstr>
      <vt:lpstr>PowerPoint Presentation</vt:lpstr>
      <vt:lpstr>Images as Matrices</vt:lpstr>
      <vt:lpstr>Image filtering</vt:lpstr>
      <vt:lpstr>Motivation: noise reduction</vt:lpstr>
      <vt:lpstr>Common types of noise</vt:lpstr>
      <vt:lpstr>Motivation: noise reduction</vt:lpstr>
      <vt:lpstr>First attempt at a solution</vt:lpstr>
      <vt:lpstr>First attempt at a solution</vt:lpstr>
      <vt:lpstr>Weighted Moving Average</vt:lpstr>
      <vt:lpstr>Weighted Moving Average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3D Video Segmentation, Recognition, and Retrieval </dc:title>
  <dc:creator>praba</dc:creator>
  <cp:lastModifiedBy>Balakrishnan Prabhakaran</cp:lastModifiedBy>
  <cp:revision>70</cp:revision>
  <dcterms:created xsi:type="dcterms:W3CDTF">2013-01-11T22:09:24Z</dcterms:created>
  <dcterms:modified xsi:type="dcterms:W3CDTF">2017-01-08T22:06:47Z</dcterms:modified>
</cp:coreProperties>
</file>