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7" r:id="rId2"/>
    <p:sldId id="381" r:id="rId3"/>
    <p:sldId id="382" r:id="rId4"/>
    <p:sldId id="383" r:id="rId5"/>
    <p:sldId id="392" r:id="rId6"/>
    <p:sldId id="393" r:id="rId7"/>
    <p:sldId id="303" r:id="rId8"/>
    <p:sldId id="304" r:id="rId9"/>
    <p:sldId id="305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06" r:id="rId19"/>
    <p:sldId id="311" r:id="rId20"/>
    <p:sldId id="312" r:id="rId21"/>
    <p:sldId id="313" r:id="rId22"/>
    <p:sldId id="413" r:id="rId23"/>
    <p:sldId id="414" r:id="rId24"/>
    <p:sldId id="415" r:id="rId25"/>
    <p:sldId id="416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52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23" autoAdjust="0"/>
    <p:restoredTop sz="86482" autoAdjust="0"/>
  </p:normalViewPr>
  <p:slideViewPr>
    <p:cSldViewPr>
      <p:cViewPr varScale="1">
        <p:scale>
          <a:sx n="91" d="100"/>
          <a:sy n="91" d="100"/>
        </p:scale>
        <p:origin x="-104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F8BE082-19CD-44CB-A152-26180D4864EA}" type="datetimeFigureOut">
              <a:rPr lang="en-US" smtClean="0"/>
              <a:pPr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E76F47-99C7-487B-8267-5CB1CD3EC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B442-4850-41BE-89CC-55FBDF2514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D7DFAA-9701-4DA3-9E45-A6A6B7493102}" type="slidenum">
              <a:rPr lang="en-US" b="1">
                <a:solidFill>
                  <a:prstClr val="black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b="1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6884-1F3B-46D4-94FB-27CEF4B1F40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D7DFAA-9701-4DA3-9E45-A6A6B7493102}" type="slidenum">
              <a:rPr lang="en-US" b="1">
                <a:solidFill>
                  <a:prstClr val="black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b="1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D7DFAA-9701-4DA3-9E45-A6A6B7493102}" type="slidenum">
              <a:rPr lang="en-US" b="1">
                <a:solidFill>
                  <a:prstClr val="black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b="1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C24EBC-A85B-4F00-8075-FF8F9C48ACF8}" type="slidenum">
              <a:rPr lang="en-US" b="1">
                <a:solidFill>
                  <a:prstClr val="black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b="1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B442-4850-41BE-89CC-55FBDF25147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7E60B56B-7935-4BD3-9926-3E4E76C14ACB}" type="slidenum">
              <a:rPr lang="en-US" sz="1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0F470D91-8046-412D-834B-DCD6CE14F520}" type="slidenum">
              <a:rPr lang="en-US" sz="1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8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9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368"/>
            <a:ext cx="8229600" cy="523220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877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853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877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853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8356"/>
            <a:ext cx="7772400" cy="954107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7" name="Picture 7" descr="Pres2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0999" y="6561138"/>
            <a:ext cx="28237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B. (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</a:t>
            </a:r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) 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Prabhakaran</a:t>
            </a:r>
            <a:endParaRPr lang="en-US" sz="1300" dirty="0">
              <a:solidFill>
                <a:srgbClr val="FFFFFF"/>
              </a:solidFill>
              <a:latin typeface="Times 10 Roman" charset="0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6278989" y="6561138"/>
            <a:ext cx="2484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multimedia.utdallas.edu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3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5841"/>
            <a:ext cx="7772400" cy="1470025"/>
          </a:xfrm>
        </p:spPr>
        <p:txBody>
          <a:bodyPr/>
          <a:lstStyle/>
          <a:p>
            <a:r>
              <a:rPr lang="en-US" i="1" dirty="0" smtClean="0"/>
              <a:t> </a:t>
            </a:r>
            <a:r>
              <a:rPr lang="en-US" sz="3600" b="1" i="1" dirty="0" smtClean="0"/>
              <a:t>Edges - 2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Slides Acknowledgements</a:t>
            </a:r>
          </a:p>
          <a:p>
            <a:r>
              <a:rPr lang="en-US" sz="2000" kern="1200" dirty="0" smtClean="0">
                <a:solidFill>
                  <a:srgbClr val="000000"/>
                </a:solidFill>
                <a:latin typeface="Arial" pitchFamily="34" charset="0"/>
                <a:cs typeface="Arial"/>
              </a:rPr>
              <a:t>Steve Seitz</a:t>
            </a:r>
            <a:endParaRPr lang="en-US" sz="2000" dirty="0" smtClean="0"/>
          </a:p>
          <a:p>
            <a:r>
              <a:rPr lang="en-US" sz="2000" dirty="0" smtClean="0"/>
              <a:t>Kirsten </a:t>
            </a:r>
            <a:r>
              <a:rPr lang="en-US" sz="2000" dirty="0" err="1" smtClean="0"/>
              <a:t>Grauman</a:t>
            </a:r>
            <a:r>
              <a:rPr lang="en-US" sz="2000" dirty="0" smtClean="0"/>
              <a:t>, </a:t>
            </a:r>
            <a:r>
              <a:rPr lang="en-US" sz="2000" dirty="0" err="1" smtClean="0"/>
              <a:t>Vassilis</a:t>
            </a:r>
            <a:r>
              <a:rPr lang="en-US" sz="2000" dirty="0" smtClean="0"/>
              <a:t> </a:t>
            </a:r>
            <a:r>
              <a:rPr lang="en-US" sz="2000" dirty="0" err="1" smtClean="0"/>
              <a:t>Athitsos</a:t>
            </a:r>
            <a:endParaRPr lang="en-US" sz="2000" dirty="0" smtClean="0"/>
          </a:p>
          <a:p>
            <a:r>
              <a:rPr lang="en-US" sz="2000" dirty="0" smtClean="0"/>
              <a:t>Other Vision Researchers</a:t>
            </a:r>
          </a:p>
          <a:p>
            <a:r>
              <a:rPr lang="en-US" sz="2000" dirty="0" err="1" smtClean="0"/>
              <a:t>Ebook</a:t>
            </a:r>
            <a:r>
              <a:rPr lang="en-US" sz="2000" dirty="0" smtClean="0"/>
              <a:t>: R. </a:t>
            </a:r>
            <a:r>
              <a:rPr lang="en-US" sz="2000" dirty="0" err="1" smtClean="0"/>
              <a:t>Szeliski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Chamfer Distance</a:t>
            </a:r>
          </a:p>
        </p:txBody>
      </p:sp>
      <p:pic>
        <p:nvPicPr>
          <p:cNvPr id="6147" name="Picture 5" descr="sta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sta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1981200"/>
          </a:xfrm>
        </p:spPr>
        <p:txBody>
          <a:bodyPr/>
          <a:lstStyle/>
          <a:p>
            <a:r>
              <a:rPr lang="en-US"/>
              <a:t>For each edge pixel in star1:</a:t>
            </a:r>
          </a:p>
          <a:p>
            <a:pPr lvl="1"/>
            <a:r>
              <a:rPr lang="en-US"/>
              <a:t>How far is it from the nearest edge pixel in star3?</a:t>
            </a:r>
          </a:p>
          <a:p>
            <a:r>
              <a:rPr lang="en-US"/>
              <a:t>The average of all those answers is the </a:t>
            </a:r>
            <a:r>
              <a:rPr lang="en-US" i="1"/>
              <a:t>directed chamfer distance from star1 to star3.</a:t>
            </a:r>
            <a:endParaRPr lang="en-US"/>
          </a:p>
        </p:txBody>
      </p:sp>
      <p:pic>
        <p:nvPicPr>
          <p:cNvPr id="6150" name="Picture 8" descr="star_combin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Chamfer Distance</a:t>
            </a:r>
          </a:p>
        </p:txBody>
      </p:sp>
      <p:pic>
        <p:nvPicPr>
          <p:cNvPr id="7171" name="Picture 4" descr="sta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5" descr="sta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1981200"/>
          </a:xfrm>
        </p:spPr>
        <p:txBody>
          <a:bodyPr/>
          <a:lstStyle/>
          <a:p>
            <a:r>
              <a:rPr lang="en-US"/>
              <a:t>For each edge pixel in star1:</a:t>
            </a:r>
          </a:p>
          <a:p>
            <a:pPr lvl="1"/>
            <a:r>
              <a:rPr lang="en-US"/>
              <a:t>How far is it from the nearest edge pixel in star3?</a:t>
            </a:r>
          </a:p>
          <a:p>
            <a:r>
              <a:rPr lang="en-US"/>
              <a:t>The average of all those answers is the </a:t>
            </a:r>
            <a:r>
              <a:rPr lang="en-US" i="1"/>
              <a:t>directed chamfer distance from star1 to star3.</a:t>
            </a:r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6705600" y="3124200"/>
            <a:ext cx="76200" cy="152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8" descr="star_combin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Line 9"/>
          <p:cNvSpPr>
            <a:spLocks noChangeShapeType="1"/>
          </p:cNvSpPr>
          <p:nvPr/>
        </p:nvSpPr>
        <p:spPr bwMode="auto">
          <a:xfrm flipH="1">
            <a:off x="6467475" y="2514600"/>
            <a:ext cx="85725" cy="100013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Chamfer Distance</a:t>
            </a:r>
          </a:p>
        </p:txBody>
      </p:sp>
      <p:pic>
        <p:nvPicPr>
          <p:cNvPr id="8195" name="Picture 3" descr="sta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sta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1981200"/>
          </a:xfrm>
        </p:spPr>
        <p:txBody>
          <a:bodyPr/>
          <a:lstStyle/>
          <a:p>
            <a:r>
              <a:rPr lang="en-US"/>
              <a:t>For each edge pixel in star1:</a:t>
            </a:r>
          </a:p>
          <a:p>
            <a:pPr lvl="1"/>
            <a:r>
              <a:rPr lang="en-US"/>
              <a:t>How far is it from the nearest edge pixel in star3?</a:t>
            </a:r>
          </a:p>
          <a:p>
            <a:r>
              <a:rPr lang="en-US"/>
              <a:t>The average of all those answers is the </a:t>
            </a:r>
            <a:r>
              <a:rPr lang="en-US" i="1"/>
              <a:t>directed chamfer distance from star1 to star3.</a:t>
            </a:r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705600" y="3124200"/>
            <a:ext cx="76200" cy="152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 descr="star_combin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6608763" y="2622550"/>
            <a:ext cx="85725" cy="100013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7772400" cy="1143000"/>
          </a:xfrm>
        </p:spPr>
        <p:txBody>
          <a:bodyPr/>
          <a:lstStyle/>
          <a:p>
            <a:r>
              <a:rPr lang="en-US" dirty="0"/>
              <a:t>Chamfer Distance</a:t>
            </a:r>
          </a:p>
        </p:txBody>
      </p:sp>
      <p:pic>
        <p:nvPicPr>
          <p:cNvPr id="9219" name="Picture 3" descr="sta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sta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1981200"/>
          </a:xfrm>
        </p:spPr>
        <p:txBody>
          <a:bodyPr/>
          <a:lstStyle/>
          <a:p>
            <a:r>
              <a:rPr lang="en-US"/>
              <a:t>For each edge pixel in star1:</a:t>
            </a:r>
          </a:p>
          <a:p>
            <a:pPr lvl="1"/>
            <a:r>
              <a:rPr lang="en-US"/>
              <a:t>How far is it from the nearest edge pixel in star3?</a:t>
            </a:r>
          </a:p>
          <a:p>
            <a:r>
              <a:rPr lang="en-US"/>
              <a:t>The average of all those answers is the </a:t>
            </a:r>
            <a:r>
              <a:rPr lang="en-US" i="1"/>
              <a:t>directed chamfer distance from star1 to star3.</a:t>
            </a:r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705600" y="3124200"/>
            <a:ext cx="76200" cy="152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 descr="star_combin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7208838" y="2178050"/>
            <a:ext cx="30162" cy="11113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/>
              <a:t>Chamfer Distance</a:t>
            </a:r>
          </a:p>
        </p:txBody>
      </p:sp>
      <p:pic>
        <p:nvPicPr>
          <p:cNvPr id="10243" name="Picture 4" descr="sta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5" descr="sta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1981200"/>
          </a:xfrm>
        </p:spPr>
        <p:txBody>
          <a:bodyPr/>
          <a:lstStyle/>
          <a:p>
            <a:r>
              <a:rPr lang="en-US"/>
              <a:t>For each edge pixel in star3:</a:t>
            </a:r>
          </a:p>
          <a:p>
            <a:pPr lvl="1"/>
            <a:r>
              <a:rPr lang="en-US"/>
              <a:t>How far is it from the nearest edge pixel in star1?</a:t>
            </a:r>
          </a:p>
          <a:p>
            <a:r>
              <a:rPr lang="en-US"/>
              <a:t>The average of all those answers is the </a:t>
            </a:r>
            <a:r>
              <a:rPr lang="en-US" i="1"/>
              <a:t>directed chamfer distance from star3 to star1.</a:t>
            </a:r>
            <a:endParaRPr lang="en-US"/>
          </a:p>
        </p:txBody>
      </p:sp>
      <p:pic>
        <p:nvPicPr>
          <p:cNvPr id="10246" name="Picture 8" descr="star_combin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5638800" cy="495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Input: two sets of points.</a:t>
            </a:r>
          </a:p>
          <a:p>
            <a:pPr lvl="1"/>
            <a:r>
              <a:rPr lang="en-US"/>
              <a:t>red, green.</a:t>
            </a:r>
          </a:p>
          <a:p>
            <a:r>
              <a:rPr lang="en-US"/>
              <a:t>c(red, green):</a:t>
            </a:r>
          </a:p>
          <a:p>
            <a:pPr lvl="1"/>
            <a:r>
              <a:rPr lang="en-US"/>
              <a:t>Average distance from each red point to nearest green point.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-76200"/>
            <a:ext cx="8153400" cy="898525"/>
          </a:xfrm>
          <a:noFill/>
        </p:spPr>
        <p:txBody>
          <a:bodyPr anchor="b"/>
          <a:lstStyle/>
          <a:p>
            <a:r>
              <a:rPr lang="en-US" dirty="0"/>
              <a:t>Directed Chamfer Distance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51575" y="1509713"/>
            <a:ext cx="2462213" cy="2260600"/>
            <a:chOff x="3938" y="951"/>
            <a:chExt cx="1551" cy="1424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938" y="1320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4109" y="1848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4787" y="1478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682" y="1743"/>
              <a:ext cx="159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4160" y="2216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109" y="1003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4421" y="951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5330" y="1175"/>
              <a:ext cx="159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5330" y="2184"/>
              <a:ext cx="156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4082" y="1176"/>
              <a:ext cx="48" cy="14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V="1">
              <a:off x="4763" y="1624"/>
              <a:ext cx="64" cy="13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 flipV="1">
              <a:off x="4182" y="2010"/>
              <a:ext cx="65" cy="19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H="1" flipV="1">
              <a:off x="4946" y="1608"/>
              <a:ext cx="432" cy="5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5638800" cy="495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Input: two sets of points.</a:t>
            </a:r>
          </a:p>
          <a:p>
            <a:pPr lvl="1"/>
            <a:r>
              <a:rPr lang="en-US"/>
              <a:t>red, green.</a:t>
            </a:r>
          </a:p>
          <a:p>
            <a:r>
              <a:rPr lang="en-US"/>
              <a:t>c(red, green):</a:t>
            </a:r>
          </a:p>
          <a:p>
            <a:pPr lvl="1"/>
            <a:r>
              <a:rPr lang="en-US"/>
              <a:t>Average distance from each red point to nearest green point.</a:t>
            </a:r>
          </a:p>
          <a:p>
            <a:r>
              <a:rPr lang="en-US"/>
              <a:t>c(green, red):</a:t>
            </a:r>
          </a:p>
          <a:p>
            <a:pPr lvl="1"/>
            <a:r>
              <a:rPr lang="en-US"/>
              <a:t>Average distance from each green point to nearest red point.</a:t>
            </a:r>
          </a:p>
          <a:p>
            <a:pPr lvl="1"/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-76200"/>
            <a:ext cx="8153400" cy="898525"/>
          </a:xfrm>
          <a:noFill/>
        </p:spPr>
        <p:txBody>
          <a:bodyPr anchor="b"/>
          <a:lstStyle/>
          <a:p>
            <a:r>
              <a:rPr lang="en-US" dirty="0"/>
              <a:t>Directed Chamfer Distance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248400" y="1508125"/>
            <a:ext cx="2462213" cy="2260600"/>
            <a:chOff x="3936" y="950"/>
            <a:chExt cx="1551" cy="1424"/>
          </a:xfrm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3936" y="1319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4107" y="1847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4785" y="1477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680" y="1742"/>
              <a:ext cx="159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158" y="2215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107" y="1002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4419" y="950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328" y="1175"/>
              <a:ext cx="159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5328" y="2182"/>
              <a:ext cx="156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H="1">
              <a:off x="4080" y="1175"/>
              <a:ext cx="48" cy="14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4761" y="1623"/>
              <a:ext cx="64" cy="13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 flipV="1">
              <a:off x="4180" y="2009"/>
              <a:ext cx="65" cy="19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4848" y="1319"/>
              <a:ext cx="480" cy="4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4272" y="1031"/>
              <a:ext cx="144" cy="4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6096000" cy="4953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Input: two sets of points.</a:t>
            </a:r>
          </a:p>
          <a:p>
            <a:pPr lvl="1"/>
            <a:r>
              <a:rPr lang="en-US" dirty="0"/>
              <a:t>red, green.</a:t>
            </a:r>
          </a:p>
          <a:p>
            <a:r>
              <a:rPr lang="en-US" dirty="0" err="1"/>
              <a:t>c(red</a:t>
            </a:r>
            <a:r>
              <a:rPr lang="en-US" dirty="0"/>
              <a:t>, green):</a:t>
            </a:r>
          </a:p>
          <a:p>
            <a:pPr lvl="1"/>
            <a:r>
              <a:rPr lang="en-US" dirty="0"/>
              <a:t>Average distance from each red point to nearest green point.</a:t>
            </a:r>
          </a:p>
          <a:p>
            <a:r>
              <a:rPr lang="en-US" dirty="0" err="1"/>
              <a:t>c(green</a:t>
            </a:r>
            <a:r>
              <a:rPr lang="en-US" dirty="0"/>
              <a:t>, red):</a:t>
            </a:r>
          </a:p>
          <a:p>
            <a:pPr lvl="1"/>
            <a:r>
              <a:rPr lang="en-US" dirty="0"/>
              <a:t>Average distance from each red point to nearest green point.</a:t>
            </a:r>
          </a:p>
          <a:p>
            <a:pPr lvl="1"/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136525"/>
            <a:ext cx="8153400" cy="898525"/>
          </a:xfrm>
          <a:noFill/>
        </p:spPr>
        <p:txBody>
          <a:bodyPr anchor="b"/>
          <a:lstStyle/>
          <a:p>
            <a:r>
              <a:rPr lang="en-US" dirty="0"/>
              <a:t>Chamfer Distance</a:t>
            </a:r>
          </a:p>
        </p:txBody>
      </p:sp>
      <p:sp>
        <p:nvSpPr>
          <p:cNvPr id="13316" name="Text Box 19"/>
          <p:cNvSpPr txBox="1">
            <a:spLocks noChangeArrowheads="1"/>
          </p:cNvSpPr>
          <p:nvPr/>
        </p:nvSpPr>
        <p:spPr bwMode="auto">
          <a:xfrm>
            <a:off x="955675" y="5410200"/>
            <a:ext cx="7806945" cy="954107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Chamfer distance:</a:t>
            </a:r>
          </a:p>
          <a:p>
            <a:r>
              <a:rPr lang="en-US" sz="2800" dirty="0"/>
              <a:t>C(red, green) = </a:t>
            </a:r>
            <a:r>
              <a:rPr lang="en-US" sz="2800" dirty="0" smtClean="0"/>
              <a:t>(c(red</a:t>
            </a:r>
            <a:r>
              <a:rPr lang="en-US" sz="2800" dirty="0"/>
              <a:t>, green) + c(green, red</a:t>
            </a:r>
            <a:r>
              <a:rPr lang="en-US" sz="2800" dirty="0" smtClean="0"/>
              <a:t>))/2</a:t>
            </a:r>
            <a:endParaRPr lang="en-US" sz="2800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248400" y="1508125"/>
            <a:ext cx="2462213" cy="2260600"/>
            <a:chOff x="3936" y="950"/>
            <a:chExt cx="1551" cy="1424"/>
          </a:xfrm>
        </p:grpSpPr>
        <p:sp>
          <p:nvSpPr>
            <p:cNvPr id="13318" name="Oval 21"/>
            <p:cNvSpPr>
              <a:spLocks noChangeArrowheads="1"/>
            </p:cNvSpPr>
            <p:nvPr/>
          </p:nvSpPr>
          <p:spPr bwMode="auto">
            <a:xfrm>
              <a:off x="3936" y="1319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" name="Oval 22"/>
            <p:cNvSpPr>
              <a:spLocks noChangeArrowheads="1"/>
            </p:cNvSpPr>
            <p:nvPr/>
          </p:nvSpPr>
          <p:spPr bwMode="auto">
            <a:xfrm>
              <a:off x="4107" y="1847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" name="Oval 23"/>
            <p:cNvSpPr>
              <a:spLocks noChangeArrowheads="1"/>
            </p:cNvSpPr>
            <p:nvPr/>
          </p:nvSpPr>
          <p:spPr bwMode="auto">
            <a:xfrm>
              <a:off x="4785" y="1477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" name="Rectangle 24"/>
            <p:cNvSpPr>
              <a:spLocks noChangeArrowheads="1"/>
            </p:cNvSpPr>
            <p:nvPr/>
          </p:nvSpPr>
          <p:spPr bwMode="auto">
            <a:xfrm>
              <a:off x="4680" y="1742"/>
              <a:ext cx="159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" name="Rectangle 25"/>
            <p:cNvSpPr>
              <a:spLocks noChangeArrowheads="1"/>
            </p:cNvSpPr>
            <p:nvPr/>
          </p:nvSpPr>
          <p:spPr bwMode="auto">
            <a:xfrm>
              <a:off x="4158" y="2215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" name="Rectangle 26"/>
            <p:cNvSpPr>
              <a:spLocks noChangeArrowheads="1"/>
            </p:cNvSpPr>
            <p:nvPr/>
          </p:nvSpPr>
          <p:spPr bwMode="auto">
            <a:xfrm>
              <a:off x="4107" y="1002"/>
              <a:ext cx="156" cy="15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Oval 27"/>
            <p:cNvSpPr>
              <a:spLocks noChangeArrowheads="1"/>
            </p:cNvSpPr>
            <p:nvPr/>
          </p:nvSpPr>
          <p:spPr bwMode="auto">
            <a:xfrm>
              <a:off x="4419" y="950"/>
              <a:ext cx="156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" name="Oval 28"/>
            <p:cNvSpPr>
              <a:spLocks noChangeArrowheads="1"/>
            </p:cNvSpPr>
            <p:nvPr/>
          </p:nvSpPr>
          <p:spPr bwMode="auto">
            <a:xfrm>
              <a:off x="5328" y="1175"/>
              <a:ext cx="159" cy="157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Rectangle 29"/>
            <p:cNvSpPr>
              <a:spLocks noChangeArrowheads="1"/>
            </p:cNvSpPr>
            <p:nvPr/>
          </p:nvSpPr>
          <p:spPr bwMode="auto">
            <a:xfrm>
              <a:off x="5328" y="2182"/>
              <a:ext cx="156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Line 30"/>
            <p:cNvSpPr>
              <a:spLocks noChangeShapeType="1"/>
            </p:cNvSpPr>
            <p:nvPr/>
          </p:nvSpPr>
          <p:spPr bwMode="auto">
            <a:xfrm flipH="1">
              <a:off x="4080" y="1175"/>
              <a:ext cx="48" cy="14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" name="Line 31"/>
            <p:cNvSpPr>
              <a:spLocks noChangeShapeType="1"/>
            </p:cNvSpPr>
            <p:nvPr/>
          </p:nvSpPr>
          <p:spPr bwMode="auto">
            <a:xfrm flipV="1">
              <a:off x="4761" y="1623"/>
              <a:ext cx="64" cy="13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" name="Line 32"/>
            <p:cNvSpPr>
              <a:spLocks noChangeShapeType="1"/>
            </p:cNvSpPr>
            <p:nvPr/>
          </p:nvSpPr>
          <p:spPr bwMode="auto">
            <a:xfrm flipH="1" flipV="1">
              <a:off x="4180" y="2009"/>
              <a:ext cx="65" cy="19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" name="Line 33"/>
            <p:cNvSpPr>
              <a:spLocks noChangeShapeType="1"/>
            </p:cNvSpPr>
            <p:nvPr/>
          </p:nvSpPr>
          <p:spPr bwMode="auto">
            <a:xfrm flipV="1">
              <a:off x="4848" y="1319"/>
              <a:ext cx="480" cy="4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" name="Line 34"/>
            <p:cNvSpPr>
              <a:spLocks noChangeShapeType="1"/>
            </p:cNvSpPr>
            <p:nvPr/>
          </p:nvSpPr>
          <p:spPr bwMode="auto">
            <a:xfrm flipH="1">
              <a:off x="4272" y="1031"/>
              <a:ext cx="144" cy="4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Chamfer distance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Average distance to nearest feature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 l="44167" t="67693" r="32916" b="24103"/>
          <a:stretch>
            <a:fillRect/>
          </a:stretch>
        </p:blipFill>
        <p:spPr bwMode="auto">
          <a:xfrm>
            <a:off x="914400" y="2133600"/>
            <a:ext cx="419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4" cstate="print"/>
          <a:srcRect l="45416" t="49405" r="39166" b="30359"/>
          <a:stretch>
            <a:fillRect/>
          </a:stretch>
        </p:blipFill>
        <p:spPr bwMode="auto">
          <a:xfrm>
            <a:off x="3429000" y="353536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4" cstate="print"/>
          <a:srcRect l="45416" t="19829" r="39166" b="59935"/>
          <a:stretch>
            <a:fillRect/>
          </a:stretch>
        </p:blipFill>
        <p:spPr bwMode="auto">
          <a:xfrm>
            <a:off x="762000" y="353536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Box 10"/>
          <p:cNvSpPr txBox="1">
            <a:spLocks noChangeArrowheads="1"/>
          </p:cNvSpPr>
          <p:nvPr/>
        </p:nvSpPr>
        <p:spPr bwMode="auto">
          <a:xfrm>
            <a:off x="3962400" y="5592762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Edge image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3505200" y="3687762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2032337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00"/>
                </a:solidFill>
              </a:rPr>
              <a:t>How is the measure different than just filtering with a mask having the shape points?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38611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00"/>
                </a:solidFill>
              </a:rPr>
              <a:t>How expensive is a naïve implementation?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62762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C 0.02639 -0.00995 -0.00382 0.00092 0.07327 -0.00301 C 0.0849 -0.0037 0.09653 -0.00648 0.10816 -0.00764 C 0.11928 -0.01273 0.13299 -0.01296 0.14428 -0.01389 C 0.16407 -0.02176 0.19462 -0.01366 0.21632 -0.01065 C 0.21754 -0.01019 0.22084 -0.01019 0.2198 -0.00926 C 0.21789 -0.00764 0.21511 -0.00857 0.21285 -0.00764 C 0.21146 -0.00695 0.2106 -0.00533 0.20938 -0.00463 C 0.20712 -0.00324 0.20244 -0.00139 0.20244 -0.00139 C 0.18421 0.01667 0.17049 0.00532 0.1408 0.00625 C 0.09011 0.00764 0.09063 0.00764 0.04306 0.00949 C 0.01719 0.01736 0.01737 0.01875 -0.01389 0.02037 C -0.02188 0.02361 -0.01146 0.025 -0.00921 0.025 C 0.06754 0.02662 0.22101 0.02801 0.22101 0.02801 C 0.21476 0.03194 0.21303 0.03518 0.20591 0.03727 C 0.20261 0.04028 0.19671 0.04514 0.19306 0.04653 C 0.1908 0.04861 0.18837 0.05069 0.18612 0.05278 C 0.1849 0.05393 0.18264 0.05602 0.18264 0.05602 C 0.10799 0.05255 0.11112 0.05324 -0.00226 0.0544 C -0.01719 0.05139 -0.02292 0.05856 -0.00105 0.05903 C 0.05869 0.05995 0.11823 0.06018 0.17796 0.06065 C 0.19185 0.06111 0.20591 0.06042 0.2198 0.06204 C 0.22084 0.06227 0.21841 0.06412 0.21754 0.06528 C 0.21511 0.06852 0.21129 0.07106 0.20816 0.07292 C 0.2007 0.07731 0.19167 0.08102 0.18386 0.0838 C 0.10122 0.08194 0.08976 0.08102 -0.00105 0.08217 C -0.0066 0.08472 -0.01094 0.08958 -0.00226 0.09305 C 0.00278 0.10023 0.00764 0.10231 0.01511 0.10255 C 0.06251 0.10347 0.10973 0.10347 0.15712 0.10393 C 0.1757 0.10509 0.19566 0.1081 0.21407 0.10255 C 0.2191 0.10301 0.22414 0.10255 0.22917 0.10393 C 0.23039 0.10417 0.22674 0.10463 0.2257 0.10555 C 0.22119 0.10903 0.2191 0.11111 0.21407 0.11319 C 0.20955 0.11736 0.20435 0.12199 0.19896 0.12407 C 0.1908 0.13495 0.17848 0.13426 0.16754 0.13495 C 0.11441 0.13819 0.10643 0.13819 0.05816 0.13958 C 0.03698 0.14167 0.0165 0.14653 -0.00452 0.14884 C 5E-6 0.15555 0.00226 0.15532 0.00938 0.15671 C 0.01858 0.16111 0.02744 0.16204 0.03733 0.16296 C 0.12344 0.17176 0.09271 0.1662 0.25122 0.16759 C 0.23941 0.17824 0.22483 0.18842 0.2106 0.19074 C 0.15782 0.2118 0.06025 0.20116 0.02448 0.20162 C 0.01893 0.20972 0.01129 0.21458 0.00365 0.21875 C -0.00747 0.23287 0.00973 0.21273 -0.00695 0.225 C -0.00869 0.22616 -0.00921 0.22917 -0.01042 0.23102 C -0.01112 0.23217 -0.01372 0.23426 -0.01268 0.23426 C 0.01129 0.23472 0.03542 0.2331 0.05938 0.23264 C 0.06945 0.22801 0.1073 0.22755 0.12223 0.22639 C 0.13369 0.22361 0.14341 0.22616 0.15591 0.22338 C 0.18143 0.22454 0.19115 0.22338 0.21407 0.22338 " pathEditMode="relative" ptsTypes="fffffffffffffffffffffffffffffffffffffffffffffffffA">
                                      <p:cBhvr>
                                        <p:cTn id="18" dur="2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45068" grpId="0" animBg="1"/>
      <p:bldP spid="45068" grpId="1" animBg="1"/>
      <p:bldP spid="1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Chamfer distance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Average distance to nearest feature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 l="44167" t="67693" r="32916" b="24103"/>
          <a:stretch>
            <a:fillRect/>
          </a:stretch>
        </p:blipFill>
        <p:spPr bwMode="auto">
          <a:xfrm>
            <a:off x="2590800" y="2133600"/>
            <a:ext cx="419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 l="45416" t="72755" r="39166" b="7008"/>
          <a:stretch>
            <a:fillRect/>
          </a:stretch>
        </p:blipFill>
        <p:spPr bwMode="auto">
          <a:xfrm>
            <a:off x="6019800" y="353536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4" cstate="print"/>
          <a:srcRect l="45416" t="49405" r="39166" b="30359"/>
          <a:stretch>
            <a:fillRect/>
          </a:stretch>
        </p:blipFill>
        <p:spPr bwMode="auto">
          <a:xfrm>
            <a:off x="3429000" y="353536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4" cstate="print"/>
          <a:srcRect l="45416" t="19829" r="39166" b="59935"/>
          <a:stretch>
            <a:fillRect/>
          </a:stretch>
        </p:blipFill>
        <p:spPr bwMode="auto">
          <a:xfrm>
            <a:off x="762000" y="353536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Box 10"/>
          <p:cNvSpPr txBox="1">
            <a:spLocks noChangeArrowheads="1"/>
          </p:cNvSpPr>
          <p:nvPr/>
        </p:nvSpPr>
        <p:spPr bwMode="auto">
          <a:xfrm>
            <a:off x="3962400" y="5592762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Edge image</a:t>
            </a:r>
          </a:p>
        </p:txBody>
      </p:sp>
      <p:sp>
        <p:nvSpPr>
          <p:cNvPr id="45065" name="TextBox 11"/>
          <p:cNvSpPr txBox="1">
            <a:spLocks noChangeArrowheads="1"/>
          </p:cNvSpPr>
          <p:nvPr/>
        </p:nvSpPr>
        <p:spPr bwMode="auto">
          <a:xfrm>
            <a:off x="5867400" y="5592762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Distance transform image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172200" y="3687762"/>
            <a:ext cx="228600" cy="2286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62762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Contours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8"/>
            <a:ext cx="8686800" cy="4525962"/>
          </a:xfrm>
        </p:spPr>
        <p:txBody>
          <a:bodyPr/>
          <a:lstStyle/>
          <a:p>
            <a:r>
              <a:rPr lang="en-US"/>
              <a:t>A contour is a curve/line (typically not straight) that delineates the boundary of a region, or between regions.</a:t>
            </a:r>
          </a:p>
          <a:p>
            <a:endParaRPr lang="en-US"/>
          </a:p>
          <a:p>
            <a:endParaRPr lang="en-US"/>
          </a:p>
          <a:p>
            <a:endParaRPr lang="en-US" sz="400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38600" y="3292475"/>
            <a:ext cx="881063" cy="1508125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019800" y="3292475"/>
            <a:ext cx="1447800" cy="1371600"/>
          </a:xfrm>
          <a:custGeom>
            <a:avLst/>
            <a:gdLst>
              <a:gd name="T0" fmla="*/ 48790993 w 21600"/>
              <a:gd name="T1" fmla="*/ 8818563 h 21600"/>
              <a:gd name="T2" fmla="*/ 13154670 w 21600"/>
              <a:gd name="T3" fmla="*/ 43548300 h 21600"/>
              <a:gd name="T4" fmla="*/ 48790993 w 21600"/>
              <a:gd name="T5" fmla="*/ 87096600 h 21600"/>
              <a:gd name="T6" fmla="*/ 83888149 w 21600"/>
              <a:gd name="T7" fmla="*/ 43548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143000" y="3216275"/>
            <a:ext cx="1573213" cy="1508125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Chamfer distance</a:t>
            </a:r>
          </a:p>
        </p:txBody>
      </p:sp>
      <p:pic>
        <p:nvPicPr>
          <p:cNvPr id="104452" name="Picture 5"/>
          <p:cNvPicPr>
            <a:picLocks noChangeAspect="1" noChangeArrowheads="1"/>
          </p:cNvPicPr>
          <p:nvPr/>
        </p:nvPicPr>
        <p:blipFill>
          <a:blip r:embed="rId3" cstate="print"/>
          <a:srcRect l="45416" t="72755" r="39166" b="7008"/>
          <a:stretch>
            <a:fillRect/>
          </a:stretch>
        </p:blipFill>
        <p:spPr bwMode="auto">
          <a:xfrm>
            <a:off x="6019800" y="351631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 cstate="print"/>
          <a:srcRect l="45416" t="49405" r="39166" b="30359"/>
          <a:stretch>
            <a:fillRect/>
          </a:stretch>
        </p:blipFill>
        <p:spPr bwMode="auto">
          <a:xfrm>
            <a:off x="3429000" y="351631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5"/>
          <p:cNvPicPr>
            <a:picLocks noChangeAspect="1" noChangeArrowheads="1"/>
          </p:cNvPicPr>
          <p:nvPr/>
        </p:nvPicPr>
        <p:blipFill>
          <a:blip r:embed="rId3" cstate="print"/>
          <a:srcRect l="45416" t="19829" r="39166" b="59935"/>
          <a:stretch>
            <a:fillRect/>
          </a:stretch>
        </p:blipFill>
        <p:spPr bwMode="auto">
          <a:xfrm>
            <a:off x="762000" y="3516312"/>
            <a:ext cx="2476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5" name="TextBox 9"/>
          <p:cNvSpPr txBox="1">
            <a:spLocks noChangeArrowheads="1"/>
          </p:cNvSpPr>
          <p:nvPr/>
        </p:nvSpPr>
        <p:spPr bwMode="auto">
          <a:xfrm>
            <a:off x="0" y="6248400"/>
            <a:ext cx="4191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</a:rPr>
              <a:t>Fig from D</a:t>
            </a:r>
            <a:r>
              <a:rPr lang="en-US" sz="1300" dirty="0">
                <a:solidFill>
                  <a:srgbClr val="000000"/>
                </a:solidFill>
              </a:rPr>
              <a:t>. </a:t>
            </a:r>
            <a:r>
              <a:rPr lang="en-US" sz="1300" dirty="0" err="1">
                <a:solidFill>
                  <a:srgbClr val="000000"/>
                </a:solidFill>
              </a:rPr>
              <a:t>Gavrila</a:t>
            </a:r>
            <a:r>
              <a:rPr lang="en-US" sz="1300" dirty="0">
                <a:solidFill>
                  <a:srgbClr val="000000"/>
                </a:solidFill>
              </a:rPr>
              <a:t>, DAGM 1999</a:t>
            </a:r>
          </a:p>
        </p:txBody>
      </p:sp>
      <p:sp>
        <p:nvSpPr>
          <p:cNvPr id="104456" name="TextBox 10"/>
          <p:cNvSpPr txBox="1">
            <a:spLocks noChangeArrowheads="1"/>
          </p:cNvSpPr>
          <p:nvPr/>
        </p:nvSpPr>
        <p:spPr bwMode="auto">
          <a:xfrm>
            <a:off x="3962400" y="5573712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Edge image</a:t>
            </a:r>
          </a:p>
        </p:txBody>
      </p:sp>
      <p:sp>
        <p:nvSpPr>
          <p:cNvPr id="104457" name="TextBox 11"/>
          <p:cNvSpPr txBox="1">
            <a:spLocks noChangeArrowheads="1"/>
          </p:cNvSpPr>
          <p:nvPr/>
        </p:nvSpPr>
        <p:spPr bwMode="auto">
          <a:xfrm>
            <a:off x="5867400" y="5573712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Distance transform image</a:t>
            </a:r>
          </a:p>
        </p:txBody>
      </p:sp>
      <p:pic>
        <p:nvPicPr>
          <p:cNvPr id="104458" name="Picture 2"/>
          <p:cNvPicPr>
            <a:picLocks noChangeAspect="1" noChangeArrowheads="1"/>
          </p:cNvPicPr>
          <p:nvPr/>
        </p:nvPicPr>
        <p:blipFill>
          <a:blip r:embed="rId4" cstate="print"/>
          <a:srcRect l="39166" t="49915" r="38333" b="30257"/>
          <a:stretch>
            <a:fillRect/>
          </a:stretch>
        </p:blipFill>
        <p:spPr bwMode="auto">
          <a:xfrm>
            <a:off x="2438400" y="1077912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86600" y="62762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991600" cy="1143000"/>
          </a:xfrm>
        </p:spPr>
        <p:txBody>
          <a:bodyPr/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Chamfer Distance: </a:t>
            </a:r>
            <a:br>
              <a:rPr lang="en-GB" sz="3600" dirty="0" smtClean="0">
                <a:latin typeface="Arial" pitchFamily="34" charset="0"/>
                <a:cs typeface="Arial" pitchFamily="34" charset="0"/>
              </a:rPr>
            </a:br>
            <a:r>
              <a:rPr lang="en-GB" sz="3600" dirty="0" smtClean="0">
                <a:latin typeface="Arial" pitchFamily="34" charset="0"/>
                <a:cs typeface="Arial" pitchFamily="34" charset="0"/>
              </a:rPr>
              <a:t>Properties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Sensitive to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scale and rotation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Tolerant of small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shape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changes, clutter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Need large number of template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shapes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Inexpensive way to match shapes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172200"/>
            <a:ext cx="2667000" cy="476250"/>
          </a:xfrm>
        </p:spPr>
        <p:txBody>
          <a:bodyPr/>
          <a:lstStyle/>
          <a:p>
            <a:r>
              <a:rPr lang="en-US" dirty="0" smtClean="0"/>
              <a:t>Source: Yuri </a:t>
            </a:r>
            <a:r>
              <a:rPr lang="en-US" dirty="0" err="1" smtClean="0"/>
              <a:t>Boykov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8850" y="1371600"/>
            <a:ext cx="2954337" cy="2728912"/>
            <a:chOff x="3621" y="1610"/>
            <a:chExt cx="1861" cy="171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21" y="1847"/>
              <a:ext cx="1861" cy="1482"/>
              <a:chOff x="636" y="2339"/>
              <a:chExt cx="1861" cy="1482"/>
            </a:xfrm>
          </p:grpSpPr>
          <p:sp>
            <p:nvSpPr>
              <p:cNvPr id="605189" name="Rectangle 5"/>
              <p:cNvSpPr>
                <a:spLocks noChangeArrowheads="1"/>
              </p:cNvSpPr>
              <p:nvPr/>
            </p:nvSpPr>
            <p:spPr bwMode="auto">
              <a:xfrm>
                <a:off x="650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90" name="Text Box 6"/>
              <p:cNvSpPr txBox="1">
                <a:spLocks noChangeArrowheads="1"/>
              </p:cNvSpPr>
              <p:nvPr/>
            </p:nvSpPr>
            <p:spPr bwMode="auto">
              <a:xfrm>
                <a:off x="664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191" name="Rectangle 7"/>
              <p:cNvSpPr>
                <a:spLocks noChangeArrowheads="1"/>
              </p:cNvSpPr>
              <p:nvPr/>
            </p:nvSpPr>
            <p:spPr bwMode="auto">
              <a:xfrm>
                <a:off x="650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92" name="Text Box 8"/>
              <p:cNvSpPr txBox="1">
                <a:spLocks noChangeArrowheads="1"/>
              </p:cNvSpPr>
              <p:nvPr/>
            </p:nvSpPr>
            <p:spPr bwMode="auto">
              <a:xfrm>
                <a:off x="664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05193" name="Rectangle 9"/>
              <p:cNvSpPr>
                <a:spLocks noChangeArrowheads="1"/>
              </p:cNvSpPr>
              <p:nvPr/>
            </p:nvSpPr>
            <p:spPr bwMode="auto">
              <a:xfrm>
                <a:off x="874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94" name="Text Box 10"/>
              <p:cNvSpPr txBox="1">
                <a:spLocks noChangeArrowheads="1"/>
              </p:cNvSpPr>
              <p:nvPr/>
            </p:nvSpPr>
            <p:spPr bwMode="auto">
              <a:xfrm>
                <a:off x="888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195" name="Rectangle 11"/>
              <p:cNvSpPr>
                <a:spLocks noChangeArrowheads="1"/>
              </p:cNvSpPr>
              <p:nvPr/>
            </p:nvSpPr>
            <p:spPr bwMode="auto">
              <a:xfrm>
                <a:off x="874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96" name="Text Box 12"/>
              <p:cNvSpPr txBox="1">
                <a:spLocks noChangeArrowheads="1"/>
              </p:cNvSpPr>
              <p:nvPr/>
            </p:nvSpPr>
            <p:spPr bwMode="auto">
              <a:xfrm>
                <a:off x="888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197" name="Rectangle 13"/>
              <p:cNvSpPr>
                <a:spLocks noChangeArrowheads="1"/>
              </p:cNvSpPr>
              <p:nvPr/>
            </p:nvSpPr>
            <p:spPr bwMode="auto">
              <a:xfrm>
                <a:off x="1098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98" name="Text Box 14"/>
              <p:cNvSpPr txBox="1">
                <a:spLocks noChangeArrowheads="1"/>
              </p:cNvSpPr>
              <p:nvPr/>
            </p:nvSpPr>
            <p:spPr bwMode="auto">
              <a:xfrm>
                <a:off x="1112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199" name="Rectangle 15"/>
              <p:cNvSpPr>
                <a:spLocks noChangeArrowheads="1"/>
              </p:cNvSpPr>
              <p:nvPr/>
            </p:nvSpPr>
            <p:spPr bwMode="auto">
              <a:xfrm>
                <a:off x="1098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00" name="Text Box 16"/>
              <p:cNvSpPr txBox="1">
                <a:spLocks noChangeArrowheads="1"/>
              </p:cNvSpPr>
              <p:nvPr/>
            </p:nvSpPr>
            <p:spPr bwMode="auto">
              <a:xfrm>
                <a:off x="1112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201" name="Rectangle 17"/>
              <p:cNvSpPr>
                <a:spLocks noChangeArrowheads="1"/>
              </p:cNvSpPr>
              <p:nvPr/>
            </p:nvSpPr>
            <p:spPr bwMode="auto">
              <a:xfrm>
                <a:off x="650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02" name="Text Box 18"/>
              <p:cNvSpPr txBox="1">
                <a:spLocks noChangeArrowheads="1"/>
              </p:cNvSpPr>
              <p:nvPr/>
            </p:nvSpPr>
            <p:spPr bwMode="auto">
              <a:xfrm>
                <a:off x="664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605203" name="Rectangle 19"/>
              <p:cNvSpPr>
                <a:spLocks noChangeArrowheads="1"/>
              </p:cNvSpPr>
              <p:nvPr/>
            </p:nvSpPr>
            <p:spPr bwMode="auto">
              <a:xfrm>
                <a:off x="874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04" name="Text Box 20"/>
              <p:cNvSpPr txBox="1">
                <a:spLocks noChangeArrowheads="1"/>
              </p:cNvSpPr>
              <p:nvPr/>
            </p:nvSpPr>
            <p:spPr bwMode="auto">
              <a:xfrm>
                <a:off x="888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05205" name="Rectangle 21"/>
              <p:cNvSpPr>
                <a:spLocks noChangeArrowheads="1"/>
              </p:cNvSpPr>
              <p:nvPr/>
            </p:nvSpPr>
            <p:spPr bwMode="auto">
              <a:xfrm>
                <a:off x="1098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06" name="Text Box 22"/>
              <p:cNvSpPr txBox="1">
                <a:spLocks noChangeArrowheads="1"/>
              </p:cNvSpPr>
              <p:nvPr/>
            </p:nvSpPr>
            <p:spPr bwMode="auto">
              <a:xfrm>
                <a:off x="1112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05207" name="Rectangle 23"/>
              <p:cNvSpPr>
                <a:spLocks noChangeArrowheads="1"/>
              </p:cNvSpPr>
              <p:nvPr/>
            </p:nvSpPr>
            <p:spPr bwMode="auto">
              <a:xfrm>
                <a:off x="1330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0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09" name="Rectangle 25"/>
              <p:cNvSpPr>
                <a:spLocks noChangeArrowheads="1"/>
              </p:cNvSpPr>
              <p:nvPr/>
            </p:nvSpPr>
            <p:spPr bwMode="auto">
              <a:xfrm>
                <a:off x="1330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10" name="Text Box 26"/>
              <p:cNvSpPr txBox="1">
                <a:spLocks noChangeArrowheads="1"/>
              </p:cNvSpPr>
              <p:nvPr/>
            </p:nvSpPr>
            <p:spPr bwMode="auto">
              <a:xfrm>
                <a:off x="1344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11" name="Rectangle 27"/>
              <p:cNvSpPr>
                <a:spLocks noChangeArrowheads="1"/>
              </p:cNvSpPr>
              <p:nvPr/>
            </p:nvSpPr>
            <p:spPr bwMode="auto">
              <a:xfrm>
                <a:off x="1330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12" name="Text Box 28"/>
              <p:cNvSpPr txBox="1">
                <a:spLocks noChangeArrowheads="1"/>
              </p:cNvSpPr>
              <p:nvPr/>
            </p:nvSpPr>
            <p:spPr bwMode="auto">
              <a:xfrm>
                <a:off x="1344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213" name="Rectangle 29"/>
              <p:cNvSpPr>
                <a:spLocks noChangeArrowheads="1"/>
              </p:cNvSpPr>
              <p:nvPr/>
            </p:nvSpPr>
            <p:spPr bwMode="auto">
              <a:xfrm>
                <a:off x="1562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14" name="Text Box 30"/>
              <p:cNvSpPr txBox="1">
                <a:spLocks noChangeArrowheads="1"/>
              </p:cNvSpPr>
              <p:nvPr/>
            </p:nvSpPr>
            <p:spPr bwMode="auto">
              <a:xfrm>
                <a:off x="1576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15" name="Rectangle 31"/>
              <p:cNvSpPr>
                <a:spLocks noChangeArrowheads="1"/>
              </p:cNvSpPr>
              <p:nvPr/>
            </p:nvSpPr>
            <p:spPr bwMode="auto">
              <a:xfrm>
                <a:off x="1562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16" name="Text Box 32"/>
              <p:cNvSpPr txBox="1">
                <a:spLocks noChangeArrowheads="1"/>
              </p:cNvSpPr>
              <p:nvPr/>
            </p:nvSpPr>
            <p:spPr bwMode="auto">
              <a:xfrm>
                <a:off x="1576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17" name="Rectangle 33"/>
              <p:cNvSpPr>
                <a:spLocks noChangeArrowheads="1"/>
              </p:cNvSpPr>
              <p:nvPr/>
            </p:nvSpPr>
            <p:spPr bwMode="auto">
              <a:xfrm>
                <a:off x="1562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18" name="Text Box 34"/>
              <p:cNvSpPr txBox="1">
                <a:spLocks noChangeArrowheads="1"/>
              </p:cNvSpPr>
              <p:nvPr/>
            </p:nvSpPr>
            <p:spPr bwMode="auto">
              <a:xfrm>
                <a:off x="1576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19" name="Rectangle 35"/>
              <p:cNvSpPr>
                <a:spLocks noChangeArrowheads="1"/>
              </p:cNvSpPr>
              <p:nvPr/>
            </p:nvSpPr>
            <p:spPr bwMode="auto">
              <a:xfrm>
                <a:off x="650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20" name="Text Box 36"/>
              <p:cNvSpPr txBox="1">
                <a:spLocks noChangeArrowheads="1"/>
              </p:cNvSpPr>
              <p:nvPr/>
            </p:nvSpPr>
            <p:spPr bwMode="auto">
              <a:xfrm>
                <a:off x="664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21" name="Rectangle 37"/>
              <p:cNvSpPr>
                <a:spLocks noChangeArrowheads="1"/>
              </p:cNvSpPr>
              <p:nvPr/>
            </p:nvSpPr>
            <p:spPr bwMode="auto">
              <a:xfrm>
                <a:off x="874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22" name="Text Box 38"/>
              <p:cNvSpPr txBox="1">
                <a:spLocks noChangeArrowheads="1"/>
              </p:cNvSpPr>
              <p:nvPr/>
            </p:nvSpPr>
            <p:spPr bwMode="auto">
              <a:xfrm>
                <a:off x="888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23" name="Rectangle 39"/>
              <p:cNvSpPr>
                <a:spLocks noChangeArrowheads="1"/>
              </p:cNvSpPr>
              <p:nvPr/>
            </p:nvSpPr>
            <p:spPr bwMode="auto">
              <a:xfrm>
                <a:off x="1098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24" name="Text Box 40"/>
              <p:cNvSpPr txBox="1">
                <a:spLocks noChangeArrowheads="1"/>
              </p:cNvSpPr>
              <p:nvPr/>
            </p:nvSpPr>
            <p:spPr bwMode="auto">
              <a:xfrm>
                <a:off x="1112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25" name="Rectangle 41"/>
              <p:cNvSpPr>
                <a:spLocks noChangeArrowheads="1"/>
              </p:cNvSpPr>
              <p:nvPr/>
            </p:nvSpPr>
            <p:spPr bwMode="auto">
              <a:xfrm>
                <a:off x="1330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26" name="Text Box 42"/>
              <p:cNvSpPr txBox="1">
                <a:spLocks noChangeArrowheads="1"/>
              </p:cNvSpPr>
              <p:nvPr/>
            </p:nvSpPr>
            <p:spPr bwMode="auto">
              <a:xfrm>
                <a:off x="1344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27" name="Rectangle 43"/>
              <p:cNvSpPr>
                <a:spLocks noChangeArrowheads="1"/>
              </p:cNvSpPr>
              <p:nvPr/>
            </p:nvSpPr>
            <p:spPr bwMode="auto">
              <a:xfrm>
                <a:off x="1562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28" name="Text Box 44"/>
              <p:cNvSpPr txBox="1">
                <a:spLocks noChangeArrowheads="1"/>
              </p:cNvSpPr>
              <p:nvPr/>
            </p:nvSpPr>
            <p:spPr bwMode="auto">
              <a:xfrm>
                <a:off x="1576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29" name="Rectangle 45"/>
              <p:cNvSpPr>
                <a:spLocks noChangeArrowheads="1"/>
              </p:cNvSpPr>
              <p:nvPr/>
            </p:nvSpPr>
            <p:spPr bwMode="auto">
              <a:xfrm>
                <a:off x="650" y="2904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30" name="Text Box 46"/>
              <p:cNvSpPr txBox="1">
                <a:spLocks noChangeArrowheads="1"/>
              </p:cNvSpPr>
              <p:nvPr/>
            </p:nvSpPr>
            <p:spPr bwMode="auto">
              <a:xfrm>
                <a:off x="664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31" name="Rectangle 47"/>
              <p:cNvSpPr>
                <a:spLocks noChangeArrowheads="1"/>
              </p:cNvSpPr>
              <p:nvPr/>
            </p:nvSpPr>
            <p:spPr bwMode="auto">
              <a:xfrm>
                <a:off x="874" y="2904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32" name="Text Box 48"/>
              <p:cNvSpPr txBox="1">
                <a:spLocks noChangeArrowheads="1"/>
              </p:cNvSpPr>
              <p:nvPr/>
            </p:nvSpPr>
            <p:spPr bwMode="auto">
              <a:xfrm>
                <a:off x="888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33" name="Rectangle 49"/>
              <p:cNvSpPr>
                <a:spLocks noChangeArrowheads="1"/>
              </p:cNvSpPr>
              <p:nvPr/>
            </p:nvSpPr>
            <p:spPr bwMode="auto">
              <a:xfrm>
                <a:off x="1098" y="2904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34" name="Text Box 50"/>
              <p:cNvSpPr txBox="1">
                <a:spLocks noChangeArrowheads="1"/>
              </p:cNvSpPr>
              <p:nvPr/>
            </p:nvSpPr>
            <p:spPr bwMode="auto">
              <a:xfrm>
                <a:off x="1112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1330" y="2904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36" name="Text Box 52"/>
              <p:cNvSpPr txBox="1">
                <a:spLocks noChangeArrowheads="1"/>
              </p:cNvSpPr>
              <p:nvPr/>
            </p:nvSpPr>
            <p:spPr bwMode="auto">
              <a:xfrm>
                <a:off x="1344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1562" y="2904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38" name="Text Box 54"/>
              <p:cNvSpPr txBox="1">
                <a:spLocks noChangeArrowheads="1"/>
              </p:cNvSpPr>
              <p:nvPr/>
            </p:nvSpPr>
            <p:spPr bwMode="auto">
              <a:xfrm>
                <a:off x="1576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39" name="Rectangle 55"/>
              <p:cNvSpPr>
                <a:spLocks noChangeArrowheads="1"/>
              </p:cNvSpPr>
              <p:nvPr/>
            </p:nvSpPr>
            <p:spPr bwMode="auto">
              <a:xfrm>
                <a:off x="1794" y="2904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40" name="Text Box 56"/>
              <p:cNvSpPr txBox="1">
                <a:spLocks noChangeArrowheads="1"/>
              </p:cNvSpPr>
              <p:nvPr/>
            </p:nvSpPr>
            <p:spPr bwMode="auto">
              <a:xfrm>
                <a:off x="1808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41" name="Rectangle 57"/>
              <p:cNvSpPr>
                <a:spLocks noChangeArrowheads="1"/>
              </p:cNvSpPr>
              <p:nvPr/>
            </p:nvSpPr>
            <p:spPr bwMode="auto">
              <a:xfrm>
                <a:off x="1794" y="3080"/>
                <a:ext cx="238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42" name="Text Box 58"/>
              <p:cNvSpPr txBox="1">
                <a:spLocks noChangeArrowheads="1"/>
              </p:cNvSpPr>
              <p:nvPr/>
            </p:nvSpPr>
            <p:spPr bwMode="auto">
              <a:xfrm>
                <a:off x="1808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43" name="Rectangle 59"/>
              <p:cNvSpPr>
                <a:spLocks noChangeArrowheads="1"/>
              </p:cNvSpPr>
              <p:nvPr/>
            </p:nvSpPr>
            <p:spPr bwMode="auto">
              <a:xfrm>
                <a:off x="1794" y="3256"/>
                <a:ext cx="237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44" name="Text Box 60"/>
              <p:cNvSpPr txBox="1">
                <a:spLocks noChangeArrowheads="1"/>
              </p:cNvSpPr>
              <p:nvPr/>
            </p:nvSpPr>
            <p:spPr bwMode="auto">
              <a:xfrm>
                <a:off x="1808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45" name="Rectangle 61"/>
              <p:cNvSpPr>
                <a:spLocks noChangeArrowheads="1"/>
              </p:cNvSpPr>
              <p:nvPr/>
            </p:nvSpPr>
            <p:spPr bwMode="auto">
              <a:xfrm>
                <a:off x="1794" y="3432"/>
                <a:ext cx="238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46" name="Text Box 62"/>
              <p:cNvSpPr txBox="1">
                <a:spLocks noChangeArrowheads="1"/>
              </p:cNvSpPr>
              <p:nvPr/>
            </p:nvSpPr>
            <p:spPr bwMode="auto">
              <a:xfrm>
                <a:off x="1808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47" name="Rectangle 63"/>
              <p:cNvSpPr>
                <a:spLocks noChangeArrowheads="1"/>
              </p:cNvSpPr>
              <p:nvPr/>
            </p:nvSpPr>
            <p:spPr bwMode="auto">
              <a:xfrm>
                <a:off x="1794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48" name="Text Box 64"/>
              <p:cNvSpPr txBox="1">
                <a:spLocks noChangeArrowheads="1"/>
              </p:cNvSpPr>
              <p:nvPr/>
            </p:nvSpPr>
            <p:spPr bwMode="auto">
              <a:xfrm>
                <a:off x="1808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49" name="Rectangle 65"/>
              <p:cNvSpPr>
                <a:spLocks noChangeArrowheads="1"/>
              </p:cNvSpPr>
              <p:nvPr/>
            </p:nvSpPr>
            <p:spPr bwMode="auto">
              <a:xfrm>
                <a:off x="1794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50" name="Text Box 66"/>
              <p:cNvSpPr txBox="1">
                <a:spLocks noChangeArrowheads="1"/>
              </p:cNvSpPr>
              <p:nvPr/>
            </p:nvSpPr>
            <p:spPr bwMode="auto">
              <a:xfrm>
                <a:off x="1808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51" name="Rectangle 67"/>
              <p:cNvSpPr>
                <a:spLocks noChangeArrowheads="1"/>
              </p:cNvSpPr>
              <p:nvPr/>
            </p:nvSpPr>
            <p:spPr bwMode="auto">
              <a:xfrm>
                <a:off x="1562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52" name="Text Box 68"/>
              <p:cNvSpPr txBox="1">
                <a:spLocks noChangeArrowheads="1"/>
              </p:cNvSpPr>
              <p:nvPr/>
            </p:nvSpPr>
            <p:spPr bwMode="auto">
              <a:xfrm>
                <a:off x="1576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253" name="Rectangle 69"/>
              <p:cNvSpPr>
                <a:spLocks noChangeArrowheads="1"/>
              </p:cNvSpPr>
              <p:nvPr/>
            </p:nvSpPr>
            <p:spPr bwMode="auto">
              <a:xfrm>
                <a:off x="1330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54" name="Text Box 70"/>
              <p:cNvSpPr txBox="1">
                <a:spLocks noChangeArrowheads="1"/>
              </p:cNvSpPr>
              <p:nvPr/>
            </p:nvSpPr>
            <p:spPr bwMode="auto">
              <a:xfrm>
                <a:off x="1344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55" name="Rectangle 71"/>
              <p:cNvSpPr>
                <a:spLocks noChangeArrowheads="1"/>
              </p:cNvSpPr>
              <p:nvPr/>
            </p:nvSpPr>
            <p:spPr bwMode="auto">
              <a:xfrm>
                <a:off x="1098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56" name="Text Box 72"/>
              <p:cNvSpPr txBox="1">
                <a:spLocks noChangeArrowheads="1"/>
              </p:cNvSpPr>
              <p:nvPr/>
            </p:nvSpPr>
            <p:spPr bwMode="auto">
              <a:xfrm>
                <a:off x="1112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57" name="Rectangle 73"/>
              <p:cNvSpPr>
                <a:spLocks noChangeArrowheads="1"/>
              </p:cNvSpPr>
              <p:nvPr/>
            </p:nvSpPr>
            <p:spPr bwMode="auto">
              <a:xfrm>
                <a:off x="874" y="2728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58" name="Text Box 74"/>
              <p:cNvSpPr txBox="1">
                <a:spLocks noChangeArrowheads="1"/>
              </p:cNvSpPr>
              <p:nvPr/>
            </p:nvSpPr>
            <p:spPr bwMode="auto">
              <a:xfrm>
                <a:off x="888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59" name="Rectangle 75"/>
              <p:cNvSpPr>
                <a:spLocks noChangeArrowheads="1"/>
              </p:cNvSpPr>
              <p:nvPr/>
            </p:nvSpPr>
            <p:spPr bwMode="auto">
              <a:xfrm>
                <a:off x="650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60" name="Text Box 76"/>
              <p:cNvSpPr txBox="1">
                <a:spLocks noChangeArrowheads="1"/>
              </p:cNvSpPr>
              <p:nvPr/>
            </p:nvSpPr>
            <p:spPr bwMode="auto">
              <a:xfrm>
                <a:off x="664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61" name="Rectangle 77"/>
              <p:cNvSpPr>
                <a:spLocks noChangeArrowheads="1"/>
              </p:cNvSpPr>
              <p:nvPr/>
            </p:nvSpPr>
            <p:spPr bwMode="auto">
              <a:xfrm>
                <a:off x="650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62" name="Text Box 78"/>
              <p:cNvSpPr txBox="1">
                <a:spLocks noChangeArrowheads="1"/>
              </p:cNvSpPr>
              <p:nvPr/>
            </p:nvSpPr>
            <p:spPr bwMode="auto">
              <a:xfrm>
                <a:off x="664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63" name="Rectangle 79"/>
              <p:cNvSpPr>
                <a:spLocks noChangeArrowheads="1"/>
              </p:cNvSpPr>
              <p:nvPr/>
            </p:nvSpPr>
            <p:spPr bwMode="auto">
              <a:xfrm>
                <a:off x="874" y="2552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64" name="Text Box 80"/>
              <p:cNvSpPr txBox="1">
                <a:spLocks noChangeArrowheads="1"/>
              </p:cNvSpPr>
              <p:nvPr/>
            </p:nvSpPr>
            <p:spPr bwMode="auto">
              <a:xfrm>
                <a:off x="888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65" name="Rectangle 81"/>
              <p:cNvSpPr>
                <a:spLocks noChangeArrowheads="1"/>
              </p:cNvSpPr>
              <p:nvPr/>
            </p:nvSpPr>
            <p:spPr bwMode="auto">
              <a:xfrm>
                <a:off x="1098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66" name="Text Box 82"/>
              <p:cNvSpPr txBox="1">
                <a:spLocks noChangeArrowheads="1"/>
              </p:cNvSpPr>
              <p:nvPr/>
            </p:nvSpPr>
            <p:spPr bwMode="auto">
              <a:xfrm>
                <a:off x="1112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67" name="Rectangle 83"/>
              <p:cNvSpPr>
                <a:spLocks noChangeArrowheads="1"/>
              </p:cNvSpPr>
              <p:nvPr/>
            </p:nvSpPr>
            <p:spPr bwMode="auto">
              <a:xfrm>
                <a:off x="1330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68" name="Text Box 84"/>
              <p:cNvSpPr txBox="1">
                <a:spLocks noChangeArrowheads="1"/>
              </p:cNvSpPr>
              <p:nvPr/>
            </p:nvSpPr>
            <p:spPr bwMode="auto">
              <a:xfrm>
                <a:off x="1344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69" name="Rectangle 85"/>
              <p:cNvSpPr>
                <a:spLocks noChangeArrowheads="1"/>
              </p:cNvSpPr>
              <p:nvPr/>
            </p:nvSpPr>
            <p:spPr bwMode="auto">
              <a:xfrm>
                <a:off x="1562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70" name="Text Box 86"/>
              <p:cNvSpPr txBox="1">
                <a:spLocks noChangeArrowheads="1"/>
              </p:cNvSpPr>
              <p:nvPr/>
            </p:nvSpPr>
            <p:spPr bwMode="auto">
              <a:xfrm>
                <a:off x="1576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271" name="Rectangle 87"/>
              <p:cNvSpPr>
                <a:spLocks noChangeArrowheads="1"/>
              </p:cNvSpPr>
              <p:nvPr/>
            </p:nvSpPr>
            <p:spPr bwMode="auto">
              <a:xfrm>
                <a:off x="1794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72" name="Text Box 88"/>
              <p:cNvSpPr txBox="1">
                <a:spLocks noChangeArrowheads="1"/>
              </p:cNvSpPr>
              <p:nvPr/>
            </p:nvSpPr>
            <p:spPr bwMode="auto">
              <a:xfrm>
                <a:off x="1808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273" name="Rectangle 89"/>
              <p:cNvSpPr>
                <a:spLocks noChangeArrowheads="1"/>
              </p:cNvSpPr>
              <p:nvPr/>
            </p:nvSpPr>
            <p:spPr bwMode="auto">
              <a:xfrm>
                <a:off x="2026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74" name="Text Box 90"/>
              <p:cNvSpPr txBox="1">
                <a:spLocks noChangeArrowheads="1"/>
              </p:cNvSpPr>
              <p:nvPr/>
            </p:nvSpPr>
            <p:spPr bwMode="auto">
              <a:xfrm>
                <a:off x="2040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75" name="Rectangle 91"/>
              <p:cNvSpPr>
                <a:spLocks noChangeArrowheads="1"/>
              </p:cNvSpPr>
              <p:nvPr/>
            </p:nvSpPr>
            <p:spPr bwMode="auto">
              <a:xfrm>
                <a:off x="2026" y="272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76" name="Text Box 92"/>
              <p:cNvSpPr txBox="1">
                <a:spLocks noChangeArrowheads="1"/>
              </p:cNvSpPr>
              <p:nvPr/>
            </p:nvSpPr>
            <p:spPr bwMode="auto">
              <a:xfrm>
                <a:off x="2040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77" name="Rectangle 93"/>
              <p:cNvSpPr>
                <a:spLocks noChangeArrowheads="1"/>
              </p:cNvSpPr>
              <p:nvPr/>
            </p:nvSpPr>
            <p:spPr bwMode="auto">
              <a:xfrm>
                <a:off x="2026" y="2904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78" name="Text Box 94"/>
              <p:cNvSpPr txBox="1">
                <a:spLocks noChangeArrowheads="1"/>
              </p:cNvSpPr>
              <p:nvPr/>
            </p:nvSpPr>
            <p:spPr bwMode="auto">
              <a:xfrm>
                <a:off x="2040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79" name="Rectangle 95"/>
              <p:cNvSpPr>
                <a:spLocks noChangeArrowheads="1"/>
              </p:cNvSpPr>
              <p:nvPr/>
            </p:nvSpPr>
            <p:spPr bwMode="auto">
              <a:xfrm>
                <a:off x="2026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80" name="Text Box 96"/>
              <p:cNvSpPr txBox="1">
                <a:spLocks noChangeArrowheads="1"/>
              </p:cNvSpPr>
              <p:nvPr/>
            </p:nvSpPr>
            <p:spPr bwMode="auto">
              <a:xfrm>
                <a:off x="2040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81" name="Rectangle 97"/>
              <p:cNvSpPr>
                <a:spLocks noChangeArrowheads="1"/>
              </p:cNvSpPr>
              <p:nvPr/>
            </p:nvSpPr>
            <p:spPr bwMode="auto">
              <a:xfrm>
                <a:off x="2026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82" name="Text Box 98"/>
              <p:cNvSpPr txBox="1">
                <a:spLocks noChangeArrowheads="1"/>
              </p:cNvSpPr>
              <p:nvPr/>
            </p:nvSpPr>
            <p:spPr bwMode="auto">
              <a:xfrm>
                <a:off x="2040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83" name="Rectangle 99"/>
              <p:cNvSpPr>
                <a:spLocks noChangeArrowheads="1"/>
              </p:cNvSpPr>
              <p:nvPr/>
            </p:nvSpPr>
            <p:spPr bwMode="auto">
              <a:xfrm>
                <a:off x="2026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84" name="Text Box 100"/>
              <p:cNvSpPr txBox="1">
                <a:spLocks noChangeArrowheads="1"/>
              </p:cNvSpPr>
              <p:nvPr/>
            </p:nvSpPr>
            <p:spPr bwMode="auto">
              <a:xfrm>
                <a:off x="2040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85" name="Rectangle 101"/>
              <p:cNvSpPr>
                <a:spLocks noChangeArrowheads="1"/>
              </p:cNvSpPr>
              <p:nvPr/>
            </p:nvSpPr>
            <p:spPr bwMode="auto">
              <a:xfrm>
                <a:off x="2026" y="3608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86" name="Text Box 102"/>
              <p:cNvSpPr txBox="1">
                <a:spLocks noChangeArrowheads="1"/>
              </p:cNvSpPr>
              <p:nvPr/>
            </p:nvSpPr>
            <p:spPr bwMode="auto">
              <a:xfrm>
                <a:off x="2040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87" name="Rectangle 103"/>
              <p:cNvSpPr>
                <a:spLocks noChangeArrowheads="1"/>
              </p:cNvSpPr>
              <p:nvPr/>
            </p:nvSpPr>
            <p:spPr bwMode="auto">
              <a:xfrm>
                <a:off x="2258" y="3608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88" name="Text Box 104"/>
              <p:cNvSpPr txBox="1">
                <a:spLocks noChangeArrowheads="1"/>
              </p:cNvSpPr>
              <p:nvPr/>
            </p:nvSpPr>
            <p:spPr bwMode="auto">
              <a:xfrm>
                <a:off x="2272" y="357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89" name="Rectangle 105"/>
              <p:cNvSpPr>
                <a:spLocks noChangeArrowheads="1"/>
              </p:cNvSpPr>
              <p:nvPr/>
            </p:nvSpPr>
            <p:spPr bwMode="auto">
              <a:xfrm>
                <a:off x="2258" y="343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0" name="Text Box 106"/>
              <p:cNvSpPr txBox="1">
                <a:spLocks noChangeArrowheads="1"/>
              </p:cNvSpPr>
              <p:nvPr/>
            </p:nvSpPr>
            <p:spPr bwMode="auto">
              <a:xfrm>
                <a:off x="2272" y="339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91" name="Rectangle 107"/>
              <p:cNvSpPr>
                <a:spLocks noChangeArrowheads="1"/>
              </p:cNvSpPr>
              <p:nvPr/>
            </p:nvSpPr>
            <p:spPr bwMode="auto">
              <a:xfrm>
                <a:off x="650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2" name="Text Box 108"/>
              <p:cNvSpPr txBox="1">
                <a:spLocks noChangeArrowheads="1"/>
              </p:cNvSpPr>
              <p:nvPr/>
            </p:nvSpPr>
            <p:spPr bwMode="auto">
              <a:xfrm>
                <a:off x="664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93" name="Rectangle 109"/>
              <p:cNvSpPr>
                <a:spLocks noChangeArrowheads="1"/>
              </p:cNvSpPr>
              <p:nvPr/>
            </p:nvSpPr>
            <p:spPr bwMode="auto">
              <a:xfrm>
                <a:off x="874" y="2376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4" name="Text Box 110"/>
              <p:cNvSpPr txBox="1">
                <a:spLocks noChangeArrowheads="1"/>
              </p:cNvSpPr>
              <p:nvPr/>
            </p:nvSpPr>
            <p:spPr bwMode="auto">
              <a:xfrm>
                <a:off x="888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295" name="Rectangle 111"/>
              <p:cNvSpPr>
                <a:spLocks noChangeArrowheads="1"/>
              </p:cNvSpPr>
              <p:nvPr/>
            </p:nvSpPr>
            <p:spPr bwMode="auto">
              <a:xfrm>
                <a:off x="1098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6" name="Text Box 112"/>
              <p:cNvSpPr txBox="1">
                <a:spLocks noChangeArrowheads="1"/>
              </p:cNvSpPr>
              <p:nvPr/>
            </p:nvSpPr>
            <p:spPr bwMode="auto">
              <a:xfrm>
                <a:off x="1112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297" name="Rectangle 113"/>
              <p:cNvSpPr>
                <a:spLocks noChangeArrowheads="1"/>
              </p:cNvSpPr>
              <p:nvPr/>
            </p:nvSpPr>
            <p:spPr bwMode="auto">
              <a:xfrm>
                <a:off x="1330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8" name="Text Box 114"/>
              <p:cNvSpPr txBox="1">
                <a:spLocks noChangeArrowheads="1"/>
              </p:cNvSpPr>
              <p:nvPr/>
            </p:nvSpPr>
            <p:spPr bwMode="auto">
              <a:xfrm>
                <a:off x="1344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299" name="Rectangle 115"/>
              <p:cNvSpPr>
                <a:spLocks noChangeArrowheads="1"/>
              </p:cNvSpPr>
              <p:nvPr/>
            </p:nvSpPr>
            <p:spPr bwMode="auto">
              <a:xfrm>
                <a:off x="1562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00" name="Text Box 116"/>
              <p:cNvSpPr txBox="1">
                <a:spLocks noChangeArrowheads="1"/>
              </p:cNvSpPr>
              <p:nvPr/>
            </p:nvSpPr>
            <p:spPr bwMode="auto">
              <a:xfrm>
                <a:off x="1576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301" name="Rectangle 117"/>
              <p:cNvSpPr>
                <a:spLocks noChangeArrowheads="1"/>
              </p:cNvSpPr>
              <p:nvPr/>
            </p:nvSpPr>
            <p:spPr bwMode="auto">
              <a:xfrm>
                <a:off x="1794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02" name="Text Box 118"/>
              <p:cNvSpPr txBox="1">
                <a:spLocks noChangeArrowheads="1"/>
              </p:cNvSpPr>
              <p:nvPr/>
            </p:nvSpPr>
            <p:spPr bwMode="auto">
              <a:xfrm>
                <a:off x="1808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05303" name="Rectangle 119"/>
              <p:cNvSpPr>
                <a:spLocks noChangeArrowheads="1"/>
              </p:cNvSpPr>
              <p:nvPr/>
            </p:nvSpPr>
            <p:spPr bwMode="auto">
              <a:xfrm>
                <a:off x="2026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04" name="Text Box 120"/>
              <p:cNvSpPr txBox="1">
                <a:spLocks noChangeArrowheads="1"/>
              </p:cNvSpPr>
              <p:nvPr/>
            </p:nvSpPr>
            <p:spPr bwMode="auto">
              <a:xfrm>
                <a:off x="2040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5305" name="Rectangle 121"/>
              <p:cNvSpPr>
                <a:spLocks noChangeArrowheads="1"/>
              </p:cNvSpPr>
              <p:nvPr/>
            </p:nvSpPr>
            <p:spPr bwMode="auto">
              <a:xfrm>
                <a:off x="2258" y="237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06" name="Text Box 122"/>
              <p:cNvSpPr txBox="1">
                <a:spLocks noChangeArrowheads="1"/>
              </p:cNvSpPr>
              <p:nvPr/>
            </p:nvSpPr>
            <p:spPr bwMode="auto">
              <a:xfrm>
                <a:off x="2272" y="233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307" name="Rectangle 123"/>
              <p:cNvSpPr>
                <a:spLocks noChangeArrowheads="1"/>
              </p:cNvSpPr>
              <p:nvPr/>
            </p:nvSpPr>
            <p:spPr bwMode="auto">
              <a:xfrm>
                <a:off x="2258" y="2552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08" name="Text Box 124"/>
              <p:cNvSpPr txBox="1">
                <a:spLocks noChangeArrowheads="1"/>
              </p:cNvSpPr>
              <p:nvPr/>
            </p:nvSpPr>
            <p:spPr bwMode="auto">
              <a:xfrm>
                <a:off x="2272" y="2515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309" name="Rectangle 125"/>
              <p:cNvSpPr>
                <a:spLocks noChangeArrowheads="1"/>
              </p:cNvSpPr>
              <p:nvPr/>
            </p:nvSpPr>
            <p:spPr bwMode="auto">
              <a:xfrm>
                <a:off x="2258" y="2728"/>
                <a:ext cx="230" cy="178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0" name="Text Box 126"/>
              <p:cNvSpPr txBox="1">
                <a:spLocks noChangeArrowheads="1"/>
              </p:cNvSpPr>
              <p:nvPr/>
            </p:nvSpPr>
            <p:spPr bwMode="auto">
              <a:xfrm>
                <a:off x="2272" y="2691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5311" name="Rectangle 127"/>
              <p:cNvSpPr>
                <a:spLocks noChangeArrowheads="1"/>
              </p:cNvSpPr>
              <p:nvPr/>
            </p:nvSpPr>
            <p:spPr bwMode="auto">
              <a:xfrm>
                <a:off x="2258" y="2904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2" name="Text Box 128"/>
              <p:cNvSpPr txBox="1">
                <a:spLocks noChangeArrowheads="1"/>
              </p:cNvSpPr>
              <p:nvPr/>
            </p:nvSpPr>
            <p:spPr bwMode="auto">
              <a:xfrm>
                <a:off x="2272" y="2867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5313" name="Rectangle 129"/>
              <p:cNvSpPr>
                <a:spLocks noChangeArrowheads="1"/>
              </p:cNvSpPr>
              <p:nvPr/>
            </p:nvSpPr>
            <p:spPr bwMode="auto">
              <a:xfrm>
                <a:off x="2258" y="3080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4" name="Text Box 130"/>
              <p:cNvSpPr txBox="1">
                <a:spLocks noChangeArrowheads="1"/>
              </p:cNvSpPr>
              <p:nvPr/>
            </p:nvSpPr>
            <p:spPr bwMode="auto">
              <a:xfrm>
                <a:off x="2272" y="3043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315" name="Rectangle 131"/>
              <p:cNvSpPr>
                <a:spLocks noChangeArrowheads="1"/>
              </p:cNvSpPr>
              <p:nvPr/>
            </p:nvSpPr>
            <p:spPr bwMode="auto">
              <a:xfrm>
                <a:off x="2258" y="3256"/>
                <a:ext cx="230" cy="1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6" name="Text Box 132"/>
              <p:cNvSpPr txBox="1">
                <a:spLocks noChangeArrowheads="1"/>
              </p:cNvSpPr>
              <p:nvPr/>
            </p:nvSpPr>
            <p:spPr bwMode="auto">
              <a:xfrm>
                <a:off x="2272" y="3219"/>
                <a:ext cx="20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5317" name="Rectangle 133"/>
              <p:cNvSpPr>
                <a:spLocks noChangeArrowheads="1"/>
              </p:cNvSpPr>
              <p:nvPr/>
            </p:nvSpPr>
            <p:spPr bwMode="auto">
              <a:xfrm>
                <a:off x="638" y="2370"/>
                <a:ext cx="1852" cy="1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8" name="Line 134"/>
              <p:cNvSpPr>
                <a:spLocks noChangeShapeType="1"/>
              </p:cNvSpPr>
              <p:nvPr/>
            </p:nvSpPr>
            <p:spPr bwMode="auto">
              <a:xfrm>
                <a:off x="870" y="2378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9" name="Line 135"/>
              <p:cNvSpPr>
                <a:spLocks noChangeShapeType="1"/>
              </p:cNvSpPr>
              <p:nvPr/>
            </p:nvSpPr>
            <p:spPr bwMode="auto">
              <a:xfrm>
                <a:off x="1101" y="2377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0" name="Line 136"/>
              <p:cNvSpPr>
                <a:spLocks noChangeShapeType="1"/>
              </p:cNvSpPr>
              <p:nvPr/>
            </p:nvSpPr>
            <p:spPr bwMode="auto">
              <a:xfrm>
                <a:off x="1325" y="2368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1" name="Line 137"/>
              <p:cNvSpPr>
                <a:spLocks noChangeShapeType="1"/>
              </p:cNvSpPr>
              <p:nvPr/>
            </p:nvSpPr>
            <p:spPr bwMode="auto">
              <a:xfrm>
                <a:off x="1556" y="2374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2" name="Line 138"/>
              <p:cNvSpPr>
                <a:spLocks noChangeShapeType="1"/>
              </p:cNvSpPr>
              <p:nvPr/>
            </p:nvSpPr>
            <p:spPr bwMode="auto">
              <a:xfrm>
                <a:off x="1795" y="2379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3" name="Line 139"/>
              <p:cNvSpPr>
                <a:spLocks noChangeShapeType="1"/>
              </p:cNvSpPr>
              <p:nvPr/>
            </p:nvSpPr>
            <p:spPr bwMode="auto">
              <a:xfrm>
                <a:off x="2026" y="2377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4" name="Line 140"/>
              <p:cNvSpPr>
                <a:spLocks noChangeShapeType="1"/>
              </p:cNvSpPr>
              <p:nvPr/>
            </p:nvSpPr>
            <p:spPr bwMode="auto">
              <a:xfrm>
                <a:off x="2257" y="2377"/>
                <a:ext cx="0" cy="1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5" name="Line 141"/>
              <p:cNvSpPr>
                <a:spLocks noChangeShapeType="1"/>
              </p:cNvSpPr>
              <p:nvPr/>
            </p:nvSpPr>
            <p:spPr bwMode="auto">
              <a:xfrm>
                <a:off x="638" y="2550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6" name="Line 142"/>
              <p:cNvSpPr>
                <a:spLocks noChangeShapeType="1"/>
              </p:cNvSpPr>
              <p:nvPr/>
            </p:nvSpPr>
            <p:spPr bwMode="auto">
              <a:xfrm>
                <a:off x="639" y="2728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7" name="Line 143"/>
              <p:cNvSpPr>
                <a:spLocks noChangeShapeType="1"/>
              </p:cNvSpPr>
              <p:nvPr/>
            </p:nvSpPr>
            <p:spPr bwMode="auto">
              <a:xfrm>
                <a:off x="641" y="2899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8" name="Line 144"/>
              <p:cNvSpPr>
                <a:spLocks noChangeShapeType="1"/>
              </p:cNvSpPr>
              <p:nvPr/>
            </p:nvSpPr>
            <p:spPr bwMode="auto">
              <a:xfrm>
                <a:off x="636" y="3078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29" name="Line 145"/>
              <p:cNvSpPr>
                <a:spLocks noChangeShapeType="1"/>
              </p:cNvSpPr>
              <p:nvPr/>
            </p:nvSpPr>
            <p:spPr bwMode="auto">
              <a:xfrm>
                <a:off x="637" y="3266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30" name="Line 146"/>
              <p:cNvSpPr>
                <a:spLocks noChangeShapeType="1"/>
              </p:cNvSpPr>
              <p:nvPr/>
            </p:nvSpPr>
            <p:spPr bwMode="auto">
              <a:xfrm>
                <a:off x="645" y="3427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31" name="Line 147"/>
              <p:cNvSpPr>
                <a:spLocks noChangeShapeType="1"/>
              </p:cNvSpPr>
              <p:nvPr/>
            </p:nvSpPr>
            <p:spPr bwMode="auto">
              <a:xfrm>
                <a:off x="640" y="3606"/>
                <a:ext cx="18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5332" name="Text Box 148"/>
            <p:cNvSpPr txBox="1">
              <a:spLocks noChangeArrowheads="1"/>
            </p:cNvSpPr>
            <p:nvPr/>
          </p:nvSpPr>
          <p:spPr bwMode="auto">
            <a:xfrm>
              <a:off x="3908" y="1610"/>
              <a:ext cx="147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Distance Transform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sz="2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922337" y="1755775"/>
            <a:ext cx="2954338" cy="2352675"/>
            <a:chOff x="636" y="2339"/>
            <a:chExt cx="1861" cy="1482"/>
          </a:xfrm>
        </p:grpSpPr>
        <p:sp>
          <p:nvSpPr>
            <p:cNvPr id="605334" name="Rectangle 150"/>
            <p:cNvSpPr>
              <a:spLocks noChangeArrowheads="1"/>
            </p:cNvSpPr>
            <p:nvPr/>
          </p:nvSpPr>
          <p:spPr bwMode="auto">
            <a:xfrm>
              <a:off x="650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35" name="Text Box 151"/>
            <p:cNvSpPr txBox="1">
              <a:spLocks noChangeArrowheads="1"/>
            </p:cNvSpPr>
            <p:nvPr/>
          </p:nvSpPr>
          <p:spPr bwMode="auto">
            <a:xfrm>
              <a:off x="664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36" name="Rectangle 152"/>
            <p:cNvSpPr>
              <a:spLocks noChangeArrowheads="1"/>
            </p:cNvSpPr>
            <p:nvPr/>
          </p:nvSpPr>
          <p:spPr bwMode="auto">
            <a:xfrm>
              <a:off x="650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37" name="Text Box 153"/>
            <p:cNvSpPr txBox="1">
              <a:spLocks noChangeArrowheads="1"/>
            </p:cNvSpPr>
            <p:nvPr/>
          </p:nvSpPr>
          <p:spPr bwMode="auto">
            <a:xfrm>
              <a:off x="664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38" name="Rectangle 154"/>
            <p:cNvSpPr>
              <a:spLocks noChangeArrowheads="1"/>
            </p:cNvSpPr>
            <p:nvPr/>
          </p:nvSpPr>
          <p:spPr bwMode="auto">
            <a:xfrm>
              <a:off x="874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39" name="Text Box 155"/>
            <p:cNvSpPr txBox="1">
              <a:spLocks noChangeArrowheads="1"/>
            </p:cNvSpPr>
            <p:nvPr/>
          </p:nvSpPr>
          <p:spPr bwMode="auto">
            <a:xfrm>
              <a:off x="888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40" name="Rectangle 156"/>
            <p:cNvSpPr>
              <a:spLocks noChangeArrowheads="1"/>
            </p:cNvSpPr>
            <p:nvPr/>
          </p:nvSpPr>
          <p:spPr bwMode="auto">
            <a:xfrm>
              <a:off x="874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41" name="Text Box 157"/>
            <p:cNvSpPr txBox="1">
              <a:spLocks noChangeArrowheads="1"/>
            </p:cNvSpPr>
            <p:nvPr/>
          </p:nvSpPr>
          <p:spPr bwMode="auto">
            <a:xfrm>
              <a:off x="888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42" name="Rectangle 158"/>
            <p:cNvSpPr>
              <a:spLocks noChangeArrowheads="1"/>
            </p:cNvSpPr>
            <p:nvPr/>
          </p:nvSpPr>
          <p:spPr bwMode="auto">
            <a:xfrm>
              <a:off x="1098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43" name="Text Box 159"/>
            <p:cNvSpPr txBox="1">
              <a:spLocks noChangeArrowheads="1"/>
            </p:cNvSpPr>
            <p:nvPr/>
          </p:nvSpPr>
          <p:spPr bwMode="auto">
            <a:xfrm>
              <a:off x="1112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44" name="Rectangle 160"/>
            <p:cNvSpPr>
              <a:spLocks noChangeArrowheads="1"/>
            </p:cNvSpPr>
            <p:nvPr/>
          </p:nvSpPr>
          <p:spPr bwMode="auto">
            <a:xfrm>
              <a:off x="1098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45" name="Text Box 161"/>
            <p:cNvSpPr txBox="1">
              <a:spLocks noChangeArrowheads="1"/>
            </p:cNvSpPr>
            <p:nvPr/>
          </p:nvSpPr>
          <p:spPr bwMode="auto">
            <a:xfrm>
              <a:off x="1112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46" name="Rectangle 162"/>
            <p:cNvSpPr>
              <a:spLocks noChangeArrowheads="1"/>
            </p:cNvSpPr>
            <p:nvPr/>
          </p:nvSpPr>
          <p:spPr bwMode="auto">
            <a:xfrm>
              <a:off x="650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47" name="Text Box 163"/>
            <p:cNvSpPr txBox="1">
              <a:spLocks noChangeArrowheads="1"/>
            </p:cNvSpPr>
            <p:nvPr/>
          </p:nvSpPr>
          <p:spPr bwMode="auto">
            <a:xfrm>
              <a:off x="664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48" name="Rectangle 164"/>
            <p:cNvSpPr>
              <a:spLocks noChangeArrowheads="1"/>
            </p:cNvSpPr>
            <p:nvPr/>
          </p:nvSpPr>
          <p:spPr bwMode="auto">
            <a:xfrm>
              <a:off x="874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49" name="Text Box 165"/>
            <p:cNvSpPr txBox="1">
              <a:spLocks noChangeArrowheads="1"/>
            </p:cNvSpPr>
            <p:nvPr/>
          </p:nvSpPr>
          <p:spPr bwMode="auto">
            <a:xfrm>
              <a:off x="888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50" name="Rectangle 166"/>
            <p:cNvSpPr>
              <a:spLocks noChangeArrowheads="1"/>
            </p:cNvSpPr>
            <p:nvPr/>
          </p:nvSpPr>
          <p:spPr bwMode="auto">
            <a:xfrm>
              <a:off x="1098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51" name="Text Box 167"/>
            <p:cNvSpPr txBox="1">
              <a:spLocks noChangeArrowheads="1"/>
            </p:cNvSpPr>
            <p:nvPr/>
          </p:nvSpPr>
          <p:spPr bwMode="auto">
            <a:xfrm>
              <a:off x="1112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52" name="Rectangle 168"/>
            <p:cNvSpPr>
              <a:spLocks noChangeArrowheads="1"/>
            </p:cNvSpPr>
            <p:nvPr/>
          </p:nvSpPr>
          <p:spPr bwMode="auto">
            <a:xfrm>
              <a:off x="1330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53" name="Text Box 169"/>
            <p:cNvSpPr txBox="1">
              <a:spLocks noChangeArrowheads="1"/>
            </p:cNvSpPr>
            <p:nvPr/>
          </p:nvSpPr>
          <p:spPr bwMode="auto">
            <a:xfrm>
              <a:off x="1344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54" name="Rectangle 170"/>
            <p:cNvSpPr>
              <a:spLocks noChangeArrowheads="1"/>
            </p:cNvSpPr>
            <p:nvPr/>
          </p:nvSpPr>
          <p:spPr bwMode="auto">
            <a:xfrm>
              <a:off x="1330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55" name="Text Box 171"/>
            <p:cNvSpPr txBox="1">
              <a:spLocks noChangeArrowheads="1"/>
            </p:cNvSpPr>
            <p:nvPr/>
          </p:nvSpPr>
          <p:spPr bwMode="auto">
            <a:xfrm>
              <a:off x="1344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56" name="Rectangle 172"/>
            <p:cNvSpPr>
              <a:spLocks noChangeArrowheads="1"/>
            </p:cNvSpPr>
            <p:nvPr/>
          </p:nvSpPr>
          <p:spPr bwMode="auto">
            <a:xfrm>
              <a:off x="1330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57" name="Text Box 173"/>
            <p:cNvSpPr txBox="1">
              <a:spLocks noChangeArrowheads="1"/>
            </p:cNvSpPr>
            <p:nvPr/>
          </p:nvSpPr>
          <p:spPr bwMode="auto">
            <a:xfrm>
              <a:off x="1344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58" name="Rectangle 174"/>
            <p:cNvSpPr>
              <a:spLocks noChangeArrowheads="1"/>
            </p:cNvSpPr>
            <p:nvPr/>
          </p:nvSpPr>
          <p:spPr bwMode="auto">
            <a:xfrm>
              <a:off x="1562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59" name="Text Box 175"/>
            <p:cNvSpPr txBox="1">
              <a:spLocks noChangeArrowheads="1"/>
            </p:cNvSpPr>
            <p:nvPr/>
          </p:nvSpPr>
          <p:spPr bwMode="auto">
            <a:xfrm>
              <a:off x="1576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60" name="Rectangle 176"/>
            <p:cNvSpPr>
              <a:spLocks noChangeArrowheads="1"/>
            </p:cNvSpPr>
            <p:nvPr/>
          </p:nvSpPr>
          <p:spPr bwMode="auto">
            <a:xfrm>
              <a:off x="1562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61" name="Text Box 177"/>
            <p:cNvSpPr txBox="1">
              <a:spLocks noChangeArrowheads="1"/>
            </p:cNvSpPr>
            <p:nvPr/>
          </p:nvSpPr>
          <p:spPr bwMode="auto">
            <a:xfrm>
              <a:off x="1576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62" name="Rectangle 178"/>
            <p:cNvSpPr>
              <a:spLocks noChangeArrowheads="1"/>
            </p:cNvSpPr>
            <p:nvPr/>
          </p:nvSpPr>
          <p:spPr bwMode="auto">
            <a:xfrm>
              <a:off x="1562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63" name="Text Box 179"/>
            <p:cNvSpPr txBox="1">
              <a:spLocks noChangeArrowheads="1"/>
            </p:cNvSpPr>
            <p:nvPr/>
          </p:nvSpPr>
          <p:spPr bwMode="auto">
            <a:xfrm>
              <a:off x="1576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64" name="Rectangle 180"/>
            <p:cNvSpPr>
              <a:spLocks noChangeArrowheads="1"/>
            </p:cNvSpPr>
            <p:nvPr/>
          </p:nvSpPr>
          <p:spPr bwMode="auto">
            <a:xfrm>
              <a:off x="650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65" name="Text Box 181"/>
            <p:cNvSpPr txBox="1">
              <a:spLocks noChangeArrowheads="1"/>
            </p:cNvSpPr>
            <p:nvPr/>
          </p:nvSpPr>
          <p:spPr bwMode="auto">
            <a:xfrm>
              <a:off x="664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66" name="Rectangle 182"/>
            <p:cNvSpPr>
              <a:spLocks noChangeArrowheads="1"/>
            </p:cNvSpPr>
            <p:nvPr/>
          </p:nvSpPr>
          <p:spPr bwMode="auto">
            <a:xfrm>
              <a:off x="874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67" name="Text Box 183"/>
            <p:cNvSpPr txBox="1">
              <a:spLocks noChangeArrowheads="1"/>
            </p:cNvSpPr>
            <p:nvPr/>
          </p:nvSpPr>
          <p:spPr bwMode="auto">
            <a:xfrm>
              <a:off x="888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68" name="Rectangle 184"/>
            <p:cNvSpPr>
              <a:spLocks noChangeArrowheads="1"/>
            </p:cNvSpPr>
            <p:nvPr/>
          </p:nvSpPr>
          <p:spPr bwMode="auto">
            <a:xfrm>
              <a:off x="1098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69" name="Text Box 185"/>
            <p:cNvSpPr txBox="1">
              <a:spLocks noChangeArrowheads="1"/>
            </p:cNvSpPr>
            <p:nvPr/>
          </p:nvSpPr>
          <p:spPr bwMode="auto">
            <a:xfrm>
              <a:off x="1112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70" name="Rectangle 186"/>
            <p:cNvSpPr>
              <a:spLocks noChangeArrowheads="1"/>
            </p:cNvSpPr>
            <p:nvPr/>
          </p:nvSpPr>
          <p:spPr bwMode="auto">
            <a:xfrm>
              <a:off x="1330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71" name="Text Box 187"/>
            <p:cNvSpPr txBox="1">
              <a:spLocks noChangeArrowheads="1"/>
            </p:cNvSpPr>
            <p:nvPr/>
          </p:nvSpPr>
          <p:spPr bwMode="auto">
            <a:xfrm>
              <a:off x="1344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72" name="Rectangle 188"/>
            <p:cNvSpPr>
              <a:spLocks noChangeArrowheads="1"/>
            </p:cNvSpPr>
            <p:nvPr/>
          </p:nvSpPr>
          <p:spPr bwMode="auto">
            <a:xfrm>
              <a:off x="1562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73" name="Text Box 189"/>
            <p:cNvSpPr txBox="1">
              <a:spLocks noChangeArrowheads="1"/>
            </p:cNvSpPr>
            <p:nvPr/>
          </p:nvSpPr>
          <p:spPr bwMode="auto">
            <a:xfrm>
              <a:off x="1576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74" name="Rectangle 190"/>
            <p:cNvSpPr>
              <a:spLocks noChangeArrowheads="1"/>
            </p:cNvSpPr>
            <p:nvPr/>
          </p:nvSpPr>
          <p:spPr bwMode="auto">
            <a:xfrm>
              <a:off x="650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75" name="Text Box 191"/>
            <p:cNvSpPr txBox="1">
              <a:spLocks noChangeArrowheads="1"/>
            </p:cNvSpPr>
            <p:nvPr/>
          </p:nvSpPr>
          <p:spPr bwMode="auto">
            <a:xfrm>
              <a:off x="664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76" name="Rectangle 192"/>
            <p:cNvSpPr>
              <a:spLocks noChangeArrowheads="1"/>
            </p:cNvSpPr>
            <p:nvPr/>
          </p:nvSpPr>
          <p:spPr bwMode="auto">
            <a:xfrm>
              <a:off x="874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77" name="Text Box 193"/>
            <p:cNvSpPr txBox="1">
              <a:spLocks noChangeArrowheads="1"/>
            </p:cNvSpPr>
            <p:nvPr/>
          </p:nvSpPr>
          <p:spPr bwMode="auto">
            <a:xfrm>
              <a:off x="888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78" name="Rectangle 194"/>
            <p:cNvSpPr>
              <a:spLocks noChangeArrowheads="1"/>
            </p:cNvSpPr>
            <p:nvPr/>
          </p:nvSpPr>
          <p:spPr bwMode="auto">
            <a:xfrm>
              <a:off x="1098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79" name="Text Box 195"/>
            <p:cNvSpPr txBox="1">
              <a:spLocks noChangeArrowheads="1"/>
            </p:cNvSpPr>
            <p:nvPr/>
          </p:nvSpPr>
          <p:spPr bwMode="auto">
            <a:xfrm>
              <a:off x="1112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80" name="Rectangle 196"/>
            <p:cNvSpPr>
              <a:spLocks noChangeArrowheads="1"/>
            </p:cNvSpPr>
            <p:nvPr/>
          </p:nvSpPr>
          <p:spPr bwMode="auto">
            <a:xfrm>
              <a:off x="1330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81" name="Text Box 197"/>
            <p:cNvSpPr txBox="1">
              <a:spLocks noChangeArrowheads="1"/>
            </p:cNvSpPr>
            <p:nvPr/>
          </p:nvSpPr>
          <p:spPr bwMode="auto">
            <a:xfrm>
              <a:off x="1344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82" name="Rectangle 198"/>
            <p:cNvSpPr>
              <a:spLocks noChangeArrowheads="1"/>
            </p:cNvSpPr>
            <p:nvPr/>
          </p:nvSpPr>
          <p:spPr bwMode="auto">
            <a:xfrm>
              <a:off x="1562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83" name="Text Box 199"/>
            <p:cNvSpPr txBox="1">
              <a:spLocks noChangeArrowheads="1"/>
            </p:cNvSpPr>
            <p:nvPr/>
          </p:nvSpPr>
          <p:spPr bwMode="auto">
            <a:xfrm>
              <a:off x="1576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84" name="Rectangle 200"/>
            <p:cNvSpPr>
              <a:spLocks noChangeArrowheads="1"/>
            </p:cNvSpPr>
            <p:nvPr/>
          </p:nvSpPr>
          <p:spPr bwMode="auto">
            <a:xfrm>
              <a:off x="1794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85" name="Text Box 201"/>
            <p:cNvSpPr txBox="1">
              <a:spLocks noChangeArrowheads="1"/>
            </p:cNvSpPr>
            <p:nvPr/>
          </p:nvSpPr>
          <p:spPr bwMode="auto">
            <a:xfrm>
              <a:off x="1808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86" name="Rectangle 202"/>
            <p:cNvSpPr>
              <a:spLocks noChangeArrowheads="1"/>
            </p:cNvSpPr>
            <p:nvPr/>
          </p:nvSpPr>
          <p:spPr bwMode="auto">
            <a:xfrm>
              <a:off x="1794" y="3080"/>
              <a:ext cx="238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87" name="Text Box 203"/>
            <p:cNvSpPr txBox="1">
              <a:spLocks noChangeArrowheads="1"/>
            </p:cNvSpPr>
            <p:nvPr/>
          </p:nvSpPr>
          <p:spPr bwMode="auto">
            <a:xfrm>
              <a:off x="1808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88" name="Rectangle 204"/>
            <p:cNvSpPr>
              <a:spLocks noChangeArrowheads="1"/>
            </p:cNvSpPr>
            <p:nvPr/>
          </p:nvSpPr>
          <p:spPr bwMode="auto">
            <a:xfrm>
              <a:off x="1794" y="3256"/>
              <a:ext cx="237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89" name="Text Box 205"/>
            <p:cNvSpPr txBox="1">
              <a:spLocks noChangeArrowheads="1"/>
            </p:cNvSpPr>
            <p:nvPr/>
          </p:nvSpPr>
          <p:spPr bwMode="auto">
            <a:xfrm>
              <a:off x="1808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90" name="Rectangle 206"/>
            <p:cNvSpPr>
              <a:spLocks noChangeArrowheads="1"/>
            </p:cNvSpPr>
            <p:nvPr/>
          </p:nvSpPr>
          <p:spPr bwMode="auto">
            <a:xfrm>
              <a:off x="1794" y="3432"/>
              <a:ext cx="238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91" name="Text Box 207"/>
            <p:cNvSpPr txBox="1">
              <a:spLocks noChangeArrowheads="1"/>
            </p:cNvSpPr>
            <p:nvPr/>
          </p:nvSpPr>
          <p:spPr bwMode="auto">
            <a:xfrm>
              <a:off x="1808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92" name="Rectangle 208"/>
            <p:cNvSpPr>
              <a:spLocks noChangeArrowheads="1"/>
            </p:cNvSpPr>
            <p:nvPr/>
          </p:nvSpPr>
          <p:spPr bwMode="auto">
            <a:xfrm>
              <a:off x="1794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93" name="Text Box 209"/>
            <p:cNvSpPr txBox="1">
              <a:spLocks noChangeArrowheads="1"/>
            </p:cNvSpPr>
            <p:nvPr/>
          </p:nvSpPr>
          <p:spPr bwMode="auto">
            <a:xfrm>
              <a:off x="1808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94" name="Rectangle 210"/>
            <p:cNvSpPr>
              <a:spLocks noChangeArrowheads="1"/>
            </p:cNvSpPr>
            <p:nvPr/>
          </p:nvSpPr>
          <p:spPr bwMode="auto">
            <a:xfrm>
              <a:off x="1794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95" name="Text Box 211"/>
            <p:cNvSpPr txBox="1">
              <a:spLocks noChangeArrowheads="1"/>
            </p:cNvSpPr>
            <p:nvPr/>
          </p:nvSpPr>
          <p:spPr bwMode="auto">
            <a:xfrm>
              <a:off x="1808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96" name="Rectangle 212"/>
            <p:cNvSpPr>
              <a:spLocks noChangeArrowheads="1"/>
            </p:cNvSpPr>
            <p:nvPr/>
          </p:nvSpPr>
          <p:spPr bwMode="auto">
            <a:xfrm>
              <a:off x="1562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97" name="Text Box 213"/>
            <p:cNvSpPr txBox="1">
              <a:spLocks noChangeArrowheads="1"/>
            </p:cNvSpPr>
            <p:nvPr/>
          </p:nvSpPr>
          <p:spPr bwMode="auto">
            <a:xfrm>
              <a:off x="1576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398" name="Rectangle 214"/>
            <p:cNvSpPr>
              <a:spLocks noChangeArrowheads="1"/>
            </p:cNvSpPr>
            <p:nvPr/>
          </p:nvSpPr>
          <p:spPr bwMode="auto">
            <a:xfrm>
              <a:off x="1330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399" name="Text Box 215"/>
            <p:cNvSpPr txBox="1">
              <a:spLocks noChangeArrowheads="1"/>
            </p:cNvSpPr>
            <p:nvPr/>
          </p:nvSpPr>
          <p:spPr bwMode="auto">
            <a:xfrm>
              <a:off x="1344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00" name="Rectangle 216"/>
            <p:cNvSpPr>
              <a:spLocks noChangeArrowheads="1"/>
            </p:cNvSpPr>
            <p:nvPr/>
          </p:nvSpPr>
          <p:spPr bwMode="auto">
            <a:xfrm>
              <a:off x="1098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01" name="Text Box 217"/>
            <p:cNvSpPr txBox="1">
              <a:spLocks noChangeArrowheads="1"/>
            </p:cNvSpPr>
            <p:nvPr/>
          </p:nvSpPr>
          <p:spPr bwMode="auto">
            <a:xfrm>
              <a:off x="1112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02" name="Rectangle 218"/>
            <p:cNvSpPr>
              <a:spLocks noChangeArrowheads="1"/>
            </p:cNvSpPr>
            <p:nvPr/>
          </p:nvSpPr>
          <p:spPr bwMode="auto">
            <a:xfrm>
              <a:off x="874" y="272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03" name="Text Box 219"/>
            <p:cNvSpPr txBox="1">
              <a:spLocks noChangeArrowheads="1"/>
            </p:cNvSpPr>
            <p:nvPr/>
          </p:nvSpPr>
          <p:spPr bwMode="auto">
            <a:xfrm>
              <a:off x="888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04" name="Rectangle 220"/>
            <p:cNvSpPr>
              <a:spLocks noChangeArrowheads="1"/>
            </p:cNvSpPr>
            <p:nvPr/>
          </p:nvSpPr>
          <p:spPr bwMode="auto">
            <a:xfrm>
              <a:off x="650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05" name="Text Box 221"/>
            <p:cNvSpPr txBox="1">
              <a:spLocks noChangeArrowheads="1"/>
            </p:cNvSpPr>
            <p:nvPr/>
          </p:nvSpPr>
          <p:spPr bwMode="auto">
            <a:xfrm>
              <a:off x="664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06" name="Rectangle 222"/>
            <p:cNvSpPr>
              <a:spLocks noChangeArrowheads="1"/>
            </p:cNvSpPr>
            <p:nvPr/>
          </p:nvSpPr>
          <p:spPr bwMode="auto">
            <a:xfrm>
              <a:off x="650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07" name="Text Box 223"/>
            <p:cNvSpPr txBox="1">
              <a:spLocks noChangeArrowheads="1"/>
            </p:cNvSpPr>
            <p:nvPr/>
          </p:nvSpPr>
          <p:spPr bwMode="auto">
            <a:xfrm>
              <a:off x="664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08" name="Rectangle 224"/>
            <p:cNvSpPr>
              <a:spLocks noChangeArrowheads="1"/>
            </p:cNvSpPr>
            <p:nvPr/>
          </p:nvSpPr>
          <p:spPr bwMode="auto">
            <a:xfrm>
              <a:off x="874" y="2552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09" name="Text Box 225"/>
            <p:cNvSpPr txBox="1">
              <a:spLocks noChangeArrowheads="1"/>
            </p:cNvSpPr>
            <p:nvPr/>
          </p:nvSpPr>
          <p:spPr bwMode="auto">
            <a:xfrm>
              <a:off x="888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10" name="Rectangle 226"/>
            <p:cNvSpPr>
              <a:spLocks noChangeArrowheads="1"/>
            </p:cNvSpPr>
            <p:nvPr/>
          </p:nvSpPr>
          <p:spPr bwMode="auto">
            <a:xfrm>
              <a:off x="1098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11" name="Text Box 227"/>
            <p:cNvSpPr txBox="1">
              <a:spLocks noChangeArrowheads="1"/>
            </p:cNvSpPr>
            <p:nvPr/>
          </p:nvSpPr>
          <p:spPr bwMode="auto">
            <a:xfrm>
              <a:off x="1112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12" name="Rectangle 228"/>
            <p:cNvSpPr>
              <a:spLocks noChangeArrowheads="1"/>
            </p:cNvSpPr>
            <p:nvPr/>
          </p:nvSpPr>
          <p:spPr bwMode="auto">
            <a:xfrm>
              <a:off x="1330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13" name="Text Box 229"/>
            <p:cNvSpPr txBox="1">
              <a:spLocks noChangeArrowheads="1"/>
            </p:cNvSpPr>
            <p:nvPr/>
          </p:nvSpPr>
          <p:spPr bwMode="auto">
            <a:xfrm>
              <a:off x="1344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14" name="Rectangle 230"/>
            <p:cNvSpPr>
              <a:spLocks noChangeArrowheads="1"/>
            </p:cNvSpPr>
            <p:nvPr/>
          </p:nvSpPr>
          <p:spPr bwMode="auto">
            <a:xfrm>
              <a:off x="1562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15" name="Text Box 231"/>
            <p:cNvSpPr txBox="1">
              <a:spLocks noChangeArrowheads="1"/>
            </p:cNvSpPr>
            <p:nvPr/>
          </p:nvSpPr>
          <p:spPr bwMode="auto">
            <a:xfrm>
              <a:off x="1576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16" name="Rectangle 232"/>
            <p:cNvSpPr>
              <a:spLocks noChangeArrowheads="1"/>
            </p:cNvSpPr>
            <p:nvPr/>
          </p:nvSpPr>
          <p:spPr bwMode="auto">
            <a:xfrm>
              <a:off x="1794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17" name="Text Box 233"/>
            <p:cNvSpPr txBox="1">
              <a:spLocks noChangeArrowheads="1"/>
            </p:cNvSpPr>
            <p:nvPr/>
          </p:nvSpPr>
          <p:spPr bwMode="auto">
            <a:xfrm>
              <a:off x="1808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18" name="Rectangle 234"/>
            <p:cNvSpPr>
              <a:spLocks noChangeArrowheads="1"/>
            </p:cNvSpPr>
            <p:nvPr/>
          </p:nvSpPr>
          <p:spPr bwMode="auto">
            <a:xfrm>
              <a:off x="2026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19" name="Text Box 235"/>
            <p:cNvSpPr txBox="1">
              <a:spLocks noChangeArrowheads="1"/>
            </p:cNvSpPr>
            <p:nvPr/>
          </p:nvSpPr>
          <p:spPr bwMode="auto">
            <a:xfrm>
              <a:off x="2040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20" name="Rectangle 236"/>
            <p:cNvSpPr>
              <a:spLocks noChangeArrowheads="1"/>
            </p:cNvSpPr>
            <p:nvPr/>
          </p:nvSpPr>
          <p:spPr bwMode="auto">
            <a:xfrm>
              <a:off x="2026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21" name="Text Box 237"/>
            <p:cNvSpPr txBox="1">
              <a:spLocks noChangeArrowheads="1"/>
            </p:cNvSpPr>
            <p:nvPr/>
          </p:nvSpPr>
          <p:spPr bwMode="auto">
            <a:xfrm>
              <a:off x="2040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22" name="Rectangle 238"/>
            <p:cNvSpPr>
              <a:spLocks noChangeArrowheads="1"/>
            </p:cNvSpPr>
            <p:nvPr/>
          </p:nvSpPr>
          <p:spPr bwMode="auto">
            <a:xfrm>
              <a:off x="2026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23" name="Text Box 239"/>
            <p:cNvSpPr txBox="1">
              <a:spLocks noChangeArrowheads="1"/>
            </p:cNvSpPr>
            <p:nvPr/>
          </p:nvSpPr>
          <p:spPr bwMode="auto">
            <a:xfrm>
              <a:off x="2040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24" name="Rectangle 240"/>
            <p:cNvSpPr>
              <a:spLocks noChangeArrowheads="1"/>
            </p:cNvSpPr>
            <p:nvPr/>
          </p:nvSpPr>
          <p:spPr bwMode="auto">
            <a:xfrm>
              <a:off x="2026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25" name="Text Box 241"/>
            <p:cNvSpPr txBox="1">
              <a:spLocks noChangeArrowheads="1"/>
            </p:cNvSpPr>
            <p:nvPr/>
          </p:nvSpPr>
          <p:spPr bwMode="auto">
            <a:xfrm>
              <a:off x="2040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26" name="Rectangle 242"/>
            <p:cNvSpPr>
              <a:spLocks noChangeArrowheads="1"/>
            </p:cNvSpPr>
            <p:nvPr/>
          </p:nvSpPr>
          <p:spPr bwMode="auto">
            <a:xfrm>
              <a:off x="2026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27" name="Text Box 243"/>
            <p:cNvSpPr txBox="1">
              <a:spLocks noChangeArrowheads="1"/>
            </p:cNvSpPr>
            <p:nvPr/>
          </p:nvSpPr>
          <p:spPr bwMode="auto">
            <a:xfrm>
              <a:off x="2040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28" name="Rectangle 244"/>
            <p:cNvSpPr>
              <a:spLocks noChangeArrowheads="1"/>
            </p:cNvSpPr>
            <p:nvPr/>
          </p:nvSpPr>
          <p:spPr bwMode="auto">
            <a:xfrm>
              <a:off x="2026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29" name="Text Box 245"/>
            <p:cNvSpPr txBox="1">
              <a:spLocks noChangeArrowheads="1"/>
            </p:cNvSpPr>
            <p:nvPr/>
          </p:nvSpPr>
          <p:spPr bwMode="auto">
            <a:xfrm>
              <a:off x="2040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30" name="Rectangle 246"/>
            <p:cNvSpPr>
              <a:spLocks noChangeArrowheads="1"/>
            </p:cNvSpPr>
            <p:nvPr/>
          </p:nvSpPr>
          <p:spPr bwMode="auto">
            <a:xfrm>
              <a:off x="2026" y="360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31" name="Text Box 247"/>
            <p:cNvSpPr txBox="1">
              <a:spLocks noChangeArrowheads="1"/>
            </p:cNvSpPr>
            <p:nvPr/>
          </p:nvSpPr>
          <p:spPr bwMode="auto">
            <a:xfrm>
              <a:off x="2040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32" name="Rectangle 248"/>
            <p:cNvSpPr>
              <a:spLocks noChangeArrowheads="1"/>
            </p:cNvSpPr>
            <p:nvPr/>
          </p:nvSpPr>
          <p:spPr bwMode="auto">
            <a:xfrm>
              <a:off x="2258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33" name="Text Box 249"/>
            <p:cNvSpPr txBox="1">
              <a:spLocks noChangeArrowheads="1"/>
            </p:cNvSpPr>
            <p:nvPr/>
          </p:nvSpPr>
          <p:spPr bwMode="auto">
            <a:xfrm>
              <a:off x="2272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34" name="Rectangle 250"/>
            <p:cNvSpPr>
              <a:spLocks noChangeArrowheads="1"/>
            </p:cNvSpPr>
            <p:nvPr/>
          </p:nvSpPr>
          <p:spPr bwMode="auto">
            <a:xfrm>
              <a:off x="2258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35" name="Text Box 251"/>
            <p:cNvSpPr txBox="1">
              <a:spLocks noChangeArrowheads="1"/>
            </p:cNvSpPr>
            <p:nvPr/>
          </p:nvSpPr>
          <p:spPr bwMode="auto">
            <a:xfrm>
              <a:off x="2272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36" name="Rectangle 252"/>
            <p:cNvSpPr>
              <a:spLocks noChangeArrowheads="1"/>
            </p:cNvSpPr>
            <p:nvPr/>
          </p:nvSpPr>
          <p:spPr bwMode="auto">
            <a:xfrm>
              <a:off x="650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37" name="Text Box 253"/>
            <p:cNvSpPr txBox="1">
              <a:spLocks noChangeArrowheads="1"/>
            </p:cNvSpPr>
            <p:nvPr/>
          </p:nvSpPr>
          <p:spPr bwMode="auto">
            <a:xfrm>
              <a:off x="664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38" name="Rectangle 254"/>
            <p:cNvSpPr>
              <a:spLocks noChangeArrowheads="1"/>
            </p:cNvSpPr>
            <p:nvPr/>
          </p:nvSpPr>
          <p:spPr bwMode="auto">
            <a:xfrm>
              <a:off x="874" y="2376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39" name="Text Box 255"/>
            <p:cNvSpPr txBox="1">
              <a:spLocks noChangeArrowheads="1"/>
            </p:cNvSpPr>
            <p:nvPr/>
          </p:nvSpPr>
          <p:spPr bwMode="auto">
            <a:xfrm>
              <a:off x="888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40" name="Rectangle 256"/>
            <p:cNvSpPr>
              <a:spLocks noChangeArrowheads="1"/>
            </p:cNvSpPr>
            <p:nvPr/>
          </p:nvSpPr>
          <p:spPr bwMode="auto">
            <a:xfrm>
              <a:off x="1098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41" name="Text Box 257"/>
            <p:cNvSpPr txBox="1">
              <a:spLocks noChangeArrowheads="1"/>
            </p:cNvSpPr>
            <p:nvPr/>
          </p:nvSpPr>
          <p:spPr bwMode="auto">
            <a:xfrm>
              <a:off x="1112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42" name="Rectangle 258"/>
            <p:cNvSpPr>
              <a:spLocks noChangeArrowheads="1"/>
            </p:cNvSpPr>
            <p:nvPr/>
          </p:nvSpPr>
          <p:spPr bwMode="auto">
            <a:xfrm>
              <a:off x="1330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43" name="Text Box 259"/>
            <p:cNvSpPr txBox="1">
              <a:spLocks noChangeArrowheads="1"/>
            </p:cNvSpPr>
            <p:nvPr/>
          </p:nvSpPr>
          <p:spPr bwMode="auto">
            <a:xfrm>
              <a:off x="1344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44" name="Rectangle 260"/>
            <p:cNvSpPr>
              <a:spLocks noChangeArrowheads="1"/>
            </p:cNvSpPr>
            <p:nvPr/>
          </p:nvSpPr>
          <p:spPr bwMode="auto">
            <a:xfrm>
              <a:off x="1562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45" name="Text Box 261"/>
            <p:cNvSpPr txBox="1">
              <a:spLocks noChangeArrowheads="1"/>
            </p:cNvSpPr>
            <p:nvPr/>
          </p:nvSpPr>
          <p:spPr bwMode="auto">
            <a:xfrm>
              <a:off x="1576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46" name="Rectangle 262"/>
            <p:cNvSpPr>
              <a:spLocks noChangeArrowheads="1"/>
            </p:cNvSpPr>
            <p:nvPr/>
          </p:nvSpPr>
          <p:spPr bwMode="auto">
            <a:xfrm>
              <a:off x="1794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47" name="Text Box 263"/>
            <p:cNvSpPr txBox="1">
              <a:spLocks noChangeArrowheads="1"/>
            </p:cNvSpPr>
            <p:nvPr/>
          </p:nvSpPr>
          <p:spPr bwMode="auto">
            <a:xfrm>
              <a:off x="1808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48" name="Rectangle 264"/>
            <p:cNvSpPr>
              <a:spLocks noChangeArrowheads="1"/>
            </p:cNvSpPr>
            <p:nvPr/>
          </p:nvSpPr>
          <p:spPr bwMode="auto">
            <a:xfrm>
              <a:off x="2026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49" name="Text Box 265"/>
            <p:cNvSpPr txBox="1">
              <a:spLocks noChangeArrowheads="1"/>
            </p:cNvSpPr>
            <p:nvPr/>
          </p:nvSpPr>
          <p:spPr bwMode="auto">
            <a:xfrm>
              <a:off x="2040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50" name="Rectangle 266"/>
            <p:cNvSpPr>
              <a:spLocks noChangeArrowheads="1"/>
            </p:cNvSpPr>
            <p:nvPr/>
          </p:nvSpPr>
          <p:spPr bwMode="auto">
            <a:xfrm>
              <a:off x="2258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51" name="Text Box 267"/>
            <p:cNvSpPr txBox="1">
              <a:spLocks noChangeArrowheads="1"/>
            </p:cNvSpPr>
            <p:nvPr/>
          </p:nvSpPr>
          <p:spPr bwMode="auto">
            <a:xfrm>
              <a:off x="2272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52" name="Rectangle 268"/>
            <p:cNvSpPr>
              <a:spLocks noChangeArrowheads="1"/>
            </p:cNvSpPr>
            <p:nvPr/>
          </p:nvSpPr>
          <p:spPr bwMode="auto">
            <a:xfrm>
              <a:off x="2258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53" name="Text Box 269"/>
            <p:cNvSpPr txBox="1">
              <a:spLocks noChangeArrowheads="1"/>
            </p:cNvSpPr>
            <p:nvPr/>
          </p:nvSpPr>
          <p:spPr bwMode="auto">
            <a:xfrm>
              <a:off x="2272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54" name="Rectangle 270"/>
            <p:cNvSpPr>
              <a:spLocks noChangeArrowheads="1"/>
            </p:cNvSpPr>
            <p:nvPr/>
          </p:nvSpPr>
          <p:spPr bwMode="auto">
            <a:xfrm>
              <a:off x="2258" y="272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55" name="Text Box 271"/>
            <p:cNvSpPr txBox="1">
              <a:spLocks noChangeArrowheads="1"/>
            </p:cNvSpPr>
            <p:nvPr/>
          </p:nvSpPr>
          <p:spPr bwMode="auto">
            <a:xfrm>
              <a:off x="2272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56" name="Rectangle 272"/>
            <p:cNvSpPr>
              <a:spLocks noChangeArrowheads="1"/>
            </p:cNvSpPr>
            <p:nvPr/>
          </p:nvSpPr>
          <p:spPr bwMode="auto">
            <a:xfrm>
              <a:off x="2258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57" name="Text Box 273"/>
            <p:cNvSpPr txBox="1">
              <a:spLocks noChangeArrowheads="1"/>
            </p:cNvSpPr>
            <p:nvPr/>
          </p:nvSpPr>
          <p:spPr bwMode="auto">
            <a:xfrm>
              <a:off x="2272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58" name="Rectangle 274"/>
            <p:cNvSpPr>
              <a:spLocks noChangeArrowheads="1"/>
            </p:cNvSpPr>
            <p:nvPr/>
          </p:nvSpPr>
          <p:spPr bwMode="auto">
            <a:xfrm>
              <a:off x="2258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59" name="Text Box 275"/>
            <p:cNvSpPr txBox="1">
              <a:spLocks noChangeArrowheads="1"/>
            </p:cNvSpPr>
            <p:nvPr/>
          </p:nvSpPr>
          <p:spPr bwMode="auto">
            <a:xfrm>
              <a:off x="2272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60" name="Rectangle 276"/>
            <p:cNvSpPr>
              <a:spLocks noChangeArrowheads="1"/>
            </p:cNvSpPr>
            <p:nvPr/>
          </p:nvSpPr>
          <p:spPr bwMode="auto">
            <a:xfrm>
              <a:off x="2258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1" name="Text Box 277"/>
            <p:cNvSpPr txBox="1">
              <a:spLocks noChangeArrowheads="1"/>
            </p:cNvSpPr>
            <p:nvPr/>
          </p:nvSpPr>
          <p:spPr bwMode="auto">
            <a:xfrm>
              <a:off x="2272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5462" name="Rectangle 278"/>
            <p:cNvSpPr>
              <a:spLocks noChangeArrowheads="1"/>
            </p:cNvSpPr>
            <p:nvPr/>
          </p:nvSpPr>
          <p:spPr bwMode="auto">
            <a:xfrm>
              <a:off x="638" y="2370"/>
              <a:ext cx="1852" cy="1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3" name="Line 279"/>
            <p:cNvSpPr>
              <a:spLocks noChangeShapeType="1"/>
            </p:cNvSpPr>
            <p:nvPr/>
          </p:nvSpPr>
          <p:spPr bwMode="auto">
            <a:xfrm>
              <a:off x="870" y="237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4" name="Line 280"/>
            <p:cNvSpPr>
              <a:spLocks noChangeShapeType="1"/>
            </p:cNvSpPr>
            <p:nvPr/>
          </p:nvSpPr>
          <p:spPr bwMode="auto">
            <a:xfrm>
              <a:off x="1101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5" name="Line 281"/>
            <p:cNvSpPr>
              <a:spLocks noChangeShapeType="1"/>
            </p:cNvSpPr>
            <p:nvPr/>
          </p:nvSpPr>
          <p:spPr bwMode="auto">
            <a:xfrm>
              <a:off x="1325" y="236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6" name="Line 282"/>
            <p:cNvSpPr>
              <a:spLocks noChangeShapeType="1"/>
            </p:cNvSpPr>
            <p:nvPr/>
          </p:nvSpPr>
          <p:spPr bwMode="auto">
            <a:xfrm>
              <a:off x="1556" y="2374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7" name="Line 283"/>
            <p:cNvSpPr>
              <a:spLocks noChangeShapeType="1"/>
            </p:cNvSpPr>
            <p:nvPr/>
          </p:nvSpPr>
          <p:spPr bwMode="auto">
            <a:xfrm>
              <a:off x="1795" y="2379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8" name="Line 284"/>
            <p:cNvSpPr>
              <a:spLocks noChangeShapeType="1"/>
            </p:cNvSpPr>
            <p:nvPr/>
          </p:nvSpPr>
          <p:spPr bwMode="auto">
            <a:xfrm>
              <a:off x="2026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69" name="Line 285"/>
            <p:cNvSpPr>
              <a:spLocks noChangeShapeType="1"/>
            </p:cNvSpPr>
            <p:nvPr/>
          </p:nvSpPr>
          <p:spPr bwMode="auto">
            <a:xfrm>
              <a:off x="2257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0" name="Line 286"/>
            <p:cNvSpPr>
              <a:spLocks noChangeShapeType="1"/>
            </p:cNvSpPr>
            <p:nvPr/>
          </p:nvSpPr>
          <p:spPr bwMode="auto">
            <a:xfrm>
              <a:off x="638" y="2550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1" name="Line 287"/>
            <p:cNvSpPr>
              <a:spLocks noChangeShapeType="1"/>
            </p:cNvSpPr>
            <p:nvPr/>
          </p:nvSpPr>
          <p:spPr bwMode="auto">
            <a:xfrm>
              <a:off x="639" y="2728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2" name="Line 288"/>
            <p:cNvSpPr>
              <a:spLocks noChangeShapeType="1"/>
            </p:cNvSpPr>
            <p:nvPr/>
          </p:nvSpPr>
          <p:spPr bwMode="auto">
            <a:xfrm>
              <a:off x="641" y="2899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3" name="Line 289"/>
            <p:cNvSpPr>
              <a:spLocks noChangeShapeType="1"/>
            </p:cNvSpPr>
            <p:nvPr/>
          </p:nvSpPr>
          <p:spPr bwMode="auto">
            <a:xfrm>
              <a:off x="636" y="3078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4" name="Line 290"/>
            <p:cNvSpPr>
              <a:spLocks noChangeShapeType="1"/>
            </p:cNvSpPr>
            <p:nvPr/>
          </p:nvSpPr>
          <p:spPr bwMode="auto">
            <a:xfrm>
              <a:off x="637" y="3266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5" name="Line 291"/>
            <p:cNvSpPr>
              <a:spLocks noChangeShapeType="1"/>
            </p:cNvSpPr>
            <p:nvPr/>
          </p:nvSpPr>
          <p:spPr bwMode="auto">
            <a:xfrm>
              <a:off x="645" y="3427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5476" name="Line 292"/>
            <p:cNvSpPr>
              <a:spLocks noChangeShapeType="1"/>
            </p:cNvSpPr>
            <p:nvPr/>
          </p:nvSpPr>
          <p:spPr bwMode="auto">
            <a:xfrm>
              <a:off x="640" y="3606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05477" name="Text Box 293"/>
          <p:cNvSpPr txBox="1">
            <a:spLocks noChangeArrowheads="1"/>
          </p:cNvSpPr>
          <p:nvPr/>
        </p:nvSpPr>
        <p:spPr bwMode="auto">
          <a:xfrm>
            <a:off x="1308100" y="1392237"/>
            <a:ext cx="23050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Image features (2D)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5479" name="Text Box 295"/>
          <p:cNvSpPr txBox="1">
            <a:spLocks noChangeArrowheads="1"/>
          </p:cNvSpPr>
          <p:nvPr/>
        </p:nvSpPr>
        <p:spPr bwMode="auto">
          <a:xfrm>
            <a:off x="708025" y="4679950"/>
            <a:ext cx="8131175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Distance Transform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a function           that for each image pixel 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assigns a  non-negative number            corresponding to distance from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to the nearest feature in the image 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graphicFrame>
        <p:nvGraphicFramePr>
          <p:cNvPr id="717824" name="Object 0"/>
          <p:cNvGraphicFramePr>
            <a:graphicFrameLocks noChangeAspect="1"/>
          </p:cNvGraphicFramePr>
          <p:nvPr/>
        </p:nvGraphicFramePr>
        <p:xfrm>
          <a:off x="5392737" y="4749800"/>
          <a:ext cx="4445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9" name="Equation" r:id="rId3" imgW="304560" imgH="203040" progId="Equation.3">
                  <p:embed/>
                </p:oleObj>
              </mc:Choice>
              <mc:Fallback>
                <p:oleObj name="Equation" r:id="rId3" imgW="3045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7" y="4749800"/>
                        <a:ext cx="4445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5" name="Object 1"/>
          <p:cNvGraphicFramePr>
            <a:graphicFrameLocks noChangeAspect="1"/>
          </p:cNvGraphicFramePr>
          <p:nvPr/>
        </p:nvGraphicFramePr>
        <p:xfrm>
          <a:off x="5767387" y="5118100"/>
          <a:ext cx="5349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0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7" y="5118100"/>
                        <a:ext cx="53498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TextBox 297"/>
          <p:cNvSpPr txBox="1"/>
          <p:nvPr/>
        </p:nvSpPr>
        <p:spPr>
          <a:xfrm>
            <a:off x="762000" y="59552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could be edge points, foreground points,…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0" name="Rectangle 2"/>
          <p:cNvSpPr txBox="1">
            <a:spLocks noChangeArrowheads="1"/>
          </p:cNvSpPr>
          <p:nvPr/>
        </p:nvSpPr>
        <p:spPr bwMode="auto">
          <a:xfrm>
            <a:off x="7620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Distance Transform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Distance Transform</a:t>
            </a:r>
          </a:p>
        </p:txBody>
      </p:sp>
      <p:pic>
        <p:nvPicPr>
          <p:cNvPr id="694287" name="Picture 15" descr="edge_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29289"/>
            <a:ext cx="2081241" cy="1764530"/>
          </a:xfrm>
          <a:prstGeom prst="rect">
            <a:avLst/>
          </a:prstGeom>
          <a:noFill/>
        </p:spPr>
      </p:pic>
      <p:pic>
        <p:nvPicPr>
          <p:cNvPr id="10" name="Picture 9" descr="mouse_dist_transform_color.jpg"/>
          <p:cNvPicPr>
            <a:picLocks noChangeAspect="1"/>
          </p:cNvPicPr>
          <p:nvPr/>
        </p:nvPicPr>
        <p:blipFill>
          <a:blip r:embed="rId4" cstate="print"/>
          <a:srcRect l="26807" t="5269" r="22260" b="9105"/>
          <a:stretch>
            <a:fillRect/>
          </a:stretch>
        </p:blipFill>
        <p:spPr>
          <a:xfrm>
            <a:off x="6215085" y="1451473"/>
            <a:ext cx="2348067" cy="2008215"/>
          </a:xfrm>
          <a:prstGeom prst="rect">
            <a:avLst/>
          </a:prstGeom>
        </p:spPr>
      </p:pic>
      <p:pic>
        <p:nvPicPr>
          <p:cNvPr id="11" name="Picture 10" descr="mous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057" y="1522942"/>
            <a:ext cx="2224454" cy="1885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9057" y="3423175"/>
            <a:ext cx="19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original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5546" y="3459688"/>
            <a:ext cx="26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distance transform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870" y="3304685"/>
            <a:ext cx="26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edges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6468" y="4290516"/>
            <a:ext cx="332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Value at (</a:t>
            </a:r>
            <a:r>
              <a:rPr lang="en-US" sz="2000" dirty="0" err="1">
                <a:solidFill>
                  <a:srgbClr val="000000"/>
                </a:solidFill>
              </a:rPr>
              <a:t>x,y</a:t>
            </a:r>
            <a:r>
              <a:rPr lang="en-US" sz="2000" dirty="0">
                <a:solidFill>
                  <a:srgbClr val="000000"/>
                </a:solidFill>
              </a:rPr>
              <a:t>) tells how far that position is from the nearest edge point (or other binary mage structure)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7091397" y="4043102"/>
            <a:ext cx="5842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58000" y="62762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Distance Transform (1D)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2629"/>
            <a:ext cx="8229600" cy="4525963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 l="18750" t="30664" r="17084" b="6644"/>
          <a:stretch>
            <a:fillRect/>
          </a:stretch>
        </p:blipFill>
        <p:spPr bwMode="auto">
          <a:xfrm>
            <a:off x="228600" y="1050892"/>
            <a:ext cx="8686800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81000" y="2963829"/>
            <a:ext cx="70866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381000" y="3802029"/>
            <a:ext cx="8077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800600" y="5783229"/>
            <a:ext cx="434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800600" y="5173629"/>
            <a:ext cx="434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7529" name="Text Box 11"/>
          <p:cNvSpPr txBox="1">
            <a:spLocks noChangeArrowheads="1"/>
          </p:cNvSpPr>
          <p:nvPr/>
        </p:nvSpPr>
        <p:spPr bwMode="auto">
          <a:xfrm>
            <a:off x="0" y="6248400"/>
            <a:ext cx="251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Adapted from D. </a:t>
            </a:r>
            <a:r>
              <a:rPr lang="en-US" sz="1200" b="1" dirty="0" err="1">
                <a:solidFill>
                  <a:srgbClr val="000000"/>
                </a:solidFill>
              </a:rPr>
              <a:t>Huttenlocher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7530" name="Rectangle 12"/>
          <p:cNvSpPr>
            <a:spLocks noChangeArrowheads="1"/>
          </p:cNvSpPr>
          <p:nvPr/>
        </p:nvSpPr>
        <p:spPr bwMode="auto">
          <a:xfrm>
            <a:off x="381000" y="1668429"/>
            <a:ext cx="6248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5562600" y="4640229"/>
            <a:ext cx="3352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1066800" y="4564029"/>
            <a:ext cx="34290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7533" name="Rectangle 12"/>
          <p:cNvSpPr>
            <a:spLocks noChangeArrowheads="1"/>
          </p:cNvSpPr>
          <p:nvPr/>
        </p:nvSpPr>
        <p:spPr bwMode="auto">
          <a:xfrm>
            <a:off x="7493000" y="2993992"/>
            <a:ext cx="1423988" cy="8397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7534" name="Rectangle 13"/>
          <p:cNvSpPr>
            <a:spLocks noChangeArrowheads="1"/>
          </p:cNvSpPr>
          <p:nvPr/>
        </p:nvSpPr>
        <p:spPr bwMode="auto">
          <a:xfrm>
            <a:off x="7645400" y="3146392"/>
            <a:ext cx="1423988" cy="15636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7535" name="TextBox 14"/>
          <p:cNvSpPr txBox="1">
            <a:spLocks noChangeArrowheads="1"/>
          </p:cNvSpPr>
          <p:nvPr/>
        </p:nvSpPr>
        <p:spPr bwMode="auto">
          <a:xfrm>
            <a:off x="4498975" y="2557429"/>
            <a:ext cx="4271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// 0 if j is in </a:t>
            </a:r>
            <a:r>
              <a:rPr lang="en-US" sz="2000" b="1">
                <a:solidFill>
                  <a:srgbClr val="000000"/>
                </a:solidFill>
              </a:rPr>
              <a:t>P</a:t>
            </a:r>
            <a:r>
              <a:rPr lang="en-US" sz="2000">
                <a:solidFill>
                  <a:srgbClr val="000000"/>
                </a:solidFill>
              </a:rPr>
              <a:t>, infinity otherwise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nimBg="1"/>
      <p:bldP spid="167943" grpId="0" animBg="1"/>
      <p:bldP spid="167943" grpId="1" animBg="1"/>
      <p:bldP spid="167944" grpId="0" animBg="1"/>
      <p:bldP spid="167945" grpId="0" animBg="1"/>
      <p:bldP spid="167949" grpId="0" animBg="1"/>
      <p:bldP spid="1679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Distance Transform (2D)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096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 l="14999" t="76025" r="17084" b="6389"/>
          <a:stretch>
            <a:fillRect/>
          </a:stretch>
        </p:blipFill>
        <p:spPr bwMode="auto">
          <a:xfrm>
            <a:off x="-4872" y="4049684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0" y="6248400"/>
            <a:ext cx="251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Adapted from D. </a:t>
            </a:r>
            <a:r>
              <a:rPr lang="en-US" sz="1200" b="1" dirty="0" err="1">
                <a:solidFill>
                  <a:srgbClr val="000000"/>
                </a:solidFill>
              </a:rPr>
              <a:t>Huttenlocher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108550" name="Picture 4"/>
          <p:cNvPicPr>
            <a:picLocks noChangeAspect="1" noChangeArrowheads="1"/>
          </p:cNvPicPr>
          <p:nvPr/>
        </p:nvPicPr>
        <p:blipFill>
          <a:blip r:embed="rId3" cstate="print"/>
          <a:srcRect l="14999" t="31601" r="17084" b="40903"/>
          <a:stretch>
            <a:fillRect/>
          </a:stretch>
        </p:blipFill>
        <p:spPr bwMode="auto">
          <a:xfrm>
            <a:off x="-27133" y="1311246"/>
            <a:ext cx="91440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Detecting Hands</a:t>
            </a:r>
          </a:p>
        </p:txBody>
      </p:sp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1600200" y="37338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 image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5486400" y="3581400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Template.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42672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Problem: hands are highly deformable.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Normalized correlation does not work as well.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Alternative: use edges.</a:t>
            </a:r>
          </a:p>
        </p:txBody>
      </p:sp>
      <p:pic>
        <p:nvPicPr>
          <p:cNvPr id="16390" name="Picture 9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066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0" descr="clutte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Detecting Hands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52400" y="37338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Compute chamfer distance, at all windows, all scales, with template.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Which version? Directed or undirected?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We want small distance with correct window, large distance with incorrect windows.</a:t>
            </a:r>
          </a:p>
        </p:txBody>
      </p:sp>
      <p:pic>
        <p:nvPicPr>
          <p:cNvPr id="17412" name="Picture 10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1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15000" y="1524000"/>
            <a:ext cx="1981200" cy="1676400"/>
            <a:chOff x="3600" y="960"/>
            <a:chExt cx="1248" cy="1056"/>
          </a:xfrm>
        </p:grpSpPr>
        <p:pic>
          <p:nvPicPr>
            <p:cNvPr id="17417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sp>
        <p:nvSpPr>
          <p:cNvPr id="17416" name="Text Box 14"/>
          <p:cNvSpPr txBox="1">
            <a:spLocks noChangeArrowheads="1"/>
          </p:cNvSpPr>
          <p:nvPr/>
        </p:nvSpPr>
        <p:spPr bwMode="auto">
          <a:xfrm>
            <a:off x="6324600" y="32766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template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Direction Matters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152400" y="40386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from window to template: problems?</a:t>
            </a:r>
          </a:p>
        </p:txBody>
      </p:sp>
      <p:pic>
        <p:nvPicPr>
          <p:cNvPr id="18436" name="Picture 5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18440" name="Picture 4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/>
              <a:t>Direction Matters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152400" y="40386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from window to template: problems?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Clutter (edges not belonging to the hand) cause the distance to be high.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19460" name="Picture 4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19464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/>
              <a:t>Shapes Without Texture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Letters/numbers.</a:t>
            </a:r>
          </a:p>
          <a:p>
            <a:endParaRPr lang="en-US"/>
          </a:p>
          <a:p>
            <a:endParaRPr lang="en-US"/>
          </a:p>
          <a:p>
            <a:endParaRPr lang="en-US" sz="1000"/>
          </a:p>
          <a:p>
            <a:r>
              <a:rPr lang="en-US"/>
              <a:t>Contours.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Edge templates.</a:t>
            </a:r>
          </a:p>
        </p:txBody>
      </p:sp>
      <p:pic>
        <p:nvPicPr>
          <p:cNvPr id="4100" name="Picture 9" descr="twos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6575" y="1219200"/>
            <a:ext cx="10699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1" descr="threes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219200"/>
            <a:ext cx="10699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AutoShape 16"/>
          <p:cNvSpPr>
            <a:spLocks noChangeArrowheads="1"/>
          </p:cNvSpPr>
          <p:nvPr/>
        </p:nvSpPr>
        <p:spPr bwMode="auto">
          <a:xfrm>
            <a:off x="5035550" y="2743200"/>
            <a:ext cx="881063" cy="1592263"/>
          </a:xfrm>
          <a:prstGeom prst="moon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AutoShape 17"/>
          <p:cNvSpPr>
            <a:spLocks noChangeArrowheads="1"/>
          </p:cNvSpPr>
          <p:nvPr/>
        </p:nvSpPr>
        <p:spPr bwMode="auto">
          <a:xfrm>
            <a:off x="6373813" y="2819400"/>
            <a:ext cx="1447800" cy="1447800"/>
          </a:xfrm>
          <a:custGeom>
            <a:avLst/>
            <a:gdLst>
              <a:gd name="T0" fmla="*/ 48790993 w 21600"/>
              <a:gd name="T1" fmla="*/ 9825603 h 21600"/>
              <a:gd name="T2" fmla="*/ 13154670 w 21600"/>
              <a:gd name="T3" fmla="*/ 48521408 h 21600"/>
              <a:gd name="T4" fmla="*/ 48790993 w 21600"/>
              <a:gd name="T5" fmla="*/ 97042815 h 21600"/>
              <a:gd name="T6" fmla="*/ 83888149 w 21600"/>
              <a:gd name="T7" fmla="*/ 485214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2971800" y="2667000"/>
            <a:ext cx="1590675" cy="1592263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5" name="Picture 28" descr="hand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181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30" descr="hand_l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181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31" descr="hand_v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181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32" descr="hand_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5181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r>
              <a:rPr lang="en-US" dirty="0"/>
              <a:t>Direction Matters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52400" y="40386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from template to window: problems?</a:t>
            </a:r>
          </a:p>
        </p:txBody>
      </p:sp>
      <p:pic>
        <p:nvPicPr>
          <p:cNvPr id="20484" name="Picture 4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20488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Direction Matters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152400" y="40386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from template to window: problems?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What happens when comparing to a window with lots of edges?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21508" name="Picture 4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21512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dirty="0"/>
              <a:t>Direction Matters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152400" y="40386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from template to window: problems?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What happens when comparing to a window with lots of edges? Score is low.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22532" name="Picture 4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22536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Choice of Direction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152400" y="35814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For detection, we compute chamfer distance from template to window.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/>
              <a:t>Being robust to clutter is a big plus, ensures the correct results will be included.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/>
              <a:t>Incorrect detections can be discarded with additional checks.</a:t>
            </a:r>
          </a:p>
        </p:txBody>
      </p:sp>
      <p:pic>
        <p:nvPicPr>
          <p:cNvPr id="23556" name="Picture 4" descr="cropped_edg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9050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clutter1_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006850" y="33131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window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1524000"/>
            <a:ext cx="1981200" cy="2119313"/>
            <a:chOff x="3600" y="960"/>
            <a:chExt cx="1248" cy="1335"/>
          </a:xfrm>
        </p:grpSpPr>
        <p:pic>
          <p:nvPicPr>
            <p:cNvPr id="23560" name="Picture 8" descr="hand_lf1"/>
            <p:cNvPicPr>
              <a:picLocks noChangeAspect="1" noChangeArrowheads="1"/>
            </p:cNvPicPr>
            <p:nvPr/>
          </p:nvPicPr>
          <p:blipFill>
            <a:blip r:embed="rId4" cstate="print"/>
            <a:srcRect t="6250" r="18750" b="25000"/>
            <a:stretch>
              <a:fillRect/>
            </a:stretch>
          </p:blipFill>
          <p:spPr bwMode="auto">
            <a:xfrm>
              <a:off x="3600" y="960"/>
              <a:ext cx="124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984" y="2064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template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sz="3600" dirty="0"/>
              <a:t>Computing the Chamfer Distance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152400" y="42672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Compute chamfer distance, at all windows, all scales, with template.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Can be very time consuming.</a:t>
            </a:r>
          </a:p>
        </p:txBody>
      </p:sp>
      <p:pic>
        <p:nvPicPr>
          <p:cNvPr id="24580" name="Picture 4" descr="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hand_l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95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/>
              <a:t>Distance Transform</a:t>
            </a: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1600200" y="40386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4419600" y="40386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52400" y="47244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For every pixel, compute distance to </a:t>
            </a:r>
            <a:r>
              <a:rPr lang="en-US" sz="3200" i="1" dirty="0"/>
              <a:t>nearest edge pixel</a:t>
            </a:r>
            <a:r>
              <a:rPr lang="en-US" sz="3200" dirty="0"/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400" b="1" dirty="0"/>
          </a:p>
        </p:txBody>
      </p:sp>
      <p:pic>
        <p:nvPicPr>
          <p:cNvPr id="25606" name="Picture 9" descr="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0" descr="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Distance Transform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152400" y="3886200"/>
            <a:ext cx="876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If template t1 is of size (r, c):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Chamfer distance with a window (i:(i+r-1), (j</a:t>
            </a:r>
            <a:r>
              <a:rPr lang="en-US" sz="3200">
                <a:sym typeface="Wingdings" charset="2"/>
              </a:rPr>
              <a:t>:(j+c-1)) of e1 can be written as:</a:t>
            </a:r>
            <a:endParaRPr lang="en-US" sz="2400" b="1"/>
          </a:p>
        </p:txBody>
      </p:sp>
      <p:pic>
        <p:nvPicPr>
          <p:cNvPr id="26630" name="Picture 8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26632" name="Picture 10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11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dirty="0"/>
              <a:t>Distance Transform</a:t>
            </a: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0" y="3733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/>
              <a:t>If template t1 is of size (</a:t>
            </a:r>
            <a:r>
              <a:rPr lang="en-US" sz="3200" dirty="0" err="1"/>
              <a:t>r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dirty="0"/>
              <a:t>):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/>
              <a:t>Chamfer distance with a window </a:t>
            </a:r>
            <a:br>
              <a:rPr lang="en-US" sz="2800" dirty="0"/>
            </a:br>
            <a:r>
              <a:rPr lang="en-US" sz="2800" dirty="0"/>
              <a:t>(i:(i+r-1), (j</a:t>
            </a:r>
            <a:r>
              <a:rPr lang="en-US" sz="2800" dirty="0">
                <a:sym typeface="Wingdings" charset="2"/>
              </a:rPr>
              <a:t>:(j+c-1)) of e1 can be written as: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endParaRPr lang="en-US" sz="4400" dirty="0">
              <a:sym typeface="Wingdings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Computing image of chamfer scores for one </a:t>
            </a:r>
            <a:r>
              <a:rPr lang="en-US" sz="2800" dirty="0" smtClean="0">
                <a:sym typeface="Wingdings" charset="2"/>
              </a:rPr>
              <a:t>scale</a:t>
            </a:r>
            <a:endParaRPr lang="en-US" sz="2800" dirty="0">
              <a:sym typeface="Wingdings" charset="2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889000" y="5334000"/>
            <a:ext cx="482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window = d1(i:(i+r-1), j:(j+c-1));</a:t>
            </a:r>
            <a:endParaRPr lang="en-US" b="1" dirty="0"/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sum(sum(t1 .* window))</a:t>
            </a:r>
            <a:endParaRPr lang="en-US" b="1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pic>
        <p:nvPicPr>
          <p:cNvPr id="27655" name="Picture 13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27657" name="Picture 15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6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Distance Transform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304800" y="36576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Computing image of chamfer scores for one scale </a:t>
            </a:r>
            <a:r>
              <a:rPr lang="en-US" sz="2800" i="1" dirty="0" err="1">
                <a:sym typeface="Wingdings" charset="2"/>
              </a:rPr>
              <a:t>s</a:t>
            </a:r>
            <a:endParaRPr lang="en-US" sz="2800" i="1" dirty="0">
              <a:sym typeface="Wingdings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800" i="1" dirty="0">
              <a:sym typeface="Wingdings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4000" i="1" dirty="0">
              <a:sym typeface="Wingdings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800" i="1" dirty="0">
              <a:sym typeface="Wingdings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How long does that take? Can it be more efficient?</a:t>
            </a:r>
          </a:p>
        </p:txBody>
      </p:sp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993775" y="4267200"/>
            <a:ext cx="7693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resized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imresize(image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b="1" dirty="0">
                <a:solidFill>
                  <a:srgbClr val="A020F0"/>
                </a:solidFill>
                <a:latin typeface="Courier New" charset="0"/>
              </a:rPr>
              <a:t>'bilinear'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/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resized_edges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canny(resized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7);</a:t>
            </a:r>
            <a:endParaRPr lang="en-US" b="1" dirty="0"/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resized_dt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bwdist(resized_edges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/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chamfer_scores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imfilter(resized_dt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t1, </a:t>
            </a:r>
            <a:r>
              <a:rPr lang="en-US" b="1" dirty="0">
                <a:solidFill>
                  <a:srgbClr val="A020F0"/>
                </a:solidFill>
                <a:latin typeface="Courier New" charset="0"/>
              </a:rPr>
              <a:t>'symmetric'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/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figure(3);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imshow(chamfer_scores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[]);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pic>
        <p:nvPicPr>
          <p:cNvPr id="28679" name="Picture 13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28681" name="Picture 15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6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dirty="0"/>
              <a:t>Improving Efficiency</a:t>
            </a: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152400" y="38100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Which parts of the template contribute to the score of each window?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pic>
        <p:nvPicPr>
          <p:cNvPr id="29702" name="Picture 19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29704" name="Picture 21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22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sz="3600" dirty="0"/>
              <a:t>Detecting Shapes Without Texture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Normalized correlation does not work well.</a:t>
            </a:r>
          </a:p>
          <a:p>
            <a:r>
              <a:rPr lang="en-US" dirty="0"/>
              <a:t>Slight misalignments have a great impact on the correlation score.</a:t>
            </a:r>
          </a:p>
        </p:txBody>
      </p:sp>
      <p:pic>
        <p:nvPicPr>
          <p:cNvPr id="5124" name="Picture 4" descr="star_combin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11626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sta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311626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star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11626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1365250" y="50434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star1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4159250" y="50212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star3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781800" y="50212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combined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dirty="0"/>
              <a:t>Improving Efficiency</a:t>
            </a: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152400" y="38862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ym typeface="Wingdings" charset="2"/>
              </a:rPr>
              <a:t>Which parts of the template contribute to the score of each window?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ym typeface="Wingdings" charset="2"/>
              </a:rPr>
              <a:t>Just the nonzero parts.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ym typeface="Wingdings" charset="2"/>
              </a:rPr>
              <a:t>How can we use that?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pic>
        <p:nvPicPr>
          <p:cNvPr id="30726" name="Picture 18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30728" name="Picture 20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21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838200" y="-152400"/>
            <a:ext cx="7772400" cy="1143000"/>
          </a:xfrm>
        </p:spPr>
        <p:txBody>
          <a:bodyPr/>
          <a:lstStyle/>
          <a:p>
            <a:r>
              <a:rPr lang="en-US" dirty="0"/>
              <a:t>Improving Efficiency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152400" y="37338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Which parts of the template contribute to the score of each window? Just the nonzero parts.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charset="2"/>
              </a:rPr>
              <a:t>How can we use that?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Wingdings" charset="2"/>
              </a:rPr>
              <a:t>Compute a list of non-zero pixels in the template.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Wingdings" charset="2"/>
              </a:rPr>
              <a:t>Consider only those pixels when computing the sum for each window.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447800" y="3352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Edge image e1</a:t>
            </a: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4572000" y="3352800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Distance transform d1</a:t>
            </a:r>
          </a:p>
        </p:txBody>
      </p:sp>
      <p:pic>
        <p:nvPicPr>
          <p:cNvPr id="31750" name="Picture 6" descr="hand_l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4620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7924800" y="2833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pic>
        <p:nvPicPr>
          <p:cNvPr id="31752" name="Picture 8" descr="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 descr="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9906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clutt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sz="3600" dirty="0"/>
              <a:t>Results for Single Scale Search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46638"/>
            <a:ext cx="8686800" cy="1782762"/>
          </a:xfrm>
        </p:spPr>
        <p:txBody>
          <a:bodyPr/>
          <a:lstStyle/>
          <a:p>
            <a:r>
              <a:rPr lang="en-US"/>
              <a:t>What is causing the false result?</a:t>
            </a:r>
          </a:p>
        </p:txBody>
      </p:sp>
      <p:pic>
        <p:nvPicPr>
          <p:cNvPr id="32773" name="Picture 5" descr="clutt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019800" y="2057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5410200" y="2819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 descr="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sz="3600" dirty="0"/>
              <a:t>Results for Single Scale Search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846638"/>
            <a:ext cx="8686800" cy="1782762"/>
          </a:xfrm>
        </p:spPr>
        <p:txBody>
          <a:bodyPr/>
          <a:lstStyle/>
          <a:p>
            <a:r>
              <a:rPr lang="en-US"/>
              <a:t>What is causing the false result?</a:t>
            </a:r>
          </a:p>
          <a:p>
            <a:pPr lvl="1"/>
            <a:r>
              <a:rPr lang="en-US"/>
              <a:t>Window with lots of edges.</a:t>
            </a:r>
          </a:p>
          <a:p>
            <a:r>
              <a:rPr lang="en-US"/>
              <a:t>How can we refine these results?</a:t>
            </a:r>
          </a:p>
        </p:txBody>
      </p:sp>
      <p:pic>
        <p:nvPicPr>
          <p:cNvPr id="33797" name="Picture 5" descr="clutte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19800" y="2057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410200" y="2819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sz="3600" dirty="0"/>
              <a:t>Results for Single Scale Search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86800" cy="1782762"/>
          </a:xfrm>
        </p:spPr>
        <p:txBody>
          <a:bodyPr/>
          <a:lstStyle/>
          <a:p>
            <a:r>
              <a:rPr lang="en-US"/>
              <a:t>What is causing the false result?</a:t>
            </a:r>
          </a:p>
          <a:p>
            <a:pPr lvl="1"/>
            <a:r>
              <a:rPr lang="en-US"/>
              <a:t>Window with lots of edges.</a:t>
            </a:r>
          </a:p>
          <a:p>
            <a:r>
              <a:rPr lang="en-US"/>
              <a:t>How can we refine these results?</a:t>
            </a:r>
          </a:p>
          <a:p>
            <a:pPr lvl="1"/>
            <a:r>
              <a:rPr lang="en-US"/>
              <a:t>Skin color, or background subtraction</a:t>
            </a:r>
          </a:p>
        </p:txBody>
      </p:sp>
      <p:pic>
        <p:nvPicPr>
          <p:cNvPr id="34821" name="Picture 5" descr="clutter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019800" y="2057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410200" y="2819400"/>
            <a:ext cx="11430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Hough Transforms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Goal: identify simple geometric shapes in images, such as lines and circles.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5364" name="Picture 4" descr="outpu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71763"/>
            <a:ext cx="4500563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road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" y="2671763"/>
            <a:ext cx="4495800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193925" y="5751513"/>
            <a:ext cx="531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Example: find the most prominent line in an image.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Hough Transforms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Goal: identify simple geometric shapes in images, such as lines and circles.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2193925" y="5576888"/>
            <a:ext cx="531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Example: find the most prominent line in an image.</a:t>
            </a:r>
          </a:p>
        </p:txBody>
      </p:sp>
      <p:pic>
        <p:nvPicPr>
          <p:cNvPr id="16389" name="Picture 7" descr="output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93988"/>
            <a:ext cx="44196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road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693988"/>
            <a:ext cx="44196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1143000"/>
          </a:xfrm>
        </p:spPr>
        <p:txBody>
          <a:bodyPr/>
          <a:lstStyle/>
          <a:p>
            <a:r>
              <a:rPr lang="en-US" dirty="0"/>
              <a:t>What is a Straight Line?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1143000"/>
          </a:xfrm>
        </p:spPr>
        <p:txBody>
          <a:bodyPr/>
          <a:lstStyle/>
          <a:p>
            <a:r>
              <a:rPr lang="en-US" dirty="0"/>
              <a:t>What is a Straight Line?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infinite.</a:t>
            </a:r>
          </a:p>
          <a:p>
            <a:r>
              <a:rPr lang="en-US"/>
              <a:t>It is defined in multiple ways: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parameters do we need to define a line?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Chamfer Distance</a:t>
            </a:r>
          </a:p>
        </p:txBody>
      </p:sp>
      <p:pic>
        <p:nvPicPr>
          <p:cNvPr id="14339" name="Picture 4" descr="sta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3657600"/>
            <a:ext cx="9144000" cy="1981200"/>
          </a:xfrm>
        </p:spPr>
        <p:txBody>
          <a:bodyPr/>
          <a:lstStyle/>
          <a:p>
            <a:r>
              <a:rPr lang="en-US"/>
              <a:t>On two stars:</a:t>
            </a:r>
          </a:p>
          <a:p>
            <a:pPr lvl="1"/>
            <a:r>
              <a:rPr lang="en-US"/>
              <a:t>31 pixels are nonzero in both images.</a:t>
            </a:r>
          </a:p>
          <a:p>
            <a:r>
              <a:rPr lang="en-US"/>
              <a:t>On star and crescent: </a:t>
            </a:r>
          </a:p>
          <a:p>
            <a:pPr lvl="1"/>
            <a:r>
              <a:rPr lang="en-US"/>
              <a:t>33 pixels are nonzero in both images.</a:t>
            </a:r>
          </a:p>
          <a:p>
            <a:r>
              <a:rPr lang="en-US"/>
              <a:t>Correlation scores can be misleading.</a:t>
            </a:r>
          </a:p>
        </p:txBody>
      </p:sp>
      <p:pic>
        <p:nvPicPr>
          <p:cNvPr id="14341" name="Picture 7" descr="hear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star_heart_combin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9" descr="star_combined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724400"/>
          </a:xfrm>
        </p:spPr>
        <p:txBody>
          <a:bodyPr/>
          <a:lstStyle/>
          <a:p>
            <a:r>
              <a:rPr lang="en-US" dirty="0"/>
              <a:t>How many parameters define a line?</a:t>
            </a:r>
          </a:p>
          <a:p>
            <a:r>
              <a:rPr lang="en-US" dirty="0"/>
              <a:t>One option: </a:t>
            </a:r>
          </a:p>
          <a:p>
            <a:pPr lvl="1"/>
            <a:r>
              <a:rPr lang="en-US" dirty="0"/>
              <a:t>a point (x0, y0) and a theta.</a:t>
            </a:r>
          </a:p>
          <a:p>
            <a:r>
              <a:rPr lang="en-US" dirty="0"/>
              <a:t>Another option: </a:t>
            </a:r>
          </a:p>
          <a:p>
            <a:pPr lvl="1"/>
            <a:r>
              <a:rPr lang="en-US" dirty="0"/>
              <a:t>two points (x0, y0) and (x1, y1).</a:t>
            </a:r>
          </a:p>
          <a:p>
            <a:r>
              <a:rPr lang="en-US" dirty="0"/>
              <a:t>NOTE: for representing 2D points, two conventions are common: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), where </a:t>
            </a:r>
            <a:r>
              <a:rPr lang="en-US" dirty="0" err="1"/>
              <a:t>x</a:t>
            </a:r>
            <a:r>
              <a:rPr lang="en-US" dirty="0"/>
              <a:t> is horizontal </a:t>
            </a:r>
            <a:r>
              <a:rPr lang="en-US" dirty="0" err="1"/>
              <a:t>coord</a:t>
            </a:r>
            <a:r>
              <a:rPr lang="en-US" dirty="0"/>
              <a:t>., </a:t>
            </a:r>
            <a:r>
              <a:rPr lang="en-US" dirty="0" err="1"/>
              <a:t>y</a:t>
            </a:r>
            <a:r>
              <a:rPr lang="en-US" dirty="0"/>
              <a:t> is vertical </a:t>
            </a:r>
            <a:r>
              <a:rPr lang="en-US" dirty="0" err="1"/>
              <a:t>coord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), where </a:t>
            </a:r>
            <a:r>
              <a:rPr lang="en-US" dirty="0" err="1"/>
              <a:t>i</a:t>
            </a:r>
            <a:r>
              <a:rPr lang="en-US" dirty="0"/>
              <a:t> is vertical </a:t>
            </a:r>
            <a:r>
              <a:rPr lang="en-US" dirty="0" err="1"/>
              <a:t>coord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 is horizontal </a:t>
            </a:r>
            <a:r>
              <a:rPr lang="en-US" dirty="0" err="1"/>
              <a:t>coord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any piece of code, ALWAYS VERIFY THE CONVENTION.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r>
              <a:rPr lang="en-US" dirty="0"/>
              <a:t>How many parameters define a line?</a:t>
            </a:r>
          </a:p>
          <a:p>
            <a:r>
              <a:rPr lang="en-US" dirty="0"/>
              <a:t>One option: </a:t>
            </a:r>
          </a:p>
          <a:p>
            <a:pPr lvl="1"/>
            <a:r>
              <a:rPr lang="en-US" dirty="0"/>
              <a:t>a point (x0, y0) and a theta.</a:t>
            </a:r>
          </a:p>
          <a:p>
            <a:r>
              <a:rPr lang="en-US" dirty="0"/>
              <a:t>Another option: </a:t>
            </a:r>
          </a:p>
          <a:p>
            <a:pPr lvl="1"/>
            <a:r>
              <a:rPr lang="en-US" dirty="0"/>
              <a:t>two points (x0, y0) and (x1, y1).</a:t>
            </a:r>
          </a:p>
          <a:p>
            <a:r>
              <a:rPr lang="en-US" dirty="0"/>
              <a:t>Any problem with the above two</a:t>
            </a:r>
            <a:r>
              <a:rPr lang="en-US" dirty="0" smtClean="0"/>
              <a:t> parameterizations?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r>
              <a:rPr lang="en-US"/>
              <a:t>How many parameters define a line?</a:t>
            </a:r>
          </a:p>
          <a:p>
            <a:r>
              <a:rPr lang="en-US"/>
              <a:t>One option: </a:t>
            </a:r>
          </a:p>
          <a:p>
            <a:pPr lvl="1"/>
            <a:r>
              <a:rPr lang="en-US"/>
              <a:t>a point (x0, y0) and a theta.</a:t>
            </a:r>
          </a:p>
          <a:p>
            <a:r>
              <a:rPr lang="en-US"/>
              <a:t>Another option: </a:t>
            </a:r>
          </a:p>
          <a:p>
            <a:pPr lvl="1"/>
            <a:r>
              <a:rPr lang="en-US"/>
              <a:t>two points (x0, y0) and (x1, y1).</a:t>
            </a:r>
          </a:p>
          <a:p>
            <a:r>
              <a:rPr lang="en-US"/>
              <a:t>Any problem with the above two parametrizations?</a:t>
            </a:r>
          </a:p>
          <a:p>
            <a:pPr lvl="1"/>
            <a:r>
              <a:rPr lang="en-US"/>
              <a:t>It is redundant.</a:t>
            </a:r>
          </a:p>
          <a:p>
            <a:pPr lvl="2"/>
            <a:r>
              <a:rPr lang="en-US"/>
              <a:t>A line has infinite parametrizations/representations.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 = c1 * x + c2</a:t>
            </a:r>
          </a:p>
          <a:p>
            <a:pPr lvl="1"/>
            <a:r>
              <a:rPr lang="en-US"/>
              <a:t>Problems?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 = c1 * x + c2</a:t>
            </a:r>
          </a:p>
          <a:p>
            <a:pPr lvl="1"/>
            <a:r>
              <a:rPr lang="en-US"/>
              <a:t>The above parametrization cannot represent vertical lines.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define a line in a non-redundant way?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Defining Straight Lines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Defining a line using rho and theta:</a:t>
            </a:r>
          </a:p>
          <a:p>
            <a:r>
              <a:rPr lang="en-US"/>
              <a:t>rho = x*cos(theta) + y*sin(theta)</a:t>
            </a:r>
          </a:p>
          <a:p>
            <a:pPr lvl="1"/>
            <a:r>
              <a:rPr lang="en-US"/>
              <a:t>rho: distance of line from origin.</a:t>
            </a:r>
          </a:p>
          <a:p>
            <a:pPr lvl="1"/>
            <a:r>
              <a:rPr lang="en-US"/>
              <a:t>theta: direction </a:t>
            </a:r>
            <a:r>
              <a:rPr lang="en-US" b="1" u="sng"/>
              <a:t>PERPENDICULAR</a:t>
            </a:r>
            <a:r>
              <a:rPr lang="en-US" b="1" i="1"/>
              <a:t> </a:t>
            </a:r>
            <a:r>
              <a:rPr lang="en-US"/>
              <a:t>to line.</a:t>
            </a:r>
          </a:p>
          <a:p>
            <a:pPr lvl="1"/>
            <a:r>
              <a:rPr lang="en-US"/>
              <a:t>The line is the set of (x, y) values satisfying the equation.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Voting for Lines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0" y="1219200"/>
            <a:ext cx="5791200" cy="2438400"/>
          </a:xfrm>
        </p:spPr>
        <p:txBody>
          <a:bodyPr/>
          <a:lstStyle/>
          <a:p>
            <a:r>
              <a:rPr lang="en-US"/>
              <a:t>Every edge pixel votes for all the lines it is a part of.</a:t>
            </a:r>
          </a:p>
          <a:p>
            <a:r>
              <a:rPr lang="en-US"/>
              <a:t>Vote array: # of rhos x # of thetas.</a:t>
            </a:r>
          </a:p>
          <a:p>
            <a:pPr lvl="1"/>
            <a:r>
              <a:rPr lang="en-US"/>
              <a:t>We choose how much we want to discretize.</a:t>
            </a:r>
          </a:p>
          <a:p>
            <a:pPr lvl="1"/>
            <a:r>
              <a:rPr lang="en-US"/>
              <a:t>Votes collected in a single for loop.</a:t>
            </a:r>
          </a:p>
        </p:txBody>
      </p:sp>
      <p:pic>
        <p:nvPicPr>
          <p:cNvPr id="28676" name="Picture 9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0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772400" cy="1143000"/>
          </a:xfrm>
        </p:spPr>
        <p:txBody>
          <a:bodyPr/>
          <a:lstStyle/>
          <a:p>
            <a:r>
              <a:rPr lang="en-US" sz="3600" dirty="0"/>
              <a:t>Voting for Lines - </a:t>
            </a:r>
            <a:r>
              <a:rPr lang="en-US" sz="3600" dirty="0" err="1"/>
              <a:t>Pseudocode</a:t>
            </a:r>
            <a:endParaRPr lang="en-US" sz="36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019800" cy="2438400"/>
          </a:xfrm>
        </p:spPr>
        <p:txBody>
          <a:bodyPr/>
          <a:lstStyle/>
          <a:p>
            <a:r>
              <a:rPr lang="en-US" dirty="0"/>
              <a:t>counters = </a:t>
            </a:r>
            <a:r>
              <a:rPr lang="en-US" dirty="0" smtClean="0"/>
              <a:t>zeros (</a:t>
            </a:r>
            <a:r>
              <a:rPr lang="en-US" dirty="0"/>
              <a:t># of </a:t>
            </a:r>
            <a:r>
              <a:rPr lang="en-US" dirty="0" err="1"/>
              <a:t>rhos</a:t>
            </a:r>
            <a:r>
              <a:rPr lang="en-US" dirty="0"/>
              <a:t>, # of thetas)</a:t>
            </a:r>
          </a:p>
          <a:p>
            <a:r>
              <a:rPr lang="en-US" dirty="0"/>
              <a:t>For every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not an edge pixel, then continue</a:t>
            </a:r>
          </a:p>
          <a:p>
            <a:pPr lvl="1"/>
            <a:r>
              <a:rPr lang="en-US" dirty="0"/>
              <a:t>for every theta in thetas:</a:t>
            </a:r>
          </a:p>
          <a:p>
            <a:pPr lvl="2"/>
            <a:r>
              <a:rPr lang="en-US" dirty="0"/>
              <a:t>rho = </a:t>
            </a:r>
            <a:r>
              <a:rPr lang="en-US" dirty="0" err="1"/>
              <a:t>find_rho(i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, theta)</a:t>
            </a:r>
          </a:p>
          <a:p>
            <a:pPr lvl="2"/>
            <a:r>
              <a:rPr lang="en-US" dirty="0" err="1"/>
              <a:t>counters(rho</a:t>
            </a:r>
            <a:r>
              <a:rPr lang="en-US" dirty="0"/>
              <a:t>, theta)++;</a:t>
            </a:r>
          </a:p>
        </p:txBody>
      </p:sp>
      <p:pic>
        <p:nvPicPr>
          <p:cNvPr id="29700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772400" cy="1143000"/>
          </a:xfrm>
        </p:spPr>
        <p:txBody>
          <a:bodyPr/>
          <a:lstStyle/>
          <a:p>
            <a:r>
              <a:rPr lang="en-US" sz="3600" dirty="0"/>
              <a:t>Voting for Lines - </a:t>
            </a:r>
            <a:r>
              <a:rPr lang="en-US" sz="3600" dirty="0" err="1"/>
              <a:t>Pseudocode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143000"/>
            <a:ext cx="6019800" cy="2438400"/>
          </a:xfrm>
        </p:spPr>
        <p:txBody>
          <a:bodyPr/>
          <a:lstStyle/>
          <a:p>
            <a:r>
              <a:rPr lang="en-US" dirty="0"/>
              <a:t>counters = zeros(# of </a:t>
            </a:r>
            <a:r>
              <a:rPr lang="en-US" dirty="0" err="1"/>
              <a:t>rhos</a:t>
            </a:r>
            <a:r>
              <a:rPr lang="en-US" dirty="0"/>
              <a:t>, # of thetas)</a:t>
            </a:r>
          </a:p>
          <a:p>
            <a:r>
              <a:rPr lang="en-US" dirty="0"/>
              <a:t>For every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not an edge pixel, then continue</a:t>
            </a:r>
          </a:p>
          <a:p>
            <a:pPr lvl="1"/>
            <a:r>
              <a:rPr lang="en-US" dirty="0"/>
              <a:t>for every theta in thetas:</a:t>
            </a:r>
          </a:p>
          <a:p>
            <a:pPr lvl="2"/>
            <a:r>
              <a:rPr lang="en-US" dirty="0"/>
              <a:t>rho = </a:t>
            </a:r>
            <a:r>
              <a:rPr lang="en-US" dirty="0" err="1"/>
              <a:t>find_rho(i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, theta)</a:t>
            </a:r>
          </a:p>
          <a:p>
            <a:pPr lvl="2"/>
            <a:r>
              <a:rPr lang="en-US" dirty="0" err="1"/>
              <a:t>counters(rho</a:t>
            </a:r>
            <a:r>
              <a:rPr lang="en-US" dirty="0"/>
              <a:t>, theta)++;</a:t>
            </a:r>
          </a:p>
          <a:p>
            <a:r>
              <a:rPr lang="en-US" dirty="0"/>
              <a:t>How long does it take?</a:t>
            </a:r>
          </a:p>
        </p:txBody>
      </p:sp>
      <p:pic>
        <p:nvPicPr>
          <p:cNvPr id="30724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Chamfer Distance</a:t>
            </a:r>
          </a:p>
        </p:txBody>
      </p:sp>
      <p:pic>
        <p:nvPicPr>
          <p:cNvPr id="15363" name="Picture 3" descr="sta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686800" cy="1981200"/>
          </a:xfrm>
        </p:spPr>
        <p:txBody>
          <a:bodyPr/>
          <a:lstStyle/>
          <a:p>
            <a:r>
              <a:rPr lang="en-US"/>
              <a:t>Chamfer distance is much smaller between the two stars than between the star and the crescent.</a:t>
            </a:r>
          </a:p>
        </p:txBody>
      </p:sp>
      <p:pic>
        <p:nvPicPr>
          <p:cNvPr id="15365" name="Picture 5" descr="hear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star_heart_combin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star_combined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772400" cy="1143000"/>
          </a:xfrm>
        </p:spPr>
        <p:txBody>
          <a:bodyPr/>
          <a:lstStyle/>
          <a:p>
            <a:r>
              <a:rPr lang="en-US" sz="3600" dirty="0"/>
              <a:t>Voting for Lines - </a:t>
            </a:r>
            <a:r>
              <a:rPr lang="en-US" sz="3600" dirty="0" err="1"/>
              <a:t>Pseudocode</a:t>
            </a:r>
            <a:endParaRPr lang="en-US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990600"/>
            <a:ext cx="6019800" cy="2438400"/>
          </a:xfrm>
        </p:spPr>
        <p:txBody>
          <a:bodyPr/>
          <a:lstStyle/>
          <a:p>
            <a:r>
              <a:rPr lang="en-US" dirty="0"/>
              <a:t>counters = zeros(# of </a:t>
            </a:r>
            <a:r>
              <a:rPr lang="en-US" dirty="0" err="1"/>
              <a:t>rhos</a:t>
            </a:r>
            <a:r>
              <a:rPr lang="en-US" dirty="0"/>
              <a:t>, # of thetas)</a:t>
            </a:r>
          </a:p>
          <a:p>
            <a:r>
              <a:rPr lang="en-US" dirty="0"/>
              <a:t>For every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not an edge pixel, then continue</a:t>
            </a:r>
          </a:p>
          <a:p>
            <a:pPr lvl="1"/>
            <a:r>
              <a:rPr lang="en-US" dirty="0"/>
              <a:t>for every theta in thetas:</a:t>
            </a:r>
          </a:p>
          <a:p>
            <a:pPr lvl="2"/>
            <a:r>
              <a:rPr lang="en-US" dirty="0"/>
              <a:t>rho = </a:t>
            </a:r>
            <a:r>
              <a:rPr lang="en-US" dirty="0" err="1"/>
              <a:t>find_rho(i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, theta)</a:t>
            </a:r>
          </a:p>
          <a:p>
            <a:pPr lvl="2"/>
            <a:r>
              <a:rPr lang="en-US" dirty="0" err="1"/>
              <a:t>counters(rho</a:t>
            </a:r>
            <a:r>
              <a:rPr lang="en-US" dirty="0"/>
              <a:t>, theta)++;</a:t>
            </a:r>
          </a:p>
          <a:p>
            <a:r>
              <a:rPr lang="en-US" dirty="0"/>
              <a:t>How long does it take?</a:t>
            </a:r>
          </a:p>
          <a:p>
            <a:pPr lvl="1"/>
            <a:r>
              <a:rPr lang="en-US" dirty="0"/>
              <a:t># pixels * # thetas.</a:t>
            </a:r>
          </a:p>
          <a:p>
            <a:pPr lvl="1"/>
            <a:r>
              <a:rPr lang="en-US" dirty="0"/>
              <a:t># edge pixels * # thetas.</a:t>
            </a:r>
          </a:p>
        </p:txBody>
      </p:sp>
      <p:pic>
        <p:nvPicPr>
          <p:cNvPr id="31748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/>
              <a:t>Hough Transform for Lines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The Hough transform for lines simply computes the votes for all lines.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smtClean="0"/>
              <a:t>Line Fittings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295400" y="1219200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219200" y="304800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1981200" y="19050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33600" y="23622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514600" y="16764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19400" y="23622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1143000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953000" y="297180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715000" y="18288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67400" y="22860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48400" y="16002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553200" y="22860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3505200" y="3352800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429000" y="518160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4191000" y="40386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43400" y="44958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724400" y="38100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029200" y="4495800"/>
            <a:ext cx="762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486400" y="1524000"/>
            <a:ext cx="10668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69" name="Straight Connector 32768"/>
          <p:cNvCxnSpPr/>
          <p:nvPr/>
        </p:nvCxnSpPr>
        <p:spPr bwMode="auto">
          <a:xfrm flipV="1">
            <a:off x="5562600" y="2320329"/>
            <a:ext cx="14478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73" name="Straight Connector 32772"/>
          <p:cNvCxnSpPr/>
          <p:nvPr/>
        </p:nvCxnSpPr>
        <p:spPr bwMode="auto">
          <a:xfrm flipV="1">
            <a:off x="3962400" y="3810000"/>
            <a:ext cx="1066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75" name="Straight Connector 32774"/>
          <p:cNvCxnSpPr/>
          <p:nvPr/>
        </p:nvCxnSpPr>
        <p:spPr bwMode="auto">
          <a:xfrm flipV="1">
            <a:off x="4038600" y="4495800"/>
            <a:ext cx="1371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77" name="Straight Connector 32776"/>
          <p:cNvCxnSpPr/>
          <p:nvPr/>
        </p:nvCxnSpPr>
        <p:spPr bwMode="auto">
          <a:xfrm>
            <a:off x="4038600" y="3733800"/>
            <a:ext cx="5334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79" name="Straight Connector 32778"/>
          <p:cNvCxnSpPr/>
          <p:nvPr/>
        </p:nvCxnSpPr>
        <p:spPr bwMode="auto">
          <a:xfrm>
            <a:off x="4572000" y="3429000"/>
            <a:ext cx="685800" cy="15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81" name="Straight Connector 32780"/>
          <p:cNvCxnSpPr/>
          <p:nvPr/>
        </p:nvCxnSpPr>
        <p:spPr bwMode="auto">
          <a:xfrm flipV="1">
            <a:off x="4038600" y="3581400"/>
            <a:ext cx="990600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40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Voting for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066800"/>
            <a:ext cx="6019800" cy="2438400"/>
          </a:xfrm>
        </p:spPr>
        <p:txBody>
          <a:bodyPr/>
          <a:lstStyle/>
          <a:p>
            <a:r>
              <a:rPr lang="en-US" dirty="0"/>
              <a:t>Using edge orientations to make it faster:</a:t>
            </a:r>
          </a:p>
        </p:txBody>
      </p:sp>
      <p:pic>
        <p:nvPicPr>
          <p:cNvPr id="34820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Voting for 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990600"/>
            <a:ext cx="6019800" cy="2438400"/>
          </a:xfrm>
        </p:spPr>
        <p:txBody>
          <a:bodyPr/>
          <a:lstStyle/>
          <a:p>
            <a:r>
              <a:rPr lang="en-US" dirty="0"/>
              <a:t>Using edge orientations to make it faster:</a:t>
            </a:r>
          </a:p>
          <a:p>
            <a:r>
              <a:rPr lang="en-US" dirty="0"/>
              <a:t>Use the orientation of an edge pixel to limit the thetas that it votes for.</a:t>
            </a:r>
          </a:p>
        </p:txBody>
      </p:sp>
      <p:pic>
        <p:nvPicPr>
          <p:cNvPr id="35844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sz="3600" dirty="0"/>
              <a:t>Voting for Lines – </a:t>
            </a:r>
            <a:r>
              <a:rPr lang="en-US" sz="3600" dirty="0" err="1"/>
              <a:t>Pseudocode</a:t>
            </a:r>
            <a:r>
              <a:rPr lang="en-US" sz="3600" dirty="0"/>
              <a:t>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990600"/>
            <a:ext cx="6172200" cy="2438400"/>
          </a:xfrm>
        </p:spPr>
        <p:txBody>
          <a:bodyPr/>
          <a:lstStyle/>
          <a:p>
            <a:r>
              <a:rPr lang="en-US" dirty="0"/>
              <a:t>counters = zeros(# of </a:t>
            </a:r>
            <a:r>
              <a:rPr lang="en-US" dirty="0" err="1"/>
              <a:t>rhos</a:t>
            </a:r>
            <a:r>
              <a:rPr lang="en-US" dirty="0"/>
              <a:t>, # of thetas)</a:t>
            </a:r>
          </a:p>
          <a:p>
            <a:r>
              <a:rPr lang="en-US" dirty="0"/>
              <a:t>For every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not an edge pixel, then continue</a:t>
            </a:r>
          </a:p>
          <a:p>
            <a:pPr lvl="1"/>
            <a:r>
              <a:rPr lang="en-US" dirty="0" err="1"/>
              <a:t>o</a:t>
            </a:r>
            <a:r>
              <a:rPr lang="en-US" dirty="0"/>
              <a:t> = </a:t>
            </a:r>
            <a:r>
              <a:rPr lang="en-US" dirty="0" err="1"/>
              <a:t>gradient_orientation(i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pixel_thetas</a:t>
            </a:r>
            <a:r>
              <a:rPr lang="en-US" dirty="0"/>
              <a:t> = thetas such that </a:t>
            </a:r>
            <a:r>
              <a:rPr lang="en-US" dirty="0" err="1"/>
              <a:t>abs(angle(o</a:t>
            </a:r>
            <a:r>
              <a:rPr lang="en-US" dirty="0"/>
              <a:t>, theta)) &lt;= </a:t>
            </a:r>
            <a:r>
              <a:rPr lang="en-US" dirty="0" err="1"/>
              <a:t>thr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every theta in </a:t>
            </a:r>
            <a:r>
              <a:rPr lang="en-US" dirty="0" err="1"/>
              <a:t>pixel_thetas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rho = </a:t>
            </a:r>
            <a:r>
              <a:rPr lang="en-US" dirty="0" err="1"/>
              <a:t>find_rho(i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, theta)</a:t>
            </a:r>
          </a:p>
          <a:p>
            <a:pPr lvl="2"/>
            <a:r>
              <a:rPr lang="en-US" dirty="0" err="1"/>
              <a:t>counters(rho</a:t>
            </a:r>
            <a:r>
              <a:rPr lang="en-US" dirty="0"/>
              <a:t>, theta)++;</a:t>
            </a:r>
          </a:p>
        </p:txBody>
      </p:sp>
      <p:pic>
        <p:nvPicPr>
          <p:cNvPr id="36868" name="Picture 4" descr="roa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 descr="road2_ed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Defining Circles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Defining Circles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Parameters: </a:t>
            </a:r>
            <a:r>
              <a:rPr lang="en-US" dirty="0" err="1"/>
              <a:t>center_x</a:t>
            </a:r>
            <a:r>
              <a:rPr lang="en-US" dirty="0"/>
              <a:t>, </a:t>
            </a:r>
            <a:r>
              <a:rPr lang="en-US" dirty="0" err="1"/>
              <a:t>center_y</a:t>
            </a:r>
            <a:r>
              <a:rPr lang="en-US" dirty="0"/>
              <a:t>, radius.</a:t>
            </a:r>
          </a:p>
          <a:p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/>
              <a:t> - center_x)</a:t>
            </a:r>
            <a:r>
              <a:rPr lang="en-US" baseline="30000" dirty="0"/>
              <a:t>2</a:t>
            </a:r>
            <a:r>
              <a:rPr lang="en-US" dirty="0"/>
              <a:t> + (</a:t>
            </a:r>
            <a:r>
              <a:rPr lang="en-US" dirty="0" err="1"/>
              <a:t>y</a:t>
            </a:r>
            <a:r>
              <a:rPr lang="en-US" dirty="0"/>
              <a:t> - center_y)</a:t>
            </a:r>
            <a:r>
              <a:rPr lang="en-US" baseline="30000" dirty="0"/>
              <a:t>2</a:t>
            </a:r>
            <a:r>
              <a:rPr lang="en-US" dirty="0"/>
              <a:t> = radius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 circle is the set of all (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 values satisfying the above equation.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/>
              <a:t>Hough Transform on Circles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r>
              <a:rPr lang="en-US" dirty="0"/>
              <a:t>Who votes?</a:t>
            </a:r>
          </a:p>
          <a:p>
            <a:r>
              <a:rPr lang="en-US" dirty="0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voting space?</a:t>
            </a:r>
          </a:p>
          <a:p>
            <a:pPr lvl="1"/>
            <a:r>
              <a:rPr lang="en-US"/>
              <a:t>the set of all circles that can be defined.</a:t>
            </a:r>
          </a:p>
          <a:p>
            <a:pPr lvl="1"/>
            <a:r>
              <a:rPr lang="en-US"/>
              <a:t>size of array:</a:t>
            </a:r>
          </a:p>
          <a:p>
            <a:r>
              <a:rPr lang="en-US"/>
              <a:t>Who votes?</a:t>
            </a:r>
          </a:p>
          <a:p>
            <a:r>
              <a:rPr lang="en-US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Comparing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72200"/>
            <a:ext cx="8229600" cy="11731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Figure from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3" cstate="print"/>
          <a:srcRect l="9526" t="40828" r="36222" b="33793"/>
          <a:stretch>
            <a:fillRect/>
          </a:stretch>
        </p:blipFill>
        <p:spPr bwMode="auto">
          <a:xfrm>
            <a:off x="1905000" y="1676400"/>
            <a:ext cx="521804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pPr lvl="1"/>
            <a:r>
              <a:rPr lang="en-US" dirty="0"/>
              <a:t>size of array: # centers * # radii.</a:t>
            </a:r>
          </a:p>
          <a:p>
            <a:r>
              <a:rPr lang="en-US" dirty="0"/>
              <a:t>Who votes?</a:t>
            </a:r>
          </a:p>
          <a:p>
            <a:r>
              <a:rPr lang="en-US" dirty="0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pPr lvl="1"/>
            <a:r>
              <a:rPr lang="en-US" dirty="0"/>
              <a:t>size of array: # centers * # radii.</a:t>
            </a:r>
          </a:p>
          <a:p>
            <a:pPr lvl="1"/>
            <a:r>
              <a:rPr lang="en-US" dirty="0"/>
              <a:t>Coarser </a:t>
            </a:r>
            <a:r>
              <a:rPr lang="en-US" dirty="0" err="1"/>
              <a:t>discretizations</a:t>
            </a:r>
            <a:r>
              <a:rPr lang="en-US" dirty="0"/>
              <a:t> can be used.</a:t>
            </a:r>
          </a:p>
          <a:p>
            <a:pPr lvl="2"/>
            <a:r>
              <a:rPr lang="en-US" dirty="0"/>
              <a:t>combine 3x3 neighborhoods for center locations.</a:t>
            </a:r>
          </a:p>
          <a:p>
            <a:pPr lvl="2"/>
            <a:r>
              <a:rPr lang="en-US" dirty="0"/>
              <a:t>choose step at which radii are sampled.</a:t>
            </a:r>
          </a:p>
          <a:p>
            <a:r>
              <a:rPr lang="en-US" dirty="0"/>
              <a:t>Who votes?</a:t>
            </a:r>
          </a:p>
          <a:p>
            <a:r>
              <a:rPr lang="en-US" dirty="0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r>
              <a:rPr lang="en-US" dirty="0"/>
              <a:t>Who votes?</a:t>
            </a:r>
          </a:p>
          <a:p>
            <a:r>
              <a:rPr lang="en-US" dirty="0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r>
              <a:rPr lang="en-US" dirty="0"/>
              <a:t>Who votes?</a:t>
            </a:r>
          </a:p>
          <a:p>
            <a:pPr lvl="1"/>
            <a:r>
              <a:rPr lang="en-US" dirty="0"/>
              <a:t>Every edge pixel.</a:t>
            </a:r>
          </a:p>
          <a:p>
            <a:r>
              <a:rPr lang="en-US" dirty="0"/>
              <a:t>What does each voter vote for?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r>
              <a:rPr lang="en-US" dirty="0"/>
              <a:t>Who votes?</a:t>
            </a:r>
          </a:p>
          <a:p>
            <a:pPr lvl="1"/>
            <a:r>
              <a:rPr lang="en-US" dirty="0"/>
              <a:t>Every edge pixel.</a:t>
            </a:r>
          </a:p>
          <a:p>
            <a:r>
              <a:rPr lang="en-US" dirty="0"/>
              <a:t>What does each voter vote for?</a:t>
            </a:r>
          </a:p>
          <a:p>
            <a:pPr lvl="1"/>
            <a:r>
              <a:rPr lang="en-US" dirty="0"/>
              <a:t>Every edge pixel votes for all the circles that it belongs to.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7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r>
              <a:rPr lang="en-US" dirty="0"/>
              <a:t>Who votes?</a:t>
            </a:r>
          </a:p>
          <a:p>
            <a:pPr lvl="1"/>
            <a:r>
              <a:rPr lang="en-US" dirty="0"/>
              <a:t>Every edge pixel.</a:t>
            </a:r>
          </a:p>
          <a:p>
            <a:r>
              <a:rPr lang="en-US" dirty="0"/>
              <a:t>What does each voter vote for?</a:t>
            </a:r>
          </a:p>
          <a:p>
            <a:pPr lvl="1"/>
            <a:r>
              <a:rPr lang="en-US" dirty="0"/>
              <a:t>Every edge pixel votes for all the circles that it can belong to.</a:t>
            </a:r>
          </a:p>
          <a:p>
            <a:pPr lvl="1"/>
            <a:r>
              <a:rPr lang="en-US" dirty="0"/>
              <a:t>Faster version: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/>
              <a:t>What is the voting space?</a:t>
            </a:r>
          </a:p>
          <a:p>
            <a:pPr lvl="1"/>
            <a:r>
              <a:rPr lang="en-US" dirty="0"/>
              <a:t>the set of all circles that can be defined.</a:t>
            </a:r>
          </a:p>
          <a:p>
            <a:r>
              <a:rPr lang="en-US" dirty="0"/>
              <a:t>Who votes?</a:t>
            </a:r>
          </a:p>
          <a:p>
            <a:pPr lvl="1"/>
            <a:r>
              <a:rPr lang="en-US" dirty="0"/>
              <a:t>Every edge pixel.</a:t>
            </a:r>
          </a:p>
          <a:p>
            <a:r>
              <a:rPr lang="en-US" dirty="0"/>
              <a:t>What does each voter vote for?</a:t>
            </a:r>
          </a:p>
          <a:p>
            <a:pPr lvl="1"/>
            <a:r>
              <a:rPr lang="en-US" sz="2400" dirty="0"/>
              <a:t>Every edge pixel votes for all the circles that it can belong to.</a:t>
            </a:r>
          </a:p>
          <a:p>
            <a:pPr lvl="1"/>
            <a:r>
              <a:rPr lang="en-US" sz="2400" dirty="0"/>
              <a:t>Faster version: every edge pixel (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j</a:t>
            </a:r>
            <a:r>
              <a:rPr lang="en-US" sz="2400" dirty="0"/>
              <a:t>) votes for all the circles that it can belong to, such that the line from (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j</a:t>
            </a:r>
            <a:r>
              <a:rPr lang="en-US" sz="2400" dirty="0"/>
              <a:t>) to the circle center makes a relatively small angle with the gradient orientation at (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j</a:t>
            </a:r>
            <a:r>
              <a:rPr lang="en-US" sz="2400" dirty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/>
              <a:t>What does each voter vote for?</a:t>
            </a:r>
          </a:p>
          <a:p>
            <a:pPr lvl="1"/>
            <a:r>
              <a:rPr lang="en-US" dirty="0"/>
              <a:t>Every edge pixel votes for all the circles that it can belong to.</a:t>
            </a:r>
          </a:p>
          <a:p>
            <a:pPr lvl="1"/>
            <a:r>
              <a:rPr lang="en-US" dirty="0"/>
              <a:t>Faster version: every edge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votes for all the circles that it can belong to, such that the line from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to the circle center makes a relatively small angle with the gradient orientation at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).</a:t>
            </a:r>
          </a:p>
          <a:p>
            <a:r>
              <a:rPr lang="en-US" dirty="0"/>
              <a:t>How long does it take?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2400"/>
            <a:ext cx="7772400" cy="1143000"/>
          </a:xfrm>
        </p:spPr>
        <p:txBody>
          <a:bodyPr/>
          <a:lstStyle/>
          <a:p>
            <a:r>
              <a:rPr lang="en-US" sz="3600" dirty="0"/>
              <a:t>Hough Transform on Circles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What does each voter vote for?</a:t>
            </a:r>
          </a:p>
          <a:p>
            <a:pPr lvl="1"/>
            <a:r>
              <a:rPr lang="en-US" dirty="0"/>
              <a:t>Every edge pixel votes for all the circles that it can belong to.</a:t>
            </a:r>
          </a:p>
          <a:p>
            <a:pPr lvl="1"/>
            <a:r>
              <a:rPr lang="en-US" dirty="0"/>
              <a:t>Faster version: every edge pixel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votes for all the circles that it can belong to, such that the line from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 to the circle center makes a relatively small angle with the gradient orientation at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).</a:t>
            </a:r>
          </a:p>
          <a:p>
            <a:r>
              <a:rPr lang="en-US" dirty="0"/>
              <a:t>How long does it take?</a:t>
            </a:r>
          </a:p>
          <a:p>
            <a:pPr lvl="1"/>
            <a:r>
              <a:rPr lang="en-US" dirty="0"/>
              <a:t># edge pixels * # pixels * # radii.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sz="3600" dirty="0"/>
              <a:t>General Hough Transforms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In theory, we can use Hough transforms to detect more complicated shapes.</a:t>
            </a:r>
          </a:p>
          <a:p>
            <a:r>
              <a:rPr lang="en-US" dirty="0"/>
              <a:t>In practice, this requires memory and time </a:t>
            </a:r>
            <a:r>
              <a:rPr lang="en-US" i="1" dirty="0"/>
              <a:t>exponential </a:t>
            </a:r>
            <a:r>
              <a:rPr lang="en-US" dirty="0"/>
              <a:t>to the number of parameters, and is usually not practical.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Chamfer distance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Average distance to nearest feature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 l="44167" t="67693" r="32916" b="24103"/>
          <a:stretch>
            <a:fillRect/>
          </a:stretch>
        </p:blipFill>
        <p:spPr bwMode="auto">
          <a:xfrm>
            <a:off x="1447800" y="2133600"/>
            <a:ext cx="419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3429000"/>
          <a:ext cx="93864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7" name="Equation" r:id="rId5" imgW="241200" imgH="164880" progId="Equation.3">
                  <p:embed/>
                </p:oleObj>
              </mc:Choice>
              <mc:Fallback>
                <p:oleObj name="Equation" r:id="rId5" imgW="24120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93864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4" name="Object 2"/>
          <p:cNvGraphicFramePr>
            <a:graphicFrameLocks noChangeAspect="1"/>
          </p:cNvGraphicFramePr>
          <p:nvPr/>
        </p:nvGraphicFramePr>
        <p:xfrm>
          <a:off x="1325563" y="4191000"/>
          <a:ext cx="1036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8" name="Equation" r:id="rId7" imgW="266400" imgH="164880" progId="Equation.3">
                  <p:embed/>
                </p:oleObj>
              </mc:Choice>
              <mc:Fallback>
                <p:oleObj name="Equation" r:id="rId7" imgW="2664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191000"/>
                        <a:ext cx="10366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3429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Set of points in image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4191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Set of points on (shifted) template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219200" y="5029200"/>
          <a:ext cx="1395879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9" name="Equation" r:id="rId9" imgW="469800" imgH="215640" progId="Equation.3">
                  <p:embed/>
                </p:oleObj>
              </mc:Choice>
              <mc:Fallback>
                <p:oleObj name="Equation" r:id="rId9" imgW="4698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1395879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90800" y="5036403"/>
            <a:ext cx="4876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Minimum distance between point t and some point in </a:t>
            </a:r>
            <a:r>
              <a:rPr lang="en-US" sz="2800" i="1" dirty="0" smtClean="0">
                <a:solidFill>
                  <a:srgbClr val="000000"/>
                </a:solidFill>
                <a:latin typeface="Baskerville Old Face" pitchFamily="18" charset="0"/>
              </a:rPr>
              <a:t>I</a:t>
            </a:r>
            <a:endParaRPr lang="en-US" sz="2800" i="1" dirty="0">
              <a:solidFill>
                <a:srgbClr val="000000"/>
              </a:solidFill>
              <a:latin typeface="Baskerville Old Fac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600" y="62484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2819400" y="1524000"/>
            <a:ext cx="2954338" cy="2352675"/>
            <a:chOff x="636" y="2339"/>
            <a:chExt cx="1861" cy="1482"/>
          </a:xfrm>
        </p:grpSpPr>
        <p:sp>
          <p:nvSpPr>
            <p:cNvPr id="5" name="Rectangle 150"/>
            <p:cNvSpPr>
              <a:spLocks noChangeArrowheads="1"/>
            </p:cNvSpPr>
            <p:nvPr/>
          </p:nvSpPr>
          <p:spPr bwMode="auto">
            <a:xfrm>
              <a:off x="650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664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52"/>
            <p:cNvSpPr>
              <a:spLocks noChangeArrowheads="1"/>
            </p:cNvSpPr>
            <p:nvPr/>
          </p:nvSpPr>
          <p:spPr bwMode="auto">
            <a:xfrm>
              <a:off x="650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Text Box 153"/>
            <p:cNvSpPr txBox="1">
              <a:spLocks noChangeArrowheads="1"/>
            </p:cNvSpPr>
            <p:nvPr/>
          </p:nvSpPr>
          <p:spPr bwMode="auto">
            <a:xfrm>
              <a:off x="664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154"/>
            <p:cNvSpPr>
              <a:spLocks noChangeArrowheads="1"/>
            </p:cNvSpPr>
            <p:nvPr/>
          </p:nvSpPr>
          <p:spPr bwMode="auto">
            <a:xfrm>
              <a:off x="874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Text Box 155"/>
            <p:cNvSpPr txBox="1">
              <a:spLocks noChangeArrowheads="1"/>
            </p:cNvSpPr>
            <p:nvPr/>
          </p:nvSpPr>
          <p:spPr bwMode="auto">
            <a:xfrm>
              <a:off x="888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156"/>
            <p:cNvSpPr>
              <a:spLocks noChangeArrowheads="1"/>
            </p:cNvSpPr>
            <p:nvPr/>
          </p:nvSpPr>
          <p:spPr bwMode="auto">
            <a:xfrm>
              <a:off x="874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Text Box 157"/>
            <p:cNvSpPr txBox="1">
              <a:spLocks noChangeArrowheads="1"/>
            </p:cNvSpPr>
            <p:nvPr/>
          </p:nvSpPr>
          <p:spPr bwMode="auto">
            <a:xfrm>
              <a:off x="888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58"/>
            <p:cNvSpPr>
              <a:spLocks noChangeArrowheads="1"/>
            </p:cNvSpPr>
            <p:nvPr/>
          </p:nvSpPr>
          <p:spPr bwMode="auto">
            <a:xfrm>
              <a:off x="1098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Text Box 159"/>
            <p:cNvSpPr txBox="1">
              <a:spLocks noChangeArrowheads="1"/>
            </p:cNvSpPr>
            <p:nvPr/>
          </p:nvSpPr>
          <p:spPr bwMode="auto">
            <a:xfrm>
              <a:off x="1112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60"/>
            <p:cNvSpPr>
              <a:spLocks noChangeArrowheads="1"/>
            </p:cNvSpPr>
            <p:nvPr/>
          </p:nvSpPr>
          <p:spPr bwMode="auto">
            <a:xfrm>
              <a:off x="1098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Text Box 161"/>
            <p:cNvSpPr txBox="1">
              <a:spLocks noChangeArrowheads="1"/>
            </p:cNvSpPr>
            <p:nvPr/>
          </p:nvSpPr>
          <p:spPr bwMode="auto">
            <a:xfrm>
              <a:off x="1112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62"/>
            <p:cNvSpPr>
              <a:spLocks noChangeArrowheads="1"/>
            </p:cNvSpPr>
            <p:nvPr/>
          </p:nvSpPr>
          <p:spPr bwMode="auto">
            <a:xfrm>
              <a:off x="650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Text Box 163"/>
            <p:cNvSpPr txBox="1">
              <a:spLocks noChangeArrowheads="1"/>
            </p:cNvSpPr>
            <p:nvPr/>
          </p:nvSpPr>
          <p:spPr bwMode="auto">
            <a:xfrm>
              <a:off x="664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64"/>
            <p:cNvSpPr>
              <a:spLocks noChangeArrowheads="1"/>
            </p:cNvSpPr>
            <p:nvPr/>
          </p:nvSpPr>
          <p:spPr bwMode="auto">
            <a:xfrm>
              <a:off x="874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Text Box 165"/>
            <p:cNvSpPr txBox="1">
              <a:spLocks noChangeArrowheads="1"/>
            </p:cNvSpPr>
            <p:nvPr/>
          </p:nvSpPr>
          <p:spPr bwMode="auto">
            <a:xfrm>
              <a:off x="888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66"/>
            <p:cNvSpPr>
              <a:spLocks noChangeArrowheads="1"/>
            </p:cNvSpPr>
            <p:nvPr/>
          </p:nvSpPr>
          <p:spPr bwMode="auto">
            <a:xfrm>
              <a:off x="1098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Text Box 167"/>
            <p:cNvSpPr txBox="1">
              <a:spLocks noChangeArrowheads="1"/>
            </p:cNvSpPr>
            <p:nvPr/>
          </p:nvSpPr>
          <p:spPr bwMode="auto">
            <a:xfrm>
              <a:off x="1112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68"/>
            <p:cNvSpPr>
              <a:spLocks noChangeArrowheads="1"/>
            </p:cNvSpPr>
            <p:nvPr/>
          </p:nvSpPr>
          <p:spPr bwMode="auto">
            <a:xfrm>
              <a:off x="1330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Text Box 169"/>
            <p:cNvSpPr txBox="1">
              <a:spLocks noChangeArrowheads="1"/>
            </p:cNvSpPr>
            <p:nvPr/>
          </p:nvSpPr>
          <p:spPr bwMode="auto">
            <a:xfrm>
              <a:off x="1344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170"/>
            <p:cNvSpPr>
              <a:spLocks noChangeArrowheads="1"/>
            </p:cNvSpPr>
            <p:nvPr/>
          </p:nvSpPr>
          <p:spPr bwMode="auto">
            <a:xfrm>
              <a:off x="1330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Text Box 171"/>
            <p:cNvSpPr txBox="1">
              <a:spLocks noChangeArrowheads="1"/>
            </p:cNvSpPr>
            <p:nvPr/>
          </p:nvSpPr>
          <p:spPr bwMode="auto">
            <a:xfrm>
              <a:off x="1344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172"/>
            <p:cNvSpPr>
              <a:spLocks noChangeArrowheads="1"/>
            </p:cNvSpPr>
            <p:nvPr/>
          </p:nvSpPr>
          <p:spPr bwMode="auto">
            <a:xfrm>
              <a:off x="1330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Text Box 173"/>
            <p:cNvSpPr txBox="1">
              <a:spLocks noChangeArrowheads="1"/>
            </p:cNvSpPr>
            <p:nvPr/>
          </p:nvSpPr>
          <p:spPr bwMode="auto">
            <a:xfrm>
              <a:off x="1344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174"/>
            <p:cNvSpPr>
              <a:spLocks noChangeArrowheads="1"/>
            </p:cNvSpPr>
            <p:nvPr/>
          </p:nvSpPr>
          <p:spPr bwMode="auto">
            <a:xfrm>
              <a:off x="1562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Text Box 175"/>
            <p:cNvSpPr txBox="1">
              <a:spLocks noChangeArrowheads="1"/>
            </p:cNvSpPr>
            <p:nvPr/>
          </p:nvSpPr>
          <p:spPr bwMode="auto">
            <a:xfrm>
              <a:off x="1576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176"/>
            <p:cNvSpPr>
              <a:spLocks noChangeArrowheads="1"/>
            </p:cNvSpPr>
            <p:nvPr/>
          </p:nvSpPr>
          <p:spPr bwMode="auto">
            <a:xfrm>
              <a:off x="1562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Text Box 177"/>
            <p:cNvSpPr txBox="1">
              <a:spLocks noChangeArrowheads="1"/>
            </p:cNvSpPr>
            <p:nvPr/>
          </p:nvSpPr>
          <p:spPr bwMode="auto">
            <a:xfrm>
              <a:off x="1576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178"/>
            <p:cNvSpPr>
              <a:spLocks noChangeArrowheads="1"/>
            </p:cNvSpPr>
            <p:nvPr/>
          </p:nvSpPr>
          <p:spPr bwMode="auto">
            <a:xfrm>
              <a:off x="1562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179"/>
            <p:cNvSpPr txBox="1">
              <a:spLocks noChangeArrowheads="1"/>
            </p:cNvSpPr>
            <p:nvPr/>
          </p:nvSpPr>
          <p:spPr bwMode="auto">
            <a:xfrm>
              <a:off x="1576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180"/>
            <p:cNvSpPr>
              <a:spLocks noChangeArrowheads="1"/>
            </p:cNvSpPr>
            <p:nvPr/>
          </p:nvSpPr>
          <p:spPr bwMode="auto">
            <a:xfrm>
              <a:off x="650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Text Box 181"/>
            <p:cNvSpPr txBox="1">
              <a:spLocks noChangeArrowheads="1"/>
            </p:cNvSpPr>
            <p:nvPr/>
          </p:nvSpPr>
          <p:spPr bwMode="auto">
            <a:xfrm>
              <a:off x="664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82"/>
            <p:cNvSpPr>
              <a:spLocks noChangeArrowheads="1"/>
            </p:cNvSpPr>
            <p:nvPr/>
          </p:nvSpPr>
          <p:spPr bwMode="auto">
            <a:xfrm>
              <a:off x="874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Text Box 183"/>
            <p:cNvSpPr txBox="1">
              <a:spLocks noChangeArrowheads="1"/>
            </p:cNvSpPr>
            <p:nvPr/>
          </p:nvSpPr>
          <p:spPr bwMode="auto">
            <a:xfrm>
              <a:off x="888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84"/>
            <p:cNvSpPr>
              <a:spLocks noChangeArrowheads="1"/>
            </p:cNvSpPr>
            <p:nvPr/>
          </p:nvSpPr>
          <p:spPr bwMode="auto">
            <a:xfrm>
              <a:off x="1098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Text Box 185"/>
            <p:cNvSpPr txBox="1">
              <a:spLocks noChangeArrowheads="1"/>
            </p:cNvSpPr>
            <p:nvPr/>
          </p:nvSpPr>
          <p:spPr bwMode="auto">
            <a:xfrm>
              <a:off x="1112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86"/>
            <p:cNvSpPr>
              <a:spLocks noChangeArrowheads="1"/>
            </p:cNvSpPr>
            <p:nvPr/>
          </p:nvSpPr>
          <p:spPr bwMode="auto">
            <a:xfrm>
              <a:off x="1330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Text Box 187"/>
            <p:cNvSpPr txBox="1">
              <a:spLocks noChangeArrowheads="1"/>
            </p:cNvSpPr>
            <p:nvPr/>
          </p:nvSpPr>
          <p:spPr bwMode="auto">
            <a:xfrm>
              <a:off x="1344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88"/>
            <p:cNvSpPr>
              <a:spLocks noChangeArrowheads="1"/>
            </p:cNvSpPr>
            <p:nvPr/>
          </p:nvSpPr>
          <p:spPr bwMode="auto">
            <a:xfrm>
              <a:off x="1562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Text Box 189"/>
            <p:cNvSpPr txBox="1">
              <a:spLocks noChangeArrowheads="1"/>
            </p:cNvSpPr>
            <p:nvPr/>
          </p:nvSpPr>
          <p:spPr bwMode="auto">
            <a:xfrm>
              <a:off x="1576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90"/>
            <p:cNvSpPr>
              <a:spLocks noChangeArrowheads="1"/>
            </p:cNvSpPr>
            <p:nvPr/>
          </p:nvSpPr>
          <p:spPr bwMode="auto">
            <a:xfrm>
              <a:off x="650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 Box 191"/>
            <p:cNvSpPr txBox="1">
              <a:spLocks noChangeArrowheads="1"/>
            </p:cNvSpPr>
            <p:nvPr/>
          </p:nvSpPr>
          <p:spPr bwMode="auto">
            <a:xfrm>
              <a:off x="664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92"/>
            <p:cNvSpPr>
              <a:spLocks noChangeArrowheads="1"/>
            </p:cNvSpPr>
            <p:nvPr/>
          </p:nvSpPr>
          <p:spPr bwMode="auto">
            <a:xfrm>
              <a:off x="874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888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94"/>
            <p:cNvSpPr>
              <a:spLocks noChangeArrowheads="1"/>
            </p:cNvSpPr>
            <p:nvPr/>
          </p:nvSpPr>
          <p:spPr bwMode="auto">
            <a:xfrm>
              <a:off x="1098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Text Box 195"/>
            <p:cNvSpPr txBox="1">
              <a:spLocks noChangeArrowheads="1"/>
            </p:cNvSpPr>
            <p:nvPr/>
          </p:nvSpPr>
          <p:spPr bwMode="auto">
            <a:xfrm>
              <a:off x="1112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96"/>
            <p:cNvSpPr>
              <a:spLocks noChangeArrowheads="1"/>
            </p:cNvSpPr>
            <p:nvPr/>
          </p:nvSpPr>
          <p:spPr bwMode="auto">
            <a:xfrm>
              <a:off x="1330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Text Box 197"/>
            <p:cNvSpPr txBox="1">
              <a:spLocks noChangeArrowheads="1"/>
            </p:cNvSpPr>
            <p:nvPr/>
          </p:nvSpPr>
          <p:spPr bwMode="auto">
            <a:xfrm>
              <a:off x="1344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98"/>
            <p:cNvSpPr>
              <a:spLocks noChangeArrowheads="1"/>
            </p:cNvSpPr>
            <p:nvPr/>
          </p:nvSpPr>
          <p:spPr bwMode="auto">
            <a:xfrm>
              <a:off x="1562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Text Box 199"/>
            <p:cNvSpPr txBox="1">
              <a:spLocks noChangeArrowheads="1"/>
            </p:cNvSpPr>
            <p:nvPr/>
          </p:nvSpPr>
          <p:spPr bwMode="auto">
            <a:xfrm>
              <a:off x="1576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200"/>
            <p:cNvSpPr>
              <a:spLocks noChangeArrowheads="1"/>
            </p:cNvSpPr>
            <p:nvPr/>
          </p:nvSpPr>
          <p:spPr bwMode="auto">
            <a:xfrm>
              <a:off x="1794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Text Box 201"/>
            <p:cNvSpPr txBox="1">
              <a:spLocks noChangeArrowheads="1"/>
            </p:cNvSpPr>
            <p:nvPr/>
          </p:nvSpPr>
          <p:spPr bwMode="auto">
            <a:xfrm>
              <a:off x="1808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202"/>
            <p:cNvSpPr>
              <a:spLocks noChangeArrowheads="1"/>
            </p:cNvSpPr>
            <p:nvPr/>
          </p:nvSpPr>
          <p:spPr bwMode="auto">
            <a:xfrm>
              <a:off x="1794" y="3080"/>
              <a:ext cx="238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Text Box 203"/>
            <p:cNvSpPr txBox="1">
              <a:spLocks noChangeArrowheads="1"/>
            </p:cNvSpPr>
            <p:nvPr/>
          </p:nvSpPr>
          <p:spPr bwMode="auto">
            <a:xfrm>
              <a:off x="1808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204"/>
            <p:cNvSpPr>
              <a:spLocks noChangeArrowheads="1"/>
            </p:cNvSpPr>
            <p:nvPr/>
          </p:nvSpPr>
          <p:spPr bwMode="auto">
            <a:xfrm>
              <a:off x="1794" y="3256"/>
              <a:ext cx="237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Text Box 205"/>
            <p:cNvSpPr txBox="1">
              <a:spLocks noChangeArrowheads="1"/>
            </p:cNvSpPr>
            <p:nvPr/>
          </p:nvSpPr>
          <p:spPr bwMode="auto">
            <a:xfrm>
              <a:off x="1808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06"/>
            <p:cNvSpPr>
              <a:spLocks noChangeArrowheads="1"/>
            </p:cNvSpPr>
            <p:nvPr/>
          </p:nvSpPr>
          <p:spPr bwMode="auto">
            <a:xfrm>
              <a:off x="1794" y="3432"/>
              <a:ext cx="238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Text Box 207"/>
            <p:cNvSpPr txBox="1">
              <a:spLocks noChangeArrowheads="1"/>
            </p:cNvSpPr>
            <p:nvPr/>
          </p:nvSpPr>
          <p:spPr bwMode="auto">
            <a:xfrm>
              <a:off x="1808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08"/>
            <p:cNvSpPr>
              <a:spLocks noChangeArrowheads="1"/>
            </p:cNvSpPr>
            <p:nvPr/>
          </p:nvSpPr>
          <p:spPr bwMode="auto">
            <a:xfrm>
              <a:off x="1794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Text Box 209"/>
            <p:cNvSpPr txBox="1">
              <a:spLocks noChangeArrowheads="1"/>
            </p:cNvSpPr>
            <p:nvPr/>
          </p:nvSpPr>
          <p:spPr bwMode="auto">
            <a:xfrm>
              <a:off x="1808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10"/>
            <p:cNvSpPr>
              <a:spLocks noChangeArrowheads="1"/>
            </p:cNvSpPr>
            <p:nvPr/>
          </p:nvSpPr>
          <p:spPr bwMode="auto">
            <a:xfrm>
              <a:off x="1794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Text Box 211"/>
            <p:cNvSpPr txBox="1">
              <a:spLocks noChangeArrowheads="1"/>
            </p:cNvSpPr>
            <p:nvPr/>
          </p:nvSpPr>
          <p:spPr bwMode="auto">
            <a:xfrm>
              <a:off x="1808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212"/>
            <p:cNvSpPr>
              <a:spLocks noChangeArrowheads="1"/>
            </p:cNvSpPr>
            <p:nvPr/>
          </p:nvSpPr>
          <p:spPr bwMode="auto">
            <a:xfrm>
              <a:off x="1562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Text Box 213"/>
            <p:cNvSpPr txBox="1">
              <a:spLocks noChangeArrowheads="1"/>
            </p:cNvSpPr>
            <p:nvPr/>
          </p:nvSpPr>
          <p:spPr bwMode="auto">
            <a:xfrm>
              <a:off x="1576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214"/>
            <p:cNvSpPr>
              <a:spLocks noChangeArrowheads="1"/>
            </p:cNvSpPr>
            <p:nvPr/>
          </p:nvSpPr>
          <p:spPr bwMode="auto">
            <a:xfrm>
              <a:off x="1330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Text Box 215"/>
            <p:cNvSpPr txBox="1">
              <a:spLocks noChangeArrowheads="1"/>
            </p:cNvSpPr>
            <p:nvPr/>
          </p:nvSpPr>
          <p:spPr bwMode="auto">
            <a:xfrm>
              <a:off x="1344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216"/>
            <p:cNvSpPr>
              <a:spLocks noChangeArrowheads="1"/>
            </p:cNvSpPr>
            <p:nvPr/>
          </p:nvSpPr>
          <p:spPr bwMode="auto">
            <a:xfrm>
              <a:off x="1098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Text Box 217"/>
            <p:cNvSpPr txBox="1">
              <a:spLocks noChangeArrowheads="1"/>
            </p:cNvSpPr>
            <p:nvPr/>
          </p:nvSpPr>
          <p:spPr bwMode="auto">
            <a:xfrm>
              <a:off x="1112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218"/>
            <p:cNvSpPr>
              <a:spLocks noChangeArrowheads="1"/>
            </p:cNvSpPr>
            <p:nvPr/>
          </p:nvSpPr>
          <p:spPr bwMode="auto">
            <a:xfrm>
              <a:off x="874" y="272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Text Box 219"/>
            <p:cNvSpPr txBox="1">
              <a:spLocks noChangeArrowheads="1"/>
            </p:cNvSpPr>
            <p:nvPr/>
          </p:nvSpPr>
          <p:spPr bwMode="auto">
            <a:xfrm>
              <a:off x="888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220"/>
            <p:cNvSpPr>
              <a:spLocks noChangeArrowheads="1"/>
            </p:cNvSpPr>
            <p:nvPr/>
          </p:nvSpPr>
          <p:spPr bwMode="auto">
            <a:xfrm>
              <a:off x="650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Text Box 221"/>
            <p:cNvSpPr txBox="1">
              <a:spLocks noChangeArrowheads="1"/>
            </p:cNvSpPr>
            <p:nvPr/>
          </p:nvSpPr>
          <p:spPr bwMode="auto">
            <a:xfrm>
              <a:off x="664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222"/>
            <p:cNvSpPr>
              <a:spLocks noChangeArrowheads="1"/>
            </p:cNvSpPr>
            <p:nvPr/>
          </p:nvSpPr>
          <p:spPr bwMode="auto">
            <a:xfrm>
              <a:off x="650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Text Box 223"/>
            <p:cNvSpPr txBox="1">
              <a:spLocks noChangeArrowheads="1"/>
            </p:cNvSpPr>
            <p:nvPr/>
          </p:nvSpPr>
          <p:spPr bwMode="auto">
            <a:xfrm>
              <a:off x="664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224"/>
            <p:cNvSpPr>
              <a:spLocks noChangeArrowheads="1"/>
            </p:cNvSpPr>
            <p:nvPr/>
          </p:nvSpPr>
          <p:spPr bwMode="auto">
            <a:xfrm>
              <a:off x="874" y="2552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Text Box 225"/>
            <p:cNvSpPr txBox="1">
              <a:spLocks noChangeArrowheads="1"/>
            </p:cNvSpPr>
            <p:nvPr/>
          </p:nvSpPr>
          <p:spPr bwMode="auto">
            <a:xfrm>
              <a:off x="888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226"/>
            <p:cNvSpPr>
              <a:spLocks noChangeArrowheads="1"/>
            </p:cNvSpPr>
            <p:nvPr/>
          </p:nvSpPr>
          <p:spPr bwMode="auto">
            <a:xfrm>
              <a:off x="1098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Text Box 227"/>
            <p:cNvSpPr txBox="1">
              <a:spLocks noChangeArrowheads="1"/>
            </p:cNvSpPr>
            <p:nvPr/>
          </p:nvSpPr>
          <p:spPr bwMode="auto">
            <a:xfrm>
              <a:off x="1112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228"/>
            <p:cNvSpPr>
              <a:spLocks noChangeArrowheads="1"/>
            </p:cNvSpPr>
            <p:nvPr/>
          </p:nvSpPr>
          <p:spPr bwMode="auto">
            <a:xfrm>
              <a:off x="1330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Text Box 229"/>
            <p:cNvSpPr txBox="1">
              <a:spLocks noChangeArrowheads="1"/>
            </p:cNvSpPr>
            <p:nvPr/>
          </p:nvSpPr>
          <p:spPr bwMode="auto">
            <a:xfrm>
              <a:off x="1344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230"/>
            <p:cNvSpPr>
              <a:spLocks noChangeArrowheads="1"/>
            </p:cNvSpPr>
            <p:nvPr/>
          </p:nvSpPr>
          <p:spPr bwMode="auto">
            <a:xfrm>
              <a:off x="1562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Text Box 231"/>
            <p:cNvSpPr txBox="1">
              <a:spLocks noChangeArrowheads="1"/>
            </p:cNvSpPr>
            <p:nvPr/>
          </p:nvSpPr>
          <p:spPr bwMode="auto">
            <a:xfrm>
              <a:off x="1576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232"/>
            <p:cNvSpPr>
              <a:spLocks noChangeArrowheads="1"/>
            </p:cNvSpPr>
            <p:nvPr/>
          </p:nvSpPr>
          <p:spPr bwMode="auto">
            <a:xfrm>
              <a:off x="1794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Text Box 233"/>
            <p:cNvSpPr txBox="1">
              <a:spLocks noChangeArrowheads="1"/>
            </p:cNvSpPr>
            <p:nvPr/>
          </p:nvSpPr>
          <p:spPr bwMode="auto">
            <a:xfrm>
              <a:off x="1808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234"/>
            <p:cNvSpPr>
              <a:spLocks noChangeArrowheads="1"/>
            </p:cNvSpPr>
            <p:nvPr/>
          </p:nvSpPr>
          <p:spPr bwMode="auto">
            <a:xfrm>
              <a:off x="2026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Text Box 235"/>
            <p:cNvSpPr txBox="1">
              <a:spLocks noChangeArrowheads="1"/>
            </p:cNvSpPr>
            <p:nvPr/>
          </p:nvSpPr>
          <p:spPr bwMode="auto">
            <a:xfrm>
              <a:off x="2040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236"/>
            <p:cNvSpPr>
              <a:spLocks noChangeArrowheads="1"/>
            </p:cNvSpPr>
            <p:nvPr/>
          </p:nvSpPr>
          <p:spPr bwMode="auto">
            <a:xfrm>
              <a:off x="2026" y="272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Text Box 237"/>
            <p:cNvSpPr txBox="1">
              <a:spLocks noChangeArrowheads="1"/>
            </p:cNvSpPr>
            <p:nvPr/>
          </p:nvSpPr>
          <p:spPr bwMode="auto">
            <a:xfrm>
              <a:off x="2040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238"/>
            <p:cNvSpPr>
              <a:spLocks noChangeArrowheads="1"/>
            </p:cNvSpPr>
            <p:nvPr/>
          </p:nvSpPr>
          <p:spPr bwMode="auto">
            <a:xfrm>
              <a:off x="2026" y="2904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Text Box 239"/>
            <p:cNvSpPr txBox="1">
              <a:spLocks noChangeArrowheads="1"/>
            </p:cNvSpPr>
            <p:nvPr/>
          </p:nvSpPr>
          <p:spPr bwMode="auto">
            <a:xfrm>
              <a:off x="2040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240"/>
            <p:cNvSpPr>
              <a:spLocks noChangeArrowheads="1"/>
            </p:cNvSpPr>
            <p:nvPr/>
          </p:nvSpPr>
          <p:spPr bwMode="auto">
            <a:xfrm>
              <a:off x="2026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Text Box 241"/>
            <p:cNvSpPr txBox="1">
              <a:spLocks noChangeArrowheads="1"/>
            </p:cNvSpPr>
            <p:nvPr/>
          </p:nvSpPr>
          <p:spPr bwMode="auto">
            <a:xfrm>
              <a:off x="2040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242"/>
            <p:cNvSpPr>
              <a:spLocks noChangeArrowheads="1"/>
            </p:cNvSpPr>
            <p:nvPr/>
          </p:nvSpPr>
          <p:spPr bwMode="auto">
            <a:xfrm>
              <a:off x="2026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Text Box 243"/>
            <p:cNvSpPr txBox="1">
              <a:spLocks noChangeArrowheads="1"/>
            </p:cNvSpPr>
            <p:nvPr/>
          </p:nvSpPr>
          <p:spPr bwMode="auto">
            <a:xfrm>
              <a:off x="2040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244"/>
            <p:cNvSpPr>
              <a:spLocks noChangeArrowheads="1"/>
            </p:cNvSpPr>
            <p:nvPr/>
          </p:nvSpPr>
          <p:spPr bwMode="auto">
            <a:xfrm>
              <a:off x="2026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Text Box 245"/>
            <p:cNvSpPr txBox="1">
              <a:spLocks noChangeArrowheads="1"/>
            </p:cNvSpPr>
            <p:nvPr/>
          </p:nvSpPr>
          <p:spPr bwMode="auto">
            <a:xfrm>
              <a:off x="2040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246"/>
            <p:cNvSpPr>
              <a:spLocks noChangeArrowheads="1"/>
            </p:cNvSpPr>
            <p:nvPr/>
          </p:nvSpPr>
          <p:spPr bwMode="auto">
            <a:xfrm>
              <a:off x="2026" y="360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Text Box 247"/>
            <p:cNvSpPr txBox="1">
              <a:spLocks noChangeArrowheads="1"/>
            </p:cNvSpPr>
            <p:nvPr/>
          </p:nvSpPr>
          <p:spPr bwMode="auto">
            <a:xfrm>
              <a:off x="2040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248"/>
            <p:cNvSpPr>
              <a:spLocks noChangeArrowheads="1"/>
            </p:cNvSpPr>
            <p:nvPr/>
          </p:nvSpPr>
          <p:spPr bwMode="auto">
            <a:xfrm>
              <a:off x="2258" y="3608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Text Box 249"/>
            <p:cNvSpPr txBox="1">
              <a:spLocks noChangeArrowheads="1"/>
            </p:cNvSpPr>
            <p:nvPr/>
          </p:nvSpPr>
          <p:spPr bwMode="auto">
            <a:xfrm>
              <a:off x="2272" y="357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250"/>
            <p:cNvSpPr>
              <a:spLocks noChangeArrowheads="1"/>
            </p:cNvSpPr>
            <p:nvPr/>
          </p:nvSpPr>
          <p:spPr bwMode="auto">
            <a:xfrm>
              <a:off x="2258" y="343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Text Box 251"/>
            <p:cNvSpPr txBox="1">
              <a:spLocks noChangeArrowheads="1"/>
            </p:cNvSpPr>
            <p:nvPr/>
          </p:nvSpPr>
          <p:spPr bwMode="auto">
            <a:xfrm>
              <a:off x="2272" y="339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252"/>
            <p:cNvSpPr>
              <a:spLocks noChangeArrowheads="1"/>
            </p:cNvSpPr>
            <p:nvPr/>
          </p:nvSpPr>
          <p:spPr bwMode="auto">
            <a:xfrm>
              <a:off x="650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Text Box 253"/>
            <p:cNvSpPr txBox="1">
              <a:spLocks noChangeArrowheads="1"/>
            </p:cNvSpPr>
            <p:nvPr/>
          </p:nvSpPr>
          <p:spPr bwMode="auto">
            <a:xfrm>
              <a:off x="664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254"/>
            <p:cNvSpPr>
              <a:spLocks noChangeArrowheads="1"/>
            </p:cNvSpPr>
            <p:nvPr/>
          </p:nvSpPr>
          <p:spPr bwMode="auto">
            <a:xfrm>
              <a:off x="874" y="2376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Text Box 255"/>
            <p:cNvSpPr txBox="1">
              <a:spLocks noChangeArrowheads="1"/>
            </p:cNvSpPr>
            <p:nvPr/>
          </p:nvSpPr>
          <p:spPr bwMode="auto">
            <a:xfrm>
              <a:off x="888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256"/>
            <p:cNvSpPr>
              <a:spLocks noChangeArrowheads="1"/>
            </p:cNvSpPr>
            <p:nvPr/>
          </p:nvSpPr>
          <p:spPr bwMode="auto">
            <a:xfrm>
              <a:off x="1098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Text Box 257"/>
            <p:cNvSpPr txBox="1">
              <a:spLocks noChangeArrowheads="1"/>
            </p:cNvSpPr>
            <p:nvPr/>
          </p:nvSpPr>
          <p:spPr bwMode="auto">
            <a:xfrm>
              <a:off x="1112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258"/>
            <p:cNvSpPr>
              <a:spLocks noChangeArrowheads="1"/>
            </p:cNvSpPr>
            <p:nvPr/>
          </p:nvSpPr>
          <p:spPr bwMode="auto">
            <a:xfrm>
              <a:off x="1330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Text Box 259"/>
            <p:cNvSpPr txBox="1">
              <a:spLocks noChangeArrowheads="1"/>
            </p:cNvSpPr>
            <p:nvPr/>
          </p:nvSpPr>
          <p:spPr bwMode="auto">
            <a:xfrm>
              <a:off x="1344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260"/>
            <p:cNvSpPr>
              <a:spLocks noChangeArrowheads="1"/>
            </p:cNvSpPr>
            <p:nvPr/>
          </p:nvSpPr>
          <p:spPr bwMode="auto">
            <a:xfrm>
              <a:off x="1562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Text Box 261"/>
            <p:cNvSpPr txBox="1">
              <a:spLocks noChangeArrowheads="1"/>
            </p:cNvSpPr>
            <p:nvPr/>
          </p:nvSpPr>
          <p:spPr bwMode="auto">
            <a:xfrm>
              <a:off x="1576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262"/>
            <p:cNvSpPr>
              <a:spLocks noChangeArrowheads="1"/>
            </p:cNvSpPr>
            <p:nvPr/>
          </p:nvSpPr>
          <p:spPr bwMode="auto">
            <a:xfrm>
              <a:off x="1794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Text Box 263"/>
            <p:cNvSpPr txBox="1">
              <a:spLocks noChangeArrowheads="1"/>
            </p:cNvSpPr>
            <p:nvPr/>
          </p:nvSpPr>
          <p:spPr bwMode="auto">
            <a:xfrm>
              <a:off x="1808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264"/>
            <p:cNvSpPr>
              <a:spLocks noChangeArrowheads="1"/>
            </p:cNvSpPr>
            <p:nvPr/>
          </p:nvSpPr>
          <p:spPr bwMode="auto">
            <a:xfrm>
              <a:off x="2026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Text Box 265"/>
            <p:cNvSpPr txBox="1">
              <a:spLocks noChangeArrowheads="1"/>
            </p:cNvSpPr>
            <p:nvPr/>
          </p:nvSpPr>
          <p:spPr bwMode="auto">
            <a:xfrm>
              <a:off x="2040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266"/>
            <p:cNvSpPr>
              <a:spLocks noChangeArrowheads="1"/>
            </p:cNvSpPr>
            <p:nvPr/>
          </p:nvSpPr>
          <p:spPr bwMode="auto">
            <a:xfrm>
              <a:off x="2258" y="237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Text Box 267"/>
            <p:cNvSpPr txBox="1">
              <a:spLocks noChangeArrowheads="1"/>
            </p:cNvSpPr>
            <p:nvPr/>
          </p:nvSpPr>
          <p:spPr bwMode="auto">
            <a:xfrm>
              <a:off x="2272" y="233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268"/>
            <p:cNvSpPr>
              <a:spLocks noChangeArrowheads="1"/>
            </p:cNvSpPr>
            <p:nvPr/>
          </p:nvSpPr>
          <p:spPr bwMode="auto">
            <a:xfrm>
              <a:off x="2258" y="2552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Text Box 269"/>
            <p:cNvSpPr txBox="1">
              <a:spLocks noChangeArrowheads="1"/>
            </p:cNvSpPr>
            <p:nvPr/>
          </p:nvSpPr>
          <p:spPr bwMode="auto">
            <a:xfrm>
              <a:off x="2272" y="2515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270"/>
            <p:cNvSpPr>
              <a:spLocks noChangeArrowheads="1"/>
            </p:cNvSpPr>
            <p:nvPr/>
          </p:nvSpPr>
          <p:spPr bwMode="auto">
            <a:xfrm>
              <a:off x="2258" y="2728"/>
              <a:ext cx="230" cy="178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Text Box 271"/>
            <p:cNvSpPr txBox="1">
              <a:spLocks noChangeArrowheads="1"/>
            </p:cNvSpPr>
            <p:nvPr/>
          </p:nvSpPr>
          <p:spPr bwMode="auto">
            <a:xfrm>
              <a:off x="2272" y="2691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272"/>
            <p:cNvSpPr>
              <a:spLocks noChangeArrowheads="1"/>
            </p:cNvSpPr>
            <p:nvPr/>
          </p:nvSpPr>
          <p:spPr bwMode="auto">
            <a:xfrm>
              <a:off x="2258" y="2904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Text Box 273"/>
            <p:cNvSpPr txBox="1">
              <a:spLocks noChangeArrowheads="1"/>
            </p:cNvSpPr>
            <p:nvPr/>
          </p:nvSpPr>
          <p:spPr bwMode="auto">
            <a:xfrm>
              <a:off x="2272" y="2867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274"/>
            <p:cNvSpPr>
              <a:spLocks noChangeArrowheads="1"/>
            </p:cNvSpPr>
            <p:nvPr/>
          </p:nvSpPr>
          <p:spPr bwMode="auto">
            <a:xfrm>
              <a:off x="2258" y="3080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Text Box 275"/>
            <p:cNvSpPr txBox="1">
              <a:spLocks noChangeArrowheads="1"/>
            </p:cNvSpPr>
            <p:nvPr/>
          </p:nvSpPr>
          <p:spPr bwMode="auto">
            <a:xfrm>
              <a:off x="2272" y="3043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276"/>
            <p:cNvSpPr>
              <a:spLocks noChangeArrowheads="1"/>
            </p:cNvSpPr>
            <p:nvPr/>
          </p:nvSpPr>
          <p:spPr bwMode="auto">
            <a:xfrm>
              <a:off x="2258" y="3256"/>
              <a:ext cx="230" cy="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 Box 277"/>
            <p:cNvSpPr txBox="1">
              <a:spLocks noChangeArrowheads="1"/>
            </p:cNvSpPr>
            <p:nvPr/>
          </p:nvSpPr>
          <p:spPr bwMode="auto">
            <a:xfrm>
              <a:off x="2272" y="3219"/>
              <a:ext cx="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/>
              <a:endParaRPr lang="en-CA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278"/>
            <p:cNvSpPr>
              <a:spLocks noChangeArrowheads="1"/>
            </p:cNvSpPr>
            <p:nvPr/>
          </p:nvSpPr>
          <p:spPr bwMode="auto">
            <a:xfrm>
              <a:off x="638" y="2370"/>
              <a:ext cx="1852" cy="1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Line 279"/>
            <p:cNvSpPr>
              <a:spLocks noChangeShapeType="1"/>
            </p:cNvSpPr>
            <p:nvPr/>
          </p:nvSpPr>
          <p:spPr bwMode="auto">
            <a:xfrm>
              <a:off x="870" y="237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Line 280"/>
            <p:cNvSpPr>
              <a:spLocks noChangeShapeType="1"/>
            </p:cNvSpPr>
            <p:nvPr/>
          </p:nvSpPr>
          <p:spPr bwMode="auto">
            <a:xfrm>
              <a:off x="1101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Line 281"/>
            <p:cNvSpPr>
              <a:spLocks noChangeShapeType="1"/>
            </p:cNvSpPr>
            <p:nvPr/>
          </p:nvSpPr>
          <p:spPr bwMode="auto">
            <a:xfrm>
              <a:off x="1325" y="236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Line 282"/>
            <p:cNvSpPr>
              <a:spLocks noChangeShapeType="1"/>
            </p:cNvSpPr>
            <p:nvPr/>
          </p:nvSpPr>
          <p:spPr bwMode="auto">
            <a:xfrm>
              <a:off x="1556" y="2374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Line 283"/>
            <p:cNvSpPr>
              <a:spLocks noChangeShapeType="1"/>
            </p:cNvSpPr>
            <p:nvPr/>
          </p:nvSpPr>
          <p:spPr bwMode="auto">
            <a:xfrm>
              <a:off x="1795" y="2379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>
              <a:off x="2026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Line 285"/>
            <p:cNvSpPr>
              <a:spLocks noChangeShapeType="1"/>
            </p:cNvSpPr>
            <p:nvPr/>
          </p:nvSpPr>
          <p:spPr bwMode="auto">
            <a:xfrm>
              <a:off x="2257" y="2377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Line 286"/>
            <p:cNvSpPr>
              <a:spLocks noChangeShapeType="1"/>
            </p:cNvSpPr>
            <p:nvPr/>
          </p:nvSpPr>
          <p:spPr bwMode="auto">
            <a:xfrm>
              <a:off x="638" y="2550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Line 287"/>
            <p:cNvSpPr>
              <a:spLocks noChangeShapeType="1"/>
            </p:cNvSpPr>
            <p:nvPr/>
          </p:nvSpPr>
          <p:spPr bwMode="auto">
            <a:xfrm>
              <a:off x="639" y="2728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Line 288"/>
            <p:cNvSpPr>
              <a:spLocks noChangeShapeType="1"/>
            </p:cNvSpPr>
            <p:nvPr/>
          </p:nvSpPr>
          <p:spPr bwMode="auto">
            <a:xfrm>
              <a:off x="641" y="2899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Line 289"/>
            <p:cNvSpPr>
              <a:spLocks noChangeShapeType="1"/>
            </p:cNvSpPr>
            <p:nvPr/>
          </p:nvSpPr>
          <p:spPr bwMode="auto">
            <a:xfrm>
              <a:off x="636" y="3078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Line 290"/>
            <p:cNvSpPr>
              <a:spLocks noChangeShapeType="1"/>
            </p:cNvSpPr>
            <p:nvPr/>
          </p:nvSpPr>
          <p:spPr bwMode="auto">
            <a:xfrm>
              <a:off x="637" y="3266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Line 291"/>
            <p:cNvSpPr>
              <a:spLocks noChangeShapeType="1"/>
            </p:cNvSpPr>
            <p:nvPr/>
          </p:nvSpPr>
          <p:spPr bwMode="auto">
            <a:xfrm>
              <a:off x="645" y="3427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Line 292"/>
            <p:cNvSpPr>
              <a:spLocks noChangeShapeType="1"/>
            </p:cNvSpPr>
            <p:nvPr/>
          </p:nvSpPr>
          <p:spPr bwMode="auto">
            <a:xfrm>
              <a:off x="640" y="3606"/>
              <a:ext cx="18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8" name="Oval 147"/>
          <p:cNvSpPr/>
          <p:nvPr/>
        </p:nvSpPr>
        <p:spPr bwMode="auto">
          <a:xfrm>
            <a:off x="35814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5814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43434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47244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47244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1054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54" name="Picture 4"/>
          <p:cNvPicPr>
            <a:picLocks noChangeAspect="1" noChangeArrowheads="1"/>
          </p:cNvPicPr>
          <p:nvPr/>
        </p:nvPicPr>
        <p:blipFill>
          <a:blip r:embed="rId3" cstate="print"/>
          <a:srcRect l="44167" t="67693" r="32916" b="24103"/>
          <a:stretch>
            <a:fillRect/>
          </a:stretch>
        </p:blipFill>
        <p:spPr bwMode="auto">
          <a:xfrm>
            <a:off x="2438400" y="4419600"/>
            <a:ext cx="419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Rectangle 2"/>
          <p:cNvSpPr txBox="1">
            <a:spLocks noChangeArrowheads="1"/>
          </p:cNvSpPr>
          <p:nvPr/>
        </p:nvSpPr>
        <p:spPr bwMode="auto">
          <a:xfrm>
            <a:off x="914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Chamfer distance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010400" y="62484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Kristen </a:t>
            </a:r>
            <a:r>
              <a:rPr lang="en-US" sz="1200" dirty="0" err="1" smtClean="0"/>
              <a:t>Grauman</a:t>
            </a:r>
            <a:r>
              <a:rPr lang="en-US" sz="1200" dirty="0" smtClean="0"/>
              <a:t>, UT-Austin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theme/theme1.xml><?xml version="1.0" encoding="utf-8"?>
<a:theme xmlns:a="http://schemas.openxmlformats.org/drawingml/2006/main" name="Abstrac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2953</Words>
  <Application>Microsoft Macintosh PowerPoint</Application>
  <PresentationFormat>On-screen Show (4:3)</PresentationFormat>
  <Paragraphs>479</Paragraphs>
  <Slides>79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Abstract</vt:lpstr>
      <vt:lpstr>Equation</vt:lpstr>
      <vt:lpstr> Edges - 2</vt:lpstr>
      <vt:lpstr>Contours</vt:lpstr>
      <vt:lpstr>Shapes Without Texture</vt:lpstr>
      <vt:lpstr>Detecting Shapes Without Texture</vt:lpstr>
      <vt:lpstr>Chamfer Distance</vt:lpstr>
      <vt:lpstr>Chamfer Distance</vt:lpstr>
      <vt:lpstr>Comparing Contours</vt:lpstr>
      <vt:lpstr>Chamfer distance</vt:lpstr>
      <vt:lpstr>PowerPoint Presentation</vt:lpstr>
      <vt:lpstr>Chamfer Distance</vt:lpstr>
      <vt:lpstr>Chamfer Distance</vt:lpstr>
      <vt:lpstr>Chamfer Distance</vt:lpstr>
      <vt:lpstr>Chamfer Distance</vt:lpstr>
      <vt:lpstr>Chamfer Distance</vt:lpstr>
      <vt:lpstr>Directed Chamfer Distance</vt:lpstr>
      <vt:lpstr>Directed Chamfer Distance</vt:lpstr>
      <vt:lpstr>Chamfer Distance</vt:lpstr>
      <vt:lpstr>Chamfer distance</vt:lpstr>
      <vt:lpstr>Chamfer distance</vt:lpstr>
      <vt:lpstr>Chamfer distance</vt:lpstr>
      <vt:lpstr>Chamfer Distance:  Properties</vt:lpstr>
      <vt:lpstr>PowerPoint Presentation</vt:lpstr>
      <vt:lpstr>Distance Transform</vt:lpstr>
      <vt:lpstr>Distance Transform (1D)</vt:lpstr>
      <vt:lpstr>Distance Transform (2D)</vt:lpstr>
      <vt:lpstr>Detecting Hands</vt:lpstr>
      <vt:lpstr>Detecting Hands</vt:lpstr>
      <vt:lpstr>Direction Matters</vt:lpstr>
      <vt:lpstr>Direction Matters</vt:lpstr>
      <vt:lpstr>Direction Matters</vt:lpstr>
      <vt:lpstr>Direction Matters</vt:lpstr>
      <vt:lpstr>Direction Matters</vt:lpstr>
      <vt:lpstr>Choice of Direction</vt:lpstr>
      <vt:lpstr>Computing the Chamfer Distance</vt:lpstr>
      <vt:lpstr>Distance Transform</vt:lpstr>
      <vt:lpstr>Distance Transform</vt:lpstr>
      <vt:lpstr>Distance Transform</vt:lpstr>
      <vt:lpstr>Distance Transform</vt:lpstr>
      <vt:lpstr>Improving Efficiency</vt:lpstr>
      <vt:lpstr>Improving Efficiency</vt:lpstr>
      <vt:lpstr>Improving Efficiency</vt:lpstr>
      <vt:lpstr>Results for Single Scale Search</vt:lpstr>
      <vt:lpstr>Results for Single Scale Search</vt:lpstr>
      <vt:lpstr>Results for Single Scale Search</vt:lpstr>
      <vt:lpstr>Hough Transforms</vt:lpstr>
      <vt:lpstr>Hough Transforms</vt:lpstr>
      <vt:lpstr>What is a Straight Line?</vt:lpstr>
      <vt:lpstr>What is a Straight Line?</vt:lpstr>
      <vt:lpstr>Defining Straight Lines</vt:lpstr>
      <vt:lpstr>Defining Straight Lines</vt:lpstr>
      <vt:lpstr>Defining Straight Lines</vt:lpstr>
      <vt:lpstr>Defining Straight Lines</vt:lpstr>
      <vt:lpstr>Defining Straight Lines</vt:lpstr>
      <vt:lpstr>Defining Straight Lines</vt:lpstr>
      <vt:lpstr>Defining Straight Lines</vt:lpstr>
      <vt:lpstr>Defining Straight Lines</vt:lpstr>
      <vt:lpstr>Voting for Lines</vt:lpstr>
      <vt:lpstr>Voting for Lines - Pseudocode</vt:lpstr>
      <vt:lpstr>Voting for Lines - Pseudocode</vt:lpstr>
      <vt:lpstr>Voting for Lines - Pseudocode</vt:lpstr>
      <vt:lpstr>Hough Transform for Lines</vt:lpstr>
      <vt:lpstr>Possible Line Fittings</vt:lpstr>
      <vt:lpstr>Voting for Lines</vt:lpstr>
      <vt:lpstr>Voting for Lines</vt:lpstr>
      <vt:lpstr>Voting for Lines – Pseudocode 2</vt:lpstr>
      <vt:lpstr>Defining Circles</vt:lpstr>
      <vt:lpstr>Defining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Hough Transform on Circles</vt:lpstr>
      <vt:lpstr>General Hough Transforms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3D Video Segmentation, Recognition, and Retrieval </dc:title>
  <dc:creator>praba</dc:creator>
  <cp:lastModifiedBy>Balakrishnan Prabhakaran</cp:lastModifiedBy>
  <cp:revision>274</cp:revision>
  <dcterms:created xsi:type="dcterms:W3CDTF">2013-02-17T20:29:49Z</dcterms:created>
  <dcterms:modified xsi:type="dcterms:W3CDTF">2015-02-18T14:05:36Z</dcterms:modified>
</cp:coreProperties>
</file>