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6"/>
  </p:notesMasterIdLst>
  <p:sldIdLst>
    <p:sldId id="257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290" r:id="rId14"/>
    <p:sldId id="291" r:id="rId15"/>
    <p:sldId id="292" r:id="rId16"/>
    <p:sldId id="332" r:id="rId17"/>
    <p:sldId id="333" r:id="rId18"/>
    <p:sldId id="336" r:id="rId19"/>
    <p:sldId id="337" r:id="rId20"/>
    <p:sldId id="338" r:id="rId21"/>
    <p:sldId id="334" r:id="rId22"/>
    <p:sldId id="335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258" r:id="rId44"/>
    <p:sldId id="259" r:id="rId45"/>
    <p:sldId id="260" r:id="rId46"/>
    <p:sldId id="261" r:id="rId47"/>
    <p:sldId id="262" r:id="rId48"/>
    <p:sldId id="263" r:id="rId49"/>
    <p:sldId id="264" r:id="rId50"/>
    <p:sldId id="265" r:id="rId51"/>
    <p:sldId id="266" r:id="rId52"/>
    <p:sldId id="267" r:id="rId53"/>
    <p:sldId id="268" r:id="rId54"/>
    <p:sldId id="269" r:id="rId55"/>
    <p:sldId id="270" r:id="rId56"/>
    <p:sldId id="271" r:id="rId57"/>
    <p:sldId id="272" r:id="rId58"/>
    <p:sldId id="273" r:id="rId59"/>
    <p:sldId id="274" r:id="rId60"/>
    <p:sldId id="275" r:id="rId61"/>
    <p:sldId id="276" r:id="rId62"/>
    <p:sldId id="277" r:id="rId63"/>
    <p:sldId id="278" r:id="rId64"/>
    <p:sldId id="279" r:id="rId65"/>
    <p:sldId id="280" r:id="rId66"/>
    <p:sldId id="339" r:id="rId67"/>
    <p:sldId id="293" r:id="rId68"/>
    <p:sldId id="294" r:id="rId69"/>
    <p:sldId id="295" r:id="rId70"/>
    <p:sldId id="296" r:id="rId71"/>
    <p:sldId id="297" r:id="rId72"/>
    <p:sldId id="298" r:id="rId73"/>
    <p:sldId id="299" r:id="rId74"/>
    <p:sldId id="300" r:id="rId7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8112"/>
    <a:srgbClr val="DDA6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4623" autoAdjust="0"/>
    <p:restoredTop sz="86482" autoAdjust="0"/>
  </p:normalViewPr>
  <p:slideViewPr>
    <p:cSldViewPr>
      <p:cViewPr varScale="1">
        <p:scale>
          <a:sx n="120" d="100"/>
          <a:sy n="120" d="100"/>
        </p:scale>
        <p:origin x="29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0" y="8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F8BE082-19CD-44CB-A152-26180D4864EA}" type="datetimeFigureOut">
              <a:rPr lang="en-US" smtClean="0"/>
              <a:pPr/>
              <a:t>3/17/18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4E76F47-99C7-487B-8267-5CB1CD3ECC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1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D86B80-55A8-AA40-8DF2-95DAE7BF9F81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cs typeface="新細明體" charset="-120"/>
              </a:rPr>
              <a:t>Scale spaces are usually implemented as image pyramids. The images are repeatedly smoothed with a Gaussian and subsequently sub-sampled in order to achieve a higher level of the pyramid. Due to the use of box filters and integral images, we do not have to iteratively apply the same filter to the output of a previously filtered layer, but instead can apply such filters of any size at exactly the same speed directly on the original image.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BlairMdITC TT-Medium"/>
                <a:cs typeface="BlairMdITC TT-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"/>
          <p:cNvSpPr>
            <a:spLocks noChangeAspect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Gill Sans MT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99EEB-F6A1-3744-8359-65EB67FC7725}" type="datetime1">
              <a:rPr lang="en-US"/>
              <a:pPr>
                <a:defRPr/>
              </a:pPr>
              <a:t>3/17/18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804E3-F255-AB44-8A95-27FB53EFB0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41544-C5B4-D044-9011-AD952251B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E61C0-031B-8142-AD54-2DD65D4EF1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7167C-25E5-4F47-89B8-310832F9FB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AA011-AE42-044C-B457-D2DA5652DD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326" y="919488"/>
            <a:ext cx="8291349" cy="523220"/>
          </a:xfrm>
        </p:spPr>
        <p:txBody>
          <a:bodyPr wrap="none">
            <a:spAutoFit/>
          </a:bodyPr>
          <a:lstStyle>
            <a:lvl1pPr>
              <a:defRPr sz="2800">
                <a:latin typeface="BlairMdITC TT-Medium"/>
                <a:cs typeface="BlairMdITC TT-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717675" y="6276451"/>
            <a:ext cx="426324" cy="293064"/>
          </a:xfrm>
          <a:prstGeom prst="rect">
            <a:avLst/>
          </a:prstGeom>
        </p:spPr>
        <p:txBody>
          <a:bodyPr vert="horz" wrap="none"/>
          <a:lstStyle>
            <a:lvl1pPr>
              <a:buNone/>
              <a:defRPr sz="1600"/>
            </a:lvl1pPr>
            <a:lvl2pPr>
              <a:buNone/>
              <a:defRPr sz="500"/>
            </a:lvl2pPr>
            <a:lvl3pPr>
              <a:buNone/>
              <a:defRPr sz="400"/>
            </a:lvl3pPr>
            <a:lvl4pPr>
              <a:buNone/>
              <a:defRPr sz="300"/>
            </a:lvl4pPr>
            <a:lvl5pPr>
              <a:buNone/>
              <a:defRPr sz="300"/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326" y="919489"/>
            <a:ext cx="8291349" cy="523220"/>
          </a:xfrm>
        </p:spPr>
        <p:txBody>
          <a:bodyPr wrap="none">
            <a:spAutoFit/>
          </a:bodyPr>
          <a:lstStyle>
            <a:lvl1pPr>
              <a:defRPr sz="2800">
                <a:latin typeface="BlairMdITC TT-Medium"/>
                <a:cs typeface="BlairMdITC TT-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717675" y="6276451"/>
            <a:ext cx="426324" cy="293064"/>
          </a:xfrm>
          <a:prstGeom prst="rect">
            <a:avLst/>
          </a:prstGeom>
        </p:spPr>
        <p:txBody>
          <a:bodyPr vert="horz" wrap="none"/>
          <a:lstStyle>
            <a:lvl1pPr>
              <a:buNone/>
              <a:defRPr sz="1600"/>
            </a:lvl1pPr>
            <a:lvl2pPr>
              <a:buNone/>
              <a:defRPr sz="500"/>
            </a:lvl2pPr>
            <a:lvl3pPr>
              <a:buNone/>
              <a:defRPr sz="400"/>
            </a:lvl3pPr>
            <a:lvl4pPr>
              <a:buNone/>
              <a:defRPr sz="300"/>
            </a:lvl4pPr>
            <a:lvl5pPr>
              <a:buNone/>
              <a:defRPr sz="300"/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4368"/>
            <a:ext cx="8229600" cy="523220"/>
          </a:xfrm>
        </p:spPr>
        <p:txBody>
          <a:bodyPr>
            <a:spAutoFit/>
          </a:bodyPr>
          <a:lstStyle>
            <a:lvl1pPr>
              <a:defRPr sz="2800">
                <a:latin typeface="BlairMdITC TT-Medium"/>
                <a:cs typeface="BlairMdITC TT-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877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8853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4877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8853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717675" y="6276451"/>
            <a:ext cx="426324" cy="293064"/>
          </a:xfrm>
          <a:prstGeom prst="rect">
            <a:avLst/>
          </a:prstGeom>
        </p:spPr>
        <p:txBody>
          <a:bodyPr vert="horz" wrap="none"/>
          <a:lstStyle>
            <a:lvl1pPr>
              <a:buNone/>
              <a:defRPr sz="1600"/>
            </a:lvl1pPr>
            <a:lvl2pPr>
              <a:buNone/>
              <a:defRPr sz="500"/>
            </a:lvl2pPr>
            <a:lvl3pPr>
              <a:buNone/>
              <a:defRPr sz="400"/>
            </a:lvl3pPr>
            <a:lvl4pPr>
              <a:buNone/>
              <a:defRPr sz="300"/>
            </a:lvl4pPr>
            <a:lvl5pPr>
              <a:buNone/>
              <a:defRPr sz="300"/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58356"/>
            <a:ext cx="7772400" cy="954107"/>
          </a:xfrm>
        </p:spPr>
        <p:txBody>
          <a:bodyPr>
            <a:spAutoFit/>
          </a:bodyPr>
          <a:lstStyle>
            <a:lvl1pPr>
              <a:defRPr sz="2800">
                <a:latin typeface="BlairMdITC TT-Medium"/>
                <a:cs typeface="BlairMdITC TT-Medium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717675" y="6276451"/>
            <a:ext cx="426324" cy="293064"/>
          </a:xfrm>
          <a:prstGeom prst="rect">
            <a:avLst/>
          </a:prstGeom>
        </p:spPr>
        <p:txBody>
          <a:bodyPr vert="horz" wrap="none"/>
          <a:lstStyle>
            <a:lvl1pPr>
              <a:buNone/>
              <a:defRPr sz="1600"/>
            </a:lvl1pPr>
            <a:lvl2pPr>
              <a:buNone/>
              <a:defRPr sz="500"/>
            </a:lvl2pPr>
            <a:lvl3pPr>
              <a:buNone/>
              <a:defRPr sz="400"/>
            </a:lvl3pPr>
            <a:lvl4pPr>
              <a:buNone/>
              <a:defRPr sz="300"/>
            </a:lvl4pPr>
            <a:lvl5pPr>
              <a:buNone/>
              <a:defRPr sz="300"/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717675" y="6276451"/>
            <a:ext cx="426324" cy="293064"/>
          </a:xfrm>
          <a:prstGeom prst="rect">
            <a:avLst/>
          </a:prstGeom>
        </p:spPr>
        <p:txBody>
          <a:bodyPr vert="horz" wrap="none"/>
          <a:lstStyle>
            <a:lvl1pPr>
              <a:buNone/>
              <a:defRPr sz="1600"/>
            </a:lvl1pPr>
            <a:lvl2pPr>
              <a:buNone/>
              <a:defRPr sz="500"/>
            </a:lvl2pPr>
            <a:lvl3pPr>
              <a:buNone/>
              <a:defRPr sz="400"/>
            </a:lvl3pPr>
            <a:lvl4pPr>
              <a:buNone/>
              <a:defRPr sz="300"/>
            </a:lvl4pPr>
            <a:lvl5pPr>
              <a:buNone/>
              <a:defRPr sz="300"/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27" name="Picture 7" descr="Pres2.jpg"/>
          <p:cNvPicPr>
            <a:picLocks noChangeAspect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380999" y="6561138"/>
            <a:ext cx="282377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defTabSz="457200"/>
            <a:r>
              <a:rPr lang="en-US" sz="1300" dirty="0">
                <a:solidFill>
                  <a:srgbClr val="FFFFFF"/>
                </a:solidFill>
                <a:latin typeface="Times 10 Roman" charset="0"/>
              </a:rPr>
              <a:t>B. (</a:t>
            </a:r>
            <a:r>
              <a:rPr lang="en-US" sz="1300" dirty="0" err="1">
                <a:solidFill>
                  <a:srgbClr val="FFFFFF"/>
                </a:solidFill>
                <a:latin typeface="Times 10 Roman" charset="0"/>
              </a:rPr>
              <a:t>Prabha</a:t>
            </a:r>
            <a:r>
              <a:rPr lang="en-US" sz="1300" dirty="0">
                <a:solidFill>
                  <a:srgbClr val="FFFFFF"/>
                </a:solidFill>
                <a:latin typeface="Times 10 Roman" charset="0"/>
              </a:rPr>
              <a:t>) </a:t>
            </a:r>
            <a:r>
              <a:rPr lang="en-US" sz="1300" dirty="0" err="1">
                <a:solidFill>
                  <a:srgbClr val="FFFFFF"/>
                </a:solidFill>
                <a:latin typeface="Times 10 Roman" charset="0"/>
              </a:rPr>
              <a:t>Prabhakaran</a:t>
            </a:r>
            <a:endParaRPr lang="en-US" sz="1300" dirty="0">
              <a:solidFill>
                <a:srgbClr val="FFFFFF"/>
              </a:solidFill>
              <a:latin typeface="Times 10 Roman" charset="0"/>
            </a:endParaRPr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6278989" y="6561138"/>
            <a:ext cx="248401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defTabSz="457200"/>
            <a:r>
              <a:rPr lang="en-US" sz="1300" dirty="0">
                <a:solidFill>
                  <a:srgbClr val="FFFFFF"/>
                </a:solidFill>
                <a:latin typeface="Times 10 Roman" charset="0"/>
              </a:rPr>
              <a:t>multimedia.utdallas.edu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video" Target="%2525255C%2525255Cal%2525255Cusers%2525255Cqchen%2525255CPhd%2525255Cmy%25252520presentations%2525255Cadaboost%2525255Chead1.wmv" TargetMode="External"/><Relationship Id="rId7" Type="http://schemas.openxmlformats.org/officeDocument/2006/relationships/image" Target="../media/image17.png"/><Relationship Id="rId2" Type="http://schemas.microsoft.com/office/2007/relationships/media" Target="%2525255C%2525255Cal%2525255Cusers%2525255Cqchen%2525255CPhd%2525255Cmy%25252520presentations%2525255Cadaboost%2525255Chead1.wmv" TargetMode="Externa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9.png"/><Relationship Id="rId10" Type="http://schemas.openxmlformats.org/officeDocument/2006/relationships/image" Target="../media/image20.png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m.pw.edu.pl/~domanskj/haarkit.rar" TargetMode="External"/><Relationship Id="rId2" Type="http://schemas.openxmlformats.org/officeDocument/2006/relationships/hyperlink" Target="http://research.microsoft.com/~viola/Pubs/Detect/violaJones_CVPR2001.pdf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05841"/>
            <a:ext cx="7772400" cy="1470025"/>
          </a:xfrm>
        </p:spPr>
        <p:txBody>
          <a:bodyPr/>
          <a:lstStyle/>
          <a:p>
            <a:r>
              <a:rPr lang="en-US" i="1" dirty="0"/>
              <a:t> </a:t>
            </a:r>
            <a:r>
              <a:rPr lang="en-US" sz="3600" b="1" i="1" dirty="0"/>
              <a:t>more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Slides Acknowledgements</a:t>
            </a:r>
          </a:p>
          <a:p>
            <a:r>
              <a:rPr lang="en-US" sz="2000" kern="1200" dirty="0">
                <a:solidFill>
                  <a:srgbClr val="000000"/>
                </a:solidFill>
                <a:latin typeface="Arial" pitchFamily="34" charset="0"/>
                <a:cs typeface="Arial"/>
              </a:rPr>
              <a:t>Steve Seitz</a:t>
            </a:r>
            <a:endParaRPr lang="en-US" sz="2000" dirty="0"/>
          </a:p>
          <a:p>
            <a:r>
              <a:rPr lang="en-US" sz="2000" dirty="0"/>
              <a:t>Kirsten </a:t>
            </a:r>
            <a:r>
              <a:rPr lang="en-US" sz="2000" dirty="0" err="1"/>
              <a:t>Grauman</a:t>
            </a:r>
            <a:r>
              <a:rPr lang="en-US" sz="2000" dirty="0"/>
              <a:t>, </a:t>
            </a:r>
            <a:r>
              <a:rPr lang="en-US" sz="2000" dirty="0" err="1"/>
              <a:t>Vassilis</a:t>
            </a:r>
            <a:r>
              <a:rPr lang="en-US" sz="2000" dirty="0"/>
              <a:t> </a:t>
            </a:r>
            <a:r>
              <a:rPr lang="en-US" sz="2000" dirty="0" err="1"/>
              <a:t>Athitsos</a:t>
            </a:r>
            <a:endParaRPr lang="en-US" sz="2000" dirty="0"/>
          </a:p>
          <a:p>
            <a:r>
              <a:rPr lang="en-US" sz="2000" dirty="0"/>
              <a:t>Other Vision Researchers</a:t>
            </a:r>
          </a:p>
          <a:p>
            <a:r>
              <a:rPr lang="en-US" sz="2000" dirty="0" err="1"/>
              <a:t>Ebook</a:t>
            </a:r>
            <a:r>
              <a:rPr lang="en-US" sz="2000" dirty="0"/>
              <a:t>: R. </a:t>
            </a:r>
            <a:r>
              <a:rPr lang="en-US" sz="2000" dirty="0" err="1"/>
              <a:t>Szeliski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 b="45166"/>
          <a:stretch>
            <a:fillRect/>
          </a:stretch>
        </p:blipFill>
        <p:spPr bwMode="auto">
          <a:xfrm>
            <a:off x="685800" y="1219200"/>
            <a:ext cx="8248650" cy="2397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225283" name="Picture 3"/>
          <p:cNvPicPr>
            <a:picLocks noChangeAspect="1" noChangeArrowheads="1"/>
          </p:cNvPicPr>
          <p:nvPr/>
        </p:nvPicPr>
        <p:blipFill>
          <a:blip r:embed="rId3"/>
          <a:srcRect t="59982"/>
          <a:stretch>
            <a:fillRect/>
          </a:stretch>
        </p:blipFill>
        <p:spPr bwMode="auto">
          <a:xfrm>
            <a:off x="628650" y="3810000"/>
            <a:ext cx="8248650" cy="174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959100" y="6096000"/>
            <a:ext cx="2884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(dyadic/octave  grid)</a:t>
            </a:r>
          </a:p>
        </p:txBody>
      </p:sp>
      <p:sp>
        <p:nvSpPr>
          <p:cNvPr id="13317" name="Title 1"/>
          <p:cNvSpPr txBox="1">
            <a:spLocks/>
          </p:cNvSpPr>
          <p:nvPr/>
        </p:nvSpPr>
        <p:spPr bwMode="auto">
          <a:xfrm>
            <a:off x="1295400" y="-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Wavelets? (cont’d)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7772400" y="4941887"/>
          <a:ext cx="12192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11" name="Equation" r:id="rId4" imgW="622030" imgH="241195" progId="">
                  <p:embed/>
                </p:oleObj>
              </mc:Choice>
              <mc:Fallback>
                <p:oleObj name="Equation" r:id="rId4" imgW="622030" imgH="241195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941887"/>
                        <a:ext cx="1219200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FT </a:t>
            </a:r>
            <a:r>
              <a:rPr lang="en-US" dirty="0" err="1"/>
              <a:t>vs</a:t>
            </a:r>
            <a:r>
              <a:rPr lang="en-US" dirty="0"/>
              <a:t> WT</a:t>
            </a:r>
          </a:p>
        </p:txBody>
      </p:sp>
      <p:pic>
        <p:nvPicPr>
          <p:cNvPr id="2150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05000"/>
            <a:ext cx="76962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114800"/>
            <a:ext cx="7673975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509" name="TextBox 2"/>
          <p:cNvSpPr txBox="1">
            <a:spLocks noChangeArrowheads="1"/>
          </p:cNvSpPr>
          <p:nvPr/>
        </p:nvSpPr>
        <p:spPr bwMode="auto">
          <a:xfrm>
            <a:off x="4953000" y="1924050"/>
            <a:ext cx="23034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weighted by F(u)</a:t>
            </a:r>
          </a:p>
        </p:txBody>
      </p:sp>
      <p:sp>
        <p:nvSpPr>
          <p:cNvPr id="21510" name="TextBox 6"/>
          <p:cNvSpPr txBox="1">
            <a:spLocks noChangeArrowheads="1"/>
          </p:cNvSpPr>
          <p:nvPr/>
        </p:nvSpPr>
        <p:spPr bwMode="auto">
          <a:xfrm>
            <a:off x="4114800" y="4114800"/>
            <a:ext cx="2503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weighted by C(</a:t>
            </a:r>
            <a:r>
              <a:rPr lang="el-GR">
                <a:solidFill>
                  <a:schemeClr val="bg2"/>
                </a:solidFill>
              </a:rPr>
              <a:t>τ</a:t>
            </a:r>
            <a:r>
              <a:rPr lang="en-US">
                <a:solidFill>
                  <a:schemeClr val="bg2"/>
                </a:solidFill>
              </a:rPr>
              <a:t>,s)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600200" y="-152400"/>
            <a:ext cx="7772400" cy="1143000"/>
          </a:xfrm>
        </p:spPr>
        <p:txBody>
          <a:bodyPr/>
          <a:lstStyle/>
          <a:p>
            <a:r>
              <a:rPr lang="en-US" dirty="0"/>
              <a:t>Properties of Wavelets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Sparsity:</a:t>
            </a:r>
            <a:r>
              <a:rPr lang="en-US"/>
              <a:t> for functions typically found in practice, many of the coefficients in a wavelet representation are either zero or very small.</a:t>
            </a:r>
          </a:p>
          <a:p>
            <a:endParaRPr lang="en-US">
              <a:solidFill>
                <a:schemeClr val="accent2"/>
              </a:solidFill>
            </a:endParaRPr>
          </a:p>
          <a:p>
            <a:r>
              <a:rPr lang="en-US">
                <a:solidFill>
                  <a:schemeClr val="accent2"/>
                </a:solidFill>
              </a:rPr>
              <a:t>Linear-time complexity: </a:t>
            </a:r>
            <a:r>
              <a:rPr lang="en-US"/>
              <a:t>many wavelet transformations can be accomplished in O(N) time.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1524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200" b="1" dirty="0" err="1"/>
              <a:t>Haar</a:t>
            </a:r>
            <a:r>
              <a:rPr lang="en-US" altLang="zh-CN" sz="3200" b="1" dirty="0"/>
              <a:t>-Like Features</a:t>
            </a:r>
          </a:p>
        </p:txBody>
      </p:sp>
      <p:sp>
        <p:nvSpPr>
          <p:cNvPr id="204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95400"/>
            <a:ext cx="8120062" cy="4267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1800" dirty="0"/>
              <a:t>Each </a:t>
            </a:r>
            <a:r>
              <a:rPr lang="en-US" altLang="zh-CN" sz="1800" dirty="0" err="1"/>
              <a:t>Haar</a:t>
            </a:r>
            <a:r>
              <a:rPr lang="en-US" altLang="zh-CN" sz="1800" dirty="0"/>
              <a:t>-like feature consists of two or three jointed “black” and “white” rectangles:</a:t>
            </a:r>
            <a:r>
              <a:rPr lang="en-US" altLang="zh-CN" sz="2200" dirty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zh-CN" sz="2200" dirty="0"/>
          </a:p>
          <a:p>
            <a:pPr eaLnBrk="1" hangingPunct="1">
              <a:lnSpc>
                <a:spcPct val="90000"/>
              </a:lnSpc>
            </a:pPr>
            <a:endParaRPr lang="en-US" altLang="zh-CN" sz="2200" dirty="0"/>
          </a:p>
          <a:p>
            <a:pPr eaLnBrk="1" hangingPunct="1">
              <a:lnSpc>
                <a:spcPct val="90000"/>
              </a:lnSpc>
            </a:pPr>
            <a:endParaRPr lang="en-US" altLang="zh-CN" sz="2200" dirty="0"/>
          </a:p>
          <a:p>
            <a:pPr eaLnBrk="1" hangingPunct="1">
              <a:lnSpc>
                <a:spcPct val="90000"/>
              </a:lnSpc>
            </a:pPr>
            <a:endParaRPr lang="en-US" altLang="zh-CN" sz="2200" dirty="0"/>
          </a:p>
          <a:p>
            <a:pPr eaLnBrk="1" hangingPunct="1">
              <a:lnSpc>
                <a:spcPct val="90000"/>
              </a:lnSpc>
            </a:pPr>
            <a:endParaRPr lang="en-US" altLang="zh-CN" sz="2200" dirty="0"/>
          </a:p>
          <a:p>
            <a:pPr eaLnBrk="1" hangingPunct="1">
              <a:lnSpc>
                <a:spcPct val="90000"/>
              </a:lnSpc>
            </a:pPr>
            <a:endParaRPr lang="en-US" altLang="zh-CN" sz="22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zh-CN" sz="1800" dirty="0"/>
              <a:t>The value of a </a:t>
            </a:r>
            <a:r>
              <a:rPr lang="en-US" altLang="zh-CN" sz="1800" dirty="0" err="1"/>
              <a:t>Haar</a:t>
            </a:r>
            <a:r>
              <a:rPr lang="en-US" altLang="zh-CN" sz="1800" dirty="0"/>
              <a:t>-like feature</a:t>
            </a:r>
            <a:r>
              <a:rPr lang="en-US" altLang="zh-CN" sz="1800" i="1" dirty="0"/>
              <a:t> </a:t>
            </a:r>
            <a:r>
              <a:rPr lang="en-US" altLang="zh-CN" sz="1800" dirty="0"/>
              <a:t>is the difference between the sum of the pixel gray level values within the black and white rectangular regions: </a:t>
            </a:r>
          </a:p>
          <a:p>
            <a:pPr algn="ctr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CN" sz="1800" i="1" dirty="0"/>
              <a:t>     </a:t>
            </a:r>
            <a:r>
              <a:rPr lang="en-US" altLang="zh-CN" sz="1800" i="1" dirty="0" err="1">
                <a:latin typeface="Times New Roman" charset="0"/>
              </a:rPr>
              <a:t>f(x</a:t>
            </a:r>
            <a:r>
              <a:rPr lang="en-US" altLang="zh-CN" sz="1800" i="1" dirty="0">
                <a:latin typeface="Times New Roman" charset="0"/>
              </a:rPr>
              <a:t>)=</a:t>
            </a:r>
            <a:r>
              <a:rPr lang="en-US" altLang="zh-CN" sz="1800" i="1" dirty="0" err="1">
                <a:latin typeface="Times New Roman" charset="0"/>
              </a:rPr>
              <a:t>Sum</a:t>
            </a:r>
            <a:r>
              <a:rPr lang="en-US" altLang="zh-CN" sz="1800" i="1" baseline="-25000" dirty="0" err="1">
                <a:latin typeface="Times New Roman" charset="0"/>
              </a:rPr>
              <a:t>black</a:t>
            </a:r>
            <a:r>
              <a:rPr lang="en-US" altLang="zh-CN" sz="1800" i="1" baseline="-25000" dirty="0">
                <a:latin typeface="Times New Roman" charset="0"/>
              </a:rPr>
              <a:t> rectangle</a:t>
            </a:r>
            <a:r>
              <a:rPr lang="en-US" altLang="zh-CN" sz="1800" i="1" dirty="0">
                <a:latin typeface="Times New Roman" charset="0"/>
              </a:rPr>
              <a:t> (pixel gray level) – </a:t>
            </a:r>
            <a:r>
              <a:rPr lang="en-US" altLang="zh-CN" sz="1800" i="1" dirty="0" err="1">
                <a:latin typeface="Times New Roman" charset="0"/>
              </a:rPr>
              <a:t>Sum</a:t>
            </a:r>
            <a:r>
              <a:rPr lang="en-US" altLang="zh-CN" sz="1800" i="1" baseline="-25000" dirty="0" err="1">
                <a:latin typeface="Times New Roman" charset="0"/>
              </a:rPr>
              <a:t>white</a:t>
            </a:r>
            <a:r>
              <a:rPr lang="en-US" altLang="zh-CN" sz="1800" i="1" baseline="-25000" dirty="0">
                <a:latin typeface="Times New Roman" charset="0"/>
              </a:rPr>
              <a:t> rectangle</a:t>
            </a:r>
            <a:r>
              <a:rPr lang="en-US" altLang="zh-CN" sz="1800" i="1" dirty="0">
                <a:latin typeface="Times New Roman" charset="0"/>
              </a:rPr>
              <a:t> (pixel gray level)</a:t>
            </a:r>
            <a:r>
              <a:rPr lang="en-US" altLang="zh-CN" sz="1800" dirty="0"/>
              <a:t>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1800" dirty="0"/>
              <a:t>Compared with raw pixel values, </a:t>
            </a:r>
            <a:r>
              <a:rPr lang="en-US" altLang="zh-CN" sz="1800" dirty="0" err="1"/>
              <a:t>Haar</a:t>
            </a:r>
            <a:r>
              <a:rPr lang="en-US" altLang="zh-CN" sz="1800" dirty="0"/>
              <a:t>-like features can reduce/increase the in-class/out-of-class variability, and thus making classification easier.</a:t>
            </a:r>
          </a:p>
          <a:p>
            <a:pPr eaLnBrk="1" hangingPunct="1">
              <a:lnSpc>
                <a:spcPct val="90000"/>
              </a:lnSpc>
            </a:pPr>
            <a:endParaRPr lang="en-US" altLang="zh-CN" sz="1800" dirty="0"/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200" dirty="0"/>
          </a:p>
        </p:txBody>
      </p:sp>
      <p:graphicFrame>
        <p:nvGraphicFramePr>
          <p:cNvPr id="20482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05000" y="2362200"/>
          <a:ext cx="15240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151" name="Photo Editor Photo" r:id="rId3" imgW="1533739" imgH="666667" progId="">
                  <p:embed/>
                </p:oleObj>
              </mc:Choice>
              <mc:Fallback>
                <p:oleObj name="Photo Editor Photo" r:id="rId3" imgW="1533739" imgH="66666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362200"/>
                        <a:ext cx="1524000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FAA26D3D-D897-4be2-8F04-BA451C77F1D7}">
                          <ma14:placeholderFlag xmlns:ma14="http://schemas.microsoft.com/office/mac/drawingml/2011/main" xmlns="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Rectangle 21"/>
          <p:cNvSpPr>
            <a:spLocks noChangeArrowheads="1"/>
          </p:cNvSpPr>
          <p:nvPr/>
        </p:nvSpPr>
        <p:spPr bwMode="auto">
          <a:xfrm>
            <a:off x="609600" y="3276600"/>
            <a:ext cx="426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zh-CN" sz="1200"/>
              <a:t>Figure 1: A set of basic Haar-like features. </a:t>
            </a:r>
          </a:p>
        </p:txBody>
      </p:sp>
      <p:graphicFrame>
        <p:nvGraphicFramePr>
          <p:cNvPr id="20483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061075" y="3581400"/>
          <a:ext cx="10890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152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1075" y="3581400"/>
                        <a:ext cx="1089025" cy="2057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4800600" y="1752600"/>
          <a:ext cx="2895600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153" name="Photo Editor Photo" r:id="rId7" imgW="2895238" imgH="2066667" progId="">
                  <p:embed/>
                </p:oleObj>
              </mc:Choice>
              <mc:Fallback>
                <p:oleObj name="Photo Editor Photo" r:id="rId7" imgW="2895238" imgH="2066667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752600"/>
                        <a:ext cx="2895600" cy="206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Rectangle 29"/>
          <p:cNvSpPr>
            <a:spLocks noChangeArrowheads="1"/>
          </p:cNvSpPr>
          <p:nvPr/>
        </p:nvSpPr>
        <p:spPr bwMode="auto">
          <a:xfrm>
            <a:off x="4114800" y="3733800"/>
            <a:ext cx="426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zh-CN" sz="1200"/>
              <a:t>Figure 2: A set of extended Haar-like features.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295400" y="-1524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200" b="1" dirty="0" err="1"/>
              <a:t>Haar</a:t>
            </a:r>
            <a:r>
              <a:rPr lang="en-US" altLang="zh-CN" sz="3200" b="1" dirty="0"/>
              <a:t>-Like Features (cont’d)</a:t>
            </a:r>
          </a:p>
        </p:txBody>
      </p:sp>
      <p:sp>
        <p:nvSpPr>
          <p:cNvPr id="21510" name="Rectangle 8"/>
          <p:cNvSpPr>
            <a:spLocks noGrp="1" noChangeArrowheads="1"/>
          </p:cNvSpPr>
          <p:nvPr>
            <p:ph sz="quarter" idx="1"/>
          </p:nvPr>
        </p:nvSpPr>
        <p:spPr>
          <a:xfrm>
            <a:off x="566738" y="1447800"/>
            <a:ext cx="7967662" cy="4343400"/>
          </a:xfrm>
        </p:spPr>
        <p:txBody>
          <a:bodyPr/>
          <a:lstStyle/>
          <a:p>
            <a:pPr algn="just" eaLnBrk="1" hangingPunct="1"/>
            <a:r>
              <a:rPr lang="en-US" altLang="zh-CN" sz="2000"/>
              <a:t>The rectangle Haar-like features can be computed rapidly using “integral image”. </a:t>
            </a:r>
          </a:p>
          <a:p>
            <a:pPr algn="just" eaLnBrk="1" hangingPunct="1"/>
            <a:r>
              <a:rPr lang="en-US" altLang="zh-CN" sz="2000"/>
              <a:t>Integral image at location of </a:t>
            </a:r>
            <a:r>
              <a:rPr lang="en-US" altLang="zh-CN" sz="2000" i="1"/>
              <a:t>x</a:t>
            </a:r>
            <a:r>
              <a:rPr lang="en-US" altLang="zh-CN" sz="2000"/>
              <a:t>, </a:t>
            </a:r>
            <a:r>
              <a:rPr lang="en-US" altLang="zh-CN" sz="2000" i="1"/>
              <a:t>y</a:t>
            </a:r>
            <a:r>
              <a:rPr lang="en-US" altLang="zh-CN" sz="2000"/>
              <a:t> contains the sum of the pixel values above and left of </a:t>
            </a:r>
            <a:r>
              <a:rPr lang="en-US" altLang="zh-CN" sz="2000" i="1"/>
              <a:t>x</a:t>
            </a:r>
            <a:r>
              <a:rPr lang="en-US" altLang="zh-CN" sz="2000"/>
              <a:t>, </a:t>
            </a:r>
            <a:r>
              <a:rPr lang="en-US" altLang="zh-CN" sz="2000" i="1"/>
              <a:t>y</a:t>
            </a:r>
            <a:r>
              <a:rPr lang="en-US" altLang="zh-CN" sz="2000"/>
              <a:t>, inclusive:</a:t>
            </a:r>
          </a:p>
          <a:p>
            <a:pPr algn="just" eaLnBrk="1" hangingPunct="1">
              <a:buFont typeface="Wingdings" charset="2"/>
              <a:buNone/>
            </a:pPr>
            <a:r>
              <a:rPr lang="en-US" altLang="zh-CN" sz="2100"/>
              <a:t> </a:t>
            </a:r>
            <a:br>
              <a:rPr lang="en-US" altLang="zh-CN" sz="2100"/>
            </a:br>
            <a:r>
              <a:rPr lang="en-US" altLang="zh-CN" sz="2100"/>
              <a:t> </a:t>
            </a:r>
          </a:p>
          <a:p>
            <a:pPr algn="just" eaLnBrk="1" hangingPunct="1"/>
            <a:endParaRPr lang="en-US" altLang="zh-CN" sz="1700"/>
          </a:p>
          <a:p>
            <a:pPr algn="just" eaLnBrk="1" hangingPunct="1"/>
            <a:endParaRPr lang="en-US" altLang="zh-CN" sz="1800"/>
          </a:p>
          <a:p>
            <a:pPr algn="just" eaLnBrk="1" hangingPunct="1"/>
            <a:r>
              <a:rPr lang="en-US" altLang="zh-CN" sz="2000"/>
              <a:t>The sum of pixel values within “D”:</a:t>
            </a:r>
          </a:p>
        </p:txBody>
      </p:sp>
      <p:graphicFrame>
        <p:nvGraphicFramePr>
          <p:cNvPr id="21506" name="Object 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362200" y="3048000"/>
          <a:ext cx="24384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193" name="Equation" r:id="rId3" imgW="1371600" imgH="355320" progId="Equation.3">
                  <p:embed/>
                </p:oleObj>
              </mc:Choice>
              <mc:Fallback>
                <p:oleObj name="Equation" r:id="rId3" imgW="1371600" imgH="3553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48000"/>
                        <a:ext cx="2438400" cy="631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6324600" y="4267200"/>
            <a:ext cx="2133600" cy="1371600"/>
            <a:chOff x="2160" y="1728"/>
            <a:chExt cx="1344" cy="864"/>
          </a:xfrm>
        </p:grpSpPr>
        <p:sp>
          <p:nvSpPr>
            <p:cNvPr id="21517" name="Rectangle 11"/>
            <p:cNvSpPr>
              <a:spLocks noChangeArrowheads="1"/>
            </p:cNvSpPr>
            <p:nvPr/>
          </p:nvSpPr>
          <p:spPr bwMode="auto">
            <a:xfrm>
              <a:off x="2160" y="1728"/>
              <a:ext cx="1344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8" name="Rectangle 12"/>
            <p:cNvSpPr>
              <a:spLocks noChangeArrowheads="1"/>
            </p:cNvSpPr>
            <p:nvPr/>
          </p:nvSpPr>
          <p:spPr bwMode="auto">
            <a:xfrm>
              <a:off x="2496" y="2016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9" name="Line 13"/>
            <p:cNvSpPr>
              <a:spLocks noChangeShapeType="1"/>
            </p:cNvSpPr>
            <p:nvPr/>
          </p:nvSpPr>
          <p:spPr bwMode="auto">
            <a:xfrm>
              <a:off x="2160" y="230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0" name="Line 14"/>
            <p:cNvSpPr>
              <a:spLocks noChangeShapeType="1"/>
            </p:cNvSpPr>
            <p:nvPr/>
          </p:nvSpPr>
          <p:spPr bwMode="auto">
            <a:xfrm>
              <a:off x="2160" y="201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1" name="Line 15"/>
            <p:cNvSpPr>
              <a:spLocks noChangeShapeType="1"/>
            </p:cNvSpPr>
            <p:nvPr/>
          </p:nvSpPr>
          <p:spPr bwMode="auto">
            <a:xfrm>
              <a:off x="2496" y="17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2" name="Line 16"/>
            <p:cNvSpPr>
              <a:spLocks noChangeShapeType="1"/>
            </p:cNvSpPr>
            <p:nvPr/>
          </p:nvSpPr>
          <p:spPr bwMode="auto">
            <a:xfrm>
              <a:off x="3072" y="17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3" name="Rectangle 17"/>
            <p:cNvSpPr>
              <a:spLocks noChangeArrowheads="1"/>
            </p:cNvSpPr>
            <p:nvPr/>
          </p:nvSpPr>
          <p:spPr bwMode="auto">
            <a:xfrm>
              <a:off x="2180" y="1748"/>
              <a:ext cx="28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200"/>
                <a:t>A</a:t>
              </a:r>
            </a:p>
          </p:txBody>
        </p:sp>
        <p:sp>
          <p:nvSpPr>
            <p:cNvPr id="21524" name="Rectangle 18"/>
            <p:cNvSpPr>
              <a:spLocks noChangeArrowheads="1"/>
            </p:cNvSpPr>
            <p:nvPr/>
          </p:nvSpPr>
          <p:spPr bwMode="auto">
            <a:xfrm>
              <a:off x="2640" y="1748"/>
              <a:ext cx="28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200"/>
                <a:t>B</a:t>
              </a:r>
            </a:p>
          </p:txBody>
        </p:sp>
        <p:sp>
          <p:nvSpPr>
            <p:cNvPr id="21525" name="Rectangle 19"/>
            <p:cNvSpPr>
              <a:spLocks noChangeArrowheads="1"/>
            </p:cNvSpPr>
            <p:nvPr/>
          </p:nvSpPr>
          <p:spPr bwMode="auto">
            <a:xfrm>
              <a:off x="2174" y="2029"/>
              <a:ext cx="28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200"/>
                <a:t>C</a:t>
              </a:r>
            </a:p>
          </p:txBody>
        </p:sp>
        <p:sp>
          <p:nvSpPr>
            <p:cNvPr id="21526" name="Rectangle 20"/>
            <p:cNvSpPr>
              <a:spLocks noChangeArrowheads="1"/>
            </p:cNvSpPr>
            <p:nvPr/>
          </p:nvSpPr>
          <p:spPr bwMode="auto">
            <a:xfrm>
              <a:off x="2633" y="2022"/>
              <a:ext cx="28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200"/>
                <a:t>D</a:t>
              </a:r>
            </a:p>
          </p:txBody>
        </p:sp>
        <p:sp>
          <p:nvSpPr>
            <p:cNvPr id="21527" name="Rectangle 21"/>
            <p:cNvSpPr>
              <a:spLocks noChangeArrowheads="1"/>
            </p:cNvSpPr>
            <p:nvPr/>
          </p:nvSpPr>
          <p:spPr bwMode="auto">
            <a:xfrm>
              <a:off x="2981" y="1836"/>
              <a:ext cx="28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200" i="1"/>
                <a:t>P</a:t>
              </a:r>
              <a:r>
                <a:rPr lang="en-US" altLang="zh-CN" sz="1200" i="1" baseline="-25000"/>
                <a:t>2</a:t>
              </a:r>
              <a:endParaRPr lang="en-US" altLang="zh-CN" sz="1200" i="1"/>
            </a:p>
          </p:txBody>
        </p:sp>
        <p:sp>
          <p:nvSpPr>
            <p:cNvPr id="21528" name="Rectangle 25"/>
            <p:cNvSpPr>
              <a:spLocks noChangeArrowheads="1"/>
            </p:cNvSpPr>
            <p:nvPr/>
          </p:nvSpPr>
          <p:spPr bwMode="auto">
            <a:xfrm>
              <a:off x="2400" y="2242"/>
              <a:ext cx="28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200" i="1"/>
                <a:t>P</a:t>
              </a:r>
              <a:r>
                <a:rPr lang="en-US" altLang="zh-CN" sz="1200" i="1" baseline="-25000"/>
                <a:t>3</a:t>
              </a:r>
              <a:endParaRPr lang="en-US" altLang="zh-CN" sz="1200" i="1"/>
            </a:p>
          </p:txBody>
        </p:sp>
        <p:sp>
          <p:nvSpPr>
            <p:cNvPr id="21529" name="Rectangle 26"/>
            <p:cNvSpPr>
              <a:spLocks noChangeArrowheads="1"/>
            </p:cNvSpPr>
            <p:nvPr/>
          </p:nvSpPr>
          <p:spPr bwMode="auto">
            <a:xfrm>
              <a:off x="2976" y="2242"/>
              <a:ext cx="28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200" i="1"/>
                <a:t>P</a:t>
              </a:r>
              <a:r>
                <a:rPr lang="en-US" altLang="zh-CN" sz="1200" i="1" baseline="-25000"/>
                <a:t>4</a:t>
              </a:r>
              <a:endParaRPr lang="en-US" altLang="zh-CN" sz="1200" i="1"/>
            </a:p>
          </p:txBody>
        </p:sp>
        <p:sp>
          <p:nvSpPr>
            <p:cNvPr id="21530" name="Rectangle 27"/>
            <p:cNvSpPr>
              <a:spLocks noChangeArrowheads="1"/>
            </p:cNvSpPr>
            <p:nvPr/>
          </p:nvSpPr>
          <p:spPr bwMode="auto">
            <a:xfrm>
              <a:off x="2414" y="1823"/>
              <a:ext cx="28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200" i="1"/>
                <a:t>P</a:t>
              </a:r>
              <a:r>
                <a:rPr lang="en-US" altLang="zh-CN" sz="1200" i="1" baseline="-25000"/>
                <a:t>1</a:t>
              </a:r>
              <a:endParaRPr lang="en-US" altLang="zh-CN" sz="1200" i="1"/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6324600" y="2600325"/>
            <a:ext cx="2133600" cy="1371600"/>
            <a:chOff x="3984" y="2352"/>
            <a:chExt cx="1344" cy="864"/>
          </a:xfrm>
        </p:grpSpPr>
        <p:sp>
          <p:nvSpPr>
            <p:cNvPr id="21514" name="Rectangle 32"/>
            <p:cNvSpPr>
              <a:spLocks noChangeArrowheads="1"/>
            </p:cNvSpPr>
            <p:nvPr/>
          </p:nvSpPr>
          <p:spPr bwMode="auto">
            <a:xfrm>
              <a:off x="3984" y="2352"/>
              <a:ext cx="1344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5" name="Rectangle 44"/>
            <p:cNvSpPr>
              <a:spLocks noChangeArrowheads="1"/>
            </p:cNvSpPr>
            <p:nvPr/>
          </p:nvSpPr>
          <p:spPr bwMode="auto">
            <a:xfrm>
              <a:off x="4800" y="2784"/>
              <a:ext cx="38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200" i="1"/>
                <a:t>P (x, y)</a:t>
              </a:r>
            </a:p>
          </p:txBody>
        </p:sp>
        <p:sp>
          <p:nvSpPr>
            <p:cNvPr id="21516" name="Rectangle 46"/>
            <p:cNvSpPr>
              <a:spLocks noChangeArrowheads="1"/>
            </p:cNvSpPr>
            <p:nvPr/>
          </p:nvSpPr>
          <p:spPr bwMode="auto">
            <a:xfrm>
              <a:off x="3984" y="2352"/>
              <a:ext cx="91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21507" name="Object 3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066800" y="4724400"/>
          <a:ext cx="51054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194" name="Equation" r:id="rId5" imgW="3429000" imgH="457200" progId="Equation.3">
                  <p:embed/>
                </p:oleObj>
              </mc:Choice>
              <mc:Fallback>
                <p:oleObj name="Equation" r:id="rId5" imgW="342900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724400"/>
                        <a:ext cx="5105400" cy="6810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175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200" b="1" dirty="0" err="1"/>
              <a:t>Haar</a:t>
            </a:r>
            <a:r>
              <a:rPr lang="en-US" altLang="zh-CN" sz="3200" b="1" dirty="0"/>
              <a:t>-Like Features (cont’d)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447800"/>
            <a:ext cx="7967662" cy="4495800"/>
          </a:xfrm>
        </p:spPr>
        <p:txBody>
          <a:bodyPr/>
          <a:lstStyle/>
          <a:p>
            <a:pPr algn="just" eaLnBrk="1" hangingPunct="1"/>
            <a:r>
              <a:rPr lang="en-US" altLang="zh-CN" sz="1800"/>
              <a:t>To detect the hand, the image is scanned by a sub-window containing a Haar-like feature.</a:t>
            </a:r>
          </a:p>
          <a:p>
            <a:pPr eaLnBrk="1" hangingPunct="1"/>
            <a:endParaRPr lang="en-US" altLang="zh-CN" sz="2200"/>
          </a:p>
          <a:p>
            <a:pPr eaLnBrk="1" hangingPunct="1"/>
            <a:endParaRPr lang="en-US" altLang="zh-CN" sz="2200"/>
          </a:p>
          <a:p>
            <a:pPr eaLnBrk="1" hangingPunct="1"/>
            <a:endParaRPr lang="en-US" altLang="zh-CN" sz="2200"/>
          </a:p>
          <a:p>
            <a:pPr eaLnBrk="1" hangingPunct="1"/>
            <a:endParaRPr lang="en-US" altLang="zh-CN" sz="2200"/>
          </a:p>
          <a:p>
            <a:pPr eaLnBrk="1" hangingPunct="1"/>
            <a:endParaRPr lang="en-US" altLang="zh-CN" sz="2200"/>
          </a:p>
          <a:p>
            <a:pPr eaLnBrk="1" hangingPunct="1"/>
            <a:r>
              <a:rPr lang="en-US" altLang="zh-CN" sz="1800"/>
              <a:t>Based on each Haar-like feature </a:t>
            </a:r>
            <a:r>
              <a:rPr lang="en-US" altLang="zh-CN" sz="1800" i="1"/>
              <a:t>f</a:t>
            </a:r>
            <a:r>
              <a:rPr lang="en-US" altLang="zh-CN" sz="1800" i="1" baseline="-25000"/>
              <a:t>j </a:t>
            </a:r>
            <a:r>
              <a:rPr lang="en-US" altLang="zh-CN" sz="1800"/>
              <a:t>, a weak classifier </a:t>
            </a:r>
            <a:r>
              <a:rPr lang="en-US" altLang="zh-CN" sz="1800" i="1"/>
              <a:t>h</a:t>
            </a:r>
            <a:r>
              <a:rPr lang="en-US" altLang="zh-CN" sz="1800" i="1" baseline="-25000"/>
              <a:t>j</a:t>
            </a:r>
            <a:r>
              <a:rPr lang="en-US" altLang="zh-CN" sz="1800" i="1"/>
              <a:t>(x) </a:t>
            </a:r>
            <a:r>
              <a:rPr lang="en-US" altLang="zh-CN" sz="1800"/>
              <a:t>is defined as: </a:t>
            </a:r>
            <a:br>
              <a:rPr lang="en-US" altLang="zh-CN" sz="1800"/>
            </a:br>
            <a:br>
              <a:rPr lang="en-US" altLang="zh-CN" sz="1800"/>
            </a:br>
            <a:br>
              <a:rPr lang="en-US" altLang="zh-CN" sz="1800"/>
            </a:br>
            <a:br>
              <a:rPr lang="en-US" altLang="zh-CN" sz="1800"/>
            </a:br>
            <a:r>
              <a:rPr lang="en-US" altLang="zh-CN" sz="1800"/>
              <a:t>where </a:t>
            </a:r>
            <a:r>
              <a:rPr lang="en-US" altLang="zh-CN" sz="1800" i="1"/>
              <a:t>x</a:t>
            </a:r>
            <a:r>
              <a:rPr lang="en-US" altLang="zh-CN" sz="1800"/>
              <a:t> is a sub-window, and </a:t>
            </a:r>
            <a:r>
              <a:rPr lang="el-GR" altLang="zh-CN" sz="1800" i="1"/>
              <a:t>θ</a:t>
            </a:r>
            <a:r>
              <a:rPr lang="en-US" altLang="zh-CN" sz="1800" i="1"/>
              <a:t> </a:t>
            </a:r>
            <a:r>
              <a:rPr lang="en-US" altLang="zh-CN" sz="1800"/>
              <a:t>is a threshold. </a:t>
            </a:r>
            <a:r>
              <a:rPr lang="en-US" altLang="zh-CN" sz="1800" i="1"/>
              <a:t>p</a:t>
            </a:r>
            <a:r>
              <a:rPr lang="en-US" altLang="zh-CN" sz="1800" i="1" baseline="-25000"/>
              <a:t>j </a:t>
            </a:r>
            <a:r>
              <a:rPr lang="en-US" altLang="zh-CN" sz="1800"/>
              <a:t>indicating the direction of the inequality sign.</a:t>
            </a:r>
            <a:endParaRPr lang="el-GR" altLang="zh-CN" sz="1800"/>
          </a:p>
        </p:txBody>
      </p:sp>
      <p:pic>
        <p:nvPicPr>
          <p:cNvPr id="22536" name="Picture 6" descr="head0800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>
            <a:grayscl/>
          </a:blip>
          <a:srcRect/>
          <a:stretch>
            <a:fillRect/>
          </a:stretch>
        </p:blipFill>
        <p:spPr>
          <a:xfrm>
            <a:off x="1066800" y="2209800"/>
            <a:ext cx="2362200" cy="1676400"/>
          </a:xfrm>
          <a:noFill/>
        </p:spPr>
      </p:pic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3124200" y="4495800"/>
          <a:ext cx="29718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217" name="Photo Editor Photo" r:id="rId6" imgW="3266667" imgH="771429" progId="">
                  <p:embed/>
                </p:oleObj>
              </mc:Choice>
              <mc:Fallback>
                <p:oleObj name="Photo Editor Photo" r:id="rId6" imgW="3266667" imgH="771429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495800"/>
                        <a:ext cx="29718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505200" y="2209800"/>
            <a:ext cx="2362200" cy="1663700"/>
            <a:chOff x="2928" y="1632"/>
            <a:chExt cx="1488" cy="1048"/>
          </a:xfrm>
        </p:grpSpPr>
        <p:graphicFrame>
          <p:nvGraphicFramePr>
            <p:cNvPr id="22531" name="Object 3"/>
            <p:cNvGraphicFramePr>
              <a:graphicFrameLocks noChangeAspect="1"/>
            </p:cNvGraphicFramePr>
            <p:nvPr/>
          </p:nvGraphicFramePr>
          <p:xfrm>
            <a:off x="2928" y="1632"/>
            <a:ext cx="1488" cy="1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3218" name="Photo Editor Photo" r:id="rId8" imgW="3029373" imgH="2257740" progId="">
                    <p:embed/>
                  </p:oleObj>
                </mc:Choice>
                <mc:Fallback>
                  <p:oleObj name="Photo Editor Photo" r:id="rId8" imgW="3029373" imgH="2257740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632"/>
                          <a:ext cx="1488" cy="10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3" name="Rectangle 22"/>
            <p:cNvSpPr>
              <a:spLocks noChangeArrowheads="1"/>
            </p:cNvSpPr>
            <p:nvPr/>
          </p:nvSpPr>
          <p:spPr bwMode="auto">
            <a:xfrm>
              <a:off x="3490" y="1837"/>
              <a:ext cx="559" cy="536"/>
            </a:xfrm>
            <a:prstGeom prst="rect">
              <a:avLst/>
            </a:prstGeom>
            <a:noFill/>
            <a:ln w="19050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25"/>
            <p:cNvGrpSpPr>
              <a:grpSpLocks/>
            </p:cNvGrpSpPr>
            <p:nvPr/>
          </p:nvGrpSpPr>
          <p:grpSpPr bwMode="auto">
            <a:xfrm flipV="1">
              <a:off x="3573" y="2009"/>
              <a:ext cx="384" cy="96"/>
              <a:chOff x="5088" y="1872"/>
              <a:chExt cx="384" cy="96"/>
            </a:xfrm>
          </p:grpSpPr>
          <p:sp>
            <p:nvSpPr>
              <p:cNvPr id="22545" name="Rectangle 23"/>
              <p:cNvSpPr>
                <a:spLocks noChangeArrowheads="1"/>
              </p:cNvSpPr>
              <p:nvPr/>
            </p:nvSpPr>
            <p:spPr bwMode="auto">
              <a:xfrm>
                <a:off x="5088" y="1920"/>
                <a:ext cx="38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46" name="Rectangle 24"/>
              <p:cNvSpPr>
                <a:spLocks noChangeArrowheads="1"/>
              </p:cNvSpPr>
              <p:nvPr/>
            </p:nvSpPr>
            <p:spPr bwMode="auto">
              <a:xfrm>
                <a:off x="5088" y="1872"/>
                <a:ext cx="38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066800" y="2616200"/>
            <a:ext cx="657225" cy="922338"/>
            <a:chOff x="1520" y="1824"/>
            <a:chExt cx="414" cy="581"/>
          </a:xfrm>
        </p:grpSpPr>
        <p:sp>
          <p:nvSpPr>
            <p:cNvPr id="22540" name="Rectangle 31"/>
            <p:cNvSpPr>
              <a:spLocks noChangeArrowheads="1"/>
            </p:cNvSpPr>
            <p:nvPr/>
          </p:nvSpPr>
          <p:spPr bwMode="auto">
            <a:xfrm>
              <a:off x="1520" y="1824"/>
              <a:ext cx="414" cy="581"/>
            </a:xfrm>
            <a:prstGeom prst="rect">
              <a:avLst/>
            </a:prstGeom>
            <a:noFill/>
            <a:ln w="19050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1" name="Rectangle 32"/>
            <p:cNvSpPr>
              <a:spLocks noChangeArrowheads="1"/>
            </p:cNvSpPr>
            <p:nvPr/>
          </p:nvSpPr>
          <p:spPr bwMode="auto">
            <a:xfrm>
              <a:off x="1717" y="1868"/>
              <a:ext cx="41" cy="23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2" name="Rectangle 33"/>
            <p:cNvSpPr>
              <a:spLocks noChangeArrowheads="1"/>
            </p:cNvSpPr>
            <p:nvPr/>
          </p:nvSpPr>
          <p:spPr bwMode="auto">
            <a:xfrm>
              <a:off x="1758" y="1868"/>
              <a:ext cx="41" cy="23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2539" name="Picture 11">
            <a:hlinkClick r:id="" action="ppaction://media"/>
          </p:cNvPr>
          <p:cNvPicPr/>
          <p:nvPr>
            <a:videoFile r:link="rId3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6019800" y="2209800"/>
            <a:ext cx="2362200" cy="171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62465E-6 L 0.05573 -0.0004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25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25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539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2539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Example</a:t>
            </a:r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143000"/>
            <a:ext cx="5029200" cy="321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152400" y="4724400"/>
            <a:ext cx="86868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sz="2400"/>
              <a:t>Feature’s value is calculated as the difference between the sum of the pixels within white and black rectangle regions.</a:t>
            </a:r>
          </a:p>
        </p:txBody>
      </p:sp>
      <p:graphicFrame>
        <p:nvGraphicFramePr>
          <p:cNvPr id="1843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81000" y="5867400"/>
          <a:ext cx="40386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809" name="Equation" r:id="rId4" imgW="1841400" imgH="241200" progId="Equation.3">
                  <p:embed/>
                </p:oleObj>
              </mc:Choice>
              <mc:Fallback>
                <p:oleObj name="Equation" r:id="rId4" imgW="18414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867400"/>
                        <a:ext cx="403860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4648200" y="5562600"/>
          <a:ext cx="38862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810" name="Equation" r:id="rId6" imgW="1879560" imgH="482400" progId="Equation.3">
                  <p:embed/>
                </p:oleObj>
              </mc:Choice>
              <mc:Fallback>
                <p:oleObj name="Equation" r:id="rId6" imgW="187956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562600"/>
                        <a:ext cx="3886200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err="1"/>
              <a:t>Adaboost</a:t>
            </a:r>
            <a:r>
              <a:rPr lang="en-US" dirty="0"/>
              <a:t> Learning</a:t>
            </a:r>
          </a:p>
        </p:txBody>
      </p:sp>
      <p:graphicFrame>
        <p:nvGraphicFramePr>
          <p:cNvPr id="19458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1143000" y="2057400"/>
          <a:ext cx="66294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857" name="Equation" r:id="rId3" imgW="2006280" imgH="228600" progId="Equation.3">
                  <p:embed/>
                </p:oleObj>
              </mc:Choice>
              <mc:Fallback>
                <p:oleObj name="Equation" r:id="rId3" imgW="20062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57400"/>
                        <a:ext cx="6629400" cy="7540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1600200" y="3048000"/>
          <a:ext cx="48006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858" name="Equation" r:id="rId5" imgW="1892160" imgH="482400" progId="Equation.3">
                  <p:embed/>
                </p:oleObj>
              </mc:Choice>
              <mc:Fallback>
                <p:oleObj name="Equation" r:id="rId5" imgW="189216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048000"/>
                        <a:ext cx="4800600" cy="12255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Rectangle 8"/>
          <p:cNvSpPr>
            <a:spLocks noChangeArrowheads="1"/>
          </p:cNvSpPr>
          <p:nvPr/>
        </p:nvSpPr>
        <p:spPr bwMode="auto">
          <a:xfrm>
            <a:off x="914400" y="4724400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The more distinctive the feature, the larger the weight.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07025"/>
            <a:ext cx="2895600" cy="476250"/>
          </a:xfrm>
          <a:noFill/>
        </p:spPr>
        <p:txBody>
          <a:bodyPr/>
          <a:lstStyle/>
          <a:p>
            <a:r>
              <a:rPr lang="en-US" altLang="zh-CN"/>
              <a:t>Chen Huang  UC Riverside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4648200" y="1447800"/>
            <a:ext cx="3808413" cy="2298700"/>
            <a:chOff x="2929" y="1440"/>
            <a:chExt cx="2399" cy="1448"/>
          </a:xfrm>
        </p:grpSpPr>
        <p:pic>
          <p:nvPicPr>
            <p:cNvPr id="18483" name="Picture 50" descr="2face_gray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65" y="1505"/>
              <a:ext cx="1663" cy="1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84" name="Text Box 58"/>
            <p:cNvSpPr txBox="1">
              <a:spLocks noChangeArrowheads="1"/>
            </p:cNvSpPr>
            <p:nvPr/>
          </p:nvSpPr>
          <p:spPr bwMode="auto">
            <a:xfrm>
              <a:off x="2929" y="1440"/>
              <a:ext cx="640" cy="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just"/>
              <a:r>
                <a:rPr lang="en-US" altLang="zh-CN">
                  <a:latin typeface="Times New Roman" charset="0"/>
                </a:rPr>
                <a:t>Original image</a:t>
              </a:r>
              <a:endParaRPr lang="en-US" altLang="zh-CN"/>
            </a:p>
          </p:txBody>
        </p:sp>
        <p:sp>
          <p:nvSpPr>
            <p:cNvPr id="18485" name="Line 59"/>
            <p:cNvSpPr>
              <a:spLocks noChangeShapeType="1"/>
            </p:cNvSpPr>
            <p:nvPr/>
          </p:nvSpPr>
          <p:spPr bwMode="auto">
            <a:xfrm>
              <a:off x="3408" y="1707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4343400" y="2133600"/>
            <a:ext cx="2897188" cy="1951038"/>
            <a:chOff x="2784" y="1907"/>
            <a:chExt cx="1825" cy="1229"/>
          </a:xfrm>
        </p:grpSpPr>
        <p:pic>
          <p:nvPicPr>
            <p:cNvPr id="18478" name="Picture 51" descr="2face_gray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91" y="2026"/>
              <a:ext cx="1118" cy="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79" name="Picture 52" descr="2face_gray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330" y="2471"/>
              <a:ext cx="799" cy="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80" name="Text Box 60"/>
            <p:cNvSpPr txBox="1">
              <a:spLocks noChangeArrowheads="1"/>
            </p:cNvSpPr>
            <p:nvPr/>
          </p:nvSpPr>
          <p:spPr bwMode="auto">
            <a:xfrm>
              <a:off x="2784" y="1907"/>
              <a:ext cx="638" cy="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just"/>
              <a:r>
                <a:rPr lang="en-US" altLang="zh-CN">
                  <a:latin typeface="Times New Roman" charset="0"/>
                </a:rPr>
                <a:t>Scaled images</a:t>
              </a:r>
              <a:endParaRPr lang="en-US" altLang="zh-CN"/>
            </a:p>
          </p:txBody>
        </p:sp>
        <p:sp>
          <p:nvSpPr>
            <p:cNvPr id="18481" name="Line 61"/>
            <p:cNvSpPr>
              <a:spLocks noChangeShapeType="1"/>
            </p:cNvSpPr>
            <p:nvPr/>
          </p:nvSpPr>
          <p:spPr bwMode="auto">
            <a:xfrm>
              <a:off x="3330" y="2156"/>
              <a:ext cx="1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82" name="Line 62"/>
            <p:cNvSpPr>
              <a:spLocks noChangeShapeType="1"/>
            </p:cNvSpPr>
            <p:nvPr/>
          </p:nvSpPr>
          <p:spPr bwMode="auto">
            <a:xfrm>
              <a:off x="3201" y="2244"/>
              <a:ext cx="159" cy="1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-152400"/>
            <a:ext cx="7772400" cy="1143000"/>
          </a:xfrm>
        </p:spPr>
        <p:txBody>
          <a:bodyPr/>
          <a:lstStyle/>
          <a:p>
            <a:pPr marL="723900" indent="-723900" eaLnBrk="1" hangingPunct="1"/>
            <a:r>
              <a:rPr lang="en-US" altLang="zh-CN" sz="2400" dirty="0" err="1"/>
              <a:t>Haar</a:t>
            </a:r>
            <a:r>
              <a:rPr lang="en-US" altLang="zh-CN" sz="2400" dirty="0"/>
              <a:t>-Feature based object detection algorithm</a:t>
            </a:r>
          </a:p>
        </p:txBody>
      </p:sp>
      <p:sp>
        <p:nvSpPr>
          <p:cNvPr id="10289" name="Text Box 49"/>
          <p:cNvSpPr txBox="1">
            <a:spLocks noChangeArrowheads="1"/>
          </p:cNvSpPr>
          <p:nvPr/>
        </p:nvSpPr>
        <p:spPr bwMode="auto">
          <a:xfrm>
            <a:off x="381000" y="4800600"/>
            <a:ext cx="510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charset="0"/>
              </a:rPr>
              <a:t>(320 – 20) * (240 – 20) = 66,000 sub-windows</a:t>
            </a:r>
          </a:p>
        </p:txBody>
      </p:sp>
      <p:sp>
        <p:nvSpPr>
          <p:cNvPr id="10294" name="Rectangle 54"/>
          <p:cNvSpPr>
            <a:spLocks noChangeArrowheads="1"/>
          </p:cNvSpPr>
          <p:nvPr/>
        </p:nvSpPr>
        <p:spPr bwMode="auto">
          <a:xfrm>
            <a:off x="8077200" y="2286000"/>
            <a:ext cx="254000" cy="2825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3" name="Rectangle 53"/>
          <p:cNvSpPr>
            <a:spLocks noChangeArrowheads="1"/>
          </p:cNvSpPr>
          <p:nvPr/>
        </p:nvSpPr>
        <p:spPr bwMode="auto">
          <a:xfrm>
            <a:off x="5486400" y="3200400"/>
            <a:ext cx="254000" cy="2825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381000" y="1524000"/>
            <a:ext cx="4294188" cy="3232150"/>
            <a:chOff x="240" y="1440"/>
            <a:chExt cx="2705" cy="2036"/>
          </a:xfrm>
        </p:grpSpPr>
        <p:grpSp>
          <p:nvGrpSpPr>
            <p:cNvPr id="5" name="Group 45"/>
            <p:cNvGrpSpPr>
              <a:grpSpLocks/>
            </p:cNvGrpSpPr>
            <p:nvPr/>
          </p:nvGrpSpPr>
          <p:grpSpPr bwMode="auto">
            <a:xfrm>
              <a:off x="240" y="1440"/>
              <a:ext cx="2705" cy="1584"/>
              <a:chOff x="223" y="1440"/>
              <a:chExt cx="2705" cy="1584"/>
            </a:xfrm>
          </p:grpSpPr>
          <p:grpSp>
            <p:nvGrpSpPr>
              <p:cNvPr id="6" name="Group 37"/>
              <p:cNvGrpSpPr>
                <a:grpSpLocks/>
              </p:cNvGrpSpPr>
              <p:nvPr/>
            </p:nvGrpSpPr>
            <p:grpSpPr bwMode="auto">
              <a:xfrm>
                <a:off x="223" y="1444"/>
                <a:ext cx="2249" cy="1580"/>
                <a:chOff x="223" y="1444"/>
                <a:chExt cx="2249" cy="1580"/>
              </a:xfrm>
            </p:grpSpPr>
            <p:sp>
              <p:nvSpPr>
                <p:cNvPr id="1847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299" y="1444"/>
                  <a:ext cx="781" cy="4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just"/>
                  <a:r>
                    <a:rPr lang="en-US" altLang="zh-CN">
                      <a:latin typeface="Times New Roman" charset="0"/>
                    </a:rPr>
                    <a:t>X axis</a:t>
                  </a:r>
                  <a:endParaRPr lang="en-US" altLang="zh-CN"/>
                </a:p>
              </p:txBody>
            </p:sp>
            <p:sp>
              <p:nvSpPr>
                <p:cNvPr id="18472" name="Rectangle 4"/>
                <p:cNvSpPr>
                  <a:spLocks noChangeArrowheads="1"/>
                </p:cNvSpPr>
                <p:nvPr/>
              </p:nvSpPr>
              <p:spPr bwMode="auto">
                <a:xfrm>
                  <a:off x="711" y="1753"/>
                  <a:ext cx="1761" cy="127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73" name="Line 13"/>
                <p:cNvSpPr>
                  <a:spLocks noChangeShapeType="1"/>
                </p:cNvSpPr>
                <p:nvPr/>
              </p:nvSpPr>
              <p:spPr bwMode="auto">
                <a:xfrm>
                  <a:off x="565" y="1753"/>
                  <a:ext cx="2" cy="11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74" name="Line 16"/>
                <p:cNvSpPr>
                  <a:spLocks noChangeShapeType="1"/>
                </p:cNvSpPr>
                <p:nvPr/>
              </p:nvSpPr>
              <p:spPr bwMode="auto">
                <a:xfrm>
                  <a:off x="664" y="1654"/>
                  <a:ext cx="175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7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23" y="2143"/>
                  <a:ext cx="390" cy="5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>
                  <a:prstTxWarp prst="textNoShape">
                    <a:avLst/>
                  </a:prstTxWarp>
                </a:bodyPr>
                <a:lstStyle/>
                <a:p>
                  <a:pPr algn="just"/>
                  <a:r>
                    <a:rPr lang="en-US" altLang="zh-CN">
                      <a:latin typeface="Times New Roman" charset="0"/>
                    </a:rPr>
                    <a:t>Y axis</a:t>
                  </a:r>
                  <a:endParaRPr lang="en-US" altLang="zh-CN"/>
                </a:p>
              </p:txBody>
            </p:sp>
            <p:sp>
              <p:nvSpPr>
                <p:cNvPr id="1847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35" y="1523"/>
                  <a:ext cx="394" cy="2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just"/>
                  <a:r>
                    <a:rPr lang="en-US" altLang="zh-CN">
                      <a:latin typeface="Times New Roman" charset="0"/>
                    </a:rPr>
                    <a:t>0</a:t>
                  </a:r>
                  <a:endParaRPr lang="en-US" altLang="zh-CN"/>
                </a:p>
              </p:txBody>
            </p:sp>
            <p:sp>
              <p:nvSpPr>
                <p:cNvPr id="1847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27" y="2733"/>
                  <a:ext cx="63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just"/>
                  <a:r>
                    <a:rPr lang="en-US" altLang="zh-CN">
                      <a:latin typeface="Times New Roman" charset="0"/>
                    </a:rPr>
                    <a:t>240</a:t>
                  </a:r>
                  <a:endParaRPr lang="en-US" altLang="zh-CN"/>
                </a:p>
              </p:txBody>
            </p:sp>
          </p:grpSp>
          <p:sp>
            <p:nvSpPr>
              <p:cNvPr id="18470" name="Text Box 30"/>
              <p:cNvSpPr txBox="1">
                <a:spLocks noChangeArrowheads="1"/>
              </p:cNvSpPr>
              <p:nvPr/>
            </p:nvSpPr>
            <p:spPr bwMode="auto">
              <a:xfrm>
                <a:off x="2145" y="1440"/>
                <a:ext cx="783" cy="4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just"/>
                <a:r>
                  <a:rPr lang="en-US" altLang="zh-CN">
                    <a:latin typeface="Times New Roman" charset="0"/>
                  </a:rPr>
                  <a:t>320</a:t>
                </a:r>
                <a:endParaRPr lang="en-US" altLang="zh-CN"/>
              </a:p>
            </p:txBody>
          </p:sp>
        </p:grpSp>
        <p:sp>
          <p:nvSpPr>
            <p:cNvPr id="18468" name="Text Box 46"/>
            <p:cNvSpPr txBox="1">
              <a:spLocks noChangeArrowheads="1"/>
            </p:cNvSpPr>
            <p:nvPr/>
          </p:nvSpPr>
          <p:spPr bwMode="auto">
            <a:xfrm>
              <a:off x="624" y="3264"/>
              <a:ext cx="19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charset="0"/>
                </a:rPr>
                <a:t>Movement of sub-window</a:t>
              </a:r>
            </a:p>
          </p:txBody>
        </p:sp>
      </p:grp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5715000" y="2579688"/>
            <a:ext cx="2743200" cy="1992312"/>
            <a:chOff x="3600" y="2153"/>
            <a:chExt cx="1728" cy="1255"/>
          </a:xfrm>
        </p:grpSpPr>
        <p:sp>
          <p:nvSpPr>
            <p:cNvPr id="18464" name="Line 55"/>
            <p:cNvSpPr>
              <a:spLocks noChangeShapeType="1"/>
            </p:cNvSpPr>
            <p:nvPr/>
          </p:nvSpPr>
          <p:spPr bwMode="auto">
            <a:xfrm flipH="1">
              <a:off x="4928" y="2153"/>
              <a:ext cx="159" cy="8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65" name="Line 56"/>
            <p:cNvSpPr>
              <a:spLocks noChangeShapeType="1"/>
            </p:cNvSpPr>
            <p:nvPr/>
          </p:nvSpPr>
          <p:spPr bwMode="auto">
            <a:xfrm>
              <a:off x="3600" y="2736"/>
              <a:ext cx="688" cy="3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66" name="Text Box 57"/>
            <p:cNvSpPr txBox="1">
              <a:spLocks noChangeArrowheads="1"/>
            </p:cNvSpPr>
            <p:nvPr/>
          </p:nvSpPr>
          <p:spPr bwMode="auto">
            <a:xfrm>
              <a:off x="4290" y="3004"/>
              <a:ext cx="103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just"/>
              <a:r>
                <a:rPr lang="en-US" altLang="zh-CN">
                  <a:latin typeface="Times New Roman" charset="0"/>
                </a:rPr>
                <a:t>Faces detected on different scales</a:t>
              </a:r>
              <a:endParaRPr lang="en-US" altLang="zh-CN"/>
            </a:p>
          </p:txBody>
        </p:sp>
      </p:grpSp>
      <p:sp>
        <p:nvSpPr>
          <p:cNvPr id="10274" name="Rectangle 34"/>
          <p:cNvSpPr>
            <a:spLocks noChangeArrowheads="1"/>
          </p:cNvSpPr>
          <p:nvPr/>
        </p:nvSpPr>
        <p:spPr bwMode="auto">
          <a:xfrm>
            <a:off x="1219200" y="2057400"/>
            <a:ext cx="392113" cy="339725"/>
          </a:xfrm>
          <a:prstGeom prst="rect">
            <a:avLst/>
          </a:prstGeom>
          <a:solidFill>
            <a:srgbClr val="FFFFFF"/>
          </a:solidFill>
          <a:ln w="25400">
            <a:solidFill>
              <a:srgbClr val="FF33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5" name="Rectangle 35"/>
          <p:cNvSpPr>
            <a:spLocks noChangeArrowheads="1"/>
          </p:cNvSpPr>
          <p:nvPr/>
        </p:nvSpPr>
        <p:spPr bwMode="auto">
          <a:xfrm>
            <a:off x="1219200" y="2209800"/>
            <a:ext cx="392113" cy="339725"/>
          </a:xfrm>
          <a:prstGeom prst="rect">
            <a:avLst/>
          </a:prstGeom>
          <a:solidFill>
            <a:srgbClr val="FFFFFF"/>
          </a:solidFill>
          <a:ln w="25400">
            <a:solidFill>
              <a:srgbClr val="FF33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6" name="Rectangle 36"/>
          <p:cNvSpPr>
            <a:spLocks noChangeArrowheads="1"/>
          </p:cNvSpPr>
          <p:nvPr/>
        </p:nvSpPr>
        <p:spPr bwMode="auto">
          <a:xfrm>
            <a:off x="1219200" y="2362200"/>
            <a:ext cx="392113" cy="339725"/>
          </a:xfrm>
          <a:prstGeom prst="rect">
            <a:avLst/>
          </a:prstGeom>
          <a:solidFill>
            <a:srgbClr val="FFFFFF"/>
          </a:solidFill>
          <a:ln w="25400">
            <a:solidFill>
              <a:srgbClr val="FF33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1219200" y="2895600"/>
            <a:ext cx="392113" cy="949325"/>
            <a:chOff x="768" y="2352"/>
            <a:chExt cx="247" cy="598"/>
          </a:xfrm>
        </p:grpSpPr>
        <p:sp>
          <p:nvSpPr>
            <p:cNvPr id="18462" name="Text Box 39"/>
            <p:cNvSpPr txBox="1">
              <a:spLocks noChangeArrowheads="1"/>
            </p:cNvSpPr>
            <p:nvPr/>
          </p:nvSpPr>
          <p:spPr bwMode="auto">
            <a:xfrm rot="5400000">
              <a:off x="763" y="2385"/>
              <a:ext cx="278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18463" name="Rectangle 40"/>
            <p:cNvSpPr>
              <a:spLocks noChangeArrowheads="1"/>
            </p:cNvSpPr>
            <p:nvPr/>
          </p:nvSpPr>
          <p:spPr bwMode="auto">
            <a:xfrm>
              <a:off x="768" y="2736"/>
              <a:ext cx="247" cy="21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FF33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1371600" y="2057400"/>
            <a:ext cx="2286000" cy="1524000"/>
            <a:chOff x="864" y="1824"/>
            <a:chExt cx="1440" cy="960"/>
          </a:xfrm>
        </p:grpSpPr>
        <p:sp>
          <p:nvSpPr>
            <p:cNvPr id="18459" name="Text Box 20"/>
            <p:cNvSpPr txBox="1">
              <a:spLocks noChangeArrowheads="1"/>
            </p:cNvSpPr>
            <p:nvPr/>
          </p:nvSpPr>
          <p:spPr bwMode="auto">
            <a:xfrm>
              <a:off x="1392" y="2197"/>
              <a:ext cx="912" cy="5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just"/>
              <a:r>
                <a:rPr lang="en-US" altLang="zh-CN">
                  <a:latin typeface="Times New Roman" charset="0"/>
                </a:rPr>
                <a:t>20x20 </a:t>
              </a:r>
            </a:p>
            <a:p>
              <a:pPr algn="just"/>
              <a:r>
                <a:rPr lang="en-US" altLang="zh-CN">
                  <a:latin typeface="Times New Roman" charset="0"/>
                </a:rPr>
                <a:t>sub- window</a:t>
              </a:r>
              <a:endParaRPr lang="en-US" altLang="zh-CN"/>
            </a:p>
          </p:txBody>
        </p:sp>
        <p:sp>
          <p:nvSpPr>
            <p:cNvPr id="18460" name="Rectangle 42"/>
            <p:cNvSpPr>
              <a:spLocks noChangeArrowheads="1"/>
            </p:cNvSpPr>
            <p:nvPr/>
          </p:nvSpPr>
          <p:spPr bwMode="auto">
            <a:xfrm>
              <a:off x="864" y="1824"/>
              <a:ext cx="277" cy="21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FF33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61" name="Line 43"/>
            <p:cNvSpPr>
              <a:spLocks noChangeShapeType="1"/>
            </p:cNvSpPr>
            <p:nvPr/>
          </p:nvSpPr>
          <p:spPr bwMode="auto">
            <a:xfrm flipH="1" flipV="1">
              <a:off x="1152" y="2016"/>
              <a:ext cx="269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310" name="Picture 7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362200"/>
            <a:ext cx="381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4" name="Text Box 74"/>
          <p:cNvSpPr txBox="1">
            <a:spLocks noChangeArrowheads="1"/>
          </p:cNvSpPr>
          <p:nvPr/>
        </p:nvSpPr>
        <p:spPr bwMode="auto">
          <a:xfrm>
            <a:off x="1524000" y="2667000"/>
            <a:ext cx="1066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>
                <a:latin typeface="Times New Roman" charset="0"/>
                <a:ea typeface="New times roman" charset="0"/>
                <a:cs typeface="New times roman" charset="0"/>
              </a:rPr>
              <a:t>Face found</a:t>
            </a:r>
          </a:p>
        </p:txBody>
      </p:sp>
      <p:sp>
        <p:nvSpPr>
          <p:cNvPr id="10316" name="Rectangle 76"/>
          <p:cNvSpPr>
            <a:spLocks noChangeArrowheads="1"/>
          </p:cNvSpPr>
          <p:nvPr/>
        </p:nvSpPr>
        <p:spPr bwMode="auto">
          <a:xfrm>
            <a:off x="5943600" y="1676400"/>
            <a:ext cx="254000" cy="2825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7" name="Rectangle 77"/>
          <p:cNvSpPr>
            <a:spLocks noChangeArrowheads="1"/>
          </p:cNvSpPr>
          <p:nvPr/>
        </p:nvSpPr>
        <p:spPr bwMode="auto">
          <a:xfrm>
            <a:off x="5943600" y="1752600"/>
            <a:ext cx="254000" cy="2825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8" name="Rectangle 78"/>
          <p:cNvSpPr>
            <a:spLocks noChangeArrowheads="1"/>
          </p:cNvSpPr>
          <p:nvPr/>
        </p:nvSpPr>
        <p:spPr bwMode="auto">
          <a:xfrm>
            <a:off x="5943600" y="1828800"/>
            <a:ext cx="254000" cy="2825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9" name="Rectangle 79"/>
          <p:cNvSpPr>
            <a:spLocks noChangeArrowheads="1"/>
          </p:cNvSpPr>
          <p:nvPr/>
        </p:nvSpPr>
        <p:spPr bwMode="auto">
          <a:xfrm>
            <a:off x="5562600" y="2438400"/>
            <a:ext cx="254000" cy="2825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0" name="Rectangle 80"/>
          <p:cNvSpPr>
            <a:spLocks noChangeArrowheads="1"/>
          </p:cNvSpPr>
          <p:nvPr/>
        </p:nvSpPr>
        <p:spPr bwMode="auto">
          <a:xfrm>
            <a:off x="5562600" y="2514600"/>
            <a:ext cx="254000" cy="2825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1" name="Rectangle 81"/>
          <p:cNvSpPr>
            <a:spLocks noChangeArrowheads="1"/>
          </p:cNvSpPr>
          <p:nvPr/>
        </p:nvSpPr>
        <p:spPr bwMode="auto">
          <a:xfrm>
            <a:off x="5562600" y="2590800"/>
            <a:ext cx="254000" cy="2825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2" name="Rectangle 82"/>
          <p:cNvSpPr>
            <a:spLocks noChangeArrowheads="1"/>
          </p:cNvSpPr>
          <p:nvPr/>
        </p:nvSpPr>
        <p:spPr bwMode="auto">
          <a:xfrm>
            <a:off x="5257800" y="3124200"/>
            <a:ext cx="254000" cy="2825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3" name="Rectangle 83"/>
          <p:cNvSpPr>
            <a:spLocks noChangeArrowheads="1"/>
          </p:cNvSpPr>
          <p:nvPr/>
        </p:nvSpPr>
        <p:spPr bwMode="auto">
          <a:xfrm>
            <a:off x="5257800" y="3200400"/>
            <a:ext cx="254000" cy="2825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4" name="Rectangle 84"/>
          <p:cNvSpPr>
            <a:spLocks noChangeArrowheads="1"/>
          </p:cNvSpPr>
          <p:nvPr/>
        </p:nvSpPr>
        <p:spPr bwMode="auto">
          <a:xfrm>
            <a:off x="5257800" y="3276600"/>
            <a:ext cx="254000" cy="2825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9" grpId="0"/>
      <p:bldP spid="10294" grpId="0" animBg="1"/>
      <p:bldP spid="10293" grpId="0" animBg="1"/>
      <p:bldP spid="10274" grpId="0" animBg="1"/>
      <p:bldP spid="10275" grpId="0" animBg="1"/>
      <p:bldP spid="10276" grpId="0" animBg="1"/>
      <p:bldP spid="10314" grpId="0"/>
      <p:bldP spid="10314" grpId="1"/>
      <p:bldP spid="10316" grpId="0" animBg="1"/>
      <p:bldP spid="10316" grpId="1" animBg="1"/>
      <p:bldP spid="10317" grpId="0" animBg="1"/>
      <p:bldP spid="10317" grpId="1" animBg="1"/>
      <p:bldP spid="10318" grpId="0" animBg="1"/>
      <p:bldP spid="10318" grpId="1" animBg="1"/>
      <p:bldP spid="10319" grpId="0" animBg="1"/>
      <p:bldP spid="10319" grpId="1" animBg="1"/>
      <p:bldP spid="10320" grpId="0" animBg="1"/>
      <p:bldP spid="10320" grpId="1" animBg="1"/>
      <p:bldP spid="10321" grpId="0" animBg="1"/>
      <p:bldP spid="10321" grpId="1" animBg="1"/>
      <p:bldP spid="10322" grpId="0" animBg="1"/>
      <p:bldP spid="10322" grpId="1" animBg="1"/>
      <p:bldP spid="10323" grpId="0" animBg="1"/>
      <p:bldP spid="10323" grpId="1" animBg="1"/>
      <p:bldP spid="10324" grpId="0" animBg="1"/>
      <p:bldP spid="1032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788025"/>
            <a:ext cx="2895600" cy="476250"/>
          </a:xfrm>
          <a:noFill/>
        </p:spPr>
        <p:txBody>
          <a:bodyPr/>
          <a:lstStyle/>
          <a:p>
            <a:r>
              <a:rPr lang="en-US" altLang="zh-CN"/>
              <a:t>Chen Huang  UC Riverside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Face detection in sub-window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990600" y="3505200"/>
            <a:ext cx="2819400" cy="1143000"/>
            <a:chOff x="624" y="2352"/>
            <a:chExt cx="1776" cy="720"/>
          </a:xfrm>
        </p:grpSpPr>
        <p:pic>
          <p:nvPicPr>
            <p:cNvPr id="19551" name="Picture 2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24" y="2352"/>
              <a:ext cx="816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552" name="Picture 2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84" y="2352"/>
              <a:ext cx="816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990600" y="1828800"/>
            <a:ext cx="2895600" cy="1219200"/>
            <a:chOff x="576" y="1296"/>
            <a:chExt cx="1824" cy="797"/>
          </a:xfrm>
        </p:grpSpPr>
        <p:pic>
          <p:nvPicPr>
            <p:cNvPr id="19549" name="Picture 3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6" y="1296"/>
              <a:ext cx="816" cy="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550" name="Picture 3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84" y="1296"/>
              <a:ext cx="816" cy="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1295400" y="3733800"/>
            <a:ext cx="3810000" cy="685800"/>
            <a:chOff x="816" y="2496"/>
            <a:chExt cx="2400" cy="432"/>
          </a:xfrm>
        </p:grpSpPr>
        <p:sp>
          <p:nvSpPr>
            <p:cNvPr id="19540" name="Rectangle 27"/>
            <p:cNvSpPr>
              <a:spLocks noChangeArrowheads="1"/>
            </p:cNvSpPr>
            <p:nvPr/>
          </p:nvSpPr>
          <p:spPr bwMode="auto">
            <a:xfrm>
              <a:off x="816" y="2496"/>
              <a:ext cx="38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41" name="Rectangle 28"/>
            <p:cNvSpPr>
              <a:spLocks noChangeArrowheads="1"/>
            </p:cNvSpPr>
            <p:nvPr/>
          </p:nvSpPr>
          <p:spPr bwMode="auto">
            <a:xfrm>
              <a:off x="816" y="2592"/>
              <a:ext cx="384" cy="9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42" name="Rectangle 29"/>
            <p:cNvSpPr>
              <a:spLocks noChangeArrowheads="1"/>
            </p:cNvSpPr>
            <p:nvPr/>
          </p:nvSpPr>
          <p:spPr bwMode="auto">
            <a:xfrm>
              <a:off x="1920" y="254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43" name="Rectangle 30"/>
            <p:cNvSpPr>
              <a:spLocks noChangeArrowheads="1"/>
            </p:cNvSpPr>
            <p:nvPr/>
          </p:nvSpPr>
          <p:spPr bwMode="auto">
            <a:xfrm>
              <a:off x="2016" y="254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44" name="Rectangle 31"/>
            <p:cNvSpPr>
              <a:spLocks noChangeArrowheads="1"/>
            </p:cNvSpPr>
            <p:nvPr/>
          </p:nvSpPr>
          <p:spPr bwMode="auto">
            <a:xfrm>
              <a:off x="1824" y="254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45" name="Line 41"/>
            <p:cNvSpPr>
              <a:spLocks noChangeShapeType="1"/>
            </p:cNvSpPr>
            <p:nvPr/>
          </p:nvSpPr>
          <p:spPr bwMode="auto">
            <a:xfrm>
              <a:off x="2544" y="283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46" name="Text Box 42"/>
            <p:cNvSpPr txBox="1">
              <a:spLocks noChangeArrowheads="1"/>
            </p:cNvSpPr>
            <p:nvPr/>
          </p:nvSpPr>
          <p:spPr bwMode="auto">
            <a:xfrm>
              <a:off x="2592" y="2544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accent2"/>
                  </a:solidFill>
                  <a:latin typeface="Times New Roman" charset="0"/>
                </a:rPr>
                <a:t>Fail</a:t>
              </a:r>
            </a:p>
          </p:txBody>
        </p:sp>
        <p:sp>
          <p:nvSpPr>
            <p:cNvPr id="19547" name="Line 43"/>
            <p:cNvSpPr>
              <a:spLocks noChangeShapeType="1"/>
            </p:cNvSpPr>
            <p:nvPr/>
          </p:nvSpPr>
          <p:spPr bwMode="auto">
            <a:xfrm>
              <a:off x="2688" y="2784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48" name="Line 44"/>
            <p:cNvSpPr>
              <a:spLocks noChangeShapeType="1"/>
            </p:cNvSpPr>
            <p:nvPr/>
          </p:nvSpPr>
          <p:spPr bwMode="auto">
            <a:xfrm flipH="1">
              <a:off x="2688" y="2784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1143000" y="1295400"/>
            <a:ext cx="3810000" cy="1447800"/>
            <a:chOff x="720" y="1104"/>
            <a:chExt cx="2400" cy="912"/>
          </a:xfrm>
        </p:grpSpPr>
        <p:grpSp>
          <p:nvGrpSpPr>
            <p:cNvPr id="6" name="Group 50"/>
            <p:cNvGrpSpPr>
              <a:grpSpLocks/>
            </p:cNvGrpSpPr>
            <p:nvPr/>
          </p:nvGrpSpPr>
          <p:grpSpPr bwMode="auto">
            <a:xfrm>
              <a:off x="864" y="1680"/>
              <a:ext cx="2256" cy="336"/>
              <a:chOff x="816" y="1536"/>
              <a:chExt cx="2256" cy="336"/>
            </a:xfrm>
          </p:grpSpPr>
          <p:sp>
            <p:nvSpPr>
              <p:cNvPr id="19533" name="Rectangle 34"/>
              <p:cNvSpPr>
                <a:spLocks noChangeArrowheads="1"/>
              </p:cNvSpPr>
              <p:nvPr/>
            </p:nvSpPr>
            <p:spPr bwMode="auto">
              <a:xfrm>
                <a:off x="816" y="1536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34" name="Rectangle 35"/>
              <p:cNvSpPr>
                <a:spLocks noChangeArrowheads="1"/>
              </p:cNvSpPr>
              <p:nvPr/>
            </p:nvSpPr>
            <p:spPr bwMode="auto">
              <a:xfrm>
                <a:off x="816" y="1632"/>
                <a:ext cx="384" cy="9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35" name="Rectangle 36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96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36" name="Rectangle 37"/>
              <p:cNvSpPr>
                <a:spLocks noChangeArrowheads="1"/>
              </p:cNvSpPr>
              <p:nvPr/>
            </p:nvSpPr>
            <p:spPr bwMode="auto">
              <a:xfrm>
                <a:off x="2064" y="163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37" name="Rectangle 38"/>
              <p:cNvSpPr>
                <a:spLocks noChangeArrowheads="1"/>
              </p:cNvSpPr>
              <p:nvPr/>
            </p:nvSpPr>
            <p:spPr bwMode="auto">
              <a:xfrm>
                <a:off x="1872" y="163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38" name="Line 39"/>
              <p:cNvSpPr>
                <a:spLocks noChangeShapeType="1"/>
              </p:cNvSpPr>
              <p:nvPr/>
            </p:nvSpPr>
            <p:spPr bwMode="auto">
              <a:xfrm>
                <a:off x="2496" y="187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39" name="Text Box 40"/>
              <p:cNvSpPr txBox="1">
                <a:spLocks noChangeArrowheads="1"/>
              </p:cNvSpPr>
              <p:nvPr/>
            </p:nvSpPr>
            <p:spPr bwMode="auto">
              <a:xfrm>
                <a:off x="2544" y="1584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Times New Roman" charset="0"/>
                  </a:rPr>
                  <a:t>Pass</a:t>
                </a:r>
              </a:p>
            </p:txBody>
          </p:sp>
        </p:grpSp>
        <p:sp>
          <p:nvSpPr>
            <p:cNvPr id="19530" name="Text Box 51"/>
            <p:cNvSpPr txBox="1">
              <a:spLocks noChangeArrowheads="1"/>
            </p:cNvSpPr>
            <p:nvPr/>
          </p:nvSpPr>
          <p:spPr bwMode="auto">
            <a:xfrm>
              <a:off x="720" y="1104"/>
              <a:ext cx="16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charset="0"/>
                </a:rPr>
                <a:t>Facial Haar </a:t>
              </a:r>
              <a:r>
                <a:rPr lang="en-US" altLang="zh-CN" b="1" i="1" u="sng">
                  <a:latin typeface="Times New Roman" charset="0"/>
                </a:rPr>
                <a:t>features</a:t>
              </a:r>
            </a:p>
          </p:txBody>
        </p:sp>
        <p:sp>
          <p:nvSpPr>
            <p:cNvPr id="19531" name="Line 53"/>
            <p:cNvSpPr>
              <a:spLocks noChangeShapeType="1"/>
            </p:cNvSpPr>
            <p:nvPr/>
          </p:nvSpPr>
          <p:spPr bwMode="auto">
            <a:xfrm flipH="1">
              <a:off x="1104" y="1296"/>
              <a:ext cx="288" cy="384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32" name="Line 54"/>
            <p:cNvSpPr>
              <a:spLocks noChangeShapeType="1"/>
            </p:cNvSpPr>
            <p:nvPr/>
          </p:nvSpPr>
          <p:spPr bwMode="auto">
            <a:xfrm>
              <a:off x="1488" y="1296"/>
              <a:ext cx="528" cy="48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457200" y="3962400"/>
            <a:ext cx="4495800" cy="1617663"/>
            <a:chOff x="288" y="2784"/>
            <a:chExt cx="2832" cy="1019"/>
          </a:xfrm>
        </p:grpSpPr>
        <p:sp>
          <p:nvSpPr>
            <p:cNvPr id="19526" name="Text Box 19"/>
            <p:cNvSpPr txBox="1">
              <a:spLocks noChangeArrowheads="1"/>
            </p:cNvSpPr>
            <p:nvPr/>
          </p:nvSpPr>
          <p:spPr bwMode="auto">
            <a:xfrm>
              <a:off x="288" y="3360"/>
              <a:ext cx="2832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charset="0"/>
                </a:rPr>
                <a:t>Calculate Haar-feature value:</a:t>
              </a:r>
            </a:p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charset="0"/>
                </a:rPr>
                <a:t>Pixel_Sum(Rect_W) – Pixel_Sum(Rect_B)</a:t>
              </a:r>
            </a:p>
          </p:txBody>
        </p:sp>
        <p:sp>
          <p:nvSpPr>
            <p:cNvPr id="19527" name="Freeform 56"/>
            <p:cNvSpPr>
              <a:spLocks/>
            </p:cNvSpPr>
            <p:nvPr/>
          </p:nvSpPr>
          <p:spPr bwMode="auto">
            <a:xfrm>
              <a:off x="1296" y="2784"/>
              <a:ext cx="576" cy="864"/>
            </a:xfrm>
            <a:custGeom>
              <a:avLst/>
              <a:gdLst>
                <a:gd name="T0" fmla="*/ 576 w 576"/>
                <a:gd name="T1" fmla="*/ 0 h 864"/>
                <a:gd name="T2" fmla="*/ 240 w 576"/>
                <a:gd name="T3" fmla="*/ 384 h 864"/>
                <a:gd name="T4" fmla="*/ 0 w 576"/>
                <a:gd name="T5" fmla="*/ 864 h 864"/>
                <a:gd name="T6" fmla="*/ 0 60000 65536"/>
                <a:gd name="T7" fmla="*/ 0 60000 65536"/>
                <a:gd name="T8" fmla="*/ 0 60000 65536"/>
                <a:gd name="T9" fmla="*/ 0 w 576"/>
                <a:gd name="T10" fmla="*/ 0 h 864"/>
                <a:gd name="T11" fmla="*/ 576 w 576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864">
                  <a:moveTo>
                    <a:pt x="576" y="0"/>
                  </a:moveTo>
                  <a:cubicBezTo>
                    <a:pt x="456" y="120"/>
                    <a:pt x="336" y="240"/>
                    <a:pt x="240" y="384"/>
                  </a:cubicBezTo>
                  <a:cubicBezTo>
                    <a:pt x="144" y="528"/>
                    <a:pt x="8" y="808"/>
                    <a:pt x="0" y="8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28" name="Freeform 57"/>
            <p:cNvSpPr>
              <a:spLocks/>
            </p:cNvSpPr>
            <p:nvPr/>
          </p:nvSpPr>
          <p:spPr bwMode="auto">
            <a:xfrm>
              <a:off x="1968" y="2784"/>
              <a:ext cx="432" cy="864"/>
            </a:xfrm>
            <a:custGeom>
              <a:avLst/>
              <a:gdLst>
                <a:gd name="T0" fmla="*/ 0 w 816"/>
                <a:gd name="T1" fmla="*/ 0 h 864"/>
                <a:gd name="T2" fmla="*/ 336 w 816"/>
                <a:gd name="T3" fmla="*/ 240 h 864"/>
                <a:gd name="T4" fmla="*/ 720 w 816"/>
                <a:gd name="T5" fmla="*/ 624 h 864"/>
                <a:gd name="T6" fmla="*/ 816 w 816"/>
                <a:gd name="T7" fmla="*/ 864 h 8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864"/>
                <a:gd name="T14" fmla="*/ 816 w 816"/>
                <a:gd name="T15" fmla="*/ 864 h 8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864">
                  <a:moveTo>
                    <a:pt x="0" y="0"/>
                  </a:moveTo>
                  <a:cubicBezTo>
                    <a:pt x="108" y="68"/>
                    <a:pt x="216" y="136"/>
                    <a:pt x="336" y="240"/>
                  </a:cubicBezTo>
                  <a:cubicBezTo>
                    <a:pt x="456" y="344"/>
                    <a:pt x="640" y="520"/>
                    <a:pt x="720" y="624"/>
                  </a:cubicBezTo>
                  <a:cubicBezTo>
                    <a:pt x="800" y="728"/>
                    <a:pt x="808" y="856"/>
                    <a:pt x="816" y="8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63"/>
          <p:cNvGrpSpPr>
            <a:grpSpLocks/>
          </p:cNvGrpSpPr>
          <p:nvPr/>
        </p:nvGrpSpPr>
        <p:grpSpPr bwMode="auto">
          <a:xfrm>
            <a:off x="5410200" y="4676775"/>
            <a:ext cx="2133600" cy="1038225"/>
            <a:chOff x="3648" y="3120"/>
            <a:chExt cx="1344" cy="654"/>
          </a:xfrm>
        </p:grpSpPr>
        <p:sp>
          <p:nvSpPr>
            <p:cNvPr id="19524" name="Text Box 59"/>
            <p:cNvSpPr txBox="1">
              <a:spLocks noChangeArrowheads="1"/>
            </p:cNvSpPr>
            <p:nvPr/>
          </p:nvSpPr>
          <p:spPr bwMode="auto">
            <a:xfrm>
              <a:off x="3648" y="3408"/>
              <a:ext cx="134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charset="0"/>
                </a:rPr>
                <a:t>Constant time Pixel_Sum calculation</a:t>
              </a:r>
            </a:p>
          </p:txBody>
        </p:sp>
        <p:sp>
          <p:nvSpPr>
            <p:cNvPr id="19525" name="Line 60"/>
            <p:cNvSpPr>
              <a:spLocks noChangeShapeType="1"/>
            </p:cNvSpPr>
            <p:nvPr/>
          </p:nvSpPr>
          <p:spPr bwMode="auto">
            <a:xfrm flipV="1">
              <a:off x="3936" y="3120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5181600" y="4081463"/>
            <a:ext cx="2590800" cy="94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zh-CN">
                <a:latin typeface="Times New Roman" charset="0"/>
              </a:rPr>
              <a:t>Pixel_Sum(R1) = </a:t>
            </a:r>
          </a:p>
          <a:p>
            <a:r>
              <a:rPr lang="en-US" altLang="zh-CN">
                <a:latin typeface="Times New Roman" charset="0"/>
              </a:rPr>
              <a:t>P4 - P2 - P3 + P1 = 4</a:t>
            </a:r>
          </a:p>
          <a:p>
            <a:pPr>
              <a:spcBef>
                <a:spcPct val="50000"/>
              </a:spcBef>
            </a:pPr>
            <a:endParaRPr lang="en-US" altLang="zh-CN">
              <a:latin typeface="Times New Roman" charset="0"/>
            </a:endParaRPr>
          </a:p>
        </p:txBody>
      </p:sp>
      <p:grpSp>
        <p:nvGrpSpPr>
          <p:cNvPr id="9" name="Group 92"/>
          <p:cNvGrpSpPr>
            <a:grpSpLocks/>
          </p:cNvGrpSpPr>
          <p:nvPr/>
        </p:nvGrpSpPr>
        <p:grpSpPr bwMode="auto">
          <a:xfrm>
            <a:off x="5334000" y="1066800"/>
            <a:ext cx="1447800" cy="1341438"/>
            <a:chOff x="3360" y="951"/>
            <a:chExt cx="912" cy="845"/>
          </a:xfrm>
        </p:grpSpPr>
        <p:sp>
          <p:nvSpPr>
            <p:cNvPr id="19515" name="Rectangle 74"/>
            <p:cNvSpPr>
              <a:spLocks noChangeArrowheads="1"/>
            </p:cNvSpPr>
            <p:nvPr/>
          </p:nvSpPr>
          <p:spPr bwMode="auto">
            <a:xfrm>
              <a:off x="3456" y="1200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16" name="Line 75"/>
            <p:cNvSpPr>
              <a:spLocks noChangeShapeType="1"/>
            </p:cNvSpPr>
            <p:nvPr/>
          </p:nvSpPr>
          <p:spPr bwMode="auto">
            <a:xfrm>
              <a:off x="3456" y="13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17" name="Line 76"/>
            <p:cNvSpPr>
              <a:spLocks noChangeShapeType="1"/>
            </p:cNvSpPr>
            <p:nvPr/>
          </p:nvSpPr>
          <p:spPr bwMode="auto">
            <a:xfrm>
              <a:off x="3456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18" name="Line 77"/>
            <p:cNvSpPr>
              <a:spLocks noChangeShapeType="1"/>
            </p:cNvSpPr>
            <p:nvPr/>
          </p:nvSpPr>
          <p:spPr bwMode="auto">
            <a:xfrm>
              <a:off x="3648" y="120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19" name="Line 78"/>
            <p:cNvSpPr>
              <a:spLocks noChangeShapeType="1"/>
            </p:cNvSpPr>
            <p:nvPr/>
          </p:nvSpPr>
          <p:spPr bwMode="auto">
            <a:xfrm>
              <a:off x="3840" y="120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20" name="Text Box 79"/>
            <p:cNvSpPr txBox="1">
              <a:spLocks noChangeArrowheads="1"/>
            </p:cNvSpPr>
            <p:nvPr/>
          </p:nvSpPr>
          <p:spPr bwMode="auto">
            <a:xfrm>
              <a:off x="3456" y="1200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charset="0"/>
                </a:rPr>
                <a:t>1    1    1</a:t>
              </a:r>
            </a:p>
          </p:txBody>
        </p:sp>
        <p:sp>
          <p:nvSpPr>
            <p:cNvPr id="19521" name="Text Box 80"/>
            <p:cNvSpPr txBox="1">
              <a:spLocks noChangeArrowheads="1"/>
            </p:cNvSpPr>
            <p:nvPr/>
          </p:nvSpPr>
          <p:spPr bwMode="auto">
            <a:xfrm>
              <a:off x="3456" y="1372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charset="0"/>
                </a:rPr>
                <a:t>1    1    1</a:t>
              </a:r>
            </a:p>
          </p:txBody>
        </p:sp>
        <p:sp>
          <p:nvSpPr>
            <p:cNvPr id="19522" name="Text Box 81"/>
            <p:cNvSpPr txBox="1">
              <a:spLocks noChangeArrowheads="1"/>
            </p:cNvSpPr>
            <p:nvPr/>
          </p:nvSpPr>
          <p:spPr bwMode="auto">
            <a:xfrm>
              <a:off x="3456" y="1584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charset="0"/>
                </a:rPr>
                <a:t>1    1    1</a:t>
              </a:r>
            </a:p>
          </p:txBody>
        </p:sp>
        <p:sp>
          <p:nvSpPr>
            <p:cNvPr id="19523" name="Text Box 82"/>
            <p:cNvSpPr txBox="1">
              <a:spLocks noChangeArrowheads="1"/>
            </p:cNvSpPr>
            <p:nvPr/>
          </p:nvSpPr>
          <p:spPr bwMode="auto">
            <a:xfrm>
              <a:off x="3360" y="951"/>
              <a:ext cx="9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charset="0"/>
                </a:rPr>
                <a:t>Original image</a:t>
              </a:r>
            </a:p>
          </p:txBody>
        </p:sp>
      </p:grpSp>
      <p:grpSp>
        <p:nvGrpSpPr>
          <p:cNvPr id="10" name="Group 93"/>
          <p:cNvGrpSpPr>
            <a:grpSpLocks/>
          </p:cNvGrpSpPr>
          <p:nvPr/>
        </p:nvGrpSpPr>
        <p:grpSpPr bwMode="auto">
          <a:xfrm>
            <a:off x="6553200" y="1143000"/>
            <a:ext cx="1752600" cy="1295400"/>
            <a:chOff x="4128" y="960"/>
            <a:chExt cx="1104" cy="816"/>
          </a:xfrm>
        </p:grpSpPr>
        <p:sp>
          <p:nvSpPr>
            <p:cNvPr id="19505" name="Text Box 20"/>
            <p:cNvSpPr txBox="1">
              <a:spLocks noChangeArrowheads="1"/>
            </p:cNvSpPr>
            <p:nvPr/>
          </p:nvSpPr>
          <p:spPr bwMode="auto">
            <a:xfrm>
              <a:off x="4416" y="960"/>
              <a:ext cx="8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charset="0"/>
                </a:rPr>
                <a:t>Integral Image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19506" name="Rectangle 83"/>
            <p:cNvSpPr>
              <a:spLocks noChangeArrowheads="1"/>
            </p:cNvSpPr>
            <p:nvPr/>
          </p:nvSpPr>
          <p:spPr bwMode="auto">
            <a:xfrm>
              <a:off x="4512" y="1200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07" name="Line 84"/>
            <p:cNvSpPr>
              <a:spLocks noChangeShapeType="1"/>
            </p:cNvSpPr>
            <p:nvPr/>
          </p:nvSpPr>
          <p:spPr bwMode="auto">
            <a:xfrm>
              <a:off x="4512" y="13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08" name="Line 85"/>
            <p:cNvSpPr>
              <a:spLocks noChangeShapeType="1"/>
            </p:cNvSpPr>
            <p:nvPr/>
          </p:nvSpPr>
          <p:spPr bwMode="auto">
            <a:xfrm>
              <a:off x="4512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09" name="Line 86"/>
            <p:cNvSpPr>
              <a:spLocks noChangeShapeType="1"/>
            </p:cNvSpPr>
            <p:nvPr/>
          </p:nvSpPr>
          <p:spPr bwMode="auto">
            <a:xfrm>
              <a:off x="4704" y="120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10" name="Line 87"/>
            <p:cNvSpPr>
              <a:spLocks noChangeShapeType="1"/>
            </p:cNvSpPr>
            <p:nvPr/>
          </p:nvSpPr>
          <p:spPr bwMode="auto">
            <a:xfrm>
              <a:off x="4896" y="120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11" name="Text Box 88"/>
            <p:cNvSpPr txBox="1">
              <a:spLocks noChangeArrowheads="1"/>
            </p:cNvSpPr>
            <p:nvPr/>
          </p:nvSpPr>
          <p:spPr bwMode="auto">
            <a:xfrm>
              <a:off x="4512" y="1200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charset="0"/>
                </a:rPr>
                <a:t>1    2    3</a:t>
              </a:r>
            </a:p>
          </p:txBody>
        </p:sp>
        <p:sp>
          <p:nvSpPr>
            <p:cNvPr id="19512" name="Text Box 89"/>
            <p:cNvSpPr txBox="1">
              <a:spLocks noChangeArrowheads="1"/>
            </p:cNvSpPr>
            <p:nvPr/>
          </p:nvSpPr>
          <p:spPr bwMode="auto">
            <a:xfrm>
              <a:off x="4512" y="1372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charset="0"/>
                </a:rPr>
                <a:t>2    4    6</a:t>
              </a:r>
            </a:p>
          </p:txBody>
        </p:sp>
        <p:sp>
          <p:nvSpPr>
            <p:cNvPr id="19513" name="Text Box 90"/>
            <p:cNvSpPr txBox="1">
              <a:spLocks noChangeArrowheads="1"/>
            </p:cNvSpPr>
            <p:nvPr/>
          </p:nvSpPr>
          <p:spPr bwMode="auto">
            <a:xfrm>
              <a:off x="4512" y="1564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charset="0"/>
                </a:rPr>
                <a:t>3    6    9</a:t>
              </a:r>
            </a:p>
          </p:txBody>
        </p:sp>
        <p:sp>
          <p:nvSpPr>
            <p:cNvPr id="19514" name="Line 91"/>
            <p:cNvSpPr>
              <a:spLocks noChangeShapeType="1"/>
            </p:cNvSpPr>
            <p:nvPr/>
          </p:nvSpPr>
          <p:spPr bwMode="auto">
            <a:xfrm>
              <a:off x="4128" y="15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22"/>
          <p:cNvGrpSpPr>
            <a:grpSpLocks/>
          </p:cNvGrpSpPr>
          <p:nvPr/>
        </p:nvGrpSpPr>
        <p:grpSpPr bwMode="auto">
          <a:xfrm>
            <a:off x="5562600" y="3048000"/>
            <a:ext cx="1219200" cy="914400"/>
            <a:chOff x="4032" y="2064"/>
            <a:chExt cx="768" cy="576"/>
          </a:xfrm>
        </p:grpSpPr>
        <p:sp>
          <p:nvSpPr>
            <p:cNvPr id="19494" name="Rectangle 96"/>
            <p:cNvSpPr>
              <a:spLocks noChangeArrowheads="1"/>
            </p:cNvSpPr>
            <p:nvPr/>
          </p:nvSpPr>
          <p:spPr bwMode="auto">
            <a:xfrm>
              <a:off x="4032" y="2064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95" name="Line 97"/>
            <p:cNvSpPr>
              <a:spLocks noChangeShapeType="1"/>
            </p:cNvSpPr>
            <p:nvPr/>
          </p:nvSpPr>
          <p:spPr bwMode="auto">
            <a:xfrm>
              <a:off x="4032" y="225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96" name="Line 98"/>
            <p:cNvSpPr>
              <a:spLocks noChangeShapeType="1"/>
            </p:cNvSpPr>
            <p:nvPr/>
          </p:nvSpPr>
          <p:spPr bwMode="auto">
            <a:xfrm>
              <a:off x="4032" y="244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97" name="Line 99"/>
            <p:cNvSpPr>
              <a:spLocks noChangeShapeType="1"/>
            </p:cNvSpPr>
            <p:nvPr/>
          </p:nvSpPr>
          <p:spPr bwMode="auto">
            <a:xfrm>
              <a:off x="4224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98" name="Line 100"/>
            <p:cNvSpPr>
              <a:spLocks noChangeShapeType="1"/>
            </p:cNvSpPr>
            <p:nvPr/>
          </p:nvSpPr>
          <p:spPr bwMode="auto">
            <a:xfrm>
              <a:off x="4416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99" name="Rectangle 105"/>
            <p:cNvSpPr>
              <a:spLocks noChangeArrowheads="1"/>
            </p:cNvSpPr>
            <p:nvPr/>
          </p:nvSpPr>
          <p:spPr bwMode="auto">
            <a:xfrm>
              <a:off x="4224" y="2256"/>
              <a:ext cx="384" cy="38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00" name="Text Box 106"/>
            <p:cNvSpPr txBox="1">
              <a:spLocks noChangeArrowheads="1"/>
            </p:cNvSpPr>
            <p:nvPr/>
          </p:nvSpPr>
          <p:spPr bwMode="auto">
            <a:xfrm>
              <a:off x="4032" y="2064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charset="0"/>
                </a:rPr>
                <a:t>p1</a:t>
              </a:r>
            </a:p>
          </p:txBody>
        </p:sp>
        <p:sp>
          <p:nvSpPr>
            <p:cNvPr id="19501" name="Text Box 118"/>
            <p:cNvSpPr txBox="1">
              <a:spLocks noChangeArrowheads="1"/>
            </p:cNvSpPr>
            <p:nvPr/>
          </p:nvSpPr>
          <p:spPr bwMode="auto">
            <a:xfrm>
              <a:off x="4416" y="2064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charset="0"/>
                </a:rPr>
                <a:t>p2</a:t>
              </a:r>
            </a:p>
          </p:txBody>
        </p:sp>
        <p:sp>
          <p:nvSpPr>
            <p:cNvPr id="19502" name="Text Box 119"/>
            <p:cNvSpPr txBox="1">
              <a:spLocks noChangeArrowheads="1"/>
            </p:cNvSpPr>
            <p:nvPr/>
          </p:nvSpPr>
          <p:spPr bwMode="auto">
            <a:xfrm>
              <a:off x="4032" y="2448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charset="0"/>
                </a:rPr>
                <a:t>p3</a:t>
              </a:r>
            </a:p>
          </p:txBody>
        </p:sp>
        <p:sp>
          <p:nvSpPr>
            <p:cNvPr id="19503" name="Text Box 120"/>
            <p:cNvSpPr txBox="1">
              <a:spLocks noChangeArrowheads="1"/>
            </p:cNvSpPr>
            <p:nvPr/>
          </p:nvSpPr>
          <p:spPr bwMode="auto">
            <a:xfrm>
              <a:off x="4416" y="2448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charset="0"/>
                </a:rPr>
                <a:t>p4</a:t>
              </a:r>
            </a:p>
          </p:txBody>
        </p:sp>
        <p:sp>
          <p:nvSpPr>
            <p:cNvPr id="19504" name="Text Box 121"/>
            <p:cNvSpPr txBox="1">
              <a:spLocks noChangeArrowheads="1"/>
            </p:cNvSpPr>
            <p:nvPr/>
          </p:nvSpPr>
          <p:spPr bwMode="auto">
            <a:xfrm>
              <a:off x="4272" y="2304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latin typeface="Times New Roman" charset="0"/>
                </a:rPr>
                <a:t>R1</a:t>
              </a:r>
            </a:p>
          </p:txBody>
        </p:sp>
      </p:grpSp>
      <p:grpSp>
        <p:nvGrpSpPr>
          <p:cNvPr id="12" name="Group 127"/>
          <p:cNvGrpSpPr>
            <a:grpSpLocks/>
          </p:cNvGrpSpPr>
          <p:nvPr/>
        </p:nvGrpSpPr>
        <p:grpSpPr bwMode="auto">
          <a:xfrm>
            <a:off x="7162800" y="1600200"/>
            <a:ext cx="914400" cy="762000"/>
            <a:chOff x="4512" y="1296"/>
            <a:chExt cx="576" cy="480"/>
          </a:xfrm>
        </p:grpSpPr>
        <p:sp>
          <p:nvSpPr>
            <p:cNvPr id="19490" name="Oval 123"/>
            <p:cNvSpPr>
              <a:spLocks noChangeArrowheads="1"/>
            </p:cNvSpPr>
            <p:nvPr/>
          </p:nvSpPr>
          <p:spPr bwMode="auto">
            <a:xfrm>
              <a:off x="4944" y="1296"/>
              <a:ext cx="144" cy="14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91" name="Oval 124"/>
            <p:cNvSpPr>
              <a:spLocks noChangeArrowheads="1"/>
            </p:cNvSpPr>
            <p:nvPr/>
          </p:nvSpPr>
          <p:spPr bwMode="auto">
            <a:xfrm>
              <a:off x="4944" y="1632"/>
              <a:ext cx="144" cy="14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92" name="Oval 125"/>
            <p:cNvSpPr>
              <a:spLocks noChangeArrowheads="1"/>
            </p:cNvSpPr>
            <p:nvPr/>
          </p:nvSpPr>
          <p:spPr bwMode="auto">
            <a:xfrm>
              <a:off x="4512" y="1296"/>
              <a:ext cx="144" cy="14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93" name="Oval 126"/>
            <p:cNvSpPr>
              <a:spLocks noChangeArrowheads="1"/>
            </p:cNvSpPr>
            <p:nvPr/>
          </p:nvSpPr>
          <p:spPr bwMode="auto">
            <a:xfrm>
              <a:off x="4512" y="1632"/>
              <a:ext cx="144" cy="14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392" name="Text Box 128"/>
          <p:cNvSpPr txBox="1">
            <a:spLocks noChangeArrowheads="1"/>
          </p:cNvSpPr>
          <p:nvPr/>
        </p:nvSpPr>
        <p:spPr bwMode="auto">
          <a:xfrm>
            <a:off x="8077200" y="2743200"/>
            <a:ext cx="1143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latin typeface="Times New Roman" charset="0"/>
              </a:rPr>
              <a:t>Need 4 corner values </a:t>
            </a:r>
          </a:p>
        </p:txBody>
      </p:sp>
      <p:sp>
        <p:nvSpPr>
          <p:cNvPr id="11393" name="Line 129"/>
          <p:cNvSpPr>
            <a:spLocks noChangeShapeType="1"/>
          </p:cNvSpPr>
          <p:nvPr/>
        </p:nvSpPr>
        <p:spPr bwMode="auto">
          <a:xfrm flipH="1" flipV="1">
            <a:off x="7924800" y="2514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" name="Group 138"/>
          <p:cNvGrpSpPr>
            <a:grpSpLocks/>
          </p:cNvGrpSpPr>
          <p:nvPr/>
        </p:nvGrpSpPr>
        <p:grpSpPr bwMode="auto">
          <a:xfrm>
            <a:off x="5486400" y="1447800"/>
            <a:ext cx="2376488" cy="1524000"/>
            <a:chOff x="3447" y="1200"/>
            <a:chExt cx="1497" cy="960"/>
          </a:xfrm>
        </p:grpSpPr>
        <p:sp>
          <p:nvSpPr>
            <p:cNvPr id="19486" name="Oval 130"/>
            <p:cNvSpPr>
              <a:spLocks noChangeArrowheads="1"/>
            </p:cNvSpPr>
            <p:nvPr/>
          </p:nvSpPr>
          <p:spPr bwMode="auto">
            <a:xfrm>
              <a:off x="4699" y="1632"/>
              <a:ext cx="144" cy="144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87" name="AutoShape 131"/>
            <p:cNvSpPr>
              <a:spLocks noChangeArrowheads="1"/>
            </p:cNvSpPr>
            <p:nvPr/>
          </p:nvSpPr>
          <p:spPr bwMode="auto">
            <a:xfrm>
              <a:off x="3447" y="1200"/>
              <a:ext cx="384" cy="576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88" name="Freeform 132"/>
            <p:cNvSpPr>
              <a:spLocks/>
            </p:cNvSpPr>
            <p:nvPr/>
          </p:nvSpPr>
          <p:spPr bwMode="auto">
            <a:xfrm>
              <a:off x="3739" y="1774"/>
              <a:ext cx="1008" cy="96"/>
            </a:xfrm>
            <a:custGeom>
              <a:avLst/>
              <a:gdLst>
                <a:gd name="T0" fmla="*/ 1104 w 1104"/>
                <a:gd name="T1" fmla="*/ 0 h 192"/>
                <a:gd name="T2" fmla="*/ 912 w 1104"/>
                <a:gd name="T3" fmla="*/ 144 h 192"/>
                <a:gd name="T4" fmla="*/ 576 w 1104"/>
                <a:gd name="T5" fmla="*/ 192 h 192"/>
                <a:gd name="T6" fmla="*/ 96 w 1104"/>
                <a:gd name="T7" fmla="*/ 144 h 192"/>
                <a:gd name="T8" fmla="*/ 0 w 1104"/>
                <a:gd name="T9" fmla="*/ 48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4"/>
                <a:gd name="T16" fmla="*/ 0 h 192"/>
                <a:gd name="T17" fmla="*/ 1104 w 110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4" h="192">
                  <a:moveTo>
                    <a:pt x="1104" y="0"/>
                  </a:moveTo>
                  <a:cubicBezTo>
                    <a:pt x="1052" y="56"/>
                    <a:pt x="1000" y="112"/>
                    <a:pt x="912" y="144"/>
                  </a:cubicBezTo>
                  <a:cubicBezTo>
                    <a:pt x="824" y="176"/>
                    <a:pt x="712" y="192"/>
                    <a:pt x="576" y="192"/>
                  </a:cubicBezTo>
                  <a:cubicBezTo>
                    <a:pt x="440" y="192"/>
                    <a:pt x="192" y="168"/>
                    <a:pt x="96" y="144"/>
                  </a:cubicBezTo>
                  <a:cubicBezTo>
                    <a:pt x="0" y="120"/>
                    <a:pt x="16" y="56"/>
                    <a:pt x="0" y="48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89" name="Text Box 133"/>
            <p:cNvSpPr txBox="1">
              <a:spLocks noChangeArrowheads="1"/>
            </p:cNvSpPr>
            <p:nvPr/>
          </p:nvSpPr>
          <p:spPr bwMode="auto">
            <a:xfrm>
              <a:off x="3648" y="1872"/>
              <a:ext cx="1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>
                  <a:latin typeface="Times New Roman" charset="0"/>
                </a:rPr>
                <a:t>Stores Pixel sum of Rect(from top-left corner to this point)</a:t>
              </a:r>
            </a:p>
          </p:txBody>
        </p:sp>
      </p:grpSp>
      <p:sp>
        <p:nvSpPr>
          <p:cNvPr id="11403" name="Rectangle 139"/>
          <p:cNvSpPr>
            <a:spLocks noChangeArrowheads="1"/>
          </p:cNvSpPr>
          <p:nvPr/>
        </p:nvSpPr>
        <p:spPr bwMode="auto">
          <a:xfrm>
            <a:off x="7010400" y="31242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06" name="Rectangle 142"/>
          <p:cNvSpPr>
            <a:spLocks noChangeArrowheads="1"/>
          </p:cNvSpPr>
          <p:nvPr/>
        </p:nvSpPr>
        <p:spPr bwMode="auto">
          <a:xfrm>
            <a:off x="7010400" y="31242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07" name="Rectangle 143"/>
          <p:cNvSpPr>
            <a:spLocks noChangeArrowheads="1"/>
          </p:cNvSpPr>
          <p:nvPr/>
        </p:nvSpPr>
        <p:spPr bwMode="auto">
          <a:xfrm>
            <a:off x="7010400" y="3124200"/>
            <a:ext cx="3048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08" name="Text Box 144"/>
          <p:cNvSpPr txBox="1">
            <a:spLocks noChangeArrowheads="1"/>
          </p:cNvSpPr>
          <p:nvPr/>
        </p:nvSpPr>
        <p:spPr bwMode="auto">
          <a:xfrm>
            <a:off x="7620000" y="3733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latin typeface="Times New Roman" charset="0"/>
              </a:rPr>
              <a:t>P4</a:t>
            </a:r>
          </a:p>
        </p:txBody>
      </p:sp>
      <p:sp>
        <p:nvSpPr>
          <p:cNvPr id="11409" name="Text Box 145"/>
          <p:cNvSpPr txBox="1">
            <a:spLocks noChangeArrowheads="1"/>
          </p:cNvSpPr>
          <p:nvPr/>
        </p:nvSpPr>
        <p:spPr bwMode="auto">
          <a:xfrm>
            <a:off x="7620000" y="31242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latin typeface="Times New Roman" charset="0"/>
              </a:rPr>
              <a:t>P2</a:t>
            </a:r>
          </a:p>
        </p:txBody>
      </p:sp>
      <p:sp>
        <p:nvSpPr>
          <p:cNvPr id="11410" name="Text Box 146"/>
          <p:cNvSpPr txBox="1">
            <a:spLocks noChangeArrowheads="1"/>
          </p:cNvSpPr>
          <p:nvPr/>
        </p:nvSpPr>
        <p:spPr bwMode="auto">
          <a:xfrm>
            <a:off x="6934200" y="3733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latin typeface="Times New Roman" charset="0"/>
              </a:rPr>
              <a:t>P3</a:t>
            </a:r>
          </a:p>
        </p:txBody>
      </p:sp>
      <p:sp>
        <p:nvSpPr>
          <p:cNvPr id="11411" name="Text Box 147"/>
          <p:cNvSpPr txBox="1">
            <a:spLocks noChangeArrowheads="1"/>
          </p:cNvSpPr>
          <p:nvPr/>
        </p:nvSpPr>
        <p:spPr bwMode="auto">
          <a:xfrm>
            <a:off x="6934200" y="31242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latin typeface="Times New Roman" charset="0"/>
              </a:rPr>
              <a:t>P1</a:t>
            </a:r>
          </a:p>
        </p:txBody>
      </p:sp>
      <p:sp>
        <p:nvSpPr>
          <p:cNvPr id="11412" name="Text Box 148"/>
          <p:cNvSpPr txBox="1">
            <a:spLocks noChangeArrowheads="1"/>
          </p:cNvSpPr>
          <p:nvPr/>
        </p:nvSpPr>
        <p:spPr bwMode="auto">
          <a:xfrm>
            <a:off x="914400" y="3124200"/>
            <a:ext cx="2667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charset="0"/>
              </a:rPr>
              <a:t>20 x 20 sub-window</a:t>
            </a:r>
          </a:p>
        </p:txBody>
      </p:sp>
      <p:sp>
        <p:nvSpPr>
          <p:cNvPr id="11413" name="Rectangle 149"/>
          <p:cNvSpPr>
            <a:spLocks noChangeArrowheads="1"/>
          </p:cNvSpPr>
          <p:nvPr/>
        </p:nvSpPr>
        <p:spPr bwMode="auto">
          <a:xfrm>
            <a:off x="990600" y="1828800"/>
            <a:ext cx="1295400" cy="12192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14" name="Rectangle 150"/>
          <p:cNvSpPr>
            <a:spLocks noChangeArrowheads="1"/>
          </p:cNvSpPr>
          <p:nvPr/>
        </p:nvSpPr>
        <p:spPr bwMode="auto">
          <a:xfrm>
            <a:off x="2590800" y="1828800"/>
            <a:ext cx="1295400" cy="12192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15" name="Rectangle 151"/>
          <p:cNvSpPr>
            <a:spLocks noChangeArrowheads="1"/>
          </p:cNvSpPr>
          <p:nvPr/>
        </p:nvSpPr>
        <p:spPr bwMode="auto">
          <a:xfrm>
            <a:off x="990600" y="3505200"/>
            <a:ext cx="1295400" cy="1143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16" name="Rectangle 152"/>
          <p:cNvSpPr>
            <a:spLocks noChangeArrowheads="1"/>
          </p:cNvSpPr>
          <p:nvPr/>
        </p:nvSpPr>
        <p:spPr bwMode="auto">
          <a:xfrm>
            <a:off x="2514600" y="3505200"/>
            <a:ext cx="1295400" cy="1143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7" grpId="0"/>
      <p:bldP spid="11392" grpId="0"/>
      <p:bldP spid="11393" grpId="0" animBg="1"/>
      <p:bldP spid="11403" grpId="0" animBg="1"/>
      <p:bldP spid="11406" grpId="0" animBg="1"/>
      <p:bldP spid="11407" grpId="0" animBg="1"/>
      <p:bldP spid="11408" grpId="0"/>
      <p:bldP spid="11409" grpId="0"/>
      <p:bldP spid="11410" grpId="0"/>
      <p:bldP spid="11411" grpId="0"/>
      <p:bldP spid="11412" grpId="0"/>
      <p:bldP spid="11413" grpId="0" animBg="1"/>
      <p:bldP spid="11414" grpId="0" animBg="1"/>
      <p:bldP spid="11415" grpId="0" animBg="1"/>
      <p:bldP spid="114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-76200"/>
            <a:ext cx="7772400" cy="1143000"/>
          </a:xfrm>
        </p:spPr>
        <p:txBody>
          <a:bodyPr/>
          <a:lstStyle/>
          <a:p>
            <a:r>
              <a:rPr lang="en-US" dirty="0"/>
              <a:t>The Wavelet Transform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ym typeface="Wingdings" charset="2"/>
              </a:rPr>
              <a:t>Use </a:t>
            </a:r>
            <a:r>
              <a:rPr lang="en-US" sz="2400" dirty="0">
                <a:solidFill>
                  <a:schemeClr val="accent2"/>
                </a:solidFill>
                <a:sym typeface="Wingdings" charset="2"/>
              </a:rPr>
              <a:t>narrower</a:t>
            </a:r>
            <a:r>
              <a:rPr lang="en-US" sz="2400" dirty="0">
                <a:sym typeface="Wingdings" charset="2"/>
              </a:rPr>
              <a:t> windows at </a:t>
            </a:r>
            <a:r>
              <a:rPr lang="en-US" sz="2400" dirty="0">
                <a:solidFill>
                  <a:schemeClr val="accent2"/>
                </a:solidFill>
              </a:rPr>
              <a:t>high frequencies </a:t>
            </a:r>
            <a:r>
              <a:rPr lang="en-US" sz="2400" dirty="0">
                <a:sym typeface="Wingdings" charset="2"/>
              </a:rPr>
              <a:t>for better time resolution.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sym typeface="Wingdings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ym typeface="Wingdings" charset="2"/>
              </a:rPr>
              <a:t>Use </a:t>
            </a:r>
            <a:r>
              <a:rPr lang="en-US" sz="2400" dirty="0">
                <a:solidFill>
                  <a:schemeClr val="accent2"/>
                </a:solidFill>
                <a:sym typeface="Wingdings" charset="2"/>
              </a:rPr>
              <a:t>wider </a:t>
            </a:r>
            <a:r>
              <a:rPr lang="en-US" sz="2400" dirty="0">
                <a:sym typeface="Wingdings" charset="2"/>
              </a:rPr>
              <a:t>windows at </a:t>
            </a:r>
            <a:r>
              <a:rPr lang="en-US" sz="2400" dirty="0">
                <a:solidFill>
                  <a:schemeClr val="accent2"/>
                </a:solidFill>
                <a:sym typeface="Wingdings" charset="2"/>
              </a:rPr>
              <a:t>low frequencies</a:t>
            </a:r>
            <a:r>
              <a:rPr lang="en-US" sz="2400" dirty="0">
                <a:sym typeface="Wingdings" charset="2"/>
              </a:rPr>
              <a:t> for better frequency resolution.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5788025"/>
            <a:ext cx="2895600" cy="476250"/>
          </a:xfrm>
          <a:noFill/>
        </p:spPr>
        <p:txBody>
          <a:bodyPr/>
          <a:lstStyle/>
          <a:p>
            <a:r>
              <a:rPr lang="en-US" altLang="zh-CN"/>
              <a:t>Chen Huang  UC Riverside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Cascade decision process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1295400" y="1295400"/>
            <a:ext cx="487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charset="0"/>
              </a:rPr>
              <a:t>Frontal-face has 2000 features</a:t>
            </a:r>
            <a:r>
              <a:rPr lang="en-US" altLang="zh-CN"/>
              <a:t> </a:t>
            </a: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2286000" y="2667000"/>
            <a:ext cx="5181600" cy="914400"/>
            <a:chOff x="1200" y="1968"/>
            <a:chExt cx="3264" cy="576"/>
          </a:xfrm>
        </p:grpSpPr>
        <p:sp>
          <p:nvSpPr>
            <p:cNvPr id="20526" name="AutoShape 34"/>
            <p:cNvSpPr>
              <a:spLocks noChangeArrowheads="1"/>
            </p:cNvSpPr>
            <p:nvPr/>
          </p:nvSpPr>
          <p:spPr bwMode="auto">
            <a:xfrm>
              <a:off x="1200" y="1968"/>
              <a:ext cx="480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>
                  <a:latin typeface="Times New Roman" charset="0"/>
                </a:rPr>
                <a:t>S1</a:t>
              </a:r>
            </a:p>
            <a:p>
              <a:pPr algn="ctr"/>
              <a:r>
                <a:rPr lang="en-US" altLang="zh-CN" sz="1400">
                  <a:latin typeface="Times New Roman" charset="0"/>
                </a:rPr>
                <a:t>2 features</a:t>
              </a:r>
            </a:p>
          </p:txBody>
        </p:sp>
        <p:sp>
          <p:nvSpPr>
            <p:cNvPr id="20527" name="AutoShape 36"/>
            <p:cNvSpPr>
              <a:spLocks noChangeArrowheads="1"/>
            </p:cNvSpPr>
            <p:nvPr/>
          </p:nvSpPr>
          <p:spPr bwMode="auto">
            <a:xfrm>
              <a:off x="2112" y="1968"/>
              <a:ext cx="480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>
                  <a:latin typeface="Times New Roman" charset="0"/>
                </a:rPr>
                <a:t>S2</a:t>
              </a:r>
            </a:p>
            <a:p>
              <a:pPr algn="ctr"/>
              <a:r>
                <a:rPr lang="en-US" altLang="zh-CN" sz="1400">
                  <a:latin typeface="Times New Roman" charset="0"/>
                </a:rPr>
                <a:t>5 features</a:t>
              </a:r>
            </a:p>
          </p:txBody>
        </p:sp>
        <p:sp>
          <p:nvSpPr>
            <p:cNvPr id="20528" name="AutoShape 37"/>
            <p:cNvSpPr>
              <a:spLocks noChangeArrowheads="1"/>
            </p:cNvSpPr>
            <p:nvPr/>
          </p:nvSpPr>
          <p:spPr bwMode="auto">
            <a:xfrm>
              <a:off x="2928" y="1968"/>
              <a:ext cx="528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>
                  <a:latin typeface="Times New Roman" charset="0"/>
                </a:rPr>
                <a:t>S3</a:t>
              </a:r>
            </a:p>
            <a:p>
              <a:pPr algn="ctr"/>
              <a:r>
                <a:rPr lang="en-US" altLang="zh-CN" sz="1400">
                  <a:latin typeface="Times New Roman" charset="0"/>
                </a:rPr>
                <a:t>16 features</a:t>
              </a:r>
            </a:p>
          </p:txBody>
        </p:sp>
        <p:sp>
          <p:nvSpPr>
            <p:cNvPr id="20529" name="AutoShape 38"/>
            <p:cNvSpPr>
              <a:spLocks noChangeArrowheads="1"/>
            </p:cNvSpPr>
            <p:nvPr/>
          </p:nvSpPr>
          <p:spPr bwMode="auto">
            <a:xfrm>
              <a:off x="3936" y="1968"/>
              <a:ext cx="528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200">
                  <a:latin typeface="Times New Roman" charset="0"/>
                </a:rPr>
                <a:t>S22</a:t>
              </a:r>
            </a:p>
            <a:p>
              <a:pPr algn="ctr"/>
              <a:r>
                <a:rPr lang="en-US" altLang="zh-CN" sz="1200">
                  <a:latin typeface="Times New Roman" charset="0"/>
                </a:rPr>
                <a:t>212 features</a:t>
              </a:r>
            </a:p>
          </p:txBody>
        </p:sp>
      </p:grp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2743200" y="1295400"/>
            <a:ext cx="3886200" cy="1371600"/>
            <a:chOff x="1488" y="1104"/>
            <a:chExt cx="2016" cy="816"/>
          </a:xfrm>
        </p:grpSpPr>
        <p:grpSp>
          <p:nvGrpSpPr>
            <p:cNvPr id="4" name="Group 62"/>
            <p:cNvGrpSpPr>
              <a:grpSpLocks/>
            </p:cNvGrpSpPr>
            <p:nvPr/>
          </p:nvGrpSpPr>
          <p:grpSpPr bwMode="auto">
            <a:xfrm>
              <a:off x="1488" y="1104"/>
              <a:ext cx="2016" cy="816"/>
              <a:chOff x="1488" y="1104"/>
              <a:chExt cx="2016" cy="816"/>
            </a:xfrm>
          </p:grpSpPr>
          <p:sp>
            <p:nvSpPr>
              <p:cNvPr id="20521" name="Line 54"/>
              <p:cNvSpPr>
                <a:spLocks noChangeShapeType="1"/>
              </p:cNvSpPr>
              <p:nvPr/>
            </p:nvSpPr>
            <p:spPr bwMode="auto">
              <a:xfrm flipH="1">
                <a:off x="1632" y="1296"/>
                <a:ext cx="192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22" name="Line 55"/>
              <p:cNvSpPr>
                <a:spLocks noChangeShapeType="1"/>
              </p:cNvSpPr>
              <p:nvPr/>
            </p:nvSpPr>
            <p:spPr bwMode="auto">
              <a:xfrm>
                <a:off x="1968" y="1296"/>
                <a:ext cx="227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23" name="Line 56"/>
              <p:cNvSpPr>
                <a:spLocks noChangeShapeType="1"/>
              </p:cNvSpPr>
              <p:nvPr/>
            </p:nvSpPr>
            <p:spPr bwMode="auto">
              <a:xfrm>
                <a:off x="2112" y="1296"/>
                <a:ext cx="72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24" name="Line 57"/>
              <p:cNvSpPr>
                <a:spLocks noChangeShapeType="1"/>
              </p:cNvSpPr>
              <p:nvPr/>
            </p:nvSpPr>
            <p:spPr bwMode="auto">
              <a:xfrm>
                <a:off x="2208" y="1296"/>
                <a:ext cx="129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25" name="AutoShape 59"/>
              <p:cNvSpPr>
                <a:spLocks noChangeArrowheads="1"/>
              </p:cNvSpPr>
              <p:nvPr/>
            </p:nvSpPr>
            <p:spPr bwMode="auto">
              <a:xfrm>
                <a:off x="1488" y="1104"/>
                <a:ext cx="768" cy="19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520" name="Text Box 63"/>
            <p:cNvSpPr txBox="1">
              <a:spLocks noChangeArrowheads="1"/>
            </p:cNvSpPr>
            <p:nvPr/>
          </p:nvSpPr>
          <p:spPr bwMode="auto">
            <a:xfrm>
              <a:off x="2688" y="1248"/>
              <a:ext cx="816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charset="0"/>
                </a:rPr>
                <a:t>Divided into multiple stages</a:t>
              </a:r>
            </a:p>
          </p:txBody>
        </p:sp>
      </p:grpSp>
      <p:sp>
        <p:nvSpPr>
          <p:cNvPr id="12358" name="Text Box 70"/>
          <p:cNvSpPr txBox="1">
            <a:spLocks noChangeArrowheads="1"/>
          </p:cNvSpPr>
          <p:nvPr/>
        </p:nvSpPr>
        <p:spPr bwMode="auto">
          <a:xfrm>
            <a:off x="5943600" y="2971800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……</a:t>
            </a:r>
          </a:p>
        </p:txBody>
      </p:sp>
      <p:grpSp>
        <p:nvGrpSpPr>
          <p:cNvPr id="5" name="Group 84"/>
          <p:cNvGrpSpPr>
            <a:grpSpLocks/>
          </p:cNvGrpSpPr>
          <p:nvPr/>
        </p:nvGrpSpPr>
        <p:grpSpPr bwMode="auto">
          <a:xfrm>
            <a:off x="838200" y="1981200"/>
            <a:ext cx="1447800" cy="1219200"/>
            <a:chOff x="288" y="1536"/>
            <a:chExt cx="912" cy="768"/>
          </a:xfrm>
        </p:grpSpPr>
        <p:pic>
          <p:nvPicPr>
            <p:cNvPr id="20517" name="Picture 7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8" y="1536"/>
              <a:ext cx="528" cy="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518" name="Line 73"/>
            <p:cNvSpPr>
              <a:spLocks noChangeShapeType="1"/>
            </p:cNvSpPr>
            <p:nvPr/>
          </p:nvSpPr>
          <p:spPr bwMode="auto">
            <a:xfrm>
              <a:off x="768" y="206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85"/>
          <p:cNvGrpSpPr>
            <a:grpSpLocks/>
          </p:cNvGrpSpPr>
          <p:nvPr/>
        </p:nvGrpSpPr>
        <p:grpSpPr bwMode="auto">
          <a:xfrm>
            <a:off x="3048000" y="2743200"/>
            <a:ext cx="914400" cy="381000"/>
            <a:chOff x="1680" y="2016"/>
            <a:chExt cx="576" cy="240"/>
          </a:xfrm>
        </p:grpSpPr>
        <p:sp>
          <p:nvSpPr>
            <p:cNvPr id="20515" name="Line 74"/>
            <p:cNvSpPr>
              <a:spLocks noChangeShapeType="1"/>
            </p:cNvSpPr>
            <p:nvPr/>
          </p:nvSpPr>
          <p:spPr bwMode="auto">
            <a:xfrm>
              <a:off x="1680" y="225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6" name="Text Box 75"/>
            <p:cNvSpPr txBox="1">
              <a:spLocks noChangeArrowheads="1"/>
            </p:cNvSpPr>
            <p:nvPr/>
          </p:nvSpPr>
          <p:spPr bwMode="auto">
            <a:xfrm>
              <a:off x="1728" y="2016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charset="0"/>
                </a:rPr>
                <a:t>pass</a:t>
              </a:r>
            </a:p>
          </p:txBody>
        </p:sp>
      </p:grpSp>
      <p:grpSp>
        <p:nvGrpSpPr>
          <p:cNvPr id="7" name="Group 86"/>
          <p:cNvGrpSpPr>
            <a:grpSpLocks/>
          </p:cNvGrpSpPr>
          <p:nvPr/>
        </p:nvGrpSpPr>
        <p:grpSpPr bwMode="auto">
          <a:xfrm>
            <a:off x="4495800" y="2743200"/>
            <a:ext cx="838200" cy="381000"/>
            <a:chOff x="2592" y="2016"/>
            <a:chExt cx="528" cy="240"/>
          </a:xfrm>
        </p:grpSpPr>
        <p:sp>
          <p:nvSpPr>
            <p:cNvPr id="20513" name="Line 76"/>
            <p:cNvSpPr>
              <a:spLocks noChangeShapeType="1"/>
            </p:cNvSpPr>
            <p:nvPr/>
          </p:nvSpPr>
          <p:spPr bwMode="auto">
            <a:xfrm>
              <a:off x="2592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4" name="Text Box 77"/>
            <p:cNvSpPr txBox="1">
              <a:spLocks noChangeArrowheads="1"/>
            </p:cNvSpPr>
            <p:nvPr/>
          </p:nvSpPr>
          <p:spPr bwMode="auto">
            <a:xfrm>
              <a:off x="2592" y="2016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charset="0"/>
                </a:rPr>
                <a:t>pass</a:t>
              </a:r>
            </a:p>
          </p:txBody>
        </p:sp>
      </p:grpSp>
      <p:grpSp>
        <p:nvGrpSpPr>
          <p:cNvPr id="8" name="Group 87"/>
          <p:cNvGrpSpPr>
            <a:grpSpLocks/>
          </p:cNvGrpSpPr>
          <p:nvPr/>
        </p:nvGrpSpPr>
        <p:grpSpPr bwMode="auto">
          <a:xfrm>
            <a:off x="5867400" y="2743200"/>
            <a:ext cx="914400" cy="381000"/>
            <a:chOff x="3456" y="2016"/>
            <a:chExt cx="576" cy="240"/>
          </a:xfrm>
        </p:grpSpPr>
        <p:sp>
          <p:nvSpPr>
            <p:cNvPr id="20511" name="Line 78"/>
            <p:cNvSpPr>
              <a:spLocks noChangeShapeType="1"/>
            </p:cNvSpPr>
            <p:nvPr/>
          </p:nvSpPr>
          <p:spPr bwMode="auto">
            <a:xfrm>
              <a:off x="345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2" name="Text Box 79"/>
            <p:cNvSpPr txBox="1">
              <a:spLocks noChangeArrowheads="1"/>
            </p:cNvSpPr>
            <p:nvPr/>
          </p:nvSpPr>
          <p:spPr bwMode="auto">
            <a:xfrm>
              <a:off x="3504" y="2016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charset="0"/>
                </a:rPr>
                <a:t>pass</a:t>
              </a:r>
            </a:p>
          </p:txBody>
        </p:sp>
      </p:grpSp>
      <p:grpSp>
        <p:nvGrpSpPr>
          <p:cNvPr id="9" name="Group 88"/>
          <p:cNvGrpSpPr>
            <a:grpSpLocks/>
          </p:cNvGrpSpPr>
          <p:nvPr/>
        </p:nvGrpSpPr>
        <p:grpSpPr bwMode="auto">
          <a:xfrm>
            <a:off x="7467600" y="2743200"/>
            <a:ext cx="1371600" cy="762000"/>
            <a:chOff x="4464" y="2016"/>
            <a:chExt cx="864" cy="480"/>
          </a:xfrm>
        </p:grpSpPr>
        <p:sp>
          <p:nvSpPr>
            <p:cNvPr id="20508" name="Line 80"/>
            <p:cNvSpPr>
              <a:spLocks noChangeShapeType="1"/>
            </p:cNvSpPr>
            <p:nvPr/>
          </p:nvSpPr>
          <p:spPr bwMode="auto">
            <a:xfrm>
              <a:off x="4464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09" name="Text Box 81"/>
            <p:cNvSpPr txBox="1">
              <a:spLocks noChangeArrowheads="1"/>
            </p:cNvSpPr>
            <p:nvPr/>
          </p:nvSpPr>
          <p:spPr bwMode="auto">
            <a:xfrm>
              <a:off x="4512" y="2304"/>
              <a:ext cx="8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charset="0"/>
                </a:rPr>
                <a:t>Face detected</a:t>
              </a:r>
            </a:p>
          </p:txBody>
        </p:sp>
        <p:sp>
          <p:nvSpPr>
            <p:cNvPr id="20510" name="Text Box 83"/>
            <p:cNvSpPr txBox="1">
              <a:spLocks noChangeArrowheads="1"/>
            </p:cNvSpPr>
            <p:nvPr/>
          </p:nvSpPr>
          <p:spPr bwMode="auto">
            <a:xfrm>
              <a:off x="4512" y="2016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charset="0"/>
                </a:rPr>
                <a:t>pass</a:t>
              </a:r>
            </a:p>
          </p:txBody>
        </p:sp>
      </p:grpSp>
      <p:grpSp>
        <p:nvGrpSpPr>
          <p:cNvPr id="10" name="Group 94"/>
          <p:cNvGrpSpPr>
            <a:grpSpLocks/>
          </p:cNvGrpSpPr>
          <p:nvPr/>
        </p:nvGrpSpPr>
        <p:grpSpPr bwMode="auto">
          <a:xfrm>
            <a:off x="762000" y="3276600"/>
            <a:ext cx="1524000" cy="806450"/>
            <a:chOff x="240" y="2352"/>
            <a:chExt cx="960" cy="508"/>
          </a:xfrm>
        </p:grpSpPr>
        <p:pic>
          <p:nvPicPr>
            <p:cNvPr id="20506" name="Picture 8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0" y="2352"/>
              <a:ext cx="576" cy="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507" name="Line 90"/>
            <p:cNvSpPr>
              <a:spLocks noChangeShapeType="1"/>
            </p:cNvSpPr>
            <p:nvPr/>
          </p:nvSpPr>
          <p:spPr bwMode="auto">
            <a:xfrm flipV="1">
              <a:off x="816" y="240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95"/>
          <p:cNvGrpSpPr>
            <a:grpSpLocks/>
          </p:cNvGrpSpPr>
          <p:nvPr/>
        </p:nvGrpSpPr>
        <p:grpSpPr bwMode="auto">
          <a:xfrm>
            <a:off x="2590800" y="3581400"/>
            <a:ext cx="1752600" cy="838200"/>
            <a:chOff x="1392" y="2544"/>
            <a:chExt cx="1104" cy="528"/>
          </a:xfrm>
        </p:grpSpPr>
        <p:sp>
          <p:nvSpPr>
            <p:cNvPr id="20503" name="Line 91"/>
            <p:cNvSpPr>
              <a:spLocks noChangeShapeType="1"/>
            </p:cNvSpPr>
            <p:nvPr/>
          </p:nvSpPr>
          <p:spPr bwMode="auto">
            <a:xfrm>
              <a:off x="1536" y="254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04" name="AutoShape 92"/>
            <p:cNvSpPr>
              <a:spLocks noChangeArrowheads="1"/>
            </p:cNvSpPr>
            <p:nvPr/>
          </p:nvSpPr>
          <p:spPr bwMode="auto">
            <a:xfrm>
              <a:off x="1920" y="2832"/>
              <a:ext cx="576" cy="240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>
                  <a:latin typeface="Times New Roman" charset="0"/>
                </a:rPr>
                <a:t>Reject</a:t>
              </a:r>
            </a:p>
          </p:txBody>
        </p:sp>
        <p:sp>
          <p:nvSpPr>
            <p:cNvPr id="20505" name="Text Box 93"/>
            <p:cNvSpPr txBox="1">
              <a:spLocks noChangeArrowheads="1"/>
            </p:cNvSpPr>
            <p:nvPr/>
          </p:nvSpPr>
          <p:spPr bwMode="auto">
            <a:xfrm>
              <a:off x="1392" y="2640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charset="0"/>
                </a:rPr>
                <a:t>Fail</a:t>
              </a:r>
            </a:p>
          </p:txBody>
        </p:sp>
      </p:grpSp>
      <p:sp>
        <p:nvSpPr>
          <p:cNvPr id="12384" name="Text Box 96"/>
          <p:cNvSpPr txBox="1">
            <a:spLocks noChangeArrowheads="1"/>
          </p:cNvSpPr>
          <p:nvPr/>
        </p:nvSpPr>
        <p:spPr bwMode="auto">
          <a:xfrm>
            <a:off x="2895600" y="4616450"/>
            <a:ext cx="411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charset="0"/>
              </a:rPr>
              <a:t>Fail any stage will reject current sub-window</a:t>
            </a:r>
          </a:p>
        </p:txBody>
      </p:sp>
      <p:grpSp>
        <p:nvGrpSpPr>
          <p:cNvPr id="12" name="Group 52"/>
          <p:cNvGrpSpPr>
            <a:grpSpLocks/>
          </p:cNvGrpSpPr>
          <p:nvPr/>
        </p:nvGrpSpPr>
        <p:grpSpPr bwMode="auto">
          <a:xfrm>
            <a:off x="1981200" y="2057400"/>
            <a:ext cx="1447800" cy="533400"/>
            <a:chOff x="1008" y="1440"/>
            <a:chExt cx="912" cy="336"/>
          </a:xfrm>
        </p:grpSpPr>
        <p:sp>
          <p:nvSpPr>
            <p:cNvPr id="20497" name="Rectangle 41"/>
            <p:cNvSpPr>
              <a:spLocks noChangeArrowheads="1"/>
            </p:cNvSpPr>
            <p:nvPr/>
          </p:nvSpPr>
          <p:spPr bwMode="auto">
            <a:xfrm>
              <a:off x="1056" y="1488"/>
              <a:ext cx="38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98" name="Rectangle 42"/>
            <p:cNvSpPr>
              <a:spLocks noChangeArrowheads="1"/>
            </p:cNvSpPr>
            <p:nvPr/>
          </p:nvSpPr>
          <p:spPr bwMode="auto">
            <a:xfrm>
              <a:off x="1056" y="1584"/>
              <a:ext cx="384" cy="9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99" name="Rectangle 43"/>
            <p:cNvSpPr>
              <a:spLocks noChangeArrowheads="1"/>
            </p:cNvSpPr>
            <p:nvPr/>
          </p:nvSpPr>
          <p:spPr bwMode="auto">
            <a:xfrm>
              <a:off x="1632" y="153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00" name="Rectangle 44"/>
            <p:cNvSpPr>
              <a:spLocks noChangeArrowheads="1"/>
            </p:cNvSpPr>
            <p:nvPr/>
          </p:nvSpPr>
          <p:spPr bwMode="auto">
            <a:xfrm>
              <a:off x="1728" y="153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01" name="Rectangle 45"/>
            <p:cNvSpPr>
              <a:spLocks noChangeArrowheads="1"/>
            </p:cNvSpPr>
            <p:nvPr/>
          </p:nvSpPr>
          <p:spPr bwMode="auto">
            <a:xfrm>
              <a:off x="1536" y="153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02" name="AutoShape 50"/>
            <p:cNvSpPr>
              <a:spLocks noChangeArrowheads="1"/>
            </p:cNvSpPr>
            <p:nvPr/>
          </p:nvSpPr>
          <p:spPr bwMode="auto">
            <a:xfrm>
              <a:off x="1008" y="1440"/>
              <a:ext cx="912" cy="336"/>
            </a:xfrm>
            <a:prstGeom prst="wedgeRoundRectCallout">
              <a:avLst>
                <a:gd name="adj1" fmla="val 7347"/>
                <a:gd name="adj2" fmla="val 126486"/>
                <a:gd name="adj3" fmla="val 16667"/>
              </a:avLst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" grpId="0"/>
      <p:bldP spid="12358" grpId="0"/>
      <p:bldP spid="1238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Detector in Intel </a:t>
            </a:r>
            <a:r>
              <a:rPr lang="en-US" dirty="0" err="1"/>
              <a:t>OpenCV</a:t>
            </a:r>
            <a:r>
              <a:rPr lang="en-US" dirty="0"/>
              <a:t>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/>
              <a:t>Collect a database of positive samples and a database of negative samples. 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/>
              <a:t>Mark object by objectmarker.exe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/>
              <a:t>Build a vec file out of positive samples  using createsamples.exe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/>
              <a:t>Run haartraining.exe to build the classifier.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/>
              <a:t>Run performance.exe to evaluate the classifier.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/>
              <a:t>Run haarconv.exe to convert classifier to .xml file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Links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b="1"/>
              <a:t>Original paper:</a:t>
            </a:r>
            <a:r>
              <a:rPr lang="en-US" sz="2000"/>
              <a:t> </a:t>
            </a:r>
            <a:r>
              <a:rPr lang="en-US" sz="2000" b="1" u="sng">
                <a:solidFill>
                  <a:srgbClr val="FF0000"/>
                </a:solidFill>
                <a:hlinkClick r:id="rId2"/>
              </a:rPr>
              <a:t>http://research.microsoft.com/~viola/Pubs/Detect/violaJones_CVPR2001.pdf</a:t>
            </a:r>
            <a:endParaRPr lang="en-US" sz="2000" b="1" u="sng">
              <a:solidFill>
                <a:srgbClr val="FF0000"/>
              </a:solidFill>
            </a:endParaRPr>
          </a:p>
          <a:p>
            <a:pPr eaLnBrk="1" hangingPunct="1"/>
            <a:r>
              <a:rPr lang="en-US" sz="2000" b="1"/>
              <a:t>How-to build a cascade of boosted classifiers based on Haar-like features: </a:t>
            </a:r>
            <a:r>
              <a:rPr lang="en-US" sz="2000" b="1" u="sng">
                <a:solidFill>
                  <a:schemeClr val="hlink"/>
                </a:solidFill>
              </a:rPr>
              <a:t>http://lab.cntl.kyutech.ac.jp/~kobalab/nishida/opencv/OpenCV_ObjectDetection_HowTo.pdf</a:t>
            </a:r>
          </a:p>
          <a:p>
            <a:pPr eaLnBrk="1" hangingPunct="1"/>
            <a:r>
              <a:rPr lang="en-US" sz="2000" b="1"/>
              <a:t>Objectmarker.exe and haarconv.exe, *.dll:</a:t>
            </a:r>
          </a:p>
          <a:p>
            <a:pPr eaLnBrk="1" hangingPunct="1">
              <a:buFontTx/>
              <a:buNone/>
            </a:pPr>
            <a:r>
              <a:rPr lang="en-US" sz="2000"/>
              <a:t>     </a:t>
            </a:r>
            <a:r>
              <a:rPr lang="en-US" sz="2000" b="1">
                <a:solidFill>
                  <a:schemeClr val="hlink"/>
                </a:solidFill>
                <a:hlinkClick r:id="rId3"/>
              </a:rPr>
              <a:t>http://www.iem.pw.edu.pl/~domanskj/haarkit.rar</a:t>
            </a:r>
            <a:endParaRPr lang="en-US" sz="2000" b="1">
              <a:solidFill>
                <a:schemeClr val="hlink"/>
              </a:solidFill>
            </a:endParaRPr>
          </a:p>
          <a:p>
            <a:pPr eaLnBrk="1" hangingPunct="1">
              <a:buFontTx/>
              <a:buNone/>
            </a:pPr>
            <a:endParaRPr lang="en-US" sz="2000" b="1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152400"/>
            <a:ext cx="77724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  <a:cs typeface="新細明體" charset="-120"/>
              </a:rPr>
              <a:t>SIFT Again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altLang="zh-TW" dirty="0">
                <a:ea typeface="新細明體" charset="-120"/>
                <a:cs typeface="新細明體" charset="-120"/>
              </a:rPr>
              <a:t>Local invariant Interest point detector-descriptor</a:t>
            </a:r>
          </a:p>
          <a:p>
            <a:pPr lvl="1"/>
            <a:r>
              <a:rPr lang="en-US" altLang="zh-TW" dirty="0">
                <a:ea typeface="新細明體" charset="-120"/>
                <a:cs typeface="新細明體" charset="-120"/>
              </a:rPr>
              <a:t>For finding </a:t>
            </a:r>
            <a:r>
              <a:rPr lang="en-US" altLang="zh-TW" i="1" dirty="0">
                <a:ea typeface="新細明體" charset="-120"/>
                <a:cs typeface="新細明體" charset="-120"/>
              </a:rPr>
              <a:t>correspondences</a:t>
            </a:r>
            <a:r>
              <a:rPr lang="en-US" altLang="zh-TW" dirty="0">
                <a:ea typeface="新細明體" charset="-120"/>
                <a:cs typeface="新細明體" charset="-120"/>
              </a:rPr>
              <a:t> between two images of the same scene or object </a:t>
            </a:r>
          </a:p>
          <a:p>
            <a:pPr lvl="1"/>
            <a:r>
              <a:rPr lang="en-US" altLang="zh-TW" dirty="0">
                <a:ea typeface="新細明體" charset="-120"/>
                <a:cs typeface="新細明體" charset="-120"/>
              </a:rPr>
              <a:t>Many applications, including 3D reconstruction, image retrieval and object recognition</a:t>
            </a:r>
          </a:p>
          <a:p>
            <a:pPr lvl="1"/>
            <a:r>
              <a:rPr lang="en-US" altLang="zh-TW" dirty="0">
                <a:ea typeface="新細明體" charset="-120"/>
                <a:cs typeface="新細明體" charset="-120"/>
              </a:rPr>
              <a:t>SIFT is one of the best but slow </a:t>
            </a:r>
          </a:p>
          <a:p>
            <a:pPr lvl="2"/>
            <a:r>
              <a:rPr lang="en-US" altLang="zh-TW" dirty="0">
                <a:ea typeface="新細明體" charset="-120"/>
                <a:cs typeface="新細明體" charset="-120"/>
              </a:rPr>
              <a:t>Image of size 1000 </a:t>
            </a:r>
            <a:r>
              <a:rPr lang="en-US" altLang="zh-TW" dirty="0" err="1">
                <a:ea typeface="新細明體" charset="-120"/>
                <a:cs typeface="新細明體" charset="-120"/>
              </a:rPr>
              <a:t>x</a:t>
            </a:r>
            <a:r>
              <a:rPr lang="en-US" altLang="zh-TW" dirty="0">
                <a:ea typeface="新細明體" charset="-120"/>
                <a:cs typeface="新細明體" charset="-120"/>
              </a:rPr>
              <a:t> 700 described in around </a:t>
            </a:r>
            <a:r>
              <a:rPr lang="en-US" altLang="zh-TW" b="1" dirty="0">
                <a:ea typeface="新細明體" charset="-120"/>
                <a:cs typeface="新細明體" charset="-120"/>
              </a:rPr>
              <a:t>6</a:t>
            </a:r>
            <a:r>
              <a:rPr lang="en-US" altLang="zh-TW" dirty="0">
                <a:ea typeface="新細明體" charset="-120"/>
                <a:cs typeface="新細明體" charset="-120"/>
              </a:rPr>
              <a:t> seconds (actual cost depends on the # features generated, 4000 in this case)</a:t>
            </a:r>
          </a:p>
          <a:p>
            <a:pPr lvl="2"/>
            <a:r>
              <a:rPr lang="en-US" altLang="zh-TW" dirty="0">
                <a:ea typeface="新細明體" charset="-120"/>
                <a:cs typeface="新細明體" charset="-120"/>
              </a:rPr>
              <a:t>128-D feature vectors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-152400"/>
            <a:ext cx="77724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  <a:cs typeface="新細明體" charset="-120"/>
              </a:rPr>
              <a:t>SURF - Motivation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229600" cy="4525963"/>
          </a:xfrm>
        </p:spPr>
        <p:txBody>
          <a:bodyPr/>
          <a:lstStyle/>
          <a:p>
            <a:r>
              <a:rPr lang="en-US" altLang="zh-TW" dirty="0">
                <a:ea typeface="新細明體" charset="-120"/>
                <a:cs typeface="新細明體" charset="-120"/>
              </a:rPr>
              <a:t>Fast interest point </a:t>
            </a:r>
            <a:r>
              <a:rPr lang="en-US" altLang="zh-TW" b="1" dirty="0">
                <a:ea typeface="新細明體" charset="-120"/>
                <a:cs typeface="新細明體" charset="-120"/>
              </a:rPr>
              <a:t>detection</a:t>
            </a:r>
          </a:p>
          <a:p>
            <a:r>
              <a:rPr lang="en-US" altLang="zh-TW" dirty="0">
                <a:ea typeface="新細明體" charset="-120"/>
                <a:cs typeface="新細明體" charset="-120"/>
              </a:rPr>
              <a:t>Distinctive interest point </a:t>
            </a:r>
            <a:r>
              <a:rPr lang="en-US" altLang="zh-TW" b="1" dirty="0">
                <a:ea typeface="新細明體" charset="-120"/>
                <a:cs typeface="新細明體" charset="-120"/>
              </a:rPr>
              <a:t>description</a:t>
            </a:r>
          </a:p>
          <a:p>
            <a:r>
              <a:rPr lang="en-US" altLang="zh-TW" dirty="0">
                <a:ea typeface="新細明體" charset="-120"/>
                <a:cs typeface="新細明體" charset="-120"/>
              </a:rPr>
              <a:t>Speeded-up descriptor </a:t>
            </a:r>
            <a:r>
              <a:rPr lang="en-US" altLang="zh-TW" b="1" dirty="0">
                <a:ea typeface="新細明體" charset="-120"/>
                <a:cs typeface="新細明體" charset="-120"/>
              </a:rPr>
              <a:t>matching</a:t>
            </a:r>
          </a:p>
          <a:p>
            <a:r>
              <a:rPr lang="en-US" altLang="zh-TW" dirty="0">
                <a:ea typeface="新細明體" charset="-120"/>
                <a:cs typeface="新細明體" charset="-120"/>
              </a:rPr>
              <a:t>Invariant to common image transformations:</a:t>
            </a:r>
          </a:p>
          <a:p>
            <a:pPr lvl="1"/>
            <a:r>
              <a:rPr lang="en-US" altLang="zh-TW" dirty="0">
                <a:ea typeface="新細明體" charset="-120"/>
                <a:cs typeface="新細明體" charset="-120"/>
              </a:rPr>
              <a:t>Image rotation</a:t>
            </a:r>
          </a:p>
          <a:p>
            <a:pPr lvl="1"/>
            <a:r>
              <a:rPr lang="en-US" altLang="zh-TW" dirty="0">
                <a:ea typeface="新細明體" charset="-120"/>
                <a:cs typeface="新細明體" charset="-120"/>
              </a:rPr>
              <a:t>Scale changes</a:t>
            </a:r>
          </a:p>
          <a:p>
            <a:pPr lvl="1"/>
            <a:r>
              <a:rPr lang="en-US" altLang="zh-TW" dirty="0">
                <a:ea typeface="新細明體" charset="-120"/>
                <a:cs typeface="新細明體" charset="-120"/>
              </a:rPr>
              <a:t>Illumination change</a:t>
            </a:r>
          </a:p>
          <a:p>
            <a:pPr lvl="1"/>
            <a:r>
              <a:rPr lang="en-US" altLang="zh-TW" i="1" dirty="0">
                <a:ea typeface="新細明體" charset="-120"/>
                <a:cs typeface="新細明體" charset="-120"/>
              </a:rPr>
              <a:t>Small</a:t>
            </a:r>
            <a:r>
              <a:rPr lang="en-US" altLang="zh-TW" dirty="0">
                <a:ea typeface="新細明體" charset="-120"/>
                <a:cs typeface="新細明體" charset="-120"/>
              </a:rPr>
              <a:t> change in Viewpoint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184525"/>
            <a:ext cx="4938713" cy="326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228600"/>
            <a:ext cx="77724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  <a:cs typeface="新細明體" charset="-120"/>
              </a:rPr>
              <a:t>Methodology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  <a:cs typeface="新細明體" charset="-120"/>
              </a:rPr>
              <a:t>Using integral images for major speed up</a:t>
            </a:r>
          </a:p>
          <a:p>
            <a:pPr lvl="1"/>
            <a:r>
              <a:rPr lang="en-US" altLang="zh-TW" sz="2000" b="1" dirty="0">
                <a:ea typeface="新細明體" charset="-120"/>
                <a:cs typeface="新細明體" charset="-120"/>
              </a:rPr>
              <a:t>Integral Image (summed area tables)</a:t>
            </a:r>
            <a:r>
              <a:rPr lang="en-US" altLang="zh-TW" sz="2000" dirty="0">
                <a:ea typeface="新細明體" charset="-120"/>
                <a:cs typeface="新細明體" charset="-120"/>
              </a:rPr>
              <a:t> is an intermediate representation for the image and contains the </a:t>
            </a:r>
            <a:r>
              <a:rPr lang="en-US" altLang="zh-TW" sz="2000" b="1" dirty="0">
                <a:ea typeface="新細明體" charset="-120"/>
                <a:cs typeface="新細明體" charset="-120"/>
              </a:rPr>
              <a:t>sum of gray scale pixel values of image </a:t>
            </a:r>
          </a:p>
          <a:p>
            <a:pPr lvl="1"/>
            <a:r>
              <a:rPr lang="en-US" altLang="zh-TW" sz="2000" dirty="0">
                <a:ea typeface="新細明體" charset="-120"/>
                <a:cs typeface="新細明體" charset="-120"/>
              </a:rPr>
              <a:t>Second order derivative and </a:t>
            </a:r>
            <a:r>
              <a:rPr lang="en-US" altLang="zh-TW" sz="2000" dirty="0" err="1">
                <a:ea typeface="新細明體" charset="-120"/>
                <a:cs typeface="新細明體" charset="-120"/>
              </a:rPr>
              <a:t>Haar</a:t>
            </a:r>
            <a:r>
              <a:rPr lang="en-US" altLang="zh-TW" sz="2000" dirty="0">
                <a:ea typeface="新細明體" charset="-120"/>
                <a:cs typeface="新細明體" charset="-120"/>
              </a:rPr>
              <a:t>-wavelet response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4194175"/>
            <a:ext cx="2103438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6115050" y="4951413"/>
            <a:ext cx="2114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zh-TW">
                <a:ea typeface="新細明體" charset="-120"/>
                <a:cs typeface="新細明體" charset="-120"/>
              </a:rPr>
              <a:t>Cost </a:t>
            </a:r>
            <a:r>
              <a:rPr lang="en-US" altLang="zh-TW" i="1">
                <a:ea typeface="新細明體" charset="-120"/>
                <a:cs typeface="新細明體" charset="-120"/>
              </a:rPr>
              <a:t>four </a:t>
            </a:r>
            <a:r>
              <a:rPr lang="en-US" altLang="zh-TW">
                <a:ea typeface="新細明體" charset="-120"/>
                <a:cs typeface="新細明體" charset="-120"/>
              </a:rPr>
              <a:t>additions operation only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  <a:cs typeface="新細明體" charset="-120"/>
              </a:rPr>
              <a:t>Detection</a:t>
            </a:r>
            <a:endParaRPr lang="zh-TW" altLang="en-US" dirty="0">
              <a:ea typeface="新細明體" charset="-120"/>
              <a:cs typeface="新細明體" charset="-12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 dirty="0">
                <a:ea typeface="新細明體" charset="-120"/>
                <a:cs typeface="新細明體" charset="-120"/>
              </a:rPr>
              <a:t>Hessian-based interest point localization</a:t>
            </a:r>
          </a:p>
          <a:p>
            <a:pPr>
              <a:lnSpc>
                <a:spcPct val="80000"/>
              </a:lnSpc>
            </a:pPr>
            <a:endParaRPr lang="en-US" altLang="zh-TW" sz="2000" dirty="0">
              <a:ea typeface="新細明體" charset="-120"/>
              <a:cs typeface="新細明體" charset="-120"/>
            </a:endParaRPr>
          </a:p>
          <a:p>
            <a:pPr>
              <a:lnSpc>
                <a:spcPct val="80000"/>
              </a:lnSpc>
            </a:pPr>
            <a:endParaRPr lang="en-US" altLang="zh-TW" sz="2000" dirty="0">
              <a:ea typeface="新細明體" charset="-120"/>
              <a:cs typeface="新細明體" charset="-120"/>
            </a:endParaRPr>
          </a:p>
          <a:p>
            <a:pPr>
              <a:lnSpc>
                <a:spcPct val="80000"/>
              </a:lnSpc>
            </a:pPr>
            <a:endParaRPr lang="en-US" altLang="zh-TW" sz="2000" dirty="0">
              <a:ea typeface="新細明體" charset="-120"/>
              <a:cs typeface="新細明體" charset="-120"/>
            </a:endParaRPr>
          </a:p>
          <a:p>
            <a:pPr>
              <a:lnSpc>
                <a:spcPct val="80000"/>
              </a:lnSpc>
            </a:pPr>
            <a:endParaRPr lang="en-US" altLang="zh-TW" sz="2000" dirty="0">
              <a:ea typeface="新細明體" charset="-120"/>
              <a:cs typeface="新細明體" charset="-120"/>
            </a:endParaRPr>
          </a:p>
          <a:p>
            <a:pPr>
              <a:lnSpc>
                <a:spcPct val="80000"/>
              </a:lnSpc>
            </a:pPr>
            <a:endParaRPr lang="en-US" altLang="zh-TW" sz="2000" dirty="0">
              <a:ea typeface="新細明體" charset="-120"/>
              <a:cs typeface="新細明體" charset="-120"/>
            </a:endParaRPr>
          </a:p>
          <a:p>
            <a:pPr>
              <a:lnSpc>
                <a:spcPct val="80000"/>
              </a:lnSpc>
            </a:pPr>
            <a:endParaRPr lang="en-US" altLang="zh-TW" sz="2000" dirty="0">
              <a:ea typeface="新細明體" charset="-120"/>
              <a:cs typeface="新細明體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000" dirty="0" err="1">
                <a:ea typeface="新細明體" charset="-120"/>
                <a:cs typeface="新細明體" charset="-120"/>
              </a:rPr>
              <a:t>L</a:t>
            </a:r>
            <a:r>
              <a:rPr lang="en-US" altLang="zh-TW" sz="2000" baseline="-25000" dirty="0" err="1">
                <a:ea typeface="新細明體" charset="-120"/>
                <a:cs typeface="新細明體" charset="-120"/>
              </a:rPr>
              <a:t>xx</a:t>
            </a:r>
            <a:r>
              <a:rPr lang="en-US" altLang="zh-TW" sz="2000" dirty="0" err="1">
                <a:ea typeface="新細明體" charset="-120"/>
                <a:cs typeface="新細明體" charset="-120"/>
              </a:rPr>
              <a:t>(x,y</a:t>
            </a:r>
            <a:r>
              <a:rPr lang="en-US" altLang="zh-TW" sz="2000" dirty="0">
                <a:ea typeface="新細明體" charset="-120"/>
                <a:cs typeface="新細明體" charset="-120"/>
              </a:rPr>
              <a:t>,</a:t>
            </a:r>
            <a:r>
              <a:rPr lang="el-GR" altLang="zh-TW" sz="2000" dirty="0">
                <a:ea typeface="新細明體" charset="-120"/>
                <a:cs typeface="新細明體" charset="-120"/>
              </a:rPr>
              <a:t>σ</a:t>
            </a:r>
            <a:r>
              <a:rPr lang="en-US" altLang="zh-TW" sz="2000" dirty="0">
                <a:ea typeface="新細明體" charset="-120"/>
                <a:cs typeface="新細明體" charset="-120"/>
              </a:rPr>
              <a:t>) is the </a:t>
            </a:r>
            <a:r>
              <a:rPr lang="en-US" altLang="zh-TW" sz="2000" b="1" dirty="0" err="1">
                <a:ea typeface="新細明體" charset="-120"/>
                <a:cs typeface="新細明體" charset="-120"/>
              </a:rPr>
              <a:t>Laplacian</a:t>
            </a:r>
            <a:r>
              <a:rPr lang="en-US" altLang="zh-TW" sz="2000" b="1" dirty="0">
                <a:ea typeface="新細明體" charset="-120"/>
                <a:cs typeface="新細明體" charset="-120"/>
              </a:rPr>
              <a:t> of Gaussian</a:t>
            </a:r>
            <a:r>
              <a:rPr lang="en-US" altLang="zh-TW" sz="2000" dirty="0">
                <a:ea typeface="新細明體" charset="-120"/>
                <a:cs typeface="新細明體" charset="-120"/>
              </a:rPr>
              <a:t> of the image</a:t>
            </a:r>
          </a:p>
          <a:p>
            <a:pPr>
              <a:lnSpc>
                <a:spcPct val="80000"/>
              </a:lnSpc>
            </a:pPr>
            <a:r>
              <a:rPr lang="en-US" altLang="zh-TW" sz="2000" dirty="0">
                <a:ea typeface="新細明體" charset="-120"/>
                <a:cs typeface="新細明體" charset="-120"/>
              </a:rPr>
              <a:t>It is the convolution of the </a:t>
            </a:r>
            <a:r>
              <a:rPr lang="en-US" altLang="zh-TW" sz="2000" i="1" dirty="0">
                <a:ea typeface="新細明體" charset="-120"/>
                <a:cs typeface="新細明體" charset="-120"/>
              </a:rPr>
              <a:t>Gaussian </a:t>
            </a:r>
            <a:r>
              <a:rPr lang="en-US" altLang="zh-TW" sz="2000" dirty="0">
                <a:ea typeface="新細明體" charset="-120"/>
                <a:cs typeface="新細明體" charset="-120"/>
              </a:rPr>
              <a:t>second order derivative with the image </a:t>
            </a:r>
          </a:p>
          <a:p>
            <a:pPr>
              <a:lnSpc>
                <a:spcPct val="80000"/>
              </a:lnSpc>
            </a:pPr>
            <a:r>
              <a:rPr lang="en-US" altLang="zh-TW" sz="2000" dirty="0" err="1">
                <a:ea typeface="新細明體" charset="-120"/>
                <a:cs typeface="新細明體" charset="-120"/>
              </a:rPr>
              <a:t>Lindeberg</a:t>
            </a:r>
            <a:r>
              <a:rPr lang="en-US" altLang="zh-TW" sz="2000" dirty="0">
                <a:ea typeface="新細明體" charset="-120"/>
                <a:cs typeface="新細明體" charset="-120"/>
              </a:rPr>
              <a:t> showed Gaussian function is optimal for scale-space analysis</a:t>
            </a:r>
          </a:p>
          <a:p>
            <a:pPr>
              <a:lnSpc>
                <a:spcPct val="80000"/>
              </a:lnSpc>
            </a:pPr>
            <a:r>
              <a:rPr lang="en-US" altLang="zh-TW" sz="2000" dirty="0">
                <a:ea typeface="新細明體" charset="-120"/>
                <a:cs typeface="新細明體" charset="-120"/>
              </a:rPr>
              <a:t>This paper argues that Gaussian is overrated since the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  <a:cs typeface="新細明體" charset="-120"/>
              </a:rPr>
              <a:t>property that no new structures can appear while going to lower resolution </a:t>
            </a:r>
            <a:r>
              <a:rPr lang="en-US" altLang="zh-TW" sz="2000" dirty="0">
                <a:ea typeface="新細明體" charset="-120"/>
                <a:cs typeface="新細明體" charset="-120"/>
              </a:rPr>
              <a:t>is not proven in 2D case</a:t>
            </a:r>
          </a:p>
          <a:p>
            <a:pPr>
              <a:lnSpc>
                <a:spcPct val="80000"/>
              </a:lnSpc>
            </a:pPr>
            <a:endParaRPr lang="en-US" altLang="zh-TW" sz="2000" i="1" baseline="-25000" dirty="0">
              <a:ea typeface="新細明體" charset="-120"/>
              <a:cs typeface="新細明體" charset="-12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828800"/>
            <a:ext cx="3003550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  <a:cs typeface="新細明體" charset="-120"/>
              </a:rPr>
              <a:t>Detection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  <a:cs typeface="新細明體" charset="-120"/>
              </a:rPr>
              <a:t>Approximated second order derivatives with box filters (mean/average filter)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0638" y="2819400"/>
            <a:ext cx="4668838" cy="257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0100" y="2895600"/>
            <a:ext cx="4533900" cy="2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  <a:cs typeface="新細明體" charset="-120"/>
              </a:rPr>
              <a:t>Detection</a:t>
            </a:r>
            <a:endParaRPr lang="zh-TW" altLang="en-US" dirty="0">
              <a:ea typeface="新細明體" charset="-120"/>
              <a:cs typeface="新細明體" charset="-12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altLang="zh-TW">
                <a:ea typeface="新細明體" charset="-120"/>
                <a:cs typeface="新細明體" charset="-120"/>
              </a:rPr>
              <a:t>Scale analysis with constant image size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225" y="1981200"/>
            <a:ext cx="3903663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87825" y="1981200"/>
            <a:ext cx="4803775" cy="361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365125" y="5530850"/>
            <a:ext cx="5759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TW">
                <a:ea typeface="新細明體" charset="-120"/>
                <a:cs typeface="新細明體" charset="-120"/>
              </a:rPr>
              <a:t>9 x 9, 15 x 15, 21 x 21, 27 x 27  </a:t>
            </a:r>
            <a:r>
              <a:rPr lang="en-US" altLang="zh-TW">
                <a:ea typeface="新細明體" charset="-120"/>
                <a:cs typeface="新細明體" charset="-120"/>
                <a:sym typeface="Wingdings" charset="2"/>
              </a:rPr>
              <a:t></a:t>
            </a:r>
            <a:r>
              <a:rPr lang="en-US" altLang="zh-TW">
                <a:ea typeface="新細明體" charset="-120"/>
                <a:cs typeface="新細明體" charset="-120"/>
              </a:rPr>
              <a:t> 	39 x 39, 51 x 51 …</a:t>
            </a:r>
          </a:p>
          <a:p>
            <a:r>
              <a:rPr lang="en-US" altLang="zh-TW" i="1">
                <a:ea typeface="新細明體" charset="-120"/>
                <a:cs typeface="新細明體" charset="-120"/>
              </a:rPr>
              <a:t>1</a:t>
            </a:r>
            <a:r>
              <a:rPr lang="en-US" altLang="zh-TW" i="1" baseline="30000">
                <a:ea typeface="新細明體" charset="-120"/>
                <a:cs typeface="新細明體" charset="-120"/>
              </a:rPr>
              <a:t>st</a:t>
            </a:r>
            <a:r>
              <a:rPr lang="en-US" altLang="zh-TW" i="1">
                <a:ea typeface="新細明體" charset="-120"/>
                <a:cs typeface="新細明體" charset="-120"/>
              </a:rPr>
              <a:t> octave			2</a:t>
            </a:r>
            <a:r>
              <a:rPr lang="en-US" altLang="zh-TW" i="1" baseline="30000">
                <a:ea typeface="新細明體" charset="-120"/>
                <a:cs typeface="新細明體" charset="-120"/>
              </a:rPr>
              <a:t>nd</a:t>
            </a:r>
            <a:r>
              <a:rPr lang="en-US" altLang="zh-TW" i="1">
                <a:ea typeface="新細明體" charset="-120"/>
                <a:cs typeface="新細明體" charset="-120"/>
              </a:rPr>
              <a:t> octave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152400"/>
            <a:ext cx="77724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  <a:cs typeface="新細明體" charset="-120"/>
              </a:rPr>
              <a:t>Detection</a:t>
            </a:r>
            <a:endParaRPr lang="en-US" altLang="zh-TW" i="1" dirty="0">
              <a:ea typeface="新細明體" charset="-120"/>
              <a:cs typeface="新細明體" charset="-12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altLang="zh-TW">
                <a:ea typeface="新細明體" charset="-120"/>
                <a:cs typeface="新細明體" charset="-120"/>
              </a:rPr>
              <a:t>Non-maximum suppression and interpolation</a:t>
            </a:r>
          </a:p>
          <a:p>
            <a:pPr lvl="1"/>
            <a:r>
              <a:rPr lang="en-US" altLang="zh-TW">
                <a:ea typeface="新細明體" charset="-120"/>
                <a:cs typeface="新細明體" charset="-120"/>
              </a:rPr>
              <a:t>Blob-like feature detector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743200"/>
            <a:ext cx="3319463" cy="2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2525" y="2676525"/>
            <a:ext cx="52990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752600" y="-76200"/>
            <a:ext cx="7772400" cy="1143000"/>
          </a:xfrm>
        </p:spPr>
        <p:txBody>
          <a:bodyPr/>
          <a:lstStyle/>
          <a:p>
            <a:r>
              <a:rPr lang="en-US" dirty="0"/>
              <a:t>Wavelet Transform (cont’d)</a:t>
            </a:r>
          </a:p>
        </p:txBody>
      </p:sp>
      <p:pic>
        <p:nvPicPr>
          <p:cNvPr id="6147" name="Picture 5"/>
          <p:cNvPicPr>
            <a:picLocks noChangeAspect="1" noChangeArrowheads="1"/>
          </p:cNvPicPr>
          <p:nvPr/>
        </p:nvPicPr>
        <p:blipFill>
          <a:blip r:embed="rId3"/>
          <a:srcRect l="7220" t="10300" r="6137" b="46410"/>
          <a:stretch>
            <a:fillRect/>
          </a:stretch>
        </p:blipFill>
        <p:spPr bwMode="auto">
          <a:xfrm>
            <a:off x="1143000" y="2514600"/>
            <a:ext cx="6553200" cy="208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4267200" y="2743200"/>
            <a:ext cx="1371600" cy="1524000"/>
          </a:xfrm>
          <a:prstGeom prst="rect">
            <a:avLst/>
          </a:prstGeom>
          <a:noFill/>
          <a:ln w="57150" cap="sq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9" name="TextBox 5"/>
          <p:cNvSpPr txBox="1">
            <a:spLocks noChangeArrowheads="1"/>
          </p:cNvSpPr>
          <p:nvPr/>
        </p:nvSpPr>
        <p:spPr bwMode="auto">
          <a:xfrm>
            <a:off x="1143000" y="5029200"/>
            <a:ext cx="627856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Wide windows do not provide good localization </a:t>
            </a:r>
          </a:p>
          <a:p>
            <a:r>
              <a:rPr lang="en-US"/>
              <a:t>at high frequencies.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-152400"/>
            <a:ext cx="77724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  <a:cs typeface="新細明體" charset="-120"/>
              </a:rPr>
              <a:t>Description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altLang="zh-TW">
                <a:ea typeface="新細明體" charset="-120"/>
                <a:cs typeface="新細明體" charset="-120"/>
              </a:rPr>
              <a:t>Orientation Assignment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828800"/>
            <a:ext cx="8628063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92100" y="1827213"/>
            <a:ext cx="4889500" cy="915987"/>
          </a:xfrm>
          <a:prstGeom prst="rect">
            <a:avLst/>
          </a:prstGeom>
          <a:solidFill>
            <a:srgbClr val="EBF7FF">
              <a:alpha val="6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TW">
                <a:ea typeface="新細明體" charset="-120"/>
                <a:cs typeface="新細明體" charset="-120"/>
              </a:rPr>
              <a:t>Circular neighborhood of </a:t>
            </a:r>
          </a:p>
          <a:p>
            <a:r>
              <a:rPr lang="en-US" altLang="zh-TW">
                <a:ea typeface="新細明體" charset="-120"/>
                <a:cs typeface="新細明體" charset="-120"/>
              </a:rPr>
              <a:t>radius </a:t>
            </a:r>
            <a:r>
              <a:rPr lang="en-US" altLang="zh-TW" b="1">
                <a:ea typeface="新細明體" charset="-120"/>
                <a:cs typeface="新細明體" charset="-120"/>
              </a:rPr>
              <a:t>6s</a:t>
            </a:r>
            <a:r>
              <a:rPr lang="en-US" altLang="zh-TW">
                <a:ea typeface="新細明體" charset="-120"/>
                <a:cs typeface="新細明體" charset="-120"/>
              </a:rPr>
              <a:t> around the interest point</a:t>
            </a:r>
          </a:p>
          <a:p>
            <a:r>
              <a:rPr lang="en-US" altLang="zh-TW">
                <a:ea typeface="新細明體" charset="-120"/>
                <a:cs typeface="新細明體" charset="-120"/>
              </a:rPr>
              <a:t>(</a:t>
            </a:r>
            <a:r>
              <a:rPr lang="en-US" altLang="zh-TW" b="1">
                <a:ea typeface="新細明體" charset="-120"/>
                <a:cs typeface="新細明體" charset="-120"/>
              </a:rPr>
              <a:t>s</a:t>
            </a:r>
            <a:r>
              <a:rPr lang="en-US" altLang="zh-TW">
                <a:ea typeface="新細明體" charset="-120"/>
                <a:cs typeface="新細明體" charset="-120"/>
              </a:rPr>
              <a:t> = the scale at which the point was detected)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6553200" y="4953000"/>
            <a:ext cx="2444750" cy="915988"/>
          </a:xfrm>
          <a:prstGeom prst="rect">
            <a:avLst/>
          </a:prstGeom>
          <a:solidFill>
            <a:srgbClr val="EBF7FF">
              <a:alpha val="6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TW">
                <a:ea typeface="新細明體" charset="-120"/>
                <a:cs typeface="新細明體" charset="-120"/>
              </a:rPr>
              <a:t>Side length = </a:t>
            </a:r>
            <a:r>
              <a:rPr lang="en-US" altLang="zh-TW" b="1">
                <a:ea typeface="新細明體" charset="-120"/>
                <a:cs typeface="新細明體" charset="-120"/>
              </a:rPr>
              <a:t>4s</a:t>
            </a:r>
            <a:endParaRPr lang="en-US" altLang="zh-TW">
              <a:ea typeface="新細明體" charset="-120"/>
              <a:cs typeface="新細明體" charset="-120"/>
            </a:endParaRPr>
          </a:p>
          <a:p>
            <a:r>
              <a:rPr lang="en-US" altLang="zh-TW">
                <a:ea typeface="新細明體" charset="-120"/>
                <a:cs typeface="新細明體" charset="-120"/>
              </a:rPr>
              <a:t>Cost 6 operation to </a:t>
            </a:r>
          </a:p>
          <a:p>
            <a:r>
              <a:rPr lang="en-US" altLang="zh-TW">
                <a:ea typeface="新細明體" charset="-120"/>
                <a:cs typeface="新細明體" charset="-120"/>
              </a:rPr>
              <a:t>compute the response</a:t>
            </a:r>
            <a:endParaRPr lang="en-US" altLang="zh-TW" b="1">
              <a:ea typeface="新細明體" charset="-120"/>
              <a:cs typeface="新細明體" charset="-12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6553200" y="4724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3733800" y="4343400"/>
            <a:ext cx="2673350" cy="366713"/>
          </a:xfrm>
          <a:prstGeom prst="rect">
            <a:avLst/>
          </a:prstGeom>
          <a:solidFill>
            <a:srgbClr val="EBF7FF">
              <a:alpha val="6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TW">
                <a:ea typeface="新細明體" charset="-120"/>
                <a:cs typeface="新細明體" charset="-120"/>
              </a:rPr>
              <a:t>x response    y response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2"/>
          <a:srcRect l="54756"/>
          <a:stretch>
            <a:fillRect/>
          </a:stretch>
        </p:blipFill>
        <p:spPr bwMode="auto">
          <a:xfrm>
            <a:off x="4732338" y="2209800"/>
            <a:ext cx="357346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  <a:cs typeface="新細明體" charset="-120"/>
              </a:rPr>
              <a:t>Description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  <a:cs typeface="新細明體" charset="-120"/>
              </a:rPr>
              <a:t>Dominant orientation</a:t>
            </a:r>
          </a:p>
          <a:p>
            <a:pPr lvl="1"/>
            <a:r>
              <a:rPr lang="en-US" altLang="zh-TW" sz="2000" dirty="0">
                <a:ea typeface="新細明體" charset="-120"/>
                <a:cs typeface="新細明體" charset="-120"/>
              </a:rPr>
              <a:t>The </a:t>
            </a:r>
            <a:r>
              <a:rPr lang="en-US" altLang="zh-TW" sz="2000" dirty="0" err="1">
                <a:ea typeface="新細明體" charset="-120"/>
                <a:cs typeface="新細明體" charset="-120"/>
              </a:rPr>
              <a:t>Haar</a:t>
            </a:r>
            <a:r>
              <a:rPr lang="en-US" altLang="zh-TW" sz="2000" dirty="0">
                <a:ea typeface="新細明體" charset="-120"/>
                <a:cs typeface="新細明體" charset="-120"/>
              </a:rPr>
              <a:t> wavelet responses are represented as vectors</a:t>
            </a:r>
          </a:p>
          <a:p>
            <a:pPr lvl="1"/>
            <a:r>
              <a:rPr lang="en-US" altLang="zh-TW" sz="2000" dirty="0">
                <a:ea typeface="新細明體" charset="-120"/>
                <a:cs typeface="新細明體" charset="-120"/>
              </a:rPr>
              <a:t>Sum all responses within</a:t>
            </a:r>
            <a:br>
              <a:rPr lang="en-US" altLang="zh-TW" sz="2000" dirty="0">
                <a:ea typeface="新細明體" charset="-120"/>
                <a:cs typeface="新細明體" charset="-120"/>
              </a:rPr>
            </a:br>
            <a:r>
              <a:rPr lang="en-US" altLang="zh-TW" sz="2000" dirty="0">
                <a:ea typeface="新細明體" charset="-120"/>
                <a:cs typeface="新細明體" charset="-120"/>
              </a:rPr>
              <a:t>a sliding orientation</a:t>
            </a:r>
            <a:br>
              <a:rPr lang="en-US" altLang="zh-TW" sz="2000" dirty="0">
                <a:ea typeface="新細明體" charset="-120"/>
                <a:cs typeface="新細明體" charset="-120"/>
              </a:rPr>
            </a:br>
            <a:r>
              <a:rPr lang="en-US" altLang="zh-TW" sz="2000" dirty="0">
                <a:ea typeface="新細明體" charset="-120"/>
                <a:cs typeface="新細明體" charset="-120"/>
              </a:rPr>
              <a:t>window covering an angle </a:t>
            </a:r>
            <a:br>
              <a:rPr lang="en-US" altLang="zh-TW" sz="2000" dirty="0">
                <a:ea typeface="新細明體" charset="-120"/>
                <a:cs typeface="新細明體" charset="-120"/>
              </a:rPr>
            </a:br>
            <a:r>
              <a:rPr lang="en-US" altLang="zh-TW" sz="2000" dirty="0">
                <a:ea typeface="新細明體" charset="-120"/>
                <a:cs typeface="新細明體" charset="-120"/>
              </a:rPr>
              <a:t>of 60 degree</a:t>
            </a:r>
          </a:p>
          <a:p>
            <a:pPr lvl="1"/>
            <a:r>
              <a:rPr lang="en-US" altLang="zh-TW" sz="2000" dirty="0">
                <a:ea typeface="新細明體" charset="-120"/>
                <a:cs typeface="新細明體" charset="-120"/>
              </a:rPr>
              <a:t>The two summed response </a:t>
            </a:r>
            <a:br>
              <a:rPr lang="en-US" altLang="zh-TW" sz="2000" dirty="0">
                <a:ea typeface="新細明體" charset="-120"/>
                <a:cs typeface="新細明體" charset="-120"/>
              </a:rPr>
            </a:br>
            <a:r>
              <a:rPr lang="en-US" altLang="zh-TW" sz="2000" dirty="0">
                <a:ea typeface="新細明體" charset="-120"/>
                <a:cs typeface="新細明體" charset="-120"/>
              </a:rPr>
              <a:t>yield a new vector</a:t>
            </a:r>
            <a:endParaRPr lang="en-US" altLang="zh-TW" sz="2000" b="1" dirty="0">
              <a:solidFill>
                <a:schemeClr val="folHlink"/>
              </a:solidFill>
              <a:ea typeface="新細明體" charset="-120"/>
              <a:cs typeface="新細明體" charset="-120"/>
            </a:endParaRPr>
          </a:p>
          <a:p>
            <a:pPr lvl="1"/>
            <a:r>
              <a:rPr lang="en-US" altLang="zh-TW" sz="2000" b="1" dirty="0">
                <a:ea typeface="新細明體" charset="-120"/>
                <a:cs typeface="新細明體" charset="-120"/>
              </a:rPr>
              <a:t>The longest vector</a:t>
            </a:r>
            <a:r>
              <a:rPr lang="en-US" altLang="zh-TW" sz="2000" dirty="0">
                <a:ea typeface="新細明體" charset="-120"/>
                <a:cs typeface="新細明體" charset="-120"/>
              </a:rPr>
              <a:t> is the </a:t>
            </a:r>
            <a:br>
              <a:rPr lang="en-US" altLang="zh-TW" sz="2000" dirty="0">
                <a:ea typeface="新細明體" charset="-120"/>
                <a:cs typeface="新細明體" charset="-120"/>
              </a:rPr>
            </a:br>
            <a:r>
              <a:rPr lang="en-US" altLang="zh-TW" sz="2000" dirty="0">
                <a:ea typeface="新細明體" charset="-120"/>
                <a:cs typeface="新細明體" charset="-120"/>
              </a:rPr>
              <a:t>dominant orientation</a:t>
            </a:r>
          </a:p>
          <a:p>
            <a:pPr lvl="1"/>
            <a:r>
              <a:rPr lang="en-US" altLang="zh-TW" sz="2000" dirty="0">
                <a:ea typeface="新細明體" charset="-120"/>
                <a:cs typeface="新細明體" charset="-120"/>
              </a:rPr>
              <a:t>Second longest is … </a:t>
            </a:r>
            <a:br>
              <a:rPr lang="en-US" altLang="zh-TW" sz="2000" dirty="0">
                <a:ea typeface="新細明體" charset="-120"/>
                <a:cs typeface="新細明體" charset="-120"/>
              </a:rPr>
            </a:br>
            <a:r>
              <a:rPr lang="en-US" altLang="zh-TW" sz="2000" b="1" dirty="0">
                <a:ea typeface="新細明體" charset="-120"/>
                <a:cs typeface="新細明體" charset="-120"/>
              </a:rPr>
              <a:t>ignored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152400"/>
            <a:ext cx="77724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  <a:cs typeface="新細明體" charset="-120"/>
              </a:rPr>
              <a:t>Description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  <a:cs typeface="新細明體" charset="-120"/>
              </a:rPr>
              <a:t>Split the interest region up into 4 </a:t>
            </a:r>
            <a:r>
              <a:rPr lang="en-US" altLang="zh-TW" sz="2400" dirty="0" err="1">
                <a:ea typeface="新細明體" charset="-120"/>
                <a:cs typeface="新細明體" charset="-120"/>
              </a:rPr>
              <a:t>x</a:t>
            </a:r>
            <a:r>
              <a:rPr lang="en-US" altLang="zh-TW" sz="2400" dirty="0">
                <a:ea typeface="新細明體" charset="-120"/>
                <a:cs typeface="新細明體" charset="-120"/>
              </a:rPr>
              <a:t> 4 square sub-regions with 5 </a:t>
            </a:r>
            <a:r>
              <a:rPr lang="en-US" altLang="zh-TW" sz="2400" dirty="0" err="1">
                <a:ea typeface="新細明體" charset="-120"/>
                <a:cs typeface="新細明體" charset="-120"/>
              </a:rPr>
              <a:t>x</a:t>
            </a:r>
            <a:r>
              <a:rPr lang="en-US" altLang="zh-TW" sz="2400" dirty="0">
                <a:ea typeface="新細明體" charset="-120"/>
                <a:cs typeface="新細明體" charset="-120"/>
              </a:rPr>
              <a:t> 5 regularly spaced sample points inside</a:t>
            </a:r>
          </a:p>
          <a:p>
            <a:r>
              <a:rPr lang="en-US" altLang="zh-TW" sz="2400" dirty="0">
                <a:ea typeface="新細明體" charset="-120"/>
                <a:cs typeface="新細明體" charset="-120"/>
              </a:rPr>
              <a:t>Calculate </a:t>
            </a:r>
            <a:r>
              <a:rPr lang="en-US" altLang="zh-TW" sz="2400" dirty="0" err="1">
                <a:ea typeface="新細明體" charset="-120"/>
                <a:cs typeface="新細明體" charset="-120"/>
              </a:rPr>
              <a:t>Haar</a:t>
            </a:r>
            <a:r>
              <a:rPr lang="en-US" altLang="zh-TW" sz="2400" dirty="0">
                <a:ea typeface="新細明體" charset="-120"/>
                <a:cs typeface="新細明體" charset="-120"/>
              </a:rPr>
              <a:t> wavelet response </a:t>
            </a:r>
            <a:r>
              <a:rPr lang="en-US" altLang="zh-TW" sz="2400" dirty="0" err="1">
                <a:ea typeface="新細明體" charset="-120"/>
                <a:cs typeface="新細明體" charset="-120"/>
              </a:rPr>
              <a:t>d</a:t>
            </a:r>
            <a:r>
              <a:rPr lang="en-US" altLang="zh-TW" sz="2400" baseline="-25000" dirty="0" err="1">
                <a:ea typeface="新細明體" charset="-120"/>
                <a:cs typeface="新細明體" charset="-120"/>
              </a:rPr>
              <a:t>x</a:t>
            </a:r>
            <a:r>
              <a:rPr lang="en-US" altLang="zh-TW" sz="2400" dirty="0">
                <a:ea typeface="新細明體" charset="-120"/>
                <a:cs typeface="新細明體" charset="-120"/>
              </a:rPr>
              <a:t> and </a:t>
            </a:r>
            <a:r>
              <a:rPr lang="en-US" altLang="zh-TW" sz="2400" dirty="0" err="1">
                <a:ea typeface="新細明體" charset="-120"/>
                <a:cs typeface="新細明體" charset="-120"/>
              </a:rPr>
              <a:t>d</a:t>
            </a:r>
            <a:r>
              <a:rPr lang="en-US" altLang="zh-TW" sz="2400" baseline="-25000" dirty="0" err="1">
                <a:ea typeface="新細明體" charset="-120"/>
                <a:cs typeface="新細明體" charset="-120"/>
              </a:rPr>
              <a:t>y</a:t>
            </a:r>
            <a:endParaRPr lang="en-US" altLang="zh-TW" sz="2400" baseline="-25000" dirty="0">
              <a:ea typeface="新細明體" charset="-120"/>
              <a:cs typeface="新細明體" charset="-120"/>
            </a:endParaRPr>
          </a:p>
          <a:p>
            <a:r>
              <a:rPr lang="en-US" altLang="zh-TW" sz="2400" dirty="0">
                <a:ea typeface="新細明體" charset="-120"/>
                <a:cs typeface="新細明體" charset="-120"/>
              </a:rPr>
              <a:t>Weight the response with a Gaussian kernel centered at the interest point</a:t>
            </a:r>
          </a:p>
          <a:p>
            <a:r>
              <a:rPr lang="en-US" altLang="zh-TW" sz="2400" dirty="0">
                <a:ea typeface="新細明體" charset="-120"/>
                <a:cs typeface="新細明體" charset="-120"/>
              </a:rPr>
              <a:t>Sum the response over each sub-region for </a:t>
            </a:r>
            <a:r>
              <a:rPr lang="en-US" altLang="zh-TW" sz="2400" dirty="0" err="1">
                <a:ea typeface="新細明體" charset="-120"/>
                <a:cs typeface="新細明體" charset="-120"/>
              </a:rPr>
              <a:t>d</a:t>
            </a:r>
            <a:r>
              <a:rPr lang="en-US" altLang="zh-TW" sz="2400" baseline="-25000" dirty="0" err="1">
                <a:ea typeface="新細明體" charset="-120"/>
                <a:cs typeface="新細明體" charset="-120"/>
              </a:rPr>
              <a:t>x</a:t>
            </a:r>
            <a:r>
              <a:rPr lang="en-US" altLang="zh-TW" sz="2400" dirty="0">
                <a:ea typeface="新細明體" charset="-120"/>
                <a:cs typeface="新細明體" charset="-120"/>
              </a:rPr>
              <a:t> and </a:t>
            </a:r>
            <a:r>
              <a:rPr lang="en-US" altLang="zh-TW" sz="2400" dirty="0" err="1">
                <a:ea typeface="新細明體" charset="-120"/>
                <a:cs typeface="新細明體" charset="-120"/>
              </a:rPr>
              <a:t>d</a:t>
            </a:r>
            <a:r>
              <a:rPr lang="en-US" altLang="zh-TW" sz="2400" baseline="-25000" dirty="0" err="1">
                <a:ea typeface="新細明體" charset="-120"/>
                <a:cs typeface="新細明體" charset="-120"/>
              </a:rPr>
              <a:t>y</a:t>
            </a:r>
            <a:r>
              <a:rPr lang="en-US" altLang="zh-TW" sz="2400" dirty="0">
                <a:ea typeface="新細明體" charset="-120"/>
                <a:cs typeface="新細明體" charset="-120"/>
              </a:rPr>
              <a:t> separately </a:t>
            </a:r>
            <a:r>
              <a:rPr lang="en-US" altLang="zh-TW" sz="2400" b="1" dirty="0" err="1">
                <a:ea typeface="新細明體" charset="-120"/>
                <a:cs typeface="新細明體" charset="-120"/>
                <a:sym typeface="Wingdings" charset="2"/>
              </a:rPr>
              <a:t></a:t>
            </a:r>
            <a:r>
              <a:rPr lang="en-US" altLang="zh-TW" sz="2400" b="1" dirty="0">
                <a:ea typeface="新細明體" charset="-120"/>
                <a:cs typeface="新細明體" charset="-120"/>
                <a:sym typeface="Wingdings" charset="2"/>
              </a:rPr>
              <a:t> feature vector of length 32</a:t>
            </a:r>
            <a:r>
              <a:rPr lang="en-US" altLang="zh-TW" sz="2400" dirty="0">
                <a:ea typeface="新細明體" charset="-120"/>
                <a:cs typeface="新細明體" charset="-120"/>
              </a:rPr>
              <a:t> </a:t>
            </a:r>
          </a:p>
          <a:p>
            <a:r>
              <a:rPr lang="en-US" altLang="zh-TW" sz="2400" dirty="0">
                <a:ea typeface="新細明體" charset="-120"/>
                <a:cs typeface="新細明體" charset="-120"/>
              </a:rPr>
              <a:t>In order to bring in information about the polarity of the intensity changes, extract the sum of absolute value of the responses </a:t>
            </a:r>
            <a:r>
              <a:rPr lang="en-US" altLang="zh-TW" sz="2400" b="1" dirty="0" err="1">
                <a:ea typeface="新細明體" charset="-120"/>
                <a:cs typeface="新細明體" charset="-120"/>
                <a:sym typeface="Wingdings" charset="2"/>
              </a:rPr>
              <a:t></a:t>
            </a:r>
            <a:r>
              <a:rPr lang="en-US" altLang="zh-TW" sz="2400" b="1" dirty="0">
                <a:ea typeface="新細明體" charset="-120"/>
                <a:cs typeface="新細明體" charset="-120"/>
                <a:sym typeface="Wingdings" charset="2"/>
              </a:rPr>
              <a:t> feature vector of length 64</a:t>
            </a:r>
            <a:endParaRPr lang="en-US" altLang="zh-TW" sz="2400" b="1" dirty="0">
              <a:ea typeface="新細明體" charset="-120"/>
              <a:cs typeface="新細明體" charset="-120"/>
            </a:endParaRPr>
          </a:p>
          <a:p>
            <a:r>
              <a:rPr lang="en-US" altLang="zh-TW" sz="2400" dirty="0">
                <a:ea typeface="新細明體" charset="-120"/>
                <a:cs typeface="新細明體" charset="-120"/>
              </a:rPr>
              <a:t>Normalize the vector into unit length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152400"/>
            <a:ext cx="77724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  <a:cs typeface="新細明體" charset="-120"/>
              </a:rPr>
              <a:t>Description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290638" y="1192213"/>
            <a:ext cx="6557962" cy="5208587"/>
            <a:chOff x="813" y="847"/>
            <a:chExt cx="4131" cy="3281"/>
          </a:xfrm>
        </p:grpSpPr>
        <p:pic>
          <p:nvPicPr>
            <p:cNvPr id="16392" name="Picture 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13" y="847"/>
              <a:ext cx="4131" cy="3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393" name="Rectangle 9"/>
            <p:cNvSpPr>
              <a:spLocks noChangeArrowheads="1"/>
            </p:cNvSpPr>
            <p:nvPr/>
          </p:nvSpPr>
          <p:spPr bwMode="auto">
            <a:xfrm>
              <a:off x="816" y="864"/>
              <a:ext cx="1296" cy="3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152400"/>
            <a:ext cx="77724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  <a:cs typeface="新細明體" charset="-120"/>
              </a:rPr>
              <a:t>Description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  <a:cs typeface="新細明體" charset="-120"/>
              </a:rPr>
              <a:t>SURF-128</a:t>
            </a:r>
          </a:p>
          <a:p>
            <a:pPr lvl="1"/>
            <a:r>
              <a:rPr lang="en-US" altLang="zh-TW" dirty="0">
                <a:ea typeface="新細明體" charset="-120"/>
                <a:cs typeface="新細明體" charset="-120"/>
              </a:rPr>
              <a:t>The sum of </a:t>
            </a:r>
            <a:r>
              <a:rPr lang="en-US" altLang="zh-TW" dirty="0" err="1">
                <a:ea typeface="新細明體" charset="-120"/>
                <a:cs typeface="新細明體" charset="-120"/>
              </a:rPr>
              <a:t>d</a:t>
            </a:r>
            <a:r>
              <a:rPr lang="en-US" altLang="zh-TW" baseline="-25000" dirty="0" err="1">
                <a:ea typeface="新細明體" charset="-120"/>
                <a:cs typeface="新細明體" charset="-120"/>
              </a:rPr>
              <a:t>x</a:t>
            </a:r>
            <a:r>
              <a:rPr lang="en-US" altLang="zh-TW" dirty="0">
                <a:ea typeface="新細明體" charset="-120"/>
                <a:cs typeface="新細明體" charset="-120"/>
              </a:rPr>
              <a:t> and |</a:t>
            </a:r>
            <a:r>
              <a:rPr lang="en-US" altLang="zh-TW" dirty="0" err="1">
                <a:ea typeface="新細明體" charset="-120"/>
                <a:cs typeface="新細明體" charset="-120"/>
              </a:rPr>
              <a:t>d</a:t>
            </a:r>
            <a:r>
              <a:rPr lang="en-US" altLang="zh-TW" baseline="-25000" dirty="0" err="1">
                <a:ea typeface="新細明體" charset="-120"/>
                <a:cs typeface="新細明體" charset="-120"/>
              </a:rPr>
              <a:t>x</a:t>
            </a:r>
            <a:r>
              <a:rPr lang="en-US" altLang="zh-TW" dirty="0">
                <a:ea typeface="新細明體" charset="-120"/>
                <a:cs typeface="新細明體" charset="-120"/>
              </a:rPr>
              <a:t>| are computed separately for </a:t>
            </a:r>
            <a:r>
              <a:rPr lang="en-US" altLang="zh-TW" dirty="0" err="1">
                <a:ea typeface="新細明體" charset="-120"/>
                <a:cs typeface="新細明體" charset="-120"/>
              </a:rPr>
              <a:t>d</a:t>
            </a:r>
            <a:r>
              <a:rPr lang="en-US" altLang="zh-TW" baseline="-25000" dirty="0" err="1">
                <a:ea typeface="新細明體" charset="-120"/>
                <a:cs typeface="新細明體" charset="-120"/>
              </a:rPr>
              <a:t>y</a:t>
            </a:r>
            <a:r>
              <a:rPr lang="en-US" altLang="zh-TW" dirty="0">
                <a:ea typeface="新細明體" charset="-120"/>
                <a:cs typeface="新細明體" charset="-120"/>
              </a:rPr>
              <a:t> &lt; 0 and </a:t>
            </a:r>
            <a:r>
              <a:rPr lang="en-US" altLang="zh-TW" dirty="0" err="1">
                <a:ea typeface="新細明體" charset="-120"/>
                <a:cs typeface="新細明體" charset="-120"/>
              </a:rPr>
              <a:t>d</a:t>
            </a:r>
            <a:r>
              <a:rPr lang="en-US" altLang="zh-TW" baseline="-25000" dirty="0" err="1">
                <a:ea typeface="新細明體" charset="-120"/>
                <a:cs typeface="新細明體" charset="-120"/>
              </a:rPr>
              <a:t>y</a:t>
            </a:r>
            <a:r>
              <a:rPr lang="en-US" altLang="zh-TW" dirty="0">
                <a:ea typeface="新細明體" charset="-120"/>
                <a:cs typeface="新細明體" charset="-120"/>
              </a:rPr>
              <a:t> &gt;0</a:t>
            </a:r>
          </a:p>
          <a:p>
            <a:pPr lvl="1"/>
            <a:r>
              <a:rPr lang="en-US" altLang="zh-TW" dirty="0">
                <a:ea typeface="新細明體" charset="-120"/>
                <a:cs typeface="新細明體" charset="-120"/>
              </a:rPr>
              <a:t>Similarly for the sum of </a:t>
            </a:r>
            <a:r>
              <a:rPr lang="en-US" altLang="zh-TW" dirty="0" err="1">
                <a:ea typeface="新細明體" charset="-120"/>
                <a:cs typeface="新細明體" charset="-120"/>
              </a:rPr>
              <a:t>d</a:t>
            </a:r>
            <a:r>
              <a:rPr lang="en-US" altLang="zh-TW" baseline="-25000" dirty="0" err="1">
                <a:ea typeface="新細明體" charset="-120"/>
                <a:cs typeface="新細明體" charset="-120"/>
              </a:rPr>
              <a:t>y</a:t>
            </a:r>
            <a:r>
              <a:rPr lang="en-US" altLang="zh-TW" dirty="0">
                <a:ea typeface="新細明體" charset="-120"/>
                <a:cs typeface="新細明體" charset="-120"/>
              </a:rPr>
              <a:t> and |</a:t>
            </a:r>
            <a:r>
              <a:rPr lang="en-US" altLang="zh-TW" dirty="0" err="1">
                <a:ea typeface="新細明體" charset="-120"/>
                <a:cs typeface="新細明體" charset="-120"/>
              </a:rPr>
              <a:t>d</a:t>
            </a:r>
            <a:r>
              <a:rPr lang="en-US" altLang="zh-TW" baseline="-25000" dirty="0" err="1">
                <a:ea typeface="新細明體" charset="-120"/>
                <a:cs typeface="新細明體" charset="-120"/>
              </a:rPr>
              <a:t>y</a:t>
            </a:r>
            <a:r>
              <a:rPr lang="en-US" altLang="zh-TW" dirty="0">
                <a:ea typeface="新細明體" charset="-120"/>
                <a:cs typeface="新細明體" charset="-120"/>
              </a:rPr>
              <a:t>|</a:t>
            </a:r>
          </a:p>
          <a:p>
            <a:pPr lvl="1"/>
            <a:r>
              <a:rPr lang="en-US" altLang="zh-TW" dirty="0">
                <a:ea typeface="新細明體" charset="-120"/>
                <a:cs typeface="新細明體" charset="-120"/>
              </a:rPr>
              <a:t>This doubles the length of a feature vector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971800"/>
            <a:ext cx="3184525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228600"/>
            <a:ext cx="77724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  <a:cs typeface="新細明體" charset="-120"/>
              </a:rPr>
              <a:t>Matching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>
                <a:ea typeface="新細明體" charset="-120"/>
                <a:cs typeface="新細明體" charset="-120"/>
              </a:rPr>
              <a:t>Fast indexing through the sign of the Laplacian for the underlying interest point</a:t>
            </a:r>
          </a:p>
          <a:p>
            <a:pPr lvl="1">
              <a:lnSpc>
                <a:spcPct val="90000"/>
              </a:lnSpc>
            </a:pPr>
            <a:r>
              <a:rPr lang="en-US" altLang="zh-TW" sz="1800">
                <a:ea typeface="新細明體" charset="-120"/>
                <a:cs typeface="新細明體" charset="-120"/>
              </a:rPr>
              <a:t>The sign of trace of the Hessian matrix</a:t>
            </a:r>
          </a:p>
          <a:p>
            <a:pPr lvl="1">
              <a:lnSpc>
                <a:spcPct val="90000"/>
              </a:lnSpc>
            </a:pPr>
            <a:r>
              <a:rPr lang="en-US" altLang="zh-TW" sz="1800">
                <a:ea typeface="新細明體" charset="-120"/>
                <a:cs typeface="新細明體" charset="-120"/>
              </a:rPr>
              <a:t>Trace = L</a:t>
            </a:r>
            <a:r>
              <a:rPr lang="en-US" altLang="zh-TW" sz="1800" baseline="-25000">
                <a:ea typeface="新細明體" charset="-120"/>
                <a:cs typeface="新細明體" charset="-120"/>
              </a:rPr>
              <a:t>xx</a:t>
            </a:r>
            <a:r>
              <a:rPr lang="en-US" altLang="zh-TW" sz="1800">
                <a:ea typeface="新細明體" charset="-120"/>
                <a:cs typeface="新細明體" charset="-120"/>
              </a:rPr>
              <a:t> + L</a:t>
            </a:r>
            <a:r>
              <a:rPr lang="en-US" altLang="zh-TW" sz="1800" baseline="-25000">
                <a:ea typeface="新細明體" charset="-120"/>
                <a:cs typeface="新細明體" charset="-120"/>
              </a:rPr>
              <a:t>yy</a:t>
            </a:r>
          </a:p>
          <a:p>
            <a:pPr>
              <a:lnSpc>
                <a:spcPct val="90000"/>
              </a:lnSpc>
            </a:pPr>
            <a:endParaRPr lang="en-US" altLang="zh-TW" sz="2000">
              <a:ea typeface="新細明體" charset="-120"/>
              <a:cs typeface="新細明體" charset="-120"/>
            </a:endParaRPr>
          </a:p>
          <a:p>
            <a:pPr>
              <a:lnSpc>
                <a:spcPct val="90000"/>
              </a:lnSpc>
            </a:pPr>
            <a:endParaRPr lang="en-US" altLang="zh-TW" sz="2000">
              <a:ea typeface="新細明體" charset="-120"/>
              <a:cs typeface="新細明體" charset="-120"/>
            </a:endParaRPr>
          </a:p>
          <a:p>
            <a:pPr>
              <a:lnSpc>
                <a:spcPct val="90000"/>
              </a:lnSpc>
            </a:pPr>
            <a:endParaRPr lang="en-US" altLang="zh-TW" sz="2000">
              <a:ea typeface="新細明體" charset="-120"/>
              <a:cs typeface="新細明體" charset="-120"/>
            </a:endParaRPr>
          </a:p>
          <a:p>
            <a:pPr>
              <a:lnSpc>
                <a:spcPct val="90000"/>
              </a:lnSpc>
            </a:pPr>
            <a:endParaRPr lang="en-US" altLang="zh-TW" sz="2000">
              <a:ea typeface="新細明體" charset="-120"/>
              <a:cs typeface="新細明體" charset="-120"/>
            </a:endParaRPr>
          </a:p>
          <a:p>
            <a:pPr>
              <a:lnSpc>
                <a:spcPct val="90000"/>
              </a:lnSpc>
            </a:pPr>
            <a:endParaRPr lang="en-US" altLang="zh-TW" sz="2000">
              <a:ea typeface="新細明體" charset="-120"/>
              <a:cs typeface="新細明體" charset="-120"/>
            </a:endParaRPr>
          </a:p>
          <a:p>
            <a:pPr>
              <a:lnSpc>
                <a:spcPct val="90000"/>
              </a:lnSpc>
            </a:pPr>
            <a:endParaRPr lang="en-US" altLang="zh-TW" sz="2000">
              <a:ea typeface="新細明體" charset="-120"/>
              <a:cs typeface="新細明體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000">
                <a:ea typeface="新細明體" charset="-120"/>
                <a:cs typeface="新細明體" charset="-120"/>
              </a:rPr>
              <a:t>Either 0 or 1 (Hard thresholding, may have boundary effect …)</a:t>
            </a:r>
          </a:p>
          <a:p>
            <a:pPr>
              <a:lnSpc>
                <a:spcPct val="90000"/>
              </a:lnSpc>
            </a:pPr>
            <a:r>
              <a:rPr lang="en-US" altLang="zh-TW" sz="2000">
                <a:ea typeface="新細明體" charset="-120"/>
                <a:cs typeface="新細明體" charset="-120"/>
              </a:rPr>
              <a:t>In the matching stage, compare features if they have the same type of contrast (sign)</a:t>
            </a:r>
          </a:p>
          <a:p>
            <a:pPr>
              <a:lnSpc>
                <a:spcPct val="90000"/>
              </a:lnSpc>
            </a:pPr>
            <a:endParaRPr lang="en-US" altLang="zh-TW" sz="2000">
              <a:ea typeface="新細明體" charset="-120"/>
              <a:cs typeface="新細明體" charset="-12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-152400"/>
            <a:ext cx="77724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  <a:cs typeface="新細明體" charset="-120"/>
              </a:rPr>
              <a:t>Experimental Results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新細明體" charset="-120"/>
              <a:cs typeface="新細明體" charset="-120"/>
            </a:endParaRP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1447800"/>
            <a:ext cx="7999413" cy="232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810000"/>
            <a:ext cx="7999413" cy="205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-152400"/>
            <a:ext cx="77724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  <a:cs typeface="新細明體" charset="-120"/>
              </a:rPr>
              <a:t>Experimental Results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11313"/>
            <a:ext cx="6096000" cy="402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667000" y="5791200"/>
            <a:ext cx="3811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TW" sz="2000">
                <a:ea typeface="新細明體" charset="-120"/>
                <a:cs typeface="新細明體" charset="-120"/>
              </a:rPr>
              <a:t>Viewpoint change of 30 degrees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-152400"/>
            <a:ext cx="77724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  <a:cs typeface="新細明體" charset="-120"/>
              </a:rPr>
              <a:t>Experimental Results</a:t>
            </a:r>
            <a:endParaRPr lang="zh-TW" altLang="en-US" dirty="0">
              <a:ea typeface="新細明體" charset="-120"/>
              <a:cs typeface="新細明體" charset="-120"/>
            </a:endParaRPr>
          </a:p>
        </p:txBody>
      </p:sp>
      <p:pic>
        <p:nvPicPr>
          <p:cNvPr id="34821" name="Picture 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43088" y="1600200"/>
            <a:ext cx="5457825" cy="4525963"/>
          </a:xfrm>
          <a:noFill/>
          <a:ln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-152400"/>
            <a:ext cx="77724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  <a:cs typeface="新細明體" charset="-120"/>
              </a:rPr>
              <a:t>Experimental Results</a:t>
            </a:r>
            <a:endParaRPr lang="zh-TW" altLang="en-US" dirty="0">
              <a:ea typeface="新細明體" charset="-120"/>
              <a:cs typeface="新細明體" charset="-120"/>
            </a:endParaRPr>
          </a:p>
        </p:txBody>
      </p:sp>
      <p:pic>
        <p:nvPicPr>
          <p:cNvPr id="3584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70025" y="1600200"/>
            <a:ext cx="6202363" cy="4525963"/>
          </a:xfrm>
          <a:noFill/>
          <a:ln/>
        </p:spPr>
      </p:pic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895600" y="1179513"/>
            <a:ext cx="344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TW">
                <a:ea typeface="新細明體" charset="-120"/>
                <a:cs typeface="新細明體" charset="-120"/>
              </a:rPr>
              <a:t>1. Wall 2. Boat 3. Bikes 4. Trees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676400" y="-76200"/>
            <a:ext cx="7772400" cy="1143000"/>
          </a:xfrm>
        </p:spPr>
        <p:txBody>
          <a:bodyPr/>
          <a:lstStyle/>
          <a:p>
            <a:r>
              <a:rPr lang="en-US" dirty="0"/>
              <a:t>Wavelet Transform (cont’d)</a:t>
            </a:r>
          </a:p>
        </p:txBody>
      </p:sp>
      <p:pic>
        <p:nvPicPr>
          <p:cNvPr id="7171" name="Picture 5"/>
          <p:cNvPicPr>
            <a:picLocks noChangeAspect="1" noChangeArrowheads="1"/>
          </p:cNvPicPr>
          <p:nvPr/>
        </p:nvPicPr>
        <p:blipFill>
          <a:blip r:embed="rId3"/>
          <a:srcRect l="7220" t="10300" r="6137" b="46410"/>
          <a:stretch>
            <a:fillRect/>
          </a:stretch>
        </p:blipFill>
        <p:spPr bwMode="auto">
          <a:xfrm>
            <a:off x="1143000" y="2514600"/>
            <a:ext cx="6553200" cy="208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4267200" y="2743200"/>
            <a:ext cx="533400" cy="1524000"/>
          </a:xfrm>
          <a:prstGeom prst="rect">
            <a:avLst/>
          </a:prstGeom>
          <a:noFill/>
          <a:ln w="57150" cap="sq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TextBox 5"/>
          <p:cNvSpPr txBox="1">
            <a:spLocks noChangeArrowheads="1"/>
          </p:cNvSpPr>
          <p:nvPr/>
        </p:nvSpPr>
        <p:spPr bwMode="auto">
          <a:xfrm>
            <a:off x="1143000" y="5029200"/>
            <a:ext cx="553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dirty="0"/>
              <a:t>Use </a:t>
            </a:r>
            <a:r>
              <a:rPr lang="en-US" dirty="0">
                <a:solidFill>
                  <a:schemeClr val="accent6"/>
                </a:solidFill>
              </a:rPr>
              <a:t>narrower</a:t>
            </a:r>
            <a:r>
              <a:rPr lang="en-US" dirty="0"/>
              <a:t> windows at high frequencies.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  <a:cs typeface="新細明體" charset="-120"/>
              </a:rPr>
              <a:t>Analysis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9037"/>
            <a:ext cx="8229600" cy="4525963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  <a:cs typeface="新細明體" charset="-120"/>
              </a:rPr>
              <a:t>Benchmark on </a:t>
            </a:r>
            <a:r>
              <a:rPr lang="en-US" altLang="zh-TW" sz="2400" i="1" dirty="0">
                <a:ea typeface="新細明體" charset="-120"/>
                <a:cs typeface="新細明體" charset="-120"/>
              </a:rPr>
              <a:t>SURF </a:t>
            </a:r>
            <a:r>
              <a:rPr lang="en-US" altLang="zh-TW" sz="2400" dirty="0">
                <a:ea typeface="新細明體" charset="-120"/>
                <a:cs typeface="新細明體" charset="-120"/>
              </a:rPr>
              <a:t>and </a:t>
            </a:r>
            <a:r>
              <a:rPr lang="en-US" altLang="zh-TW" sz="2400" i="1" dirty="0">
                <a:ea typeface="新細明體" charset="-120"/>
                <a:cs typeface="新細明體" charset="-120"/>
              </a:rPr>
              <a:t>SIFT </a:t>
            </a:r>
            <a:r>
              <a:rPr lang="en-US" altLang="zh-TW" sz="2400" dirty="0">
                <a:ea typeface="新細明體" charset="-120"/>
                <a:cs typeface="新細明體" charset="-120"/>
              </a:rPr>
              <a:t>using the Visual Geometry Group Dataset</a:t>
            </a:r>
          </a:p>
          <a:p>
            <a:r>
              <a:rPr lang="en-US" altLang="zh-TW" sz="2400" i="1" dirty="0">
                <a:ea typeface="新細明體" charset="-120"/>
                <a:cs typeface="新細明體" charset="-120"/>
              </a:rPr>
              <a:t>SURF:</a:t>
            </a:r>
            <a:r>
              <a:rPr lang="en-US" altLang="zh-TW" sz="2400" dirty="0">
                <a:ea typeface="新細明體" charset="-120"/>
                <a:cs typeface="新細明體" charset="-120"/>
              </a:rPr>
              <a:t> Fast-Hessian detector + SURF descriptor</a:t>
            </a:r>
          </a:p>
          <a:p>
            <a:r>
              <a:rPr lang="en-US" altLang="zh-TW" sz="2400" i="1" dirty="0">
                <a:ea typeface="新細明體" charset="-120"/>
                <a:cs typeface="新細明體" charset="-120"/>
              </a:rPr>
              <a:t>SIFT: </a:t>
            </a:r>
            <a:r>
              <a:rPr lang="en-US" altLang="zh-TW" sz="2400" dirty="0">
                <a:ea typeface="新細明體" charset="-120"/>
                <a:cs typeface="新細明體" charset="-120"/>
              </a:rPr>
              <a:t>DOG detector + SIFT descriptor</a:t>
            </a:r>
          </a:p>
          <a:p>
            <a:endParaRPr lang="en-US" altLang="zh-TW" sz="2400" dirty="0">
              <a:ea typeface="新細明體" charset="-120"/>
              <a:cs typeface="新細明體" charset="-120"/>
            </a:endParaRPr>
          </a:p>
        </p:txBody>
      </p:sp>
      <p:graphicFrame>
        <p:nvGraphicFramePr>
          <p:cNvPr id="19559" name="Group 103"/>
          <p:cNvGraphicFramePr>
            <a:graphicFrameLocks noGrp="1"/>
          </p:cNvGraphicFramePr>
          <p:nvPr/>
        </p:nvGraphicFramePr>
        <p:xfrm>
          <a:off x="685800" y="3276600"/>
          <a:ext cx="7748588" cy="2651760"/>
        </p:xfrm>
        <a:graphic>
          <a:graphicData uri="http://schemas.openxmlformats.org/drawingml/2006/table">
            <a:tbl>
              <a:tblPr/>
              <a:tblGrid>
                <a:gridCol w="393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新細明體" charset="-120"/>
                        <a:cs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SURF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SIFT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Memory Cost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SURF: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 64 floats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SURF-128: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 128 floats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128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Speed 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(Time to detect and describe 4000 features)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SURF:</a:t>
                      </a: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 2.4 seconds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6 seconds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# Features detected in 1024x768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image 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(Default threshold)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~ 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&gt; 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  <a:cs typeface="新細明體" charset="-120"/>
              </a:rPr>
              <a:t>Analysis</a:t>
            </a:r>
          </a:p>
        </p:txBody>
      </p:sp>
      <p:graphicFrame>
        <p:nvGraphicFramePr>
          <p:cNvPr id="21656" name="Group 152"/>
          <p:cNvGraphicFramePr>
            <a:graphicFrameLocks noGrp="1"/>
          </p:cNvGraphicFramePr>
          <p:nvPr/>
        </p:nvGraphicFramePr>
        <p:xfrm>
          <a:off x="304800" y="1026695"/>
          <a:ext cx="6932612" cy="3733801"/>
        </p:xfrm>
        <a:graphic>
          <a:graphicData uri="http://schemas.openxmlformats.org/drawingml/2006/table">
            <a:tbl>
              <a:tblPr/>
              <a:tblGrid>
                <a:gridCol w="836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img#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bikes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boat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graf</a:t>
                      </a:r>
                      <a:endParaRPr kumimoji="0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新細明體" charset="-120"/>
                        <a:cs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leuven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wall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F4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B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---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F4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F4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----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B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+++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B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---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B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+++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B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F4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F4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+++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B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+++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B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F4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---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o</a:t>
                      </a:r>
                      <a:endParaRPr kumimoji="0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新細明體" charset="-120"/>
                        <a:cs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F4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652" name="Group 148"/>
          <p:cNvGraphicFramePr>
            <a:graphicFrameLocks noGrp="1"/>
          </p:cNvGraphicFramePr>
          <p:nvPr/>
        </p:nvGraphicFramePr>
        <p:xfrm>
          <a:off x="6705600" y="4799012"/>
          <a:ext cx="2362200" cy="167798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Legend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B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SURF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 better by 0.1 recall 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SIFT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 better by 0.1 recall 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F4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Draw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  <a:cs typeface="新細明體" charset="-120"/>
              </a:rPr>
              <a:t>Analysis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altLang="zh-TW" dirty="0">
                <a:ea typeface="新細明體" charset="-120"/>
                <a:cs typeface="新細明體" charset="-120"/>
              </a:rPr>
              <a:t>SURF is good at</a:t>
            </a:r>
          </a:p>
          <a:p>
            <a:pPr lvl="1"/>
            <a:r>
              <a:rPr lang="en-US" altLang="zh-TW" dirty="0">
                <a:ea typeface="新細明體" charset="-120"/>
                <a:cs typeface="新細明體" charset="-120"/>
              </a:rPr>
              <a:t>handling serious blurring </a:t>
            </a:r>
          </a:p>
          <a:p>
            <a:pPr lvl="1"/>
            <a:r>
              <a:rPr lang="en-US" altLang="zh-TW" dirty="0">
                <a:ea typeface="新細明體" charset="-120"/>
                <a:cs typeface="新細明體" charset="-120"/>
              </a:rPr>
              <a:t>handling image rotation</a:t>
            </a:r>
          </a:p>
          <a:p>
            <a:r>
              <a:rPr lang="en-US" altLang="zh-TW" dirty="0">
                <a:ea typeface="新細明體" charset="-120"/>
                <a:cs typeface="新細明體" charset="-120"/>
              </a:rPr>
              <a:t>SURF is poor at</a:t>
            </a:r>
          </a:p>
          <a:p>
            <a:pPr lvl="1"/>
            <a:r>
              <a:rPr lang="en-US" altLang="zh-TW" dirty="0">
                <a:ea typeface="新細明體" charset="-120"/>
                <a:cs typeface="新細明體" charset="-120"/>
              </a:rPr>
              <a:t>handling viewpoint change</a:t>
            </a:r>
          </a:p>
          <a:p>
            <a:pPr lvl="1"/>
            <a:r>
              <a:rPr lang="en-US" altLang="zh-TW" dirty="0">
                <a:ea typeface="新細明體" charset="-120"/>
                <a:cs typeface="新細明體" charset="-120"/>
              </a:rPr>
              <a:t>handling illumination change</a:t>
            </a:r>
          </a:p>
          <a:p>
            <a:pPr lvl="1"/>
            <a:endParaRPr lang="en-US" altLang="zh-TW" dirty="0">
              <a:ea typeface="新細明體" charset="-120"/>
              <a:cs typeface="新細明體" charset="-120"/>
            </a:endParaRPr>
          </a:p>
          <a:p>
            <a:r>
              <a:rPr lang="en-US" altLang="zh-TW" dirty="0">
                <a:ea typeface="新細明體" charset="-120"/>
                <a:cs typeface="新細明體" charset="-120"/>
              </a:rPr>
              <a:t>SURF is always better than the SIFT implemented by VGG but not the original SIFT</a:t>
            </a:r>
          </a:p>
        </p:txBody>
      </p:sp>
      <p:graphicFrame>
        <p:nvGraphicFramePr>
          <p:cNvPr id="25695" name="Group 95"/>
          <p:cNvGraphicFramePr>
            <a:graphicFrameLocks noGrp="1"/>
          </p:cNvGraphicFramePr>
          <p:nvPr/>
        </p:nvGraphicFramePr>
        <p:xfrm>
          <a:off x="5943600" y="2286000"/>
          <a:ext cx="2806700" cy="1483679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img#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Bikes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Boat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graf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leuven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wall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F4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B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---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F4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F4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----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B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+++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B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---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B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+++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B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F4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F4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+++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B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+++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B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F4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---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9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新細明體" charset="-120"/>
                          <a:cs typeface="新細明體" charset="-12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F4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indent="0"/>
            <a:r>
              <a:rPr lang="en-US" sz="2400" dirty="0"/>
              <a:t>Indexing and Retrieval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733800" y="2667000"/>
            <a:ext cx="2057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Indexing</a:t>
            </a:r>
          </a:p>
        </p:txBody>
      </p:sp>
      <p:sp>
        <p:nvSpPr>
          <p:cNvPr id="88068" name="Line 4"/>
          <p:cNvSpPr>
            <a:spLocks noChangeShapeType="1"/>
          </p:cNvSpPr>
          <p:nvPr/>
        </p:nvSpPr>
        <p:spPr bwMode="auto">
          <a:xfrm>
            <a:off x="3810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69" name="Line 5"/>
          <p:cNvSpPr>
            <a:spLocks noChangeShapeType="1"/>
          </p:cNvSpPr>
          <p:nvPr/>
        </p:nvSpPr>
        <p:spPr bwMode="auto">
          <a:xfrm>
            <a:off x="31242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>
            <a:off x="58674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1" name="Line 7"/>
          <p:cNvSpPr>
            <a:spLocks noChangeShapeType="1"/>
          </p:cNvSpPr>
          <p:nvPr/>
        </p:nvSpPr>
        <p:spPr bwMode="auto">
          <a:xfrm flipV="1">
            <a:off x="47244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4038600" y="4114800"/>
            <a:ext cx="1447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Query</a:t>
            </a:r>
          </a:p>
        </p:txBody>
      </p: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6553200" y="2667000"/>
            <a:ext cx="2057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Results</a:t>
            </a:r>
          </a:p>
        </p:txBody>
      </p:sp>
      <p:sp>
        <p:nvSpPr>
          <p:cNvPr id="88074" name="Rectangle 10"/>
          <p:cNvSpPr>
            <a:spLocks noChangeArrowheads="1"/>
          </p:cNvSpPr>
          <p:nvPr/>
        </p:nvSpPr>
        <p:spPr bwMode="auto">
          <a:xfrm>
            <a:off x="990600" y="2667000"/>
            <a:ext cx="2057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Visual 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nimBg="1"/>
      <p:bldP spid="88068" grpId="0" animBg="1"/>
      <p:bldP spid="88069" grpId="0" animBg="1"/>
      <p:bldP spid="88070" grpId="0" animBg="1"/>
      <p:bldP spid="88071" grpId="0" animBg="1"/>
      <p:bldP spid="88072" grpId="0" animBg="1"/>
      <p:bldP spid="88073" grpId="0" animBg="1"/>
      <p:bldP spid="8807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Input format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</a:rPr>
              <a:t>Pre-processing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81000" y="38862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</a:rPr>
              <a:t>Query</a:t>
            </a:r>
          </a:p>
        </p:txBody>
      </p:sp>
      <p:graphicFrame>
        <p:nvGraphicFramePr>
          <p:cNvPr id="90117" name="Group 5"/>
          <p:cNvGraphicFramePr>
            <a:graphicFrameLocks noGrp="1"/>
          </p:cNvGraphicFramePr>
          <p:nvPr>
            <p:ph sz="half" idx="4294967295"/>
          </p:nvPr>
        </p:nvGraphicFramePr>
        <p:xfrm>
          <a:off x="457200" y="2209800"/>
          <a:ext cx="8229600" cy="533400"/>
        </p:xfrm>
        <a:graphic>
          <a:graphicData uri="http://schemas.openxmlformats.org/drawingml/2006/table">
            <a:tbl>
              <a:tblPr/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5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1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</a:rPr>
                        <a:t>Video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</a:rPr>
                        <a:t>Frame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</a:rPr>
                        <a:t>pos_x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</a:rPr>
                        <a:t>pos_y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</a:rPr>
                        <a:t>Visual word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838200" y="4648200"/>
            <a:ext cx="708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Set of visual words in the query rectangle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Output format</a:t>
            </a:r>
          </a:p>
        </p:txBody>
      </p:sp>
      <p:graphicFrame>
        <p:nvGraphicFramePr>
          <p:cNvPr id="92163" name="Group 3"/>
          <p:cNvGraphicFramePr>
            <a:graphicFrameLocks noGrp="1"/>
          </p:cNvGraphicFramePr>
          <p:nvPr>
            <p:ph idx="4294967295"/>
          </p:nvPr>
        </p:nvGraphicFramePr>
        <p:xfrm>
          <a:off x="533400" y="2540000"/>
          <a:ext cx="5097463" cy="457200"/>
        </p:xfrm>
        <a:graphic>
          <a:graphicData uri="http://schemas.openxmlformats.org/drawingml/2006/table">
            <a:tbl>
              <a:tblPr/>
              <a:tblGrid>
                <a:gridCol w="1573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</a:rPr>
                        <a:t>Rank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</a:rPr>
                        <a:t>Video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charset="0"/>
                        </a:rPr>
                        <a:t>Frame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457200" y="17526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</a:rPr>
              <a:t>Retrieved Results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9421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</p:spPr>
        <p:txBody>
          <a:bodyPr/>
          <a:lstStyle/>
          <a:p>
            <a:r>
              <a:rPr lang="en-US" sz="2000"/>
              <a:t>Efficient Indexing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Fast Retrieval Time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Good Recall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Approach …</a:t>
            </a:r>
          </a:p>
        </p:txBody>
      </p:sp>
      <p:sp>
        <p:nvSpPr>
          <p:cNvPr id="9625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</p:spPr>
        <p:txBody>
          <a:bodyPr/>
          <a:lstStyle/>
          <a:p>
            <a:r>
              <a:rPr lang="en-US" sz="2000"/>
              <a:t>Removing the common words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Reverse Indexing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Ranking of results</a:t>
            </a:r>
          </a:p>
          <a:p>
            <a:endParaRPr 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-152400"/>
            <a:ext cx="7772400" cy="1143000"/>
          </a:xfrm>
        </p:spPr>
        <p:txBody>
          <a:bodyPr/>
          <a:lstStyle/>
          <a:p>
            <a:r>
              <a:rPr lang="en-US" sz="2400" dirty="0"/>
              <a:t>Indexing and Retrieval in Document Retrieval</a:t>
            </a:r>
          </a:p>
        </p:txBody>
      </p:sp>
      <p:sp>
        <p:nvSpPr>
          <p:cNvPr id="98307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143000"/>
            <a:ext cx="8229600" cy="45307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1900" dirty="0"/>
              <a:t>Stop list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Used to remove the common words.</a:t>
            </a:r>
          </a:p>
          <a:p>
            <a:pPr lvl="2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1900" dirty="0"/>
              <a:t>Inverted File Structure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An entry for each word in the corpus followed by a list of all the documents in which it appears.</a:t>
            </a:r>
          </a:p>
          <a:p>
            <a:pPr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1900" dirty="0"/>
              <a:t>Spatial Consistency Ranking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Use the ordering and separation of words to calculate the relevance of a document.</a:t>
            </a:r>
          </a:p>
          <a:p>
            <a:pPr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676400" y="-152400"/>
            <a:ext cx="7772400" cy="1143000"/>
          </a:xfrm>
        </p:spPr>
        <p:txBody>
          <a:bodyPr/>
          <a:lstStyle/>
          <a:p>
            <a:r>
              <a:rPr lang="en-US" dirty="0"/>
              <a:t>Wavelet Transform (cont’d)</a:t>
            </a:r>
          </a:p>
        </p:txBody>
      </p:sp>
      <p:pic>
        <p:nvPicPr>
          <p:cNvPr id="8195" name="Picture 5"/>
          <p:cNvPicPr>
            <a:picLocks noChangeAspect="1" noChangeArrowheads="1"/>
          </p:cNvPicPr>
          <p:nvPr/>
        </p:nvPicPr>
        <p:blipFill>
          <a:blip r:embed="rId3"/>
          <a:srcRect l="7220" t="10300" r="6137" b="46410"/>
          <a:stretch>
            <a:fillRect/>
          </a:stretch>
        </p:blipFill>
        <p:spPr bwMode="auto">
          <a:xfrm>
            <a:off x="1143000" y="2514600"/>
            <a:ext cx="6553200" cy="208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2057400" y="2743200"/>
            <a:ext cx="609600" cy="1524000"/>
          </a:xfrm>
          <a:prstGeom prst="rect">
            <a:avLst/>
          </a:prstGeom>
          <a:noFill/>
          <a:ln w="57150" cap="sq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1143000" y="5029200"/>
            <a:ext cx="65659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Narrow windows do not provide good localization </a:t>
            </a:r>
          </a:p>
          <a:p>
            <a:r>
              <a:rPr lang="en-US"/>
              <a:t>at low frequencies.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Stop list</a:t>
            </a:r>
          </a:p>
        </p:txBody>
      </p:sp>
      <p:sp>
        <p:nvSpPr>
          <p:cNvPr id="1003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In textual context</a:t>
            </a:r>
          </a:p>
          <a:p>
            <a:pPr>
              <a:lnSpc>
                <a:spcPct val="90000"/>
              </a:lnSpc>
            </a:pPr>
            <a:endParaRPr lang="en-US" sz="1400"/>
          </a:p>
          <a:p>
            <a:pPr lvl="1">
              <a:lnSpc>
                <a:spcPct val="90000"/>
              </a:lnSpc>
            </a:pPr>
            <a:r>
              <a:rPr lang="en-US" sz="1700"/>
              <a:t>Words are extracted from text.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Words are filtered based on the level of usefulness.</a:t>
            </a:r>
          </a:p>
          <a:p>
            <a:pPr lvl="1">
              <a:lnSpc>
                <a:spcPct val="90000"/>
              </a:lnSpc>
            </a:pPr>
            <a:endParaRPr lang="en-US" sz="1700"/>
          </a:p>
          <a:p>
            <a:pPr>
              <a:lnSpc>
                <a:spcPct val="90000"/>
              </a:lnSpc>
            </a:pPr>
            <a:r>
              <a:rPr lang="en-US" sz="1800"/>
              <a:t>For instance words which are independent of subject or event being described are filtered out.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1800"/>
              <a:t>Removing such words will have no effect on the results.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1800"/>
              <a:t>E.g.: </a:t>
            </a:r>
            <a:r>
              <a:rPr lang="en-US" sz="1800">
                <a:solidFill>
                  <a:srgbClr val="0000FF"/>
                </a:solidFill>
              </a:rPr>
              <a:t>The</a:t>
            </a:r>
            <a:r>
              <a:rPr lang="en-US" sz="1800">
                <a:solidFill>
                  <a:schemeClr val="accent1"/>
                </a:solidFill>
              </a:rPr>
              <a:t> way </a:t>
            </a:r>
            <a:r>
              <a:rPr lang="en-US" sz="1800">
                <a:solidFill>
                  <a:srgbClr val="0000FF"/>
                </a:solidFill>
              </a:rPr>
              <a:t>the</a:t>
            </a:r>
            <a:r>
              <a:rPr lang="en-US" sz="1800">
                <a:solidFill>
                  <a:schemeClr val="accent1"/>
                </a:solidFill>
              </a:rPr>
              <a:t> school is long and hard when walking in </a:t>
            </a:r>
            <a:r>
              <a:rPr lang="en-US" sz="1800">
                <a:solidFill>
                  <a:srgbClr val="0000FF"/>
                </a:solidFill>
              </a:rPr>
              <a:t>the</a:t>
            </a:r>
            <a:r>
              <a:rPr lang="en-US" sz="1800">
                <a:solidFill>
                  <a:schemeClr val="accent1"/>
                </a:solidFill>
              </a:rPr>
              <a:t> rain.</a:t>
            </a:r>
          </a:p>
          <a:p>
            <a:pPr lvl="1">
              <a:lnSpc>
                <a:spcPct val="90000"/>
              </a:lnSpc>
            </a:pPr>
            <a:endParaRPr lang="en-US" sz="1700"/>
          </a:p>
          <a:p>
            <a:pPr lvl="1">
              <a:lnSpc>
                <a:spcPct val="90000"/>
              </a:lnSpc>
            </a:pPr>
            <a:r>
              <a:rPr lang="en-US" sz="1700"/>
              <a:t>Removing `the` will have no effect on the result.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Stop list (contd.)</a:t>
            </a:r>
          </a:p>
        </p:txBody>
      </p:sp>
      <p:sp>
        <p:nvSpPr>
          <p:cNvPr id="10240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229600" cy="4530725"/>
          </a:xfrm>
          <a:prstGeom prst="rect">
            <a:avLst/>
          </a:prstGeom>
        </p:spPr>
        <p:txBody>
          <a:bodyPr/>
          <a:lstStyle/>
          <a:p>
            <a:endParaRPr lang="en-US" sz="1900" dirty="0"/>
          </a:p>
          <a:p>
            <a:r>
              <a:rPr lang="en-US" sz="1900" dirty="0"/>
              <a:t>In the current context</a:t>
            </a:r>
          </a:p>
          <a:p>
            <a:endParaRPr lang="en-US" sz="1900" dirty="0"/>
          </a:p>
          <a:p>
            <a:pPr lvl="1"/>
            <a:r>
              <a:rPr lang="en-US" sz="1900" dirty="0"/>
              <a:t>Stop list - list of visual words.</a:t>
            </a:r>
          </a:p>
          <a:p>
            <a:pPr lvl="1"/>
            <a:r>
              <a:rPr lang="en-US" sz="1900" dirty="0"/>
              <a:t>Occur very often or very less.</a:t>
            </a:r>
          </a:p>
          <a:p>
            <a:pPr lvl="1"/>
            <a:endParaRPr lang="en-US" sz="1900" dirty="0"/>
          </a:p>
          <a:p>
            <a:r>
              <a:rPr lang="en-US" sz="1900" dirty="0"/>
              <a:t>Determine stop list boundaries empirically.</a:t>
            </a:r>
          </a:p>
          <a:p>
            <a:endParaRPr lang="en-US" sz="1900" dirty="0"/>
          </a:p>
          <a:p>
            <a:r>
              <a:rPr lang="en-US" sz="1900" dirty="0"/>
              <a:t>Advantages</a:t>
            </a:r>
          </a:p>
          <a:p>
            <a:endParaRPr lang="en-US" sz="1900" dirty="0"/>
          </a:p>
          <a:p>
            <a:pPr lvl="1"/>
            <a:r>
              <a:rPr lang="en-US" sz="1900" dirty="0"/>
              <a:t>Reduce number of mismatches</a:t>
            </a:r>
          </a:p>
          <a:p>
            <a:pPr lvl="1"/>
            <a:r>
              <a:rPr lang="en-US" sz="1900" dirty="0"/>
              <a:t>Reduce size of inverted file</a:t>
            </a:r>
          </a:p>
          <a:p>
            <a:pPr lvl="1"/>
            <a:r>
              <a:rPr lang="en-US" sz="1900" dirty="0"/>
              <a:t>Meaningful visual vocabulary</a:t>
            </a:r>
          </a:p>
          <a:p>
            <a:pPr>
              <a:buFont typeface="Wingdings 3" charset="2"/>
              <a:buNone/>
            </a:pP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 idx="4294967295"/>
          </p:nvPr>
        </p:nvSpPr>
        <p:spPr>
          <a:xfrm>
            <a:off x="1143000" y="-152400"/>
            <a:ext cx="7772400" cy="1143000"/>
          </a:xfrm>
        </p:spPr>
        <p:txBody>
          <a:bodyPr/>
          <a:lstStyle/>
          <a:p>
            <a:r>
              <a:rPr lang="en-US" dirty="0"/>
              <a:t>Stop list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pic>
        <p:nvPicPr>
          <p:cNvPr id="5734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" y="1466850"/>
            <a:ext cx="5867400" cy="4143375"/>
          </a:xfrm>
          <a:prstGeom prst="rect">
            <a:avLst/>
          </a:prstGeom>
        </p:spPr>
      </p:pic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2514600"/>
            <a:ext cx="2357438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 idx="4294967295"/>
          </p:nvPr>
        </p:nvSpPr>
        <p:spPr>
          <a:xfrm>
            <a:off x="1295400" y="-152400"/>
            <a:ext cx="7772400" cy="1143000"/>
          </a:xfrm>
        </p:spPr>
        <p:txBody>
          <a:bodyPr/>
          <a:lstStyle/>
          <a:p>
            <a:r>
              <a:rPr lang="en-US" dirty="0"/>
              <a:t>Stop list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10649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</p:spPr>
        <p:txBody>
          <a:bodyPr/>
          <a:lstStyle/>
          <a:p>
            <a:endParaRPr lang="en-US" sz="1900"/>
          </a:p>
          <a:p>
            <a:r>
              <a:rPr lang="en-US" sz="1900"/>
              <a:t>In the figure, we notice the matches after using stop list.</a:t>
            </a:r>
          </a:p>
          <a:p>
            <a:endParaRPr lang="en-US" sz="1900"/>
          </a:p>
          <a:p>
            <a:r>
              <a:rPr lang="en-US" sz="1900"/>
              <a:t>The top 5% and bottom 10% are stopped.</a:t>
            </a:r>
          </a:p>
          <a:p>
            <a:endParaRPr lang="en-US" sz="1900"/>
          </a:p>
          <a:p>
            <a:r>
              <a:rPr lang="en-US" sz="1900"/>
              <a:t>Notice the clear benefit of imposing stop list.</a:t>
            </a:r>
          </a:p>
          <a:p>
            <a:pPr lvl="1"/>
            <a:r>
              <a:rPr lang="en-US" sz="1900"/>
              <a:t>Reduce the number of mis-matches</a:t>
            </a:r>
          </a:p>
          <a:p>
            <a:pPr>
              <a:buFont typeface="Wingdings 3" charset="2"/>
              <a:buNone/>
            </a:pPr>
            <a:endParaRPr lang="en-US" sz="19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 idx="4294967295"/>
          </p:nvPr>
        </p:nvSpPr>
        <p:spPr>
          <a:xfrm>
            <a:off x="1371600" y="-152400"/>
            <a:ext cx="7772400" cy="1143000"/>
          </a:xfrm>
        </p:spPr>
        <p:txBody>
          <a:bodyPr/>
          <a:lstStyle/>
          <a:p>
            <a:r>
              <a:rPr lang="en-US"/>
              <a:t>Inverted </a:t>
            </a:r>
            <a:r>
              <a:rPr lang="en-US" dirty="0"/>
              <a:t>File Structure</a:t>
            </a:r>
          </a:p>
        </p:txBody>
      </p:sp>
      <p:sp>
        <p:nvSpPr>
          <p:cNvPr id="108547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</p:spPr>
        <p:txBody>
          <a:bodyPr/>
          <a:lstStyle/>
          <a:p>
            <a:pPr lvl="1">
              <a:buSzTx/>
              <a:buFont typeface="Wingdings" charset="2"/>
              <a:buChar char="§"/>
            </a:pPr>
            <a:r>
              <a:rPr lang="en-US" sz="2000" dirty="0"/>
              <a:t>Inverted File structure for Indexing </a:t>
            </a:r>
          </a:p>
          <a:p>
            <a:pPr lvl="1">
              <a:buSzTx/>
              <a:buFont typeface="Wingdings" charset="2"/>
              <a:buChar char="§"/>
            </a:pPr>
            <a:endParaRPr lang="en-US" sz="2000" dirty="0"/>
          </a:p>
          <a:p>
            <a:pPr lvl="1">
              <a:buSzTx/>
              <a:buFont typeface="Wingdings" charset="2"/>
              <a:buChar char="§"/>
            </a:pPr>
            <a:r>
              <a:rPr lang="en-US" sz="2000" dirty="0"/>
              <a:t>Popular DS in Document Retrieval</a:t>
            </a:r>
          </a:p>
          <a:p>
            <a:pPr lvl="1">
              <a:buSzTx/>
              <a:buFont typeface="Wingdings" charset="2"/>
              <a:buChar char="§"/>
            </a:pPr>
            <a:endParaRPr lang="en-US" sz="2000" dirty="0"/>
          </a:p>
          <a:p>
            <a:pPr lvl="1">
              <a:buSzTx/>
              <a:buFont typeface="Wingdings" charset="2"/>
              <a:buChar char="§"/>
            </a:pPr>
            <a:r>
              <a:rPr lang="en-US" sz="2000" dirty="0"/>
              <a:t>Mapping from words to Document</a:t>
            </a:r>
          </a:p>
          <a:p>
            <a:pPr lvl="1">
              <a:buSzTx/>
              <a:buFont typeface="Wingdings" charset="2"/>
              <a:buChar char="§"/>
            </a:pPr>
            <a:endParaRPr lang="en-US" sz="2000" dirty="0"/>
          </a:p>
          <a:p>
            <a:pPr lvl="1">
              <a:buSzTx/>
              <a:buFont typeface="Wingdings" charset="2"/>
              <a:buChar char="§"/>
            </a:pPr>
            <a:r>
              <a:rPr lang="en-US" sz="2000" dirty="0"/>
              <a:t>Less query time compared to Forward indexing</a:t>
            </a:r>
          </a:p>
          <a:p>
            <a:pPr lvl="1">
              <a:buSzTx/>
              <a:buFont typeface="Wingdings" charset="2"/>
              <a:buChar char="§"/>
            </a:pPr>
            <a:endParaRPr lang="en-US" sz="2000" dirty="0"/>
          </a:p>
          <a:p>
            <a:pPr lvl="2">
              <a:buSzTx/>
              <a:buFont typeface="Wingdings" charset="2"/>
              <a:buChar char="§"/>
            </a:pPr>
            <a:r>
              <a:rPr lang="en-US" sz="1800" dirty="0"/>
              <a:t>Forward Indexing – Sequential </a:t>
            </a:r>
          </a:p>
          <a:p>
            <a:pPr lvl="2">
              <a:buSzTx/>
              <a:buFont typeface="Wingdings" charset="2"/>
              <a:buChar char="§"/>
            </a:pPr>
            <a:r>
              <a:rPr lang="en-US" sz="1800" dirty="0"/>
              <a:t>Inverted Indexing – Random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5800" y="1219200"/>
            <a:ext cx="7696200" cy="487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914400" y="15240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/>
              <a:t>Movie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914400" y="5029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/>
              <a:t>Song</a:t>
            </a:r>
            <a:endParaRPr lang="en-US" sz="1600" baseline="-25000"/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914400" y="2362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/>
              <a:t>Spain</a:t>
            </a:r>
            <a:endParaRPr lang="en-US" sz="1600" baseline="-25000"/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914400" y="32004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/>
              <a:t>Table</a:t>
            </a:r>
            <a:endParaRPr lang="en-US" sz="1600" baseline="-25000"/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 rot="-5400000">
            <a:off x="945357" y="4236243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…….</a:t>
            </a: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2362200" y="2362200"/>
            <a:ext cx="762000" cy="457200"/>
          </a:xfrm>
          <a:prstGeom prst="rect">
            <a:avLst/>
          </a:prstGeom>
          <a:solidFill>
            <a:srgbClr val="00CCFF">
              <a:alpha val="1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/>
              <a:t>D</a:t>
            </a:r>
            <a:r>
              <a:rPr lang="en-US" baseline="-25000"/>
              <a:t>1</a:t>
            </a: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2362200" y="4953000"/>
            <a:ext cx="762000" cy="457200"/>
          </a:xfrm>
          <a:prstGeom prst="rect">
            <a:avLst/>
          </a:prstGeom>
          <a:solidFill>
            <a:srgbClr val="00CCFF">
              <a:alpha val="1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/>
              <a:t>D</a:t>
            </a:r>
            <a:r>
              <a:rPr lang="en-US" baseline="-25000"/>
              <a:t>12</a:t>
            </a:r>
            <a:endParaRPr lang="en-US"/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2362200" y="1524000"/>
            <a:ext cx="762000" cy="457200"/>
          </a:xfrm>
          <a:prstGeom prst="rect">
            <a:avLst/>
          </a:prstGeom>
          <a:solidFill>
            <a:srgbClr val="00CCFF">
              <a:alpha val="1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/>
              <a:t>D</a:t>
            </a:r>
            <a:r>
              <a:rPr lang="en-US" baseline="-25000"/>
              <a:t>3</a:t>
            </a: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2362200" y="3200400"/>
            <a:ext cx="762000" cy="457200"/>
          </a:xfrm>
          <a:prstGeom prst="rect">
            <a:avLst/>
          </a:prstGeom>
          <a:solidFill>
            <a:srgbClr val="00CCFF">
              <a:alpha val="1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/>
              <a:t>D</a:t>
            </a:r>
            <a:r>
              <a:rPr lang="en-US" baseline="-25000"/>
              <a:t>2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 rot="-5400000">
            <a:off x="2316957" y="4236243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…….</a:t>
            </a: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3733800" y="1524000"/>
            <a:ext cx="762000" cy="457200"/>
          </a:xfrm>
          <a:prstGeom prst="rect">
            <a:avLst/>
          </a:prstGeom>
          <a:solidFill>
            <a:srgbClr val="00CCFF">
              <a:alpha val="1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/>
              <a:t>D</a:t>
            </a:r>
            <a:r>
              <a:rPr lang="en-US" baseline="-25000"/>
              <a:t>23</a:t>
            </a:r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7391400" y="4953000"/>
            <a:ext cx="762000" cy="457200"/>
          </a:xfrm>
          <a:prstGeom prst="rect">
            <a:avLst/>
          </a:prstGeom>
          <a:solidFill>
            <a:srgbClr val="00CCFF">
              <a:alpha val="1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/>
              <a:t>D</a:t>
            </a:r>
            <a:r>
              <a:rPr lang="en-US" baseline="-25000"/>
              <a:t>25</a:t>
            </a: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3733800" y="3200400"/>
            <a:ext cx="762000" cy="457200"/>
          </a:xfrm>
          <a:prstGeom prst="rect">
            <a:avLst/>
          </a:prstGeom>
          <a:solidFill>
            <a:srgbClr val="00CCFF">
              <a:alpha val="1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/>
              <a:t>D</a:t>
            </a:r>
            <a:r>
              <a:rPr lang="en-US" baseline="-25000"/>
              <a:t>8</a:t>
            </a:r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 rot="-5400000">
            <a:off x="3764757" y="4236243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…….</a:t>
            </a:r>
          </a:p>
        </p:txBody>
      </p:sp>
      <p:sp>
        <p:nvSpPr>
          <p:cNvPr id="63505" name="Rectangle 17"/>
          <p:cNvSpPr>
            <a:spLocks noChangeArrowheads="1"/>
          </p:cNvSpPr>
          <p:nvPr/>
        </p:nvSpPr>
        <p:spPr bwMode="auto">
          <a:xfrm>
            <a:off x="5105400" y="4953000"/>
            <a:ext cx="762000" cy="457200"/>
          </a:xfrm>
          <a:prstGeom prst="rect">
            <a:avLst/>
          </a:prstGeom>
          <a:solidFill>
            <a:srgbClr val="00CCFF">
              <a:alpha val="1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/>
              <a:t>D</a:t>
            </a:r>
            <a:r>
              <a:rPr lang="en-US" baseline="-25000"/>
              <a:t>102</a:t>
            </a:r>
          </a:p>
        </p:txBody>
      </p:sp>
      <p:sp>
        <p:nvSpPr>
          <p:cNvPr id="63506" name="Text Box 18"/>
          <p:cNvSpPr txBox="1">
            <a:spLocks noChangeArrowheads="1"/>
          </p:cNvSpPr>
          <p:nvPr/>
        </p:nvSpPr>
        <p:spPr bwMode="auto">
          <a:xfrm rot="-5400000">
            <a:off x="5060157" y="4236243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…….</a:t>
            </a:r>
          </a:p>
        </p:txBody>
      </p:sp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6096000" y="28956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…….</a:t>
            </a:r>
          </a:p>
        </p:txBody>
      </p:sp>
      <p:sp>
        <p:nvSpPr>
          <p:cNvPr id="63508" name="Rectangle 20"/>
          <p:cNvSpPr>
            <a:spLocks noChangeArrowheads="1"/>
          </p:cNvSpPr>
          <p:nvPr/>
        </p:nvSpPr>
        <p:spPr bwMode="auto">
          <a:xfrm>
            <a:off x="7315200" y="1447800"/>
            <a:ext cx="762000" cy="457200"/>
          </a:xfrm>
          <a:prstGeom prst="rect">
            <a:avLst/>
          </a:prstGeom>
          <a:solidFill>
            <a:srgbClr val="00CCFF">
              <a:alpha val="1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/>
              <a:t>D</a:t>
            </a:r>
            <a:r>
              <a:rPr lang="en-US" baseline="-25000"/>
              <a:t>1051</a:t>
            </a:r>
            <a:endParaRPr lang="en-US"/>
          </a:p>
        </p:txBody>
      </p:sp>
      <p:sp>
        <p:nvSpPr>
          <p:cNvPr id="63509" name="Rectangle 21"/>
          <p:cNvSpPr>
            <a:spLocks noChangeArrowheads="1"/>
          </p:cNvSpPr>
          <p:nvPr/>
        </p:nvSpPr>
        <p:spPr bwMode="auto">
          <a:xfrm>
            <a:off x="7315200" y="2209800"/>
            <a:ext cx="762000" cy="457200"/>
          </a:xfrm>
          <a:prstGeom prst="rect">
            <a:avLst/>
          </a:prstGeom>
          <a:solidFill>
            <a:srgbClr val="00CCFF">
              <a:alpha val="1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/>
              <a:t>D</a:t>
            </a:r>
            <a:r>
              <a:rPr lang="en-US" baseline="-25000"/>
              <a:t>1</a:t>
            </a:r>
          </a:p>
        </p:txBody>
      </p:sp>
      <p:sp>
        <p:nvSpPr>
          <p:cNvPr id="63510" name="Rectangle 22"/>
          <p:cNvSpPr>
            <a:spLocks noChangeArrowheads="1"/>
          </p:cNvSpPr>
          <p:nvPr/>
        </p:nvSpPr>
        <p:spPr bwMode="auto">
          <a:xfrm>
            <a:off x="3733800" y="4953000"/>
            <a:ext cx="762000" cy="457200"/>
          </a:xfrm>
          <a:prstGeom prst="rect">
            <a:avLst/>
          </a:prstGeom>
          <a:solidFill>
            <a:srgbClr val="00CCFF">
              <a:alpha val="1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/>
              <a:t>D</a:t>
            </a:r>
            <a:r>
              <a:rPr lang="en-US" baseline="-25000"/>
              <a:t>1078</a:t>
            </a:r>
          </a:p>
        </p:txBody>
      </p:sp>
      <p:sp>
        <p:nvSpPr>
          <p:cNvPr id="63511" name="Rectangle 23"/>
          <p:cNvSpPr>
            <a:spLocks noChangeArrowheads="1"/>
          </p:cNvSpPr>
          <p:nvPr/>
        </p:nvSpPr>
        <p:spPr bwMode="auto">
          <a:xfrm>
            <a:off x="7315200" y="3124200"/>
            <a:ext cx="762000" cy="457200"/>
          </a:xfrm>
          <a:prstGeom prst="rect">
            <a:avLst/>
          </a:prstGeom>
          <a:solidFill>
            <a:srgbClr val="00CCFF">
              <a:alpha val="1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/>
              <a:t>D</a:t>
            </a:r>
            <a:r>
              <a:rPr lang="en-US" baseline="-25000"/>
              <a:t>2029</a:t>
            </a:r>
          </a:p>
        </p:txBody>
      </p:sp>
      <p:sp>
        <p:nvSpPr>
          <p:cNvPr id="63512" name="Text Box 24"/>
          <p:cNvSpPr txBox="1">
            <a:spLocks noChangeArrowheads="1"/>
          </p:cNvSpPr>
          <p:nvPr/>
        </p:nvSpPr>
        <p:spPr bwMode="auto">
          <a:xfrm rot="-5400000">
            <a:off x="7346157" y="4160043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…….</a:t>
            </a:r>
          </a:p>
        </p:txBody>
      </p:sp>
      <p:sp>
        <p:nvSpPr>
          <p:cNvPr id="63513" name="Text Box 25"/>
          <p:cNvSpPr txBox="1">
            <a:spLocks noChangeArrowheads="1"/>
          </p:cNvSpPr>
          <p:nvPr/>
        </p:nvSpPr>
        <p:spPr bwMode="auto">
          <a:xfrm>
            <a:off x="685800" y="914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/>
              <a:t>Words</a:t>
            </a:r>
          </a:p>
        </p:txBody>
      </p:sp>
      <p:sp>
        <p:nvSpPr>
          <p:cNvPr id="63514" name="Line 26"/>
          <p:cNvSpPr>
            <a:spLocks noChangeShapeType="1"/>
          </p:cNvSpPr>
          <p:nvPr/>
        </p:nvSpPr>
        <p:spPr bwMode="auto">
          <a:xfrm>
            <a:off x="1752600" y="175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15" name="Line 27"/>
          <p:cNvSpPr>
            <a:spLocks noChangeShapeType="1"/>
          </p:cNvSpPr>
          <p:nvPr/>
        </p:nvSpPr>
        <p:spPr bwMode="auto">
          <a:xfrm>
            <a:off x="17526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16" name="Line 28"/>
          <p:cNvSpPr>
            <a:spLocks noChangeShapeType="1"/>
          </p:cNvSpPr>
          <p:nvPr/>
        </p:nvSpPr>
        <p:spPr bwMode="auto">
          <a:xfrm>
            <a:off x="17526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17" name="Line 29"/>
          <p:cNvSpPr>
            <a:spLocks noChangeShapeType="1"/>
          </p:cNvSpPr>
          <p:nvPr/>
        </p:nvSpPr>
        <p:spPr bwMode="auto">
          <a:xfrm>
            <a:off x="17526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18" name="Line 30"/>
          <p:cNvSpPr>
            <a:spLocks noChangeShapeType="1"/>
          </p:cNvSpPr>
          <p:nvPr/>
        </p:nvSpPr>
        <p:spPr bwMode="auto">
          <a:xfrm>
            <a:off x="3200400" y="175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19" name="Line 31"/>
          <p:cNvSpPr>
            <a:spLocks noChangeShapeType="1"/>
          </p:cNvSpPr>
          <p:nvPr/>
        </p:nvSpPr>
        <p:spPr bwMode="auto">
          <a:xfrm>
            <a:off x="32004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20" name="Line 32"/>
          <p:cNvSpPr>
            <a:spLocks noChangeShapeType="1"/>
          </p:cNvSpPr>
          <p:nvPr/>
        </p:nvSpPr>
        <p:spPr bwMode="auto">
          <a:xfrm>
            <a:off x="32004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21" name="Line 33"/>
          <p:cNvSpPr>
            <a:spLocks noChangeShapeType="1"/>
          </p:cNvSpPr>
          <p:nvPr/>
        </p:nvSpPr>
        <p:spPr bwMode="auto">
          <a:xfrm>
            <a:off x="32004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22" name="Line 34"/>
          <p:cNvSpPr>
            <a:spLocks noChangeShapeType="1"/>
          </p:cNvSpPr>
          <p:nvPr/>
        </p:nvSpPr>
        <p:spPr bwMode="auto">
          <a:xfrm>
            <a:off x="4572000" y="175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23" name="Line 35"/>
          <p:cNvSpPr>
            <a:spLocks noChangeShapeType="1"/>
          </p:cNvSpPr>
          <p:nvPr/>
        </p:nvSpPr>
        <p:spPr bwMode="auto">
          <a:xfrm>
            <a:off x="45720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24" name="Line 36"/>
          <p:cNvSpPr>
            <a:spLocks noChangeShapeType="1"/>
          </p:cNvSpPr>
          <p:nvPr/>
        </p:nvSpPr>
        <p:spPr bwMode="auto">
          <a:xfrm>
            <a:off x="45720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25" name="Line 37"/>
          <p:cNvSpPr>
            <a:spLocks noChangeShapeType="1"/>
          </p:cNvSpPr>
          <p:nvPr/>
        </p:nvSpPr>
        <p:spPr bwMode="auto">
          <a:xfrm>
            <a:off x="45720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26" name="Line 38"/>
          <p:cNvSpPr>
            <a:spLocks noChangeShapeType="1"/>
          </p:cNvSpPr>
          <p:nvPr/>
        </p:nvSpPr>
        <p:spPr bwMode="auto">
          <a:xfrm>
            <a:off x="6781800" y="1676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27" name="Line 39"/>
          <p:cNvSpPr>
            <a:spLocks noChangeShapeType="1"/>
          </p:cNvSpPr>
          <p:nvPr/>
        </p:nvSpPr>
        <p:spPr bwMode="auto">
          <a:xfrm>
            <a:off x="6781800" y="251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28" name="Line 40"/>
          <p:cNvSpPr>
            <a:spLocks noChangeShapeType="1"/>
          </p:cNvSpPr>
          <p:nvPr/>
        </p:nvSpPr>
        <p:spPr bwMode="auto">
          <a:xfrm>
            <a:off x="67818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29" name="Line 41"/>
          <p:cNvSpPr>
            <a:spLocks noChangeShapeType="1"/>
          </p:cNvSpPr>
          <p:nvPr/>
        </p:nvSpPr>
        <p:spPr bwMode="auto">
          <a:xfrm>
            <a:off x="6781800" y="518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30" name="Rectangle 42"/>
          <p:cNvSpPr>
            <a:spLocks noChangeArrowheads="1"/>
          </p:cNvSpPr>
          <p:nvPr/>
        </p:nvSpPr>
        <p:spPr bwMode="auto">
          <a:xfrm>
            <a:off x="3733800" y="2362200"/>
            <a:ext cx="762000" cy="457200"/>
          </a:xfrm>
          <a:prstGeom prst="rect">
            <a:avLst/>
          </a:prstGeom>
          <a:solidFill>
            <a:srgbClr val="00CCFF">
              <a:alpha val="1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/>
              <a:t>D</a:t>
            </a:r>
            <a:r>
              <a:rPr lang="en-US" baseline="-25000"/>
              <a:t>3</a:t>
            </a:r>
          </a:p>
        </p:txBody>
      </p:sp>
      <p:sp>
        <p:nvSpPr>
          <p:cNvPr id="63531" name="Rectangle 43"/>
          <p:cNvSpPr>
            <a:spLocks noChangeArrowheads="1"/>
          </p:cNvSpPr>
          <p:nvPr/>
        </p:nvSpPr>
        <p:spPr bwMode="auto">
          <a:xfrm>
            <a:off x="5105400" y="2362200"/>
            <a:ext cx="762000" cy="457200"/>
          </a:xfrm>
          <a:prstGeom prst="rect">
            <a:avLst/>
          </a:prstGeom>
          <a:solidFill>
            <a:srgbClr val="00CCFF">
              <a:alpha val="1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/>
              <a:t>D</a:t>
            </a:r>
            <a:r>
              <a:rPr lang="en-US" baseline="-25000"/>
              <a:t>8</a:t>
            </a:r>
          </a:p>
        </p:txBody>
      </p:sp>
      <p:sp>
        <p:nvSpPr>
          <p:cNvPr id="63532" name="Rectangle 44"/>
          <p:cNvSpPr>
            <a:spLocks noChangeArrowheads="1"/>
          </p:cNvSpPr>
          <p:nvPr/>
        </p:nvSpPr>
        <p:spPr bwMode="auto">
          <a:xfrm>
            <a:off x="5105400" y="1524000"/>
            <a:ext cx="762000" cy="457200"/>
          </a:xfrm>
          <a:prstGeom prst="rect">
            <a:avLst/>
          </a:prstGeom>
          <a:solidFill>
            <a:srgbClr val="00CCFF">
              <a:alpha val="1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/>
              <a:t>D</a:t>
            </a:r>
            <a:r>
              <a:rPr lang="en-US" baseline="-25000"/>
              <a:t>25</a:t>
            </a:r>
          </a:p>
        </p:txBody>
      </p:sp>
      <p:sp>
        <p:nvSpPr>
          <p:cNvPr id="63533" name="Rectangle 45"/>
          <p:cNvSpPr>
            <a:spLocks noChangeArrowheads="1"/>
          </p:cNvSpPr>
          <p:nvPr/>
        </p:nvSpPr>
        <p:spPr bwMode="auto">
          <a:xfrm>
            <a:off x="5105400" y="3200400"/>
            <a:ext cx="762000" cy="457200"/>
          </a:xfrm>
          <a:prstGeom prst="rect">
            <a:avLst/>
          </a:prstGeom>
          <a:solidFill>
            <a:srgbClr val="00CCFF">
              <a:alpha val="1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/>
              <a:t>D</a:t>
            </a:r>
            <a:r>
              <a:rPr lang="en-US" baseline="-25000"/>
              <a:t>100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 idx="4294967295"/>
          </p:nvPr>
        </p:nvSpPr>
        <p:spPr>
          <a:xfrm>
            <a:off x="1143000" y="-152400"/>
            <a:ext cx="7772400" cy="1143000"/>
          </a:xfrm>
        </p:spPr>
        <p:txBody>
          <a:bodyPr/>
          <a:lstStyle/>
          <a:p>
            <a:r>
              <a:rPr lang="en-US" dirty="0"/>
              <a:t>Visual Analogy</a:t>
            </a:r>
          </a:p>
        </p:txBody>
      </p:sp>
      <p:sp>
        <p:nvSpPr>
          <p:cNvPr id="11264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</p:spPr>
        <p:txBody>
          <a:bodyPr/>
          <a:lstStyle/>
          <a:p>
            <a:pPr>
              <a:buFont typeface="Wingdings" charset="2"/>
              <a:buBlip>
                <a:blip r:embed="rId3"/>
              </a:buBlip>
            </a:pPr>
            <a:r>
              <a:rPr lang="en-US" sz="2000"/>
              <a:t>Words ~ Visual Words </a:t>
            </a:r>
          </a:p>
          <a:p>
            <a:pPr>
              <a:buFont typeface="Wingdings" charset="2"/>
              <a:buBlip>
                <a:blip r:embed="rId3"/>
              </a:buBlip>
            </a:pPr>
            <a:endParaRPr lang="en-US" sz="2000"/>
          </a:p>
          <a:p>
            <a:pPr>
              <a:buFont typeface="Wingdings" charset="2"/>
              <a:buBlip>
                <a:blip r:embed="rId3"/>
              </a:buBlip>
            </a:pPr>
            <a:r>
              <a:rPr lang="en-US" sz="2000"/>
              <a:t>Documents ~ Frames</a:t>
            </a:r>
          </a:p>
          <a:p>
            <a:pPr>
              <a:buFont typeface="Wingdings" charset="2"/>
              <a:buBlip>
                <a:blip r:embed="rId3"/>
              </a:buBlip>
            </a:pPr>
            <a:endParaRPr lang="en-US" sz="2000"/>
          </a:p>
          <a:p>
            <a:pPr>
              <a:buFont typeface="Wingdings" charset="2"/>
              <a:buBlip>
                <a:blip r:embed="rId3"/>
              </a:buBlip>
            </a:pPr>
            <a:r>
              <a:rPr lang="en-US" sz="2000"/>
              <a:t>Query vector ~ visual words in Sub-Part  of 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685800" y="1295400"/>
            <a:ext cx="7696200" cy="487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914400" y="15240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1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914400" y="5029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n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914400" y="23622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2</a:t>
            </a: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914400" y="3200400"/>
            <a:ext cx="762000" cy="457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3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 rot="-5400000">
            <a:off x="945357" y="4236243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…….</a:t>
            </a: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2362200" y="2362200"/>
            <a:ext cx="762000" cy="457200"/>
          </a:xfrm>
          <a:prstGeom prst="rect">
            <a:avLst/>
          </a:prstGeom>
          <a:solidFill>
            <a:srgbClr val="00CCFF">
              <a:alpha val="1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/>
              <a:t>D</a:t>
            </a:r>
            <a:r>
              <a:rPr lang="en-US" baseline="-25000"/>
              <a:t>1</a:t>
            </a: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2362200" y="4953000"/>
            <a:ext cx="762000" cy="457200"/>
          </a:xfrm>
          <a:prstGeom prst="rect">
            <a:avLst/>
          </a:prstGeom>
          <a:solidFill>
            <a:srgbClr val="00CCFF">
              <a:alpha val="1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/>
              <a:t>D</a:t>
            </a:r>
            <a:r>
              <a:rPr lang="en-US" baseline="-25000"/>
              <a:t>12</a:t>
            </a:r>
            <a:endParaRPr lang="en-US"/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2362200" y="1524000"/>
            <a:ext cx="762000" cy="457200"/>
          </a:xfrm>
          <a:prstGeom prst="rect">
            <a:avLst/>
          </a:prstGeom>
          <a:solidFill>
            <a:srgbClr val="00CCFF">
              <a:alpha val="1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/>
              <a:t>D</a:t>
            </a:r>
            <a:r>
              <a:rPr lang="en-US" baseline="-25000"/>
              <a:t>3</a:t>
            </a: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2362200" y="3200400"/>
            <a:ext cx="762000" cy="457200"/>
          </a:xfrm>
          <a:prstGeom prst="rect">
            <a:avLst/>
          </a:prstGeom>
          <a:solidFill>
            <a:srgbClr val="00CCFF">
              <a:alpha val="1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/>
              <a:t>D</a:t>
            </a:r>
            <a:r>
              <a:rPr lang="en-US" baseline="-25000"/>
              <a:t>2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 rot="-5400000">
            <a:off x="2316957" y="4236243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…….</a:t>
            </a:r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3733800" y="1524000"/>
            <a:ext cx="762000" cy="457200"/>
          </a:xfrm>
          <a:prstGeom prst="rect">
            <a:avLst/>
          </a:prstGeom>
          <a:solidFill>
            <a:srgbClr val="00CCFF">
              <a:alpha val="1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/>
              <a:t>D</a:t>
            </a:r>
            <a:r>
              <a:rPr lang="en-US" baseline="-25000"/>
              <a:t>23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7391400" y="4953000"/>
            <a:ext cx="762000" cy="457200"/>
          </a:xfrm>
          <a:prstGeom prst="rect">
            <a:avLst/>
          </a:prstGeom>
          <a:solidFill>
            <a:srgbClr val="00CCFF">
              <a:alpha val="1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/>
              <a:t>D</a:t>
            </a:r>
            <a:r>
              <a:rPr lang="en-US" baseline="-25000"/>
              <a:t>25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3733800" y="3200400"/>
            <a:ext cx="762000" cy="457200"/>
          </a:xfrm>
          <a:prstGeom prst="rect">
            <a:avLst/>
          </a:prstGeom>
          <a:solidFill>
            <a:srgbClr val="00CCFF">
              <a:alpha val="1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/>
              <a:t>D</a:t>
            </a:r>
            <a:r>
              <a:rPr lang="en-US" baseline="-25000"/>
              <a:t>8</a:t>
            </a:r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 rot="-5400000">
            <a:off x="3764757" y="4236243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…….</a:t>
            </a:r>
          </a:p>
        </p:txBody>
      </p:sp>
      <p:sp>
        <p:nvSpPr>
          <p:cNvPr id="67601" name="Rectangle 17"/>
          <p:cNvSpPr>
            <a:spLocks noChangeArrowheads="1"/>
          </p:cNvSpPr>
          <p:nvPr/>
        </p:nvSpPr>
        <p:spPr bwMode="auto">
          <a:xfrm>
            <a:off x="5105400" y="4953000"/>
            <a:ext cx="762000" cy="457200"/>
          </a:xfrm>
          <a:prstGeom prst="rect">
            <a:avLst/>
          </a:prstGeom>
          <a:solidFill>
            <a:srgbClr val="00CCFF">
              <a:alpha val="1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/>
              <a:t>D</a:t>
            </a:r>
            <a:r>
              <a:rPr lang="en-US" baseline="-25000"/>
              <a:t>102</a:t>
            </a:r>
          </a:p>
        </p:txBody>
      </p:sp>
      <p:sp>
        <p:nvSpPr>
          <p:cNvPr id="67602" name="Text Box 18"/>
          <p:cNvSpPr txBox="1">
            <a:spLocks noChangeArrowheads="1"/>
          </p:cNvSpPr>
          <p:nvPr/>
        </p:nvSpPr>
        <p:spPr bwMode="auto">
          <a:xfrm rot="-5400000">
            <a:off x="5060157" y="4236243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…….</a:t>
            </a:r>
          </a:p>
        </p:txBody>
      </p:sp>
      <p:sp>
        <p:nvSpPr>
          <p:cNvPr id="67603" name="Text Box 19"/>
          <p:cNvSpPr txBox="1">
            <a:spLocks noChangeArrowheads="1"/>
          </p:cNvSpPr>
          <p:nvPr/>
        </p:nvSpPr>
        <p:spPr bwMode="auto">
          <a:xfrm>
            <a:off x="6096000" y="28956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…….</a:t>
            </a:r>
          </a:p>
        </p:txBody>
      </p:sp>
      <p:sp>
        <p:nvSpPr>
          <p:cNvPr id="67604" name="Rectangle 20"/>
          <p:cNvSpPr>
            <a:spLocks noChangeArrowheads="1"/>
          </p:cNvSpPr>
          <p:nvPr/>
        </p:nvSpPr>
        <p:spPr bwMode="auto">
          <a:xfrm>
            <a:off x="7315200" y="1447800"/>
            <a:ext cx="762000" cy="457200"/>
          </a:xfrm>
          <a:prstGeom prst="rect">
            <a:avLst/>
          </a:prstGeom>
          <a:solidFill>
            <a:srgbClr val="00CCFF">
              <a:alpha val="1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/>
              <a:t>D</a:t>
            </a:r>
            <a:r>
              <a:rPr lang="en-US" baseline="-25000"/>
              <a:t>1051</a:t>
            </a:r>
            <a:endParaRPr lang="en-US"/>
          </a:p>
        </p:txBody>
      </p:sp>
      <p:sp>
        <p:nvSpPr>
          <p:cNvPr id="67605" name="Rectangle 21"/>
          <p:cNvSpPr>
            <a:spLocks noChangeArrowheads="1"/>
          </p:cNvSpPr>
          <p:nvPr/>
        </p:nvSpPr>
        <p:spPr bwMode="auto">
          <a:xfrm>
            <a:off x="7315200" y="2209800"/>
            <a:ext cx="762000" cy="457200"/>
          </a:xfrm>
          <a:prstGeom prst="rect">
            <a:avLst/>
          </a:prstGeom>
          <a:solidFill>
            <a:srgbClr val="00CCFF">
              <a:alpha val="1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/>
              <a:t>D</a:t>
            </a:r>
            <a:r>
              <a:rPr lang="en-US" baseline="-25000"/>
              <a:t>1</a:t>
            </a:r>
          </a:p>
        </p:txBody>
      </p:sp>
      <p:sp>
        <p:nvSpPr>
          <p:cNvPr id="67606" name="Rectangle 22"/>
          <p:cNvSpPr>
            <a:spLocks noChangeArrowheads="1"/>
          </p:cNvSpPr>
          <p:nvPr/>
        </p:nvSpPr>
        <p:spPr bwMode="auto">
          <a:xfrm>
            <a:off x="3733800" y="4953000"/>
            <a:ext cx="762000" cy="457200"/>
          </a:xfrm>
          <a:prstGeom prst="rect">
            <a:avLst/>
          </a:prstGeom>
          <a:solidFill>
            <a:srgbClr val="00CCFF">
              <a:alpha val="1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/>
              <a:t>D</a:t>
            </a:r>
            <a:r>
              <a:rPr lang="en-US" baseline="-25000"/>
              <a:t>1078</a:t>
            </a:r>
          </a:p>
        </p:txBody>
      </p:sp>
      <p:sp>
        <p:nvSpPr>
          <p:cNvPr id="67607" name="Rectangle 23"/>
          <p:cNvSpPr>
            <a:spLocks noChangeArrowheads="1"/>
          </p:cNvSpPr>
          <p:nvPr/>
        </p:nvSpPr>
        <p:spPr bwMode="auto">
          <a:xfrm>
            <a:off x="7315200" y="3124200"/>
            <a:ext cx="762000" cy="457200"/>
          </a:xfrm>
          <a:prstGeom prst="rect">
            <a:avLst/>
          </a:prstGeom>
          <a:solidFill>
            <a:srgbClr val="00CCFF">
              <a:alpha val="1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/>
              <a:t>D</a:t>
            </a:r>
            <a:r>
              <a:rPr lang="en-US" baseline="-25000"/>
              <a:t>2029</a:t>
            </a:r>
          </a:p>
        </p:txBody>
      </p:sp>
      <p:sp>
        <p:nvSpPr>
          <p:cNvPr id="67608" name="Text Box 24"/>
          <p:cNvSpPr txBox="1">
            <a:spLocks noChangeArrowheads="1"/>
          </p:cNvSpPr>
          <p:nvPr/>
        </p:nvSpPr>
        <p:spPr bwMode="auto">
          <a:xfrm rot="-5400000">
            <a:off x="7346157" y="4160043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…….</a:t>
            </a:r>
          </a:p>
        </p:txBody>
      </p:sp>
      <p:sp>
        <p:nvSpPr>
          <p:cNvPr id="67609" name="Text Box 25"/>
          <p:cNvSpPr txBox="1">
            <a:spLocks noChangeArrowheads="1"/>
          </p:cNvSpPr>
          <p:nvPr/>
        </p:nvSpPr>
        <p:spPr bwMode="auto">
          <a:xfrm>
            <a:off x="762000" y="914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Visual words</a:t>
            </a:r>
          </a:p>
        </p:txBody>
      </p:sp>
      <p:sp>
        <p:nvSpPr>
          <p:cNvPr id="67610" name="Line 26"/>
          <p:cNvSpPr>
            <a:spLocks noChangeShapeType="1"/>
          </p:cNvSpPr>
          <p:nvPr/>
        </p:nvSpPr>
        <p:spPr bwMode="auto">
          <a:xfrm>
            <a:off x="1752600" y="175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11" name="Line 27"/>
          <p:cNvSpPr>
            <a:spLocks noChangeShapeType="1"/>
          </p:cNvSpPr>
          <p:nvPr/>
        </p:nvSpPr>
        <p:spPr bwMode="auto">
          <a:xfrm>
            <a:off x="17526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12" name="Line 28"/>
          <p:cNvSpPr>
            <a:spLocks noChangeShapeType="1"/>
          </p:cNvSpPr>
          <p:nvPr/>
        </p:nvSpPr>
        <p:spPr bwMode="auto">
          <a:xfrm>
            <a:off x="17526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13" name="Line 29"/>
          <p:cNvSpPr>
            <a:spLocks noChangeShapeType="1"/>
          </p:cNvSpPr>
          <p:nvPr/>
        </p:nvSpPr>
        <p:spPr bwMode="auto">
          <a:xfrm>
            <a:off x="17526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14" name="Line 30"/>
          <p:cNvSpPr>
            <a:spLocks noChangeShapeType="1"/>
          </p:cNvSpPr>
          <p:nvPr/>
        </p:nvSpPr>
        <p:spPr bwMode="auto">
          <a:xfrm>
            <a:off x="3200400" y="175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15" name="Line 31"/>
          <p:cNvSpPr>
            <a:spLocks noChangeShapeType="1"/>
          </p:cNvSpPr>
          <p:nvPr/>
        </p:nvSpPr>
        <p:spPr bwMode="auto">
          <a:xfrm>
            <a:off x="32004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16" name="Line 32"/>
          <p:cNvSpPr>
            <a:spLocks noChangeShapeType="1"/>
          </p:cNvSpPr>
          <p:nvPr/>
        </p:nvSpPr>
        <p:spPr bwMode="auto">
          <a:xfrm>
            <a:off x="32004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17" name="Line 33"/>
          <p:cNvSpPr>
            <a:spLocks noChangeShapeType="1"/>
          </p:cNvSpPr>
          <p:nvPr/>
        </p:nvSpPr>
        <p:spPr bwMode="auto">
          <a:xfrm>
            <a:off x="32004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18" name="Line 34"/>
          <p:cNvSpPr>
            <a:spLocks noChangeShapeType="1"/>
          </p:cNvSpPr>
          <p:nvPr/>
        </p:nvSpPr>
        <p:spPr bwMode="auto">
          <a:xfrm>
            <a:off x="4572000" y="175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19" name="Line 35"/>
          <p:cNvSpPr>
            <a:spLocks noChangeShapeType="1"/>
          </p:cNvSpPr>
          <p:nvPr/>
        </p:nvSpPr>
        <p:spPr bwMode="auto">
          <a:xfrm>
            <a:off x="45720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20" name="Line 36"/>
          <p:cNvSpPr>
            <a:spLocks noChangeShapeType="1"/>
          </p:cNvSpPr>
          <p:nvPr/>
        </p:nvSpPr>
        <p:spPr bwMode="auto">
          <a:xfrm>
            <a:off x="45720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21" name="Line 37"/>
          <p:cNvSpPr>
            <a:spLocks noChangeShapeType="1"/>
          </p:cNvSpPr>
          <p:nvPr/>
        </p:nvSpPr>
        <p:spPr bwMode="auto">
          <a:xfrm>
            <a:off x="45720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22" name="Line 38"/>
          <p:cNvSpPr>
            <a:spLocks noChangeShapeType="1"/>
          </p:cNvSpPr>
          <p:nvPr/>
        </p:nvSpPr>
        <p:spPr bwMode="auto">
          <a:xfrm>
            <a:off x="6781800" y="1676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23" name="Line 39"/>
          <p:cNvSpPr>
            <a:spLocks noChangeShapeType="1"/>
          </p:cNvSpPr>
          <p:nvPr/>
        </p:nvSpPr>
        <p:spPr bwMode="auto">
          <a:xfrm>
            <a:off x="6781800" y="251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24" name="Line 40"/>
          <p:cNvSpPr>
            <a:spLocks noChangeShapeType="1"/>
          </p:cNvSpPr>
          <p:nvPr/>
        </p:nvSpPr>
        <p:spPr bwMode="auto">
          <a:xfrm>
            <a:off x="67818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25" name="Line 41"/>
          <p:cNvSpPr>
            <a:spLocks noChangeShapeType="1"/>
          </p:cNvSpPr>
          <p:nvPr/>
        </p:nvSpPr>
        <p:spPr bwMode="auto">
          <a:xfrm>
            <a:off x="6781800" y="518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26" name="Rectangle 42"/>
          <p:cNvSpPr>
            <a:spLocks noChangeArrowheads="1"/>
          </p:cNvSpPr>
          <p:nvPr/>
        </p:nvSpPr>
        <p:spPr bwMode="auto">
          <a:xfrm>
            <a:off x="3733800" y="2362200"/>
            <a:ext cx="762000" cy="457200"/>
          </a:xfrm>
          <a:prstGeom prst="rect">
            <a:avLst/>
          </a:prstGeom>
          <a:solidFill>
            <a:srgbClr val="00CCFF">
              <a:alpha val="1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/>
              <a:t>D</a:t>
            </a:r>
            <a:r>
              <a:rPr lang="en-US" baseline="-25000"/>
              <a:t>3</a:t>
            </a:r>
          </a:p>
        </p:txBody>
      </p:sp>
      <p:sp>
        <p:nvSpPr>
          <p:cNvPr id="67627" name="Rectangle 43"/>
          <p:cNvSpPr>
            <a:spLocks noChangeArrowheads="1"/>
          </p:cNvSpPr>
          <p:nvPr/>
        </p:nvSpPr>
        <p:spPr bwMode="auto">
          <a:xfrm>
            <a:off x="5105400" y="2362200"/>
            <a:ext cx="762000" cy="457200"/>
          </a:xfrm>
          <a:prstGeom prst="rect">
            <a:avLst/>
          </a:prstGeom>
          <a:solidFill>
            <a:srgbClr val="00CCFF">
              <a:alpha val="1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/>
              <a:t>D</a:t>
            </a:r>
            <a:r>
              <a:rPr lang="en-US" baseline="-25000"/>
              <a:t>8</a:t>
            </a:r>
          </a:p>
        </p:txBody>
      </p:sp>
      <p:sp>
        <p:nvSpPr>
          <p:cNvPr id="67628" name="Rectangle 44"/>
          <p:cNvSpPr>
            <a:spLocks noChangeArrowheads="1"/>
          </p:cNvSpPr>
          <p:nvPr/>
        </p:nvSpPr>
        <p:spPr bwMode="auto">
          <a:xfrm>
            <a:off x="5105400" y="1524000"/>
            <a:ext cx="762000" cy="457200"/>
          </a:xfrm>
          <a:prstGeom prst="rect">
            <a:avLst/>
          </a:prstGeom>
          <a:solidFill>
            <a:srgbClr val="00CCFF">
              <a:alpha val="1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/>
              <a:t>D</a:t>
            </a:r>
            <a:r>
              <a:rPr lang="en-US" baseline="-25000"/>
              <a:t>25</a:t>
            </a:r>
          </a:p>
        </p:txBody>
      </p:sp>
      <p:sp>
        <p:nvSpPr>
          <p:cNvPr id="67629" name="Rectangle 45"/>
          <p:cNvSpPr>
            <a:spLocks noChangeArrowheads="1"/>
          </p:cNvSpPr>
          <p:nvPr/>
        </p:nvSpPr>
        <p:spPr bwMode="auto">
          <a:xfrm>
            <a:off x="5105400" y="3200400"/>
            <a:ext cx="762000" cy="457200"/>
          </a:xfrm>
          <a:prstGeom prst="rect">
            <a:avLst/>
          </a:prstGeom>
          <a:solidFill>
            <a:srgbClr val="00CCFF">
              <a:alpha val="1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/>
              <a:t>D</a:t>
            </a:r>
            <a:r>
              <a:rPr lang="en-US" baseline="-25000"/>
              <a:t>100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-152400"/>
            <a:ext cx="7772400" cy="1143000"/>
          </a:xfrm>
        </p:spPr>
        <p:txBody>
          <a:bodyPr/>
          <a:lstStyle/>
          <a:p>
            <a:r>
              <a:rPr lang="en-US" dirty="0"/>
              <a:t>Ranking the results - </a:t>
            </a:r>
            <a:r>
              <a:rPr lang="en-US" i="1" dirty="0" err="1"/>
              <a:t>tf-idf</a:t>
            </a:r>
            <a:r>
              <a:rPr lang="en-US" i="1" dirty="0"/>
              <a:t> </a:t>
            </a:r>
          </a:p>
        </p:txBody>
      </p:sp>
      <p:sp>
        <p:nvSpPr>
          <p:cNvPr id="11673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</p:spPr>
        <p:txBody>
          <a:bodyPr/>
          <a:lstStyle/>
          <a:p>
            <a:pPr>
              <a:buSzTx/>
              <a:buFont typeface="Wingdings" charset="2"/>
              <a:buChar char="§"/>
            </a:pPr>
            <a:r>
              <a:rPr lang="en-US" sz="1900"/>
              <a:t>Document – vector of word frequencies </a:t>
            </a:r>
          </a:p>
          <a:p>
            <a:pPr>
              <a:buSzTx/>
              <a:buFont typeface="Wingdings" charset="2"/>
              <a:buChar char="§"/>
            </a:pPr>
            <a:endParaRPr lang="en-US" sz="1900"/>
          </a:p>
          <a:p>
            <a:pPr>
              <a:buSzTx/>
              <a:buFont typeface="Wingdings" charset="2"/>
              <a:buChar char="§"/>
            </a:pPr>
            <a:r>
              <a:rPr lang="en-US" sz="1900"/>
              <a:t>Each component of the vector is given some weight</a:t>
            </a:r>
          </a:p>
          <a:p>
            <a:pPr>
              <a:buSzTx/>
              <a:buFont typeface="Wingdings" charset="2"/>
              <a:buChar char="§"/>
            </a:pPr>
            <a:endParaRPr lang="en-US" sz="1900"/>
          </a:p>
          <a:p>
            <a:pPr>
              <a:buSzTx/>
              <a:buFont typeface="Wingdings" charset="2"/>
              <a:buChar char="§"/>
            </a:pPr>
            <a:r>
              <a:rPr lang="en-US" sz="1900"/>
              <a:t>Standard Weighting Method</a:t>
            </a:r>
          </a:p>
          <a:p>
            <a:pPr lvl="1">
              <a:buSzTx/>
              <a:buFont typeface="Wingdings" charset="2"/>
              <a:buChar char="§"/>
            </a:pPr>
            <a:r>
              <a:rPr lang="en-US" sz="2000"/>
              <a:t>TF-IDF</a:t>
            </a:r>
          </a:p>
          <a:p>
            <a:pPr lvl="1">
              <a:buSzTx/>
              <a:buFont typeface="Wingdings" charset="2"/>
              <a:buChar char="§"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/>
          </p:cNvSpPr>
          <p:nvPr>
            <p:ph type="body" sz="half" idx="4294967295"/>
          </p:nvPr>
        </p:nvSpPr>
        <p:spPr>
          <a:xfrm>
            <a:off x="457200" y="1295400"/>
            <a:ext cx="8153400" cy="48355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SzTx/>
              <a:buFont typeface="Wingdings" charset="2"/>
              <a:buChar char="§"/>
            </a:pPr>
            <a:r>
              <a:rPr lang="en-US" sz="1700" dirty="0"/>
              <a:t>Each document is represented as a vector &lt; t</a:t>
            </a:r>
            <a:r>
              <a:rPr lang="en-US" sz="1700" baseline="-25000" dirty="0"/>
              <a:t>1</a:t>
            </a:r>
            <a:r>
              <a:rPr lang="en-US" sz="1700" dirty="0"/>
              <a:t>, t</a:t>
            </a:r>
            <a:r>
              <a:rPr lang="en-US" sz="1700" baseline="-25000" dirty="0"/>
              <a:t>2</a:t>
            </a:r>
            <a:r>
              <a:rPr lang="en-US" sz="1700" dirty="0"/>
              <a:t>, t</a:t>
            </a:r>
            <a:r>
              <a:rPr lang="en-US" sz="1700" baseline="-25000" dirty="0"/>
              <a:t>3</a:t>
            </a:r>
            <a:r>
              <a:rPr lang="en-US" sz="1700" dirty="0"/>
              <a:t>, … </a:t>
            </a:r>
            <a:r>
              <a:rPr lang="en-US" sz="1700" dirty="0" err="1"/>
              <a:t>t</a:t>
            </a:r>
            <a:r>
              <a:rPr lang="en-US" sz="1700" baseline="-25000" dirty="0" err="1"/>
              <a:t>i</a:t>
            </a:r>
            <a:r>
              <a:rPr lang="en-US" sz="1700" dirty="0"/>
              <a:t>,…, t</a:t>
            </a:r>
            <a:r>
              <a:rPr lang="en-US" sz="1700" baseline="-25000" dirty="0"/>
              <a:t>k-1</a:t>
            </a:r>
            <a:r>
              <a:rPr lang="en-US" sz="1700" dirty="0"/>
              <a:t>, </a:t>
            </a:r>
            <a:r>
              <a:rPr lang="en-US" sz="1700" dirty="0" err="1"/>
              <a:t>t</a:t>
            </a:r>
            <a:r>
              <a:rPr lang="en-US" sz="1700" baseline="-25000" dirty="0" err="1"/>
              <a:t>k</a:t>
            </a:r>
            <a:r>
              <a:rPr lang="en-US" sz="1700" baseline="-25000" dirty="0"/>
              <a:t> </a:t>
            </a:r>
            <a:r>
              <a:rPr lang="en-US" sz="1700" dirty="0"/>
              <a:t>&gt; </a:t>
            </a:r>
          </a:p>
          <a:p>
            <a:pPr>
              <a:lnSpc>
                <a:spcPct val="90000"/>
              </a:lnSpc>
              <a:buSzTx/>
              <a:buFont typeface="Wingdings" charset="2"/>
              <a:buChar char="§"/>
            </a:pPr>
            <a:endParaRPr lang="en-US" sz="1700" dirty="0"/>
          </a:p>
          <a:p>
            <a:pPr>
              <a:lnSpc>
                <a:spcPct val="90000"/>
              </a:lnSpc>
              <a:buSzTx/>
              <a:buFont typeface="Wingdings" charset="2"/>
              <a:buChar char="§"/>
            </a:pPr>
            <a:endParaRPr lang="en-US" sz="1700" dirty="0"/>
          </a:p>
          <a:p>
            <a:pPr>
              <a:lnSpc>
                <a:spcPct val="90000"/>
              </a:lnSpc>
              <a:buSzTx/>
              <a:buNone/>
            </a:pPr>
            <a:endParaRPr lang="en-US" sz="1700" dirty="0"/>
          </a:p>
          <a:p>
            <a:pPr>
              <a:lnSpc>
                <a:spcPct val="90000"/>
              </a:lnSpc>
              <a:buSzTx/>
              <a:buNone/>
            </a:pPr>
            <a:endParaRPr lang="en-US" sz="1700" dirty="0"/>
          </a:p>
          <a:p>
            <a:pPr lvl="4">
              <a:lnSpc>
                <a:spcPct val="90000"/>
              </a:lnSpc>
              <a:buFont typeface="Wingdings" charset="2"/>
              <a:buNone/>
            </a:pPr>
            <a:r>
              <a:rPr lang="en-US" sz="1800" dirty="0" err="1">
                <a:solidFill>
                  <a:srgbClr val="000000"/>
                </a:solidFill>
              </a:rPr>
              <a:t>n</a:t>
            </a:r>
            <a:r>
              <a:rPr lang="en-US" sz="1800" baseline="-25000" dirty="0" err="1">
                <a:solidFill>
                  <a:srgbClr val="000000"/>
                </a:solidFill>
              </a:rPr>
              <a:t>id</a:t>
            </a:r>
            <a:r>
              <a:rPr lang="en-US" sz="1800" dirty="0">
                <a:solidFill>
                  <a:srgbClr val="000000"/>
                </a:solidFill>
              </a:rPr>
              <a:t>  -  number of occurrences of </a:t>
            </a:r>
            <a:r>
              <a:rPr lang="en-US" sz="1800" dirty="0" err="1">
                <a:solidFill>
                  <a:srgbClr val="000000"/>
                </a:solidFill>
              </a:rPr>
              <a:t>i</a:t>
            </a:r>
            <a:r>
              <a:rPr lang="en-US" sz="1800" baseline="30000" dirty="0" err="1">
                <a:solidFill>
                  <a:srgbClr val="000000"/>
                </a:solidFill>
              </a:rPr>
              <a:t>th</a:t>
            </a:r>
            <a:r>
              <a:rPr lang="en-US" sz="1800" dirty="0">
                <a:solidFill>
                  <a:srgbClr val="000000"/>
                </a:solidFill>
              </a:rPr>
              <a:t> word  in document </a:t>
            </a:r>
            <a:r>
              <a:rPr lang="en-US" sz="1800" dirty="0" err="1">
                <a:solidFill>
                  <a:srgbClr val="000000"/>
                </a:solidFill>
              </a:rPr>
              <a:t>d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  <a:p>
            <a:pPr lvl="4">
              <a:lnSpc>
                <a:spcPct val="90000"/>
              </a:lnSpc>
              <a:buFont typeface="Wingdings" charset="2"/>
              <a:buNone/>
            </a:pPr>
            <a:r>
              <a:rPr lang="en-US" sz="1800" dirty="0" err="1">
                <a:solidFill>
                  <a:srgbClr val="000000"/>
                </a:solidFill>
              </a:rPr>
              <a:t>n</a:t>
            </a:r>
            <a:r>
              <a:rPr lang="en-US" sz="1800" baseline="-25000" dirty="0" err="1">
                <a:solidFill>
                  <a:srgbClr val="000000"/>
                </a:solidFill>
              </a:rPr>
              <a:t>d</a:t>
            </a:r>
            <a:r>
              <a:rPr lang="en-US" sz="1800" baseline="-25000" dirty="0">
                <a:solidFill>
                  <a:srgbClr val="000000"/>
                </a:solidFill>
              </a:rPr>
              <a:t>    </a:t>
            </a:r>
            <a:r>
              <a:rPr lang="en-US" sz="1800" dirty="0">
                <a:solidFill>
                  <a:srgbClr val="000000"/>
                </a:solidFill>
              </a:rPr>
              <a:t>-  total number of words in document </a:t>
            </a:r>
            <a:r>
              <a:rPr lang="en-US" sz="1800" dirty="0" err="1">
                <a:solidFill>
                  <a:srgbClr val="000000"/>
                </a:solidFill>
              </a:rPr>
              <a:t>d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  <a:p>
            <a:pPr lvl="4">
              <a:lnSpc>
                <a:spcPct val="90000"/>
              </a:lnSpc>
              <a:buFont typeface="Wingdings" charset="2"/>
              <a:buNone/>
            </a:pPr>
            <a:r>
              <a:rPr lang="en-US" sz="1800" dirty="0" err="1">
                <a:solidFill>
                  <a:srgbClr val="000000"/>
                </a:solidFill>
              </a:rPr>
              <a:t>n</a:t>
            </a:r>
            <a:r>
              <a:rPr lang="en-US" sz="1800" baseline="-25000" dirty="0" err="1">
                <a:solidFill>
                  <a:srgbClr val="000000"/>
                </a:solidFill>
              </a:rPr>
              <a:t>i</a:t>
            </a:r>
            <a:r>
              <a:rPr lang="en-US" sz="1800" baseline="-250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   -  number of occurrences of </a:t>
            </a:r>
            <a:r>
              <a:rPr lang="en-US" sz="1800" dirty="0" err="1">
                <a:solidFill>
                  <a:srgbClr val="000000"/>
                </a:solidFill>
              </a:rPr>
              <a:t>i</a:t>
            </a:r>
            <a:r>
              <a:rPr lang="en-US" sz="1800" baseline="30000" dirty="0" err="1">
                <a:solidFill>
                  <a:srgbClr val="000000"/>
                </a:solidFill>
              </a:rPr>
              <a:t>th</a:t>
            </a:r>
            <a:r>
              <a:rPr lang="en-US" sz="1800" dirty="0">
                <a:solidFill>
                  <a:srgbClr val="000000"/>
                </a:solidFill>
              </a:rPr>
              <a:t> visual word in whole database.</a:t>
            </a:r>
          </a:p>
          <a:p>
            <a:pPr lvl="4"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000000"/>
                </a:solidFill>
              </a:rPr>
              <a:t>N    -  number of documents in the whole database</a:t>
            </a:r>
          </a:p>
          <a:p>
            <a:pPr>
              <a:lnSpc>
                <a:spcPct val="90000"/>
              </a:lnSpc>
              <a:buSzTx/>
              <a:buFont typeface="Wingdings" charset="2"/>
              <a:buChar char="§"/>
            </a:pPr>
            <a:endParaRPr lang="en-US" sz="1300" dirty="0"/>
          </a:p>
          <a:p>
            <a:pPr>
              <a:lnSpc>
                <a:spcPct val="90000"/>
              </a:lnSpc>
              <a:buSzTx/>
              <a:buFont typeface="Wingdings" charset="2"/>
              <a:buChar char="§"/>
            </a:pPr>
            <a:endParaRPr lang="en-US" sz="1700" dirty="0"/>
          </a:p>
          <a:p>
            <a:pPr>
              <a:lnSpc>
                <a:spcPct val="90000"/>
              </a:lnSpc>
              <a:buSzTx/>
              <a:buFont typeface="Wingdings" charset="2"/>
              <a:buChar char="§"/>
            </a:pPr>
            <a:r>
              <a:rPr lang="en-US" sz="1700" dirty="0"/>
              <a:t>IDF – down weights most frequent words  </a:t>
            </a:r>
          </a:p>
          <a:p>
            <a:pPr>
              <a:lnSpc>
                <a:spcPct val="90000"/>
              </a:lnSpc>
              <a:buSzTx/>
              <a:buFont typeface="Wingdings" charset="2"/>
              <a:buChar char="§"/>
            </a:pPr>
            <a:endParaRPr lang="en-US" sz="1700" dirty="0"/>
          </a:p>
          <a:p>
            <a:pPr>
              <a:lnSpc>
                <a:spcPct val="90000"/>
              </a:lnSpc>
              <a:buSzTx/>
              <a:buFont typeface="Wingdings" charset="2"/>
              <a:buChar char="§"/>
            </a:pPr>
            <a:r>
              <a:rPr lang="en-US" sz="1700" dirty="0"/>
              <a:t>Ranked by cosine of angle between query vector and all  document vectors.</a:t>
            </a:r>
          </a:p>
          <a:p>
            <a:pPr lvl="1">
              <a:lnSpc>
                <a:spcPct val="90000"/>
              </a:lnSpc>
              <a:buSzTx/>
              <a:buFont typeface="Wingdings" charset="2"/>
              <a:buChar char="§"/>
            </a:pPr>
            <a:endParaRPr lang="en-US" sz="1900" dirty="0"/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  <p:sp>
        <p:nvSpPr>
          <p:cNvPr id="71684" name="Rectangle 3"/>
          <p:cNvSpPr>
            <a:spLocks noGrp="1"/>
          </p:cNvSpPr>
          <p:nvPr>
            <p:ph type="title" idx="4294967295"/>
          </p:nvPr>
        </p:nvSpPr>
        <p:spPr>
          <a:xfrm>
            <a:off x="1600200" y="-152400"/>
            <a:ext cx="7772400" cy="1143000"/>
          </a:xfrm>
        </p:spPr>
        <p:txBody>
          <a:bodyPr/>
          <a:lstStyle/>
          <a:p>
            <a:r>
              <a:rPr lang="en-US" dirty="0"/>
              <a:t>Ranking the results - </a:t>
            </a:r>
            <a:r>
              <a:rPr lang="en-US" i="1" dirty="0" err="1"/>
              <a:t>tf-idf</a:t>
            </a:r>
            <a:endParaRPr lang="en-US" i="1" dirty="0"/>
          </a:p>
        </p:txBody>
      </p:sp>
      <p:graphicFrame>
        <p:nvGraphicFramePr>
          <p:cNvPr id="71682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743200" y="1797050"/>
          <a:ext cx="16002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755" name="Equation" r:id="rId4" imgW="901440" imgH="431640" progId="Equation.3">
                  <p:embed/>
                </p:oleObj>
              </mc:Choice>
              <mc:Fallback>
                <p:oleObj name="Equation" r:id="rId4" imgW="90144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797050"/>
                        <a:ext cx="1600200" cy="830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752600" y="-152400"/>
            <a:ext cx="7772400" cy="1143000"/>
          </a:xfrm>
        </p:spPr>
        <p:txBody>
          <a:bodyPr/>
          <a:lstStyle/>
          <a:p>
            <a:r>
              <a:rPr lang="en-US" dirty="0"/>
              <a:t>Wavelet Transform (cont’d)</a:t>
            </a:r>
          </a:p>
        </p:txBody>
      </p:sp>
      <p:pic>
        <p:nvPicPr>
          <p:cNvPr id="9219" name="Picture 5"/>
          <p:cNvPicPr>
            <a:picLocks noChangeAspect="1" noChangeArrowheads="1"/>
          </p:cNvPicPr>
          <p:nvPr/>
        </p:nvPicPr>
        <p:blipFill>
          <a:blip r:embed="rId3"/>
          <a:srcRect l="7220" t="10300" r="6137" b="46410"/>
          <a:stretch>
            <a:fillRect/>
          </a:stretch>
        </p:blipFill>
        <p:spPr bwMode="auto">
          <a:xfrm>
            <a:off x="1143000" y="2514600"/>
            <a:ext cx="6553200" cy="208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1981200" y="2743200"/>
            <a:ext cx="1219200" cy="1524000"/>
          </a:xfrm>
          <a:prstGeom prst="rect">
            <a:avLst/>
          </a:prstGeom>
          <a:noFill/>
          <a:ln w="57150" cap="sq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1" name="TextBox 5"/>
          <p:cNvSpPr txBox="1">
            <a:spLocks noChangeArrowheads="1"/>
          </p:cNvSpPr>
          <p:nvPr/>
        </p:nvSpPr>
        <p:spPr bwMode="auto">
          <a:xfrm>
            <a:off x="1143000" y="5029200"/>
            <a:ext cx="5038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dirty="0"/>
              <a:t>Use </a:t>
            </a:r>
            <a:r>
              <a:rPr lang="en-US" dirty="0">
                <a:solidFill>
                  <a:schemeClr val="accent6"/>
                </a:solidFill>
              </a:rPr>
              <a:t>wider</a:t>
            </a:r>
            <a:r>
              <a:rPr lang="en-US" dirty="0"/>
              <a:t> windows at low frequencies.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-152400"/>
            <a:ext cx="7772400" cy="1143000"/>
          </a:xfrm>
        </p:spPr>
        <p:txBody>
          <a:bodyPr/>
          <a:lstStyle/>
          <a:p>
            <a:r>
              <a:rPr lang="en-US" sz="2800" dirty="0"/>
              <a:t>Ranking the results – Spatial Consistency</a:t>
            </a:r>
          </a:p>
        </p:txBody>
      </p:sp>
      <p:sp>
        <p:nvSpPr>
          <p:cNvPr id="120835" name="Rectangle 3"/>
          <p:cNvSpPr>
            <a:spLocks noGrp="1"/>
          </p:cNvSpPr>
          <p:nvPr>
            <p:ph type="body" idx="4294967295"/>
          </p:nvPr>
        </p:nvSpPr>
        <p:spPr>
          <a:xfrm>
            <a:off x="381000" y="5410200"/>
            <a:ext cx="8229600" cy="8683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Wingdings 3" charset="2"/>
              <a:buNone/>
            </a:pPr>
            <a:r>
              <a:rPr lang="en-US" sz="1900"/>
              <a:t>“Google increases the probability of documents having </a:t>
            </a:r>
          </a:p>
          <a:p>
            <a:pPr>
              <a:lnSpc>
                <a:spcPct val="90000"/>
              </a:lnSpc>
              <a:buFont typeface="Wingdings 3" charset="2"/>
              <a:buNone/>
            </a:pPr>
            <a:r>
              <a:rPr lang="en-US" sz="1900"/>
              <a:t>                            all the search words close to one another"</a:t>
            </a:r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371600"/>
            <a:ext cx="483870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838200" y="4114800"/>
            <a:ext cx="220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i="1" u="sng"/>
              <a:t>I have been there</a:t>
            </a:r>
            <a:r>
              <a:rPr lang="en-US" b="1" i="1"/>
              <a:t> </a:t>
            </a:r>
            <a:r>
              <a:rPr lang="en-US"/>
              <a:t>once , while ……..</a:t>
            </a:r>
            <a:endParaRPr lang="en-US" b="1" i="1"/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5638800" y="3886200"/>
            <a:ext cx="2209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i="1" u="sng"/>
              <a:t>There</a:t>
            </a:r>
            <a:r>
              <a:rPr lang="en-US" b="1" i="1"/>
              <a:t> </a:t>
            </a:r>
            <a:r>
              <a:rPr lang="en-US"/>
              <a:t>it is. That’s what </a:t>
            </a:r>
            <a:r>
              <a:rPr lang="en-US" b="1" i="1" u="sng"/>
              <a:t>I</a:t>
            </a:r>
            <a:r>
              <a:rPr lang="en-US" b="1" i="1"/>
              <a:t> </a:t>
            </a:r>
            <a:r>
              <a:rPr lang="en-US"/>
              <a:t>….. </a:t>
            </a:r>
            <a:r>
              <a:rPr lang="en-US" b="1" i="1" u="sng"/>
              <a:t>been</a:t>
            </a:r>
            <a:r>
              <a:rPr lang="en-US" b="1" i="1"/>
              <a:t> </a:t>
            </a:r>
            <a:r>
              <a:rPr lang="en-US"/>
              <a:t>.... </a:t>
            </a:r>
            <a:r>
              <a:rPr lang="en-US" b="1" i="1" u="sng"/>
              <a:t>have</a:t>
            </a:r>
            <a:r>
              <a:rPr lang="en-US" b="1" i="1"/>
              <a:t> 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/>
      <p:bldP spid="120837" grpId="0"/>
      <p:bldP spid="12083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/>
          </p:cNvSpPr>
          <p:nvPr>
            <p:ph type="title" idx="4294967295"/>
          </p:nvPr>
        </p:nvSpPr>
        <p:spPr>
          <a:xfrm>
            <a:off x="1676400" y="-152400"/>
            <a:ext cx="7772400" cy="1143000"/>
          </a:xfrm>
        </p:spPr>
        <p:txBody>
          <a:bodyPr/>
          <a:lstStyle/>
          <a:p>
            <a:r>
              <a:rPr lang="en-US" dirty="0"/>
              <a:t>Spatial Consistency Ranking</a:t>
            </a:r>
          </a:p>
        </p:txBody>
      </p:sp>
      <p:sp>
        <p:nvSpPr>
          <p:cNvPr id="12288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800">
                <a:ea typeface="+mn-ea"/>
                <a:cs typeface="+mn-cs"/>
              </a:rPr>
              <a:t>Spatial arrangement of objects in images.</a:t>
            </a:r>
          </a:p>
          <a:p>
            <a:pPr>
              <a:defRPr/>
            </a:pPr>
            <a:endParaRPr lang="en-US" sz="1800">
              <a:ea typeface="+mn-ea"/>
              <a:cs typeface="+mn-cs"/>
            </a:endParaRPr>
          </a:p>
          <a:p>
            <a:pPr>
              <a:defRPr/>
            </a:pPr>
            <a:endParaRPr lang="en-US" sz="1800">
              <a:ea typeface="+mn-ea"/>
              <a:cs typeface="+mn-cs"/>
            </a:endParaRPr>
          </a:p>
          <a:p>
            <a:pPr>
              <a:defRPr/>
            </a:pPr>
            <a:r>
              <a:rPr lang="en-US" sz="1800" b="1" i="1">
                <a:effectLst>
                  <a:outerShdw blurRad="38100" dist="38100" dir="2700000" algn="tl">
                    <a:srgbClr val="DDDDDD"/>
                  </a:outerShdw>
                </a:effectLst>
                <a:ea typeface="+mn-ea"/>
                <a:cs typeface="+mn-cs"/>
              </a:rPr>
              <a:t>Spatial consistency measure - </a:t>
            </a:r>
            <a:r>
              <a:rPr lang="en-US" sz="1800">
                <a:ea typeface="+mn-ea"/>
                <a:cs typeface="+mn-cs"/>
              </a:rPr>
              <a:t>Re-rank the results</a:t>
            </a:r>
          </a:p>
          <a:p>
            <a:pPr>
              <a:defRPr/>
            </a:pPr>
            <a:endParaRPr lang="en-US" sz="1800">
              <a:ea typeface="+mn-ea"/>
              <a:cs typeface="+mn-cs"/>
            </a:endParaRPr>
          </a:p>
          <a:p>
            <a:pPr>
              <a:defRPr/>
            </a:pPr>
            <a:endParaRPr lang="en-US" sz="1800">
              <a:ea typeface="+mn-ea"/>
              <a:cs typeface="+mn-cs"/>
            </a:endParaRPr>
          </a:p>
          <a:p>
            <a:pPr>
              <a:defRPr/>
            </a:pPr>
            <a:r>
              <a:rPr lang="en-US" sz="1800">
                <a:ea typeface="+mn-ea"/>
                <a:cs typeface="+mn-cs"/>
              </a:rPr>
              <a:t>Neighboring matches in the query region lie in a  surrounding area in the retrieved image.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 idx="4294967295"/>
          </p:nvPr>
        </p:nvSpPr>
        <p:spPr>
          <a:xfrm>
            <a:off x="1676400" y="-152400"/>
            <a:ext cx="7772400" cy="1143000"/>
          </a:xfrm>
        </p:spPr>
        <p:txBody>
          <a:bodyPr/>
          <a:lstStyle/>
          <a:p>
            <a:r>
              <a:rPr lang="en-US" dirty="0"/>
              <a:t>Spatial Consistency Ranking</a:t>
            </a:r>
          </a:p>
        </p:txBody>
      </p:sp>
      <p:sp>
        <p:nvSpPr>
          <p:cNvPr id="12493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900"/>
              <a:t>Search area is defined by 15 nearest neighbors.</a:t>
            </a:r>
          </a:p>
          <a:p>
            <a:pPr>
              <a:lnSpc>
                <a:spcPct val="80000"/>
              </a:lnSpc>
              <a:buFont typeface="Wingdings 3" charset="2"/>
              <a:buNone/>
            </a:pPr>
            <a:endParaRPr lang="en-US" sz="1900"/>
          </a:p>
          <a:p>
            <a:pPr>
              <a:lnSpc>
                <a:spcPct val="80000"/>
              </a:lnSpc>
            </a:pPr>
            <a:r>
              <a:rPr lang="en-US" sz="1900"/>
              <a:t>A neighbor in the surrounding area in the retrieved image counts as a vote.</a:t>
            </a:r>
            <a:endParaRPr lang="en-US" sz="1900" b="1" i="1"/>
          </a:p>
          <a:p>
            <a:pPr>
              <a:lnSpc>
                <a:spcPct val="80000"/>
              </a:lnSpc>
            </a:pPr>
            <a:endParaRPr lang="en-US" sz="1900" b="1" i="1"/>
          </a:p>
          <a:p>
            <a:pPr>
              <a:lnSpc>
                <a:spcPct val="80000"/>
              </a:lnSpc>
            </a:pPr>
            <a:r>
              <a:rPr lang="en-US" sz="1900"/>
              <a:t>Match with no support / hits is rejected.</a:t>
            </a:r>
          </a:p>
          <a:p>
            <a:pPr>
              <a:lnSpc>
                <a:spcPct val="80000"/>
              </a:lnSpc>
            </a:pPr>
            <a:endParaRPr lang="en-US" sz="1900"/>
          </a:p>
          <a:p>
            <a:pPr>
              <a:lnSpc>
                <a:spcPct val="80000"/>
              </a:lnSpc>
            </a:pPr>
            <a:r>
              <a:rPr lang="en-US" sz="1900"/>
              <a:t>Repeat this for every match.</a:t>
            </a:r>
          </a:p>
          <a:p>
            <a:pPr>
              <a:lnSpc>
                <a:spcPct val="80000"/>
              </a:lnSpc>
            </a:pPr>
            <a:endParaRPr lang="en-US" sz="1900"/>
          </a:p>
          <a:p>
            <a:pPr>
              <a:lnSpc>
                <a:spcPct val="80000"/>
              </a:lnSpc>
            </a:pPr>
            <a:r>
              <a:rPr lang="en-US" sz="1900"/>
              <a:t>Total number of votes decides the rank.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685800" y="1003300"/>
            <a:ext cx="8001000" cy="548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79" name="Freeform 3"/>
          <p:cNvSpPr>
            <a:spLocks/>
          </p:cNvSpPr>
          <p:nvPr/>
        </p:nvSpPr>
        <p:spPr bwMode="auto">
          <a:xfrm>
            <a:off x="2209800" y="990600"/>
            <a:ext cx="4038600" cy="1231900"/>
          </a:xfrm>
          <a:custGeom>
            <a:avLst/>
            <a:gdLst>
              <a:gd name="T0" fmla="*/ 0 w 2544"/>
              <a:gd name="T1" fmla="*/ 776 h 776"/>
              <a:gd name="T2" fmla="*/ 1056 w 2544"/>
              <a:gd name="T3" fmla="*/ 56 h 776"/>
              <a:gd name="T4" fmla="*/ 2544 w 2544"/>
              <a:gd name="T5" fmla="*/ 440 h 776"/>
              <a:gd name="T6" fmla="*/ 0 60000 65536"/>
              <a:gd name="T7" fmla="*/ 0 60000 65536"/>
              <a:gd name="T8" fmla="*/ 0 60000 65536"/>
              <a:gd name="T9" fmla="*/ 0 w 2544"/>
              <a:gd name="T10" fmla="*/ 0 h 776"/>
              <a:gd name="T11" fmla="*/ 2544 w 2544"/>
              <a:gd name="T12" fmla="*/ 776 h 7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4" h="776">
                <a:moveTo>
                  <a:pt x="0" y="776"/>
                </a:moveTo>
                <a:cubicBezTo>
                  <a:pt x="316" y="444"/>
                  <a:pt x="632" y="112"/>
                  <a:pt x="1056" y="56"/>
                </a:cubicBezTo>
                <a:cubicBezTo>
                  <a:pt x="1480" y="0"/>
                  <a:pt x="2328" y="384"/>
                  <a:pt x="2544" y="440"/>
                </a:cubicBezTo>
              </a:path>
            </a:pathLst>
          </a:cu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80" name="Oval 4"/>
          <p:cNvSpPr>
            <a:spLocks noChangeArrowheads="1"/>
          </p:cNvSpPr>
          <p:nvPr/>
        </p:nvSpPr>
        <p:spPr bwMode="auto">
          <a:xfrm>
            <a:off x="1371600" y="1917700"/>
            <a:ext cx="1905000" cy="19050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2133600" y="2755900"/>
            <a:ext cx="3810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/>
              <a:t>V</a:t>
            </a:r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>
            <a:off x="2438400" y="35179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>
            <a:off x="2209800" y="22225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>
            <a:off x="3124200" y="32131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>
            <a:off x="2514600" y="23749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>
            <a:off x="1676400" y="2908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87" name="Oval 11"/>
          <p:cNvSpPr>
            <a:spLocks noChangeArrowheads="1"/>
          </p:cNvSpPr>
          <p:nvPr/>
        </p:nvSpPr>
        <p:spPr bwMode="auto">
          <a:xfrm>
            <a:off x="5867400" y="2222500"/>
            <a:ext cx="1752600" cy="15240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>
            <a:off x="6553200" y="2832100"/>
            <a:ext cx="3810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/>
              <a:t>V</a:t>
            </a:r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>
            <a:off x="7620000" y="2146300"/>
            <a:ext cx="76200" cy="762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>
            <a:off x="5867400" y="3594100"/>
            <a:ext cx="76200" cy="762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>
            <a:off x="6934200" y="1689100"/>
            <a:ext cx="76200" cy="762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6248400" y="1689100"/>
            <a:ext cx="76200" cy="762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6858000" y="3594100"/>
            <a:ext cx="76200" cy="762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6934200" y="2679700"/>
            <a:ext cx="76200" cy="762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7467600" y="2755900"/>
            <a:ext cx="76200" cy="762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6553200" y="3365500"/>
            <a:ext cx="76200" cy="762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6248400" y="2679700"/>
            <a:ext cx="76200" cy="762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94" name="Oval 22"/>
          <p:cNvSpPr>
            <a:spLocks noChangeArrowheads="1"/>
          </p:cNvSpPr>
          <p:nvPr/>
        </p:nvSpPr>
        <p:spPr bwMode="auto">
          <a:xfrm>
            <a:off x="7924800" y="3746500"/>
            <a:ext cx="76200" cy="762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95" name="Oval 23"/>
          <p:cNvSpPr>
            <a:spLocks noChangeArrowheads="1"/>
          </p:cNvSpPr>
          <p:nvPr/>
        </p:nvSpPr>
        <p:spPr bwMode="auto">
          <a:xfrm>
            <a:off x="5867400" y="2222500"/>
            <a:ext cx="76200" cy="762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96" name="Oval 24"/>
          <p:cNvSpPr>
            <a:spLocks noChangeArrowheads="1"/>
          </p:cNvSpPr>
          <p:nvPr/>
        </p:nvSpPr>
        <p:spPr bwMode="auto">
          <a:xfrm>
            <a:off x="8153400" y="2755900"/>
            <a:ext cx="76200" cy="762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01" name="Freeform 25"/>
          <p:cNvSpPr>
            <a:spLocks/>
          </p:cNvSpPr>
          <p:nvPr/>
        </p:nvSpPr>
        <p:spPr bwMode="auto">
          <a:xfrm>
            <a:off x="2590800" y="1714500"/>
            <a:ext cx="3657600" cy="965200"/>
          </a:xfrm>
          <a:custGeom>
            <a:avLst/>
            <a:gdLst>
              <a:gd name="T0" fmla="*/ 0 w 2304"/>
              <a:gd name="T1" fmla="*/ 416 h 608"/>
              <a:gd name="T2" fmla="*/ 864 w 2304"/>
              <a:gd name="T3" fmla="*/ 32 h 608"/>
              <a:gd name="T4" fmla="*/ 2304 w 2304"/>
              <a:gd name="T5" fmla="*/ 608 h 608"/>
              <a:gd name="T6" fmla="*/ 0 60000 65536"/>
              <a:gd name="T7" fmla="*/ 0 60000 65536"/>
              <a:gd name="T8" fmla="*/ 0 60000 65536"/>
              <a:gd name="T9" fmla="*/ 0 w 2304"/>
              <a:gd name="T10" fmla="*/ 0 h 608"/>
              <a:gd name="T11" fmla="*/ 2304 w 2304"/>
              <a:gd name="T12" fmla="*/ 608 h 6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04" h="608">
                <a:moveTo>
                  <a:pt x="0" y="416"/>
                </a:moveTo>
                <a:cubicBezTo>
                  <a:pt x="240" y="208"/>
                  <a:pt x="480" y="0"/>
                  <a:pt x="864" y="32"/>
                </a:cubicBezTo>
                <a:cubicBezTo>
                  <a:pt x="1248" y="64"/>
                  <a:pt x="2136" y="544"/>
                  <a:pt x="2304" y="6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02" name="Freeform 26"/>
          <p:cNvSpPr>
            <a:spLocks/>
          </p:cNvSpPr>
          <p:nvPr/>
        </p:nvSpPr>
        <p:spPr bwMode="auto">
          <a:xfrm>
            <a:off x="3200400" y="3289300"/>
            <a:ext cx="3352800" cy="787400"/>
          </a:xfrm>
          <a:custGeom>
            <a:avLst/>
            <a:gdLst>
              <a:gd name="T0" fmla="*/ 0 w 2112"/>
              <a:gd name="T1" fmla="*/ 0 h 496"/>
              <a:gd name="T2" fmla="*/ 960 w 2112"/>
              <a:gd name="T3" fmla="*/ 480 h 496"/>
              <a:gd name="T4" fmla="*/ 2112 w 2112"/>
              <a:gd name="T5" fmla="*/ 96 h 496"/>
              <a:gd name="T6" fmla="*/ 0 60000 65536"/>
              <a:gd name="T7" fmla="*/ 0 60000 65536"/>
              <a:gd name="T8" fmla="*/ 0 60000 65536"/>
              <a:gd name="T9" fmla="*/ 0 w 2112"/>
              <a:gd name="T10" fmla="*/ 0 h 496"/>
              <a:gd name="T11" fmla="*/ 2112 w 2112"/>
              <a:gd name="T12" fmla="*/ 496 h 4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2" h="496">
                <a:moveTo>
                  <a:pt x="0" y="0"/>
                </a:moveTo>
                <a:cubicBezTo>
                  <a:pt x="304" y="232"/>
                  <a:pt x="608" y="464"/>
                  <a:pt x="960" y="480"/>
                </a:cubicBezTo>
                <a:cubicBezTo>
                  <a:pt x="1312" y="496"/>
                  <a:pt x="1712" y="296"/>
                  <a:pt x="211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03" name="Freeform 27"/>
          <p:cNvSpPr>
            <a:spLocks/>
          </p:cNvSpPr>
          <p:nvPr/>
        </p:nvSpPr>
        <p:spPr bwMode="auto">
          <a:xfrm>
            <a:off x="1752600" y="2984500"/>
            <a:ext cx="5105400" cy="2705100"/>
          </a:xfrm>
          <a:custGeom>
            <a:avLst/>
            <a:gdLst>
              <a:gd name="T0" fmla="*/ 0 w 3264"/>
              <a:gd name="T1" fmla="*/ 0 h 1704"/>
              <a:gd name="T2" fmla="*/ 1776 w 3264"/>
              <a:gd name="T3" fmla="*/ 1632 h 1704"/>
              <a:gd name="T4" fmla="*/ 3264 w 3264"/>
              <a:gd name="T5" fmla="*/ 432 h 1704"/>
              <a:gd name="T6" fmla="*/ 0 60000 65536"/>
              <a:gd name="T7" fmla="*/ 0 60000 65536"/>
              <a:gd name="T8" fmla="*/ 0 60000 65536"/>
              <a:gd name="T9" fmla="*/ 0 w 3264"/>
              <a:gd name="T10" fmla="*/ 0 h 1704"/>
              <a:gd name="T11" fmla="*/ 3264 w 3264"/>
              <a:gd name="T12" fmla="*/ 1704 h 17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64" h="1704">
                <a:moveTo>
                  <a:pt x="0" y="0"/>
                </a:moveTo>
                <a:cubicBezTo>
                  <a:pt x="616" y="780"/>
                  <a:pt x="1232" y="1560"/>
                  <a:pt x="1776" y="1632"/>
                </a:cubicBezTo>
                <a:cubicBezTo>
                  <a:pt x="2320" y="1704"/>
                  <a:pt x="3072" y="520"/>
                  <a:pt x="3264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04" name="Freeform 28"/>
          <p:cNvSpPr>
            <a:spLocks/>
          </p:cNvSpPr>
          <p:nvPr/>
        </p:nvSpPr>
        <p:spPr bwMode="auto">
          <a:xfrm>
            <a:off x="2514600" y="2514600"/>
            <a:ext cx="3352800" cy="1079500"/>
          </a:xfrm>
          <a:custGeom>
            <a:avLst/>
            <a:gdLst>
              <a:gd name="T0" fmla="*/ 0 w 2112"/>
              <a:gd name="T1" fmla="*/ 632 h 680"/>
              <a:gd name="T2" fmla="*/ 816 w 2112"/>
              <a:gd name="T3" fmla="*/ 8 h 680"/>
              <a:gd name="T4" fmla="*/ 2112 w 2112"/>
              <a:gd name="T5" fmla="*/ 680 h 680"/>
              <a:gd name="T6" fmla="*/ 0 60000 65536"/>
              <a:gd name="T7" fmla="*/ 0 60000 65536"/>
              <a:gd name="T8" fmla="*/ 0 60000 65536"/>
              <a:gd name="T9" fmla="*/ 0 w 2112"/>
              <a:gd name="T10" fmla="*/ 0 h 680"/>
              <a:gd name="T11" fmla="*/ 2112 w 2112"/>
              <a:gd name="T12" fmla="*/ 680 h 6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2" h="680">
                <a:moveTo>
                  <a:pt x="0" y="632"/>
                </a:moveTo>
                <a:cubicBezTo>
                  <a:pt x="232" y="316"/>
                  <a:pt x="464" y="0"/>
                  <a:pt x="816" y="8"/>
                </a:cubicBezTo>
                <a:cubicBezTo>
                  <a:pt x="1168" y="16"/>
                  <a:pt x="1936" y="584"/>
                  <a:pt x="2112" y="680"/>
                </a:cubicBezTo>
              </a:path>
            </a:pathLst>
          </a:cu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05" name="Text Box 29"/>
          <p:cNvSpPr txBox="1">
            <a:spLocks noChangeArrowheads="1"/>
          </p:cNvSpPr>
          <p:nvPr/>
        </p:nvSpPr>
        <p:spPr bwMode="auto">
          <a:xfrm>
            <a:off x="2362200" y="5880100"/>
            <a:ext cx="457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chemeClr val="hlink"/>
                </a:solidFill>
              </a:rPr>
              <a:t>Number of votes = 3</a:t>
            </a:r>
          </a:p>
        </p:txBody>
      </p:sp>
      <p:sp>
        <p:nvSpPr>
          <p:cNvPr id="79902" name="Oval 30"/>
          <p:cNvSpPr>
            <a:spLocks noChangeArrowheads="1"/>
          </p:cNvSpPr>
          <p:nvPr/>
        </p:nvSpPr>
        <p:spPr bwMode="auto">
          <a:xfrm>
            <a:off x="1371600" y="1765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903" name="Oval 31"/>
          <p:cNvSpPr>
            <a:spLocks noChangeArrowheads="1"/>
          </p:cNvSpPr>
          <p:nvPr/>
        </p:nvSpPr>
        <p:spPr bwMode="auto">
          <a:xfrm>
            <a:off x="1143000" y="24511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904" name="Oval 32"/>
          <p:cNvSpPr>
            <a:spLocks noChangeArrowheads="1"/>
          </p:cNvSpPr>
          <p:nvPr/>
        </p:nvSpPr>
        <p:spPr bwMode="auto">
          <a:xfrm>
            <a:off x="1219200" y="36703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905" name="Oval 33"/>
          <p:cNvSpPr>
            <a:spLocks noChangeArrowheads="1"/>
          </p:cNvSpPr>
          <p:nvPr/>
        </p:nvSpPr>
        <p:spPr bwMode="auto">
          <a:xfrm>
            <a:off x="2971800" y="38989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906" name="Rectangle 34"/>
          <p:cNvSpPr>
            <a:spLocks noChangeArrowheads="1"/>
          </p:cNvSpPr>
          <p:nvPr/>
        </p:nvSpPr>
        <p:spPr bwMode="auto">
          <a:xfrm>
            <a:off x="990600" y="1384300"/>
            <a:ext cx="2590800" cy="29718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907" name="Rectangle 35"/>
          <p:cNvSpPr>
            <a:spLocks noChangeArrowheads="1"/>
          </p:cNvSpPr>
          <p:nvPr/>
        </p:nvSpPr>
        <p:spPr bwMode="auto">
          <a:xfrm>
            <a:off x="5715000" y="1384300"/>
            <a:ext cx="2590800" cy="29718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animBg="1"/>
      <p:bldP spid="126980" grpId="0" animBg="1"/>
      <p:bldP spid="126987" grpId="0" animBg="1"/>
      <p:bldP spid="127001" grpId="0" animBg="1"/>
      <p:bldP spid="127002" grpId="0" animBg="1"/>
      <p:bldP spid="127003" grpId="0" animBg="1"/>
      <p:bldP spid="127004" grpId="0" animBg="1"/>
      <p:bldP spid="12700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762000" y="1143000"/>
            <a:ext cx="7848600" cy="510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1" y="1371600"/>
            <a:ext cx="7234362" cy="4794095"/>
            <a:chOff x="144" y="384"/>
            <a:chExt cx="5088" cy="3696"/>
          </a:xfrm>
        </p:grpSpPr>
        <p:sp>
          <p:nvSpPr>
            <p:cNvPr id="81924" name="Rectangle 4"/>
            <p:cNvSpPr>
              <a:spLocks noChangeArrowheads="1"/>
            </p:cNvSpPr>
            <p:nvPr/>
          </p:nvSpPr>
          <p:spPr bwMode="auto">
            <a:xfrm>
              <a:off x="192" y="960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/>
                <a:t>V</a:t>
              </a:r>
              <a:r>
                <a:rPr lang="en-US" baseline="-25000"/>
                <a:t>1</a:t>
              </a:r>
            </a:p>
          </p:txBody>
        </p:sp>
        <p:sp>
          <p:nvSpPr>
            <p:cNvPr id="81925" name="Rectangle 5"/>
            <p:cNvSpPr>
              <a:spLocks noChangeArrowheads="1"/>
            </p:cNvSpPr>
            <p:nvPr/>
          </p:nvSpPr>
          <p:spPr bwMode="auto">
            <a:xfrm>
              <a:off x="192" y="3168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/>
                <a:t>V</a:t>
              </a:r>
              <a:r>
                <a:rPr lang="en-US" baseline="-25000"/>
                <a:t>n</a:t>
              </a:r>
            </a:p>
          </p:txBody>
        </p:sp>
        <p:sp>
          <p:nvSpPr>
            <p:cNvPr id="81926" name="Rectangle 6"/>
            <p:cNvSpPr>
              <a:spLocks noChangeArrowheads="1"/>
            </p:cNvSpPr>
            <p:nvPr/>
          </p:nvSpPr>
          <p:spPr bwMode="auto">
            <a:xfrm>
              <a:off x="192" y="1488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/>
                <a:t>V</a:t>
              </a:r>
              <a:r>
                <a:rPr lang="en-US" baseline="-25000"/>
                <a:t>2</a:t>
              </a:r>
            </a:p>
          </p:txBody>
        </p:sp>
        <p:sp>
          <p:nvSpPr>
            <p:cNvPr id="81927" name="Rectangle 7"/>
            <p:cNvSpPr>
              <a:spLocks noChangeArrowheads="1"/>
            </p:cNvSpPr>
            <p:nvPr/>
          </p:nvSpPr>
          <p:spPr bwMode="auto">
            <a:xfrm>
              <a:off x="192" y="2016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/>
                <a:t>V</a:t>
              </a:r>
              <a:r>
                <a:rPr lang="en-US" baseline="-25000"/>
                <a:t>3</a:t>
              </a:r>
            </a:p>
          </p:txBody>
        </p:sp>
        <p:sp>
          <p:nvSpPr>
            <p:cNvPr id="81928" name="Text Box 8"/>
            <p:cNvSpPr txBox="1">
              <a:spLocks noChangeArrowheads="1"/>
            </p:cNvSpPr>
            <p:nvPr/>
          </p:nvSpPr>
          <p:spPr bwMode="auto">
            <a:xfrm rot="16200000">
              <a:off x="212" y="2556"/>
              <a:ext cx="480" cy="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/>
                <a:t>…….</a:t>
              </a:r>
            </a:p>
          </p:txBody>
        </p: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1344" y="960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/>
                <a:t>10</a:t>
              </a:r>
              <a:endParaRPr lang="en-US" baseline="-25000"/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1344" y="3168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/>
                <a:t>0</a:t>
              </a:r>
              <a:endParaRPr lang="en-US" baseline="-25000"/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>
              <a:off x="1344" y="1488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/>
                <a:t>4</a:t>
              </a:r>
              <a:endParaRPr lang="en-US" baseline="-25000"/>
            </a:p>
          </p:txBody>
        </p:sp>
        <p:sp>
          <p:nvSpPr>
            <p:cNvPr id="81932" name="Rectangle 12"/>
            <p:cNvSpPr>
              <a:spLocks noChangeArrowheads="1"/>
            </p:cNvSpPr>
            <p:nvPr/>
          </p:nvSpPr>
          <p:spPr bwMode="auto">
            <a:xfrm>
              <a:off x="1344" y="2016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/>
                <a:t>9</a:t>
              </a:r>
              <a:endParaRPr lang="en-US" baseline="-25000"/>
            </a:p>
          </p:txBody>
        </p:sp>
        <p:sp>
          <p:nvSpPr>
            <p:cNvPr id="81933" name="Text Box 13"/>
            <p:cNvSpPr txBox="1">
              <a:spLocks noChangeArrowheads="1"/>
            </p:cNvSpPr>
            <p:nvPr/>
          </p:nvSpPr>
          <p:spPr bwMode="auto">
            <a:xfrm rot="16200000">
              <a:off x="1364" y="2556"/>
              <a:ext cx="480" cy="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/>
                <a:t>…….</a:t>
              </a:r>
            </a:p>
          </p:txBody>
        </p:sp>
        <p:sp>
          <p:nvSpPr>
            <p:cNvPr id="81934" name="Rectangle 14"/>
            <p:cNvSpPr>
              <a:spLocks noChangeArrowheads="1"/>
            </p:cNvSpPr>
            <p:nvPr/>
          </p:nvSpPr>
          <p:spPr bwMode="auto">
            <a:xfrm>
              <a:off x="2208" y="960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/>
                <a:t>7</a:t>
              </a:r>
              <a:endParaRPr lang="en-US" baseline="-25000"/>
            </a:p>
          </p:txBody>
        </p:sp>
        <p:sp>
          <p:nvSpPr>
            <p:cNvPr id="81935" name="Rectangle 15"/>
            <p:cNvSpPr>
              <a:spLocks noChangeArrowheads="1"/>
            </p:cNvSpPr>
            <p:nvPr/>
          </p:nvSpPr>
          <p:spPr bwMode="auto">
            <a:xfrm>
              <a:off x="2208" y="3168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baseline="-25000"/>
            </a:p>
          </p:txBody>
        </p:sp>
        <p:sp>
          <p:nvSpPr>
            <p:cNvPr id="81936" name="Rectangle 16"/>
            <p:cNvSpPr>
              <a:spLocks noChangeArrowheads="1"/>
            </p:cNvSpPr>
            <p:nvPr/>
          </p:nvSpPr>
          <p:spPr bwMode="auto">
            <a:xfrm>
              <a:off x="2208" y="1488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baseline="-25000"/>
            </a:p>
          </p:txBody>
        </p:sp>
        <p:sp>
          <p:nvSpPr>
            <p:cNvPr id="81937" name="Rectangle 17"/>
            <p:cNvSpPr>
              <a:spLocks noChangeArrowheads="1"/>
            </p:cNvSpPr>
            <p:nvPr/>
          </p:nvSpPr>
          <p:spPr bwMode="auto">
            <a:xfrm>
              <a:off x="2208" y="2016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/>
                <a:t>0</a:t>
              </a:r>
              <a:endParaRPr lang="en-US" baseline="-25000"/>
            </a:p>
          </p:txBody>
        </p:sp>
        <p:sp>
          <p:nvSpPr>
            <p:cNvPr id="81938" name="Text Box 18"/>
            <p:cNvSpPr txBox="1">
              <a:spLocks noChangeArrowheads="1"/>
            </p:cNvSpPr>
            <p:nvPr/>
          </p:nvSpPr>
          <p:spPr bwMode="auto">
            <a:xfrm rot="16200000">
              <a:off x="2228" y="2556"/>
              <a:ext cx="480" cy="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/>
                <a:t>…….</a:t>
              </a:r>
            </a:p>
          </p:txBody>
        </p:sp>
        <p:sp>
          <p:nvSpPr>
            <p:cNvPr id="81939" name="Rectangle 19"/>
            <p:cNvSpPr>
              <a:spLocks noChangeArrowheads="1"/>
            </p:cNvSpPr>
            <p:nvPr/>
          </p:nvSpPr>
          <p:spPr bwMode="auto">
            <a:xfrm>
              <a:off x="3024" y="960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/>
                <a:t>0</a:t>
              </a:r>
              <a:endParaRPr lang="en-US" baseline="-25000"/>
            </a:p>
          </p:txBody>
        </p:sp>
        <p:sp>
          <p:nvSpPr>
            <p:cNvPr id="81940" name="Rectangle 20"/>
            <p:cNvSpPr>
              <a:spLocks noChangeArrowheads="1"/>
            </p:cNvSpPr>
            <p:nvPr/>
          </p:nvSpPr>
          <p:spPr bwMode="auto">
            <a:xfrm>
              <a:off x="3024" y="3168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/>
                <a:t>0</a:t>
              </a:r>
              <a:endParaRPr lang="en-US" baseline="-25000"/>
            </a:p>
          </p:txBody>
        </p:sp>
        <p:sp>
          <p:nvSpPr>
            <p:cNvPr id="81941" name="Rectangle 21"/>
            <p:cNvSpPr>
              <a:spLocks noChangeArrowheads="1"/>
            </p:cNvSpPr>
            <p:nvPr/>
          </p:nvSpPr>
          <p:spPr bwMode="auto">
            <a:xfrm>
              <a:off x="3024" y="1488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/>
                <a:t>0</a:t>
              </a:r>
              <a:endParaRPr lang="en-US" baseline="-25000"/>
            </a:p>
          </p:txBody>
        </p:sp>
        <p:sp>
          <p:nvSpPr>
            <p:cNvPr id="81942" name="Rectangle 22"/>
            <p:cNvSpPr>
              <a:spLocks noChangeArrowheads="1"/>
            </p:cNvSpPr>
            <p:nvPr/>
          </p:nvSpPr>
          <p:spPr bwMode="auto">
            <a:xfrm>
              <a:off x="3024" y="2016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baseline="-25000"/>
            </a:p>
          </p:txBody>
        </p:sp>
        <p:sp>
          <p:nvSpPr>
            <p:cNvPr id="81943" name="Text Box 23"/>
            <p:cNvSpPr txBox="1">
              <a:spLocks noChangeArrowheads="1"/>
            </p:cNvSpPr>
            <p:nvPr/>
          </p:nvSpPr>
          <p:spPr bwMode="auto">
            <a:xfrm rot="16200000">
              <a:off x="3044" y="2556"/>
              <a:ext cx="480" cy="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/>
                <a:t>…….</a:t>
              </a:r>
            </a:p>
          </p:txBody>
        </p:sp>
        <p:sp>
          <p:nvSpPr>
            <p:cNvPr id="81944" name="Text Box 24"/>
            <p:cNvSpPr txBox="1">
              <a:spLocks noChangeArrowheads="1"/>
            </p:cNvSpPr>
            <p:nvPr/>
          </p:nvSpPr>
          <p:spPr bwMode="auto">
            <a:xfrm>
              <a:off x="3860" y="1804"/>
              <a:ext cx="480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/>
                <a:t>…….</a:t>
              </a:r>
            </a:p>
          </p:txBody>
        </p:sp>
        <p:sp>
          <p:nvSpPr>
            <p:cNvPr id="81945" name="Rectangle 25"/>
            <p:cNvSpPr>
              <a:spLocks noChangeArrowheads="1"/>
            </p:cNvSpPr>
            <p:nvPr/>
          </p:nvSpPr>
          <p:spPr bwMode="auto">
            <a:xfrm>
              <a:off x="4656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/>
                <a:t>4</a:t>
              </a:r>
              <a:endParaRPr lang="en-US" baseline="-25000"/>
            </a:p>
          </p:txBody>
        </p:sp>
        <p:sp>
          <p:nvSpPr>
            <p:cNvPr id="81946" name="Rectangle 26"/>
            <p:cNvSpPr>
              <a:spLocks noChangeArrowheads="1"/>
            </p:cNvSpPr>
            <p:nvPr/>
          </p:nvSpPr>
          <p:spPr bwMode="auto">
            <a:xfrm>
              <a:off x="4656" y="3120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/>
                <a:t>8</a:t>
              </a:r>
              <a:endParaRPr lang="en-US" baseline="-25000"/>
            </a:p>
          </p:txBody>
        </p:sp>
        <p:sp>
          <p:nvSpPr>
            <p:cNvPr id="81947" name="Rectangle 27"/>
            <p:cNvSpPr>
              <a:spLocks noChangeArrowheads="1"/>
            </p:cNvSpPr>
            <p:nvPr/>
          </p:nvSpPr>
          <p:spPr bwMode="auto">
            <a:xfrm>
              <a:off x="4656" y="1440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/>
                <a:t>8</a:t>
              </a:r>
              <a:endParaRPr lang="en-US" baseline="-25000"/>
            </a:p>
          </p:txBody>
        </p:sp>
        <p:sp>
          <p:nvSpPr>
            <p:cNvPr id="81948" name="Rectangle 28"/>
            <p:cNvSpPr>
              <a:spLocks noChangeArrowheads="1"/>
            </p:cNvSpPr>
            <p:nvPr/>
          </p:nvSpPr>
          <p:spPr bwMode="auto">
            <a:xfrm>
              <a:off x="4656" y="1968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/>
                <a:t>14</a:t>
              </a:r>
              <a:endParaRPr lang="en-US" baseline="-25000"/>
            </a:p>
          </p:txBody>
        </p:sp>
        <p:sp>
          <p:nvSpPr>
            <p:cNvPr id="81949" name="Text Box 29"/>
            <p:cNvSpPr txBox="1">
              <a:spLocks noChangeArrowheads="1"/>
            </p:cNvSpPr>
            <p:nvPr/>
          </p:nvSpPr>
          <p:spPr bwMode="auto">
            <a:xfrm rot="16200000">
              <a:off x="4676" y="2508"/>
              <a:ext cx="480" cy="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/>
                <a:t>…….</a:t>
              </a:r>
            </a:p>
          </p:txBody>
        </p:sp>
        <p:sp>
          <p:nvSpPr>
            <p:cNvPr id="81950" name="Rectangle 30"/>
            <p:cNvSpPr>
              <a:spLocks noChangeArrowheads="1"/>
            </p:cNvSpPr>
            <p:nvPr/>
          </p:nvSpPr>
          <p:spPr bwMode="auto">
            <a:xfrm>
              <a:off x="1200" y="384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/>
                <a:t>Frame 1</a:t>
              </a:r>
            </a:p>
          </p:txBody>
        </p:sp>
        <p:sp>
          <p:nvSpPr>
            <p:cNvPr id="81951" name="Rectangle 31"/>
            <p:cNvSpPr>
              <a:spLocks noChangeArrowheads="1"/>
            </p:cNvSpPr>
            <p:nvPr/>
          </p:nvSpPr>
          <p:spPr bwMode="auto">
            <a:xfrm>
              <a:off x="2064" y="384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/>
                <a:t>Frame 2</a:t>
              </a:r>
            </a:p>
          </p:txBody>
        </p:sp>
        <p:sp>
          <p:nvSpPr>
            <p:cNvPr id="81952" name="Rectangle 32"/>
            <p:cNvSpPr>
              <a:spLocks noChangeArrowheads="1"/>
            </p:cNvSpPr>
            <p:nvPr/>
          </p:nvSpPr>
          <p:spPr bwMode="auto">
            <a:xfrm>
              <a:off x="2928" y="384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/>
                <a:t>Frame 3</a:t>
              </a:r>
            </a:p>
          </p:txBody>
        </p:sp>
        <p:sp>
          <p:nvSpPr>
            <p:cNvPr id="81953" name="Rectangle 33"/>
            <p:cNvSpPr>
              <a:spLocks noChangeArrowheads="1"/>
            </p:cNvSpPr>
            <p:nvPr/>
          </p:nvSpPr>
          <p:spPr bwMode="auto">
            <a:xfrm>
              <a:off x="4512" y="384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/>
                <a:t>Frame N</a:t>
              </a:r>
            </a:p>
          </p:txBody>
        </p:sp>
        <p:sp>
          <p:nvSpPr>
            <p:cNvPr id="81954" name="Rectangle 34"/>
            <p:cNvSpPr>
              <a:spLocks noChangeArrowheads="1"/>
            </p:cNvSpPr>
            <p:nvPr/>
          </p:nvSpPr>
          <p:spPr bwMode="auto">
            <a:xfrm>
              <a:off x="4608" y="3648"/>
              <a:ext cx="576" cy="38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/>
                <a:t>57</a:t>
              </a:r>
            </a:p>
          </p:txBody>
        </p:sp>
        <p:sp>
          <p:nvSpPr>
            <p:cNvPr id="81955" name="Rectangle 35"/>
            <p:cNvSpPr>
              <a:spLocks noChangeArrowheads="1"/>
            </p:cNvSpPr>
            <p:nvPr/>
          </p:nvSpPr>
          <p:spPr bwMode="auto">
            <a:xfrm>
              <a:off x="2976" y="3696"/>
              <a:ext cx="576" cy="38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/>
                <a:t>4</a:t>
              </a:r>
            </a:p>
          </p:txBody>
        </p:sp>
        <p:sp>
          <p:nvSpPr>
            <p:cNvPr id="81956" name="Rectangle 36"/>
            <p:cNvSpPr>
              <a:spLocks noChangeArrowheads="1"/>
            </p:cNvSpPr>
            <p:nvPr/>
          </p:nvSpPr>
          <p:spPr bwMode="auto">
            <a:xfrm>
              <a:off x="2160" y="3696"/>
              <a:ext cx="576" cy="38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/>
                <a:t>23</a:t>
              </a:r>
            </a:p>
          </p:txBody>
        </p:sp>
        <p:sp>
          <p:nvSpPr>
            <p:cNvPr id="81957" name="Rectangle 37"/>
            <p:cNvSpPr>
              <a:spLocks noChangeArrowheads="1"/>
            </p:cNvSpPr>
            <p:nvPr/>
          </p:nvSpPr>
          <p:spPr bwMode="auto">
            <a:xfrm>
              <a:off x="1296" y="3696"/>
              <a:ext cx="576" cy="38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/>
                <a:t>36</a:t>
              </a:r>
            </a:p>
          </p:txBody>
        </p:sp>
        <p:sp>
          <p:nvSpPr>
            <p:cNvPr id="81958" name="Text Box 38"/>
            <p:cNvSpPr txBox="1">
              <a:spLocks noChangeArrowheads="1"/>
            </p:cNvSpPr>
            <p:nvPr/>
          </p:nvSpPr>
          <p:spPr bwMode="auto">
            <a:xfrm>
              <a:off x="144" y="432"/>
              <a:ext cx="768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400"/>
                <a:t>Visual words</a:t>
              </a: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5486400" y="3192462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After Stoplist</a:t>
            </a: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5638800" y="5173662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After Spatial Consistency</a:t>
            </a: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5562600" y="1668462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Initial Match</a:t>
            </a:r>
          </a:p>
        </p:txBody>
      </p:sp>
      <p:pic>
        <p:nvPicPr>
          <p:cNvPr id="131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211262"/>
            <a:ext cx="3548063" cy="127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7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2811462"/>
            <a:ext cx="3548063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7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4564062"/>
            <a:ext cx="3548063" cy="130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4" grpId="0"/>
      <p:bldP spid="131075" grpId="0"/>
      <p:bldP spid="13107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57400" y="281940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Histogram of Gradients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255837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/>
              <a:t>Tested with</a:t>
            </a:r>
          </a:p>
          <a:p>
            <a:pPr lvl="1" eaLnBrk="1" hangingPunct="1"/>
            <a:r>
              <a:rPr lang="en-US" dirty="0"/>
              <a:t>RGB</a:t>
            </a:r>
          </a:p>
          <a:p>
            <a:pPr lvl="1" eaLnBrk="1" hangingPunct="1"/>
            <a:r>
              <a:rPr lang="en-US" dirty="0"/>
              <a:t>LAB</a:t>
            </a:r>
          </a:p>
          <a:p>
            <a:pPr lvl="1" eaLnBrk="1" hangingPunct="1"/>
            <a:r>
              <a:rPr lang="en-US" dirty="0"/>
              <a:t>Grayscale</a:t>
            </a:r>
          </a:p>
          <a:p>
            <a:pPr eaLnBrk="1" hangingPunct="1"/>
            <a:r>
              <a:rPr lang="en-US" dirty="0"/>
              <a:t>Gamma Normalization and Compression</a:t>
            </a:r>
          </a:p>
          <a:p>
            <a:pPr lvl="1" eaLnBrk="1" hangingPunct="1"/>
            <a:r>
              <a:rPr lang="en-US" dirty="0"/>
              <a:t>Square root</a:t>
            </a:r>
          </a:p>
          <a:p>
            <a:pPr lvl="1" eaLnBrk="1" hangingPunct="1"/>
            <a:r>
              <a:rPr lang="en-US" dirty="0"/>
              <a:t>Log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89037"/>
            <a:ext cx="7781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1447800" y="1874837"/>
            <a:ext cx="228600" cy="304800"/>
          </a:xfrm>
          <a:prstGeom prst="upArrow">
            <a:avLst>
              <a:gd name="adj1" fmla="val 50000"/>
              <a:gd name="adj2" fmla="val 33333"/>
            </a:avLst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095375"/>
            <a:ext cx="7781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AutoShape 4"/>
          <p:cNvSpPr>
            <a:spLocks noChangeArrowheads="1"/>
          </p:cNvSpPr>
          <p:nvPr/>
        </p:nvSpPr>
        <p:spPr bwMode="auto">
          <a:xfrm>
            <a:off x="2438400" y="1781175"/>
            <a:ext cx="228600" cy="304800"/>
          </a:xfrm>
          <a:prstGeom prst="upArrow">
            <a:avLst>
              <a:gd name="adj1" fmla="val 50000"/>
              <a:gd name="adj2" fmla="val 33333"/>
            </a:avLst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2009775"/>
            <a:ext cx="2219053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3990975"/>
            <a:ext cx="7683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66800" y="2771775"/>
            <a:ext cx="11525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0" y="5362575"/>
            <a:ext cx="1909763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Picture 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00" y="2771775"/>
            <a:ext cx="776288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7" name="Picture 1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05600" y="4676775"/>
            <a:ext cx="1160463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8" name="Text Box 14"/>
          <p:cNvSpPr txBox="1">
            <a:spLocks noChangeArrowheads="1"/>
          </p:cNvSpPr>
          <p:nvPr/>
        </p:nvSpPr>
        <p:spPr bwMode="auto">
          <a:xfrm>
            <a:off x="990600" y="4448175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uncentered</a:t>
            </a:r>
          </a:p>
        </p:txBody>
      </p:sp>
      <p:sp>
        <p:nvSpPr>
          <p:cNvPr id="22539" name="Text Box 15"/>
          <p:cNvSpPr txBox="1">
            <a:spLocks noChangeArrowheads="1"/>
          </p:cNvSpPr>
          <p:nvPr/>
        </p:nvSpPr>
        <p:spPr bwMode="auto">
          <a:xfrm>
            <a:off x="1066800" y="3228975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centered</a:t>
            </a:r>
          </a:p>
        </p:txBody>
      </p:sp>
      <p:sp>
        <p:nvSpPr>
          <p:cNvPr id="22540" name="Text Box 16"/>
          <p:cNvSpPr txBox="1">
            <a:spLocks noChangeArrowheads="1"/>
          </p:cNvSpPr>
          <p:nvPr/>
        </p:nvSpPr>
        <p:spPr bwMode="auto">
          <a:xfrm>
            <a:off x="762000" y="5895975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cubic-corrected</a:t>
            </a:r>
          </a:p>
        </p:txBody>
      </p:sp>
      <p:sp>
        <p:nvSpPr>
          <p:cNvPr id="22541" name="Text Box 17"/>
          <p:cNvSpPr txBox="1">
            <a:spLocks noChangeArrowheads="1"/>
          </p:cNvSpPr>
          <p:nvPr/>
        </p:nvSpPr>
        <p:spPr bwMode="auto">
          <a:xfrm>
            <a:off x="6781800" y="3609975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diagonal</a:t>
            </a:r>
          </a:p>
        </p:txBody>
      </p:sp>
      <p:sp>
        <p:nvSpPr>
          <p:cNvPr id="22542" name="Text Box 18"/>
          <p:cNvSpPr txBox="1">
            <a:spLocks noChangeArrowheads="1"/>
          </p:cNvSpPr>
          <p:nvPr/>
        </p:nvSpPr>
        <p:spPr bwMode="auto">
          <a:xfrm>
            <a:off x="6934200" y="5972175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Sobel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181225"/>
            <a:ext cx="5638800" cy="4525963"/>
          </a:xfrm>
        </p:spPr>
        <p:txBody>
          <a:bodyPr/>
          <a:lstStyle/>
          <a:p>
            <a:pPr eaLnBrk="1" hangingPunct="1"/>
            <a:r>
              <a:rPr lang="en-US"/>
              <a:t>Histogram of gradient orientations</a:t>
            </a:r>
          </a:p>
          <a:p>
            <a:pPr lvl="1" eaLnBrk="1" hangingPunct="1">
              <a:buFontTx/>
              <a:buNone/>
            </a:pPr>
            <a:r>
              <a:rPr lang="en-US"/>
              <a:t>-Orientation     -Position</a:t>
            </a:r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lvl="1" eaLnBrk="1" hangingPunct="1"/>
            <a:r>
              <a:rPr lang="en-US"/>
              <a:t>Weighted by magnitude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14425"/>
            <a:ext cx="7781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3429000" y="1800225"/>
            <a:ext cx="228600" cy="304800"/>
          </a:xfrm>
          <a:prstGeom prst="upArrow">
            <a:avLst>
              <a:gd name="adj1" fmla="val 50000"/>
              <a:gd name="adj2" fmla="val 33333"/>
            </a:avLst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5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2181226"/>
            <a:ext cx="2133600" cy="422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3857625"/>
            <a:ext cx="1343025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5200" y="3857625"/>
            <a:ext cx="11525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1371600" y="-228600"/>
            <a:ext cx="7772400" cy="1143000"/>
          </a:xfrm>
        </p:spPr>
        <p:txBody>
          <a:bodyPr/>
          <a:lstStyle/>
          <a:p>
            <a:r>
              <a:rPr lang="en-US" dirty="0"/>
              <a:t>What are Wavelets?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153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Wavelets are functions that </a:t>
            </a:r>
            <a:r>
              <a:rPr lang="en-US" dirty="0">
                <a:solidFill>
                  <a:srgbClr val="E78A2D"/>
                </a:solidFill>
              </a:rPr>
              <a:t>“wave” </a:t>
            </a:r>
            <a:r>
              <a:rPr lang="en-US" dirty="0"/>
              <a:t>above and below the x-axis, have (1) varying frequency, (2) limited duration, and (3) an average value of zero.</a:t>
            </a:r>
          </a:p>
          <a:p>
            <a:r>
              <a:rPr lang="en-US" dirty="0"/>
              <a:t>This is in contrast to sinusoids, used by FT, which have infinite energy.</a:t>
            </a:r>
          </a:p>
          <a:p>
            <a:endParaRPr lang="en-US" dirty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4800600"/>
            <a:ext cx="6019800" cy="1609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10245" name="TextBox 4"/>
          <p:cNvSpPr txBox="1">
            <a:spLocks noChangeArrowheads="1"/>
          </p:cNvSpPr>
          <p:nvPr/>
        </p:nvSpPr>
        <p:spPr bwMode="auto">
          <a:xfrm>
            <a:off x="3094038" y="4378325"/>
            <a:ext cx="42814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Sinusoid                                    Wavelet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04900"/>
            <a:ext cx="7781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AutoShape 4"/>
          <p:cNvSpPr>
            <a:spLocks noChangeArrowheads="1"/>
          </p:cNvSpPr>
          <p:nvPr/>
        </p:nvSpPr>
        <p:spPr bwMode="auto">
          <a:xfrm>
            <a:off x="4191000" y="1790700"/>
            <a:ext cx="228600" cy="304800"/>
          </a:xfrm>
          <a:prstGeom prst="upArrow">
            <a:avLst>
              <a:gd name="adj1" fmla="val 50000"/>
              <a:gd name="adj2" fmla="val 33333"/>
            </a:avLst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58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47900"/>
            <a:ext cx="72485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33475"/>
            <a:ext cx="7781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AutoShape 4"/>
          <p:cNvSpPr>
            <a:spLocks noChangeArrowheads="1"/>
          </p:cNvSpPr>
          <p:nvPr/>
        </p:nvSpPr>
        <p:spPr bwMode="auto">
          <a:xfrm>
            <a:off x="4800600" y="1819275"/>
            <a:ext cx="228600" cy="304800"/>
          </a:xfrm>
          <a:prstGeom prst="upArrow">
            <a:avLst>
              <a:gd name="adj1" fmla="val 50000"/>
              <a:gd name="adj2" fmla="val 33333"/>
            </a:avLst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76475"/>
            <a:ext cx="72485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5476875"/>
            <a:ext cx="26955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6200" y="5400675"/>
            <a:ext cx="2781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0" y="5934075"/>
            <a:ext cx="28479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8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86200" y="5934075"/>
            <a:ext cx="48672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14425"/>
            <a:ext cx="7781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AutoShape 4"/>
          <p:cNvSpPr>
            <a:spLocks noChangeArrowheads="1"/>
          </p:cNvSpPr>
          <p:nvPr/>
        </p:nvSpPr>
        <p:spPr bwMode="auto">
          <a:xfrm>
            <a:off x="6248400" y="1800225"/>
            <a:ext cx="228600" cy="304800"/>
          </a:xfrm>
          <a:prstGeom prst="upArrow">
            <a:avLst>
              <a:gd name="adj1" fmla="val 50000"/>
              <a:gd name="adj2" fmla="val 33333"/>
            </a:avLst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2028825"/>
            <a:ext cx="2133600" cy="422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095375"/>
            <a:ext cx="7781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AutoShape 4"/>
          <p:cNvSpPr>
            <a:spLocks noChangeArrowheads="1"/>
          </p:cNvSpPr>
          <p:nvPr/>
        </p:nvSpPr>
        <p:spPr bwMode="auto">
          <a:xfrm>
            <a:off x="7162800" y="1781175"/>
            <a:ext cx="228600" cy="304800"/>
          </a:xfrm>
          <a:prstGeom prst="upArrow">
            <a:avLst>
              <a:gd name="adj1" fmla="val 50000"/>
              <a:gd name="adj2" fmla="val 33333"/>
            </a:avLst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162176"/>
            <a:ext cx="7086600" cy="429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3000"/>
            <a:ext cx="7781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7924800" y="1828800"/>
            <a:ext cx="228600" cy="304800"/>
          </a:xfrm>
          <a:prstGeom prst="upArrow">
            <a:avLst>
              <a:gd name="adj1" fmla="val 50000"/>
              <a:gd name="adj2" fmla="val 33333"/>
            </a:avLst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67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2057401"/>
            <a:ext cx="2590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1371600" y="-152400"/>
            <a:ext cx="7772400" cy="1143000"/>
          </a:xfrm>
        </p:spPr>
        <p:txBody>
          <a:bodyPr/>
          <a:lstStyle/>
          <a:p>
            <a:r>
              <a:rPr lang="en-US" dirty="0"/>
              <a:t>Wavelets? (cont’d)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066800"/>
            <a:ext cx="8153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Like </a:t>
            </a:r>
            <a:r>
              <a:rPr lang="en-US" dirty="0" err="1"/>
              <a:t>sines</a:t>
            </a:r>
            <a:r>
              <a:rPr lang="en-US" dirty="0"/>
              <a:t> and cosines in FT, wavelets are used as </a:t>
            </a:r>
            <a:r>
              <a:rPr lang="en-US" dirty="0">
                <a:solidFill>
                  <a:srgbClr val="E78A2D"/>
                </a:solidFill>
              </a:rPr>
              <a:t>basis</a:t>
            </a:r>
            <a:r>
              <a:rPr lang="en-US" dirty="0"/>
              <a:t> functions </a:t>
            </a:r>
            <a:r>
              <a:rPr lang="el-GR" dirty="0">
                <a:ea typeface="Times New Roman" charset="0"/>
                <a:cs typeface="Times New Roman" charset="0"/>
              </a:rPr>
              <a:t>ψ</a:t>
            </a:r>
            <a:r>
              <a:rPr lang="en-US" baseline="-25000" dirty="0" err="1">
                <a:ea typeface="Times New Roman" charset="0"/>
                <a:cs typeface="Times New Roman" charset="0"/>
              </a:rPr>
              <a:t>k</a:t>
            </a:r>
            <a:r>
              <a:rPr lang="en-US" dirty="0" err="1">
                <a:ea typeface="Times New Roman" charset="0"/>
                <a:cs typeface="Times New Roman" charset="0"/>
              </a:rPr>
              <a:t>(t</a:t>
            </a:r>
            <a:r>
              <a:rPr lang="en-US" dirty="0">
                <a:ea typeface="Times New Roman" charset="0"/>
                <a:cs typeface="Times New Roman" charset="0"/>
              </a:rPr>
              <a:t>) </a:t>
            </a:r>
            <a:r>
              <a:rPr lang="en-US" dirty="0"/>
              <a:t>in representing other functions </a:t>
            </a:r>
            <a:r>
              <a:rPr lang="en-US" dirty="0" err="1"/>
              <a:t>f(t</a:t>
            </a:r>
            <a:r>
              <a:rPr lang="en-US" dirty="0"/>
              <a:t>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AD8112"/>
                </a:solidFill>
              </a:rPr>
              <a:t>Span </a:t>
            </a:r>
            <a:r>
              <a:rPr lang="en-US" dirty="0">
                <a:solidFill>
                  <a:srgbClr val="E78A2D"/>
                </a:solidFill>
              </a:rPr>
              <a:t>of </a:t>
            </a:r>
            <a:r>
              <a:rPr lang="el-GR" dirty="0">
                <a:solidFill>
                  <a:srgbClr val="E78A2D"/>
                </a:solidFill>
                <a:ea typeface="Times New Roman" charset="0"/>
                <a:cs typeface="Times New Roman" charset="0"/>
              </a:rPr>
              <a:t>ψ</a:t>
            </a:r>
            <a:r>
              <a:rPr lang="en-US" baseline="-25000" dirty="0" err="1">
                <a:solidFill>
                  <a:srgbClr val="E78A2D"/>
                </a:solidFill>
                <a:ea typeface="Times New Roman" charset="0"/>
                <a:cs typeface="Times New Roman" charset="0"/>
              </a:rPr>
              <a:t>k</a:t>
            </a:r>
            <a:r>
              <a:rPr lang="en-US" dirty="0" err="1">
                <a:solidFill>
                  <a:srgbClr val="E78A2D"/>
                </a:solidFill>
                <a:ea typeface="Times New Roman" charset="0"/>
                <a:cs typeface="Times New Roman" charset="0"/>
              </a:rPr>
              <a:t>(t</a:t>
            </a:r>
            <a:r>
              <a:rPr lang="en-US" dirty="0">
                <a:solidFill>
                  <a:srgbClr val="E78A2D"/>
                </a:solidFill>
                <a:ea typeface="Times New Roman" charset="0"/>
                <a:cs typeface="Times New Roman" charset="0"/>
              </a:rPr>
              <a:t>): </a:t>
            </a:r>
            <a:r>
              <a:rPr lang="en-US" dirty="0"/>
              <a:t>vector space S containing all functions </a:t>
            </a:r>
            <a:r>
              <a:rPr lang="en-US" dirty="0" err="1"/>
              <a:t>f(t</a:t>
            </a:r>
            <a:r>
              <a:rPr lang="en-US" dirty="0"/>
              <a:t>) that can be represented by </a:t>
            </a:r>
            <a:r>
              <a:rPr lang="el-GR" dirty="0">
                <a:ea typeface="Times New Roman" charset="0"/>
                <a:cs typeface="Times New Roman" charset="0"/>
              </a:rPr>
              <a:t>ψ</a:t>
            </a:r>
            <a:r>
              <a:rPr lang="en-US" baseline="-25000" dirty="0" err="1">
                <a:ea typeface="Times New Roman" charset="0"/>
                <a:cs typeface="Times New Roman" charset="0"/>
              </a:rPr>
              <a:t>k</a:t>
            </a:r>
            <a:r>
              <a:rPr lang="en-US" dirty="0" err="1">
                <a:ea typeface="Times New Roman" charset="0"/>
                <a:cs typeface="Times New Roman" charset="0"/>
              </a:rPr>
              <a:t>(t</a:t>
            </a:r>
            <a:r>
              <a:rPr lang="en-US" dirty="0">
                <a:ea typeface="Times New Roman" charset="0"/>
                <a:cs typeface="Times New Roman" charset="0"/>
              </a:rPr>
              <a:t>).</a:t>
            </a:r>
            <a:endParaRPr lang="en-US" dirty="0"/>
          </a:p>
        </p:txBody>
      </p:sp>
      <p:graphicFrame>
        <p:nvGraphicFramePr>
          <p:cNvPr id="11268" name="Object 1"/>
          <p:cNvGraphicFramePr>
            <a:graphicFrameLocks noChangeAspect="1"/>
          </p:cNvGraphicFramePr>
          <p:nvPr/>
        </p:nvGraphicFramePr>
        <p:xfrm>
          <a:off x="3200400" y="3124200"/>
          <a:ext cx="27432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715" name="Equation" r:id="rId4" imgW="1091726" imgH="342751" progId="">
                  <p:embed/>
                </p:oleObj>
              </mc:Choice>
              <mc:Fallback>
                <p:oleObj name="Equation" r:id="rId4" imgW="1091726" imgH="342751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124200"/>
                        <a:ext cx="2743200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>
          <a:xfrm>
            <a:off x="1295400" y="-152400"/>
            <a:ext cx="7772400" cy="1143000"/>
          </a:xfrm>
        </p:spPr>
        <p:txBody>
          <a:bodyPr/>
          <a:lstStyle/>
          <a:p>
            <a:r>
              <a:rPr lang="en-US" dirty="0"/>
              <a:t>Wavelets? (cont’d)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4294967295"/>
          </p:nvPr>
        </p:nvSpPr>
        <p:spPr>
          <a:xfrm>
            <a:off x="685800" y="1676400"/>
            <a:ext cx="81534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  <a:p>
            <a:r>
              <a:rPr lang="en-US"/>
              <a:t>There are many different wavelets: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3608388"/>
            <a:ext cx="2236788" cy="1660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12293" name="TextBox 7"/>
          <p:cNvSpPr txBox="1">
            <a:spLocks noChangeArrowheads="1"/>
          </p:cNvSpPr>
          <p:nvPr/>
        </p:nvSpPr>
        <p:spPr bwMode="auto">
          <a:xfrm>
            <a:off x="4265613" y="3036888"/>
            <a:ext cx="10207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Morlet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662363"/>
            <a:ext cx="2262188" cy="16144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12295" name="TextBox 9"/>
          <p:cNvSpPr txBox="1">
            <a:spLocks noChangeArrowheads="1"/>
          </p:cNvSpPr>
          <p:nvPr/>
        </p:nvSpPr>
        <p:spPr bwMode="auto">
          <a:xfrm>
            <a:off x="1616075" y="3082925"/>
            <a:ext cx="8588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Haar </a:t>
            </a:r>
          </a:p>
        </p:txBody>
      </p:sp>
      <p:sp>
        <p:nvSpPr>
          <p:cNvPr id="12296" name="TextBox 11"/>
          <p:cNvSpPr txBox="1">
            <a:spLocks noChangeArrowheads="1"/>
          </p:cNvSpPr>
          <p:nvPr/>
        </p:nvSpPr>
        <p:spPr bwMode="auto">
          <a:xfrm>
            <a:off x="6424613" y="3095625"/>
            <a:ext cx="1619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Daubechies</a:t>
            </a:r>
          </a:p>
        </p:txBody>
      </p:sp>
      <p:pic>
        <p:nvPicPr>
          <p:cNvPr id="12297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94425" y="3608388"/>
            <a:ext cx="2058988" cy="16684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bstrac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3_Origin 1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FFFFFF"/>
    </a:accent3>
    <a:accent4>
      <a:srgbClr val="000000"/>
    </a:accent4>
    <a:accent5>
      <a:srgbClr val="BCBFCE"/>
    </a:accent5>
    <a:accent6>
      <a:srgbClr val="90A6B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12079</TotalTime>
  <Words>2419</Words>
  <Application>Microsoft Macintosh PowerPoint</Application>
  <PresentationFormat>On-screen Show (4:3)</PresentationFormat>
  <Paragraphs>629</Paragraphs>
  <Slides>74</Slides>
  <Notes>34</Notes>
  <HiddenSlides>1</HiddenSlides>
  <MMClips>1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9" baseType="lpstr">
      <vt:lpstr>ＭＳ Ｐゴシック</vt:lpstr>
      <vt:lpstr>新細明體</vt:lpstr>
      <vt:lpstr>Arial</vt:lpstr>
      <vt:lpstr>BlairMdITC TT-Medium</vt:lpstr>
      <vt:lpstr>Calibri</vt:lpstr>
      <vt:lpstr>Gill Sans MT</vt:lpstr>
      <vt:lpstr>New times roman</vt:lpstr>
      <vt:lpstr>Times 10 Roman</vt:lpstr>
      <vt:lpstr>Times New Roman</vt:lpstr>
      <vt:lpstr>Trebuchet MS</vt:lpstr>
      <vt:lpstr>Wingdings</vt:lpstr>
      <vt:lpstr>Wingdings 3</vt:lpstr>
      <vt:lpstr>Abstract</vt:lpstr>
      <vt:lpstr>Equation</vt:lpstr>
      <vt:lpstr>Photo Editor Photo</vt:lpstr>
      <vt:lpstr> more Features</vt:lpstr>
      <vt:lpstr>The Wavelet Transform</vt:lpstr>
      <vt:lpstr>Wavelet Transform (cont’d)</vt:lpstr>
      <vt:lpstr>Wavelet Transform (cont’d)</vt:lpstr>
      <vt:lpstr>Wavelet Transform (cont’d)</vt:lpstr>
      <vt:lpstr>Wavelet Transform (cont’d)</vt:lpstr>
      <vt:lpstr>What are Wavelets?</vt:lpstr>
      <vt:lpstr>Wavelets? (cont’d)</vt:lpstr>
      <vt:lpstr>Wavelets? (cont’d)</vt:lpstr>
      <vt:lpstr>PowerPoint Presentation</vt:lpstr>
      <vt:lpstr>FT vs WT</vt:lpstr>
      <vt:lpstr>Properties of Wavelets</vt:lpstr>
      <vt:lpstr>Haar-Like Features</vt:lpstr>
      <vt:lpstr>Haar-Like Features (cont’d)</vt:lpstr>
      <vt:lpstr>Haar-Like Features (cont’d)</vt:lpstr>
      <vt:lpstr>Example</vt:lpstr>
      <vt:lpstr>Adaboost Learning</vt:lpstr>
      <vt:lpstr>Haar-Feature based object detection algorithm</vt:lpstr>
      <vt:lpstr>Face detection in sub-window</vt:lpstr>
      <vt:lpstr>Cascade decision process</vt:lpstr>
      <vt:lpstr>Detector in Intel OpenCV </vt:lpstr>
      <vt:lpstr>Links</vt:lpstr>
      <vt:lpstr>SIFT Again</vt:lpstr>
      <vt:lpstr>SURF - Motivation</vt:lpstr>
      <vt:lpstr>Methodology</vt:lpstr>
      <vt:lpstr>Detection</vt:lpstr>
      <vt:lpstr>Detection</vt:lpstr>
      <vt:lpstr>Detection</vt:lpstr>
      <vt:lpstr>Detection</vt:lpstr>
      <vt:lpstr>Description</vt:lpstr>
      <vt:lpstr>Description</vt:lpstr>
      <vt:lpstr>Description</vt:lpstr>
      <vt:lpstr>Description</vt:lpstr>
      <vt:lpstr>Description</vt:lpstr>
      <vt:lpstr>Matching</vt:lpstr>
      <vt:lpstr>Experimental Results</vt:lpstr>
      <vt:lpstr>Experimental Results</vt:lpstr>
      <vt:lpstr>Experimental Results</vt:lpstr>
      <vt:lpstr>Experimental Results</vt:lpstr>
      <vt:lpstr>Analysis</vt:lpstr>
      <vt:lpstr>Analysis</vt:lpstr>
      <vt:lpstr>Analysis</vt:lpstr>
      <vt:lpstr>Indexing and Retrieval</vt:lpstr>
      <vt:lpstr>Overview</vt:lpstr>
      <vt:lpstr>Input format</vt:lpstr>
      <vt:lpstr>Output format</vt:lpstr>
      <vt:lpstr>Objectives</vt:lpstr>
      <vt:lpstr>Approach …</vt:lpstr>
      <vt:lpstr>Indexing and Retrieval in Document Retrieval</vt:lpstr>
      <vt:lpstr>Stop list</vt:lpstr>
      <vt:lpstr>Stop list (contd.)</vt:lpstr>
      <vt:lpstr>Stop list (contd…)</vt:lpstr>
      <vt:lpstr>Stop list (contd…)</vt:lpstr>
      <vt:lpstr>Inverted File Structure</vt:lpstr>
      <vt:lpstr>PowerPoint Presentation</vt:lpstr>
      <vt:lpstr>Visual Analogy</vt:lpstr>
      <vt:lpstr>PowerPoint Presentation</vt:lpstr>
      <vt:lpstr>Ranking the results - tf-idf </vt:lpstr>
      <vt:lpstr>Ranking the results - tf-idf</vt:lpstr>
      <vt:lpstr>Ranking the results – Spatial Consistency</vt:lpstr>
      <vt:lpstr>Spatial Consistency Ranking</vt:lpstr>
      <vt:lpstr>Spatial Consistency Ranking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3D Video Segmentation, Recognition, and Retrieval </dc:title>
  <dc:creator>praba</dc:creator>
  <cp:lastModifiedBy>Microsoft Office User</cp:lastModifiedBy>
  <cp:revision>367</cp:revision>
  <dcterms:created xsi:type="dcterms:W3CDTF">2013-05-01T00:44:16Z</dcterms:created>
  <dcterms:modified xsi:type="dcterms:W3CDTF">2018-03-18T01:49:21Z</dcterms:modified>
</cp:coreProperties>
</file>