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315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554539D-2572-4570-B4D0-E70C77BAA2CA}" type="datetimeFigureOut">
              <a:rPr lang="es-ES" smtClean="0"/>
              <a:pPr/>
              <a:t>15/01/2020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79D0A04-053C-4667-B4C1-D7FB2758C29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539D-2572-4570-B4D0-E70C77BAA2CA}" type="datetimeFigureOut">
              <a:rPr lang="es-ES" smtClean="0"/>
              <a:pPr/>
              <a:t>15/01/2020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0A04-053C-4667-B4C1-D7FB2758C29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539D-2572-4570-B4D0-E70C77BAA2CA}" type="datetimeFigureOut">
              <a:rPr lang="es-ES" smtClean="0"/>
              <a:pPr/>
              <a:t>15/01/2020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0A04-053C-4667-B4C1-D7FB2758C29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554539D-2572-4570-B4D0-E70C77BAA2CA}" type="datetimeFigureOut">
              <a:rPr lang="es-ES" smtClean="0"/>
              <a:pPr/>
              <a:t>15/01/2020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79D0A04-053C-4667-B4C1-D7FB2758C29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554539D-2572-4570-B4D0-E70C77BAA2CA}" type="datetimeFigureOut">
              <a:rPr lang="es-ES" smtClean="0"/>
              <a:pPr/>
              <a:t>15/01/2020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79D0A04-053C-4667-B4C1-D7FB2758C29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539D-2572-4570-B4D0-E70C77BAA2CA}" type="datetimeFigureOut">
              <a:rPr lang="es-ES" smtClean="0"/>
              <a:pPr/>
              <a:t>15/01/2020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0A04-053C-4667-B4C1-D7FB2758C29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539D-2572-4570-B4D0-E70C77BAA2CA}" type="datetimeFigureOut">
              <a:rPr lang="es-ES" smtClean="0"/>
              <a:pPr/>
              <a:t>15/01/2020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0A04-053C-4667-B4C1-D7FB2758C29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554539D-2572-4570-B4D0-E70C77BAA2CA}" type="datetimeFigureOut">
              <a:rPr lang="es-ES" smtClean="0"/>
              <a:pPr/>
              <a:t>15/01/2020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79D0A04-053C-4667-B4C1-D7FB2758C29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539D-2572-4570-B4D0-E70C77BAA2CA}" type="datetimeFigureOut">
              <a:rPr lang="es-ES" smtClean="0"/>
              <a:pPr/>
              <a:t>15/01/2020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0A04-053C-4667-B4C1-D7FB2758C29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554539D-2572-4570-B4D0-E70C77BAA2CA}" type="datetimeFigureOut">
              <a:rPr lang="es-ES" smtClean="0"/>
              <a:pPr/>
              <a:t>15/01/2020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79D0A04-053C-4667-B4C1-D7FB2758C29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554539D-2572-4570-B4D0-E70C77BAA2CA}" type="datetimeFigureOut">
              <a:rPr lang="es-ES" smtClean="0"/>
              <a:pPr/>
              <a:t>15/01/2020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79D0A04-053C-4667-B4C1-D7FB2758C29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554539D-2572-4570-B4D0-E70C77BAA2CA}" type="datetimeFigureOut">
              <a:rPr lang="es-ES" smtClean="0"/>
              <a:pPr/>
              <a:t>15/01/2020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79D0A04-053C-4667-B4C1-D7FB2758C29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67744" y="1052736"/>
            <a:ext cx="6172200" cy="2664296"/>
          </a:xfrm>
        </p:spPr>
        <p:txBody>
          <a:bodyPr>
            <a:normAutofit/>
          </a:bodyPr>
          <a:lstStyle/>
          <a:p>
            <a:pPr algn="ctr"/>
            <a:r>
              <a:rPr lang="es-ES" b="0" dirty="0" smtClean="0">
                <a:latin typeface="Cambria" pitchFamily="18" charset="0"/>
                <a:ea typeface="Cambria" pitchFamily="18" charset="0"/>
              </a:rPr>
              <a:t>Clasificación de tumores sobre datos de expresión génica obtenidos por RNA-</a:t>
            </a:r>
            <a:r>
              <a:rPr lang="es-ES" b="0" dirty="0" err="1" smtClean="0">
                <a:latin typeface="Cambria" pitchFamily="18" charset="0"/>
                <a:ea typeface="Cambria" pitchFamily="18" charset="0"/>
              </a:rPr>
              <a:t>Seq</a:t>
            </a:r>
            <a:r>
              <a:rPr lang="es-ES" b="0" dirty="0" smtClean="0">
                <a:latin typeface="Cambria" pitchFamily="18" charset="0"/>
                <a:ea typeface="Cambria" pitchFamily="18" charset="0"/>
              </a:rPr>
              <a:t> con técnicas de aprendizaje máquina</a:t>
            </a:r>
            <a:endParaRPr lang="es-ES" b="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771800" y="5486400"/>
            <a:ext cx="6172200" cy="1371600"/>
          </a:xfrm>
        </p:spPr>
        <p:txBody>
          <a:bodyPr>
            <a:normAutofit/>
          </a:bodyPr>
          <a:lstStyle/>
          <a:p>
            <a:pPr algn="r"/>
            <a:r>
              <a:rPr lang="es-ES" sz="1600" b="0" dirty="0" smtClean="0">
                <a:solidFill>
                  <a:srgbClr val="153153"/>
                </a:solidFill>
                <a:latin typeface="Cambria" pitchFamily="18" charset="0"/>
                <a:ea typeface="Cambria" pitchFamily="18" charset="0"/>
              </a:rPr>
              <a:t>Daniel Iglesias</a:t>
            </a:r>
          </a:p>
          <a:p>
            <a:pPr algn="r"/>
            <a:r>
              <a:rPr lang="es-ES" sz="1600" b="0" dirty="0" smtClean="0">
                <a:solidFill>
                  <a:srgbClr val="153153"/>
                </a:solidFill>
                <a:latin typeface="Cambria" pitchFamily="18" charset="0"/>
                <a:ea typeface="Cambria" pitchFamily="18" charset="0"/>
              </a:rPr>
              <a:t>Antía Fraga</a:t>
            </a:r>
          </a:p>
          <a:p>
            <a:pPr algn="r"/>
            <a:r>
              <a:rPr lang="es-ES" sz="1600" b="0" dirty="0" smtClean="0">
                <a:solidFill>
                  <a:srgbClr val="153153"/>
                </a:solidFill>
                <a:latin typeface="Cambria" pitchFamily="18" charset="0"/>
                <a:ea typeface="Cambria" pitchFamily="18" charset="0"/>
              </a:rPr>
              <a:t>Elena </a:t>
            </a:r>
            <a:r>
              <a:rPr lang="es-ES" sz="1600" b="0" dirty="0" err="1" smtClean="0">
                <a:solidFill>
                  <a:srgbClr val="153153"/>
                </a:solidFill>
                <a:latin typeface="Cambria" pitchFamily="18" charset="0"/>
                <a:ea typeface="Cambria" pitchFamily="18" charset="0"/>
              </a:rPr>
              <a:t>Beade</a:t>
            </a:r>
            <a:endParaRPr lang="es-ES" sz="1600" b="0" dirty="0" smtClean="0">
              <a:solidFill>
                <a:srgbClr val="153153"/>
              </a:solidFill>
              <a:latin typeface="Cambria" pitchFamily="18" charset="0"/>
              <a:ea typeface="Cambria" pitchFamily="18" charset="0"/>
            </a:endParaRPr>
          </a:p>
          <a:p>
            <a:pPr algn="r"/>
            <a:r>
              <a:rPr lang="es-ES" sz="1600" b="0" dirty="0" smtClean="0">
                <a:solidFill>
                  <a:srgbClr val="153153"/>
                </a:solidFill>
                <a:latin typeface="Cambria" pitchFamily="18" charset="0"/>
                <a:ea typeface="Cambria" pitchFamily="18" charset="0"/>
              </a:rPr>
              <a:t>Verónica Aranda</a:t>
            </a:r>
            <a:endParaRPr lang="es-ES" sz="1600" b="0" dirty="0">
              <a:solidFill>
                <a:srgbClr val="153153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4338" name="Picture 2" descr="Resultado de imagen de udc"/>
          <p:cNvPicPr>
            <a:picLocks noChangeAspect="1" noChangeArrowheads="1"/>
          </p:cNvPicPr>
          <p:nvPr/>
        </p:nvPicPr>
        <p:blipFill>
          <a:blip r:embed="rId2" cstate="print"/>
          <a:srcRect t="37165" b="35805"/>
          <a:stretch>
            <a:fillRect/>
          </a:stretch>
        </p:blipFill>
        <p:spPr bwMode="auto">
          <a:xfrm>
            <a:off x="5724128" y="260648"/>
            <a:ext cx="3196878" cy="576064"/>
          </a:xfrm>
          <a:prstGeom prst="rect">
            <a:avLst/>
          </a:prstGeom>
          <a:noFill/>
        </p:spPr>
      </p:pic>
      <p:sp>
        <p:nvSpPr>
          <p:cNvPr id="5" name="2 Subtítulo"/>
          <p:cNvSpPr txBox="1">
            <a:spLocks/>
          </p:cNvSpPr>
          <p:nvPr/>
        </p:nvSpPr>
        <p:spPr>
          <a:xfrm>
            <a:off x="1835696" y="3861048"/>
            <a:ext cx="6984776" cy="137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s-ES" sz="1800" i="0" u="none" strike="noStrike" kern="1200" cap="none" spc="0" normalizeH="0" baseline="0" noProof="0" dirty="0" smtClean="0">
                <a:ln>
                  <a:noFill/>
                </a:ln>
                <a:solidFill>
                  <a:srgbClr val="153153"/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</a:rPr>
              <a:t>Máster en Bioinformática para las Ciencias de la Salud</a:t>
            </a:r>
            <a:endParaRPr kumimoji="0" lang="es-ES" sz="1800" i="0" u="none" strike="noStrike" kern="1200" cap="none" spc="0" normalizeH="0" baseline="0" noProof="0" dirty="0">
              <a:ln>
                <a:noFill/>
              </a:ln>
              <a:solidFill>
                <a:srgbClr val="153153"/>
              </a:solidFill>
              <a:effectLst/>
              <a:uLnTx/>
              <a:uFillTx/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79512" y="260648"/>
            <a:ext cx="6172200" cy="648072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000" cap="small" dirty="0" smtClean="0">
                <a:solidFill>
                  <a:srgbClr val="153153"/>
                </a:solidFill>
                <a:latin typeface="Cambria" pitchFamily="18" charset="0"/>
                <a:ea typeface="Cambria" pitchFamily="18" charset="0"/>
                <a:cs typeface="+mj-cs"/>
              </a:rPr>
              <a:t>Trabajo futuro</a:t>
            </a:r>
            <a:endParaRPr kumimoji="0" lang="es-ES" sz="4000" b="0" i="0" u="none" strike="noStrike" kern="1200" cap="small" spc="0" normalizeH="0" baseline="0" noProof="0" dirty="0">
              <a:ln>
                <a:noFill/>
              </a:ln>
              <a:solidFill>
                <a:srgbClr val="153153"/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+mj-cs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79512" y="980728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es-ES" dirty="0">
                <a:latin typeface="Cambria" pitchFamily="18" charset="0"/>
                <a:ea typeface="Cambria" pitchFamily="18" charset="0"/>
              </a:rPr>
              <a:t> </a:t>
            </a:r>
            <a:r>
              <a:rPr lang="es-ES" dirty="0" smtClean="0">
                <a:latin typeface="Cambria" pitchFamily="18" charset="0"/>
                <a:ea typeface="Cambria" pitchFamily="18" charset="0"/>
              </a:rPr>
              <a:t>Realizar </a:t>
            </a:r>
            <a:r>
              <a:rPr lang="es-ES" dirty="0" err="1" smtClean="0">
                <a:latin typeface="Cambria" pitchFamily="18" charset="0"/>
                <a:ea typeface="Cambria" pitchFamily="18" charset="0"/>
              </a:rPr>
              <a:t>PCAs</a:t>
            </a:r>
            <a:r>
              <a:rPr lang="es-ES" dirty="0" smtClean="0">
                <a:latin typeface="Cambria" pitchFamily="18" charset="0"/>
                <a:ea typeface="Cambria" pitchFamily="18" charset="0"/>
              </a:rPr>
              <a:t> con un mayor número de atributos.</a:t>
            </a:r>
          </a:p>
          <a:p>
            <a:pPr lvl="1"/>
            <a:r>
              <a:rPr lang="es-ES" dirty="0" smtClean="0">
                <a:latin typeface="Cambria" pitchFamily="18" charset="0"/>
                <a:ea typeface="Cambria" pitchFamily="18" charset="0"/>
              </a:rPr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s-ES" dirty="0">
                <a:latin typeface="Cambria" pitchFamily="18" charset="0"/>
                <a:ea typeface="Cambria" pitchFamily="18" charset="0"/>
              </a:rPr>
              <a:t> </a:t>
            </a:r>
            <a:r>
              <a:rPr lang="es-ES" dirty="0" smtClean="0">
                <a:latin typeface="Cambria" pitchFamily="18" charset="0"/>
                <a:ea typeface="Cambria" pitchFamily="18" charset="0"/>
              </a:rPr>
              <a:t>Probar otros modelos, por ejemplo redes neuronales artificiales. </a:t>
            </a:r>
          </a:p>
          <a:p>
            <a:pPr lvl="1"/>
            <a:endParaRPr lang="es-ES" dirty="0" smtClean="0">
              <a:latin typeface="Cambria" pitchFamily="18" charset="0"/>
              <a:ea typeface="Cambria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s-ES" dirty="0" smtClean="0">
                <a:latin typeface="Cambria" pitchFamily="18" charset="0"/>
                <a:ea typeface="Cambria" pitchFamily="18" charset="0"/>
              </a:rPr>
              <a:t>  Con los datos obtenidos, se podría realizar una fase de “</a:t>
            </a:r>
            <a:r>
              <a:rPr lang="es-ES" dirty="0" err="1" smtClean="0">
                <a:latin typeface="Cambria" pitchFamily="18" charset="0"/>
                <a:ea typeface="Cambria" pitchFamily="18" charset="0"/>
              </a:rPr>
              <a:t>oversampling</a:t>
            </a:r>
            <a:r>
              <a:rPr lang="es-ES" dirty="0" smtClean="0">
                <a:latin typeface="Cambria" pitchFamily="18" charset="0"/>
                <a:ea typeface="Cambria" pitchFamily="18" charset="0"/>
              </a:rPr>
              <a:t>” para equilibrar el número de patrones en función de </a:t>
            </a:r>
            <a:r>
              <a:rPr lang="es-ES" smtClean="0">
                <a:latin typeface="Cambria" pitchFamily="18" charset="0"/>
                <a:ea typeface="Cambria" pitchFamily="18" charset="0"/>
              </a:rPr>
              <a:t>las clases. </a:t>
            </a:r>
            <a:endParaRPr lang="es-ES" dirty="0">
              <a:latin typeface="Cambria" pitchFamily="18" charset="0"/>
              <a:ea typeface="Cambria" pitchFamily="18" charset="0"/>
            </a:endParaRPr>
          </a:p>
          <a:p>
            <a:endParaRPr lang="es-ES" dirty="0" smtClean="0">
              <a:latin typeface="Cambria" pitchFamily="18" charset="0"/>
              <a:ea typeface="Cambria" pitchFamily="18" charset="0"/>
            </a:endParaRPr>
          </a:p>
          <a:p>
            <a:endParaRPr lang="es-ES" dirty="0" smtClean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79512" y="188640"/>
            <a:ext cx="6172200" cy="648072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0" i="0" u="none" strike="noStrike" kern="1200" cap="small" spc="0" normalizeH="0" baseline="0" noProof="0" dirty="0" smtClean="0">
                <a:ln>
                  <a:noFill/>
                </a:ln>
                <a:solidFill>
                  <a:srgbClr val="153153"/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+mj-cs"/>
              </a:rPr>
              <a:t>Introducción</a:t>
            </a:r>
            <a:endParaRPr kumimoji="0" lang="es-ES" sz="4000" b="0" i="0" u="none" strike="noStrike" kern="1200" cap="small" spc="0" normalizeH="0" baseline="0" noProof="0" dirty="0">
              <a:ln>
                <a:noFill/>
              </a:ln>
              <a:solidFill>
                <a:srgbClr val="153153"/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+mj-cs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79512" y="1124744"/>
            <a:ext cx="849694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Cambria" pitchFamily="18" charset="0"/>
                <a:ea typeface="Cambria" pitchFamily="18" charset="0"/>
              </a:rPr>
              <a:t>El dataset está formado por dos ficheros:</a:t>
            </a:r>
          </a:p>
          <a:p>
            <a:endParaRPr lang="es-ES" dirty="0">
              <a:latin typeface="Cambria" pitchFamily="18" charset="0"/>
              <a:ea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s-ES" b="1" dirty="0" smtClean="0">
                <a:latin typeface="Cambria" pitchFamily="18" charset="0"/>
                <a:ea typeface="Cambria" pitchFamily="18" charset="0"/>
              </a:rPr>
              <a:t> “data.csv”: </a:t>
            </a:r>
            <a:r>
              <a:rPr lang="es-ES" dirty="0" smtClean="0">
                <a:latin typeface="Cambria" pitchFamily="18" charset="0"/>
                <a:ea typeface="Cambria" pitchFamily="18" charset="0"/>
              </a:rPr>
              <a:t>Están representados los niveles de expresión génica RNA-</a:t>
            </a:r>
            <a:r>
              <a:rPr lang="es-ES" dirty="0" err="1" smtClean="0">
                <a:latin typeface="Cambria" pitchFamily="18" charset="0"/>
                <a:ea typeface="Cambria" pitchFamily="18" charset="0"/>
              </a:rPr>
              <a:t>Seq</a:t>
            </a:r>
            <a:r>
              <a:rPr lang="es-ES" dirty="0" smtClean="0">
                <a:latin typeface="Cambria" pitchFamily="18" charset="0"/>
                <a:ea typeface="Cambria" pitchFamily="18" charset="0"/>
              </a:rPr>
              <a:t> de distintos genes en diferentes muestras. </a:t>
            </a:r>
          </a:p>
          <a:p>
            <a:endParaRPr lang="es-ES" dirty="0" smtClean="0">
              <a:latin typeface="Cambria" pitchFamily="18" charset="0"/>
              <a:ea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s-ES" dirty="0">
                <a:latin typeface="Cambria" pitchFamily="18" charset="0"/>
                <a:ea typeface="Cambria" pitchFamily="18" charset="0"/>
              </a:rPr>
              <a:t> </a:t>
            </a:r>
            <a:r>
              <a:rPr lang="es-ES" b="1" dirty="0" smtClean="0">
                <a:latin typeface="Cambria" pitchFamily="18" charset="0"/>
                <a:ea typeface="Cambria" pitchFamily="18" charset="0"/>
              </a:rPr>
              <a:t>“labels.csv”: </a:t>
            </a:r>
            <a:r>
              <a:rPr lang="es-ES" dirty="0" smtClean="0">
                <a:latin typeface="Cambria" pitchFamily="18" charset="0"/>
                <a:ea typeface="Cambria" pitchFamily="18" charset="0"/>
              </a:rPr>
              <a:t>Relaciona cada muestra con un tipo determinado de tumor (BRCA, KIRC, COAD, LUAD, PRAD). </a:t>
            </a:r>
            <a:endParaRPr lang="es-ES" b="1" dirty="0" smtClean="0">
              <a:latin typeface="Cambria" pitchFamily="18" charset="0"/>
              <a:ea typeface="Cambria" pitchFamily="18" charset="0"/>
            </a:endParaRPr>
          </a:p>
          <a:p>
            <a:pPr>
              <a:buFont typeface="Wingdings" pitchFamily="2" charset="2"/>
              <a:buChar char="Ø"/>
            </a:pPr>
            <a:endParaRPr lang="es-ES" dirty="0" smtClean="0">
              <a:latin typeface="Cambria" pitchFamily="18" charset="0"/>
              <a:ea typeface="Cambria" pitchFamily="18" charset="0"/>
            </a:endParaRPr>
          </a:p>
          <a:p>
            <a:endParaRPr lang="es-ES" dirty="0">
              <a:latin typeface="Cambria" pitchFamily="18" charset="0"/>
              <a:ea typeface="Cambria" pitchFamily="18" charset="0"/>
            </a:endParaRPr>
          </a:p>
          <a:p>
            <a:endParaRPr lang="es-ES" dirty="0" smtClean="0">
              <a:latin typeface="Cambria" pitchFamily="18" charset="0"/>
              <a:ea typeface="Cambria" pitchFamily="18" charset="0"/>
            </a:endParaRPr>
          </a:p>
          <a:p>
            <a:endParaRPr lang="es-ES" dirty="0">
              <a:latin typeface="Cambria" pitchFamily="18" charset="0"/>
              <a:ea typeface="Cambria" pitchFamily="18" charset="0"/>
            </a:endParaRPr>
          </a:p>
          <a:p>
            <a:r>
              <a:rPr lang="es-ES" dirty="0" smtClean="0">
                <a:latin typeface="Cambria" pitchFamily="18" charset="0"/>
                <a:ea typeface="Cambria" pitchFamily="18" charset="0"/>
              </a:rPr>
              <a:t>*Poner el cuadro del dataset*</a:t>
            </a:r>
          </a:p>
          <a:p>
            <a:endParaRPr lang="es-ES" sz="2000" dirty="0"/>
          </a:p>
          <a:p>
            <a:endParaRPr lang="es-ES" sz="2000" dirty="0" smtClean="0"/>
          </a:p>
          <a:p>
            <a:endParaRPr lang="es-E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79512" y="260648"/>
            <a:ext cx="6172200" cy="648072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000" cap="small" noProof="0" dirty="0" smtClean="0">
                <a:solidFill>
                  <a:srgbClr val="153153"/>
                </a:solidFill>
                <a:latin typeface="Cambria" pitchFamily="18" charset="0"/>
                <a:ea typeface="Cambria" pitchFamily="18" charset="0"/>
                <a:cs typeface="+mj-cs"/>
              </a:rPr>
              <a:t>Metodología</a:t>
            </a:r>
            <a:endParaRPr kumimoji="0" lang="es-ES" sz="4000" b="0" i="0" u="none" strike="noStrike" kern="1200" cap="small" spc="0" normalizeH="0" baseline="0" noProof="0" dirty="0">
              <a:ln>
                <a:noFill/>
              </a:ln>
              <a:solidFill>
                <a:srgbClr val="153153"/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+mj-cs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79512" y="908720"/>
            <a:ext cx="8496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Cambria" pitchFamily="18" charset="0"/>
                <a:ea typeface="Cambria" pitchFamily="18" charset="0"/>
              </a:rPr>
              <a:t>LECTURA Y </a:t>
            </a:r>
            <a:r>
              <a:rPr lang="es-ES" sz="2400" dirty="0" smtClean="0">
                <a:solidFill>
                  <a:srgbClr val="153153"/>
                </a:solidFill>
                <a:latin typeface="Cambria" pitchFamily="18" charset="0"/>
                <a:ea typeface="Cambria" pitchFamily="18" charset="0"/>
              </a:rPr>
              <a:t>PREPROCESAMIENTO</a:t>
            </a:r>
            <a:r>
              <a:rPr lang="es-ES" sz="2400" dirty="0" smtClean="0">
                <a:latin typeface="Cambria" pitchFamily="18" charset="0"/>
                <a:ea typeface="Cambria" pitchFamily="18" charset="0"/>
              </a:rPr>
              <a:t> DE LOS DATOS</a:t>
            </a:r>
          </a:p>
          <a:p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179512" y="1556792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Cambria" pitchFamily="18" charset="0"/>
                <a:ea typeface="Cambria" pitchFamily="18" charset="0"/>
              </a:rPr>
              <a:t>Obtención de un subconjunto manejable de atributos mediante la técnica llamada PCA (con distintos valores).</a:t>
            </a:r>
          </a:p>
          <a:p>
            <a:endParaRPr lang="es-ES" dirty="0">
              <a:latin typeface="Cambria" pitchFamily="18" charset="0"/>
              <a:ea typeface="Cambria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s-ES" dirty="0">
                <a:latin typeface="Cambria" pitchFamily="18" charset="0"/>
                <a:ea typeface="Cambria" pitchFamily="18" charset="0"/>
              </a:rPr>
              <a:t> </a:t>
            </a:r>
            <a:r>
              <a:rPr lang="es-ES" dirty="0" smtClean="0">
                <a:latin typeface="Cambria" pitchFamily="18" charset="0"/>
                <a:ea typeface="Cambria" pitchFamily="18" charset="0"/>
              </a:rPr>
              <a:t>Se obtuvieron resultados aceptables con una PCA de 10 atributos. </a:t>
            </a:r>
            <a:endParaRPr lang="es-ES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79512" y="260648"/>
            <a:ext cx="6172200" cy="648072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000" cap="small" noProof="0" dirty="0" smtClean="0">
                <a:solidFill>
                  <a:srgbClr val="153153"/>
                </a:solidFill>
                <a:latin typeface="Cambria" pitchFamily="18" charset="0"/>
                <a:ea typeface="Cambria" pitchFamily="18" charset="0"/>
                <a:cs typeface="+mj-cs"/>
              </a:rPr>
              <a:t>Metodología</a:t>
            </a:r>
            <a:endParaRPr kumimoji="0" lang="es-ES" sz="4000" b="0" i="0" u="none" strike="noStrike" kern="1200" cap="small" spc="0" normalizeH="0" baseline="0" noProof="0" dirty="0">
              <a:ln>
                <a:noFill/>
              </a:ln>
              <a:solidFill>
                <a:srgbClr val="153153"/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+mj-cs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79512" y="908720"/>
            <a:ext cx="8496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153153"/>
                </a:solidFill>
                <a:latin typeface="Cambria" pitchFamily="18" charset="0"/>
                <a:ea typeface="Cambria" pitchFamily="18" charset="0"/>
              </a:rPr>
              <a:t>ENTRENAMIENTO</a:t>
            </a:r>
            <a:r>
              <a:rPr lang="es-ES" sz="2400" dirty="0" smtClean="0">
                <a:latin typeface="Cambria" pitchFamily="18" charset="0"/>
                <a:ea typeface="Cambria" pitchFamily="18" charset="0"/>
              </a:rPr>
              <a:t> DE LOS MODELOS</a:t>
            </a:r>
          </a:p>
          <a:p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79512" y="1556792"/>
            <a:ext cx="849694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Cambria" pitchFamily="18" charset="0"/>
                <a:ea typeface="Cambria" pitchFamily="18" charset="0"/>
              </a:rPr>
              <a:t>Se aplicaron tres métodos de clasificación </a:t>
            </a:r>
            <a:r>
              <a:rPr lang="es-ES" dirty="0" err="1" smtClean="0">
                <a:latin typeface="Cambria" pitchFamily="18" charset="0"/>
                <a:ea typeface="Cambria" pitchFamily="18" charset="0"/>
              </a:rPr>
              <a:t>multiclase</a:t>
            </a:r>
            <a:r>
              <a:rPr lang="es-ES" dirty="0" smtClean="0">
                <a:latin typeface="Cambria" pitchFamily="18" charset="0"/>
                <a:ea typeface="Cambria" pitchFamily="18" charset="0"/>
              </a:rPr>
              <a:t>:</a:t>
            </a:r>
          </a:p>
          <a:p>
            <a:endParaRPr lang="es-ES" dirty="0">
              <a:latin typeface="Cambria" pitchFamily="18" charset="0"/>
              <a:ea typeface="Cambria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s-ES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s-ES" dirty="0" err="1" smtClean="0">
                <a:latin typeface="Cambria" pitchFamily="18" charset="0"/>
                <a:ea typeface="Cambria" pitchFamily="18" charset="0"/>
              </a:rPr>
              <a:t>kNN</a:t>
            </a:r>
            <a:endParaRPr lang="es-ES" dirty="0" smtClean="0">
              <a:latin typeface="Cambria" pitchFamily="18" charset="0"/>
              <a:ea typeface="Cambria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s-ES" dirty="0" smtClean="0">
                <a:latin typeface="Cambria" pitchFamily="18" charset="0"/>
                <a:ea typeface="Cambria" pitchFamily="18" charset="0"/>
              </a:rPr>
              <a:t> SVM</a:t>
            </a:r>
          </a:p>
          <a:p>
            <a:pPr lvl="1">
              <a:buFont typeface="Wingdings" pitchFamily="2" charset="2"/>
              <a:buChar char="Ø"/>
            </a:pPr>
            <a:r>
              <a:rPr lang="es-ES" dirty="0" smtClean="0">
                <a:latin typeface="Cambria" pitchFamily="18" charset="0"/>
                <a:ea typeface="Cambria" pitchFamily="18" charset="0"/>
              </a:rPr>
              <a:t> Random </a:t>
            </a:r>
            <a:r>
              <a:rPr lang="es-ES" dirty="0" err="1" smtClean="0">
                <a:latin typeface="Cambria" pitchFamily="18" charset="0"/>
                <a:ea typeface="Cambria" pitchFamily="18" charset="0"/>
              </a:rPr>
              <a:t>Forest</a:t>
            </a:r>
            <a:endParaRPr lang="es-ES" dirty="0" smtClean="0">
              <a:latin typeface="Cambria" pitchFamily="18" charset="0"/>
              <a:ea typeface="Cambria" pitchFamily="18" charset="0"/>
            </a:endParaRPr>
          </a:p>
          <a:p>
            <a:endParaRPr lang="es-ES" dirty="0" smtClean="0">
              <a:latin typeface="Cambria" pitchFamily="18" charset="0"/>
              <a:ea typeface="Cambria" pitchFamily="18" charset="0"/>
            </a:endParaRPr>
          </a:p>
          <a:p>
            <a:r>
              <a:rPr lang="es-ES" dirty="0" smtClean="0">
                <a:latin typeface="Cambria" pitchFamily="18" charset="0"/>
                <a:ea typeface="Cambria" pitchFamily="18" charset="0"/>
              </a:rPr>
              <a:t>Para el entrenamiento del modelo se siguieron los siguientes pasos:</a:t>
            </a:r>
          </a:p>
          <a:p>
            <a:endParaRPr lang="es-ES" dirty="0" smtClean="0">
              <a:latin typeface="Cambria" pitchFamily="18" charset="0"/>
              <a:ea typeface="Cambria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s-ES" dirty="0" smtClean="0">
                <a:latin typeface="Cambria" pitchFamily="18" charset="0"/>
                <a:ea typeface="Cambria" pitchFamily="18" charset="0"/>
              </a:rPr>
              <a:t> Dividir los datos en dos conjuntos: entrenamiento y test (60% - 40%).</a:t>
            </a:r>
          </a:p>
          <a:p>
            <a:pPr lvl="1"/>
            <a:endParaRPr lang="es-ES" dirty="0" smtClean="0">
              <a:latin typeface="Cambria" pitchFamily="18" charset="0"/>
              <a:ea typeface="Cambria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s-ES" dirty="0" smtClean="0">
                <a:latin typeface="Cambria" pitchFamily="18" charset="0"/>
                <a:ea typeface="Cambria" pitchFamily="18" charset="0"/>
              </a:rPr>
              <a:t> Definir el modelo y entrenarlo N veces.</a:t>
            </a:r>
          </a:p>
          <a:p>
            <a:pPr lvl="1"/>
            <a:endParaRPr lang="es-ES" dirty="0" smtClean="0">
              <a:latin typeface="Cambria" pitchFamily="18" charset="0"/>
              <a:ea typeface="Cambria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s-ES" dirty="0" smtClean="0">
                <a:latin typeface="Cambria" pitchFamily="18" charset="0"/>
                <a:ea typeface="Cambria" pitchFamily="18" charset="0"/>
              </a:rPr>
              <a:t> Extraer las métricas de efectividad.</a:t>
            </a:r>
          </a:p>
          <a:p>
            <a:endParaRPr lang="es-ES" dirty="0" smtClean="0">
              <a:latin typeface="Cambria" pitchFamily="18" charset="0"/>
              <a:ea typeface="Cambria" pitchFamily="18" charset="0"/>
            </a:endParaRPr>
          </a:p>
          <a:p>
            <a:endParaRPr lang="es-ES" dirty="0">
              <a:latin typeface="Cambria" pitchFamily="18" charset="0"/>
              <a:ea typeface="Cambria" pitchFamily="18" charset="0"/>
            </a:endParaRPr>
          </a:p>
          <a:p>
            <a:r>
              <a:rPr lang="es-ES" dirty="0" smtClean="0">
                <a:latin typeface="Cambria" pitchFamily="18" charset="0"/>
                <a:ea typeface="Cambria" pitchFamily="18" charset="0"/>
              </a:rPr>
              <a:t>Una vez obtenidos los 3 modelos entrenados, se ejecuta el test.</a:t>
            </a:r>
          </a:p>
          <a:p>
            <a:endParaRPr lang="es-ES" dirty="0">
              <a:latin typeface="Cambria" pitchFamily="18" charset="0"/>
              <a:ea typeface="Cambria" pitchFamily="18" charset="0"/>
            </a:endParaRPr>
          </a:p>
          <a:p>
            <a:endParaRPr lang="es-ES" dirty="0" smtClean="0">
              <a:latin typeface="Cambria" pitchFamily="18" charset="0"/>
              <a:ea typeface="Cambria" pitchFamily="18" charset="0"/>
            </a:endParaRPr>
          </a:p>
          <a:p>
            <a:endParaRPr lang="es-ES" dirty="0" smtClean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79512" y="260648"/>
            <a:ext cx="6172200" cy="648072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000" cap="small" dirty="0" smtClean="0">
                <a:solidFill>
                  <a:srgbClr val="153153"/>
                </a:solidFill>
                <a:latin typeface="Cambria" pitchFamily="18" charset="0"/>
                <a:ea typeface="Cambria" pitchFamily="18" charset="0"/>
                <a:cs typeface="+mj-cs"/>
              </a:rPr>
              <a:t>Resultados y discusión</a:t>
            </a:r>
            <a:endParaRPr kumimoji="0" lang="es-ES" sz="4000" b="0" i="0" u="none" strike="noStrike" kern="1200" cap="small" spc="0" normalizeH="0" baseline="0" noProof="0" dirty="0">
              <a:ln>
                <a:noFill/>
              </a:ln>
              <a:solidFill>
                <a:srgbClr val="153153"/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+mj-cs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79512" y="908720"/>
            <a:ext cx="8496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>
                <a:solidFill>
                  <a:srgbClr val="153153"/>
                </a:solidFill>
                <a:latin typeface="Cambria" pitchFamily="18" charset="0"/>
                <a:ea typeface="Cambria" pitchFamily="18" charset="0"/>
              </a:rPr>
              <a:t>kNN</a:t>
            </a:r>
            <a:endParaRPr lang="es-ES" sz="2400" dirty="0" smtClean="0">
              <a:solidFill>
                <a:srgbClr val="153153"/>
              </a:solidFill>
              <a:latin typeface="Cambria" pitchFamily="18" charset="0"/>
              <a:ea typeface="Cambria" pitchFamily="18" charset="0"/>
            </a:endParaRPr>
          </a:p>
          <a:p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179512" y="1556792"/>
            <a:ext cx="849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Cambria" pitchFamily="18" charset="0"/>
                <a:ea typeface="Cambria" pitchFamily="18" charset="0"/>
              </a:rPr>
              <a:t>Parámetro utilizado: </a:t>
            </a:r>
            <a:r>
              <a:rPr lang="es-ES" i="1" dirty="0" smtClean="0">
                <a:latin typeface="Cambria" pitchFamily="18" charset="0"/>
                <a:ea typeface="Cambria" pitchFamily="18" charset="0"/>
              </a:rPr>
              <a:t>k</a:t>
            </a:r>
            <a:r>
              <a:rPr lang="es-ES" dirty="0" smtClean="0">
                <a:latin typeface="Cambria" pitchFamily="18" charset="0"/>
                <a:ea typeface="Cambria" pitchFamily="18" charset="0"/>
              </a:rPr>
              <a:t> = 3.</a:t>
            </a:r>
          </a:p>
          <a:p>
            <a:endParaRPr lang="es-ES" dirty="0">
              <a:latin typeface="Cambria" pitchFamily="18" charset="0"/>
              <a:ea typeface="Cambria" pitchFamily="18" charset="0"/>
            </a:endParaRPr>
          </a:p>
          <a:p>
            <a:endParaRPr lang="es-ES" dirty="0" smtClean="0">
              <a:latin typeface="Cambria" pitchFamily="18" charset="0"/>
              <a:ea typeface="Cambria" pitchFamily="18" charset="0"/>
            </a:endParaRPr>
          </a:p>
          <a:p>
            <a:endParaRPr lang="es-ES" dirty="0">
              <a:latin typeface="Cambria" pitchFamily="18" charset="0"/>
              <a:ea typeface="Cambria" pitchFamily="18" charset="0"/>
            </a:endParaRPr>
          </a:p>
          <a:p>
            <a:endParaRPr lang="es-ES" dirty="0" smtClean="0">
              <a:latin typeface="Cambria" pitchFamily="18" charset="0"/>
              <a:ea typeface="Cambria" pitchFamily="18" charset="0"/>
            </a:endParaRPr>
          </a:p>
          <a:p>
            <a:endParaRPr lang="es-ES" dirty="0" smtClean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79512" y="260648"/>
            <a:ext cx="6172200" cy="648072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000" cap="small" dirty="0" smtClean="0">
                <a:solidFill>
                  <a:srgbClr val="153153"/>
                </a:solidFill>
                <a:latin typeface="Cambria" pitchFamily="18" charset="0"/>
                <a:ea typeface="Cambria" pitchFamily="18" charset="0"/>
                <a:cs typeface="+mj-cs"/>
              </a:rPr>
              <a:t>Resultados y discusión</a:t>
            </a:r>
            <a:endParaRPr kumimoji="0" lang="es-ES" sz="4000" b="0" i="0" u="none" strike="noStrike" kern="1200" cap="small" spc="0" normalizeH="0" baseline="0" noProof="0" dirty="0">
              <a:ln>
                <a:noFill/>
              </a:ln>
              <a:solidFill>
                <a:srgbClr val="153153"/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+mj-cs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79512" y="908720"/>
            <a:ext cx="8496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153153"/>
                </a:solidFill>
                <a:latin typeface="Cambria" pitchFamily="18" charset="0"/>
                <a:ea typeface="Cambria" pitchFamily="18" charset="0"/>
              </a:rPr>
              <a:t>SVM</a:t>
            </a:r>
          </a:p>
          <a:p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179512" y="1556792"/>
            <a:ext cx="849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Cambria" pitchFamily="18" charset="0"/>
                <a:ea typeface="Cambria" pitchFamily="18" charset="0"/>
              </a:rPr>
              <a:t>Parámetro utilizado: </a:t>
            </a:r>
            <a:r>
              <a:rPr lang="es-ES" i="1" dirty="0" err="1" smtClean="0">
                <a:latin typeface="Cambria" pitchFamily="18" charset="0"/>
                <a:ea typeface="Cambria" pitchFamily="18" charset="0"/>
              </a:rPr>
              <a:t>Kernel</a:t>
            </a:r>
            <a:r>
              <a:rPr lang="es-ES" i="1" dirty="0" smtClean="0">
                <a:latin typeface="Cambria" pitchFamily="18" charset="0"/>
                <a:ea typeface="Cambria" pitchFamily="18" charset="0"/>
              </a:rPr>
              <a:t> con función de base radial C</a:t>
            </a:r>
            <a:r>
              <a:rPr lang="es-ES" dirty="0" smtClean="0">
                <a:latin typeface="Cambria" pitchFamily="18" charset="0"/>
                <a:ea typeface="Cambria" pitchFamily="18" charset="0"/>
              </a:rPr>
              <a:t> = 1.0.</a:t>
            </a:r>
          </a:p>
          <a:p>
            <a:endParaRPr lang="es-ES" dirty="0">
              <a:latin typeface="Cambria" pitchFamily="18" charset="0"/>
              <a:ea typeface="Cambria" pitchFamily="18" charset="0"/>
            </a:endParaRPr>
          </a:p>
          <a:p>
            <a:endParaRPr lang="es-ES" dirty="0" smtClean="0">
              <a:latin typeface="Cambria" pitchFamily="18" charset="0"/>
              <a:ea typeface="Cambria" pitchFamily="18" charset="0"/>
            </a:endParaRPr>
          </a:p>
          <a:p>
            <a:endParaRPr lang="es-ES" dirty="0">
              <a:latin typeface="Cambria" pitchFamily="18" charset="0"/>
              <a:ea typeface="Cambria" pitchFamily="18" charset="0"/>
            </a:endParaRPr>
          </a:p>
          <a:p>
            <a:endParaRPr lang="es-ES" dirty="0" smtClean="0">
              <a:latin typeface="Cambria" pitchFamily="18" charset="0"/>
              <a:ea typeface="Cambria" pitchFamily="18" charset="0"/>
            </a:endParaRPr>
          </a:p>
          <a:p>
            <a:endParaRPr lang="es-ES" dirty="0" smtClean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79512" y="260648"/>
            <a:ext cx="6172200" cy="648072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000" cap="small" dirty="0" smtClean="0">
                <a:solidFill>
                  <a:srgbClr val="153153"/>
                </a:solidFill>
                <a:latin typeface="Cambria" pitchFamily="18" charset="0"/>
                <a:ea typeface="Cambria" pitchFamily="18" charset="0"/>
                <a:cs typeface="+mj-cs"/>
              </a:rPr>
              <a:t>Resultados y discusión</a:t>
            </a:r>
            <a:endParaRPr kumimoji="0" lang="es-ES" sz="4000" b="0" i="0" u="none" strike="noStrike" kern="1200" cap="small" spc="0" normalizeH="0" baseline="0" noProof="0" dirty="0">
              <a:ln>
                <a:noFill/>
              </a:ln>
              <a:solidFill>
                <a:srgbClr val="153153"/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+mj-cs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79512" y="908720"/>
            <a:ext cx="8496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153153"/>
                </a:solidFill>
                <a:latin typeface="Cambria" pitchFamily="18" charset="0"/>
                <a:ea typeface="Cambria" pitchFamily="18" charset="0"/>
              </a:rPr>
              <a:t>Random  </a:t>
            </a:r>
            <a:r>
              <a:rPr lang="es-ES" sz="2400" dirty="0" err="1" smtClean="0">
                <a:solidFill>
                  <a:srgbClr val="153153"/>
                </a:solidFill>
                <a:latin typeface="Cambria" pitchFamily="18" charset="0"/>
                <a:ea typeface="Cambria" pitchFamily="18" charset="0"/>
              </a:rPr>
              <a:t>Forest</a:t>
            </a:r>
            <a:endParaRPr lang="es-ES" sz="2400" dirty="0" smtClean="0">
              <a:solidFill>
                <a:srgbClr val="153153"/>
              </a:solidFill>
              <a:latin typeface="Cambria" pitchFamily="18" charset="0"/>
              <a:ea typeface="Cambria" pitchFamily="18" charset="0"/>
            </a:endParaRPr>
          </a:p>
          <a:p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179512" y="1556792"/>
            <a:ext cx="849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Cambria" pitchFamily="18" charset="0"/>
                <a:ea typeface="Cambria" pitchFamily="18" charset="0"/>
              </a:rPr>
              <a:t>Parámetros utilizados: </a:t>
            </a:r>
            <a:r>
              <a:rPr lang="es-ES" i="1" dirty="0" smtClean="0">
                <a:latin typeface="Cambria" pitchFamily="18" charset="0"/>
                <a:ea typeface="Cambria" pitchFamily="18" charset="0"/>
              </a:rPr>
              <a:t>Nº de árboles generados </a:t>
            </a:r>
            <a:r>
              <a:rPr lang="es-ES" dirty="0" smtClean="0">
                <a:latin typeface="Cambria" pitchFamily="18" charset="0"/>
                <a:ea typeface="Cambria" pitchFamily="18" charset="0"/>
              </a:rPr>
              <a:t> = 100 y </a:t>
            </a:r>
            <a:r>
              <a:rPr lang="es-ES" i="1" dirty="0" smtClean="0">
                <a:latin typeface="Cambria" pitchFamily="18" charset="0"/>
                <a:ea typeface="Cambria" pitchFamily="18" charset="0"/>
              </a:rPr>
              <a:t>Máxima profundidad </a:t>
            </a:r>
            <a:r>
              <a:rPr lang="es-ES" dirty="0" smtClean="0">
                <a:latin typeface="Cambria" pitchFamily="18" charset="0"/>
                <a:ea typeface="Cambria" pitchFamily="18" charset="0"/>
              </a:rPr>
              <a:t>= 4.</a:t>
            </a:r>
          </a:p>
          <a:p>
            <a:endParaRPr lang="es-ES" dirty="0">
              <a:latin typeface="Cambria" pitchFamily="18" charset="0"/>
              <a:ea typeface="Cambria" pitchFamily="18" charset="0"/>
            </a:endParaRPr>
          </a:p>
          <a:p>
            <a:endParaRPr lang="es-ES" dirty="0" smtClean="0">
              <a:latin typeface="Cambria" pitchFamily="18" charset="0"/>
              <a:ea typeface="Cambria" pitchFamily="18" charset="0"/>
            </a:endParaRPr>
          </a:p>
          <a:p>
            <a:endParaRPr lang="es-ES" dirty="0">
              <a:latin typeface="Cambria" pitchFamily="18" charset="0"/>
              <a:ea typeface="Cambria" pitchFamily="18" charset="0"/>
            </a:endParaRPr>
          </a:p>
          <a:p>
            <a:endParaRPr lang="es-ES" dirty="0" smtClean="0">
              <a:latin typeface="Cambria" pitchFamily="18" charset="0"/>
              <a:ea typeface="Cambria" pitchFamily="18" charset="0"/>
            </a:endParaRPr>
          </a:p>
          <a:p>
            <a:endParaRPr lang="es-ES" dirty="0" smtClean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79512" y="260648"/>
            <a:ext cx="6172200" cy="648072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000" cap="small" dirty="0" smtClean="0">
                <a:solidFill>
                  <a:srgbClr val="153153"/>
                </a:solidFill>
                <a:latin typeface="Cambria" pitchFamily="18" charset="0"/>
                <a:ea typeface="Cambria" pitchFamily="18" charset="0"/>
                <a:cs typeface="+mj-cs"/>
              </a:rPr>
              <a:t>Resultados y discusión</a:t>
            </a:r>
            <a:endParaRPr kumimoji="0" lang="es-ES" sz="4000" b="0" i="0" u="none" strike="noStrike" kern="1200" cap="small" spc="0" normalizeH="0" baseline="0" noProof="0" dirty="0">
              <a:ln>
                <a:noFill/>
              </a:ln>
              <a:solidFill>
                <a:srgbClr val="153153"/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+mj-cs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79512" y="908720"/>
            <a:ext cx="8496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153153"/>
                </a:solidFill>
                <a:latin typeface="Cambria" pitchFamily="18" charset="0"/>
                <a:ea typeface="Cambria" pitchFamily="18" charset="0"/>
              </a:rPr>
              <a:t>Comparación de los modelos</a:t>
            </a:r>
          </a:p>
          <a:p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179512" y="1556792"/>
            <a:ext cx="8496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es-ES" dirty="0" smtClean="0">
                <a:latin typeface="Cambria" pitchFamily="18" charset="0"/>
                <a:ea typeface="Cambria" pitchFamily="18" charset="0"/>
              </a:rPr>
              <a:t> Los modelos </a:t>
            </a:r>
            <a:r>
              <a:rPr lang="es-ES" dirty="0" err="1" smtClean="0">
                <a:latin typeface="Cambria" pitchFamily="18" charset="0"/>
                <a:ea typeface="Cambria" pitchFamily="18" charset="0"/>
              </a:rPr>
              <a:t>kNN</a:t>
            </a:r>
            <a:r>
              <a:rPr lang="es-ES" dirty="0" smtClean="0">
                <a:latin typeface="Cambria" pitchFamily="18" charset="0"/>
                <a:ea typeface="Cambria" pitchFamily="18" charset="0"/>
              </a:rPr>
              <a:t> y SVM con PCA = 10 mostraron resultados similares. </a:t>
            </a:r>
          </a:p>
          <a:p>
            <a:endParaRPr lang="es-ES" dirty="0" smtClean="0">
              <a:latin typeface="Cambria" pitchFamily="18" charset="0"/>
              <a:ea typeface="Cambria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s-ES" dirty="0" smtClean="0">
                <a:latin typeface="Cambria" pitchFamily="18" charset="0"/>
                <a:ea typeface="Cambria" pitchFamily="18" charset="0"/>
              </a:rPr>
              <a:t> Random </a:t>
            </a:r>
            <a:r>
              <a:rPr lang="es-ES" dirty="0" err="1" smtClean="0">
                <a:latin typeface="Cambria" pitchFamily="18" charset="0"/>
                <a:ea typeface="Cambria" pitchFamily="18" charset="0"/>
              </a:rPr>
              <a:t>Forest</a:t>
            </a:r>
            <a:r>
              <a:rPr lang="es-ES" dirty="0" smtClean="0">
                <a:latin typeface="Cambria" pitchFamily="18" charset="0"/>
                <a:ea typeface="Cambria" pitchFamily="18" charset="0"/>
              </a:rPr>
              <a:t> con PCA = 10 obtuvo métricas pobres. </a:t>
            </a:r>
            <a:endParaRPr lang="es-ES" dirty="0">
              <a:latin typeface="Cambria" pitchFamily="18" charset="0"/>
              <a:ea typeface="Cambria" pitchFamily="18" charset="0"/>
            </a:endParaRPr>
          </a:p>
          <a:p>
            <a:endParaRPr lang="es-ES" dirty="0" smtClean="0">
              <a:latin typeface="Cambria" pitchFamily="18" charset="0"/>
              <a:ea typeface="Cambria" pitchFamily="18" charset="0"/>
            </a:endParaRPr>
          </a:p>
          <a:p>
            <a:endParaRPr lang="es-ES" dirty="0">
              <a:latin typeface="Cambria" pitchFamily="18" charset="0"/>
              <a:ea typeface="Cambria" pitchFamily="18" charset="0"/>
            </a:endParaRPr>
          </a:p>
          <a:p>
            <a:endParaRPr lang="es-ES" dirty="0" smtClean="0">
              <a:latin typeface="Cambria" pitchFamily="18" charset="0"/>
              <a:ea typeface="Cambria" pitchFamily="18" charset="0"/>
            </a:endParaRPr>
          </a:p>
          <a:p>
            <a:endParaRPr lang="es-ES" dirty="0" smtClean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79512" y="260648"/>
            <a:ext cx="6172200" cy="648072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000" cap="small" dirty="0" smtClean="0">
                <a:solidFill>
                  <a:srgbClr val="153153"/>
                </a:solidFill>
                <a:latin typeface="Cambria" pitchFamily="18" charset="0"/>
                <a:ea typeface="Cambria" pitchFamily="18" charset="0"/>
                <a:cs typeface="+mj-cs"/>
              </a:rPr>
              <a:t>Conclusiones</a:t>
            </a:r>
            <a:endParaRPr kumimoji="0" lang="es-ES" sz="4000" b="0" i="0" u="none" strike="noStrike" kern="1200" cap="small" spc="0" normalizeH="0" baseline="0" noProof="0" dirty="0">
              <a:ln>
                <a:noFill/>
              </a:ln>
              <a:solidFill>
                <a:srgbClr val="153153"/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+mj-cs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79512" y="980728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es-ES" dirty="0" smtClean="0">
                <a:latin typeface="Cambria" pitchFamily="18" charset="0"/>
                <a:ea typeface="Cambria" pitchFamily="18" charset="0"/>
              </a:rPr>
              <a:t> El modelo </a:t>
            </a:r>
            <a:r>
              <a:rPr lang="es-ES" dirty="0" err="1" smtClean="0">
                <a:latin typeface="Cambria" pitchFamily="18" charset="0"/>
                <a:ea typeface="Cambria" pitchFamily="18" charset="0"/>
              </a:rPr>
              <a:t>kNN</a:t>
            </a:r>
            <a:r>
              <a:rPr lang="es-ES" dirty="0" smtClean="0">
                <a:latin typeface="Cambria" pitchFamily="18" charset="0"/>
                <a:ea typeface="Cambria" pitchFamily="18" charset="0"/>
              </a:rPr>
              <a:t>, con 10 atributos (PCA), es el modelo más aceptable. </a:t>
            </a:r>
          </a:p>
          <a:p>
            <a:endParaRPr lang="es-ES" dirty="0">
              <a:latin typeface="Cambria" pitchFamily="18" charset="0"/>
              <a:ea typeface="Cambria" pitchFamily="18" charset="0"/>
            </a:endParaRPr>
          </a:p>
          <a:p>
            <a:endParaRPr lang="es-ES" dirty="0" smtClean="0">
              <a:latin typeface="Cambria" pitchFamily="18" charset="0"/>
              <a:ea typeface="Cambria" pitchFamily="18" charset="0"/>
            </a:endParaRPr>
          </a:p>
          <a:p>
            <a:endParaRPr lang="es-ES" dirty="0" smtClean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95</TotalTime>
  <Words>354</Words>
  <Application>Microsoft Office PowerPoint</Application>
  <PresentationFormat>Presentación en pantalla (4:3)</PresentationFormat>
  <Paragraphs>76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Mirador</vt:lpstr>
      <vt:lpstr>Clasificación de tumores sobre datos de expresión génica obtenidos por RNA-Seq con técnicas de aprendizaje máquina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aplicada a la búsqueda de un modelo de clasificación génica para distintos tipos de tumores</dc:title>
  <dc:creator>Admin</dc:creator>
  <cp:lastModifiedBy>Admin</cp:lastModifiedBy>
  <cp:revision>26</cp:revision>
  <dcterms:created xsi:type="dcterms:W3CDTF">2020-01-13T16:05:28Z</dcterms:created>
  <dcterms:modified xsi:type="dcterms:W3CDTF">2020-01-15T16:03:43Z</dcterms:modified>
</cp:coreProperties>
</file>