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320" r:id="rId5"/>
    <p:sldId id="323" r:id="rId6"/>
    <p:sldId id="339" r:id="rId7"/>
    <p:sldId id="329" r:id="rId8"/>
    <p:sldId id="325" r:id="rId9"/>
    <p:sldId id="317" r:id="rId10"/>
    <p:sldId id="318" r:id="rId11"/>
    <p:sldId id="335" r:id="rId12"/>
    <p:sldId id="328" r:id="rId13"/>
    <p:sldId id="336" r:id="rId14"/>
    <p:sldId id="330" r:id="rId15"/>
    <p:sldId id="331" r:id="rId16"/>
    <p:sldId id="332" r:id="rId17"/>
    <p:sldId id="333" r:id="rId18"/>
    <p:sldId id="337" r:id="rId19"/>
    <p:sldId id="338" r:id="rId20"/>
    <p:sldId id="334" r:id="rId21"/>
    <p:sldId id="294" r:id="rId2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a Arnaiz Navarro" initials="CAN" lastIdx="1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4F1"/>
    <a:srgbClr val="FFFBFF"/>
    <a:srgbClr val="FEFBFE"/>
    <a:srgbClr val="F5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474" autoAdjust="0"/>
  </p:normalViewPr>
  <p:slideViewPr>
    <p:cSldViewPr snapToGrid="0" snapToObjects="1">
      <p:cViewPr varScale="1">
        <p:scale>
          <a:sx n="120" d="100"/>
          <a:sy n="120" d="100"/>
        </p:scale>
        <p:origin x="1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6" d="100"/>
          <a:sy n="66" d="100"/>
        </p:scale>
        <p:origin x="277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2:13:20.501" idx="10">
    <p:pos x="10" y="10"/>
    <p:text>Update the name of the subject and your details (BTS email).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2:13:53.427" idx="11">
    <p:pos x="10" y="10"/>
    <p:text>Present the Project Lifecycle to contextualize.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4:43:35.559" idx="16">
    <p:pos x="10" y="10"/>
    <p:text>Update the slide according to your subject. Explain what they will learn during the subject from each phase involved.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4:46:57.609" idx="19">
    <p:pos x="10" y="10"/>
    <p:text>Engage them to attend meetups related to the subject, to build networking and continue their experience after the session, taking advantage of the Barcelona digital ecosystem.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5T11:36:18.509" idx="3">
    <p:pos x="9" y="9"/>
    <p:text>Explain the students the goal of the day and what is it useful for in a digital project. Explain the reason why they will learn it. It gives context and helps them to have the big picture.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5T11:39:22.905" idx="4">
    <p:pos x="6" y="7"/>
    <p:text>Include the index of contents of the subject, so the students have always context. For every lesson, highlight the content of the day, it will help students check their progress.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4:41:52.143" idx="16">
    <p:pos x="10" y="10"/>
    <p:text>Every day of class, convert the ppt to pdf and upload it in "Teams" following a structure of name that you keep for all the course. Example: 1_DigBus_5oct_Introduction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4:41:59.375" idx="17">
    <p:pos x="10" y="10"/>
    <p:text>Every day of class, convert the ppt to pdf and upload it in "Teams" following a structure of name that you keep for all the course. Example: 1_DigBus_5oct_Introduction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08-24T12:23:14.572" idx="15">
    <p:pos x="10" y="10"/>
    <p:text>Spend the last 10-15 minutes reviewing what they learnt. Check if they understood the key points by asking them specific questions. Leave enough time for Q&amp;A and revision.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733F71-3E53-C049-8158-7AAEB8A39446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A5D97B-F475-4844-892E-96B2457425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FD9B2D2D-9A65-4446-A4BB-2E9585DBB07A}"/>
              </a:ext>
            </a:extLst>
          </p:cNvPr>
          <p:cNvSpPr/>
          <p:nvPr userDrawn="1"/>
        </p:nvSpPr>
        <p:spPr>
          <a:xfrm>
            <a:off x="-15875" y="1917700"/>
            <a:ext cx="9159875" cy="2828925"/>
          </a:xfrm>
          <a:prstGeom prst="rect">
            <a:avLst/>
          </a:prstGeom>
          <a:solidFill>
            <a:srgbClr val="00B4F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334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4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BCE4E2FC-3526-4E4B-B705-006C1F11CF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6767" y="2732880"/>
            <a:ext cx="1198563" cy="1198563"/>
          </a:xfrm>
          <a:prstGeom prst="rect">
            <a:avLst/>
          </a:prstGeom>
        </p:spPr>
      </p:pic>
      <p:grpSp>
        <p:nvGrpSpPr>
          <p:cNvPr id="11" name="Group 6">
            <a:extLst>
              <a:ext uri="{FF2B5EF4-FFF2-40B4-BE49-F238E27FC236}">
                <a16:creationId xmlns:a16="http://schemas.microsoft.com/office/drawing/2014/main" id="{187D37BE-C181-43E9-90F7-B61667C34FC8}"/>
              </a:ext>
            </a:extLst>
          </p:cNvPr>
          <p:cNvGrpSpPr/>
          <p:nvPr userDrawn="1"/>
        </p:nvGrpSpPr>
        <p:grpSpPr>
          <a:xfrm>
            <a:off x="3568592" y="6370074"/>
            <a:ext cx="1990940" cy="246221"/>
            <a:chOff x="3506673" y="6101329"/>
            <a:chExt cx="1990940" cy="246221"/>
          </a:xfrm>
        </p:grpSpPr>
        <p:pic>
          <p:nvPicPr>
            <p:cNvPr id="12" name="Picture 1">
              <a:extLst>
                <a:ext uri="{FF2B5EF4-FFF2-40B4-BE49-F238E27FC236}">
                  <a16:creationId xmlns:a16="http://schemas.microsoft.com/office/drawing/2014/main" id="{75022B7C-FFCD-4B12-87C1-C77122926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06673" y="6138552"/>
              <a:ext cx="167984" cy="167984"/>
            </a:xfrm>
            <a:prstGeom prst="rect">
              <a:avLst/>
            </a:prstGeom>
          </p:spPr>
        </p:pic>
        <p:sp>
          <p:nvSpPr>
            <p:cNvPr id="13" name="TextBox 2">
              <a:extLst>
                <a:ext uri="{FF2B5EF4-FFF2-40B4-BE49-F238E27FC236}">
                  <a16:creationId xmlns:a16="http://schemas.microsoft.com/office/drawing/2014/main" id="{FF1E5786-D34D-4055-9CFE-361C113E930A}"/>
                </a:ext>
              </a:extLst>
            </p:cNvPr>
            <p:cNvSpPr txBox="1"/>
            <p:nvPr/>
          </p:nvSpPr>
          <p:spPr>
            <a:xfrm>
              <a:off x="3623382" y="6101329"/>
              <a:ext cx="18742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Avenir Book" charset="0"/>
                  <a:ea typeface="Avenir Book" charset="0"/>
                  <a:cs typeface="Avenir Book" charset="0"/>
                </a:rPr>
                <a:t>Barcelona Technology School S.L.</a:t>
              </a:r>
            </a:p>
          </p:txBody>
        </p:sp>
      </p:grp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518907C-2439-4983-BAC8-7149D5E4856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6100" y="5328924"/>
            <a:ext cx="2894012" cy="29400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 err="1"/>
              <a:t>Trainer’s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B3244821-56EE-4AB4-86D8-0C56A858755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6100" y="5769769"/>
            <a:ext cx="2894012" cy="29368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s-ES" dirty="0"/>
              <a:t>BTS Email </a:t>
            </a:r>
            <a:r>
              <a:rPr lang="es-ES" dirty="0" err="1"/>
              <a:t>address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B91770-53E7-40EA-9444-1EE23613D0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100" y="2732088"/>
            <a:ext cx="5094288" cy="1014412"/>
          </a:xfrm>
        </p:spPr>
        <p:txBody>
          <a:bodyPr>
            <a:normAutofit/>
          </a:bodyPr>
          <a:lstStyle>
            <a:lvl1pPr marL="0" indent="0">
              <a:buNone/>
              <a:defRPr sz="4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s-ES" sz="4800" b="1" dirty="0" err="1"/>
              <a:t>Subject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8025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72464"/>
            <a:ext cx="82296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s-ES_tradnl" dirty="0" err="1"/>
              <a:t>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3511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72985"/>
            <a:ext cx="8229600" cy="5575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s-ES_tradnl" dirty="0" err="1"/>
              <a:t>Title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2A8BC87-6B1C-4A74-94D5-634DA676C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56139"/>
            <a:ext cx="8229600" cy="356634"/>
          </a:xfr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s-ES" dirty="0" err="1"/>
              <a:t>Subtitle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8959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173114"/>
            <a:ext cx="8229600" cy="1143000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s-ES_tradnl" dirty="0" err="1"/>
              <a:t>Title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57200" y="1522758"/>
            <a:ext cx="8229600" cy="490007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 marL="2057400" indent="-228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s-ES_tradnl" dirty="0"/>
              <a:t>Content</a:t>
            </a:r>
          </a:p>
          <a:p>
            <a:pPr lvl="1"/>
            <a:r>
              <a:rPr lang="es-ES_tradnl" dirty="0"/>
              <a:t>Content</a:t>
            </a:r>
          </a:p>
          <a:p>
            <a:pPr lvl="2"/>
            <a:r>
              <a:rPr lang="es-ES_tradnl" dirty="0"/>
              <a:t>Content</a:t>
            </a:r>
          </a:p>
          <a:p>
            <a:pPr lvl="3"/>
            <a:r>
              <a:rPr lang="es-ES_tradnl" dirty="0"/>
              <a:t>Content</a:t>
            </a:r>
          </a:p>
          <a:p>
            <a:pPr lvl="4"/>
            <a:r>
              <a:rPr lang="es-ES_tradnl" dirty="0"/>
              <a:t>Content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201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472985"/>
            <a:ext cx="8229600" cy="5575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</a:lstStyle>
          <a:p>
            <a:r>
              <a:rPr lang="es-ES_tradnl" dirty="0" err="1"/>
              <a:t>Title</a:t>
            </a:r>
            <a:endParaRPr lang="es-ES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2A8BC87-6B1C-4A74-94D5-634DA676C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56139"/>
            <a:ext cx="8229600" cy="356634"/>
          </a:xfrm>
        </p:spPr>
        <p:txBody>
          <a:bodyPr lIns="0" tIns="0" rIns="0" bIns="0"/>
          <a:lstStyle>
            <a:lvl1pPr marL="0" indent="0" algn="ctr">
              <a:buNone/>
              <a:defRPr sz="1800" b="1"/>
            </a:lvl1pPr>
          </a:lstStyle>
          <a:p>
            <a:pPr lvl="0"/>
            <a:r>
              <a:rPr lang="es-ES" dirty="0" err="1"/>
              <a:t>Subtitle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431E53-F9C0-4BE1-AEE6-7F16C8E578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531344"/>
            <a:ext cx="8229600" cy="493069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s-ES" dirty="0"/>
              <a:t>Content</a:t>
            </a:r>
          </a:p>
          <a:p>
            <a:pPr lvl="1"/>
            <a:r>
              <a:rPr lang="es-ES" dirty="0"/>
              <a:t>Content</a:t>
            </a:r>
          </a:p>
          <a:p>
            <a:pPr lvl="2"/>
            <a:r>
              <a:rPr lang="es-ES" dirty="0"/>
              <a:t>Content</a:t>
            </a:r>
          </a:p>
          <a:p>
            <a:pPr lvl="3"/>
            <a:r>
              <a:rPr lang="es-ES" dirty="0"/>
              <a:t>Content</a:t>
            </a:r>
          </a:p>
          <a:p>
            <a:pPr lvl="4"/>
            <a:r>
              <a:rPr lang="es-E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601198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57200" y="881349"/>
            <a:ext cx="8229600" cy="5530468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742950" indent="-285750">
              <a:buFont typeface="Wingdings" panose="05000000000000000000" pitchFamily="2" charset="2"/>
              <a:buChar char="§"/>
              <a:defRPr sz="20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 marL="2057400" indent="-228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s-ES_tradnl" dirty="0"/>
              <a:t>Content</a:t>
            </a:r>
          </a:p>
          <a:p>
            <a:pPr lvl="1"/>
            <a:r>
              <a:rPr lang="es-ES_tradnl" dirty="0"/>
              <a:t>Content</a:t>
            </a:r>
          </a:p>
          <a:p>
            <a:pPr lvl="2"/>
            <a:r>
              <a:rPr lang="es-ES_tradnl" dirty="0"/>
              <a:t>Content</a:t>
            </a:r>
          </a:p>
          <a:p>
            <a:pPr lvl="3"/>
            <a:r>
              <a:rPr lang="es-ES_tradnl" dirty="0"/>
              <a:t>Content</a:t>
            </a:r>
          </a:p>
          <a:p>
            <a:pPr lvl="4"/>
            <a:r>
              <a:rPr lang="es-ES_tradnl" dirty="0"/>
              <a:t>Content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656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575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167585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0" tIns="0" rIns="0" bIns="0" rtlCol="0" anchor="ctr"/>
          <a:lstStyle/>
          <a:p>
            <a:pPr marL="0" lvl="0">
              <a:tabLst>
                <a:tab pos="177800" algn="l"/>
              </a:tabLst>
            </a:pPr>
            <a:r>
              <a:rPr lang="es-ES" dirty="0"/>
              <a:t>Title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341645"/>
            <a:ext cx="8229600" cy="507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Content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pic>
        <p:nvPicPr>
          <p:cNvPr id="7" name="Imagen 11" descr="Logo-BTS.jpg">
            <a:extLst>
              <a:ext uri="{FF2B5EF4-FFF2-40B4-BE49-F238E27FC236}">
                <a16:creationId xmlns:a16="http://schemas.microsoft.com/office/drawing/2014/main" id="{53E0F7CB-69ED-4434-A868-1CECD8D081AF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1186" y="136525"/>
            <a:ext cx="2200275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73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0" r:id="rId2"/>
    <p:sldLayoutId id="2147483659" r:id="rId3"/>
    <p:sldLayoutId id="2147483658" r:id="rId4"/>
    <p:sldLayoutId id="2147483661" r:id="rId5"/>
    <p:sldLayoutId id="2147483657" r:id="rId6"/>
    <p:sldLayoutId id="2147483655" r:id="rId7"/>
  </p:sldLayoutIdLst>
  <p:txStyles>
    <p:titleStyle>
      <a:lvl1pPr algn="ctr" defTabSz="457200" rtl="0" eaLnBrk="1" latinLnBrk="0" hangingPunct="1">
        <a:spcBef>
          <a:spcPct val="0"/>
        </a:spcBef>
        <a:buNone/>
        <a:defRPr lang="es-ES" sz="32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ku.it/en/big-data-lakes-too-many-ponds-thats-the-problem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AC50293-09D2-40ED-900C-8887BEE8A3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/>
              <a:t>Welcome</a:t>
            </a:r>
            <a:r>
              <a:rPr lang="es-ES" dirty="0"/>
              <a:t> to Python!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B3EF1C-0364-4C99-8F44-9DC7D0969C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Sergio Gago – Guillermo Alonso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868AFA-2566-48CB-A514-480EFBFE05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dirty="0" err="1"/>
              <a:t>sergiogh@gmail.com</a:t>
            </a:r>
            <a:endParaRPr lang="es-ES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3CF688C5-17E1-A34D-B568-B53176A617ED}"/>
              </a:ext>
            </a:extLst>
          </p:cNvPr>
          <p:cNvSpPr txBox="1"/>
          <p:nvPr/>
        </p:nvSpPr>
        <p:spPr>
          <a:xfrm>
            <a:off x="546100" y="4273998"/>
            <a:ext cx="5013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ea typeface="Avenir Book" charset="0"/>
                <a:cs typeface="Arial" panose="020B0604020202020204" pitchFamily="34" charset="0"/>
              </a:rPr>
              <a:t>Master in Big Data Solutions 2020-2021</a:t>
            </a:r>
          </a:p>
        </p:txBody>
      </p:sp>
      <p:pic>
        <p:nvPicPr>
          <p:cNvPr id="1026" name="Picture 2" descr="Python Software Foundation License - Wikipedia, la enciclopedia libre">
            <a:extLst>
              <a:ext uri="{FF2B5EF4-FFF2-40B4-BE49-F238E27FC236}">
                <a16:creationId xmlns:a16="http://schemas.microsoft.com/office/drawing/2014/main" id="{265308BE-F657-FC47-AA9F-507EB47B6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2101" y="0"/>
            <a:ext cx="3644757" cy="3644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52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D02C-9879-0948-886E-5821AEDB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</a:t>
            </a:r>
          </a:p>
        </p:txBody>
      </p:sp>
      <p:pic>
        <p:nvPicPr>
          <p:cNvPr id="4" name="Picture 2" descr="Python Software Foundation License - Wikipedia, la enciclopedia libre">
            <a:extLst>
              <a:ext uri="{FF2B5EF4-FFF2-40B4-BE49-F238E27FC236}">
                <a16:creationId xmlns:a16="http://schemas.microsoft.com/office/drawing/2014/main" id="{23A2D273-368E-F34A-8020-5358FF996D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21694" y="1522413"/>
            <a:ext cx="4900612" cy="490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3950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D1DC994-F23C-4FB6-8A4D-AEAA9BF8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learn</a:t>
            </a:r>
            <a:r>
              <a:rPr lang="es-ES" dirty="0"/>
              <a:t>? (in </a:t>
            </a:r>
            <a:r>
              <a:rPr lang="es-ES" dirty="0" err="1"/>
              <a:t>detail</a:t>
            </a:r>
            <a:r>
              <a:rPr lang="es-ES" dirty="0"/>
              <a:t>)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AA8D1BD-647D-4C15-8754-08318E014E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GB" dirty="0"/>
              <a:t>Use Unix based OS</a:t>
            </a:r>
          </a:p>
          <a:p>
            <a:pPr fontAlgn="base"/>
            <a:r>
              <a:rPr lang="en-GB" dirty="0"/>
              <a:t>Understand the “software engineering” mindset. Coding good practices, clean code. etc.</a:t>
            </a:r>
          </a:p>
          <a:p>
            <a:pPr fontAlgn="base"/>
            <a:r>
              <a:rPr lang="en-GB" dirty="0"/>
              <a:t>Have an overview of the software development landscape. Programming language types, most common frameworks, infrastructure providers.</a:t>
            </a:r>
          </a:p>
          <a:p>
            <a:pPr fontAlgn="base"/>
            <a:r>
              <a:rPr lang="en-GB" dirty="0"/>
              <a:t>Set up a working environment in Python, including setting up terminal, IDEs, version control, debugging, testing and deployment.</a:t>
            </a:r>
          </a:p>
          <a:p>
            <a:pPr fontAlgn="base"/>
            <a:r>
              <a:rPr lang="en-GB" dirty="0"/>
              <a:t>Use basic Python syntax to create simple programs</a:t>
            </a:r>
          </a:p>
          <a:p>
            <a:pPr fontAlgn="base"/>
            <a:r>
              <a:rPr lang="en-GB" dirty="0"/>
              <a:t>Do basic clean up and ordering operations on data files</a:t>
            </a:r>
          </a:p>
          <a:p>
            <a:pPr fontAlgn="base"/>
            <a:r>
              <a:rPr lang="en-GB" dirty="0"/>
              <a:t>Learn the basics of Object-Oriented Programming</a:t>
            </a:r>
          </a:p>
          <a:p>
            <a:pPr fontAlgn="base"/>
            <a:r>
              <a:rPr lang="en-GB" dirty="0"/>
              <a:t>Learn programming best practices for their projects</a:t>
            </a:r>
          </a:p>
          <a:p>
            <a:pPr fontAlgn="base"/>
            <a:r>
              <a:rPr lang="en-GB" dirty="0"/>
              <a:t>Integrate all these elements in a personal project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6744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46DC-3881-5648-BF14-C5B2BEF2B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AA7E7-66C8-5E4C-A0D1-28464F4721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(More or less)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4FB4A7-AA23-E64D-92AD-1E595E738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401513"/>
              </p:ext>
            </p:extLst>
          </p:nvPr>
        </p:nvGraphicFramePr>
        <p:xfrm>
          <a:off x="2600325" y="1926764"/>
          <a:ext cx="3943350" cy="1831340"/>
        </p:xfrm>
        <a:graphic>
          <a:graphicData uri="http://schemas.openxmlformats.org/drawingml/2006/table">
            <a:tbl>
              <a:tblPr/>
              <a:tblGrid>
                <a:gridCol w="1628775">
                  <a:extLst>
                    <a:ext uri="{9D8B030D-6E8A-4147-A177-3AD203B41FA5}">
                      <a16:colId xmlns:a16="http://schemas.microsoft.com/office/drawing/2014/main" val="2978698051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37500152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 – 9:30</a:t>
                      </a:r>
                      <a:endParaRPr lang="en-E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Recap</a:t>
                      </a:r>
                      <a:endParaRPr lang="en-GB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03627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9:30 - 11</a:t>
                      </a:r>
                      <a:endParaRPr lang="en-E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Lesson 1</a:t>
                      </a:r>
                      <a:endParaRPr lang="en-GB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646268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 – 11:30</a:t>
                      </a:r>
                      <a:endParaRPr lang="en-E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Morning Break</a:t>
                      </a:r>
                      <a:endParaRPr lang="en-GB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053907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11:30 – 13:30</a:t>
                      </a:r>
                      <a:endParaRPr lang="en-E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Lesson 2</a:t>
                      </a:r>
                      <a:endParaRPr lang="en-GB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12127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13:30 – 14:30</a:t>
                      </a:r>
                      <a:endParaRPr lang="en-E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Lunch Break</a:t>
                      </a:r>
                      <a:endParaRPr lang="en-GB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45989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14:30 – 16:30</a:t>
                      </a:r>
                      <a:endParaRPr lang="en-ES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Individual programming / Project Development</a:t>
                      </a:r>
                      <a:endParaRPr lang="en-GB" dirty="0">
                        <a:effectLst/>
                      </a:endParaRPr>
                    </a:p>
                  </a:txBody>
                  <a:tcPr marL="68580" marR="6858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03194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D0A7205-66D1-174B-96AA-A6F8791F849F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ES" altLang="en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ES" altLang="en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ES" altLang="en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010C3C8-A4B1-EA4B-809C-0DFD2B092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336243"/>
              </p:ext>
            </p:extLst>
          </p:nvPr>
        </p:nvGraphicFramePr>
        <p:xfrm>
          <a:off x="3529012" y="4140428"/>
          <a:ext cx="2085975" cy="1700987"/>
        </p:xfrm>
        <a:graphic>
          <a:graphicData uri="http://schemas.openxmlformats.org/drawingml/2006/table">
            <a:tbl>
              <a:tblPr/>
              <a:tblGrid>
                <a:gridCol w="295275">
                  <a:extLst>
                    <a:ext uri="{9D8B030D-6E8A-4147-A177-3AD203B41FA5}">
                      <a16:colId xmlns:a16="http://schemas.microsoft.com/office/drawing/2014/main" val="1411484005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829769015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3040267675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3650806097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18848173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152134433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2130913476"/>
                    </a:ext>
                  </a:extLst>
                </a:gridCol>
              </a:tblGrid>
              <a:tr h="228600">
                <a:tc gridSpan="7"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>
                          <a:solidFill>
                            <a:srgbClr val="FFFFFF"/>
                          </a:solidFill>
                          <a:effectLst/>
                          <a:latin typeface="Verdana" panose="020B0604030504040204" pitchFamily="34" charset="0"/>
                        </a:rPr>
                        <a:t>SEPTEMBER</a:t>
                      </a:r>
                      <a:endParaRPr lang="en-GB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84387"/>
                  </a:ext>
                </a:extLst>
              </a:tr>
              <a:tr h="264617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  <a:endParaRPr lang="en-GB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</a:t>
                      </a:r>
                      <a:endParaRPr lang="en-GB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</a:t>
                      </a:r>
                      <a:endParaRPr lang="en-GB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1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S</a:t>
                      </a:r>
                      <a:endParaRPr lang="en-GB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735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endParaRPr lang="en-ES" dirty="0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4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,Arial"/>
                        </a:rPr>
                        <a:t>5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,Arial"/>
                        </a:rPr>
                        <a:t>6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8282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,Arial"/>
                        </a:rPr>
                        <a:t>10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,Arial"/>
                        </a:rPr>
                        <a:t>12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31456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19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,Arial"/>
                        </a:rPr>
                        <a:t>20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15994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,Arial"/>
                        </a:rPr>
                        <a:t>26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,Arial"/>
                        </a:rPr>
                        <a:t>27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7442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28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>
                          <a:solidFill>
                            <a:srgbClr val="000000"/>
                          </a:solidFill>
                          <a:effectLst/>
                          <a:latin typeface="Verdana" panose="020B0604030504040204" pitchFamily="34" charset="0"/>
                        </a:rPr>
                        <a:t>3</a:t>
                      </a:r>
                      <a:endParaRPr lang="en-ES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E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erdana,Arial"/>
                        </a:rPr>
                        <a:t>4</a:t>
                      </a:r>
                      <a:endParaRPr lang="en-ES" dirty="0">
                        <a:effectLst/>
                      </a:endParaRPr>
                    </a:p>
                  </a:txBody>
                  <a:tcPr marL="44450" marR="44450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865100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66AE5570-4745-7049-AAFF-3F8E9E43A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8101" y="296068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ES" altLang="en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ES" altLang="en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ES" altLang="en-E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77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BEAC8-BD7B-2540-B89D-4668494A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DC4B0-B65A-7347-9819-EAD357E9F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Fasten your seatbelts!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F8372-5667-4549-90E6-ECC31004B8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55151" y="1454317"/>
            <a:ext cx="3816849" cy="4930698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GB" dirty="0"/>
              <a:t>Computing basics</a:t>
            </a:r>
          </a:p>
          <a:p>
            <a:pPr lvl="1" fontAlgn="base"/>
            <a:r>
              <a:rPr lang="en-GB" dirty="0"/>
              <a:t>Brief history of where we are</a:t>
            </a:r>
          </a:p>
          <a:p>
            <a:pPr lvl="1" fontAlgn="base"/>
            <a:r>
              <a:rPr lang="en-GB" dirty="0"/>
              <a:t>Binary</a:t>
            </a:r>
          </a:p>
          <a:p>
            <a:pPr lvl="1" fontAlgn="base"/>
            <a:r>
              <a:rPr lang="en-GB" dirty="0"/>
              <a:t>Encoding</a:t>
            </a:r>
          </a:p>
          <a:p>
            <a:pPr lvl="1" fontAlgn="base"/>
            <a:r>
              <a:rPr lang="en-GB" dirty="0"/>
              <a:t>Operating Systems: Filesystems, Processes &amp; threads, Networking</a:t>
            </a:r>
          </a:p>
          <a:p>
            <a:pPr fontAlgn="base"/>
            <a:r>
              <a:rPr lang="en-GB" dirty="0"/>
              <a:t>Introduction to programming</a:t>
            </a:r>
          </a:p>
          <a:p>
            <a:pPr lvl="1" fontAlgn="base"/>
            <a:r>
              <a:rPr lang="en-GB" dirty="0"/>
              <a:t>Learning to learn</a:t>
            </a:r>
          </a:p>
          <a:p>
            <a:pPr lvl="1" fontAlgn="base"/>
            <a:r>
              <a:rPr lang="en-GB" dirty="0"/>
              <a:t>How programmers approach problems</a:t>
            </a:r>
          </a:p>
          <a:p>
            <a:pPr lvl="1" fontAlgn="base"/>
            <a:r>
              <a:rPr lang="en-GB" dirty="0"/>
              <a:t>Programming languages, methodologies, frameworks and architectures</a:t>
            </a:r>
          </a:p>
          <a:p>
            <a:pPr lvl="1" fontAlgn="base"/>
            <a:r>
              <a:rPr lang="en-GB" dirty="0"/>
              <a:t>Infrastructure / Hosting basics</a:t>
            </a:r>
          </a:p>
          <a:p>
            <a:pPr lvl="1" fontAlgn="base"/>
            <a:r>
              <a:rPr lang="en-GB" dirty="0"/>
              <a:t>Coding good practices (introduction)</a:t>
            </a:r>
          </a:p>
          <a:p>
            <a:pPr fontAlgn="base"/>
            <a:r>
              <a:rPr lang="en-GB" dirty="0"/>
              <a:t>Development lifecycle</a:t>
            </a:r>
          </a:p>
          <a:p>
            <a:pPr lvl="1" fontAlgn="base"/>
            <a:r>
              <a:rPr lang="en-GB" dirty="0"/>
              <a:t>IDEs and tooling</a:t>
            </a:r>
          </a:p>
          <a:p>
            <a:pPr lvl="1" fontAlgn="base"/>
            <a:r>
              <a:rPr lang="en-GB" dirty="0"/>
              <a:t>Dependencies, libraries, components</a:t>
            </a:r>
          </a:p>
          <a:p>
            <a:pPr lvl="1" fontAlgn="base"/>
            <a:r>
              <a:rPr lang="en-GB" dirty="0"/>
              <a:t>Version Control: Git &amp; </a:t>
            </a:r>
            <a:r>
              <a:rPr lang="en-GB" dirty="0" err="1"/>
              <a:t>Gitflow</a:t>
            </a:r>
            <a:endParaRPr lang="en-GB" dirty="0"/>
          </a:p>
          <a:p>
            <a:pPr lvl="1" fontAlgn="base"/>
            <a:r>
              <a:rPr lang="en-GB" dirty="0"/>
              <a:t>Testing &amp; CICD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8024322-0BF3-DE47-871F-D4E51C067C27}"/>
              </a:ext>
            </a:extLst>
          </p:cNvPr>
          <p:cNvSpPr txBox="1">
            <a:spLocks/>
          </p:cNvSpPr>
          <p:nvPr/>
        </p:nvSpPr>
        <p:spPr>
          <a:xfrm>
            <a:off x="4472683" y="1454317"/>
            <a:ext cx="3816849" cy="4930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dirty="0"/>
              <a:t>Introduction to Python</a:t>
            </a:r>
          </a:p>
          <a:p>
            <a:pPr lvl="1" fontAlgn="base"/>
            <a:r>
              <a:rPr lang="en-GB" dirty="0"/>
              <a:t>Language history</a:t>
            </a:r>
          </a:p>
          <a:p>
            <a:pPr lvl="1" fontAlgn="base"/>
            <a:r>
              <a:rPr lang="en-GB" dirty="0"/>
              <a:t>Different implementations</a:t>
            </a:r>
          </a:p>
          <a:p>
            <a:pPr lvl="1" fontAlgn="base"/>
            <a:r>
              <a:rPr lang="en-GB" dirty="0"/>
              <a:t>Python Interpreter</a:t>
            </a:r>
          </a:p>
          <a:p>
            <a:pPr lvl="1" fontAlgn="base"/>
            <a:r>
              <a:rPr lang="en-GB" dirty="0" err="1"/>
              <a:t>Jupyter</a:t>
            </a:r>
            <a:r>
              <a:rPr lang="en-GB" dirty="0"/>
              <a:t> notebooks</a:t>
            </a:r>
          </a:p>
          <a:p>
            <a:pPr lvl="1" fontAlgn="base"/>
            <a:r>
              <a:rPr lang="en-GB" dirty="0"/>
              <a:t>Variables and Types</a:t>
            </a:r>
            <a:endParaRPr lang="en-GB" sz="3200" dirty="0"/>
          </a:p>
          <a:p>
            <a:pPr lvl="1" fontAlgn="base"/>
            <a:r>
              <a:rPr lang="en-GB" dirty="0"/>
              <a:t>Keyboard input</a:t>
            </a:r>
            <a:endParaRPr lang="en-GB" sz="3200" dirty="0"/>
          </a:p>
          <a:p>
            <a:pPr lvl="1" fontAlgn="base"/>
            <a:r>
              <a:rPr lang="en-GB" dirty="0"/>
              <a:t>Basic Operators</a:t>
            </a:r>
            <a:endParaRPr lang="en-GB" sz="3200" dirty="0"/>
          </a:p>
          <a:p>
            <a:pPr lvl="1" fontAlgn="base"/>
            <a:r>
              <a:rPr lang="en-GB" dirty="0"/>
              <a:t>Flow Control</a:t>
            </a:r>
            <a:endParaRPr lang="en-GB" sz="3200" dirty="0"/>
          </a:p>
          <a:p>
            <a:pPr lvl="1" fontAlgn="base"/>
            <a:r>
              <a:rPr lang="en-GB" dirty="0"/>
              <a:t>Lists and Dictionaries</a:t>
            </a:r>
            <a:endParaRPr lang="en-GB" sz="3200" dirty="0"/>
          </a:p>
          <a:p>
            <a:pPr lvl="1" fontAlgn="base"/>
            <a:r>
              <a:rPr lang="en-GB" dirty="0"/>
              <a:t>Data structures</a:t>
            </a:r>
            <a:endParaRPr lang="en-GB" sz="3200" dirty="0"/>
          </a:p>
          <a:p>
            <a:pPr lvl="1" fontAlgn="base"/>
            <a:r>
              <a:rPr lang="en-GB" dirty="0"/>
              <a:t>Strings operations and formatting</a:t>
            </a:r>
            <a:endParaRPr lang="en-GB" sz="3200" dirty="0"/>
          </a:p>
          <a:p>
            <a:pPr lvl="1" fontAlgn="base"/>
            <a:r>
              <a:rPr lang="en-GB" dirty="0"/>
              <a:t>Functions</a:t>
            </a:r>
            <a:endParaRPr lang="en-GB" sz="3200" dirty="0"/>
          </a:p>
          <a:p>
            <a:pPr lvl="1" fontAlgn="base"/>
            <a:r>
              <a:rPr lang="en-GB" dirty="0"/>
              <a:t>Classes</a:t>
            </a:r>
          </a:p>
          <a:p>
            <a:pPr lvl="1" fontAlgn="base"/>
            <a:r>
              <a:rPr lang="en-GB" dirty="0"/>
              <a:t>Key libraries: </a:t>
            </a:r>
            <a:r>
              <a:rPr lang="en-GB" dirty="0" err="1"/>
              <a:t>Numpy</a:t>
            </a:r>
            <a:r>
              <a:rPr lang="en-GB" dirty="0"/>
              <a:t>, Matplotlib</a:t>
            </a:r>
          </a:p>
          <a:p>
            <a:pPr lvl="1" fontAlgn="base"/>
            <a:r>
              <a:rPr lang="en-GB" dirty="0"/>
              <a:t>Regular Expressions</a:t>
            </a:r>
            <a:endParaRPr lang="en-GB" sz="3200" dirty="0"/>
          </a:p>
          <a:p>
            <a:pPr lvl="1" fontAlgn="base"/>
            <a:r>
              <a:rPr lang="en-GB" dirty="0"/>
              <a:t>Exceptions</a:t>
            </a:r>
            <a:endParaRPr lang="en-GB" sz="3200" dirty="0"/>
          </a:p>
          <a:p>
            <a:pPr lvl="1" fontAlgn="base"/>
            <a:r>
              <a:rPr lang="en-GB" dirty="0"/>
              <a:t>Working with Files</a:t>
            </a:r>
          </a:p>
          <a:p>
            <a:pPr lvl="1" fontAlgn="base"/>
            <a:r>
              <a:rPr lang="en-GB" dirty="0"/>
              <a:t>JSON workshop</a:t>
            </a:r>
          </a:p>
          <a:p>
            <a:pPr fontAlgn="base"/>
            <a:r>
              <a:rPr lang="en-GB" dirty="0"/>
              <a:t>Coding good practices applied</a:t>
            </a:r>
          </a:p>
          <a:p>
            <a:pPr lvl="1" fontAlgn="base"/>
            <a:r>
              <a:rPr lang="en-GB" dirty="0"/>
              <a:t>Design patterns</a:t>
            </a:r>
          </a:p>
          <a:p>
            <a:pPr lvl="1" fontAlgn="base"/>
            <a:r>
              <a:rPr lang="en-GB" dirty="0"/>
              <a:t>Clean Code</a:t>
            </a:r>
          </a:p>
          <a:p>
            <a:pPr lvl="1" fontAlgn="base"/>
            <a:r>
              <a:rPr lang="en-GB" dirty="0"/>
              <a:t>SOLID principles</a:t>
            </a:r>
          </a:p>
          <a:p>
            <a:pPr lvl="1" fontAlgn="base"/>
            <a:r>
              <a:rPr lang="en-GB" dirty="0"/>
              <a:t>TDD</a:t>
            </a:r>
          </a:p>
        </p:txBody>
      </p:sp>
    </p:spTree>
    <p:extLst>
      <p:ext uri="{BB962C8B-B14F-4D97-AF65-F5344CB8AC3E}">
        <p14:creationId xmlns:p14="http://schemas.microsoft.com/office/powerpoint/2010/main" val="3398822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993B5-07AB-8D49-9E74-F7A207E0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Yes, but how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1089D-655D-4846-87FD-0A6299EA02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That’s a lot of stuff, how are we going to tackle it?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043AA-ECD9-604C-8778-B323D9D4D4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First, we will do a little bit of theory. Just to start from the same point</a:t>
            </a:r>
          </a:p>
          <a:p>
            <a:r>
              <a:rPr lang="en-US" dirty="0"/>
              <a:t>Then we will do some coding</a:t>
            </a:r>
          </a:p>
          <a:p>
            <a:r>
              <a:rPr lang="en-US" dirty="0"/>
              <a:t>Then we will continue coding</a:t>
            </a:r>
          </a:p>
          <a:p>
            <a:r>
              <a:rPr lang="en-US" dirty="0"/>
              <a:t>... More coding...</a:t>
            </a:r>
          </a:p>
          <a:p>
            <a:r>
              <a:rPr lang="en-US" dirty="0"/>
              <a:t>... And a bit more coding ...</a:t>
            </a:r>
          </a:p>
          <a:p>
            <a:r>
              <a:rPr lang="en-US" dirty="0"/>
              <a:t>... We will code until your eyes bleed ...</a:t>
            </a:r>
          </a:p>
          <a:p>
            <a:r>
              <a:rPr lang="en-US" dirty="0"/>
              <a:t>... And then we will code a final project in Python in pairs*...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600" i="1" dirty="0"/>
              <a:t>* To be decided</a:t>
            </a:r>
          </a:p>
        </p:txBody>
      </p:sp>
    </p:spTree>
    <p:extLst>
      <p:ext uri="{BB962C8B-B14F-4D97-AF65-F5344CB8AC3E}">
        <p14:creationId xmlns:p14="http://schemas.microsoft.com/office/powerpoint/2010/main" val="3817048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09287-1DEE-514D-AF8D-99B67D6C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Pre-Course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2573C-22B0-0041-9C93-AB36F067C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Choose one, or make your own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9B65A-1173-874B-A2BA-9DBC7834C8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base"/>
            <a:r>
              <a:rPr lang="en-GB" dirty="0"/>
              <a:t>Traveller salesman problem</a:t>
            </a:r>
          </a:p>
          <a:p>
            <a:pPr fontAlgn="base"/>
            <a:r>
              <a:rPr lang="en-GB" dirty="0"/>
              <a:t>Super simple weather predictor</a:t>
            </a:r>
          </a:p>
          <a:p>
            <a:pPr fontAlgn="base"/>
            <a:r>
              <a:rPr lang="en-GB" dirty="0"/>
              <a:t>Marvel superhero explorer</a:t>
            </a:r>
          </a:p>
          <a:p>
            <a:pPr fontAlgn="base"/>
            <a:r>
              <a:rPr lang="en-GB" dirty="0"/>
              <a:t>Task List Manager</a:t>
            </a:r>
          </a:p>
          <a:p>
            <a:pPr fontAlgn="base"/>
            <a:r>
              <a:rPr lang="en-GB" dirty="0"/>
              <a:t>Snake game</a:t>
            </a:r>
          </a:p>
          <a:p>
            <a:pPr fontAlgn="base"/>
            <a:r>
              <a:rPr lang="en-GB" dirty="0"/>
              <a:t>Mastermind Game</a:t>
            </a:r>
          </a:p>
          <a:p>
            <a:pPr fontAlgn="base"/>
            <a:r>
              <a:rPr lang="en-GB" dirty="0"/>
              <a:t>Battleships!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87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43C75-7911-4843-9735-B5A0215E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FF5A9-8F35-B848-984E-DA4DEAB1D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1140C-C408-674B-A90F-890C06573D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Participation: 30%</a:t>
            </a:r>
          </a:p>
          <a:p>
            <a:pPr marL="457200" lvl="1" indent="0">
              <a:buNone/>
            </a:pPr>
            <a:r>
              <a:rPr lang="en-GB" dirty="0"/>
              <a:t>Active participation in class is expected during the subject.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b="1" dirty="0"/>
              <a:t>Individual Project and Assignments: 60%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Continuous assessment by delivery of individual exercises 	and group exercises.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b="1" dirty="0"/>
              <a:t>Test: 10%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Result of tests done in class.</a:t>
            </a:r>
          </a:p>
          <a:p>
            <a:pPr marL="0" indent="0">
              <a:buNone/>
            </a:pPr>
            <a:br>
              <a:rPr lang="en-GB" dirty="0"/>
            </a:br>
            <a:r>
              <a:rPr lang="en-GB" b="1" dirty="0"/>
              <a:t>85% of attendance to each subject is required to pass the Master.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139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9D781-56FB-514C-B1FC-DEEE1C2AE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to know each other!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10FAE-C50C-424B-B1F4-AFD60C7B90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622E1-0B9F-D749-96CD-C65D36DD04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Who are you, what do you do, where do you come from, what you expect from the course</a:t>
            </a:r>
          </a:p>
          <a:p>
            <a:r>
              <a:rPr lang="en-US" dirty="0"/>
              <a:t>What do you know about programming (and about Python)</a:t>
            </a:r>
          </a:p>
          <a:p>
            <a:r>
              <a:rPr lang="en-US" dirty="0"/>
              <a:t>Why do you want to work in Data?</a:t>
            </a:r>
          </a:p>
        </p:txBody>
      </p:sp>
    </p:spTree>
    <p:extLst>
      <p:ext uri="{BB962C8B-B14F-4D97-AF65-F5344CB8AC3E}">
        <p14:creationId xmlns:p14="http://schemas.microsoft.com/office/powerpoint/2010/main" val="2308741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728788"/>
            <a:ext cx="9144000" cy="2947987"/>
          </a:xfrm>
          <a:prstGeom prst="rect">
            <a:avLst/>
          </a:prstGeom>
          <a:solidFill>
            <a:srgbClr val="009D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34820" name="Imagen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92300" y="1728788"/>
            <a:ext cx="5384800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4025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64B1A-5706-42CB-ADBE-10D83D094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Project </a:t>
            </a:r>
            <a:r>
              <a:rPr lang="en-GB" dirty="0"/>
              <a:t>Lifecycle</a:t>
            </a:r>
          </a:p>
        </p:txBody>
      </p:sp>
      <p:pic>
        <p:nvPicPr>
          <p:cNvPr id="33" name="Picture 31">
            <a:extLst>
              <a:ext uri="{FF2B5EF4-FFF2-40B4-BE49-F238E27FC236}">
                <a16:creationId xmlns:a16="http://schemas.microsoft.com/office/drawing/2014/main" id="{9C8CB6A7-DB84-4BA8-9B9F-6A8AF053F6D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304748" y="1666304"/>
            <a:ext cx="4847760" cy="4682880"/>
          </a:xfrm>
          <a:prstGeom prst="rect">
            <a:avLst/>
          </a:prstGeom>
          <a:ln>
            <a:noFill/>
          </a:ln>
        </p:spPr>
      </p:pic>
      <p:sp>
        <p:nvSpPr>
          <p:cNvPr id="34" name="CustomShape 2">
            <a:extLst>
              <a:ext uri="{FF2B5EF4-FFF2-40B4-BE49-F238E27FC236}">
                <a16:creationId xmlns:a16="http://schemas.microsoft.com/office/drawing/2014/main" id="{FA71DC1F-CBAD-48AD-89B6-5B82B66F54C1}"/>
              </a:ext>
            </a:extLst>
          </p:cNvPr>
          <p:cNvSpPr/>
          <p:nvPr/>
        </p:nvSpPr>
        <p:spPr>
          <a:xfrm>
            <a:off x="5809708" y="3204224"/>
            <a:ext cx="1110600" cy="51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latin typeface="Arial"/>
                <a:ea typeface="Arial"/>
              </a:rPr>
              <a:t>Data collection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35" name="CustomShape 3">
            <a:extLst>
              <a:ext uri="{FF2B5EF4-FFF2-40B4-BE49-F238E27FC236}">
                <a16:creationId xmlns:a16="http://schemas.microsoft.com/office/drawing/2014/main" id="{16032856-7C7D-412C-A411-8B94CDEC7DD0}"/>
              </a:ext>
            </a:extLst>
          </p:cNvPr>
          <p:cNvSpPr/>
          <p:nvPr/>
        </p:nvSpPr>
        <p:spPr>
          <a:xfrm>
            <a:off x="4118428" y="2011184"/>
            <a:ext cx="1100160" cy="51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UnderstandBusiness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6" name="CustomShape 4">
            <a:extLst>
              <a:ext uri="{FF2B5EF4-FFF2-40B4-BE49-F238E27FC236}">
                <a16:creationId xmlns:a16="http://schemas.microsoft.com/office/drawing/2014/main" id="{5FDB20AF-525F-4486-8578-C822A1A12020}"/>
              </a:ext>
            </a:extLst>
          </p:cNvPr>
          <p:cNvSpPr/>
          <p:nvPr/>
        </p:nvSpPr>
        <p:spPr>
          <a:xfrm>
            <a:off x="5056588" y="5206544"/>
            <a:ext cx="1247040" cy="51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Analysis &amp; Visualization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37" name="CustomShape 5">
            <a:extLst>
              <a:ext uri="{FF2B5EF4-FFF2-40B4-BE49-F238E27FC236}">
                <a16:creationId xmlns:a16="http://schemas.microsoft.com/office/drawing/2014/main" id="{8D32CC9D-6727-4764-BC5C-68B0D8896DE4}"/>
              </a:ext>
            </a:extLst>
          </p:cNvPr>
          <p:cNvSpPr/>
          <p:nvPr/>
        </p:nvSpPr>
        <p:spPr>
          <a:xfrm>
            <a:off x="3743308" y="3658904"/>
            <a:ext cx="1935000" cy="4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000000"/>
                </a:solidFill>
                <a:latin typeface="Arial"/>
                <a:ea typeface="Arial"/>
              </a:rPr>
              <a:t>To lead and manage Big Data projects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38" name="CustomShape 6">
            <a:extLst>
              <a:ext uri="{FF2B5EF4-FFF2-40B4-BE49-F238E27FC236}">
                <a16:creationId xmlns:a16="http://schemas.microsoft.com/office/drawing/2014/main" id="{7A50690A-9978-4185-916B-8EB7FDA1D31B}"/>
              </a:ext>
            </a:extLst>
          </p:cNvPr>
          <p:cNvSpPr/>
          <p:nvPr/>
        </p:nvSpPr>
        <p:spPr>
          <a:xfrm>
            <a:off x="5326228" y="1242584"/>
            <a:ext cx="2077560" cy="634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DEFINE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 data-driven opportunities based on business value creation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39" name="CustomShape 7">
            <a:extLst>
              <a:ext uri="{FF2B5EF4-FFF2-40B4-BE49-F238E27FC236}">
                <a16:creationId xmlns:a16="http://schemas.microsoft.com/office/drawing/2014/main" id="{254A0E5D-BAE4-455A-943C-FE0B5180689D}"/>
              </a:ext>
            </a:extLst>
          </p:cNvPr>
          <p:cNvSpPr/>
          <p:nvPr/>
        </p:nvSpPr>
        <p:spPr>
          <a:xfrm>
            <a:off x="7145308" y="3170384"/>
            <a:ext cx="1434960" cy="634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IDENTIFY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,</a:t>
            </a: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transform and validate data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0" name="CustomShape 8">
            <a:extLst>
              <a:ext uri="{FF2B5EF4-FFF2-40B4-BE49-F238E27FC236}">
                <a16:creationId xmlns:a16="http://schemas.microsoft.com/office/drawing/2014/main" id="{02E4B113-5DAA-480B-B757-FC22B755C26E}"/>
              </a:ext>
            </a:extLst>
          </p:cNvPr>
          <p:cNvSpPr/>
          <p:nvPr/>
        </p:nvSpPr>
        <p:spPr>
          <a:xfrm>
            <a:off x="2387852" y="3385664"/>
            <a:ext cx="1163160" cy="301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Exploit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41" name="CustomShape 9">
            <a:extLst>
              <a:ext uri="{FF2B5EF4-FFF2-40B4-BE49-F238E27FC236}">
                <a16:creationId xmlns:a16="http://schemas.microsoft.com/office/drawing/2014/main" id="{AABAAC6F-0722-449C-999D-2CF40A77E605}"/>
              </a:ext>
            </a:extLst>
          </p:cNvPr>
          <p:cNvSpPr/>
          <p:nvPr/>
        </p:nvSpPr>
        <p:spPr>
          <a:xfrm>
            <a:off x="1087892" y="5614064"/>
            <a:ext cx="1816200" cy="6339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DEVELOP &amp; TRAIN 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intelligent</a:t>
            </a: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data algorithms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2" name="CustomShape 10">
            <a:extLst>
              <a:ext uri="{FF2B5EF4-FFF2-40B4-BE49-F238E27FC236}">
                <a16:creationId xmlns:a16="http://schemas.microsoft.com/office/drawing/2014/main" id="{DD6C448C-B3E5-476D-97A4-F4F93650482E}"/>
              </a:ext>
            </a:extLst>
          </p:cNvPr>
          <p:cNvSpPr/>
          <p:nvPr/>
        </p:nvSpPr>
        <p:spPr>
          <a:xfrm>
            <a:off x="628228" y="3170384"/>
            <a:ext cx="1837080" cy="634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IMPLEMENT &amp; OPTIMIZE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 data-driven business models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3" name="CustomShape 11">
            <a:extLst>
              <a:ext uri="{FF2B5EF4-FFF2-40B4-BE49-F238E27FC236}">
                <a16:creationId xmlns:a16="http://schemas.microsoft.com/office/drawing/2014/main" id="{7DD9C2BD-B9D6-4B25-87C8-813F0ABFD1EE}"/>
              </a:ext>
            </a:extLst>
          </p:cNvPr>
          <p:cNvSpPr/>
          <p:nvPr/>
        </p:nvSpPr>
        <p:spPr>
          <a:xfrm>
            <a:off x="6478172" y="5614064"/>
            <a:ext cx="2077560" cy="45216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Arial"/>
                <a:ea typeface="Arial"/>
              </a:rPr>
              <a:t>DEVELOP</a:t>
            </a:r>
            <a:r>
              <a:rPr lang="en-US" sz="1200" b="0" strike="noStrike" spc="-1">
                <a:solidFill>
                  <a:srgbClr val="000000"/>
                </a:solidFill>
                <a:latin typeface="Arial"/>
                <a:ea typeface="Arial"/>
              </a:rPr>
              <a:t> analytical and data visualization techniques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44" name="CustomShape 12">
            <a:extLst>
              <a:ext uri="{FF2B5EF4-FFF2-40B4-BE49-F238E27FC236}">
                <a16:creationId xmlns:a16="http://schemas.microsoft.com/office/drawing/2014/main" id="{57543791-9679-4420-A413-2AD5AAD5273D}"/>
              </a:ext>
            </a:extLst>
          </p:cNvPr>
          <p:cNvSpPr/>
          <p:nvPr/>
        </p:nvSpPr>
        <p:spPr>
          <a:xfrm>
            <a:off x="2995588" y="5216264"/>
            <a:ext cx="1247040" cy="51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Smart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010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C78DB-32F4-4FDD-B754-1B518CD5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Project </a:t>
            </a:r>
            <a:r>
              <a:rPr lang="en-GB" dirty="0"/>
              <a:t>Lifecycle</a:t>
            </a:r>
            <a:endParaRPr lang="es-ES" dirty="0"/>
          </a:p>
        </p:txBody>
      </p:sp>
      <p:pic>
        <p:nvPicPr>
          <p:cNvPr id="3" name="Picture 31">
            <a:extLst>
              <a:ext uri="{FF2B5EF4-FFF2-40B4-BE49-F238E27FC236}">
                <a16:creationId xmlns:a16="http://schemas.microsoft.com/office/drawing/2014/main" id="{9FDCC6C0-A3C6-48DE-BEB5-341966285B7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264760" y="1588718"/>
            <a:ext cx="4847760" cy="4682880"/>
          </a:xfrm>
          <a:prstGeom prst="rect">
            <a:avLst/>
          </a:prstGeom>
          <a:ln>
            <a:noFill/>
          </a:ln>
        </p:spPr>
      </p:pic>
      <p:sp>
        <p:nvSpPr>
          <p:cNvPr id="4" name="CustomShape 2">
            <a:extLst>
              <a:ext uri="{FF2B5EF4-FFF2-40B4-BE49-F238E27FC236}">
                <a16:creationId xmlns:a16="http://schemas.microsoft.com/office/drawing/2014/main" id="{50C33EB3-B482-47B4-A744-3DB782B927EF}"/>
              </a:ext>
            </a:extLst>
          </p:cNvPr>
          <p:cNvSpPr/>
          <p:nvPr/>
        </p:nvSpPr>
        <p:spPr>
          <a:xfrm>
            <a:off x="5769720" y="3154358"/>
            <a:ext cx="1110600" cy="51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Data collection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7F1E1716-4F3F-4B8D-84AF-3B4F2ECBD9E6}"/>
              </a:ext>
            </a:extLst>
          </p:cNvPr>
          <p:cNvSpPr/>
          <p:nvPr/>
        </p:nvSpPr>
        <p:spPr>
          <a:xfrm>
            <a:off x="4078440" y="1961318"/>
            <a:ext cx="1100160" cy="51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UnderstandBusiness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54E7F442-8B06-4F1E-BAC5-1F8E9F999223}"/>
              </a:ext>
            </a:extLst>
          </p:cNvPr>
          <p:cNvSpPr/>
          <p:nvPr/>
        </p:nvSpPr>
        <p:spPr>
          <a:xfrm>
            <a:off x="5016600" y="5128958"/>
            <a:ext cx="1247040" cy="51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Analysis &amp; Visualization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7" name="CustomShape 5">
            <a:extLst>
              <a:ext uri="{FF2B5EF4-FFF2-40B4-BE49-F238E27FC236}">
                <a16:creationId xmlns:a16="http://schemas.microsoft.com/office/drawing/2014/main" id="{87B90BBF-E0DD-44A7-8521-4D584849D1BF}"/>
              </a:ext>
            </a:extLst>
          </p:cNvPr>
          <p:cNvSpPr/>
          <p:nvPr/>
        </p:nvSpPr>
        <p:spPr>
          <a:xfrm>
            <a:off x="3703320" y="3581318"/>
            <a:ext cx="1935000" cy="4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1300" b="1" strike="noStrike" spc="-1">
                <a:solidFill>
                  <a:srgbClr val="000000"/>
                </a:solidFill>
                <a:latin typeface="Arial"/>
                <a:ea typeface="Arial"/>
              </a:rPr>
              <a:t>To lead and manage Big Data projects</a:t>
            </a:r>
            <a:endParaRPr lang="en-US" sz="1300" b="0" strike="noStrike" spc="-1">
              <a:latin typeface="Arial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55D1B1C3-F10B-4473-8C76-36AF916157EC}"/>
              </a:ext>
            </a:extLst>
          </p:cNvPr>
          <p:cNvSpPr/>
          <p:nvPr/>
        </p:nvSpPr>
        <p:spPr>
          <a:xfrm>
            <a:off x="5311440" y="1125038"/>
            <a:ext cx="2639160" cy="817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trike="noStrike" spc="-1" dirty="0">
                <a:latin typeface="Arial"/>
                <a:ea typeface="DejaVu Sans"/>
              </a:rPr>
              <a:t>Data-Driven Business</a:t>
            </a:r>
            <a:endParaRPr lang="en-US" sz="120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Creative Technology </a:t>
            </a:r>
            <a:endParaRPr lang="en-US" sz="12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Entrepreneurship </a:t>
            </a:r>
            <a:endParaRPr lang="en-US" sz="12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Big Data legal &amp; Security</a:t>
            </a: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Agile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" name="CustomShape 7">
            <a:extLst>
              <a:ext uri="{FF2B5EF4-FFF2-40B4-BE49-F238E27FC236}">
                <a16:creationId xmlns:a16="http://schemas.microsoft.com/office/drawing/2014/main" id="{7BB8D2BD-7AC3-420F-9F8E-50A2E7FE8455}"/>
              </a:ext>
            </a:extLst>
          </p:cNvPr>
          <p:cNvSpPr/>
          <p:nvPr/>
        </p:nvSpPr>
        <p:spPr>
          <a:xfrm>
            <a:off x="6950160" y="2731358"/>
            <a:ext cx="2256773" cy="1182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16000" indent="-2124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dirty="0">
                <a:latin typeface="Arial"/>
              </a:rPr>
              <a:t>Data-Driven Business</a:t>
            </a: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trike="noStrike" spc="-1" dirty="0">
                <a:latin typeface="Arial"/>
                <a:ea typeface="Arial"/>
              </a:rPr>
              <a:t>Data Science Foundations</a:t>
            </a:r>
            <a:endParaRPr lang="en-US" sz="120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trike="noStrike" spc="-1" dirty="0">
                <a:latin typeface="Arial"/>
                <a:ea typeface="Arial"/>
              </a:rPr>
              <a:t>Big Data Infrastructure</a:t>
            </a:r>
            <a:endParaRPr lang="en-US" sz="120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Real-time Data Analysis</a:t>
            </a:r>
            <a:endParaRPr lang="en-US" sz="1200" b="0" strike="noStrike" spc="-1" dirty="0">
              <a:latin typeface="Arial"/>
            </a:endParaRPr>
          </a:p>
          <a:p>
            <a:pPr marL="216000" indent="-2124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Big Data legal &amp; Security</a:t>
            </a: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Agile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0" name="CustomShape 8">
            <a:extLst>
              <a:ext uri="{FF2B5EF4-FFF2-40B4-BE49-F238E27FC236}">
                <a16:creationId xmlns:a16="http://schemas.microsoft.com/office/drawing/2014/main" id="{23E40BDD-0C8A-48F3-9918-E4AD9CA38D66}"/>
              </a:ext>
            </a:extLst>
          </p:cNvPr>
          <p:cNvSpPr/>
          <p:nvPr/>
        </p:nvSpPr>
        <p:spPr>
          <a:xfrm>
            <a:off x="2372400" y="3308078"/>
            <a:ext cx="1163160" cy="301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Exploit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1" name="CustomShape 9">
            <a:extLst>
              <a:ext uri="{FF2B5EF4-FFF2-40B4-BE49-F238E27FC236}">
                <a16:creationId xmlns:a16="http://schemas.microsoft.com/office/drawing/2014/main" id="{C7C6B4D6-57C9-4300-B283-8C7A93AC7BFE}"/>
              </a:ext>
            </a:extLst>
          </p:cNvPr>
          <p:cNvSpPr/>
          <p:nvPr/>
        </p:nvSpPr>
        <p:spPr>
          <a:xfrm>
            <a:off x="588600" y="5020958"/>
            <a:ext cx="2260440" cy="118224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16000" indent="-2124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dirty="0">
                <a:latin typeface="Arial"/>
              </a:rPr>
              <a:t>Data-Driven Business</a:t>
            </a:r>
          </a:p>
          <a:p>
            <a:pPr marL="216000" indent="-2124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dirty="0">
                <a:latin typeface="Arial"/>
              </a:rPr>
              <a:t>Data Visualization</a:t>
            </a: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trike="noStrike" spc="-1" dirty="0">
                <a:latin typeface="Arial"/>
                <a:ea typeface="Arial"/>
              </a:rPr>
              <a:t>Advanced Data Analysis </a:t>
            </a:r>
            <a:endParaRPr lang="en-US" sz="120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Artificial Intelligence</a:t>
            </a:r>
            <a:endParaRPr lang="en-US" sz="12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trike="noStrike" spc="-1" dirty="0">
                <a:latin typeface="Arial"/>
                <a:ea typeface="Arial"/>
              </a:rPr>
              <a:t>Big Data Infrastructure</a:t>
            </a:r>
            <a:endParaRPr lang="en-US" sz="1200" strike="noStrike" spc="-1" dirty="0">
              <a:latin typeface="Arial"/>
            </a:endParaRPr>
          </a:p>
          <a:p>
            <a:pPr marL="216000" indent="-2124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Big Data legal &amp; Security</a:t>
            </a: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Real-time Data Analysis</a:t>
            </a:r>
            <a:endParaRPr lang="en-US" sz="12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Agile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</p:txBody>
      </p:sp>
      <p:sp>
        <p:nvSpPr>
          <p:cNvPr id="12" name="CustomShape 10">
            <a:extLst>
              <a:ext uri="{FF2B5EF4-FFF2-40B4-BE49-F238E27FC236}">
                <a16:creationId xmlns:a16="http://schemas.microsoft.com/office/drawing/2014/main" id="{BEB6712F-D170-42D7-A7AE-28835094353C}"/>
              </a:ext>
            </a:extLst>
          </p:cNvPr>
          <p:cNvSpPr/>
          <p:nvPr/>
        </p:nvSpPr>
        <p:spPr>
          <a:xfrm>
            <a:off x="233280" y="3185318"/>
            <a:ext cx="2121840" cy="9997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dirty="0">
                <a:latin typeface="Arial"/>
              </a:rPr>
              <a:t>Data-Driven Business</a:t>
            </a: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trike="noStrike" spc="-1" dirty="0">
                <a:latin typeface="Arial"/>
                <a:ea typeface="DejaVu Sans"/>
              </a:rPr>
              <a:t>Advanced Data Analysis</a:t>
            </a:r>
            <a:endParaRPr lang="en-US" sz="120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trike="noStrike" spc="-1" dirty="0">
                <a:latin typeface="Arial"/>
                <a:ea typeface="DejaVu Sans"/>
              </a:rPr>
              <a:t>Big Data Infrastructure</a:t>
            </a:r>
            <a:endParaRPr lang="en-US" sz="120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Real-time Data Analysis</a:t>
            </a:r>
            <a:endParaRPr lang="en-US" sz="12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Big Data legal &amp; Security</a:t>
            </a: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Agile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3" name="CustomShape 11">
            <a:extLst>
              <a:ext uri="{FF2B5EF4-FFF2-40B4-BE49-F238E27FC236}">
                <a16:creationId xmlns:a16="http://schemas.microsoft.com/office/drawing/2014/main" id="{C673C606-C10F-4DD6-85F3-43846CB815B4}"/>
              </a:ext>
            </a:extLst>
          </p:cNvPr>
          <p:cNvSpPr/>
          <p:nvPr/>
        </p:nvSpPr>
        <p:spPr>
          <a:xfrm>
            <a:off x="6370200" y="5205638"/>
            <a:ext cx="2418480" cy="8172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dirty="0">
                <a:latin typeface="Arial"/>
              </a:rPr>
              <a:t>Data-Driven Business</a:t>
            </a: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trike="noStrike" spc="-1" dirty="0">
                <a:latin typeface="Arial"/>
                <a:ea typeface="Arial"/>
              </a:rPr>
              <a:t>Data Science Foundations</a:t>
            </a:r>
            <a:endParaRPr lang="en-US" sz="120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trike="noStrike" spc="-1" dirty="0">
                <a:latin typeface="Arial"/>
                <a:ea typeface="Arial"/>
              </a:rPr>
              <a:t>Classical Data Analysis</a:t>
            </a:r>
            <a:endParaRPr lang="en-US" sz="120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trike="noStrike" spc="-1" dirty="0">
                <a:latin typeface="Arial"/>
                <a:ea typeface="Arial"/>
              </a:rPr>
              <a:t>Big Data Infrastructure</a:t>
            </a:r>
            <a:endParaRPr lang="en-US" sz="120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Real-time Data Analysis</a:t>
            </a:r>
            <a:endParaRPr lang="en-US" sz="1200" b="0" strike="noStrike" spc="-1" dirty="0">
              <a:latin typeface="Arial"/>
            </a:endParaRP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spc="-1" dirty="0">
                <a:solidFill>
                  <a:srgbClr val="000000"/>
                </a:solidFill>
                <a:latin typeface="Arial"/>
              </a:rPr>
              <a:t>Big Data legal &amp; Security</a:t>
            </a:r>
          </a:p>
          <a:p>
            <a:pPr marL="216000" indent="-212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Agile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4" name="CustomShape 12">
            <a:extLst>
              <a:ext uri="{FF2B5EF4-FFF2-40B4-BE49-F238E27FC236}">
                <a16:creationId xmlns:a16="http://schemas.microsoft.com/office/drawing/2014/main" id="{47A25CC5-DEB5-4EA0-8239-F6302852881B}"/>
              </a:ext>
            </a:extLst>
          </p:cNvPr>
          <p:cNvSpPr/>
          <p:nvPr/>
        </p:nvSpPr>
        <p:spPr>
          <a:xfrm>
            <a:off x="2955600" y="5138678"/>
            <a:ext cx="1247040" cy="51480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000" rIns="45720" bIns="45000"/>
          <a:lstStyle/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Smart</a:t>
            </a:r>
            <a:endParaRPr lang="en-US" sz="1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400" b="1" strike="noStrike" spc="-1">
                <a:solidFill>
                  <a:srgbClr val="000000"/>
                </a:solidFill>
                <a:latin typeface="Arial"/>
                <a:ea typeface="Arial"/>
              </a:rPr>
              <a:t>Data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89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8C896B4-7B0C-4502-BE21-044FA45F2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Pre-</a:t>
            </a:r>
            <a:r>
              <a:rPr lang="es-ES" dirty="0" err="1"/>
              <a:t>Course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C0EA7B-9691-4DA8-9F9D-CDC27A401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learn</a:t>
            </a:r>
            <a:endParaRPr lang="es-ES" dirty="0"/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C0FFFB01-8BB0-40F4-9517-D4AB9EB231B6}"/>
              </a:ext>
            </a:extLst>
          </p:cNvPr>
          <p:cNvSpPr/>
          <p:nvPr/>
        </p:nvSpPr>
        <p:spPr>
          <a:xfrm>
            <a:off x="496080" y="1696680"/>
            <a:ext cx="8330400" cy="102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course is designed to prepare students in the basics of programming to be able to follow the Master in Big Data Solutions. </a:t>
            </a:r>
            <a:endParaRPr lang="en-US" sz="1600" b="0" strike="noStrike" spc="-1" dirty="0">
              <a:latin typeface="Arial"/>
            </a:endParaRP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D9428FDB-8C6E-43FD-88FD-D65111A88A2E}"/>
              </a:ext>
            </a:extLst>
          </p:cNvPr>
          <p:cNvGrpSpPr/>
          <p:nvPr/>
        </p:nvGrpSpPr>
        <p:grpSpPr>
          <a:xfrm>
            <a:off x="496080" y="3034664"/>
            <a:ext cx="3151800" cy="3044520"/>
            <a:chOff x="496080" y="3170160"/>
            <a:chExt cx="3151800" cy="3044520"/>
          </a:xfrm>
        </p:grpSpPr>
        <p:pic>
          <p:nvPicPr>
            <p:cNvPr id="27" name="Picture 14">
              <a:extLst>
                <a:ext uri="{FF2B5EF4-FFF2-40B4-BE49-F238E27FC236}">
                  <a16:creationId xmlns:a16="http://schemas.microsoft.com/office/drawing/2014/main" id="{EE6FAD46-F697-45B0-B237-AB21F4FCF58F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496080" y="3170160"/>
              <a:ext cx="3151800" cy="304452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CustomShape 4">
              <a:extLst>
                <a:ext uri="{FF2B5EF4-FFF2-40B4-BE49-F238E27FC236}">
                  <a16:creationId xmlns:a16="http://schemas.microsoft.com/office/drawing/2014/main" id="{0724D058-C255-41D7-9E0C-BA4EB3E7A889}"/>
                </a:ext>
              </a:extLst>
            </p:cNvPr>
            <p:cNvSpPr/>
            <p:nvPr/>
          </p:nvSpPr>
          <p:spPr>
            <a:xfrm>
              <a:off x="2602800" y="5346000"/>
              <a:ext cx="139320" cy="139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" name="CustomShape 5">
              <a:extLst>
                <a:ext uri="{FF2B5EF4-FFF2-40B4-BE49-F238E27FC236}">
                  <a16:creationId xmlns:a16="http://schemas.microsoft.com/office/drawing/2014/main" id="{0141ED6D-0301-4D3F-8B57-8972DB8C71ED}"/>
                </a:ext>
              </a:extLst>
            </p:cNvPr>
            <p:cNvSpPr/>
            <p:nvPr/>
          </p:nvSpPr>
          <p:spPr>
            <a:xfrm>
              <a:off x="3060000" y="4065840"/>
              <a:ext cx="139320" cy="139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" name="CustomShape 6">
              <a:extLst>
                <a:ext uri="{FF2B5EF4-FFF2-40B4-BE49-F238E27FC236}">
                  <a16:creationId xmlns:a16="http://schemas.microsoft.com/office/drawing/2014/main" id="{08B727FD-6F73-4A21-80FE-70E0924D4AEF}"/>
                </a:ext>
              </a:extLst>
            </p:cNvPr>
            <p:cNvSpPr/>
            <p:nvPr/>
          </p:nvSpPr>
          <p:spPr>
            <a:xfrm>
              <a:off x="1280160" y="5346000"/>
              <a:ext cx="139320" cy="139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" name="CustomShape 7">
              <a:extLst>
                <a:ext uri="{FF2B5EF4-FFF2-40B4-BE49-F238E27FC236}">
                  <a16:creationId xmlns:a16="http://schemas.microsoft.com/office/drawing/2014/main" id="{F09CED40-3560-4226-AB58-2D23E4B0D572}"/>
                </a:ext>
              </a:extLst>
            </p:cNvPr>
            <p:cNvSpPr/>
            <p:nvPr/>
          </p:nvSpPr>
          <p:spPr>
            <a:xfrm>
              <a:off x="865440" y="4114800"/>
              <a:ext cx="139320" cy="139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2" name="CustomShape 8">
            <a:extLst>
              <a:ext uri="{FF2B5EF4-FFF2-40B4-BE49-F238E27FC236}">
                <a16:creationId xmlns:a16="http://schemas.microsoft.com/office/drawing/2014/main" id="{3230A696-5754-40D0-BD33-FA859A3213A3}"/>
              </a:ext>
            </a:extLst>
          </p:cNvPr>
          <p:cNvSpPr/>
          <p:nvPr/>
        </p:nvSpPr>
        <p:spPr>
          <a:xfrm>
            <a:off x="3925440" y="2614904"/>
            <a:ext cx="5142600" cy="388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Arial"/>
                <a:ea typeface="Calibri"/>
              </a:rPr>
              <a:t>We will learn: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 marL="285840" indent="-2826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  <a:ea typeface="Calibri"/>
              </a:rPr>
              <a:t>Understand basic Computers, Networks and Unit Base Operative System concepts and tools. </a:t>
            </a:r>
          </a:p>
          <a:p>
            <a:pPr marL="285840" indent="-2826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spc="-1" dirty="0">
                <a:solidFill>
                  <a:srgbClr val="000000"/>
                </a:solidFill>
                <a:latin typeface="Arial"/>
              </a:rPr>
              <a:t>Understand basic programming principle and code programs using python language</a:t>
            </a:r>
          </a:p>
          <a:p>
            <a:pPr marL="285840" indent="-2826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solidFill>
                  <a:srgbClr val="000000"/>
                </a:solidFill>
                <a:latin typeface="Arial"/>
              </a:rPr>
              <a:t>Use control version tools like Git to do collaborative development of python programs. </a:t>
            </a:r>
          </a:p>
          <a:p>
            <a:pPr marL="285840" indent="-2826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latin typeface="Arial"/>
              </a:rPr>
              <a:t>Use basic Python syntax to create simple programs</a:t>
            </a:r>
          </a:p>
          <a:p>
            <a:pPr marL="285840" indent="-2826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600" b="0" strike="noStrike" spc="-1" dirty="0">
                <a:latin typeface="Arial"/>
              </a:rPr>
              <a:t>Learn programming best practices for their projects</a:t>
            </a: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356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346DF2-7CB8-468C-B86B-64FAA0B06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Student</a:t>
            </a:r>
            <a:r>
              <a:rPr lang="es-ES" dirty="0"/>
              <a:t> </a:t>
            </a:r>
            <a:r>
              <a:rPr lang="es-ES" dirty="0" err="1"/>
              <a:t>Experience</a:t>
            </a:r>
            <a:endParaRPr lang="es-ES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7AB314E9-B607-4121-81BD-004AE5FA800A}"/>
              </a:ext>
            </a:extLst>
          </p:cNvPr>
          <p:cNvGrpSpPr/>
          <p:nvPr/>
        </p:nvGrpSpPr>
        <p:grpSpPr>
          <a:xfrm>
            <a:off x="2346210" y="3231982"/>
            <a:ext cx="4528942" cy="1363829"/>
            <a:chOff x="1337468" y="5092286"/>
            <a:chExt cx="6723593" cy="2024715"/>
          </a:xfrm>
        </p:grpSpPr>
        <p:sp>
          <p:nvSpPr>
            <p:cNvPr id="5" name="Oval 57">
              <a:extLst>
                <a:ext uri="{FF2B5EF4-FFF2-40B4-BE49-F238E27FC236}">
                  <a16:creationId xmlns:a16="http://schemas.microsoft.com/office/drawing/2014/main" id="{27C784AF-E7F9-4E67-8D7E-08F81FD56427}"/>
                </a:ext>
              </a:extLst>
            </p:cNvPr>
            <p:cNvSpPr/>
            <p:nvPr/>
          </p:nvSpPr>
          <p:spPr>
            <a:xfrm>
              <a:off x="1337468" y="5412902"/>
              <a:ext cx="574078" cy="5740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60">
              <a:extLst>
                <a:ext uri="{FF2B5EF4-FFF2-40B4-BE49-F238E27FC236}">
                  <a16:creationId xmlns:a16="http://schemas.microsoft.com/office/drawing/2014/main" id="{2E6FF2E5-0D8E-4DCB-B020-BDFB252927C7}"/>
                </a:ext>
              </a:extLst>
            </p:cNvPr>
            <p:cNvSpPr/>
            <p:nvPr/>
          </p:nvSpPr>
          <p:spPr>
            <a:xfrm>
              <a:off x="4412225" y="5412902"/>
              <a:ext cx="574078" cy="57407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" name="Oval 98">
              <a:extLst>
                <a:ext uri="{FF2B5EF4-FFF2-40B4-BE49-F238E27FC236}">
                  <a16:creationId xmlns:a16="http://schemas.microsoft.com/office/drawing/2014/main" id="{7B2CAAAD-9AFA-4B1A-93FC-1E2A57B6A55E}"/>
                </a:ext>
              </a:extLst>
            </p:cNvPr>
            <p:cNvSpPr/>
            <p:nvPr/>
          </p:nvSpPr>
          <p:spPr>
            <a:xfrm>
              <a:off x="7486982" y="5412902"/>
              <a:ext cx="574078" cy="57407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Z</a:t>
              </a:r>
            </a:p>
          </p:txBody>
        </p:sp>
        <p:cxnSp>
          <p:nvCxnSpPr>
            <p:cNvPr id="8" name="Straight Connector 99">
              <a:extLst>
                <a:ext uri="{FF2B5EF4-FFF2-40B4-BE49-F238E27FC236}">
                  <a16:creationId xmlns:a16="http://schemas.microsoft.com/office/drawing/2014/main" id="{843998EA-1FD3-4A57-A5A5-830492A47ACD}"/>
                </a:ext>
              </a:extLst>
            </p:cNvPr>
            <p:cNvCxnSpPr/>
            <p:nvPr/>
          </p:nvCxnSpPr>
          <p:spPr>
            <a:xfrm>
              <a:off x="1911546" y="5699941"/>
              <a:ext cx="250067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00">
              <a:extLst>
                <a:ext uri="{FF2B5EF4-FFF2-40B4-BE49-F238E27FC236}">
                  <a16:creationId xmlns:a16="http://schemas.microsoft.com/office/drawing/2014/main" id="{666399C3-A98A-4E06-9C4D-175FE61127C2}"/>
                </a:ext>
              </a:extLst>
            </p:cNvPr>
            <p:cNvCxnSpPr/>
            <p:nvPr/>
          </p:nvCxnSpPr>
          <p:spPr>
            <a:xfrm>
              <a:off x="4986303" y="5699941"/>
              <a:ext cx="250067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101">
              <a:extLst>
                <a:ext uri="{FF2B5EF4-FFF2-40B4-BE49-F238E27FC236}">
                  <a16:creationId xmlns:a16="http://schemas.microsoft.com/office/drawing/2014/main" id="{8573B41E-A398-409F-91C2-5D5616AC7CFB}"/>
                </a:ext>
              </a:extLst>
            </p:cNvPr>
            <p:cNvSpPr/>
            <p:nvPr/>
          </p:nvSpPr>
          <p:spPr>
            <a:xfrm>
              <a:off x="3898281" y="6148894"/>
              <a:ext cx="1129054" cy="548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latin typeface="Avenir Black" charset="0"/>
                  <a:ea typeface="Avenir Black" charset="0"/>
                  <a:cs typeface="Avenir Black" charset="0"/>
                </a:rPr>
                <a:t>20% </a:t>
              </a:r>
            </a:p>
          </p:txBody>
        </p:sp>
        <p:sp>
          <p:nvSpPr>
            <p:cNvPr id="11" name="Rectangle 102">
              <a:extLst>
                <a:ext uri="{FF2B5EF4-FFF2-40B4-BE49-F238E27FC236}">
                  <a16:creationId xmlns:a16="http://schemas.microsoft.com/office/drawing/2014/main" id="{9A4EFB45-3CBF-4C2A-B0D4-07E735310695}"/>
                </a:ext>
              </a:extLst>
            </p:cNvPr>
            <p:cNvSpPr/>
            <p:nvPr/>
          </p:nvSpPr>
          <p:spPr>
            <a:xfrm>
              <a:off x="2473341" y="6751466"/>
              <a:ext cx="2553993" cy="3655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00" dirty="0">
                  <a:latin typeface="Avenir Book" charset="0"/>
                  <a:ea typeface="Avenir Book" charset="0"/>
                  <a:cs typeface="Avenir Book" charset="0"/>
                </a:rPr>
                <a:t>OF THE STUDENT EXPERIENCE</a:t>
              </a:r>
            </a:p>
          </p:txBody>
        </p:sp>
        <p:sp>
          <p:nvSpPr>
            <p:cNvPr id="12" name="Rectangle 103">
              <a:extLst>
                <a:ext uri="{FF2B5EF4-FFF2-40B4-BE49-F238E27FC236}">
                  <a16:creationId xmlns:a16="http://schemas.microsoft.com/office/drawing/2014/main" id="{4784C046-C479-4ABD-B24E-7E4B5B21CF6C}"/>
                </a:ext>
              </a:extLst>
            </p:cNvPr>
            <p:cNvSpPr/>
            <p:nvPr/>
          </p:nvSpPr>
          <p:spPr>
            <a:xfrm>
              <a:off x="6539881" y="6148894"/>
              <a:ext cx="1521180" cy="5483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latin typeface="Avenir Black" charset="0"/>
                  <a:ea typeface="Avenir Black" charset="0"/>
                  <a:cs typeface="Avenir Black" charset="0"/>
                </a:rPr>
                <a:t>100% </a:t>
              </a:r>
            </a:p>
          </p:txBody>
        </p:sp>
        <p:sp>
          <p:nvSpPr>
            <p:cNvPr id="13" name="Rectangle 104">
              <a:extLst>
                <a:ext uri="{FF2B5EF4-FFF2-40B4-BE49-F238E27FC236}">
                  <a16:creationId xmlns:a16="http://schemas.microsoft.com/office/drawing/2014/main" id="{CA4D2529-E2A1-43C0-8BC3-72BE2BE05668}"/>
                </a:ext>
              </a:extLst>
            </p:cNvPr>
            <p:cNvSpPr/>
            <p:nvPr/>
          </p:nvSpPr>
          <p:spPr>
            <a:xfrm>
              <a:off x="5507067" y="6751466"/>
              <a:ext cx="2553993" cy="3655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00" dirty="0">
                  <a:latin typeface="Avenir Book" charset="0"/>
                  <a:ea typeface="Avenir Book" charset="0"/>
                  <a:cs typeface="Avenir Book" charset="0"/>
                </a:rPr>
                <a:t>OF THE STUDENT EXPERIENCE</a:t>
              </a:r>
            </a:p>
          </p:txBody>
        </p:sp>
        <p:sp>
          <p:nvSpPr>
            <p:cNvPr id="14" name="Rectangle 105">
              <a:extLst>
                <a:ext uri="{FF2B5EF4-FFF2-40B4-BE49-F238E27FC236}">
                  <a16:creationId xmlns:a16="http://schemas.microsoft.com/office/drawing/2014/main" id="{5A237A0B-0ABD-4F9D-8500-46D0B29AD5CB}"/>
                </a:ext>
              </a:extLst>
            </p:cNvPr>
            <p:cNvSpPr/>
            <p:nvPr/>
          </p:nvSpPr>
          <p:spPr>
            <a:xfrm>
              <a:off x="2283066" y="5341984"/>
              <a:ext cx="2082794" cy="36553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00" dirty="0">
                  <a:latin typeface="Avenir Book" charset="0"/>
                  <a:ea typeface="Avenir Book" charset="0"/>
                  <a:cs typeface="Avenir Book" charset="0"/>
                </a:rPr>
                <a:t>ACADEMIC EXPERIENCE</a:t>
              </a:r>
            </a:p>
          </p:txBody>
        </p:sp>
        <p:sp>
          <p:nvSpPr>
            <p:cNvPr id="15" name="Rectangle 106">
              <a:extLst>
                <a:ext uri="{FF2B5EF4-FFF2-40B4-BE49-F238E27FC236}">
                  <a16:creationId xmlns:a16="http://schemas.microsoft.com/office/drawing/2014/main" id="{55EC7B58-3F18-4597-B016-08F9880FAA2C}"/>
                </a:ext>
              </a:extLst>
            </p:cNvPr>
            <p:cNvSpPr/>
            <p:nvPr/>
          </p:nvSpPr>
          <p:spPr>
            <a:xfrm>
              <a:off x="5350893" y="5092286"/>
              <a:ext cx="1951907" cy="5939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00" dirty="0">
                  <a:latin typeface="Avenir Book" charset="0"/>
                  <a:ea typeface="Avenir Book" charset="0"/>
                  <a:cs typeface="Avenir Book" charset="0"/>
                </a:rPr>
                <a:t>DIGITAL ECOSYSTEM </a:t>
              </a:r>
            </a:p>
            <a:p>
              <a:pPr algn="r"/>
              <a:r>
                <a:rPr lang="en-US" sz="1000" dirty="0">
                  <a:latin typeface="Avenir Book" charset="0"/>
                  <a:ea typeface="Avenir Book" charset="0"/>
                  <a:cs typeface="Avenir Book" charset="0"/>
                </a:rPr>
                <a:t>EXPERIENCE</a:t>
              </a:r>
            </a:p>
          </p:txBody>
        </p:sp>
      </p:grpSp>
      <p:grpSp>
        <p:nvGrpSpPr>
          <p:cNvPr id="16" name="Group 9">
            <a:extLst>
              <a:ext uri="{FF2B5EF4-FFF2-40B4-BE49-F238E27FC236}">
                <a16:creationId xmlns:a16="http://schemas.microsoft.com/office/drawing/2014/main" id="{B99703B8-001B-409B-B397-793E8E18F6BC}"/>
              </a:ext>
            </a:extLst>
          </p:cNvPr>
          <p:cNvGrpSpPr/>
          <p:nvPr/>
        </p:nvGrpSpPr>
        <p:grpSpPr>
          <a:xfrm>
            <a:off x="1327754" y="2095091"/>
            <a:ext cx="6577847" cy="479711"/>
            <a:chOff x="1327752" y="2310989"/>
            <a:chExt cx="6577847" cy="479711"/>
          </a:xfrm>
        </p:grpSpPr>
        <p:sp>
          <p:nvSpPr>
            <p:cNvPr id="17" name="TextBox 65">
              <a:extLst>
                <a:ext uri="{FF2B5EF4-FFF2-40B4-BE49-F238E27FC236}">
                  <a16:creationId xmlns:a16="http://schemas.microsoft.com/office/drawing/2014/main" id="{6AF0B77D-3364-40DF-8389-7EF58B6F03A0}"/>
                </a:ext>
              </a:extLst>
            </p:cNvPr>
            <p:cNvSpPr txBox="1"/>
            <p:nvPr/>
          </p:nvSpPr>
          <p:spPr>
            <a:xfrm>
              <a:off x="4748453" y="2310989"/>
              <a:ext cx="860828" cy="44688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Keynotes</a:t>
              </a:r>
            </a:p>
          </p:txBody>
        </p:sp>
        <p:sp>
          <p:nvSpPr>
            <p:cNvPr id="18" name="TextBox 78">
              <a:extLst>
                <a:ext uri="{FF2B5EF4-FFF2-40B4-BE49-F238E27FC236}">
                  <a16:creationId xmlns:a16="http://schemas.microsoft.com/office/drawing/2014/main" id="{2DF68931-D27E-493B-B25F-722D20284EB4}"/>
                </a:ext>
              </a:extLst>
            </p:cNvPr>
            <p:cNvSpPr txBox="1"/>
            <p:nvPr/>
          </p:nvSpPr>
          <p:spPr>
            <a:xfrm>
              <a:off x="5706743" y="2310989"/>
              <a:ext cx="978584" cy="44688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Visits to companies</a:t>
              </a:r>
            </a:p>
          </p:txBody>
        </p:sp>
        <p:sp>
          <p:nvSpPr>
            <p:cNvPr id="19" name="TextBox 85">
              <a:extLst>
                <a:ext uri="{FF2B5EF4-FFF2-40B4-BE49-F238E27FC236}">
                  <a16:creationId xmlns:a16="http://schemas.microsoft.com/office/drawing/2014/main" id="{7835624F-C72C-4AFE-8B95-8434B019203C}"/>
                </a:ext>
              </a:extLst>
            </p:cNvPr>
            <p:cNvSpPr txBox="1"/>
            <p:nvPr/>
          </p:nvSpPr>
          <p:spPr>
            <a:xfrm>
              <a:off x="6782789" y="2310989"/>
              <a:ext cx="1122810" cy="446888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BTS DEMO </a:t>
              </a:r>
            </a:p>
            <a:p>
              <a:pPr algn="ctr"/>
              <a:r>
                <a:rPr lang="en-US" sz="1000" b="1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DAY</a:t>
              </a:r>
            </a:p>
          </p:txBody>
        </p:sp>
        <p:sp>
          <p:nvSpPr>
            <p:cNvPr id="20" name="TextBox 108">
              <a:extLst>
                <a:ext uri="{FF2B5EF4-FFF2-40B4-BE49-F238E27FC236}">
                  <a16:creationId xmlns:a16="http://schemas.microsoft.com/office/drawing/2014/main" id="{3CB7FD3A-8BB8-409F-8223-D9B4AD7BFBE5}"/>
                </a:ext>
              </a:extLst>
            </p:cNvPr>
            <p:cNvSpPr txBox="1"/>
            <p:nvPr/>
          </p:nvSpPr>
          <p:spPr>
            <a:xfrm>
              <a:off x="1327752" y="2310989"/>
              <a:ext cx="1258838" cy="44688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000" dirty="0">
                <a:latin typeface="Arial" charset="0"/>
                <a:ea typeface="Arial" charset="0"/>
                <a:cs typeface="Arial" charset="0"/>
              </a:endParaRPr>
            </a:p>
          </p:txBody>
        </p:sp>
        <p:pic>
          <p:nvPicPr>
            <p:cNvPr id="21" name="Picture 109">
              <a:extLst>
                <a:ext uri="{FF2B5EF4-FFF2-40B4-BE49-F238E27FC236}">
                  <a16:creationId xmlns:a16="http://schemas.microsoft.com/office/drawing/2014/main" id="{B5840B0C-871E-4B70-BB32-B72D3D0E55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434329" y="2321838"/>
              <a:ext cx="1107843" cy="468862"/>
            </a:xfrm>
            <a:prstGeom prst="rect">
              <a:avLst/>
            </a:prstGeom>
          </p:spPr>
        </p:pic>
        <p:sp>
          <p:nvSpPr>
            <p:cNvPr id="22" name="TextBox 110">
              <a:extLst>
                <a:ext uri="{FF2B5EF4-FFF2-40B4-BE49-F238E27FC236}">
                  <a16:creationId xmlns:a16="http://schemas.microsoft.com/office/drawing/2014/main" id="{EADAAADE-FD99-45F4-871A-6C8DF633C383}"/>
                </a:ext>
              </a:extLst>
            </p:cNvPr>
            <p:cNvSpPr txBox="1"/>
            <p:nvPr/>
          </p:nvSpPr>
          <p:spPr>
            <a:xfrm>
              <a:off x="2693167" y="2310989"/>
              <a:ext cx="979241" cy="44688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Industry congresses</a:t>
              </a:r>
            </a:p>
          </p:txBody>
        </p:sp>
        <p:sp>
          <p:nvSpPr>
            <p:cNvPr id="23" name="TextBox 111">
              <a:extLst>
                <a:ext uri="{FF2B5EF4-FFF2-40B4-BE49-F238E27FC236}">
                  <a16:creationId xmlns:a16="http://schemas.microsoft.com/office/drawing/2014/main" id="{085B2D2E-4AD4-4259-A79C-61F680B97EA2}"/>
                </a:ext>
              </a:extLst>
            </p:cNvPr>
            <p:cNvSpPr txBox="1"/>
            <p:nvPr/>
          </p:nvSpPr>
          <p:spPr>
            <a:xfrm>
              <a:off x="3780016" y="2310990"/>
              <a:ext cx="860828" cy="44688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sz="1000" dirty="0">
                  <a:latin typeface="Arial" charset="0"/>
                  <a:ea typeface="Arial" charset="0"/>
                  <a:cs typeface="Arial" charset="0"/>
                </a:rPr>
                <a:t>Meetups</a:t>
              </a:r>
            </a:p>
          </p:txBody>
        </p:sp>
      </p:grpSp>
      <p:sp>
        <p:nvSpPr>
          <p:cNvPr id="24" name="Rectangle 113">
            <a:extLst>
              <a:ext uri="{FF2B5EF4-FFF2-40B4-BE49-F238E27FC236}">
                <a16:creationId xmlns:a16="http://schemas.microsoft.com/office/drawing/2014/main" id="{54A10214-B260-40E4-8BE5-A5A972D34A55}"/>
              </a:ext>
            </a:extLst>
          </p:cNvPr>
          <p:cNvSpPr/>
          <p:nvPr/>
        </p:nvSpPr>
        <p:spPr>
          <a:xfrm>
            <a:off x="1728746" y="5236362"/>
            <a:ext cx="60255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latin typeface="Avenir Book" charset="0"/>
                <a:ea typeface="Avenir Book" charset="0"/>
                <a:cs typeface="Avenir Book" charset="0"/>
              </a:rPr>
              <a:t>WORK ON YOUR PURPOSE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- RESEARCH </a:t>
            </a:r>
            <a:r>
              <a:rPr lang="mr-IN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s-E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DISCOVER </a:t>
            </a:r>
            <a:r>
              <a:rPr lang="mr-IN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 </a:t>
            </a:r>
          </a:p>
          <a:p>
            <a:pPr algn="ctr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BUILD NETWORKING </a:t>
            </a:r>
            <a:r>
              <a:rPr lang="mr-IN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JOIN COMMUNITIES </a:t>
            </a:r>
            <a:r>
              <a:rPr lang="mr-IN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</a:p>
          <a:p>
            <a:pPr algn="ctr"/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PARTICIPATE </a:t>
            </a:r>
            <a:r>
              <a:rPr lang="mr-IN" dirty="0">
                <a:latin typeface="Avenir Book" charset="0"/>
                <a:ea typeface="Avenir Book" charset="0"/>
                <a:cs typeface="Avenir Book" charset="0"/>
              </a:rPr>
              <a:t>–</a:t>
            </a:r>
            <a:r>
              <a:rPr lang="en-US" dirty="0">
                <a:latin typeface="Avenir Book" charset="0"/>
                <a:ea typeface="Avenir Book" charset="0"/>
                <a:cs typeface="Avenir Book" charset="0"/>
              </a:rPr>
              <a:t> </a:t>
            </a:r>
            <a:r>
              <a:rPr lang="en-US" u="sng" dirty="0">
                <a:latin typeface="Avenir Book" charset="0"/>
                <a:ea typeface="Avenir Book" charset="0"/>
                <a:cs typeface="Avenir Book" charset="0"/>
              </a:rPr>
              <a:t>GENERATE PUBLIC CONTENT</a:t>
            </a:r>
          </a:p>
        </p:txBody>
      </p:sp>
    </p:spTree>
    <p:extLst>
      <p:ext uri="{BB962C8B-B14F-4D97-AF65-F5344CB8AC3E}">
        <p14:creationId xmlns:p14="http://schemas.microsoft.com/office/powerpoint/2010/main" val="925360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F9F5FEF-700B-4D73-B1DB-A1FBD61B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Session 1 - Objective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DCEBBD5-0FDE-41CE-A6F6-DADF53C06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Meet</a:t>
            </a:r>
            <a:r>
              <a:rPr lang="es-ES" dirty="0"/>
              <a:t> </a:t>
            </a:r>
            <a:r>
              <a:rPr lang="es-ES" dirty="0" err="1"/>
              <a:t>each</a:t>
            </a:r>
            <a:r>
              <a:rPr lang="es-ES" dirty="0"/>
              <a:t> </a:t>
            </a:r>
            <a:r>
              <a:rPr lang="es-ES" dirty="0" err="1"/>
              <a:t>other</a:t>
            </a:r>
            <a:endParaRPr lang="es-ES" dirty="0"/>
          </a:p>
          <a:p>
            <a:r>
              <a:rPr lang="es-ES" dirty="0" err="1"/>
              <a:t>Identify</a:t>
            </a:r>
            <a:r>
              <a:rPr lang="es-ES" dirty="0"/>
              <a:t>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don’t</a:t>
            </a:r>
            <a:r>
              <a:rPr lang="es-ES" dirty="0"/>
              <a:t> </a:t>
            </a:r>
            <a:r>
              <a:rPr lang="es-ES" dirty="0" err="1"/>
              <a:t>know</a:t>
            </a:r>
            <a:r>
              <a:rPr lang="es-ES" dirty="0"/>
              <a:t> and </a:t>
            </a:r>
            <a:r>
              <a:rPr lang="es-ES" dirty="0" err="1"/>
              <a:t>see</a:t>
            </a:r>
            <a:r>
              <a:rPr lang="es-ES" dirty="0"/>
              <a:t> </a:t>
            </a:r>
            <a:r>
              <a:rPr lang="es-ES" dirty="0" err="1"/>
              <a:t>how</a:t>
            </a:r>
            <a:r>
              <a:rPr lang="es-ES" dirty="0"/>
              <a:t>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will</a:t>
            </a:r>
            <a:r>
              <a:rPr lang="es-ES" dirty="0"/>
              <a:t> </a:t>
            </a:r>
            <a:r>
              <a:rPr lang="es-ES" dirty="0" err="1"/>
              <a:t>get</a:t>
            </a:r>
            <a:r>
              <a:rPr lang="es-ES" dirty="0"/>
              <a:t> </a:t>
            </a:r>
            <a:r>
              <a:rPr lang="es-ES" dirty="0" err="1"/>
              <a:t>it</a:t>
            </a:r>
            <a:endParaRPr lang="es-ES" dirty="0"/>
          </a:p>
          <a:p>
            <a:r>
              <a:rPr lang="es-ES" dirty="0"/>
              <a:t>Set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working</a:t>
            </a:r>
            <a:r>
              <a:rPr lang="es-ES" dirty="0"/>
              <a:t> </a:t>
            </a:r>
            <a:r>
              <a:rPr lang="es-ES" dirty="0" err="1"/>
              <a:t>basis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course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013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AD6BB1E1-69FE-47CD-A818-11940904C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Contents</a:t>
            </a:r>
            <a:endParaRPr lang="es-ES" dirty="0"/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B670FF0A-E6BF-45B9-AE2E-113BE9D2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Welcome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! To BTS, to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Masters, and to BTS and to Barcelona</a:t>
            </a:r>
          </a:p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are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Why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pre-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course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Introductions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491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C4BD-2D63-204F-BF79-7564E735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pic>
        <p:nvPicPr>
          <p:cNvPr id="5" name="Content Placeholder 4" descr="A picture containing object, photo, small, clock&#10;&#10;Description automatically generated">
            <a:extLst>
              <a:ext uri="{FF2B5EF4-FFF2-40B4-BE49-F238E27FC236}">
                <a16:creationId xmlns:a16="http://schemas.microsoft.com/office/drawing/2014/main" id="{0F8059BE-CAFE-3642-A806-3926C1E04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95063" y="1522413"/>
            <a:ext cx="7353873" cy="4900612"/>
          </a:xfrm>
        </p:spPr>
      </p:pic>
    </p:spTree>
    <p:extLst>
      <p:ext uri="{BB962C8B-B14F-4D97-AF65-F5344CB8AC3E}">
        <p14:creationId xmlns:p14="http://schemas.microsoft.com/office/powerpoint/2010/main" val="885514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6F769437-4A5D-415F-92F0-29F4082B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Teachers</a:t>
            </a:r>
            <a:endParaRPr lang="es-ES" dirty="0"/>
          </a:p>
        </p:txBody>
      </p:sp>
      <p:pic>
        <p:nvPicPr>
          <p:cNvPr id="3074" name="Picture 2" descr="Profile photo for Ket.G">
            <a:extLst>
              <a:ext uri="{FF2B5EF4-FFF2-40B4-BE49-F238E27FC236}">
                <a16:creationId xmlns:a16="http://schemas.microsoft.com/office/drawing/2014/main" id="{9B9BB19F-0A0E-3B41-A10B-4B6D50A3A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86625" y="1628191"/>
            <a:ext cx="2549989" cy="254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in a blue shirt&#10;&#10;Description automatically generated">
            <a:extLst>
              <a:ext uri="{FF2B5EF4-FFF2-40B4-BE49-F238E27FC236}">
                <a16:creationId xmlns:a16="http://schemas.microsoft.com/office/drawing/2014/main" id="{2B22EA26-96ED-744B-90E0-7B3EF5692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387" y="1628191"/>
            <a:ext cx="2549989" cy="2549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0D3433-F9B4-D344-8D57-D6BC8C1F6851}"/>
              </a:ext>
            </a:extLst>
          </p:cNvPr>
          <p:cNvSpPr txBox="1"/>
          <p:nvPr/>
        </p:nvSpPr>
        <p:spPr>
          <a:xfrm flipH="1">
            <a:off x="1260744" y="4383423"/>
            <a:ext cx="25733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Sergio Gago</a:t>
            </a:r>
            <a:br>
              <a:rPr lang="en-US" dirty="0"/>
            </a:br>
            <a:r>
              <a:rPr lang="en-US" sz="1400" i="1" dirty="0"/>
              <a:t>Lead Instructor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20 years experience coding or managing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CTO at Naviga, Zinio, Rakuten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Entrepreneur and investor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Sometimes I hate Python (and </a:t>
            </a:r>
            <a:r>
              <a:rPr lang="en-US" sz="1200" dirty="0" err="1"/>
              <a:t>Javascript</a:t>
            </a:r>
            <a:r>
              <a:rPr lang="en-US" sz="1200" dirty="0"/>
              <a:t>).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D36D74-14DB-874A-ABAE-23B6815B7B9F}"/>
              </a:ext>
            </a:extLst>
          </p:cNvPr>
          <p:cNvSpPr txBox="1"/>
          <p:nvPr/>
        </p:nvSpPr>
        <p:spPr>
          <a:xfrm flipH="1">
            <a:off x="5286625" y="4363325"/>
            <a:ext cx="257331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Guillermo Alonso</a:t>
            </a:r>
            <a:br>
              <a:rPr lang="en-US" dirty="0"/>
            </a:br>
            <a:r>
              <a:rPr lang="en-US" sz="1400" i="1" dirty="0"/>
              <a:t>Course Instructor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Computer Scientist and Mathematician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Expert in Big Data and 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He does love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Expert in Quantum Computing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3455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AC0F824012F34E9D0040B4F06A53D5" ma:contentTypeVersion="2" ma:contentTypeDescription="Create a new document." ma:contentTypeScope="" ma:versionID="c8a86c822cfb43c4dc2c121d5333982f">
  <xsd:schema xmlns:xsd="http://www.w3.org/2001/XMLSchema" xmlns:xs="http://www.w3.org/2001/XMLSchema" xmlns:p="http://schemas.microsoft.com/office/2006/metadata/properties" xmlns:ns2="e7c13240-f228-43bc-84f4-14b26bd2a47f" targetNamespace="http://schemas.microsoft.com/office/2006/metadata/properties" ma:root="true" ma:fieldsID="baf3987b8481008776824c777b980b09" ns2:_="">
    <xsd:import namespace="e7c13240-f228-43bc-84f4-14b26bd2a4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c13240-f228-43bc-84f4-14b26bd2a4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3866A6-E90A-48E3-9A4D-8A832C19C8EA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e7c13240-f228-43bc-84f4-14b26bd2a47f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B5EA9C-B201-4239-B3C4-C184BC6C58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c13240-f228-43bc-84f4-14b26bd2a4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EE7DF1-4068-4DA3-8DFD-02863DBB9B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81107</TotalTime>
  <Words>977</Words>
  <Application>Microsoft Macintosh PowerPoint</Application>
  <PresentationFormat>On-screen Show (4:3)</PresentationFormat>
  <Paragraphs>252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Avenir Black</vt:lpstr>
      <vt:lpstr>Avenir Book</vt:lpstr>
      <vt:lpstr>Calibri</vt:lpstr>
      <vt:lpstr>Times New Roman</vt:lpstr>
      <vt:lpstr>Verdana</vt:lpstr>
      <vt:lpstr>Verdana,Arial</vt:lpstr>
      <vt:lpstr>Wingdings</vt:lpstr>
      <vt:lpstr>Tema de Office</vt:lpstr>
      <vt:lpstr>PowerPoint Presentation</vt:lpstr>
      <vt:lpstr>Project Lifecycle</vt:lpstr>
      <vt:lpstr>Project Lifecycle</vt:lpstr>
      <vt:lpstr>Pre-Course</vt:lpstr>
      <vt:lpstr>Student Experience</vt:lpstr>
      <vt:lpstr>Session 1 - Objective</vt:lpstr>
      <vt:lpstr>Contents</vt:lpstr>
      <vt:lpstr>Welcome!</vt:lpstr>
      <vt:lpstr>The Teachers</vt:lpstr>
      <vt:lpstr>Why Python</vt:lpstr>
      <vt:lpstr>What we will learn? (in detail)</vt:lpstr>
      <vt:lpstr>Course Structure</vt:lpstr>
      <vt:lpstr>Contents</vt:lpstr>
      <vt:lpstr>Yes, but how</vt:lpstr>
      <vt:lpstr>Pre-Course Project</vt:lpstr>
      <vt:lpstr>Evaluation</vt:lpstr>
      <vt:lpstr>Let’s get to know each other!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talent gap</dc:title>
  <dc:creator>Josep Clotet</dc:creator>
  <cp:lastModifiedBy>Sergio Gago</cp:lastModifiedBy>
  <cp:revision>1050</cp:revision>
  <cp:lastPrinted>2017-02-16T16:41:42Z</cp:lastPrinted>
  <dcterms:created xsi:type="dcterms:W3CDTF">2016-07-18T16:09:55Z</dcterms:created>
  <dcterms:modified xsi:type="dcterms:W3CDTF">2020-09-01T07:07:12Z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0x0101008EAC0F824012F34E9D0040B4F06A53D5</vt:lpwstr>
  </property>
</Properties>
</file>