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6"/>
  </p:notesMasterIdLst>
  <p:sldIdLst>
    <p:sldId id="320" r:id="rId5"/>
    <p:sldId id="317" r:id="rId6"/>
    <p:sldId id="318" r:id="rId7"/>
    <p:sldId id="366" r:id="rId8"/>
    <p:sldId id="367" r:id="rId9"/>
    <p:sldId id="276" r:id="rId10"/>
    <p:sldId id="368" r:id="rId11"/>
    <p:sldId id="369" r:id="rId12"/>
    <p:sldId id="370" r:id="rId13"/>
    <p:sldId id="280" r:id="rId14"/>
    <p:sldId id="281" r:id="rId15"/>
    <p:sldId id="371" r:id="rId16"/>
    <p:sldId id="283" r:id="rId17"/>
    <p:sldId id="265" r:id="rId18"/>
    <p:sldId id="262" r:id="rId19"/>
    <p:sldId id="263" r:id="rId20"/>
    <p:sldId id="273" r:id="rId21"/>
    <p:sldId id="274" r:id="rId22"/>
    <p:sldId id="275" r:id="rId23"/>
    <p:sldId id="282" r:id="rId24"/>
    <p:sldId id="321" r:id="rId25"/>
    <p:sldId id="364" r:id="rId26"/>
    <p:sldId id="365" r:id="rId27"/>
    <p:sldId id="346" r:id="rId28"/>
    <p:sldId id="286" r:id="rId29"/>
    <p:sldId id="352" r:id="rId30"/>
    <p:sldId id="359" r:id="rId31"/>
    <p:sldId id="361" r:id="rId32"/>
    <p:sldId id="289" r:id="rId33"/>
    <p:sldId id="363" r:id="rId34"/>
    <p:sldId id="294" r:id="rId3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a Arnaiz Navarro" initials="CAN" lastIdx="17" clrIdx="0"/>
  <p:cmAuthor id="2" name="Philip Harman" initials="PH" lastIdx="1" clrIdx="1">
    <p:extLst>
      <p:ext uri="{19B8F6BF-5375-455C-9EA6-DF929625EA0E}">
        <p15:presenceInfo xmlns:p15="http://schemas.microsoft.com/office/powerpoint/2012/main" userId="f670272e7c18ba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4F1"/>
    <a:srgbClr val="FFFBFF"/>
    <a:srgbClr val="FEFBFE"/>
    <a:srgbClr val="F5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68970" autoAdjust="0"/>
  </p:normalViewPr>
  <p:slideViewPr>
    <p:cSldViewPr snapToGrid="0" snapToObjects="1">
      <p:cViewPr varScale="1">
        <p:scale>
          <a:sx n="61" d="100"/>
          <a:sy n="61" d="100"/>
        </p:scale>
        <p:origin x="199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27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24T12:13:20.501" idx="10">
    <p:pos x="10" y="10"/>
    <p:text>Update the name of the subject and your details (BTS email).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5T11:36:18.509" idx="3">
    <p:pos x="9" y="9"/>
    <p:text>Explain the students the goal of the day and what is it useful for in a digital project. Explain the reason why they will learn it. It gives context and helps them to have the big picture.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5T11:39:22.905" idx="4">
    <p:pos x="6" y="7"/>
    <p:text>Include the index of contents of the subject, so the students have always context. For every lesson, highlight the content of the day, it will help students check their progress.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24T12:23:14.572" idx="15">
    <p:pos x="10" y="10"/>
    <p:text>Spend the last 10-15 minutes reviewing what they learnt. Check if they understood the key points by asking them specific questions. Leave enough time for Q&amp;A and revision.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33F71-3E53-C049-8158-7AAEB8A39446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5D97B-F475-4844-892E-96B245742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fd0ad4453_0_1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g5fd0ad4453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4756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fd8c3d075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g5fd8c3d07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7760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5D97B-F475-4844-892E-96B2457425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81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Knowing</a:t>
            </a:r>
            <a:r>
              <a:rPr lang="en-US" baseline="0" dirty="0" smtClean="0">
                <a:solidFill>
                  <a:schemeClr val="accent3">
                    <a:lumMod val="75000"/>
                  </a:schemeClr>
                </a:solidFill>
              </a:rPr>
              <a:t> all of the technology is less important than having the algorithmic mindset.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5D97B-F475-4844-892E-96B2457425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07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So,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tools</a:t>
            </a:r>
            <a:r>
              <a:rPr lang="es-ES" baseline="0" dirty="0"/>
              <a:t> and </a:t>
            </a:r>
            <a:r>
              <a:rPr lang="es-ES" baseline="0" dirty="0" err="1"/>
              <a:t>processes</a:t>
            </a:r>
            <a:r>
              <a:rPr lang="es-ES" baseline="0" dirty="0"/>
              <a:t> </a:t>
            </a:r>
            <a:r>
              <a:rPr lang="es-ES" baseline="0" dirty="0" err="1"/>
              <a:t>change</a:t>
            </a:r>
            <a:r>
              <a:rPr lang="es-ES" baseline="0" dirty="0"/>
              <a:t> </a:t>
            </a:r>
            <a:r>
              <a:rPr lang="es-ES" baseline="0" dirty="0" err="1"/>
              <a:t>over</a:t>
            </a:r>
            <a:r>
              <a:rPr lang="es-ES" baseline="0" dirty="0"/>
              <a:t> time. </a:t>
            </a:r>
            <a:r>
              <a:rPr lang="es-ES" baseline="0" dirty="0" err="1"/>
              <a:t>The</a:t>
            </a:r>
            <a:r>
              <a:rPr lang="es-ES" baseline="0" dirty="0"/>
              <a:t> </a:t>
            </a:r>
            <a:r>
              <a:rPr lang="es-ES" baseline="0" dirty="0" err="1"/>
              <a:t>approach</a:t>
            </a:r>
            <a:r>
              <a:rPr lang="es-ES" baseline="0" dirty="0"/>
              <a:t>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have</a:t>
            </a:r>
            <a:r>
              <a:rPr lang="es-ES" baseline="0" dirty="0"/>
              <a:t> </a:t>
            </a:r>
            <a:r>
              <a:rPr lang="es-ES" baseline="0" dirty="0" err="1"/>
              <a:t>for</a:t>
            </a:r>
            <a:r>
              <a:rPr lang="es-ES" baseline="0" dirty="0"/>
              <a:t> </a:t>
            </a:r>
            <a:r>
              <a:rPr lang="es-ES" baseline="0" dirty="0" err="1"/>
              <a:t>our</a:t>
            </a:r>
            <a:r>
              <a:rPr lang="es-ES" baseline="0" dirty="0"/>
              <a:t> </a:t>
            </a:r>
            <a:r>
              <a:rPr lang="es-ES" baseline="0" dirty="0" err="1"/>
              <a:t>products</a:t>
            </a:r>
            <a:r>
              <a:rPr lang="es-ES" baseline="0" dirty="0"/>
              <a:t> </a:t>
            </a:r>
            <a:r>
              <a:rPr lang="es-ES" baseline="0" dirty="0" err="1"/>
              <a:t>is</a:t>
            </a:r>
            <a:r>
              <a:rPr lang="es-ES" baseline="0" dirty="0"/>
              <a:t> in </a:t>
            </a:r>
            <a:r>
              <a:rPr lang="es-ES" baseline="0" dirty="0" err="1"/>
              <a:t>constant</a:t>
            </a:r>
            <a:r>
              <a:rPr lang="es-ES" baseline="0" dirty="0"/>
              <a:t> </a:t>
            </a:r>
            <a:r>
              <a:rPr lang="es-ES" baseline="0" dirty="0" err="1"/>
              <a:t>change</a:t>
            </a:r>
            <a:r>
              <a:rPr lang="es-ES" baseline="0" dirty="0"/>
              <a:t> and </a:t>
            </a:r>
            <a:r>
              <a:rPr lang="es-ES" baseline="0" dirty="0" err="1"/>
              <a:t>developmen</a:t>
            </a:r>
            <a:r>
              <a:rPr lang="es-ES" baseline="0" dirty="0"/>
              <a:t>.</a:t>
            </a:r>
          </a:p>
          <a:p>
            <a:r>
              <a:rPr lang="es-ES" baseline="0" dirty="0" err="1"/>
              <a:t>It</a:t>
            </a:r>
            <a:r>
              <a:rPr lang="es-ES" baseline="0" dirty="0"/>
              <a:t> </a:t>
            </a:r>
            <a:r>
              <a:rPr lang="es-ES" baseline="0" dirty="0" err="1"/>
              <a:t>will</a:t>
            </a:r>
            <a:r>
              <a:rPr lang="es-ES" baseline="0" dirty="0"/>
              <a:t> </a:t>
            </a:r>
            <a:r>
              <a:rPr lang="es-ES" baseline="0" dirty="0" err="1"/>
              <a:t>happen</a:t>
            </a:r>
            <a:r>
              <a:rPr lang="es-ES" baseline="0" dirty="0"/>
              <a:t> </a:t>
            </a:r>
            <a:r>
              <a:rPr lang="es-ES" baseline="0" dirty="0" err="1"/>
              <a:t>that</a:t>
            </a:r>
            <a:r>
              <a:rPr lang="es-ES" baseline="0" dirty="0"/>
              <a:t> </a:t>
            </a:r>
            <a:r>
              <a:rPr lang="es-ES" baseline="0" dirty="0" err="1"/>
              <a:t>we</a:t>
            </a:r>
            <a:r>
              <a:rPr lang="es-ES" baseline="0" dirty="0"/>
              <a:t> lose </a:t>
            </a:r>
            <a:r>
              <a:rPr lang="es-ES" baseline="0" dirty="0" err="1"/>
              <a:t>our</a:t>
            </a:r>
            <a:r>
              <a:rPr lang="es-ES" baseline="0" dirty="0"/>
              <a:t> </a:t>
            </a:r>
            <a:r>
              <a:rPr lang="es-ES" baseline="0" dirty="0" err="1"/>
              <a:t>faith</a:t>
            </a:r>
            <a:r>
              <a:rPr lang="es-ES" baseline="0" dirty="0"/>
              <a:t>. So, </a:t>
            </a:r>
            <a:r>
              <a:rPr lang="es-ES" baseline="0" dirty="0" err="1"/>
              <a:t>what</a:t>
            </a:r>
            <a:r>
              <a:rPr lang="es-ES" baseline="0" dirty="0"/>
              <a:t> can </a:t>
            </a:r>
            <a:r>
              <a:rPr lang="es-ES" baseline="0" dirty="0" err="1"/>
              <a:t>we</a:t>
            </a:r>
            <a:r>
              <a:rPr lang="es-ES" baseline="0" dirty="0"/>
              <a:t> </a:t>
            </a:r>
            <a:r>
              <a:rPr lang="es-ES" baseline="0" dirty="0" err="1"/>
              <a:t>hold</a:t>
            </a:r>
            <a:r>
              <a:rPr lang="es-ES" baseline="0" dirty="0"/>
              <a:t> </a:t>
            </a:r>
            <a:r>
              <a:rPr lang="es-ES" baseline="0" dirty="0" err="1"/>
              <a:t>onto</a:t>
            </a:r>
            <a:r>
              <a:rPr lang="es-ES" baseline="0" dirty="0"/>
              <a:t>? </a:t>
            </a:r>
            <a:r>
              <a:rPr lang="es-ES" baseline="0" dirty="0" err="1"/>
              <a:t>What</a:t>
            </a:r>
            <a:r>
              <a:rPr lang="es-ES" baseline="0" dirty="0"/>
              <a:t> </a:t>
            </a:r>
            <a:r>
              <a:rPr lang="es-ES" baseline="0" dirty="0" err="1"/>
              <a:t>stays</a:t>
            </a:r>
            <a:r>
              <a:rPr lang="es-ES" baseline="0" dirty="0"/>
              <a:t>? </a:t>
            </a:r>
            <a:r>
              <a:rPr lang="es-ES" baseline="0" dirty="0" err="1"/>
              <a:t>What</a:t>
            </a:r>
            <a:r>
              <a:rPr lang="es-ES" baseline="0" dirty="0"/>
              <a:t> are </a:t>
            </a:r>
            <a:r>
              <a:rPr lang="es-ES" baseline="0" dirty="0" err="1"/>
              <a:t>our</a:t>
            </a:r>
            <a:r>
              <a:rPr lang="es-ES" baseline="0" dirty="0"/>
              <a:t> “</a:t>
            </a:r>
            <a:r>
              <a:rPr lang="es-ES" baseline="0" dirty="0" err="1"/>
              <a:t>laws</a:t>
            </a:r>
            <a:r>
              <a:rPr lang="es-ES" baseline="0" dirty="0"/>
              <a:t> of </a:t>
            </a:r>
            <a:r>
              <a:rPr lang="es-ES" baseline="0" dirty="0" err="1"/>
              <a:t>physics</a:t>
            </a:r>
            <a:r>
              <a:rPr lang="es-ES" baseline="0" dirty="0"/>
              <a:t>” </a:t>
            </a:r>
            <a:r>
              <a:rPr lang="es-ES" baseline="0" dirty="0" err="1"/>
              <a:t>but</a:t>
            </a:r>
            <a:r>
              <a:rPr lang="es-ES" baseline="0" dirty="0"/>
              <a:t> in software?</a:t>
            </a:r>
          </a:p>
          <a:p>
            <a:endParaRPr lang="es-ES" baseline="0" dirty="0"/>
          </a:p>
          <a:p>
            <a:r>
              <a:rPr lang="es-ES" baseline="0" dirty="0" err="1"/>
              <a:t>It</a:t>
            </a:r>
            <a:r>
              <a:rPr lang="es-ES" baseline="0" dirty="0"/>
              <a:t> </a:t>
            </a:r>
            <a:r>
              <a:rPr lang="es-ES" baseline="0" dirty="0" err="1"/>
              <a:t>is</a:t>
            </a:r>
            <a:r>
              <a:rPr lang="es-ES" baseline="0" dirty="0"/>
              <a:t> </a:t>
            </a:r>
            <a:r>
              <a:rPr lang="es-ES" baseline="0" dirty="0" err="1"/>
              <a:t>not</a:t>
            </a:r>
            <a:r>
              <a:rPr lang="es-ES" baseline="0" dirty="0"/>
              <a:t> </a:t>
            </a:r>
            <a:r>
              <a:rPr lang="es-ES" baseline="0" dirty="0" err="1"/>
              <a:t>likely</a:t>
            </a:r>
            <a:r>
              <a:rPr lang="es-ES" baseline="0" dirty="0"/>
              <a:t> </a:t>
            </a:r>
            <a:r>
              <a:rPr lang="es-ES" baseline="0" dirty="0" err="1"/>
              <a:t>that</a:t>
            </a:r>
            <a:r>
              <a:rPr lang="es-ES" baseline="0" dirty="0"/>
              <a:t> I </a:t>
            </a:r>
            <a:r>
              <a:rPr lang="es-ES" baseline="0" dirty="0" err="1"/>
              <a:t>will</a:t>
            </a:r>
            <a:r>
              <a:rPr lang="es-ES" baseline="0" dirty="0"/>
              <a:t> be a </a:t>
            </a:r>
            <a:r>
              <a:rPr lang="es-ES" baseline="0" dirty="0" err="1"/>
              <a:t>very</a:t>
            </a:r>
            <a:r>
              <a:rPr lang="es-ES" baseline="0" dirty="0"/>
              <a:t> </a:t>
            </a:r>
            <a:r>
              <a:rPr lang="es-ES" baseline="0" dirty="0" err="1"/>
              <a:t>very</a:t>
            </a:r>
            <a:r>
              <a:rPr lang="es-ES" baseline="0" dirty="0"/>
              <a:t> </a:t>
            </a:r>
            <a:r>
              <a:rPr lang="es-ES" baseline="0" dirty="0" err="1"/>
              <a:t>good</a:t>
            </a:r>
            <a:r>
              <a:rPr lang="es-ES" baseline="0" dirty="0"/>
              <a:t> </a:t>
            </a:r>
            <a:r>
              <a:rPr lang="es-ES" baseline="0" dirty="0" err="1"/>
              <a:t>scala</a:t>
            </a:r>
            <a:r>
              <a:rPr lang="es-ES" baseline="0" dirty="0"/>
              <a:t> </a:t>
            </a:r>
            <a:r>
              <a:rPr lang="es-ES" baseline="0" dirty="0" err="1"/>
              <a:t>developer</a:t>
            </a:r>
            <a:r>
              <a:rPr lang="es-ES" baseline="0" dirty="0"/>
              <a:t>. I </a:t>
            </a:r>
            <a:r>
              <a:rPr lang="es-ES" baseline="0" dirty="0" err="1"/>
              <a:t>might</a:t>
            </a:r>
            <a:r>
              <a:rPr lang="es-ES" baseline="0" dirty="0"/>
              <a:t> be </a:t>
            </a:r>
            <a:r>
              <a:rPr lang="es-ES" baseline="0" dirty="0" err="1"/>
              <a:t>able</a:t>
            </a:r>
            <a:r>
              <a:rPr lang="es-ES" baseline="0" dirty="0"/>
              <a:t> </a:t>
            </a:r>
            <a:r>
              <a:rPr lang="es-ES" baseline="0" dirty="0" err="1"/>
              <a:t>to</a:t>
            </a:r>
            <a:r>
              <a:rPr lang="es-ES" baseline="0" dirty="0"/>
              <a:t> </a:t>
            </a:r>
            <a:r>
              <a:rPr lang="es-ES" baseline="0" dirty="0" err="1"/>
              <a:t>code</a:t>
            </a:r>
            <a:r>
              <a:rPr lang="es-ES" baseline="0" dirty="0"/>
              <a:t>, </a:t>
            </a:r>
            <a:r>
              <a:rPr lang="es-ES" baseline="0" dirty="0" err="1"/>
              <a:t>but</a:t>
            </a:r>
            <a:r>
              <a:rPr lang="es-ES" baseline="0" dirty="0"/>
              <a:t> </a:t>
            </a:r>
            <a:r>
              <a:rPr lang="es-ES" baseline="0" dirty="0" err="1"/>
              <a:t>will</a:t>
            </a:r>
            <a:r>
              <a:rPr lang="es-ES" baseline="0" dirty="0"/>
              <a:t> </a:t>
            </a:r>
            <a:r>
              <a:rPr lang="es-ES" baseline="0" dirty="0" err="1"/>
              <a:t>never</a:t>
            </a:r>
            <a:r>
              <a:rPr lang="es-ES" baseline="0" dirty="0"/>
              <a:t> be as </a:t>
            </a:r>
            <a:r>
              <a:rPr lang="es-ES" baseline="0" dirty="0" err="1"/>
              <a:t>good</a:t>
            </a:r>
            <a:r>
              <a:rPr lang="es-ES" baseline="0" dirty="0"/>
              <a:t> as </a:t>
            </a:r>
            <a:r>
              <a:rPr lang="es-ES" baseline="0" dirty="0" err="1"/>
              <a:t>when</a:t>
            </a:r>
            <a:r>
              <a:rPr lang="es-ES" baseline="0" dirty="0"/>
              <a:t> I </a:t>
            </a:r>
            <a:r>
              <a:rPr lang="es-ES" baseline="0" dirty="0" err="1"/>
              <a:t>was</a:t>
            </a:r>
            <a:r>
              <a:rPr lang="es-ES" baseline="0" dirty="0"/>
              <a:t> 21 and </a:t>
            </a:r>
            <a:r>
              <a:rPr lang="es-ES" baseline="0" dirty="0" err="1"/>
              <a:t>virgin</a:t>
            </a:r>
            <a:r>
              <a:rPr lang="es-ES" baseline="0" dirty="0"/>
              <a:t> and </a:t>
            </a:r>
            <a:r>
              <a:rPr lang="es-ES" baseline="0" dirty="0" err="1"/>
              <a:t>started</a:t>
            </a:r>
            <a:r>
              <a:rPr lang="es-ES" baseline="0" dirty="0"/>
              <a:t> </a:t>
            </a:r>
            <a:r>
              <a:rPr lang="es-ES" baseline="0" dirty="0" err="1"/>
              <a:t>to</a:t>
            </a:r>
            <a:r>
              <a:rPr lang="es-ES" baseline="0" dirty="0"/>
              <a:t> </a:t>
            </a:r>
            <a:r>
              <a:rPr lang="es-ES" baseline="0" dirty="0" err="1"/>
              <a:t>play</a:t>
            </a:r>
            <a:r>
              <a:rPr lang="es-ES" baseline="0" dirty="0"/>
              <a:t> </a:t>
            </a:r>
            <a:r>
              <a:rPr lang="es-ES" baseline="0" dirty="0" err="1"/>
              <a:t>with</a:t>
            </a:r>
            <a:r>
              <a:rPr lang="es-ES" baseline="0" dirty="0"/>
              <a:t> </a:t>
            </a:r>
            <a:r>
              <a:rPr lang="es-ES" baseline="0" dirty="0" err="1"/>
              <a:t>this</a:t>
            </a:r>
            <a:r>
              <a:rPr lang="es-ES" baseline="0" dirty="0"/>
              <a:t> “Ruby” </a:t>
            </a:r>
            <a:r>
              <a:rPr lang="es-ES" baseline="0" dirty="0" err="1"/>
              <a:t>thing</a:t>
            </a:r>
            <a:r>
              <a:rPr lang="es-ES" baseline="0" dirty="0"/>
              <a:t>. And </a:t>
            </a:r>
            <a:r>
              <a:rPr lang="es-ES" baseline="0" dirty="0" err="1"/>
              <a:t>this</a:t>
            </a:r>
            <a:r>
              <a:rPr lang="es-ES" baseline="0" dirty="0"/>
              <a:t> </a:t>
            </a:r>
            <a:r>
              <a:rPr lang="es-ES" baseline="0" dirty="0" err="1"/>
              <a:t>will</a:t>
            </a:r>
            <a:r>
              <a:rPr lang="es-ES" baseline="0" dirty="0"/>
              <a:t> </a:t>
            </a:r>
            <a:r>
              <a:rPr lang="es-ES" baseline="0" dirty="0" err="1"/>
              <a:t>happen</a:t>
            </a:r>
            <a:r>
              <a:rPr lang="es-ES" baseline="0" dirty="0"/>
              <a:t> </a:t>
            </a:r>
            <a:r>
              <a:rPr lang="es-ES" baseline="0" dirty="0" err="1"/>
              <a:t>to</a:t>
            </a:r>
            <a:r>
              <a:rPr lang="es-ES" baseline="0" dirty="0"/>
              <a:t> </a:t>
            </a:r>
            <a:r>
              <a:rPr lang="es-ES" baseline="0" dirty="0" err="1"/>
              <a:t>you</a:t>
            </a:r>
            <a:r>
              <a:rPr lang="es-ES" baseline="0" dirty="0"/>
              <a:t> as </a:t>
            </a:r>
            <a:r>
              <a:rPr lang="es-ES" baseline="0" dirty="0" err="1"/>
              <a:t>well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032C9-8549-BC48-BD83-1E854BADC0DD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3518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 smtClean="0"/>
              <a:t>Ongoing</a:t>
            </a:r>
            <a:r>
              <a:rPr lang="es-ES" dirty="0" smtClean="0"/>
              <a:t> </a:t>
            </a:r>
            <a:r>
              <a:rPr lang="es-ES" dirty="0" err="1" smtClean="0"/>
              <a:t>growth</a:t>
            </a:r>
            <a:r>
              <a:rPr lang="es-ES" dirty="0" smtClean="0"/>
              <a:t>/</a:t>
            </a:r>
            <a:r>
              <a:rPr lang="es-ES" dirty="0" err="1" smtClean="0"/>
              <a:t>learning</a:t>
            </a:r>
            <a:r>
              <a:rPr lang="es-ES" baseline="0" dirty="0" smtClean="0"/>
              <a:t> = crucial.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032C9-8549-BC48-BD83-1E854BADC0DD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4607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Objects</a:t>
            </a:r>
            <a:r>
              <a:rPr lang="es-ES" dirty="0"/>
              <a:t>, </a:t>
            </a:r>
            <a:r>
              <a:rPr lang="es-ES" dirty="0" err="1"/>
              <a:t>classes</a:t>
            </a:r>
            <a:r>
              <a:rPr lang="es-ES" dirty="0"/>
              <a:t>, data </a:t>
            </a:r>
            <a:r>
              <a:rPr lang="es-ES" dirty="0" err="1"/>
              <a:t>structures</a:t>
            </a:r>
            <a:r>
              <a:rPr lang="es-ES" dirty="0"/>
              <a:t>. </a:t>
            </a:r>
            <a:r>
              <a:rPr lang="es-ES" dirty="0" err="1"/>
              <a:t>What’s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array</a:t>
            </a:r>
            <a:r>
              <a:rPr lang="es-ES" dirty="0"/>
              <a:t>, a set, a </a:t>
            </a:r>
            <a:r>
              <a:rPr lang="es-ES" dirty="0" err="1"/>
              <a:t>collection</a:t>
            </a:r>
            <a:r>
              <a:rPr lang="es-ES" dirty="0"/>
              <a:t>, a pile, a </a:t>
            </a:r>
            <a:r>
              <a:rPr lang="es-ES" dirty="0" err="1"/>
              <a:t>map</a:t>
            </a:r>
            <a:r>
              <a:rPr lang="es-ES" dirty="0"/>
              <a:t>, a hash. </a:t>
            </a:r>
            <a:r>
              <a:rPr lang="es-ES" dirty="0" err="1"/>
              <a:t>Independently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methodology</a:t>
            </a:r>
            <a:r>
              <a:rPr lang="es-ES" dirty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Algorithms</a:t>
            </a:r>
            <a:r>
              <a:rPr lang="es-ES" dirty="0"/>
              <a:t>, </a:t>
            </a:r>
            <a:r>
              <a:rPr lang="es-ES" dirty="0" err="1"/>
              <a:t>methods</a:t>
            </a:r>
            <a:r>
              <a:rPr lang="es-ES" dirty="0"/>
              <a:t>, </a:t>
            </a:r>
            <a:r>
              <a:rPr lang="es-ES" dirty="0" err="1"/>
              <a:t>processes</a:t>
            </a:r>
            <a:r>
              <a:rPr lang="es-ES" dirty="0"/>
              <a:t>. </a:t>
            </a:r>
            <a:r>
              <a:rPr lang="es-ES" dirty="0" err="1"/>
              <a:t>Know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benchmarked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 and </a:t>
            </a:r>
            <a:r>
              <a:rPr lang="es-ES" dirty="0" err="1"/>
              <a:t>improve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necessary</a:t>
            </a:r>
            <a:r>
              <a:rPr lang="es-ES" dirty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Libraries</a:t>
            </a:r>
            <a:r>
              <a:rPr lang="es-ES" dirty="0"/>
              <a:t>, </a:t>
            </a:r>
            <a:r>
              <a:rPr lang="es-ES" dirty="0" err="1"/>
              <a:t>frameworks</a:t>
            </a:r>
            <a:r>
              <a:rPr lang="es-ES" dirty="0"/>
              <a:t>, </a:t>
            </a:r>
            <a:r>
              <a:rPr lang="es-ES" dirty="0" err="1"/>
              <a:t>community</a:t>
            </a:r>
            <a:r>
              <a:rPr lang="es-ES" dirty="0"/>
              <a:t>. </a:t>
            </a:r>
            <a:r>
              <a:rPr lang="es-ES" dirty="0" err="1"/>
              <a:t>What’s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Reinvent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wheel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necessary</a:t>
            </a:r>
            <a:r>
              <a:rPr lang="es-ES" dirty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“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good</a:t>
            </a:r>
            <a:r>
              <a:rPr lang="es-ES" dirty="0"/>
              <a:t> </a:t>
            </a:r>
            <a:r>
              <a:rPr lang="es-ES" dirty="0" err="1"/>
              <a:t>thing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reinventing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wheel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can </a:t>
            </a:r>
            <a:r>
              <a:rPr lang="es-ES" dirty="0" err="1"/>
              <a:t>get</a:t>
            </a:r>
            <a:r>
              <a:rPr lang="es-ES" dirty="0"/>
              <a:t> a round </a:t>
            </a:r>
            <a:r>
              <a:rPr lang="es-ES" dirty="0" err="1"/>
              <a:t>one</a:t>
            </a:r>
            <a:r>
              <a:rPr lang="es-ES" dirty="0"/>
              <a:t>.” </a:t>
            </a:r>
            <a:r>
              <a:rPr lang="es-ES" dirty="0" err="1"/>
              <a:t>Crockford</a:t>
            </a:r>
            <a:r>
              <a:rPr lang="es-ES" dirty="0"/>
              <a:t> (JS </a:t>
            </a:r>
            <a:r>
              <a:rPr lang="es-ES" dirty="0" err="1"/>
              <a:t>Evangelist</a:t>
            </a:r>
            <a:r>
              <a:rPr lang="es-ES" dirty="0"/>
              <a:t>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Know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limits</a:t>
            </a:r>
            <a:r>
              <a:rPr lang="es-ES" dirty="0"/>
              <a:t>. </a:t>
            </a:r>
            <a:r>
              <a:rPr lang="es-ES" dirty="0" err="1"/>
              <a:t>Know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resources</a:t>
            </a:r>
            <a:r>
              <a:rPr lang="es-ES" dirty="0"/>
              <a:t> (hardware) and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requirements</a:t>
            </a:r>
            <a:r>
              <a:rPr lang="es-ES" dirty="0"/>
              <a:t> (</a:t>
            </a:r>
            <a:r>
              <a:rPr lang="es-ES" dirty="0" err="1"/>
              <a:t>users</a:t>
            </a:r>
            <a:r>
              <a:rPr lang="es-ES" dirty="0"/>
              <a:t>).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might</a:t>
            </a:r>
            <a:r>
              <a:rPr lang="es-ES" dirty="0"/>
              <a:t> </a:t>
            </a:r>
            <a:r>
              <a:rPr lang="es-ES" dirty="0" err="1"/>
              <a:t>develop</a:t>
            </a:r>
            <a:r>
              <a:rPr lang="es-ES" dirty="0"/>
              <a:t> </a:t>
            </a:r>
            <a:r>
              <a:rPr lang="es-ES" dirty="0" err="1"/>
              <a:t>high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,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know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happens</a:t>
            </a:r>
            <a:r>
              <a:rPr lang="es-ES" dirty="0"/>
              <a:t> </a:t>
            </a:r>
            <a:r>
              <a:rPr lang="es-ES" dirty="0" err="1"/>
              <a:t>low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.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happens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i/o in disk? DB </a:t>
            </a:r>
            <a:r>
              <a:rPr lang="es-ES" dirty="0" err="1"/>
              <a:t>Memory</a:t>
            </a:r>
            <a:r>
              <a:rPr lang="es-ES" dirty="0"/>
              <a:t>? </a:t>
            </a:r>
            <a:r>
              <a:rPr lang="es-ES" dirty="0" err="1"/>
              <a:t>Why</a:t>
            </a:r>
            <a:r>
              <a:rPr lang="es-ES" dirty="0"/>
              <a:t> CPU </a:t>
            </a:r>
            <a:r>
              <a:rPr lang="es-ES" dirty="0" err="1"/>
              <a:t>spikes</a:t>
            </a:r>
            <a:r>
              <a:rPr lang="es-ES" dirty="0"/>
              <a:t> up?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be </a:t>
            </a:r>
            <a:r>
              <a:rPr lang="es-ES" dirty="0" err="1"/>
              <a:t>fixed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I </a:t>
            </a:r>
            <a:r>
              <a:rPr lang="es-ES" dirty="0" err="1"/>
              <a:t>scale</a:t>
            </a:r>
            <a:r>
              <a:rPr lang="es-ES" dirty="0"/>
              <a:t> </a:t>
            </a:r>
            <a:r>
              <a:rPr lang="es-ES" dirty="0" err="1"/>
              <a:t>horizontally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vertically</a:t>
            </a:r>
            <a:r>
              <a:rPr lang="es-ES" dirty="0"/>
              <a:t>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Jack of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trades</a:t>
            </a:r>
            <a:r>
              <a:rPr lang="es-ES" dirty="0"/>
              <a:t>.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don’t</a:t>
            </a:r>
            <a:r>
              <a:rPr lang="es-ES" dirty="0"/>
              <a:t> </a:t>
            </a:r>
            <a:r>
              <a:rPr lang="es-ES" dirty="0" err="1"/>
              <a:t>just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.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works</a:t>
            </a:r>
            <a:r>
              <a:rPr lang="es-ES" dirty="0"/>
              <a:t> in a </a:t>
            </a:r>
            <a:r>
              <a:rPr lang="es-ES" dirty="0" err="1"/>
              <a:t>context</a:t>
            </a:r>
            <a:r>
              <a:rPr lang="es-ES" dirty="0"/>
              <a:t>.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front</a:t>
            </a:r>
            <a:r>
              <a:rPr lang="es-ES" dirty="0"/>
              <a:t> </a:t>
            </a:r>
            <a:r>
              <a:rPr lang="es-ES" dirty="0" err="1"/>
              <a:t>end</a:t>
            </a:r>
            <a:r>
              <a:rPr lang="es-ES" dirty="0"/>
              <a:t> </a:t>
            </a:r>
            <a:r>
              <a:rPr lang="es-ES" dirty="0" err="1"/>
              <a:t>developers</a:t>
            </a:r>
            <a:r>
              <a:rPr lang="es-ES" dirty="0"/>
              <a:t>, </a:t>
            </a:r>
            <a:r>
              <a:rPr lang="es-ES" dirty="0" err="1"/>
              <a:t>designer</a:t>
            </a:r>
            <a:r>
              <a:rPr lang="es-ES" dirty="0"/>
              <a:t> </a:t>
            </a:r>
            <a:r>
              <a:rPr lang="es-ES" dirty="0" err="1"/>
              <a:t>needs</a:t>
            </a:r>
            <a:r>
              <a:rPr lang="es-ES" dirty="0"/>
              <a:t>, UX, </a:t>
            </a:r>
            <a:r>
              <a:rPr lang="es-ES" dirty="0" err="1"/>
              <a:t>Databases</a:t>
            </a:r>
            <a:r>
              <a:rPr lang="es-ES" dirty="0"/>
              <a:t>, </a:t>
            </a:r>
            <a:r>
              <a:rPr lang="es-ES" dirty="0" err="1"/>
              <a:t>systems</a:t>
            </a:r>
            <a:r>
              <a:rPr lang="es-ES" dirty="0"/>
              <a:t> and </a:t>
            </a:r>
            <a:r>
              <a:rPr lang="es-ES" dirty="0" err="1"/>
              <a:t>OSs</a:t>
            </a:r>
            <a:r>
              <a:rPr lang="es-ES" dirty="0"/>
              <a:t>, Mobile </a:t>
            </a:r>
            <a:r>
              <a:rPr lang="es-ES" dirty="0" err="1"/>
              <a:t>apps</a:t>
            </a:r>
            <a:r>
              <a:rPr lang="es-ES" dirty="0"/>
              <a:t>, etc.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runs</a:t>
            </a:r>
            <a:r>
              <a:rPr lang="es-ES" dirty="0"/>
              <a:t> </a:t>
            </a:r>
            <a:r>
              <a:rPr lang="es-ES" dirty="0" err="1"/>
              <a:t>within</a:t>
            </a:r>
            <a:r>
              <a:rPr lang="es-ES" dirty="0"/>
              <a:t> </a:t>
            </a:r>
            <a:r>
              <a:rPr lang="es-ES" dirty="0" err="1"/>
              <a:t>network</a:t>
            </a:r>
            <a:r>
              <a:rPr lang="es-ES" dirty="0"/>
              <a:t> </a:t>
            </a:r>
            <a:r>
              <a:rPr lang="es-ES" dirty="0" err="1"/>
              <a:t>infrastructures</a:t>
            </a:r>
            <a:r>
              <a:rPr lang="es-ES" dirty="0"/>
              <a:t> and </a:t>
            </a:r>
            <a:r>
              <a:rPr lang="es-ES" dirty="0" err="1"/>
              <a:t>goes</a:t>
            </a:r>
            <a:r>
              <a:rPr lang="es-ES" dirty="0"/>
              <a:t> </a:t>
            </a:r>
            <a:r>
              <a:rPr lang="es-ES" dirty="0" err="1"/>
              <a:t>down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IP </a:t>
            </a:r>
            <a:r>
              <a:rPr lang="es-ES" dirty="0" err="1"/>
              <a:t>packages</a:t>
            </a:r>
            <a:r>
              <a:rPr lang="es-ES" dirty="0"/>
              <a:t> </a:t>
            </a:r>
            <a:r>
              <a:rPr lang="es-ES" dirty="0" err="1"/>
              <a:t>traveling</a:t>
            </a:r>
            <a:r>
              <a:rPr lang="es-ES" dirty="0"/>
              <a:t> </a:t>
            </a:r>
            <a:r>
              <a:rPr lang="es-ES" dirty="0" err="1"/>
              <a:t>around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world</a:t>
            </a:r>
            <a:r>
              <a:rPr lang="es-ES" dirty="0"/>
              <a:t>.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a </a:t>
            </a:r>
            <a:r>
              <a:rPr lang="es-ES" dirty="0" err="1"/>
              <a:t>good</a:t>
            </a:r>
            <a:r>
              <a:rPr lang="es-ES" dirty="0"/>
              <a:t> </a:t>
            </a:r>
            <a:r>
              <a:rPr lang="es-ES" dirty="0" err="1"/>
              <a:t>understanding</a:t>
            </a:r>
            <a:r>
              <a:rPr lang="es-ES" dirty="0"/>
              <a:t> of </a:t>
            </a:r>
            <a:r>
              <a:rPr lang="es-ES" dirty="0" err="1"/>
              <a:t>that</a:t>
            </a:r>
            <a:r>
              <a:rPr lang="es-ES" dirty="0"/>
              <a:t>.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T </a:t>
            </a:r>
            <a:r>
              <a:rPr lang="es-ES" dirty="0" err="1" smtClean="0"/>
              <a:t>shaped</a:t>
            </a:r>
            <a:r>
              <a:rPr lang="es-ES" dirty="0" smtClean="0"/>
              <a:t> </a:t>
            </a:r>
            <a:r>
              <a:rPr lang="es-ES" dirty="0" err="1" smtClean="0"/>
              <a:t>profile</a:t>
            </a:r>
            <a:r>
              <a:rPr lang="es-ES" dirty="0" smtClean="0"/>
              <a:t>: A</a:t>
            </a:r>
            <a:r>
              <a:rPr lang="es-ES" baseline="0" dirty="0" smtClean="0"/>
              <a:t> </a:t>
            </a:r>
            <a:r>
              <a:rPr lang="es-ES" baseline="0" dirty="0" err="1" smtClean="0"/>
              <a:t>mile</a:t>
            </a:r>
            <a:r>
              <a:rPr lang="es-ES" baseline="0" dirty="0" smtClean="0"/>
              <a:t> Deep in a </a:t>
            </a:r>
            <a:r>
              <a:rPr lang="es-ES" baseline="0" dirty="0" err="1" smtClean="0"/>
              <a:t>few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specific</a:t>
            </a:r>
            <a:r>
              <a:rPr lang="es-ES" baseline="0" dirty="0" smtClean="0"/>
              <a:t> áreas, </a:t>
            </a:r>
            <a:r>
              <a:rPr lang="es-ES" baseline="0" dirty="0" err="1" smtClean="0"/>
              <a:t>but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still</a:t>
            </a:r>
            <a:r>
              <a:rPr lang="es-ES" baseline="0" dirty="0" smtClean="0"/>
              <a:t> a </a:t>
            </a:r>
            <a:r>
              <a:rPr lang="es-ES" baseline="0" dirty="0" err="1" smtClean="0"/>
              <a:t>broad</a:t>
            </a:r>
            <a:r>
              <a:rPr lang="es-ES" baseline="0" dirty="0" smtClean="0"/>
              <a:t>/</a:t>
            </a:r>
            <a:r>
              <a:rPr lang="es-ES" baseline="0" dirty="0" err="1" smtClean="0"/>
              <a:t>shallow</a:t>
            </a:r>
            <a:r>
              <a:rPr lang="es-ES" baseline="0" dirty="0" smtClean="0"/>
              <a:t> área of </a:t>
            </a:r>
            <a:r>
              <a:rPr lang="es-ES" baseline="0" dirty="0" err="1" smtClean="0"/>
              <a:t>knowledge</a:t>
            </a:r>
            <a:r>
              <a:rPr lang="es-ES" baseline="0" dirty="0" smtClean="0"/>
              <a:t> in </a:t>
            </a:r>
            <a:r>
              <a:rPr lang="es-ES" baseline="0" dirty="0" err="1" smtClean="0"/>
              <a:t>other</a:t>
            </a:r>
            <a:r>
              <a:rPr lang="es-ES" baseline="0" dirty="0" smtClean="0"/>
              <a:t> áreas.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032C9-8549-BC48-BD83-1E854BADC0DD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6859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032C9-8549-BC48-BD83-1E854BADC0DD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9266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Improvise,</a:t>
            </a:r>
            <a:r>
              <a:rPr lang="en-US" baseline="0" dirty="0" smtClean="0"/>
              <a:t> Adapt, Overcome.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Red, Green, Refactor: x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Self-Taught: Be an autodidact, and practice a </a:t>
            </a:r>
            <a:r>
              <a:rPr lang="en-US" baseline="0" dirty="0" err="1" smtClean="0"/>
              <a:t>fuckton</a:t>
            </a:r>
            <a:r>
              <a:rPr lang="en-US" baseline="0" dirty="0" smtClean="0"/>
              <a:t>. Classes/books are only supplemental. Also, stay up on trends.</a:t>
            </a:r>
          </a:p>
          <a:p>
            <a:endParaRPr lang="en-US" baseline="0" dirty="0" smtClean="0"/>
          </a:p>
          <a:p>
            <a:r>
              <a:rPr lang="en-US" dirty="0" smtClean="0"/>
              <a:t>Persistence:</a:t>
            </a:r>
            <a:r>
              <a:rPr lang="en-US" baseline="0" dirty="0" smtClean="0"/>
              <a:t> Solving bugs requires a ton of repetition and trying new solutions.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Connect the Dots: Connect math, programming tools, and your though process to the problem at hand.</a:t>
            </a:r>
          </a:p>
          <a:p>
            <a:endParaRPr lang="en-US" baseline="0" dirty="0" smtClean="0"/>
          </a:p>
          <a:p>
            <a:r>
              <a:rPr lang="en-US" dirty="0" smtClean="0"/>
              <a:t>Meticulous:</a:t>
            </a:r>
            <a:r>
              <a:rPr lang="en-US" baseline="0" dirty="0" smtClean="0"/>
              <a:t> Crazy attention to detail.</a:t>
            </a:r>
          </a:p>
          <a:p>
            <a:endParaRPr lang="en-US" baseline="0" dirty="0" smtClean="0"/>
          </a:p>
          <a:p>
            <a:r>
              <a:rPr lang="en-US" dirty="0" smtClean="0"/>
              <a:t>Community Driven:</a:t>
            </a:r>
            <a:r>
              <a:rPr lang="en-US" baseline="0" dirty="0" smtClean="0"/>
              <a:t> Stack overflow, etc. Knowledge sharing is crucial.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Patience: it’ll take a while to get there.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5D97B-F475-4844-892E-96B2457425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80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Frontend: build what</a:t>
            </a:r>
            <a:r>
              <a:rPr lang="en-US" baseline="0" dirty="0" smtClean="0"/>
              <a:t> the users interact with.</a:t>
            </a:r>
          </a:p>
          <a:p>
            <a:r>
              <a:rPr lang="en-US" baseline="0" dirty="0" smtClean="0"/>
              <a:t>Backend: “under the hood”</a:t>
            </a:r>
          </a:p>
          <a:p>
            <a:r>
              <a:rPr lang="en-US" baseline="0" dirty="0" smtClean="0"/>
              <a:t>Mobile (Native): built with the language of the devices operating system (ex. Swift for Apple, </a:t>
            </a:r>
            <a:r>
              <a:rPr lang="en-US" baseline="0" dirty="0" err="1" smtClean="0"/>
              <a:t>Jave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Kotlin</a:t>
            </a:r>
            <a:r>
              <a:rPr lang="en-US" baseline="0" dirty="0" smtClean="0"/>
              <a:t> for Google)</a:t>
            </a:r>
          </a:p>
          <a:p>
            <a:r>
              <a:rPr lang="en-US" baseline="0" dirty="0" smtClean="0"/>
              <a:t>Mobile (Hybrid): works well for somewhat simple applications to integrate across operating systems (advantage is you don’t need to develop in multiple languages)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5D97B-F475-4844-892E-96B24574251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04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fd8c3d075_0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smtClean="0"/>
              <a:t>Compiled: Creates a file of</a:t>
            </a:r>
            <a:r>
              <a:rPr lang="en-US" baseline="0" dirty="0" smtClean="0"/>
              <a:t> machine code that the machine can understand. Similar to giving a translator a whole essay to translate.</a:t>
            </a:r>
            <a:endParaRPr lang="en-US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 smtClean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smtClean="0"/>
              <a:t>Interpreted:</a:t>
            </a:r>
            <a:r>
              <a:rPr lang="en-US" baseline="0" dirty="0" smtClean="0"/>
              <a:t> Translates as you go.</a:t>
            </a:r>
            <a:endParaRPr dirty="0"/>
          </a:p>
        </p:txBody>
      </p:sp>
      <p:sp>
        <p:nvSpPr>
          <p:cNvPr id="283" name="Google Shape;283;g5fd8c3d075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15998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fd0ad4453_0_1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g5fd0ad4453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4949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fd8c3d075_0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g5fd8c3d075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0591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fd8c3d07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g5fd8c3d0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681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fd8c3d075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5fd8c3d07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5653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fd8c3d075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g5fd8c3d07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7216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fd8c3d075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g5fd8c3d07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7116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fd8c3d075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g5fd8c3d07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6131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fd8c3d075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g5fd8c3d07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5063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fd8c3d075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g5fd8c3d07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2250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FD9B2D2D-9A65-4446-A4BB-2E9585DBB07A}"/>
              </a:ext>
            </a:extLst>
          </p:cNvPr>
          <p:cNvSpPr/>
          <p:nvPr userDrawn="1"/>
        </p:nvSpPr>
        <p:spPr>
          <a:xfrm>
            <a:off x="-15875" y="1917700"/>
            <a:ext cx="9159875" cy="2828925"/>
          </a:xfrm>
          <a:prstGeom prst="rect">
            <a:avLst/>
          </a:prstGeom>
          <a:solidFill>
            <a:srgbClr val="00B4F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33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xmlns="" id="{BCE4E2FC-3526-4E4B-B705-006C1F11CF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6767" y="2732880"/>
            <a:ext cx="1198563" cy="1198563"/>
          </a:xfrm>
          <a:prstGeom prst="rect">
            <a:avLst/>
          </a:prstGeom>
        </p:spPr>
      </p:pic>
      <p:grpSp>
        <p:nvGrpSpPr>
          <p:cNvPr id="11" name="Group 6">
            <a:extLst>
              <a:ext uri="{FF2B5EF4-FFF2-40B4-BE49-F238E27FC236}">
                <a16:creationId xmlns:a16="http://schemas.microsoft.com/office/drawing/2014/main" xmlns="" id="{187D37BE-C181-43E9-90F7-B61667C34FC8}"/>
              </a:ext>
            </a:extLst>
          </p:cNvPr>
          <p:cNvGrpSpPr/>
          <p:nvPr userDrawn="1"/>
        </p:nvGrpSpPr>
        <p:grpSpPr>
          <a:xfrm>
            <a:off x="3568592" y="6370074"/>
            <a:ext cx="1990940" cy="246221"/>
            <a:chOff x="3506673" y="6101329"/>
            <a:chExt cx="1990940" cy="246221"/>
          </a:xfrm>
        </p:grpSpPr>
        <p:pic>
          <p:nvPicPr>
            <p:cNvPr id="12" name="Picture 1">
              <a:extLst>
                <a:ext uri="{FF2B5EF4-FFF2-40B4-BE49-F238E27FC236}">
                  <a16:creationId xmlns:a16="http://schemas.microsoft.com/office/drawing/2014/main" xmlns="" id="{75022B7C-FFCD-4B12-87C1-C77122926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6673" y="6138552"/>
              <a:ext cx="167984" cy="167984"/>
            </a:xfrm>
            <a:prstGeom prst="rect">
              <a:avLst/>
            </a:prstGeom>
          </p:spPr>
        </p:pic>
        <p:sp>
          <p:nvSpPr>
            <p:cNvPr id="13" name="TextBox 2">
              <a:extLst>
                <a:ext uri="{FF2B5EF4-FFF2-40B4-BE49-F238E27FC236}">
                  <a16:creationId xmlns:a16="http://schemas.microsoft.com/office/drawing/2014/main" xmlns="" id="{FF1E5786-D34D-4055-9CFE-361C113E930A}"/>
                </a:ext>
              </a:extLst>
            </p:cNvPr>
            <p:cNvSpPr txBox="1"/>
            <p:nvPr/>
          </p:nvSpPr>
          <p:spPr>
            <a:xfrm>
              <a:off x="3623382" y="6101329"/>
              <a:ext cx="18742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venir Book" charset="0"/>
                  <a:ea typeface="Avenir Book" charset="0"/>
                  <a:cs typeface="Avenir Book" charset="0"/>
                </a:rPr>
                <a:t>Barcelona Technology School S.L.</a:t>
              </a:r>
            </a:p>
          </p:txBody>
        </p:sp>
      </p:grp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B518907C-2439-4983-BAC8-7149D5E485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6100" y="5328924"/>
            <a:ext cx="2894012" cy="29400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s-ES" dirty="0" err="1"/>
              <a:t>Trainer’s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xmlns="" id="{B3244821-56EE-4AB4-86D8-0C56A85875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100" y="5769769"/>
            <a:ext cx="2894012" cy="29368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s-ES" dirty="0"/>
              <a:t>BTS Email </a:t>
            </a:r>
            <a:r>
              <a:rPr lang="es-ES" dirty="0" err="1"/>
              <a:t>address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DB91770-53E7-40EA-9444-1EE23613D0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100" y="2732088"/>
            <a:ext cx="5094288" cy="1014412"/>
          </a:xfrm>
        </p:spPr>
        <p:txBody>
          <a:bodyPr>
            <a:norm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sz="4800" b="1" dirty="0" err="1"/>
              <a:t>Subject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025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172464"/>
            <a:ext cx="8229600" cy="114300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s-ES_tradnl" dirty="0" err="1"/>
              <a:t>Title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351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72985"/>
            <a:ext cx="8229600" cy="557555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s-ES_tradnl" dirty="0" err="1"/>
              <a:t>Title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92A8BC87-6B1C-4A74-94D5-634DA676C4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056139"/>
            <a:ext cx="8229600" cy="356634"/>
          </a:xfrm>
        </p:spPr>
        <p:txBody>
          <a:bodyPr lIns="0" tIns="0" rIns="0" bIns="0"/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es-ES" dirty="0" err="1"/>
              <a:t>Subtitle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895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173114"/>
            <a:ext cx="8229600" cy="114300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s-ES_tradnl" dirty="0" err="1"/>
              <a:t>Title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57200" y="1522758"/>
            <a:ext cx="8229600" cy="490007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 marL="742950" indent="-285750">
              <a:buFont typeface="Wingdings" panose="05000000000000000000" pitchFamily="2" charset="2"/>
              <a:buChar char="§"/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 marL="2057400" indent="-22860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s-ES_tradnl" dirty="0"/>
              <a:t>Content</a:t>
            </a:r>
          </a:p>
          <a:p>
            <a:pPr lvl="1"/>
            <a:r>
              <a:rPr lang="es-ES_tradnl" dirty="0"/>
              <a:t>Content</a:t>
            </a:r>
          </a:p>
          <a:p>
            <a:pPr lvl="2"/>
            <a:r>
              <a:rPr lang="es-ES_tradnl" dirty="0"/>
              <a:t>Content</a:t>
            </a:r>
          </a:p>
          <a:p>
            <a:pPr lvl="3"/>
            <a:r>
              <a:rPr lang="es-ES_tradnl" dirty="0"/>
              <a:t>Content</a:t>
            </a:r>
          </a:p>
          <a:p>
            <a:pPr lvl="4"/>
            <a:r>
              <a:rPr lang="es-ES_tradnl" dirty="0"/>
              <a:t>Content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201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72985"/>
            <a:ext cx="8229600" cy="557555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s-ES_tradnl" dirty="0" err="1"/>
              <a:t>Title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92A8BC87-6B1C-4A74-94D5-634DA676C4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056139"/>
            <a:ext cx="8229600" cy="356634"/>
          </a:xfrm>
        </p:spPr>
        <p:txBody>
          <a:bodyPr lIns="0" tIns="0" rIns="0" bIns="0"/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es-ES" dirty="0" err="1"/>
              <a:t>Subtitle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74431E53-F9C0-4BE1-AEE6-7F16C8E578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531344"/>
            <a:ext cx="8229600" cy="493069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 dirty="0"/>
              <a:t>Content</a:t>
            </a:r>
          </a:p>
          <a:p>
            <a:pPr lvl="1"/>
            <a:r>
              <a:rPr lang="es-ES" dirty="0"/>
              <a:t>Content</a:t>
            </a:r>
          </a:p>
          <a:p>
            <a:pPr lvl="2"/>
            <a:r>
              <a:rPr lang="es-ES" dirty="0"/>
              <a:t>Content</a:t>
            </a:r>
          </a:p>
          <a:p>
            <a:pPr lvl="3"/>
            <a:r>
              <a:rPr lang="es-ES" dirty="0"/>
              <a:t>Content</a:t>
            </a:r>
          </a:p>
          <a:p>
            <a:pPr lvl="4"/>
            <a:r>
              <a:rPr lang="es-E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60119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57200" y="881349"/>
            <a:ext cx="8229600" cy="553046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 marL="742950" indent="-285750">
              <a:buFont typeface="Wingdings" panose="05000000000000000000" pitchFamily="2" charset="2"/>
              <a:buChar char="§"/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 marL="2057400" indent="-22860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s-ES_tradnl" dirty="0"/>
              <a:t>Content</a:t>
            </a:r>
          </a:p>
          <a:p>
            <a:pPr lvl="1"/>
            <a:r>
              <a:rPr lang="es-ES_tradnl" dirty="0"/>
              <a:t>Content</a:t>
            </a:r>
          </a:p>
          <a:p>
            <a:pPr lvl="2"/>
            <a:r>
              <a:rPr lang="es-ES_tradnl" dirty="0"/>
              <a:t>Content</a:t>
            </a:r>
          </a:p>
          <a:p>
            <a:pPr lvl="3"/>
            <a:r>
              <a:rPr lang="es-ES_tradnl" dirty="0"/>
              <a:t>Content</a:t>
            </a:r>
          </a:p>
          <a:p>
            <a:pPr lvl="4"/>
            <a:r>
              <a:rPr lang="es-ES_tradnl" dirty="0"/>
              <a:t>Content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656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575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167585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0" tIns="0" rIns="0" bIns="0" rtlCol="0" anchor="ctr"/>
          <a:lstStyle/>
          <a:p>
            <a:pPr marL="0" lvl="0">
              <a:tabLst>
                <a:tab pos="177800" algn="l"/>
              </a:tabLst>
            </a:pPr>
            <a:r>
              <a:rPr lang="es-ES" dirty="0"/>
              <a:t>Title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41645"/>
            <a:ext cx="8229600" cy="507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Content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pic>
        <p:nvPicPr>
          <p:cNvPr id="7" name="Imagen 11" descr="Logo-BTS.jpg">
            <a:extLst>
              <a:ext uri="{FF2B5EF4-FFF2-40B4-BE49-F238E27FC236}">
                <a16:creationId xmlns:a16="http://schemas.microsoft.com/office/drawing/2014/main" xmlns="" id="{53E0F7CB-69ED-4434-A868-1CECD8D081AF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186" y="136525"/>
            <a:ext cx="220027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73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59" r:id="rId3"/>
    <p:sldLayoutId id="2147483658" r:id="rId4"/>
    <p:sldLayoutId id="2147483661" r:id="rId5"/>
    <p:sldLayoutId id="2147483657" r:id="rId6"/>
    <p:sldLayoutId id="2147483655" r:id="rId7"/>
  </p:sldLayoutIdLst>
  <p:txStyles>
    <p:titleStyle>
      <a:lvl1pPr algn="ctr" defTabSz="457200" rtl="0" eaLnBrk="1" latinLnBrk="0" hangingPunct="1">
        <a:spcBef>
          <a:spcPct val="0"/>
        </a:spcBef>
        <a:buNone/>
        <a:defRPr lang="es-ES" sz="32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" TargetMode="External"/><Relationship Id="rId2" Type="http://schemas.openxmlformats.org/officeDocument/2006/relationships/hyperlink" Target="https://www.levenez.com/lang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nsights.stackoverflow.com/survey/2020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rosettacode.org/wiki/Natural_sorting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survey/2019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tackoverflow.com/questions" TargetMode="External"/><Relationship Id="rId5" Type="http://schemas.openxmlformats.org/officeDocument/2006/relationships/hyperlink" Target="https://readthedocs.org/" TargetMode="External"/><Relationship Id="rId4" Type="http://schemas.openxmlformats.org/officeDocument/2006/relationships/hyperlink" Target="https://docs.scipy.org/doc/numpy/referenc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ecIWPzGEbFc?feature=oembed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xmlns="" id="{9AC50293-09D2-40ED-900C-8887BEE8A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err="1"/>
              <a:t>Introduction</a:t>
            </a:r>
            <a:r>
              <a:rPr lang="es-ES" dirty="0"/>
              <a:t> to </a:t>
            </a:r>
            <a:r>
              <a:rPr lang="es-ES" dirty="0" err="1"/>
              <a:t>programming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Python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DB3EF1C-0364-4C99-8F44-9DC7D0969C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Sergio Gago – Guillermo Alonso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6E868AFA-2566-48CB-A514-480EFBFE05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 err="1"/>
              <a:t>sergiogh@gmail.com</a:t>
            </a:r>
            <a:endParaRPr lang="es-E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xmlns="" id="{3CF688C5-17E1-A34D-B568-B53176A617ED}"/>
              </a:ext>
            </a:extLst>
          </p:cNvPr>
          <p:cNvSpPr txBox="1"/>
          <p:nvPr/>
        </p:nvSpPr>
        <p:spPr>
          <a:xfrm>
            <a:off x="546100" y="4273998"/>
            <a:ext cx="501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Master in Big Data Solutions 2020-2021</a:t>
            </a:r>
          </a:p>
        </p:txBody>
      </p:sp>
      <p:pic>
        <p:nvPicPr>
          <p:cNvPr id="1026" name="Picture 2" descr="Python Software Foundation License - Wikipedia, la enciclopedia libre">
            <a:extLst>
              <a:ext uri="{FF2B5EF4-FFF2-40B4-BE49-F238E27FC236}">
                <a16:creationId xmlns:a16="http://schemas.microsoft.com/office/drawing/2014/main" xmlns="" id="{265308BE-F657-FC47-AA9F-507EB47B6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101" y="0"/>
            <a:ext cx="3644757" cy="364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522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fd8c3d075_0_39"/>
          <p:cNvSpPr txBox="1">
            <a:spLocks noGrp="1"/>
          </p:cNvSpPr>
          <p:nvPr>
            <p:ph type="title"/>
          </p:nvPr>
        </p:nvSpPr>
        <p:spPr>
          <a:xfrm>
            <a:off x="457200" y="1731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How can I be a good programmer</a:t>
            </a:r>
            <a:endParaRPr/>
          </a:p>
        </p:txBody>
      </p:sp>
      <p:sp>
        <p:nvSpPr>
          <p:cNvPr id="245" name="Google Shape;245;g5fd8c3d075_0_39"/>
          <p:cNvSpPr txBox="1">
            <a:spLocks noGrp="1"/>
          </p:cNvSpPr>
          <p:nvPr>
            <p:ph type="body" idx="1"/>
          </p:nvPr>
        </p:nvSpPr>
        <p:spPr>
          <a:xfrm>
            <a:off x="457200" y="1223333"/>
            <a:ext cx="8229600" cy="49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GB"/>
              <a:t>Algorithms</a:t>
            </a:r>
            <a:endParaRPr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GB"/>
              <a:t>Sorting</a:t>
            </a:r>
            <a:endParaRPr/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/>
              <a:t>Elementary Sorts</a:t>
            </a:r>
            <a:endParaRPr/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/>
              <a:t>Mergesort</a:t>
            </a:r>
            <a:endParaRPr/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/>
              <a:t>Quicksort</a:t>
            </a:r>
            <a:endParaRPr/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/>
              <a:t>Priority Queues</a:t>
            </a:r>
            <a:endParaRPr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GB"/>
              <a:t>Searching</a:t>
            </a:r>
            <a:endParaRPr/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/>
              <a:t>Symbol Tables</a:t>
            </a:r>
            <a:endParaRPr/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/>
              <a:t>Binary Search Trees</a:t>
            </a:r>
            <a:endParaRPr/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/>
              <a:t>Balanced Search Trees</a:t>
            </a:r>
            <a:endParaRPr/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/>
              <a:t>Hash Tables</a:t>
            </a:r>
            <a:endParaRPr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GB"/>
              <a:t>Graphs</a:t>
            </a:r>
            <a:endParaRPr/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/>
              <a:t>Unidirected graphs</a:t>
            </a:r>
            <a:endParaRPr/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/>
              <a:t>Directed graphs</a:t>
            </a:r>
            <a:endParaRPr/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/>
              <a:t>Shortest Paths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7637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fd8c3d075_0_31"/>
          <p:cNvSpPr txBox="1">
            <a:spLocks noGrp="1"/>
          </p:cNvSpPr>
          <p:nvPr>
            <p:ph type="title"/>
          </p:nvPr>
        </p:nvSpPr>
        <p:spPr>
          <a:xfrm>
            <a:off x="457200" y="1731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How can I be a good programmer</a:t>
            </a:r>
            <a:endParaRPr/>
          </a:p>
        </p:txBody>
      </p:sp>
      <p:pic>
        <p:nvPicPr>
          <p:cNvPr id="251" name="Google Shape;251;g5fd8c3d075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675" y="1068950"/>
            <a:ext cx="5489626" cy="5489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4871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fd8c3d075_0_15"/>
          <p:cNvSpPr txBox="1">
            <a:spLocks noGrp="1"/>
          </p:cNvSpPr>
          <p:nvPr>
            <p:ph type="title"/>
          </p:nvPr>
        </p:nvSpPr>
        <p:spPr>
          <a:xfrm>
            <a:off x="457200" y="1731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Programming in an enterprise</a:t>
            </a:r>
            <a:endParaRPr/>
          </a:p>
        </p:txBody>
      </p:sp>
      <p:sp>
        <p:nvSpPr>
          <p:cNvPr id="257" name="Google Shape;257;g5fd8c3d075_0_15"/>
          <p:cNvSpPr txBox="1">
            <a:spLocks noGrp="1"/>
          </p:cNvSpPr>
          <p:nvPr>
            <p:ph type="body" idx="1"/>
          </p:nvPr>
        </p:nvSpPr>
        <p:spPr>
          <a:xfrm>
            <a:off x="457200" y="1223333"/>
            <a:ext cx="8229600" cy="49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GB"/>
              <a:t>Scrum and Agile Methodologies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8" name="Google Shape;258;g5fd8c3d075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25" y="1875925"/>
            <a:ext cx="8042851" cy="4628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2605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fd8c3d075_0_46"/>
          <p:cNvSpPr txBox="1">
            <a:spLocks noGrp="1"/>
          </p:cNvSpPr>
          <p:nvPr>
            <p:ph type="title"/>
          </p:nvPr>
        </p:nvSpPr>
        <p:spPr>
          <a:xfrm>
            <a:off x="457200" y="1731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Programming in an enterprise</a:t>
            </a:r>
            <a:endParaRPr/>
          </a:p>
        </p:txBody>
      </p:sp>
      <p:sp>
        <p:nvSpPr>
          <p:cNvPr id="264" name="Google Shape;264;g5fd8c3d075_0_46"/>
          <p:cNvSpPr txBox="1">
            <a:spLocks noGrp="1"/>
          </p:cNvSpPr>
          <p:nvPr>
            <p:ph type="body" idx="1"/>
          </p:nvPr>
        </p:nvSpPr>
        <p:spPr>
          <a:xfrm>
            <a:off x="457200" y="1223333"/>
            <a:ext cx="8229600" cy="49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GB"/>
              <a:t>Continuous Integration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5" name="Google Shape;265;g5fd8c3d075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00" y="2202276"/>
            <a:ext cx="2925126" cy="245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5fd8c3d075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3501" y="2356825"/>
            <a:ext cx="4832425" cy="3148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1680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So, </a:t>
            </a:r>
            <a:r>
              <a:rPr lang="es-ES" dirty="0" err="1"/>
              <a:t>were</a:t>
            </a:r>
            <a:r>
              <a:rPr lang="es-ES" dirty="0"/>
              <a:t> are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going</a:t>
            </a:r>
            <a:r>
              <a:rPr lang="es-ES" dirty="0"/>
              <a:t> </a:t>
            </a:r>
            <a:r>
              <a:rPr lang="es-ES" dirty="0" err="1"/>
              <a:t>then</a:t>
            </a:r>
            <a:r>
              <a:rPr lang="es-ES" dirty="0"/>
              <a:t>?</a:t>
            </a:r>
          </a:p>
        </p:txBody>
      </p:sp>
      <p:pic>
        <p:nvPicPr>
          <p:cNvPr id="4" name="Marcador de contenido 3" descr="jobgraph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03" b="503"/>
          <a:stretch>
            <a:fillRect/>
          </a:stretch>
        </p:blipFill>
        <p:spPr>
          <a:xfrm>
            <a:off x="225778" y="1425786"/>
            <a:ext cx="8535822" cy="4745098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 cmpd="sng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n 4" descr="jobgrap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777" y="1417638"/>
            <a:ext cx="8540507" cy="4744726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 cmpd="sng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n 5" descr="jobgraph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541" y="1419728"/>
            <a:ext cx="8535823" cy="4742123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 cmpd="sng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n 6" descr="jobgraph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777" y="1419728"/>
            <a:ext cx="8535821" cy="4742123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 cmpd="sng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n 7" descr="jobgraph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777" y="1428175"/>
            <a:ext cx="8535821" cy="4742123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 cmpd="sng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n 8" descr="jobgraph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777" y="1428175"/>
            <a:ext cx="8535821" cy="4742123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 cmpd="sng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n 9" descr="jobgraph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777" y="1419728"/>
            <a:ext cx="8535821" cy="4742123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 cmpd="sng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agen 10" descr="jobgraph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777" y="1428175"/>
            <a:ext cx="8535821" cy="4742123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 cmpd="sng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n 11" descr="jobgraph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777" y="1428175"/>
            <a:ext cx="8535821" cy="4742123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 cmpd="sng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Imagen 12" descr="jobgraph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777" y="1419728"/>
            <a:ext cx="8535821" cy="4742123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 cmpd="sng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756474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2870_2.jpg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>
            <a:normAutofit fontScale="90000"/>
          </a:bodyPr>
          <a:lstStyle/>
          <a:p>
            <a:pPr>
              <a:spcBef>
                <a:spcPct val="20000"/>
              </a:spcBef>
              <a:buFont typeface="Arial"/>
            </a:pPr>
            <a:r>
              <a:rPr lang="en-GB" sz="3500" dirty="0">
                <a:ea typeface="+mn-ea"/>
              </a:rPr>
              <a:t>SECOND AMMENDMENT:</a:t>
            </a:r>
            <a:br>
              <a:rPr lang="en-GB" sz="3500" dirty="0">
                <a:ea typeface="+mn-ea"/>
              </a:rPr>
            </a:br>
            <a:r>
              <a:rPr lang="en-GB" sz="3500" dirty="0">
                <a:ea typeface="+mn-ea"/>
              </a:rPr>
              <a:t>OUR REAL GOAL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687632"/>
            <a:ext cx="8229600" cy="2034628"/>
          </a:xfrm>
          <a:solidFill>
            <a:schemeClr val="bg1">
              <a:alpha val="50000"/>
            </a:schemeClr>
          </a:solidFill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dirty="0"/>
              <a:t>Being geeky is ok, with all the cool tech stuff, languages, </a:t>
            </a:r>
            <a:r>
              <a:rPr lang="en-GB" dirty="0" err="1"/>
              <a:t>github</a:t>
            </a:r>
            <a:r>
              <a:rPr lang="en-GB" dirty="0"/>
              <a:t> / </a:t>
            </a:r>
            <a:r>
              <a:rPr lang="en-GB" dirty="0" err="1"/>
              <a:t>stackoverflow</a:t>
            </a:r>
            <a:r>
              <a:rPr lang="en-GB" dirty="0"/>
              <a:t> ego-land and all.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BUT</a:t>
            </a:r>
          </a:p>
          <a:p>
            <a:pPr marL="0" indent="0" algn="ctr">
              <a:buNone/>
            </a:pPr>
            <a:r>
              <a:rPr lang="en-GB" dirty="0"/>
              <a:t>What is the ultimate goal of a (software) engineer?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28596" y="5183637"/>
            <a:ext cx="8729492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dirty="0">
                <a:latin typeface="Abadi MT Condensed Extra Bold"/>
                <a:cs typeface="Abadi MT Condensed Extra Bold"/>
              </a:rPr>
              <a:t>A (Software) Engineer must solve (business) problems in the most efficient way with the resources available.</a:t>
            </a:r>
            <a:endParaRPr lang="es-ES" sz="3000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12934460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05770" y="0"/>
            <a:ext cx="3927030" cy="4427991"/>
          </a:xfrm>
        </p:spPr>
        <p:txBody>
          <a:bodyPr>
            <a:normAutofit/>
          </a:bodyPr>
          <a:lstStyle/>
          <a:p>
            <a:r>
              <a:rPr lang="en-GB" dirty="0"/>
              <a:t>So, if technology changes, what can we hold onto?</a:t>
            </a:r>
          </a:p>
        </p:txBody>
      </p:sp>
      <p:pic>
        <p:nvPicPr>
          <p:cNvPr id="4" name="Imagen 3" descr="heartbreak-ridge-sgt-highway_design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51057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72147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seven-heartbreak-ridge.jpg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083527" y="1581579"/>
            <a:ext cx="7019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>
                <a:solidFill>
                  <a:schemeClr val="bg1"/>
                </a:solidFill>
                <a:latin typeface="Abadi MT Condensed Extra Bold"/>
                <a:cs typeface="Abadi MT Condensed Extra Bold"/>
              </a:rPr>
              <a:t>If you have been 10 years in a company coding in the same language, you don’t have 10 years experience.</a:t>
            </a:r>
          </a:p>
          <a:p>
            <a:pPr algn="ctr"/>
            <a:endParaRPr lang="en-GB" sz="3000" dirty="0">
              <a:solidFill>
                <a:schemeClr val="bg1"/>
              </a:solidFill>
              <a:latin typeface="Abadi MT Condensed Extra Bold"/>
              <a:cs typeface="Abadi MT Condensed Extra Bold"/>
            </a:endParaRPr>
          </a:p>
          <a:p>
            <a:pPr algn="ctr"/>
            <a:r>
              <a:rPr lang="en-GB" sz="3000" dirty="0">
                <a:solidFill>
                  <a:schemeClr val="bg1"/>
                </a:solidFill>
                <a:latin typeface="Abadi MT Condensed Extra Bold"/>
                <a:cs typeface="Abadi MT Condensed Extra Bold"/>
              </a:rPr>
              <a:t>You have 1 year repeated 10 times.</a:t>
            </a:r>
            <a:endParaRPr lang="es-ES" sz="3000" dirty="0">
              <a:solidFill>
                <a:schemeClr val="bg1"/>
              </a:solidFill>
              <a:latin typeface="Abadi MT Condensed Extra Bold"/>
              <a:cs typeface="Abadi MT Condensed Extra Bold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410404" y="4406255"/>
            <a:ext cx="26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>
                <a:solidFill>
                  <a:schemeClr val="bg1"/>
                </a:solidFill>
                <a:latin typeface="Abadi MT Condensed Light"/>
                <a:cs typeface="Abadi MT Condensed Light"/>
              </a:rPr>
              <a:t>Adapted</a:t>
            </a:r>
            <a:r>
              <a:rPr lang="es-ES" i="1" dirty="0">
                <a:solidFill>
                  <a:schemeClr val="bg1"/>
                </a:solidFill>
                <a:latin typeface="Abadi MT Condensed Light"/>
                <a:cs typeface="Abadi MT Condensed Light"/>
              </a:rPr>
              <a:t> </a:t>
            </a:r>
            <a:r>
              <a:rPr lang="es-ES" i="1" dirty="0" err="1">
                <a:solidFill>
                  <a:schemeClr val="bg1"/>
                </a:solidFill>
                <a:latin typeface="Abadi MT Condensed Light"/>
                <a:cs typeface="Abadi MT Condensed Light"/>
              </a:rPr>
              <a:t>from</a:t>
            </a:r>
            <a:r>
              <a:rPr lang="es-ES" i="1" dirty="0">
                <a:solidFill>
                  <a:schemeClr val="bg1"/>
                </a:solidFill>
                <a:latin typeface="Abadi MT Condensed Light"/>
                <a:cs typeface="Abadi MT Condensed Light"/>
              </a:rPr>
              <a:t> </a:t>
            </a:r>
            <a:r>
              <a:rPr lang="es-ES" i="1" dirty="0" err="1">
                <a:solidFill>
                  <a:schemeClr val="bg1"/>
                </a:solidFill>
                <a:latin typeface="Abadi MT Condensed Light"/>
                <a:cs typeface="Abadi MT Condensed Light"/>
              </a:rPr>
              <a:t>Yukiso</a:t>
            </a:r>
            <a:r>
              <a:rPr lang="es-ES" i="1" dirty="0">
                <a:solidFill>
                  <a:schemeClr val="bg1"/>
                </a:solidFill>
                <a:latin typeface="Abadi MT Condensed Light"/>
                <a:cs typeface="Abadi MT Condensed Light"/>
              </a:rPr>
              <a:t> </a:t>
            </a:r>
            <a:r>
              <a:rPr lang="es-ES" i="1" dirty="0" err="1">
                <a:solidFill>
                  <a:schemeClr val="bg1"/>
                </a:solidFill>
                <a:latin typeface="Abadi MT Condensed Light"/>
                <a:cs typeface="Abadi MT Condensed Light"/>
              </a:rPr>
              <a:t>Yamamoto</a:t>
            </a:r>
            <a:endParaRPr lang="es-ES" i="1" dirty="0">
              <a:solidFill>
                <a:schemeClr val="bg1"/>
              </a:solidFill>
              <a:latin typeface="Abadi MT Condensed Light"/>
              <a:cs typeface="Abadi MT Condensed Light"/>
            </a:endParaRP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bg1">
              <a:alpha val="17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buFont typeface="Arial"/>
            </a:pPr>
            <a:r>
              <a:rPr lang="en-GB" sz="3500" dirty="0">
                <a:solidFill>
                  <a:schemeClr val="bg1"/>
                </a:solidFill>
                <a:ea typeface="+mn-ea"/>
              </a:rPr>
              <a:t>LAW OF REPETITION</a:t>
            </a:r>
          </a:p>
        </p:txBody>
      </p:sp>
    </p:spTree>
    <p:extLst>
      <p:ext uri="{BB962C8B-B14F-4D97-AF65-F5344CB8AC3E}">
        <p14:creationId xmlns:p14="http://schemas.microsoft.com/office/powerpoint/2010/main" val="529467063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1319501780Clint.png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THIRD AMMENDMENT: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Our VERY basics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779080"/>
            <a:ext cx="8229600" cy="3010893"/>
          </a:xfrm>
          <a:solidFill>
            <a:schemeClr val="bg1">
              <a:alpha val="43000"/>
            </a:schemeClr>
          </a:solidFill>
        </p:spPr>
        <p:txBody>
          <a:bodyPr/>
          <a:lstStyle/>
          <a:p>
            <a:r>
              <a:rPr lang="en-GB" dirty="0"/>
              <a:t>Objects, classes, data structures, design patters</a:t>
            </a:r>
          </a:p>
          <a:p>
            <a:r>
              <a:rPr lang="en-GB" dirty="0"/>
              <a:t>Algorithms, methods, processes, best practices</a:t>
            </a:r>
          </a:p>
          <a:p>
            <a:r>
              <a:rPr lang="en-GB" dirty="0"/>
              <a:t>Libraries, frameworks, community, new developments</a:t>
            </a:r>
          </a:p>
          <a:p>
            <a:r>
              <a:rPr lang="en-GB" dirty="0"/>
              <a:t>Know your (physical) limits</a:t>
            </a:r>
          </a:p>
          <a:p>
            <a:r>
              <a:rPr lang="en-GB" dirty="0"/>
              <a:t>Jack of all trades – You are not alone, </a:t>
            </a:r>
            <a:r>
              <a:rPr lang="en-GB" dirty="0" err="1"/>
              <a:t>iT</a:t>
            </a:r>
            <a:r>
              <a:rPr lang="en-GB" dirty="0"/>
              <a:t>-shaped profile</a:t>
            </a:r>
          </a:p>
          <a:p>
            <a:r>
              <a:rPr lang="en-GB" dirty="0"/>
              <a:t>Do Reinvent the wheel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01798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83527" y="1581579"/>
            <a:ext cx="70196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>
                <a:latin typeface="Abadi MT Condensed Extra Bold"/>
                <a:cs typeface="Abadi MT Condensed Extra Bold"/>
              </a:rPr>
              <a:t>The good thing about reinventing the wheel is that you might get a round one at the end.</a:t>
            </a:r>
            <a:endParaRPr lang="en-GB" sz="3000">
              <a:latin typeface="Abadi MT Condensed Extra Bold"/>
              <a:cs typeface="Abadi MT Condensed Extra Bold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410404" y="4406255"/>
            <a:ext cx="287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Abadi MT Condensed Light"/>
                <a:cs typeface="Abadi MT Condensed Light"/>
              </a:rPr>
              <a:t>Douglas </a:t>
            </a:r>
            <a:r>
              <a:rPr lang="en-GB" i="1" dirty="0" err="1">
                <a:latin typeface="Abadi MT Condensed Light"/>
                <a:cs typeface="Abadi MT Condensed Light"/>
              </a:rPr>
              <a:t>Crockford</a:t>
            </a:r>
            <a:r>
              <a:rPr lang="en-GB" i="1" dirty="0">
                <a:latin typeface="Abadi MT Condensed Light"/>
                <a:cs typeface="Abadi MT Condensed Light"/>
              </a:rPr>
              <a:t> – JS Evangelist</a:t>
            </a:r>
          </a:p>
        </p:txBody>
      </p:sp>
    </p:spTree>
    <p:extLst>
      <p:ext uri="{BB962C8B-B14F-4D97-AF65-F5344CB8AC3E}">
        <p14:creationId xmlns:p14="http://schemas.microsoft.com/office/powerpoint/2010/main" val="1143801826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5F9F5FEF-700B-4D73-B1DB-A1FBD61B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Session 2 - Objective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xmlns="" id="{3DCEBBD5-0FDE-41CE-A6F6-DADF53C06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Understand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Software </a:t>
            </a:r>
            <a:r>
              <a:rPr lang="es-ES" dirty="0" err="1"/>
              <a:t>Developer</a:t>
            </a:r>
            <a:endParaRPr lang="es-ES" dirty="0"/>
          </a:p>
          <a:p>
            <a:r>
              <a:rPr lang="es-ES" dirty="0" err="1"/>
              <a:t>Really</a:t>
            </a:r>
            <a:r>
              <a:rPr lang="es-ES" dirty="0"/>
              <a:t>, </a:t>
            </a:r>
            <a:r>
              <a:rPr lang="es-ES" dirty="0" err="1"/>
              <a:t>understand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mindset</a:t>
            </a:r>
            <a:endParaRPr lang="es-ES" dirty="0"/>
          </a:p>
          <a:p>
            <a:r>
              <a:rPr lang="es-ES" dirty="0" err="1"/>
              <a:t>Learn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programming</a:t>
            </a:r>
            <a:r>
              <a:rPr lang="es-ES" dirty="0"/>
              <a:t> </a:t>
            </a:r>
            <a:r>
              <a:rPr lang="es-ES" dirty="0" err="1"/>
              <a:t>languages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and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classification</a:t>
            </a:r>
            <a:endParaRPr lang="es-ES" dirty="0"/>
          </a:p>
          <a:p>
            <a:r>
              <a:rPr lang="es-ES" dirty="0" err="1"/>
              <a:t>How</a:t>
            </a:r>
            <a:r>
              <a:rPr lang="es-ES" dirty="0"/>
              <a:t> to </a:t>
            </a:r>
            <a:r>
              <a:rPr lang="es-ES" dirty="0" err="1"/>
              <a:t>find</a:t>
            </a:r>
            <a:r>
              <a:rPr lang="es-ES" dirty="0"/>
              <a:t> </a:t>
            </a:r>
            <a:r>
              <a:rPr lang="es-ES" dirty="0" err="1"/>
              <a:t>solutions</a:t>
            </a:r>
            <a:r>
              <a:rPr lang="es-ES" dirty="0"/>
              <a:t> to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problems</a:t>
            </a:r>
            <a:r>
              <a:rPr lang="es-E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20130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eartbreak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457200" y="23886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Abadi MT Condensed Extra Bold"/>
                <a:ea typeface="+mj-ea"/>
                <a:cs typeface="Abadi MT Condensed Extra Bold"/>
              </a:defRPr>
            </a:lvl1pPr>
          </a:lstStyle>
          <a:p>
            <a:r>
              <a:rPr lang="en-GB" dirty="0"/>
              <a:t>FOURTH AMMENDMENT:</a:t>
            </a:r>
          </a:p>
          <a:p>
            <a:r>
              <a:rPr lang="en-GB" dirty="0"/>
              <a:t>PERSONALITY TRAITS</a:t>
            </a:r>
          </a:p>
        </p:txBody>
      </p:sp>
    </p:spTree>
    <p:extLst>
      <p:ext uri="{BB962C8B-B14F-4D97-AF65-F5344CB8AC3E}">
        <p14:creationId xmlns:p14="http://schemas.microsoft.com/office/powerpoint/2010/main" val="1257044395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D23FD-453A-1E45-9F4C-1837F4F05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36" y="698643"/>
            <a:ext cx="4803169" cy="1151727"/>
          </a:xfrm>
        </p:spPr>
        <p:txBody>
          <a:bodyPr/>
          <a:lstStyle/>
          <a:p>
            <a:r>
              <a:rPr lang="en-US" dirty="0"/>
              <a:t>The programmer Hierarchy</a:t>
            </a:r>
          </a:p>
        </p:txBody>
      </p:sp>
      <p:pic>
        <p:nvPicPr>
          <p:cNvPr id="1026" name="Picture 2" descr="programmer hierarchy | Programming humor, Language hierarchy ...">
            <a:extLst>
              <a:ext uri="{FF2B5EF4-FFF2-40B4-BE49-F238E27FC236}">
                <a16:creationId xmlns:a16="http://schemas.microsoft.com/office/drawing/2014/main" xmlns="" id="{9DF3A428-8BFD-8242-AFD4-1518FA9DDE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459" y="133564"/>
            <a:ext cx="2895446" cy="640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076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D7765-BA54-F742-888B-9941D416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Programming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4A75A6-D94E-1140-9192-D95A42F7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https://www.levenez.com/lang/</a:t>
            </a:r>
            <a:endParaRPr lang="en-GB" dirty="0"/>
          </a:p>
          <a:p>
            <a:r>
              <a:rPr lang="en-GB" dirty="0"/>
              <a:t>Programming Index: </a:t>
            </a:r>
            <a:r>
              <a:rPr lang="en-GB" dirty="0">
                <a:hlinkClick r:id="rId3"/>
              </a:rPr>
              <a:t>https://www.tiobe.com/tiobe-index/</a:t>
            </a:r>
            <a:endParaRPr lang="en-GB" dirty="0"/>
          </a:p>
          <a:p>
            <a:r>
              <a:rPr lang="en-GB" dirty="0"/>
              <a:t>Survey SO 2020: </a:t>
            </a:r>
            <a:r>
              <a:rPr lang="en-GB" dirty="0">
                <a:hlinkClick r:id="rId4"/>
              </a:rPr>
              <a:t>https://insights.stackoverflow.com/survey/2020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40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83CF16-5773-9447-B0C9-5827AA03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4B6AF1-63D1-E445-B6BF-607008B58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programming languages look like?</a:t>
            </a:r>
          </a:p>
          <a:p>
            <a:r>
              <a:rPr lang="en-GB" dirty="0">
                <a:hlinkClick r:id="rId2"/>
              </a:rPr>
              <a:t>https://rosettacode.org/wiki/Natural_sorting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85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CE8A90-ED21-7A4F-BF65-47523CEC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The</a:t>
            </a:r>
            <a:r>
              <a:rPr lang="es-ES_tradnl" dirty="0"/>
              <a:t> 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ED12AB-9538-2345-8093-A6278879FB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/>
              <a:t>So </a:t>
            </a:r>
            <a:r>
              <a:rPr lang="es-ES_tradnl" dirty="0" err="1"/>
              <a:t>you</a:t>
            </a:r>
            <a:r>
              <a:rPr lang="es-ES_tradnl" dirty="0"/>
              <a:t> </a:t>
            </a:r>
            <a:r>
              <a:rPr lang="es-ES_tradnl" dirty="0" err="1"/>
              <a:t>know</a:t>
            </a:r>
            <a:r>
              <a:rPr lang="es-ES_tradnl" dirty="0"/>
              <a:t> </a:t>
            </a:r>
            <a:r>
              <a:rPr lang="es-ES_tradnl" dirty="0" err="1"/>
              <a:t>what</a:t>
            </a:r>
            <a:r>
              <a:rPr lang="es-ES_tradnl" dirty="0"/>
              <a:t> </a:t>
            </a:r>
            <a:r>
              <a:rPr lang="es-ES_tradnl" dirty="0" err="1"/>
              <a:t>you</a:t>
            </a:r>
            <a:r>
              <a:rPr lang="es-ES_tradnl" dirty="0"/>
              <a:t> </a:t>
            </a:r>
            <a:r>
              <a:rPr lang="es-ES_tradnl" dirty="0" err="1"/>
              <a:t>hear</a:t>
            </a:r>
            <a:r>
              <a:rPr lang="es-ES_tradnl" dirty="0"/>
              <a:t> </a:t>
            </a:r>
            <a:r>
              <a:rPr lang="es-ES_tradnl" dirty="0" err="1"/>
              <a:t>about</a:t>
            </a:r>
            <a:endParaRPr lang="es-ES_trad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9B2F59D-997F-F24E-8BAB-D84EF422DA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s-ES_tradnl" dirty="0" err="1"/>
              <a:t>Frontend</a:t>
            </a:r>
            <a:r>
              <a:rPr lang="es-ES_tradnl" dirty="0"/>
              <a:t>: HTML, CSS, </a:t>
            </a:r>
            <a:r>
              <a:rPr lang="es-ES_tradnl" dirty="0" err="1"/>
              <a:t>Javascript</a:t>
            </a:r>
            <a:r>
              <a:rPr lang="es-ES_tradnl" dirty="0"/>
              <a:t>. </a:t>
            </a:r>
            <a:r>
              <a:rPr lang="es-ES_tradnl" dirty="0" err="1"/>
              <a:t>React</a:t>
            </a:r>
            <a:r>
              <a:rPr lang="es-ES_tradnl" dirty="0"/>
              <a:t>, Angular, </a:t>
            </a:r>
            <a:r>
              <a:rPr lang="es-ES_tradnl" dirty="0" err="1"/>
              <a:t>Vue</a:t>
            </a:r>
            <a:endParaRPr lang="es-ES_tradnl" dirty="0"/>
          </a:p>
          <a:p>
            <a:pPr lvl="1"/>
            <a:r>
              <a:rPr lang="es-ES_tradnl" dirty="0" err="1"/>
              <a:t>Backend</a:t>
            </a:r>
            <a:r>
              <a:rPr lang="es-ES_tradnl" dirty="0"/>
              <a:t>: PHP, Ruby, Java, Python, </a:t>
            </a:r>
            <a:r>
              <a:rPr lang="es-ES_tradnl" dirty="0" err="1"/>
              <a:t>NodeJS</a:t>
            </a:r>
            <a:r>
              <a:rPr lang="es-ES_tradnl" dirty="0"/>
              <a:t>, C++, and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newcomers</a:t>
            </a:r>
            <a:r>
              <a:rPr lang="es-ES_tradnl" dirty="0"/>
              <a:t>: </a:t>
            </a:r>
            <a:r>
              <a:rPr lang="es-ES_tradnl" dirty="0" err="1"/>
              <a:t>Scala</a:t>
            </a:r>
            <a:r>
              <a:rPr lang="es-ES_tradnl" dirty="0"/>
              <a:t>, </a:t>
            </a:r>
            <a:r>
              <a:rPr lang="es-ES_tradnl" dirty="0" err="1"/>
              <a:t>Go</a:t>
            </a:r>
            <a:r>
              <a:rPr lang="es-ES_tradnl" dirty="0"/>
              <a:t>. </a:t>
            </a:r>
            <a:r>
              <a:rPr lang="es-ES_tradnl" dirty="0" err="1"/>
              <a:t>Frameworks</a:t>
            </a:r>
            <a:r>
              <a:rPr lang="es-ES_tradnl" dirty="0"/>
              <a:t>: </a:t>
            </a:r>
            <a:r>
              <a:rPr lang="es-ES_tradnl" dirty="0" err="1"/>
              <a:t>Symfony</a:t>
            </a:r>
            <a:r>
              <a:rPr lang="es-ES_tradnl" dirty="0"/>
              <a:t>, </a:t>
            </a:r>
            <a:r>
              <a:rPr lang="es-ES_tradnl" dirty="0" err="1"/>
              <a:t>Rails</a:t>
            </a:r>
            <a:r>
              <a:rPr lang="es-ES_tradnl" dirty="0"/>
              <a:t>, Django, Spring, etc.</a:t>
            </a:r>
          </a:p>
          <a:p>
            <a:pPr lvl="1"/>
            <a:r>
              <a:rPr lang="es-ES_tradnl" dirty="0"/>
              <a:t>Mobile (</a:t>
            </a:r>
            <a:r>
              <a:rPr lang="es-ES_tradnl" dirty="0" err="1"/>
              <a:t>Hybrid</a:t>
            </a:r>
            <a:r>
              <a:rPr lang="es-ES_tradnl" dirty="0"/>
              <a:t> / </a:t>
            </a:r>
            <a:r>
              <a:rPr lang="es-ES_tradnl" dirty="0" err="1"/>
              <a:t>Native</a:t>
            </a:r>
            <a:r>
              <a:rPr lang="es-ES_tradnl" dirty="0"/>
              <a:t>): </a:t>
            </a:r>
            <a:r>
              <a:rPr lang="es-ES_tradnl" dirty="0" err="1"/>
              <a:t>Native</a:t>
            </a:r>
            <a:r>
              <a:rPr lang="es-ES_tradnl" dirty="0"/>
              <a:t>: Java / </a:t>
            </a:r>
            <a:r>
              <a:rPr lang="es-ES_tradnl" dirty="0" err="1"/>
              <a:t>Kotlin</a:t>
            </a:r>
            <a:r>
              <a:rPr lang="es-ES_tradnl" dirty="0"/>
              <a:t> and Swift (</a:t>
            </a:r>
            <a:r>
              <a:rPr lang="es-ES_tradnl" dirty="0" err="1"/>
              <a:t>Objective</a:t>
            </a:r>
            <a:r>
              <a:rPr lang="es-ES_tradnl" dirty="0"/>
              <a:t> C </a:t>
            </a:r>
            <a:r>
              <a:rPr lang="es-ES_tradnl" dirty="0" err="1"/>
              <a:t>deprecated</a:t>
            </a:r>
            <a:r>
              <a:rPr lang="es-ES_tradnl" dirty="0"/>
              <a:t>). </a:t>
            </a:r>
            <a:r>
              <a:rPr lang="es-ES_tradnl" dirty="0" err="1"/>
              <a:t>Hybrid</a:t>
            </a:r>
            <a:r>
              <a:rPr lang="es-ES_tradnl" dirty="0"/>
              <a:t>: </a:t>
            </a:r>
            <a:r>
              <a:rPr lang="es-ES_tradnl" dirty="0" err="1"/>
              <a:t>React</a:t>
            </a:r>
            <a:r>
              <a:rPr lang="es-ES_tradnl" dirty="0"/>
              <a:t> </a:t>
            </a:r>
            <a:r>
              <a:rPr lang="es-ES_tradnl" dirty="0" err="1"/>
              <a:t>Native</a:t>
            </a:r>
            <a:r>
              <a:rPr lang="es-ES_tradnl" dirty="0"/>
              <a:t>, </a:t>
            </a:r>
            <a:r>
              <a:rPr lang="es-ES_tradnl" dirty="0" err="1"/>
              <a:t>Ionic</a:t>
            </a:r>
            <a:r>
              <a:rPr lang="es-ES_tradnl" dirty="0"/>
              <a:t>, </a:t>
            </a:r>
            <a:r>
              <a:rPr lang="es-ES_tradnl" dirty="0" err="1"/>
              <a:t>Xamarin</a:t>
            </a:r>
            <a:r>
              <a:rPr lang="es-ES_tradnl" dirty="0"/>
              <a:t>, </a:t>
            </a:r>
            <a:r>
              <a:rPr lang="es-ES_tradnl" dirty="0" err="1"/>
              <a:t>Phonegap</a:t>
            </a:r>
            <a:endParaRPr lang="es-ES_tradnl" dirty="0"/>
          </a:p>
          <a:p>
            <a:pPr lvl="1"/>
            <a:r>
              <a:rPr lang="es-ES_tradnl" dirty="0"/>
              <a:t>QA: </a:t>
            </a:r>
            <a:r>
              <a:rPr lang="es-ES_tradnl" dirty="0" err="1"/>
              <a:t>Functional</a:t>
            </a:r>
            <a:r>
              <a:rPr lang="es-ES_tradnl" dirty="0"/>
              <a:t>, Manual, </a:t>
            </a:r>
            <a:r>
              <a:rPr lang="es-ES_tradnl" dirty="0" err="1"/>
              <a:t>Automated</a:t>
            </a:r>
            <a:r>
              <a:rPr lang="es-ES_tradnl" dirty="0"/>
              <a:t> QA </a:t>
            </a:r>
            <a:r>
              <a:rPr lang="es-ES_tradnl" dirty="0" err="1"/>
              <a:t>Engineers</a:t>
            </a:r>
            <a:r>
              <a:rPr lang="es-ES_tradnl" dirty="0"/>
              <a:t>. </a:t>
            </a:r>
            <a:r>
              <a:rPr lang="es-ES_tradnl" dirty="0" err="1"/>
              <a:t>Selenium</a:t>
            </a:r>
            <a:r>
              <a:rPr lang="es-ES_tradnl" dirty="0"/>
              <a:t> / </a:t>
            </a:r>
            <a:r>
              <a:rPr lang="es-ES_tradnl" dirty="0" err="1"/>
              <a:t>Appium</a:t>
            </a:r>
            <a:endParaRPr lang="es-ES_tradnl" dirty="0"/>
          </a:p>
          <a:p>
            <a:pPr lvl="1"/>
            <a:r>
              <a:rPr lang="es-ES_tradnl" dirty="0" err="1"/>
              <a:t>Ops</a:t>
            </a:r>
            <a:r>
              <a:rPr lang="es-ES_tradnl" dirty="0"/>
              <a:t> / </a:t>
            </a:r>
            <a:r>
              <a:rPr lang="es-ES_tradnl" dirty="0" err="1"/>
              <a:t>Sysadmins</a:t>
            </a:r>
            <a:r>
              <a:rPr lang="es-ES_tradnl" dirty="0"/>
              <a:t> / DevOps: Cloud </a:t>
            </a:r>
            <a:r>
              <a:rPr lang="es-ES_tradnl" dirty="0" err="1"/>
              <a:t>providers</a:t>
            </a:r>
            <a:r>
              <a:rPr lang="es-ES_tradnl" dirty="0"/>
              <a:t>: AWS, </a:t>
            </a:r>
            <a:r>
              <a:rPr lang="es-ES_tradnl" dirty="0" err="1"/>
              <a:t>Azure</a:t>
            </a:r>
            <a:r>
              <a:rPr lang="es-ES_tradnl" dirty="0"/>
              <a:t>, Google, IBM, Oracle. Tools: Python, </a:t>
            </a:r>
            <a:r>
              <a:rPr lang="es-ES_tradnl" dirty="0" err="1"/>
              <a:t>Terraform</a:t>
            </a:r>
            <a:r>
              <a:rPr lang="es-ES_tradnl" dirty="0"/>
              <a:t>, </a:t>
            </a:r>
            <a:r>
              <a:rPr lang="es-ES_tradnl" dirty="0" err="1"/>
              <a:t>Ansible</a:t>
            </a:r>
            <a:r>
              <a:rPr lang="es-ES_tradnl" dirty="0"/>
              <a:t> and </a:t>
            </a:r>
            <a:r>
              <a:rPr lang="es-ES_tradnl" dirty="0" err="1"/>
              <a:t>many</a:t>
            </a:r>
            <a:r>
              <a:rPr lang="es-ES_tradnl" dirty="0"/>
              <a:t> </a:t>
            </a:r>
            <a:r>
              <a:rPr lang="es-ES_tradnl" dirty="0" err="1"/>
              <a:t>others</a:t>
            </a:r>
            <a:endParaRPr lang="es-ES_tradnl" dirty="0"/>
          </a:p>
          <a:p>
            <a:pPr lvl="1"/>
            <a:r>
              <a:rPr lang="es-ES_tradnl" dirty="0"/>
              <a:t>Software </a:t>
            </a:r>
            <a:r>
              <a:rPr lang="es-ES_tradnl" dirty="0" err="1"/>
              <a:t>Architects</a:t>
            </a:r>
            <a:r>
              <a:rPr lang="es-ES_tradnl" dirty="0"/>
              <a:t>: </a:t>
            </a:r>
            <a:r>
              <a:rPr lang="es-ES_tradnl" dirty="0" err="1"/>
              <a:t>Integration</a:t>
            </a:r>
            <a:r>
              <a:rPr lang="es-ES_tradnl" dirty="0"/>
              <a:t> and </a:t>
            </a:r>
            <a:r>
              <a:rPr lang="es-ES_tradnl" dirty="0" err="1"/>
              <a:t>communication</a:t>
            </a:r>
            <a:r>
              <a:rPr lang="es-ES_tradnl" dirty="0"/>
              <a:t> </a:t>
            </a:r>
            <a:r>
              <a:rPr lang="es-ES_tradnl" dirty="0" err="1"/>
              <a:t>tools</a:t>
            </a:r>
            <a:r>
              <a:rPr lang="es-ES_tradnl" dirty="0"/>
              <a:t>: </a:t>
            </a:r>
            <a:r>
              <a:rPr lang="es-ES_tradnl" dirty="0" err="1"/>
              <a:t>Event</a:t>
            </a:r>
            <a:r>
              <a:rPr lang="es-ES_tradnl" dirty="0"/>
              <a:t> </a:t>
            </a:r>
            <a:r>
              <a:rPr lang="es-ES_tradnl" dirty="0" err="1"/>
              <a:t>driven</a:t>
            </a:r>
            <a:r>
              <a:rPr lang="es-ES_tradnl" dirty="0"/>
              <a:t> (</a:t>
            </a:r>
            <a:r>
              <a:rPr lang="es-ES_tradnl" dirty="0" err="1"/>
              <a:t>RabbitMQ</a:t>
            </a:r>
            <a:r>
              <a:rPr lang="es-ES_tradnl" dirty="0"/>
              <a:t>, Kafka), SQL and </a:t>
            </a:r>
            <a:r>
              <a:rPr lang="es-ES_tradnl" dirty="0" err="1"/>
              <a:t>noSQL</a:t>
            </a:r>
            <a:r>
              <a:rPr lang="es-ES_tradnl" dirty="0"/>
              <a:t> </a:t>
            </a:r>
            <a:r>
              <a:rPr lang="es-ES_tradnl" dirty="0" err="1"/>
              <a:t>DBs</a:t>
            </a:r>
            <a:r>
              <a:rPr lang="es-ES_tradnl" dirty="0"/>
              <a:t>, </a:t>
            </a:r>
            <a:r>
              <a:rPr lang="es-ES_tradnl" dirty="0" err="1"/>
              <a:t>Configuration</a:t>
            </a:r>
            <a:r>
              <a:rPr lang="es-ES_tradnl" dirty="0"/>
              <a:t> software, etc.</a:t>
            </a:r>
            <a:br>
              <a:rPr lang="es-ES_tradnl" dirty="0"/>
            </a:br>
            <a:r>
              <a:rPr lang="es-ES_tradnl" dirty="0"/>
              <a:t/>
            </a:r>
            <a:br>
              <a:rPr lang="es-ES_tradnl" dirty="0"/>
            </a:br>
            <a:endParaRPr lang="es-ES_tradnl" dirty="0"/>
          </a:p>
          <a:p>
            <a:pPr lvl="1"/>
            <a:r>
              <a:rPr lang="es-ES_tradnl" dirty="0" err="1"/>
              <a:t>Stay</a:t>
            </a:r>
            <a:r>
              <a:rPr lang="es-ES_tradnl" dirty="0"/>
              <a:t> in </a:t>
            </a:r>
            <a:r>
              <a:rPr lang="es-ES_tradnl" dirty="0" err="1"/>
              <a:t>touch</a:t>
            </a:r>
            <a:r>
              <a:rPr lang="es-ES_tradnl" dirty="0"/>
              <a:t>:</a:t>
            </a:r>
            <a:br>
              <a:rPr lang="es-ES_tradnl" dirty="0"/>
            </a:br>
            <a:r>
              <a:rPr lang="es-ES" dirty="0">
                <a:hlinkClick r:id="rId3"/>
              </a:rPr>
              <a:t>https://insights.stackoverflow.com/survey/2019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52872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fd8c3d075_0_70"/>
          <p:cNvSpPr txBox="1">
            <a:spLocks noGrp="1"/>
          </p:cNvSpPr>
          <p:nvPr>
            <p:ph type="title"/>
          </p:nvPr>
        </p:nvSpPr>
        <p:spPr>
          <a:xfrm>
            <a:off x="457200" y="1731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Programming</a:t>
            </a:r>
            <a:endParaRPr/>
          </a:p>
        </p:txBody>
      </p:sp>
      <p:sp>
        <p:nvSpPr>
          <p:cNvPr id="286" name="Google Shape;286;g5fd8c3d075_0_70"/>
          <p:cNvSpPr txBox="1">
            <a:spLocks noGrp="1"/>
          </p:cNvSpPr>
          <p:nvPr>
            <p:ph type="body" idx="1"/>
          </p:nvPr>
        </p:nvSpPr>
        <p:spPr>
          <a:xfrm>
            <a:off x="457200" y="1223333"/>
            <a:ext cx="8229600" cy="49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GB"/>
              <a:t>Compiled vs Interpreted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7" name="Google Shape;287;g5fd8c3d075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000" y="2132900"/>
            <a:ext cx="5728325" cy="3933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1950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D1F134-BB9A-CA44-ACAA-938FAA12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Mobile </a:t>
            </a:r>
            <a:r>
              <a:rPr lang="es-ES_tradnl" dirty="0" err="1"/>
              <a:t>Development</a:t>
            </a:r>
            <a:endParaRPr lang="es-ES_trad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71C490-A2F7-DC47-95EC-F7D66C407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err="1"/>
              <a:t>Native</a:t>
            </a:r>
            <a:r>
              <a:rPr lang="es-ES_tradnl" dirty="0"/>
              <a:t> vs </a:t>
            </a:r>
            <a:r>
              <a:rPr lang="es-ES_tradnl" dirty="0" err="1"/>
              <a:t>Hybrid</a:t>
            </a:r>
            <a:r>
              <a:rPr lang="es-ES_tradnl" dirty="0"/>
              <a:t> vs PWA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A19FD7D-3337-1646-8EE2-CD3B5933F8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err="1"/>
              <a:t>Native</a:t>
            </a:r>
            <a:r>
              <a:rPr lang="es-ES" dirty="0"/>
              <a:t> Apps: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develop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in Swift (iOS)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Kotlin</a:t>
            </a:r>
            <a:r>
              <a:rPr lang="es-ES" dirty="0"/>
              <a:t> / Java (Android). </a:t>
            </a:r>
            <a:r>
              <a:rPr lang="es-ES" dirty="0" err="1"/>
              <a:t>Build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apps and </a:t>
            </a:r>
            <a:r>
              <a:rPr lang="es-ES" dirty="0" err="1"/>
              <a:t>upload</a:t>
            </a:r>
            <a:r>
              <a:rPr lang="es-ES" dirty="0"/>
              <a:t> </a:t>
            </a:r>
            <a:r>
              <a:rPr lang="es-ES" dirty="0" err="1"/>
              <a:t>them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App </a:t>
            </a:r>
            <a:r>
              <a:rPr lang="es-ES" dirty="0" err="1"/>
              <a:t>stores</a:t>
            </a:r>
            <a:r>
              <a:rPr lang="es-ES" dirty="0"/>
              <a:t> (Google Play and </a:t>
            </a:r>
            <a:r>
              <a:rPr lang="es-ES" dirty="0" err="1"/>
              <a:t>Itunes</a:t>
            </a:r>
            <a:r>
              <a:rPr lang="es-ES" dirty="0"/>
              <a:t> </a:t>
            </a:r>
            <a:r>
              <a:rPr lang="es-ES" dirty="0" err="1"/>
              <a:t>Connect</a:t>
            </a:r>
            <a:r>
              <a:rPr lang="es-ES" dirty="0"/>
              <a:t>). </a:t>
            </a:r>
            <a:r>
              <a:rPr lang="es-ES" dirty="0" err="1"/>
              <a:t>After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review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app </a:t>
            </a:r>
            <a:r>
              <a:rPr lang="es-ES" dirty="0" err="1"/>
              <a:t>appears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markets</a:t>
            </a:r>
            <a:r>
              <a:rPr lang="es-ES" dirty="0"/>
              <a:t> and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”ASO” (App Store </a:t>
            </a:r>
            <a:r>
              <a:rPr lang="es-ES" dirty="0" err="1"/>
              <a:t>Optimization</a:t>
            </a:r>
            <a:r>
              <a:rPr lang="es-ES" dirty="0"/>
              <a:t>)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start</a:t>
            </a:r>
            <a:r>
              <a:rPr lang="es-ES" dirty="0"/>
              <a:t> </a:t>
            </a:r>
            <a:r>
              <a:rPr lang="es-ES" dirty="0" err="1"/>
              <a:t>getting</a:t>
            </a:r>
            <a:r>
              <a:rPr lang="es-ES" dirty="0"/>
              <a:t> </a:t>
            </a:r>
            <a:r>
              <a:rPr lang="es-ES" dirty="0" err="1"/>
              <a:t>downloads</a:t>
            </a:r>
            <a:r>
              <a:rPr lang="es-ES" dirty="0"/>
              <a:t>.</a:t>
            </a:r>
          </a:p>
          <a:p>
            <a:r>
              <a:rPr lang="es-ES" dirty="0" err="1"/>
              <a:t>Hybrid</a:t>
            </a:r>
            <a:r>
              <a:rPr lang="es-ES" dirty="0"/>
              <a:t> Apps: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frameworks</a:t>
            </a:r>
            <a:r>
              <a:rPr lang="es-ES" dirty="0"/>
              <a:t>, </a:t>
            </a:r>
            <a:r>
              <a:rPr lang="es-ES" dirty="0" err="1"/>
              <a:t>you</a:t>
            </a:r>
            <a:r>
              <a:rPr lang="es-ES" dirty="0"/>
              <a:t> can </a:t>
            </a:r>
            <a:r>
              <a:rPr lang="es-ES" dirty="0" err="1"/>
              <a:t>develop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unified</a:t>
            </a:r>
            <a:r>
              <a:rPr lang="es-ES" dirty="0"/>
              <a:t> </a:t>
            </a:r>
            <a:r>
              <a:rPr lang="es-ES" dirty="0" err="1"/>
              <a:t>languate</a:t>
            </a:r>
            <a:r>
              <a:rPr lang="es-ES" dirty="0"/>
              <a:t> (HTML / </a:t>
            </a:r>
            <a:r>
              <a:rPr lang="es-ES" dirty="0" err="1"/>
              <a:t>Javascript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C#) in a </a:t>
            </a:r>
            <a:r>
              <a:rPr lang="es-ES" dirty="0" err="1"/>
              <a:t>way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can </a:t>
            </a:r>
            <a:r>
              <a:rPr lang="es-ES" dirty="0" err="1"/>
              <a:t>connect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device</a:t>
            </a:r>
            <a:r>
              <a:rPr lang="es-ES" dirty="0"/>
              <a:t> </a:t>
            </a:r>
            <a:r>
              <a:rPr lang="es-ES" dirty="0" err="1"/>
              <a:t>capabilities</a:t>
            </a:r>
            <a:r>
              <a:rPr lang="es-ES" dirty="0"/>
              <a:t>.</a:t>
            </a:r>
          </a:p>
          <a:p>
            <a:r>
              <a:rPr lang="es-ES" dirty="0" err="1"/>
              <a:t>Hybrid</a:t>
            </a:r>
            <a:r>
              <a:rPr lang="es-ES" dirty="0"/>
              <a:t> </a:t>
            </a:r>
            <a:r>
              <a:rPr lang="es-ES" dirty="0" err="1"/>
              <a:t>compiled</a:t>
            </a:r>
            <a:r>
              <a:rPr lang="es-ES" dirty="0"/>
              <a:t> apps: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frameworks</a:t>
            </a:r>
            <a:r>
              <a:rPr lang="es-ES" dirty="0"/>
              <a:t> and </a:t>
            </a:r>
            <a:r>
              <a:rPr lang="es-ES" dirty="0" err="1"/>
              <a:t>unified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(</a:t>
            </a:r>
            <a:r>
              <a:rPr lang="es-ES" dirty="0" err="1"/>
              <a:t>Javascript</a:t>
            </a:r>
            <a:r>
              <a:rPr lang="es-ES" dirty="0"/>
              <a:t> + </a:t>
            </a:r>
            <a:r>
              <a:rPr lang="es-ES" dirty="0" err="1"/>
              <a:t>React</a:t>
            </a:r>
            <a:r>
              <a:rPr lang="es-ES" dirty="0"/>
              <a:t>) </a:t>
            </a:r>
            <a:r>
              <a:rPr lang="es-ES" dirty="0" err="1"/>
              <a:t>you</a:t>
            </a:r>
            <a:r>
              <a:rPr lang="es-ES" dirty="0"/>
              <a:t> can </a:t>
            </a:r>
            <a:r>
              <a:rPr lang="es-ES" dirty="0" err="1"/>
              <a:t>develop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once,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then</a:t>
            </a:r>
            <a:r>
              <a:rPr lang="es-ES" dirty="0"/>
              <a:t> </a:t>
            </a:r>
            <a:r>
              <a:rPr lang="es-ES" dirty="0" err="1"/>
              <a:t>gets</a:t>
            </a:r>
            <a:r>
              <a:rPr lang="es-ES" dirty="0"/>
              <a:t> pre-</a:t>
            </a:r>
            <a:r>
              <a:rPr lang="es-ES" dirty="0" err="1"/>
              <a:t>compiled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platform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(iOS and Android) in a </a:t>
            </a:r>
            <a:r>
              <a:rPr lang="es-ES" dirty="0" err="1"/>
              <a:t>way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can </a:t>
            </a:r>
            <a:r>
              <a:rPr lang="es-ES" dirty="0" err="1"/>
              <a:t>modify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unique</a:t>
            </a:r>
            <a:r>
              <a:rPr lang="es-ES" dirty="0"/>
              <a:t> </a:t>
            </a:r>
            <a:r>
              <a:rPr lang="es-ES" dirty="0" err="1"/>
              <a:t>elements</a:t>
            </a:r>
            <a:r>
              <a:rPr lang="es-ES" dirty="0"/>
              <a:t> of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platform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required</a:t>
            </a:r>
            <a:r>
              <a:rPr lang="es-ES" dirty="0"/>
              <a:t>.</a:t>
            </a:r>
          </a:p>
          <a:p>
            <a:r>
              <a:rPr lang="es-ES" dirty="0" err="1"/>
              <a:t>Progressive</a:t>
            </a:r>
            <a:r>
              <a:rPr lang="es-ES" dirty="0"/>
              <a:t> Web App: </a:t>
            </a:r>
            <a:r>
              <a:rPr lang="es-ES" dirty="0" err="1"/>
              <a:t>This</a:t>
            </a:r>
            <a:r>
              <a:rPr lang="es-ES" dirty="0"/>
              <a:t> are </a:t>
            </a:r>
            <a:r>
              <a:rPr lang="es-ES" dirty="0" err="1"/>
              <a:t>websites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use </a:t>
            </a:r>
            <a:r>
              <a:rPr lang="es-ES" dirty="0" err="1"/>
              <a:t>extensive</a:t>
            </a:r>
            <a:r>
              <a:rPr lang="es-ES" dirty="0"/>
              <a:t> </a:t>
            </a:r>
            <a:r>
              <a:rPr lang="es-ES" dirty="0" err="1"/>
              <a:t>Javascript</a:t>
            </a:r>
            <a:r>
              <a:rPr lang="es-ES" dirty="0"/>
              <a:t> and “</a:t>
            </a: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workers</a:t>
            </a:r>
            <a:r>
              <a:rPr lang="es-ES" dirty="0"/>
              <a:t>” </a:t>
            </a:r>
            <a:r>
              <a:rPr lang="es-ES" dirty="0" err="1"/>
              <a:t>embedded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device</a:t>
            </a:r>
            <a:r>
              <a:rPr lang="es-ES" dirty="0"/>
              <a:t> and browser, so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website</a:t>
            </a:r>
            <a:r>
              <a:rPr lang="es-ES" dirty="0"/>
              <a:t> can </a:t>
            </a:r>
            <a:r>
              <a:rPr lang="es-ES" dirty="0" err="1"/>
              <a:t>work</a:t>
            </a:r>
            <a:r>
              <a:rPr lang="es-ES" dirty="0"/>
              <a:t> online.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allows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installing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icon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desktop </a:t>
            </a:r>
            <a:r>
              <a:rPr lang="es-ES" dirty="0" err="1"/>
              <a:t>or</a:t>
            </a:r>
            <a:r>
              <a:rPr lang="es-ES" dirty="0"/>
              <a:t> home </a:t>
            </a:r>
            <a:r>
              <a:rPr lang="es-ES" dirty="0" err="1"/>
              <a:t>screen</a:t>
            </a:r>
            <a:r>
              <a:rPr lang="es-ES" dirty="0"/>
              <a:t> as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normal App.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develop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standard </a:t>
            </a:r>
            <a:r>
              <a:rPr lang="es-ES" dirty="0" err="1"/>
              <a:t>technologies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websites</a:t>
            </a:r>
            <a:r>
              <a:rPr lang="es-ES" dirty="0"/>
              <a:t>,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addition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Workers</a:t>
            </a:r>
            <a:r>
              <a:rPr lang="es-ES" dirty="0"/>
              <a:t> </a:t>
            </a:r>
            <a:r>
              <a:rPr lang="es-ES" dirty="0" err="1"/>
              <a:t>framework</a:t>
            </a:r>
            <a:r>
              <a:rPr lang="es-ES" dirty="0"/>
              <a:t>. </a:t>
            </a:r>
            <a:r>
              <a:rPr lang="es-ES" dirty="0" err="1"/>
              <a:t>Mainly</a:t>
            </a:r>
            <a:r>
              <a:rPr lang="es-ES" dirty="0"/>
              <a:t> </a:t>
            </a:r>
            <a:r>
              <a:rPr lang="es-ES" dirty="0" err="1"/>
              <a:t>pushed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Google.</a:t>
            </a:r>
          </a:p>
        </p:txBody>
      </p:sp>
    </p:spTree>
    <p:extLst>
      <p:ext uri="{BB962C8B-B14F-4D97-AF65-F5344CB8AC3E}">
        <p14:creationId xmlns:p14="http://schemas.microsoft.com/office/powerpoint/2010/main" val="3765987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D1F134-BB9A-CA44-ACAA-938FAA12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Mobile </a:t>
            </a:r>
            <a:r>
              <a:rPr lang="es-ES_tradnl" dirty="0" err="1"/>
              <a:t>Development</a:t>
            </a:r>
            <a:endParaRPr lang="es-ES_trad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71C490-A2F7-DC47-95EC-F7D66C407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err="1"/>
              <a:t>Native</a:t>
            </a:r>
            <a:r>
              <a:rPr lang="es-ES_tradnl" dirty="0"/>
              <a:t> vs </a:t>
            </a:r>
            <a:r>
              <a:rPr lang="es-ES_tradnl" dirty="0" err="1"/>
              <a:t>Hybrid</a:t>
            </a:r>
            <a:r>
              <a:rPr lang="es-ES_tradnl" dirty="0"/>
              <a:t> vs PWA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A19FD7D-3337-1646-8EE2-CD3B5933F8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Performance and </a:t>
            </a:r>
            <a:r>
              <a:rPr lang="es-ES" dirty="0" err="1"/>
              <a:t>access</a:t>
            </a:r>
            <a:r>
              <a:rPr lang="es-ES" dirty="0"/>
              <a:t> to </a:t>
            </a:r>
            <a:r>
              <a:rPr lang="es-ES" dirty="0" err="1"/>
              <a:t>device</a:t>
            </a:r>
            <a:r>
              <a:rPr lang="es-ES" dirty="0"/>
              <a:t> hardware </a:t>
            </a:r>
            <a:r>
              <a:rPr lang="es-ES" dirty="0" err="1"/>
              <a:t>features</a:t>
            </a:r>
            <a:r>
              <a:rPr lang="es-ES" dirty="0"/>
              <a:t> are </a:t>
            </a:r>
            <a:r>
              <a:rPr lang="es-ES" dirty="0" err="1"/>
              <a:t>important</a:t>
            </a:r>
            <a:r>
              <a:rPr lang="es-ES" dirty="0"/>
              <a:t> </a:t>
            </a:r>
            <a:r>
              <a:rPr lang="es-ES" dirty="0">
                <a:sym typeface="Wingdings" pitchFamily="2" charset="2"/>
              </a:rPr>
              <a:t> </a:t>
            </a:r>
            <a:r>
              <a:rPr lang="es-ES" dirty="0" err="1">
                <a:sym typeface="Wingdings" pitchFamily="2" charset="2"/>
              </a:rPr>
              <a:t>Native</a:t>
            </a:r>
            <a:endParaRPr lang="es-ES" dirty="0"/>
          </a:p>
          <a:p>
            <a:r>
              <a:rPr lang="es-ES" dirty="0"/>
              <a:t>Quick time to </a:t>
            </a:r>
            <a:r>
              <a:rPr lang="es-ES" dirty="0" err="1"/>
              <a:t>market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eCommerce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content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of Web + Mobile </a:t>
            </a:r>
            <a:r>
              <a:rPr lang="es-ES" dirty="0" err="1"/>
              <a:t>developments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limited</a:t>
            </a:r>
            <a:r>
              <a:rPr lang="es-ES" dirty="0"/>
              <a:t> offline </a:t>
            </a:r>
            <a:r>
              <a:rPr lang="es-ES" dirty="0" err="1"/>
              <a:t>usage</a:t>
            </a:r>
            <a:r>
              <a:rPr lang="es-ES" dirty="0"/>
              <a:t> </a:t>
            </a:r>
            <a:r>
              <a:rPr lang="es-ES" dirty="0">
                <a:sym typeface="Wingdings" pitchFamily="2" charset="2"/>
              </a:rPr>
              <a:t> PWA</a:t>
            </a:r>
          </a:p>
          <a:p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already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a </a:t>
            </a:r>
            <a:r>
              <a:rPr lang="es-ES" dirty="0" err="1"/>
              <a:t>frontend</a:t>
            </a:r>
            <a:r>
              <a:rPr lang="es-ES" dirty="0"/>
              <a:t> / web </a:t>
            </a:r>
            <a:r>
              <a:rPr lang="es-ES" dirty="0" err="1"/>
              <a:t>team</a:t>
            </a:r>
            <a:r>
              <a:rPr lang="es-ES" dirty="0"/>
              <a:t> </a:t>
            </a:r>
            <a:r>
              <a:rPr lang="es-ES" dirty="0" err="1"/>
              <a:t>versed</a:t>
            </a:r>
            <a:r>
              <a:rPr lang="es-ES" dirty="0"/>
              <a:t> in </a:t>
            </a:r>
            <a:r>
              <a:rPr lang="es-ES" dirty="0" err="1"/>
              <a:t>Javascript</a:t>
            </a:r>
            <a:r>
              <a:rPr lang="es-ES" dirty="0"/>
              <a:t> and </a:t>
            </a:r>
            <a:r>
              <a:rPr lang="es-ES" dirty="0" err="1"/>
              <a:t>React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technologies</a:t>
            </a:r>
            <a:r>
              <a:rPr lang="es-ES" dirty="0"/>
              <a:t> and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quick</a:t>
            </a:r>
            <a:r>
              <a:rPr lang="es-ES" dirty="0"/>
              <a:t> time to </a:t>
            </a:r>
            <a:r>
              <a:rPr lang="es-ES" dirty="0" err="1"/>
              <a:t>market</a:t>
            </a:r>
            <a:r>
              <a:rPr lang="es-ES" dirty="0"/>
              <a:t> </a:t>
            </a:r>
            <a:r>
              <a:rPr lang="es-ES" dirty="0">
                <a:sym typeface="Wingdings" pitchFamily="2" charset="2"/>
              </a:rPr>
              <a:t> </a:t>
            </a:r>
            <a:r>
              <a:rPr lang="es-ES" dirty="0" err="1">
                <a:sym typeface="Wingdings" pitchFamily="2" charset="2"/>
              </a:rPr>
              <a:t>Hybrid</a:t>
            </a:r>
            <a:endParaRPr lang="es-ES" dirty="0">
              <a:sym typeface="Wingdings" pitchFamily="2" charset="2"/>
            </a:endParaRPr>
          </a:p>
          <a:p>
            <a:r>
              <a:rPr lang="es-ES" dirty="0" err="1"/>
              <a:t>Flutter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Google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peaking</a:t>
            </a:r>
            <a:r>
              <a:rPr lang="es-ES" dirty="0"/>
              <a:t> up as a </a:t>
            </a:r>
            <a:r>
              <a:rPr lang="es-ES" dirty="0" err="1"/>
              <a:t>Hybrid</a:t>
            </a:r>
            <a:r>
              <a:rPr lang="es-ES" dirty="0"/>
              <a:t> / </a:t>
            </a:r>
            <a:r>
              <a:rPr lang="es-ES" dirty="0" err="1"/>
              <a:t>Compiled</a:t>
            </a:r>
            <a:r>
              <a:rPr lang="es-ES" dirty="0"/>
              <a:t> </a:t>
            </a:r>
            <a:r>
              <a:rPr lang="es-ES" dirty="0" err="1"/>
              <a:t>tech</a:t>
            </a:r>
            <a:r>
              <a:rPr lang="es-ES" dirty="0"/>
              <a:t>,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good</a:t>
            </a:r>
            <a:r>
              <a:rPr lang="es-ES" dirty="0"/>
              <a:t> performance,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many</a:t>
            </a:r>
            <a:r>
              <a:rPr lang="es-ES" dirty="0"/>
              <a:t> </a:t>
            </a:r>
            <a:r>
              <a:rPr lang="es-ES" dirty="0" err="1"/>
              <a:t>big</a:t>
            </a:r>
            <a:r>
              <a:rPr lang="es-ES" dirty="0"/>
              <a:t> cases </a:t>
            </a:r>
            <a:r>
              <a:rPr lang="es-ES" dirty="0" err="1"/>
              <a:t>yet</a:t>
            </a:r>
            <a:r>
              <a:rPr lang="es-ES" dirty="0"/>
              <a:t> (</a:t>
            </a:r>
            <a:r>
              <a:rPr lang="es-ES" dirty="0" err="1"/>
              <a:t>Early</a:t>
            </a:r>
            <a:r>
              <a:rPr lang="es-ES" dirty="0"/>
              <a:t> 2019)</a:t>
            </a:r>
          </a:p>
          <a:p>
            <a:r>
              <a:rPr lang="es-ES" dirty="0" err="1"/>
              <a:t>Traditional</a:t>
            </a:r>
            <a:r>
              <a:rPr lang="es-ES" dirty="0"/>
              <a:t> </a:t>
            </a:r>
            <a:r>
              <a:rPr lang="es-ES" dirty="0" err="1"/>
              <a:t>hybrid</a:t>
            </a:r>
            <a:r>
              <a:rPr lang="es-ES" dirty="0"/>
              <a:t> (</a:t>
            </a:r>
            <a:r>
              <a:rPr lang="es-ES" dirty="0" err="1"/>
              <a:t>Phonegap</a:t>
            </a:r>
            <a:r>
              <a:rPr lang="es-ES" dirty="0"/>
              <a:t> in </a:t>
            </a:r>
            <a:r>
              <a:rPr lang="es-ES" dirty="0" err="1"/>
              <a:t>Cordova</a:t>
            </a:r>
            <a:r>
              <a:rPr lang="es-ES" dirty="0"/>
              <a:t>, </a:t>
            </a:r>
            <a:r>
              <a:rPr lang="es-ES" dirty="0" err="1"/>
              <a:t>Xamarin</a:t>
            </a:r>
            <a:r>
              <a:rPr lang="es-ES" dirty="0"/>
              <a:t>, </a:t>
            </a:r>
            <a:r>
              <a:rPr lang="es-ES" dirty="0" err="1"/>
              <a:t>etc</a:t>
            </a:r>
            <a:r>
              <a:rPr lang="es-ES" dirty="0"/>
              <a:t>) are </a:t>
            </a:r>
            <a:r>
              <a:rPr lang="es-ES" dirty="0" err="1"/>
              <a:t>losing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battle</a:t>
            </a:r>
            <a:r>
              <a:rPr lang="es-ES" dirty="0"/>
              <a:t> </a:t>
            </a:r>
            <a:r>
              <a:rPr lang="es-ES" dirty="0" err="1"/>
              <a:t>against</a:t>
            </a:r>
            <a:r>
              <a:rPr lang="es-ES" dirty="0"/>
              <a:t> </a:t>
            </a:r>
            <a:r>
              <a:rPr lang="es-ES" dirty="0" err="1"/>
              <a:t>ReactNative</a:t>
            </a:r>
            <a:r>
              <a:rPr lang="es-ES" dirty="0"/>
              <a:t> and </a:t>
            </a:r>
            <a:r>
              <a:rPr lang="es-ES" dirty="0" err="1"/>
              <a:t>Flutter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7164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42DAE-F1E1-8440-8868-62F5266C0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The</a:t>
            </a:r>
            <a:r>
              <a:rPr lang="es-ES_tradnl" dirty="0"/>
              <a:t> Web 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285F4C0-C7F0-2F4A-9368-50BF8336FE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Basics</a:t>
            </a:r>
            <a:endParaRPr lang="es-ES_trad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2CAD3D0-CB03-8B4F-95B2-6F0A155F01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/>
              <a:t>HTML: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content</a:t>
            </a:r>
            <a:r>
              <a:rPr lang="es-ES_tradnl" dirty="0"/>
              <a:t> and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structure</a:t>
            </a:r>
            <a:r>
              <a:rPr lang="es-ES_tradnl" dirty="0"/>
              <a:t>.</a:t>
            </a:r>
            <a:br>
              <a:rPr lang="es-ES_tradnl" dirty="0"/>
            </a:br>
            <a:r>
              <a:rPr lang="es-ES_tradnl" dirty="0" err="1"/>
              <a:t>Semantic</a:t>
            </a:r>
            <a:r>
              <a:rPr lang="es-ES_tradnl" dirty="0"/>
              <a:t> </a:t>
            </a:r>
            <a:r>
              <a:rPr lang="es-ES_tradnl" dirty="0" err="1"/>
              <a:t>information</a:t>
            </a:r>
            <a:r>
              <a:rPr lang="es-ES_tradnl" dirty="0"/>
              <a:t> of </a:t>
            </a:r>
            <a:r>
              <a:rPr lang="es-ES_tradnl" dirty="0" err="1"/>
              <a:t>content</a:t>
            </a:r>
            <a:r>
              <a:rPr lang="es-ES_tradnl" dirty="0"/>
              <a:t> </a:t>
            </a:r>
            <a:r>
              <a:rPr lang="es-ES_tradnl" dirty="0" err="1"/>
              <a:t>inside</a:t>
            </a:r>
            <a:r>
              <a:rPr lang="es-ES_tradnl" dirty="0"/>
              <a:t> </a:t>
            </a:r>
            <a:r>
              <a:rPr lang="es-ES_tradnl" dirty="0" err="1"/>
              <a:t>brackets</a:t>
            </a:r>
            <a:endParaRPr lang="es-ES_tradnl" dirty="0"/>
          </a:p>
          <a:p>
            <a:r>
              <a:rPr lang="es-ES_tradnl" dirty="0"/>
              <a:t>CSS: </a:t>
            </a:r>
            <a:r>
              <a:rPr lang="es-ES_tradnl" dirty="0" err="1"/>
              <a:t>Presentation</a:t>
            </a:r>
            <a:r>
              <a:rPr lang="es-ES_tradnl" dirty="0"/>
              <a:t> and </a:t>
            </a:r>
            <a:r>
              <a:rPr lang="es-ES_tradnl" dirty="0" err="1"/>
              <a:t>design</a:t>
            </a:r>
            <a:r>
              <a:rPr lang="es-ES_tradnl" dirty="0"/>
              <a:t> </a:t>
            </a:r>
            <a:r>
              <a:rPr lang="es-ES_tradnl" dirty="0" err="1"/>
              <a:t>information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those</a:t>
            </a:r>
            <a:r>
              <a:rPr lang="es-ES_tradnl" dirty="0"/>
              <a:t> </a:t>
            </a:r>
            <a:r>
              <a:rPr lang="es-ES_tradnl" dirty="0" err="1"/>
              <a:t>elements</a:t>
            </a:r>
            <a:r>
              <a:rPr lang="es-ES_tradnl" dirty="0"/>
              <a:t>. Color, </a:t>
            </a:r>
            <a:r>
              <a:rPr lang="es-ES_tradnl" dirty="0" err="1"/>
              <a:t>font</a:t>
            </a:r>
            <a:r>
              <a:rPr lang="es-ES_tradnl" dirty="0"/>
              <a:t>, </a:t>
            </a:r>
            <a:r>
              <a:rPr lang="es-ES_tradnl" dirty="0" err="1"/>
              <a:t>margin</a:t>
            </a:r>
            <a:r>
              <a:rPr lang="es-ES_tradnl" dirty="0"/>
              <a:t> and </a:t>
            </a:r>
            <a:r>
              <a:rPr lang="es-ES_tradnl" dirty="0" err="1"/>
              <a:t>paddings</a:t>
            </a:r>
            <a:r>
              <a:rPr lang="es-ES_tradnl" dirty="0"/>
              <a:t>, etc.</a:t>
            </a:r>
          </a:p>
          <a:p>
            <a:r>
              <a:rPr lang="es-ES_tradnl" dirty="0" err="1"/>
              <a:t>Javascript</a:t>
            </a:r>
            <a:r>
              <a:rPr lang="es-ES_tradnl" dirty="0"/>
              <a:t>: </a:t>
            </a:r>
            <a:r>
              <a:rPr lang="es-ES_tradnl" dirty="0" err="1"/>
              <a:t>Behavior</a:t>
            </a:r>
            <a:r>
              <a:rPr lang="es-ES_tradnl" dirty="0"/>
              <a:t> and </a:t>
            </a:r>
            <a:r>
              <a:rPr lang="es-ES_tradnl" dirty="0" err="1"/>
              <a:t>dynamic</a:t>
            </a:r>
            <a:r>
              <a:rPr lang="es-ES_tradnl" dirty="0"/>
              <a:t> </a:t>
            </a:r>
            <a:r>
              <a:rPr lang="es-ES_tradnl" dirty="0" err="1"/>
              <a:t>display</a:t>
            </a:r>
            <a:r>
              <a:rPr lang="es-ES_tradnl" dirty="0"/>
              <a:t>, </a:t>
            </a:r>
            <a:r>
              <a:rPr lang="es-ES_tradnl" dirty="0" err="1"/>
              <a:t>user</a:t>
            </a:r>
            <a:r>
              <a:rPr lang="es-ES_tradnl" dirty="0"/>
              <a:t> </a:t>
            </a:r>
            <a:r>
              <a:rPr lang="es-ES_tradnl" dirty="0" err="1"/>
              <a:t>interactions</a:t>
            </a:r>
            <a:r>
              <a:rPr lang="es-ES_trad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4654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fd8c3d075_0_98"/>
          <p:cNvSpPr txBox="1">
            <a:spLocks noGrp="1"/>
          </p:cNvSpPr>
          <p:nvPr>
            <p:ph type="title"/>
          </p:nvPr>
        </p:nvSpPr>
        <p:spPr>
          <a:xfrm>
            <a:off x="457200" y="1731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Programming</a:t>
            </a:r>
            <a:endParaRPr/>
          </a:p>
        </p:txBody>
      </p:sp>
      <p:sp>
        <p:nvSpPr>
          <p:cNvPr id="305" name="Google Shape;305;g5fd8c3d075_0_98"/>
          <p:cNvSpPr txBox="1">
            <a:spLocks noGrp="1"/>
          </p:cNvSpPr>
          <p:nvPr>
            <p:ph type="body" idx="1"/>
          </p:nvPr>
        </p:nvSpPr>
        <p:spPr>
          <a:xfrm>
            <a:off x="457200" y="1223333"/>
            <a:ext cx="8229600" cy="49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GB"/>
              <a:t>Where to get help</a:t>
            </a:r>
            <a:endParaRPr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GB"/>
              <a:t>Read the documentation</a:t>
            </a:r>
            <a:endParaRPr/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https://docs.python.org/3/</a:t>
            </a:r>
            <a:endParaRPr/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https://docs.scipy.org/doc/numpy/reference/</a:t>
            </a:r>
            <a:endParaRPr/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https://readthedocs.org/</a:t>
            </a:r>
            <a:endParaRPr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GB"/>
              <a:t>Q&amp;A forums</a:t>
            </a:r>
            <a:endParaRPr/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/>
              <a:t>Discourse</a:t>
            </a:r>
            <a:endParaRPr/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/>
              <a:t>Mailing lists</a:t>
            </a:r>
            <a:endParaRPr/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/>
              <a:t>Stack Overflow</a:t>
            </a:r>
            <a:endParaRPr/>
          </a:p>
          <a:p>
            <a: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https://stackoverflow.com/questions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76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xmlns="" id="{AD6BB1E1-69FE-47CD-A818-11940904C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Contents</a:t>
            </a:r>
            <a:endParaRPr lang="es-ES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xmlns="" id="{B670FF0A-E6BF-45B9-AE2E-113BE9D23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Software </a:t>
            </a:r>
            <a:r>
              <a:rPr lang="es-ES" dirty="0" err="1"/>
              <a:t>Developer</a:t>
            </a:r>
            <a:r>
              <a:rPr lang="es-ES" dirty="0"/>
              <a:t>?</a:t>
            </a: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types</a:t>
            </a:r>
            <a:r>
              <a:rPr lang="es-ES" dirty="0"/>
              <a:t> of </a:t>
            </a:r>
            <a:r>
              <a:rPr lang="es-ES" dirty="0" err="1"/>
              <a:t>programming</a:t>
            </a:r>
            <a:r>
              <a:rPr lang="es-ES" dirty="0"/>
              <a:t> </a:t>
            </a:r>
            <a:r>
              <a:rPr lang="es-ES" dirty="0" err="1"/>
              <a:t>languages</a:t>
            </a:r>
            <a:r>
              <a:rPr lang="es-ES" dirty="0"/>
              <a:t>, and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history</a:t>
            </a:r>
            <a:endParaRPr lang="es-ES" dirty="0"/>
          </a:p>
          <a:p>
            <a:pPr lvl="1"/>
            <a:r>
              <a:rPr lang="es-ES" dirty="0" err="1"/>
              <a:t>Hierarchy</a:t>
            </a:r>
            <a:r>
              <a:rPr lang="es-ES" dirty="0"/>
              <a:t> of </a:t>
            </a:r>
            <a:r>
              <a:rPr lang="es-ES" dirty="0" err="1"/>
              <a:t>programming</a:t>
            </a:r>
            <a:r>
              <a:rPr lang="es-ES" dirty="0"/>
              <a:t> </a:t>
            </a:r>
            <a:r>
              <a:rPr lang="es-ES" dirty="0" err="1"/>
              <a:t>languages</a:t>
            </a:r>
            <a:endParaRPr lang="es-ES" dirty="0"/>
          </a:p>
          <a:p>
            <a:r>
              <a:rPr lang="es-ES" dirty="0"/>
              <a:t>Show me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: </a:t>
            </a:r>
            <a:r>
              <a:rPr lang="es-ES" dirty="0" err="1"/>
              <a:t>Snippets</a:t>
            </a:r>
            <a:endParaRPr lang="es-ES" dirty="0"/>
          </a:p>
          <a:p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friends</a:t>
            </a:r>
            <a:r>
              <a:rPr lang="es-ES" dirty="0"/>
              <a:t> </a:t>
            </a:r>
            <a:r>
              <a:rPr lang="es-ES" dirty="0" err="1"/>
              <a:t>Github</a:t>
            </a:r>
            <a:r>
              <a:rPr lang="es-ES" dirty="0"/>
              <a:t> and </a:t>
            </a:r>
            <a:r>
              <a:rPr lang="es-ES" dirty="0" err="1"/>
              <a:t>Stackoverflow</a:t>
            </a:r>
            <a:endParaRPr lang="es-ES" dirty="0"/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future</a:t>
            </a:r>
            <a:r>
              <a:rPr lang="es-ES" dirty="0"/>
              <a:t> of </a:t>
            </a:r>
            <a:r>
              <a:rPr lang="es-ES" dirty="0" err="1"/>
              <a:t>programming</a:t>
            </a:r>
            <a:r>
              <a:rPr lang="es-ES" dirty="0"/>
              <a:t> (Video)</a:t>
            </a:r>
          </a:p>
        </p:txBody>
      </p:sp>
    </p:spTree>
    <p:extLst>
      <p:ext uri="{BB962C8B-B14F-4D97-AF65-F5344CB8AC3E}">
        <p14:creationId xmlns:p14="http://schemas.microsoft.com/office/powerpoint/2010/main" val="1404919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BA7F76-E0EC-7D4A-931D-2411FE79F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Programming</a:t>
            </a:r>
          </a:p>
        </p:txBody>
      </p:sp>
      <p:pic>
        <p:nvPicPr>
          <p:cNvPr id="4" name="Online Media 3" descr="&quot;Uncle&quot; Bob Martin - &quot;The Future of Programming&quot;">
            <a:hlinkClick r:id="" action="ppaction://media"/>
            <a:extLst>
              <a:ext uri="{FF2B5EF4-FFF2-40B4-BE49-F238E27FC236}">
                <a16:creationId xmlns:a16="http://schemas.microsoft.com/office/drawing/2014/main" xmlns="" id="{D76E906B-05CB-534C-8011-5A03C46B2DE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" y="1658938"/>
            <a:ext cx="82296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5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728788"/>
            <a:ext cx="9144000" cy="2947987"/>
          </a:xfrm>
          <a:prstGeom prst="rect">
            <a:avLst/>
          </a:prstGeom>
          <a:solidFill>
            <a:srgbClr val="009D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4820" name="Imagen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92300" y="1728788"/>
            <a:ext cx="5384800" cy="29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25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fd0ad4453_0_111"/>
          <p:cNvSpPr txBox="1">
            <a:spLocks noGrp="1"/>
          </p:cNvSpPr>
          <p:nvPr>
            <p:ph type="title"/>
          </p:nvPr>
        </p:nvSpPr>
        <p:spPr>
          <a:xfrm>
            <a:off x="457200" y="1731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What is programming</a:t>
            </a:r>
            <a:endParaRPr/>
          </a:p>
        </p:txBody>
      </p:sp>
      <p:sp>
        <p:nvSpPr>
          <p:cNvPr id="207" name="Google Shape;207;g5fd0ad4453_0_111"/>
          <p:cNvSpPr txBox="1">
            <a:spLocks noGrp="1"/>
          </p:cNvSpPr>
          <p:nvPr>
            <p:ph type="body" idx="1"/>
          </p:nvPr>
        </p:nvSpPr>
        <p:spPr>
          <a:xfrm>
            <a:off x="457200" y="1223333"/>
            <a:ext cx="8229600" cy="49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GB"/>
              <a:t>Programming is the process of creating a set of instructions that tell a computer how to perform a task.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644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fd0ad4453_0_117"/>
          <p:cNvSpPr txBox="1">
            <a:spLocks noGrp="1"/>
          </p:cNvSpPr>
          <p:nvPr>
            <p:ph type="title"/>
          </p:nvPr>
        </p:nvSpPr>
        <p:spPr>
          <a:xfrm>
            <a:off x="457200" y="1731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How can I be a good programmer</a:t>
            </a:r>
            <a:endParaRPr/>
          </a:p>
        </p:txBody>
      </p:sp>
      <p:sp>
        <p:nvSpPr>
          <p:cNvPr id="213" name="Google Shape;213;g5fd0ad4453_0_117"/>
          <p:cNvSpPr txBox="1">
            <a:spLocks noGrp="1"/>
          </p:cNvSpPr>
          <p:nvPr>
            <p:ph type="body" idx="1"/>
          </p:nvPr>
        </p:nvSpPr>
        <p:spPr>
          <a:xfrm>
            <a:off x="457200" y="1223333"/>
            <a:ext cx="8229600" cy="49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GB"/>
              <a:t>Programming is not about syntax</a:t>
            </a:r>
            <a:endParaRPr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GB"/>
              <a:t>You can learn several programming languages once you understand how to think on programming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GB"/>
              <a:t>Is about the way you think</a:t>
            </a:r>
            <a:endParaRPr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GB"/>
              <a:t>Logic / Maths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GB"/>
              <a:t>Abstract thinking</a:t>
            </a:r>
            <a:endParaRPr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GB"/>
              <a:t>Lots of layers of abstraction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GB"/>
              <a:t>Breaking down problems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GB"/>
              <a:t>Implementing problems</a:t>
            </a:r>
            <a:endParaRPr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GB"/>
              <a:t>Practice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GB"/>
              <a:t>Context switching</a:t>
            </a:r>
            <a:endParaRPr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GB"/>
              <a:t>Difficult problems take time to understand where you were</a:t>
            </a:r>
            <a:endParaRPr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GB"/>
              <a:t>Flow achievement</a:t>
            </a:r>
            <a:endParaRPr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GB"/>
              <a:t>Give a couple hours continuously without context change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212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fd8c3d075_0_0"/>
          <p:cNvSpPr txBox="1">
            <a:spLocks noGrp="1"/>
          </p:cNvSpPr>
          <p:nvPr>
            <p:ph type="title"/>
          </p:nvPr>
        </p:nvSpPr>
        <p:spPr>
          <a:xfrm>
            <a:off x="457200" y="1731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How can I be a good programmer</a:t>
            </a:r>
            <a:endParaRPr/>
          </a:p>
        </p:txBody>
      </p:sp>
      <p:sp>
        <p:nvSpPr>
          <p:cNvPr id="219" name="Google Shape;219;g5fd8c3d075_0_0"/>
          <p:cNvSpPr txBox="1">
            <a:spLocks noGrp="1"/>
          </p:cNvSpPr>
          <p:nvPr>
            <p:ph type="body" idx="1"/>
          </p:nvPr>
        </p:nvSpPr>
        <p:spPr>
          <a:xfrm>
            <a:off x="457200" y="1223333"/>
            <a:ext cx="8229600" cy="49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GB"/>
              <a:t>Breaking down problems</a:t>
            </a:r>
            <a:endParaRPr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GB"/>
              <a:t>Example:</a:t>
            </a:r>
            <a:endParaRPr/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/>
              <a:t>Basic Social Network implementation</a:t>
            </a:r>
            <a:endParaRPr/>
          </a:p>
          <a:p>
            <a: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GB"/>
              <a:t>Let’s discuss what we have to do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45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fd8c3d075_0_5"/>
          <p:cNvSpPr txBox="1">
            <a:spLocks noGrp="1"/>
          </p:cNvSpPr>
          <p:nvPr>
            <p:ph type="title"/>
          </p:nvPr>
        </p:nvSpPr>
        <p:spPr>
          <a:xfrm>
            <a:off x="457200" y="1731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How can I be a good programmer</a:t>
            </a:r>
            <a:endParaRPr/>
          </a:p>
        </p:txBody>
      </p:sp>
      <p:sp>
        <p:nvSpPr>
          <p:cNvPr id="225" name="Google Shape;225;g5fd8c3d075_0_5"/>
          <p:cNvSpPr txBox="1">
            <a:spLocks noGrp="1"/>
          </p:cNvSpPr>
          <p:nvPr>
            <p:ph type="body" idx="1"/>
          </p:nvPr>
        </p:nvSpPr>
        <p:spPr>
          <a:xfrm>
            <a:off x="457200" y="1223333"/>
            <a:ext cx="8229600" cy="49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GB"/>
              <a:t>Breaking down problems</a:t>
            </a:r>
            <a:endParaRPr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GB"/>
              <a:t>Example:</a:t>
            </a:r>
            <a:endParaRPr/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/>
              <a:t>Basic Social Network implementation</a:t>
            </a:r>
            <a:endParaRPr/>
          </a:p>
          <a:p>
            <a: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GB"/>
              <a:t>User creation</a:t>
            </a:r>
            <a:endParaRPr/>
          </a:p>
          <a:p>
            <a: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GB"/>
              <a:t>Log in</a:t>
            </a:r>
            <a:endParaRPr/>
          </a:p>
          <a:p>
            <a: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GB"/>
              <a:t>Profile</a:t>
            </a:r>
            <a:endParaRPr/>
          </a:p>
          <a:p>
            <a: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GB"/>
              <a:t>Find people</a:t>
            </a:r>
            <a:endParaRPr/>
          </a:p>
          <a:p>
            <a: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GB"/>
              <a:t>Add friend</a:t>
            </a:r>
            <a:endParaRPr/>
          </a:p>
          <a:p>
            <a: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GB"/>
              <a:t>Upload photos</a:t>
            </a:r>
            <a:endParaRPr/>
          </a:p>
          <a:p>
            <a: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GB"/>
              <a:t>Post comment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69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fd8c3d075_0_10"/>
          <p:cNvSpPr txBox="1">
            <a:spLocks noGrp="1"/>
          </p:cNvSpPr>
          <p:nvPr>
            <p:ph type="title"/>
          </p:nvPr>
        </p:nvSpPr>
        <p:spPr>
          <a:xfrm>
            <a:off x="457200" y="1731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How can I be a good programmer</a:t>
            </a:r>
            <a:endParaRPr/>
          </a:p>
        </p:txBody>
      </p:sp>
      <p:sp>
        <p:nvSpPr>
          <p:cNvPr id="231" name="Google Shape;231;g5fd8c3d075_0_10"/>
          <p:cNvSpPr txBox="1">
            <a:spLocks noGrp="1"/>
          </p:cNvSpPr>
          <p:nvPr>
            <p:ph type="body" idx="1"/>
          </p:nvPr>
        </p:nvSpPr>
        <p:spPr>
          <a:xfrm>
            <a:off x="457200" y="1223333"/>
            <a:ext cx="8229600" cy="49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GB"/>
              <a:t>Breaking down problems</a:t>
            </a:r>
            <a:endParaRPr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GB"/>
              <a:t>Example:</a:t>
            </a:r>
            <a:endParaRPr/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/>
              <a:t>Basic Social Network implementation</a:t>
            </a:r>
            <a:endParaRPr/>
          </a:p>
          <a:p>
            <a: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GB"/>
              <a:t>User creation</a:t>
            </a:r>
            <a:endParaRPr/>
          </a:p>
          <a:p>
            <a: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GB"/>
              <a:t>Data</a:t>
            </a:r>
            <a:endParaRPr/>
          </a:p>
          <a:p>
            <a: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Name</a:t>
            </a:r>
            <a:endParaRPr/>
          </a:p>
          <a:p>
            <a: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Surname</a:t>
            </a:r>
            <a:endParaRPr/>
          </a:p>
          <a:p>
            <a: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Date of birth</a:t>
            </a:r>
            <a:endParaRPr/>
          </a:p>
          <a:p>
            <a: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City</a:t>
            </a:r>
            <a:endParaRPr/>
          </a:p>
          <a:p>
            <a: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Profile Picture</a:t>
            </a:r>
            <a:endParaRPr/>
          </a:p>
          <a:p>
            <a: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GB"/>
              <a:t>Legal implications</a:t>
            </a:r>
            <a:endParaRPr/>
          </a:p>
          <a:p>
            <a: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GB"/>
              <a:t>Security implications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GB"/>
              <a:t>Functional Requirements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GB"/>
              <a:t>Non Functional Requirements</a:t>
            </a:r>
            <a:endParaRPr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GB"/>
              <a:t>No one knows everything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274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fd8c3d075_0_21"/>
          <p:cNvSpPr txBox="1">
            <a:spLocks noGrp="1"/>
          </p:cNvSpPr>
          <p:nvPr>
            <p:ph type="title"/>
          </p:nvPr>
        </p:nvSpPr>
        <p:spPr>
          <a:xfrm>
            <a:off x="457200" y="1731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/>
              <a:t>How can I be a good programmer</a:t>
            </a:r>
            <a:endParaRPr/>
          </a:p>
        </p:txBody>
      </p:sp>
      <p:sp>
        <p:nvSpPr>
          <p:cNvPr id="237" name="Google Shape;237;g5fd8c3d075_0_21"/>
          <p:cNvSpPr txBox="1">
            <a:spLocks noGrp="1"/>
          </p:cNvSpPr>
          <p:nvPr>
            <p:ph type="body" idx="1"/>
          </p:nvPr>
        </p:nvSpPr>
        <p:spPr>
          <a:xfrm>
            <a:off x="457200" y="1223333"/>
            <a:ext cx="8229600" cy="49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GB"/>
              <a:t>Algorithms</a:t>
            </a:r>
            <a:endParaRPr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GB"/>
              <a:t>Recipes to follow when programming</a:t>
            </a:r>
            <a:endParaRPr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GB"/>
              <a:t>An algorithm is a set of instructions</a:t>
            </a:r>
            <a:endParaRPr/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/>
              <a:t>to solve a class of problems</a:t>
            </a:r>
            <a:endParaRPr/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GB"/>
              <a:t>perform a computation</a:t>
            </a:r>
            <a:endParaRPr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GB"/>
              <a:t>Pseudocode</a:t>
            </a:r>
            <a:endParaRPr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GB"/>
              <a:t>Flowchart</a:t>
            </a:r>
            <a:endParaRPr/>
          </a:p>
        </p:txBody>
      </p:sp>
      <p:pic>
        <p:nvPicPr>
          <p:cNvPr id="238" name="Google Shape;238;g5fd8c3d075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4525" y="2143323"/>
            <a:ext cx="1768975" cy="39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5fd8c3d075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1200" y="3885138"/>
            <a:ext cx="3790950" cy="2238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75569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AC0F824012F34E9D0040B4F06A53D5" ma:contentTypeVersion="2" ma:contentTypeDescription="Create a new document." ma:contentTypeScope="" ma:versionID="c8a86c822cfb43c4dc2c121d5333982f">
  <xsd:schema xmlns:xsd="http://www.w3.org/2001/XMLSchema" xmlns:xs="http://www.w3.org/2001/XMLSchema" xmlns:p="http://schemas.microsoft.com/office/2006/metadata/properties" xmlns:ns2="e7c13240-f228-43bc-84f4-14b26bd2a47f" targetNamespace="http://schemas.microsoft.com/office/2006/metadata/properties" ma:root="true" ma:fieldsID="baf3987b8481008776824c777b980b09" ns2:_="">
    <xsd:import namespace="e7c13240-f228-43bc-84f4-14b26bd2a4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c13240-f228-43bc-84f4-14b26bd2a4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B5EA9C-B201-4239-B3C4-C184BC6C58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c13240-f228-43bc-84f4-14b26bd2a4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EE7DF1-4068-4DA3-8DFD-02863DBB9B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3866A6-E90A-48E3-9A4D-8A832C19C8EA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e7c13240-f228-43bc-84f4-14b26bd2a47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81342</TotalTime>
  <Words>1697</Words>
  <Application>Microsoft Office PowerPoint</Application>
  <PresentationFormat>On-screen Show (4:3)</PresentationFormat>
  <Paragraphs>216</Paragraphs>
  <Slides>31</Slides>
  <Notes>20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Abadi MT Condensed Extra Bold</vt:lpstr>
      <vt:lpstr>Abadi MT Condensed Light</vt:lpstr>
      <vt:lpstr>Arial</vt:lpstr>
      <vt:lpstr>Avenir Book</vt:lpstr>
      <vt:lpstr>Calibri</vt:lpstr>
      <vt:lpstr>Wingdings</vt:lpstr>
      <vt:lpstr>Tema de Office</vt:lpstr>
      <vt:lpstr>PowerPoint Presentation</vt:lpstr>
      <vt:lpstr>Session 2 - Objective</vt:lpstr>
      <vt:lpstr>Contents</vt:lpstr>
      <vt:lpstr>What is programming</vt:lpstr>
      <vt:lpstr>How can I be a good programmer</vt:lpstr>
      <vt:lpstr>How can I be a good programmer</vt:lpstr>
      <vt:lpstr>How can I be a good programmer</vt:lpstr>
      <vt:lpstr>How can I be a good programmer</vt:lpstr>
      <vt:lpstr>How can I be a good programmer</vt:lpstr>
      <vt:lpstr>How can I be a good programmer</vt:lpstr>
      <vt:lpstr>How can I be a good programmer</vt:lpstr>
      <vt:lpstr>Programming in an enterprise</vt:lpstr>
      <vt:lpstr>Programming in an enterprise</vt:lpstr>
      <vt:lpstr>So, were are we going then?</vt:lpstr>
      <vt:lpstr>SECOND AMMENDMENT: OUR REAL GOAL</vt:lpstr>
      <vt:lpstr>So, if technology changes, what can we hold onto?</vt:lpstr>
      <vt:lpstr>LAW OF REPETITION</vt:lpstr>
      <vt:lpstr>THIRD AMMENDMENT: Our VERY basics</vt:lpstr>
      <vt:lpstr>PowerPoint Presentation</vt:lpstr>
      <vt:lpstr>PowerPoint Presentation</vt:lpstr>
      <vt:lpstr>The programmer Hierarchy</vt:lpstr>
      <vt:lpstr>History of Programming </vt:lpstr>
      <vt:lpstr>What the Code?</vt:lpstr>
      <vt:lpstr>The Technologies</vt:lpstr>
      <vt:lpstr>Programming</vt:lpstr>
      <vt:lpstr>Mobile Development</vt:lpstr>
      <vt:lpstr>Mobile Development</vt:lpstr>
      <vt:lpstr>The Web Technologies</vt:lpstr>
      <vt:lpstr>Programming</vt:lpstr>
      <vt:lpstr>Future of Programming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talent gap</dc:title>
  <dc:creator>Josep Clotet</dc:creator>
  <cp:lastModifiedBy>Philip Harman</cp:lastModifiedBy>
  <cp:revision>1064</cp:revision>
  <cp:lastPrinted>2017-02-16T16:41:42Z</cp:lastPrinted>
  <dcterms:created xsi:type="dcterms:W3CDTF">2016-07-18T16:09:55Z</dcterms:created>
  <dcterms:modified xsi:type="dcterms:W3CDTF">2020-09-02T14:01:00Z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0x0101008EAC0F824012F34E9D0040B4F06A53D5</vt:lpwstr>
  </property>
</Properties>
</file>