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320" r:id="rId5"/>
    <p:sldId id="317" r:id="rId6"/>
    <p:sldId id="318" r:id="rId7"/>
    <p:sldId id="321" r:id="rId8"/>
    <p:sldId id="322" r:id="rId9"/>
    <p:sldId id="325" r:id="rId10"/>
    <p:sldId id="353" r:id="rId11"/>
    <p:sldId id="356" r:id="rId12"/>
    <p:sldId id="357" r:id="rId13"/>
    <p:sldId id="359" r:id="rId14"/>
    <p:sldId id="324" r:id="rId15"/>
    <p:sldId id="358" r:id="rId16"/>
    <p:sldId id="355" r:id="rId17"/>
    <p:sldId id="354" r:id="rId18"/>
    <p:sldId id="294" r:id="rId1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a Arnaiz Navarro" initials="CAN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F1"/>
    <a:srgbClr val="FFFBFF"/>
    <a:srgbClr val="FEFBFE"/>
    <a:srgbClr val="F5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70788" autoAdjust="0"/>
  </p:normalViewPr>
  <p:slideViewPr>
    <p:cSldViewPr snapToGrid="0" snapToObjects="1">
      <p:cViewPr varScale="1">
        <p:scale>
          <a:sx n="64" d="100"/>
          <a:sy n="64" d="100"/>
        </p:scale>
        <p:origin x="67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27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4T12:13:20.501" idx="10">
    <p:pos x="10" y="10"/>
    <p:text>Update the name of the subject and your details (BTS email).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5T11:36:18.509" idx="3">
    <p:pos x="9" y="9"/>
    <p:text>Explain the students the goal of the day and what is it useful for in a digital project. Explain the reason why they will learn it. It gives context and helps them to have the big picture.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5T11:39:22.905" idx="4">
    <p:pos x="6" y="7"/>
    <p:text>Include the index of contents of the subject, so the students have always context. For every lesson, highlight the content of the day, it will help students check their progress.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4T12:23:14.572" idx="15">
    <p:pos x="10" y="10"/>
    <p:text>Spend the last 10-15 minutes reviewing what they learnt. Check if they understood the key points by asking them specific questions. Leave enough time for Q&amp;A and revision.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33F71-3E53-C049-8158-7AAEB8A3944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5D97B-F475-4844-892E-96B245742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Mkdir</a:t>
            </a:r>
            <a:r>
              <a:rPr lang="en-US" dirty="0" smtClean="0"/>
              <a:t> – makes the</a:t>
            </a:r>
            <a:r>
              <a:rPr lang="en-US" baseline="0" dirty="0" smtClean="0"/>
              <a:t> folder</a:t>
            </a:r>
          </a:p>
          <a:p>
            <a:r>
              <a:rPr lang="en-US" baseline="0" dirty="0" smtClean="0"/>
              <a:t>Cd = changes directory to </a:t>
            </a:r>
            <a:r>
              <a:rPr lang="en-US" baseline="0" dirty="0" err="1" smtClean="0"/>
              <a:t>precourse</a:t>
            </a:r>
            <a:endParaRPr lang="en-US" baseline="0" dirty="0" smtClean="0"/>
          </a:p>
          <a:p>
            <a:r>
              <a:rPr lang="en-US" dirty="0" smtClean="0"/>
              <a:t>Vagrant destroy to start 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5D97B-F475-4844-892E-96B2457425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85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Apt = application manager for Linux.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Pip = package manager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Nano = text editor in Ubuntu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5D97B-F475-4844-892E-96B2457425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94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5D97B-F475-4844-892E-96B2457425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="" xmlns:a16="http://schemas.microsoft.com/office/drawing/2014/main" id="{FD9B2D2D-9A65-4446-A4BB-2E9585DBB07A}"/>
              </a:ext>
            </a:extLst>
          </p:cNvPr>
          <p:cNvSpPr/>
          <p:nvPr userDrawn="1"/>
        </p:nvSpPr>
        <p:spPr>
          <a:xfrm>
            <a:off x="-15875" y="1917700"/>
            <a:ext cx="9159875" cy="2828925"/>
          </a:xfrm>
          <a:prstGeom prst="rect">
            <a:avLst/>
          </a:prstGeom>
          <a:solidFill>
            <a:srgbClr val="00B4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33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="" xmlns:a16="http://schemas.microsoft.com/office/drawing/2014/main" id="{BCE4E2FC-3526-4E4B-B705-006C1F11CF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6767" y="2732880"/>
            <a:ext cx="1198563" cy="1198563"/>
          </a:xfrm>
          <a:prstGeom prst="rect">
            <a:avLst/>
          </a:prstGeom>
        </p:spPr>
      </p:pic>
      <p:grpSp>
        <p:nvGrpSpPr>
          <p:cNvPr id="11" name="Group 6">
            <a:extLst>
              <a:ext uri="{FF2B5EF4-FFF2-40B4-BE49-F238E27FC236}">
                <a16:creationId xmlns="" xmlns:a16="http://schemas.microsoft.com/office/drawing/2014/main" id="{187D37BE-C181-43E9-90F7-B61667C34FC8}"/>
              </a:ext>
            </a:extLst>
          </p:cNvPr>
          <p:cNvGrpSpPr/>
          <p:nvPr userDrawn="1"/>
        </p:nvGrpSpPr>
        <p:grpSpPr>
          <a:xfrm>
            <a:off x="3568592" y="6370074"/>
            <a:ext cx="1990940" cy="246221"/>
            <a:chOff x="3506673" y="6101329"/>
            <a:chExt cx="1990940" cy="246221"/>
          </a:xfrm>
        </p:grpSpPr>
        <p:pic>
          <p:nvPicPr>
            <p:cNvPr id="12" name="Picture 1">
              <a:extLst>
                <a:ext uri="{FF2B5EF4-FFF2-40B4-BE49-F238E27FC236}">
                  <a16:creationId xmlns="" xmlns:a16="http://schemas.microsoft.com/office/drawing/2014/main" id="{75022B7C-FFCD-4B12-87C1-C77122926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6673" y="6138552"/>
              <a:ext cx="167984" cy="167984"/>
            </a:xfrm>
            <a:prstGeom prst="rect">
              <a:avLst/>
            </a:prstGeom>
          </p:spPr>
        </p:pic>
        <p:sp>
          <p:nvSpPr>
            <p:cNvPr id="13" name="TextBox 2">
              <a:extLst>
                <a:ext uri="{FF2B5EF4-FFF2-40B4-BE49-F238E27FC236}">
                  <a16:creationId xmlns="" xmlns:a16="http://schemas.microsoft.com/office/drawing/2014/main" id="{FF1E5786-D34D-4055-9CFE-361C113E930A}"/>
                </a:ext>
              </a:extLst>
            </p:cNvPr>
            <p:cNvSpPr txBox="1"/>
            <p:nvPr/>
          </p:nvSpPr>
          <p:spPr>
            <a:xfrm>
              <a:off x="3623382" y="6101329"/>
              <a:ext cx="18742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venir Book" charset="0"/>
                  <a:ea typeface="Avenir Book" charset="0"/>
                  <a:cs typeface="Avenir Book" charset="0"/>
                </a:rPr>
                <a:t>Barcelona Technology School S.L.</a:t>
              </a:r>
            </a:p>
          </p:txBody>
        </p:sp>
      </p:grp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B518907C-2439-4983-BAC8-7149D5E485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100" y="5328924"/>
            <a:ext cx="2894012" cy="29400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s-ES" dirty="0" err="1"/>
              <a:t>Trainer’s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="" xmlns:a16="http://schemas.microsoft.com/office/drawing/2014/main" id="{B3244821-56EE-4AB4-86D8-0C56A85875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100" y="5769769"/>
            <a:ext cx="2894012" cy="29368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s-ES" dirty="0"/>
              <a:t>BTS Email </a:t>
            </a:r>
            <a:r>
              <a:rPr lang="es-ES" dirty="0" err="1"/>
              <a:t>address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DB91770-53E7-40EA-9444-1EE23613D0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100" y="2732088"/>
            <a:ext cx="5094288" cy="1014412"/>
          </a:xfrm>
        </p:spPr>
        <p:txBody>
          <a:bodyPr>
            <a:norm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sz="4800" b="1" dirty="0" err="1"/>
              <a:t>Subject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025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72464"/>
            <a:ext cx="8229600" cy="114300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s-ES_tradnl" dirty="0" err="1"/>
              <a:t>Title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351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72985"/>
            <a:ext cx="8229600" cy="5575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s-ES_tradnl" dirty="0" err="1"/>
              <a:t>Title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="" xmlns:a16="http://schemas.microsoft.com/office/drawing/2014/main" id="{92A8BC87-6B1C-4A74-94D5-634DA676C4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056139"/>
            <a:ext cx="8229600" cy="356634"/>
          </a:xfrm>
        </p:spPr>
        <p:txBody>
          <a:bodyPr lIns="0" tIns="0" rIns="0" bIns="0"/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s-ES" dirty="0" err="1"/>
              <a:t>Subtitle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895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73114"/>
            <a:ext cx="8229600" cy="114300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s-ES_tradnl" dirty="0" err="1"/>
              <a:t>Title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57200" y="1522758"/>
            <a:ext cx="8229600" cy="490007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742950" indent="-285750">
              <a:buFont typeface="Wingdings" panose="05000000000000000000" pitchFamily="2" charset="2"/>
              <a:buChar char="§"/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 marL="2057400" indent="-228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s-ES_tradnl" dirty="0"/>
              <a:t>Content</a:t>
            </a:r>
          </a:p>
          <a:p>
            <a:pPr lvl="1"/>
            <a:r>
              <a:rPr lang="es-ES_tradnl" dirty="0"/>
              <a:t>Content</a:t>
            </a:r>
          </a:p>
          <a:p>
            <a:pPr lvl="2"/>
            <a:r>
              <a:rPr lang="es-ES_tradnl" dirty="0"/>
              <a:t>Content</a:t>
            </a:r>
          </a:p>
          <a:p>
            <a:pPr lvl="3"/>
            <a:r>
              <a:rPr lang="es-ES_tradnl" dirty="0"/>
              <a:t>Content</a:t>
            </a:r>
          </a:p>
          <a:p>
            <a:pPr lvl="4"/>
            <a:r>
              <a:rPr lang="es-ES_tradnl" dirty="0"/>
              <a:t>Content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201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72985"/>
            <a:ext cx="8229600" cy="5575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s-ES_tradnl" dirty="0" err="1"/>
              <a:t>Title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="" xmlns:a16="http://schemas.microsoft.com/office/drawing/2014/main" id="{92A8BC87-6B1C-4A74-94D5-634DA676C4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056139"/>
            <a:ext cx="8229600" cy="356634"/>
          </a:xfrm>
        </p:spPr>
        <p:txBody>
          <a:bodyPr lIns="0" tIns="0" rIns="0" bIns="0"/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s-ES" dirty="0" err="1"/>
              <a:t>Subtitle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74431E53-F9C0-4BE1-AEE6-7F16C8E578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531344"/>
            <a:ext cx="8229600" cy="49306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/>
              <a:t>Content</a:t>
            </a:r>
          </a:p>
          <a:p>
            <a:pPr lvl="1"/>
            <a:r>
              <a:rPr lang="es-ES" dirty="0"/>
              <a:t>Content</a:t>
            </a:r>
          </a:p>
          <a:p>
            <a:pPr lvl="2"/>
            <a:r>
              <a:rPr lang="es-ES" dirty="0"/>
              <a:t>Content</a:t>
            </a:r>
          </a:p>
          <a:p>
            <a:pPr lvl="3"/>
            <a:r>
              <a:rPr lang="es-ES" dirty="0"/>
              <a:t>Content</a:t>
            </a:r>
          </a:p>
          <a:p>
            <a:pPr lvl="4"/>
            <a:r>
              <a:rPr lang="es-E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60119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57200" y="881349"/>
            <a:ext cx="8229600" cy="553046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742950" indent="-285750">
              <a:buFont typeface="Wingdings" panose="05000000000000000000" pitchFamily="2" charset="2"/>
              <a:buChar char="§"/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 marL="2057400" indent="-228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s-ES_tradnl" dirty="0"/>
              <a:t>Content</a:t>
            </a:r>
          </a:p>
          <a:p>
            <a:pPr lvl="1"/>
            <a:r>
              <a:rPr lang="es-ES_tradnl" dirty="0"/>
              <a:t>Content</a:t>
            </a:r>
          </a:p>
          <a:p>
            <a:pPr lvl="2"/>
            <a:r>
              <a:rPr lang="es-ES_tradnl" dirty="0"/>
              <a:t>Content</a:t>
            </a:r>
          </a:p>
          <a:p>
            <a:pPr lvl="3"/>
            <a:r>
              <a:rPr lang="es-ES_tradnl" dirty="0"/>
              <a:t>Content</a:t>
            </a:r>
          </a:p>
          <a:p>
            <a:pPr lvl="4"/>
            <a:r>
              <a:rPr lang="es-ES_tradnl" dirty="0"/>
              <a:t>Content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656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575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167585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0" tIns="0" rIns="0" bIns="0" rtlCol="0" anchor="ctr"/>
          <a:lstStyle/>
          <a:p>
            <a:pPr marL="0" lvl="0">
              <a:tabLst>
                <a:tab pos="177800" algn="l"/>
              </a:tabLst>
            </a:pPr>
            <a:r>
              <a:rPr lang="es-ES" dirty="0"/>
              <a:t>Title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41645"/>
            <a:ext cx="8229600" cy="507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Content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pic>
        <p:nvPicPr>
          <p:cNvPr id="7" name="Imagen 11" descr="Logo-BTS.jpg">
            <a:extLst>
              <a:ext uri="{FF2B5EF4-FFF2-40B4-BE49-F238E27FC236}">
                <a16:creationId xmlns="" xmlns:a16="http://schemas.microsoft.com/office/drawing/2014/main" id="{53E0F7CB-69ED-4434-A868-1CECD8D081A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186" y="136525"/>
            <a:ext cx="220027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73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9" r:id="rId3"/>
    <p:sldLayoutId id="2147483658" r:id="rId4"/>
    <p:sldLayoutId id="2147483661" r:id="rId5"/>
    <p:sldLayoutId id="2147483657" r:id="rId6"/>
    <p:sldLayoutId id="2147483655" r:id="rId7"/>
  </p:sldLayoutIdLst>
  <p:txStyles>
    <p:titleStyle>
      <a:lvl1pPr algn="ctr" defTabSz="457200" rtl="0" eaLnBrk="1" latinLnBrk="0" hangingPunct="1">
        <a:spcBef>
          <a:spcPct val="0"/>
        </a:spcBef>
        <a:buNone/>
        <a:defRPr lang="es-ES" sz="32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virtualenv.pypa.io/en/latest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ubuntu.com/tutorials/command-line-for-beginners#1-overview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tom.io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download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virtualbox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="" xmlns:a16="http://schemas.microsoft.com/office/drawing/2014/main" id="{9AC50293-09D2-40ED-900C-8887BEE8A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err="1"/>
              <a:t>Introduction</a:t>
            </a:r>
            <a:r>
              <a:rPr lang="es-ES" dirty="0"/>
              <a:t> to </a:t>
            </a:r>
            <a:r>
              <a:rPr lang="es-ES" dirty="0" err="1"/>
              <a:t>programming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Python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DB3EF1C-0364-4C99-8F44-9DC7D0969C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Sergio Gago – Guillermo Alonso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6E868AFA-2566-48CB-A514-480EFBFE05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 err="1"/>
              <a:t>sergiogh@gmail.com</a:t>
            </a:r>
            <a:endParaRPr lang="es-E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3CF688C5-17E1-A34D-B568-B53176A617ED}"/>
              </a:ext>
            </a:extLst>
          </p:cNvPr>
          <p:cNvSpPr txBox="1"/>
          <p:nvPr/>
        </p:nvSpPr>
        <p:spPr>
          <a:xfrm>
            <a:off x="546100" y="4273998"/>
            <a:ext cx="501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Master in Big Data Solutions 2020-2021</a:t>
            </a:r>
          </a:p>
        </p:txBody>
      </p:sp>
      <p:pic>
        <p:nvPicPr>
          <p:cNvPr id="1026" name="Picture 2" descr="Python Software Foundation License - Wikipedia, la enciclopedia libre">
            <a:extLst>
              <a:ext uri="{FF2B5EF4-FFF2-40B4-BE49-F238E27FC236}">
                <a16:creationId xmlns="" xmlns:a16="http://schemas.microsoft.com/office/drawing/2014/main" id="{265308BE-F657-FC47-AA9F-507EB47B6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101" y="0"/>
            <a:ext cx="3644757" cy="364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52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8C5F09-227E-6A44-9A3D-5E3549F6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VirtualEnv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756F51-2B07-BB4A-8DD5-85B25991D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GB" dirty="0"/>
              <a:t>python -m pip install --user </a:t>
            </a:r>
            <a:r>
              <a:rPr lang="en-GB" dirty="0" err="1"/>
              <a:t>virtualenv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What is a virtual environment?</a:t>
            </a:r>
          </a:p>
          <a:p>
            <a:r>
              <a:rPr lang="en-GB" dirty="0">
                <a:hlinkClick r:id="rId2"/>
              </a:rPr>
              <a:t>https://virtualenv.pypa.io/en/latest/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582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B6ABCA-5180-C84F-A974-2AE36F6B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for Beginners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7085EA-20B0-9845-B674-F90D4D8F7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https://ubuntu.com/tutorials/command-line-for-beginners#1-overview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5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7DA414-E655-064B-AAA3-E65B7933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your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4461AB-C5EE-414D-93A9-C2F5BCDA3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5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BFD871-5F39-1142-836A-1F840471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AD7430-1CD3-E94A-9CFE-23E0878B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https://atom.io/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37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10C38E-18F8-FD46-953B-13A2C002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DDAE8F-4BFE-F64B-A529-B9A099B2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https://git-scm.com/downloads</a:t>
            </a:r>
            <a:endParaRPr lang="en-GB" dirty="0"/>
          </a:p>
          <a:p>
            <a:r>
              <a:rPr lang="en-GB" dirty="0">
                <a:hlinkClick r:id="rId3"/>
              </a:rPr>
              <a:t>https://desktop.github.com/</a:t>
            </a:r>
            <a:r>
              <a:rPr lang="en-GB" dirty="0"/>
              <a:t>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41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728788"/>
            <a:ext cx="9144000" cy="2947987"/>
          </a:xfrm>
          <a:prstGeom prst="rect">
            <a:avLst/>
          </a:prstGeom>
          <a:solidFill>
            <a:srgbClr val="009D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4820" name="Imagen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92300" y="1728788"/>
            <a:ext cx="5384800" cy="29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25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5F9F5FEF-700B-4D73-B1DB-A1FBD61B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Session 3 - Objective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="" xmlns:a16="http://schemas.microsoft.com/office/drawing/2014/main" id="{3DCEBBD5-0FDE-41CE-A6F6-DADF53C06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to Linux</a:t>
            </a:r>
          </a:p>
          <a:p>
            <a:r>
              <a:rPr lang="es-ES" dirty="0" err="1"/>
              <a:t>Understand</a:t>
            </a:r>
            <a:r>
              <a:rPr lang="es-ES" dirty="0"/>
              <a:t> Virtual Machines and </a:t>
            </a:r>
            <a:r>
              <a:rPr lang="es-ES" dirty="0" err="1"/>
              <a:t>containers</a:t>
            </a:r>
            <a:endParaRPr lang="es-ES" dirty="0"/>
          </a:p>
          <a:p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own</a:t>
            </a:r>
            <a:r>
              <a:rPr lang="es-ES" dirty="0"/>
              <a:t>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environment</a:t>
            </a:r>
            <a:r>
              <a:rPr lang="es-ES" dirty="0"/>
              <a:t> and </a:t>
            </a:r>
            <a:r>
              <a:rPr lang="es-ES" dirty="0" err="1"/>
              <a:t>play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  <a:p>
            <a:pPr marL="0" indent="0">
              <a:buNone/>
            </a:pPr>
            <a:r>
              <a:rPr lang="es-ES" b="1" dirty="0"/>
              <a:t>In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afternoon</a:t>
            </a:r>
            <a:r>
              <a:rPr lang="es-ES" b="1" dirty="0"/>
              <a:t>...</a:t>
            </a:r>
            <a:br>
              <a:rPr lang="es-ES" b="1" dirty="0"/>
            </a:br>
            <a:endParaRPr lang="es-ES" b="1" dirty="0"/>
          </a:p>
          <a:p>
            <a:r>
              <a:rPr lang="es-ES" dirty="0" err="1"/>
              <a:t>Start</a:t>
            </a:r>
            <a:r>
              <a:rPr lang="es-ES" dirty="0"/>
              <a:t> </a:t>
            </a:r>
            <a:r>
              <a:rPr lang="es-ES" dirty="0" err="1"/>
              <a:t>coding</a:t>
            </a:r>
            <a:r>
              <a:rPr lang="es-ES" dirty="0"/>
              <a:t>!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013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="" xmlns:a16="http://schemas.microsoft.com/office/drawing/2014/main" id="{AD6BB1E1-69FE-47CD-A818-11940904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Contents</a:t>
            </a:r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="" xmlns:a16="http://schemas.microsoft.com/office/drawing/2014/main" id="{B670FF0A-E6BF-45B9-AE2E-113BE9D2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491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89995B-9061-E244-AB73-ABBC0B6E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BA2FB8-264D-4143-9314-D242F20E0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hat's the difference between VMs &amp; Containers? | AKF Partners">
            <a:extLst>
              <a:ext uri="{FF2B5EF4-FFF2-40B4-BE49-F238E27FC236}">
                <a16:creationId xmlns="" xmlns:a16="http://schemas.microsoft.com/office/drawing/2014/main" id="{21A38FCE-184A-8F40-9455-F208720A0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75"/>
            <a:ext cx="9144000" cy="593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3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DCA79F-89AE-2F45-B79E-826B7391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9412FF-2847-3F4D-9F26-527CE85B3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does not matter what your host Operating System is</a:t>
            </a:r>
          </a:p>
          <a:p>
            <a:r>
              <a:rPr lang="en-US" dirty="0"/>
              <a:t>Fully isolated and fungible</a:t>
            </a:r>
          </a:p>
          <a:p>
            <a:pPr lvl="1"/>
            <a:r>
              <a:rPr lang="en-US" dirty="0"/>
              <a:t>If something is broken, throw it away and rebuild (provided your code is in the repo!)</a:t>
            </a:r>
          </a:p>
          <a:p>
            <a:r>
              <a:rPr lang="en-US" dirty="0"/>
              <a:t>Sandbox everything. Environments, applications, dependencies.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....</a:t>
            </a:r>
          </a:p>
          <a:p>
            <a:r>
              <a:rPr lang="en-US" dirty="0"/>
              <a:t>But we are not going to Docker today (but if you feel brave, be my guest! Extra points!)</a:t>
            </a:r>
          </a:p>
        </p:txBody>
      </p:sp>
    </p:spTree>
    <p:extLst>
      <p:ext uri="{BB962C8B-B14F-4D97-AF65-F5344CB8AC3E}">
        <p14:creationId xmlns:p14="http://schemas.microsoft.com/office/powerpoint/2010/main" val="358552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8B8205-363A-0543-8F8E-56A1078E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VirtualBox &amp; Vagrant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801366B-FC76-904C-9E36-15694902D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9965"/>
            <a:ext cx="8229600" cy="49000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Vagrant: </a:t>
            </a:r>
            <a:r>
              <a:rPr lang="en-US" dirty="0">
                <a:hlinkClick r:id="rId3"/>
              </a:rPr>
              <a:t>https://www.vagrantup.com/downloads.html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VirtualBox: </a:t>
            </a:r>
            <a:r>
              <a:rPr lang="en-GB" dirty="0">
                <a:hlinkClick r:id="rId4"/>
              </a:rPr>
              <a:t>https://www.virtualbox.org/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your working directory for the course</a:t>
            </a:r>
            <a:br>
              <a:rPr lang="en-GB" dirty="0"/>
            </a:br>
            <a:r>
              <a:rPr lang="en-GB" dirty="0"/>
              <a:t>$ </a:t>
            </a:r>
            <a:r>
              <a:rPr lang="en-GB" dirty="0" err="1"/>
              <a:t>mkdir</a:t>
            </a:r>
            <a:r>
              <a:rPr lang="en-GB" dirty="0"/>
              <a:t> </a:t>
            </a:r>
            <a:r>
              <a:rPr lang="en-GB" dirty="0" err="1"/>
              <a:t>python_precourse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$ cd </a:t>
            </a:r>
            <a:r>
              <a:rPr lang="en-GB" dirty="0" err="1"/>
              <a:t>python_precourse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$ vagrant box add ubuntu/bionic64</a:t>
            </a:r>
            <a:br>
              <a:rPr lang="en-GB" dirty="0"/>
            </a:br>
            <a:r>
              <a:rPr lang="en-GB" dirty="0"/>
              <a:t>$ vagrant </a:t>
            </a:r>
            <a:r>
              <a:rPr lang="en-GB" dirty="0" err="1"/>
              <a:t>init</a:t>
            </a:r>
            <a:r>
              <a:rPr lang="en-GB" dirty="0"/>
              <a:t> </a:t>
            </a:r>
            <a:r>
              <a:rPr lang="en-GB" dirty="0" err="1" smtClean="0"/>
              <a:t>ubuntu</a:t>
            </a:r>
            <a:r>
              <a:rPr lang="en-GB" dirty="0" smtClean="0"/>
              <a:t>/bionic64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$vagrant up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$ vagrant </a:t>
            </a:r>
            <a:r>
              <a:rPr lang="en-GB" dirty="0" err="1"/>
              <a:t>ssh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89BC0E-1728-2A4D-A33C-2AE7AE40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Magic of VirtualBox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15E60B-BF8E-0F4E-B500-EDF8B6F52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your project folder, create a file </a:t>
            </a:r>
            <a:r>
              <a:rPr lang="en-US" dirty="0" err="1"/>
              <a:t>test_python.py</a:t>
            </a:r>
            <a:endParaRPr lang="en-US" dirty="0"/>
          </a:p>
          <a:p>
            <a:r>
              <a:rPr lang="en-US" dirty="0"/>
              <a:t>Type there print(“Hello World from my VM”) and save the file</a:t>
            </a:r>
          </a:p>
          <a:p>
            <a:r>
              <a:rPr lang="en-US" dirty="0"/>
              <a:t>$ vagrant </a:t>
            </a:r>
            <a:r>
              <a:rPr lang="en-US" dirty="0" err="1"/>
              <a:t>ssh</a:t>
            </a:r>
            <a:endParaRPr lang="en-US" dirty="0"/>
          </a:p>
          <a:p>
            <a:r>
              <a:rPr lang="en-US" dirty="0"/>
              <a:t>$ cd /vagrant</a:t>
            </a:r>
          </a:p>
          <a:p>
            <a:r>
              <a:rPr lang="en-US" dirty="0"/>
              <a:t>$ ls</a:t>
            </a:r>
          </a:p>
          <a:p>
            <a:r>
              <a:rPr lang="en-US" dirty="0"/>
              <a:t>$ python </a:t>
            </a:r>
            <a:r>
              <a:rPr lang="en-US" dirty="0" err="1"/>
              <a:t>test_python.py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806BE5-DA27-6D49-8205-0FCFE846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36B5D8-245C-4E49-B573-44127B716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$ </a:t>
            </a:r>
            <a:r>
              <a:rPr lang="en-GB" dirty="0" err="1"/>
              <a:t>sudo</a:t>
            </a:r>
            <a:r>
              <a:rPr lang="en-GB" dirty="0"/>
              <a:t> apt update</a:t>
            </a:r>
          </a:p>
          <a:p>
            <a:r>
              <a:rPr lang="en-GB" dirty="0"/>
              <a:t>$ </a:t>
            </a:r>
            <a:r>
              <a:rPr lang="en-GB" dirty="0" err="1"/>
              <a:t>sudo</a:t>
            </a:r>
            <a:r>
              <a:rPr lang="en-GB" dirty="0"/>
              <a:t> apt install python3-pip</a:t>
            </a:r>
          </a:p>
          <a:p>
            <a:r>
              <a:rPr lang="en-GB" dirty="0"/>
              <a:t>$ pip3 search </a:t>
            </a:r>
            <a:r>
              <a:rPr lang="en-GB" dirty="0" err="1"/>
              <a:t>numpy</a:t>
            </a:r>
            <a:endParaRPr lang="en-GB" dirty="0"/>
          </a:p>
          <a:p>
            <a:r>
              <a:rPr lang="en-GB" dirty="0"/>
              <a:t>$ pip3 install </a:t>
            </a:r>
            <a:r>
              <a:rPr lang="en-GB" dirty="0" err="1" smtClean="0"/>
              <a:t>numpy</a:t>
            </a:r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Pip3 is long...</a:t>
            </a:r>
          </a:p>
          <a:p>
            <a:r>
              <a:rPr lang="en-GB" dirty="0">
                <a:solidFill>
                  <a:srgbClr val="FF0000"/>
                </a:solidFill>
              </a:rPr>
              <a:t>$ </a:t>
            </a:r>
            <a:r>
              <a:rPr lang="en-GB" dirty="0" err="1" smtClean="0">
                <a:solidFill>
                  <a:srgbClr val="FF0000"/>
                </a:solidFill>
              </a:rPr>
              <a:t>nano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~/.</a:t>
            </a:r>
            <a:r>
              <a:rPr lang="en-GB" dirty="0" err="1">
                <a:solidFill>
                  <a:srgbClr val="FF0000"/>
                </a:solidFill>
              </a:rPr>
              <a:t>bashrc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Add: 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alias python=python3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alias pip=pip3</a:t>
            </a:r>
          </a:p>
          <a:p>
            <a:r>
              <a:rPr lang="en-GB" dirty="0">
                <a:solidFill>
                  <a:srgbClr val="FF0000"/>
                </a:solidFill>
              </a:rPr>
              <a:t>$ source ~/.</a:t>
            </a:r>
            <a:r>
              <a:rPr lang="en-GB" dirty="0" err="1">
                <a:solidFill>
                  <a:srgbClr val="FF0000"/>
                </a:solidFill>
              </a:rPr>
              <a:t>bashrc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  <a:p>
            <a:r>
              <a:rPr lang="en-GB" dirty="0"/>
              <a:t>$ pip install </a:t>
            </a:r>
            <a:r>
              <a:rPr lang="en-GB" dirty="0" err="1"/>
              <a:t>conda</a:t>
            </a:r>
            <a:endParaRPr lang="en-GB" dirty="0"/>
          </a:p>
          <a:p>
            <a:r>
              <a:rPr lang="en-GB" dirty="0"/>
              <a:t>$ pip install </a:t>
            </a:r>
            <a:r>
              <a:rPr lang="en-GB" dirty="0" err="1"/>
              <a:t>jupyter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7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835CE7-381C-5E4A-AED7-DA1A9199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056"/>
            <a:ext cx="8229600" cy="710058"/>
          </a:xfrm>
        </p:spPr>
        <p:txBody>
          <a:bodyPr/>
          <a:lstStyle/>
          <a:p>
            <a:r>
              <a:rPr lang="en-US" dirty="0"/>
              <a:t>Run Notebooks from inside the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DFC0A4-3C09-EA4A-B46B-1D4CB2C0D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to </a:t>
            </a:r>
            <a:r>
              <a:rPr lang="en-GB" dirty="0" err="1"/>
              <a:t>Vagrantfile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config.vm.network</a:t>
            </a:r>
            <a:r>
              <a:rPr lang="en-GB" dirty="0"/>
              <a:t> "</a:t>
            </a:r>
            <a:r>
              <a:rPr lang="en-GB" dirty="0" err="1"/>
              <a:t>forwarded_port</a:t>
            </a:r>
            <a:r>
              <a:rPr lang="en-GB" dirty="0"/>
              <a:t>", guest: 8885, host: 8885, </a:t>
            </a:r>
            <a:r>
              <a:rPr lang="en-GB" dirty="0" err="1"/>
              <a:t>auto_correct</a:t>
            </a:r>
            <a:r>
              <a:rPr lang="en-GB" dirty="0"/>
              <a:t>: true</a:t>
            </a:r>
          </a:p>
          <a:p>
            <a:r>
              <a:rPr lang="en-GB" dirty="0"/>
              <a:t>$ vagrant reload</a:t>
            </a:r>
          </a:p>
          <a:p>
            <a:r>
              <a:rPr lang="en-GB" dirty="0"/>
              <a:t>$ vagrant up</a:t>
            </a:r>
          </a:p>
          <a:p>
            <a:r>
              <a:rPr lang="en-GB" dirty="0"/>
              <a:t>$ cd /</a:t>
            </a:r>
            <a:r>
              <a:rPr lang="en-GB" dirty="0" smtClean="0"/>
              <a:t>vagrant</a:t>
            </a:r>
            <a:endParaRPr lang="en-GB" dirty="0"/>
          </a:p>
          <a:p>
            <a:r>
              <a:rPr lang="en-GB" dirty="0"/>
              <a:t>$ </a:t>
            </a:r>
            <a:r>
              <a:rPr lang="en-GB" dirty="0" err="1">
                <a:solidFill>
                  <a:srgbClr val="FF0000"/>
                </a:solidFill>
              </a:rPr>
              <a:t>jupyter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notebook --</a:t>
            </a:r>
            <a:r>
              <a:rPr lang="en-GB" dirty="0" err="1" smtClean="0">
                <a:solidFill>
                  <a:srgbClr val="FF0000"/>
                </a:solidFill>
              </a:rPr>
              <a:t>ip</a:t>
            </a:r>
            <a:r>
              <a:rPr lang="en-GB" dirty="0" smtClean="0">
                <a:solidFill>
                  <a:srgbClr val="FF0000"/>
                </a:solidFill>
              </a:rPr>
              <a:t>=‘0.0.0.0’ </a:t>
            </a:r>
            <a:r>
              <a:rPr lang="en-GB" dirty="0" smtClean="0">
                <a:solidFill>
                  <a:srgbClr val="FF0000"/>
                </a:solidFill>
              </a:rPr>
              <a:t>--</a:t>
            </a:r>
            <a:r>
              <a:rPr lang="en-GB" dirty="0" smtClean="0">
                <a:solidFill>
                  <a:srgbClr val="FF0000"/>
                </a:solidFill>
              </a:rPr>
              <a:t>port=8885</a:t>
            </a:r>
            <a:endParaRPr lang="en-GB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50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AC0F824012F34E9D0040B4F06A53D5" ma:contentTypeVersion="2" ma:contentTypeDescription="Create a new document." ma:contentTypeScope="" ma:versionID="c8a86c822cfb43c4dc2c121d5333982f">
  <xsd:schema xmlns:xsd="http://www.w3.org/2001/XMLSchema" xmlns:xs="http://www.w3.org/2001/XMLSchema" xmlns:p="http://schemas.microsoft.com/office/2006/metadata/properties" xmlns:ns2="e7c13240-f228-43bc-84f4-14b26bd2a47f" targetNamespace="http://schemas.microsoft.com/office/2006/metadata/properties" ma:root="true" ma:fieldsID="baf3987b8481008776824c777b980b09" ns2:_="">
    <xsd:import namespace="e7c13240-f228-43bc-84f4-14b26bd2a4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c13240-f228-43bc-84f4-14b26bd2a4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B5EA9C-B201-4239-B3C4-C184BC6C58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c13240-f228-43bc-84f4-14b26bd2a4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EE7DF1-4068-4DA3-8DFD-02863DBB9B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3866A6-E90A-48E3-9A4D-8A832C19C8EA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e7c13240-f228-43bc-84f4-14b26bd2a47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81871</TotalTime>
  <Words>345</Words>
  <Application>Microsoft Office PowerPoint</Application>
  <PresentationFormat>On-screen Show (4:3)</PresentationFormat>
  <Paragraphs>81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Book</vt:lpstr>
      <vt:lpstr>Calibri</vt:lpstr>
      <vt:lpstr>Wingdings</vt:lpstr>
      <vt:lpstr>Tema de Office</vt:lpstr>
      <vt:lpstr>PowerPoint Presentation</vt:lpstr>
      <vt:lpstr>Session 3 - Objective</vt:lpstr>
      <vt:lpstr>Contents</vt:lpstr>
      <vt:lpstr>PowerPoint Presentation</vt:lpstr>
      <vt:lpstr>Benefits</vt:lpstr>
      <vt:lpstr>Installing VirtualBox &amp; Vagrant</vt:lpstr>
      <vt:lpstr>The Magic of VirtualBox</vt:lpstr>
      <vt:lpstr>Installing Dependencies</vt:lpstr>
      <vt:lpstr>Run Notebooks from inside the Virtual Machine</vt:lpstr>
      <vt:lpstr>VirtualEnv</vt:lpstr>
      <vt:lpstr>Command Line for Beginners</vt:lpstr>
      <vt:lpstr>Tools for your Host</vt:lpstr>
      <vt:lpstr>Installing Atom</vt:lpstr>
      <vt:lpstr>Installing Git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talent gap</dc:title>
  <dc:creator>Josep Clotet</dc:creator>
  <cp:lastModifiedBy>Philip Harman</cp:lastModifiedBy>
  <cp:revision>1084</cp:revision>
  <cp:lastPrinted>2017-02-16T16:41:42Z</cp:lastPrinted>
  <dcterms:created xsi:type="dcterms:W3CDTF">2016-07-18T16:09:55Z</dcterms:created>
  <dcterms:modified xsi:type="dcterms:W3CDTF">2020-09-07T10:03:51Z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0x0101008EAC0F824012F34E9D0040B4F06A53D5</vt:lpwstr>
  </property>
</Properties>
</file>