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1.xml" ContentType="application/vnd.openxmlformats-officedocument.presentationml.notesSlide+xml"/>
  <Override PartName="/ppt/comments/comment3.xml" ContentType="application/vnd.openxmlformats-officedocument.presentationml.comments+xml"/>
  <Override PartName="/ppt/notesSlides/notesSlide2.xml" ContentType="application/vnd.openxmlformats-officedocument.presentationml.notesSlide+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notesSlides/notesSlide3.xml" ContentType="application/vnd.openxmlformats-officedocument.presentationml.notesSlide+xml"/>
  <Override PartName="/ppt/comments/comment11.xml" ContentType="application/vnd.openxmlformats-officedocument.presentationml.comments+xml"/>
  <Override PartName="/ppt/notesSlides/notesSlide4.xml" ContentType="application/vnd.openxmlformats-officedocument.presentationml.notesSlide+xml"/>
  <Override PartName="/ppt/comments/comment12.xml" ContentType="application/vnd.openxmlformats-officedocument.presentationml.comments+xml"/>
  <Override PartName="/ppt/notesSlides/notesSlide5.xml" ContentType="application/vnd.openxmlformats-officedocument.presentationml.notesSlide+xml"/>
  <Override PartName="/ppt/comments/comment1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2" r:id="rId5"/>
  </p:sldMasterIdLst>
  <p:notesMasterIdLst>
    <p:notesMasterId r:id="rId19"/>
  </p:notesMasterIdLst>
  <p:handoutMasterIdLst>
    <p:handoutMasterId r:id="rId20"/>
  </p:handoutMasterIdLst>
  <p:sldIdLst>
    <p:sldId id="320" r:id="rId6"/>
    <p:sldId id="323" r:id="rId7"/>
    <p:sldId id="321" r:id="rId8"/>
    <p:sldId id="329" r:id="rId9"/>
    <p:sldId id="325" r:id="rId10"/>
    <p:sldId id="326" r:id="rId11"/>
    <p:sldId id="317" r:id="rId12"/>
    <p:sldId id="328" r:id="rId13"/>
    <p:sldId id="330" r:id="rId14"/>
    <p:sldId id="331" r:id="rId15"/>
    <p:sldId id="332" r:id="rId16"/>
    <p:sldId id="333" r:id="rId17"/>
    <p:sldId id="334" r:id="rId18"/>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lara Arnaiz Navarro" initials="CAN" lastIdx="2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4F1"/>
    <a:srgbClr val="FFFBFF"/>
    <a:srgbClr val="FEFBFE"/>
    <a:srgbClr val="F5F3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80000" autoAdjust="0"/>
  </p:normalViewPr>
  <p:slideViewPr>
    <p:cSldViewPr snapToGrid="0" snapToObjects="1">
      <p:cViewPr varScale="1">
        <p:scale>
          <a:sx n="71" d="100"/>
          <a:sy n="71" d="100"/>
        </p:scale>
        <p:origin x="1814" y="53"/>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6" d="100"/>
          <a:sy n="66" d="100"/>
        </p:scale>
        <p:origin x="277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8-24T12:13:20.501" idx="10">
    <p:pos x="10" y="10"/>
    <p:text>Update the name of the subject and your details (BTS email).</p:text>
    <p:extLst>
      <p:ext uri="{C676402C-5697-4E1C-873F-D02D1690AC5C}">
        <p15:threadingInfo xmlns:p15="http://schemas.microsoft.com/office/powerpoint/2012/main" timeZoneBias="-1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8-08-24T14:53:23.198" idx="20">
    <p:pos x="10" y="10"/>
    <p:text>Every day of class, convert the ppt to pdf and upload it in "Teams" following a structure of name that you keep for all the course. Example: 1_DigBus_5oct_Introduction</p:text>
    <p:extLst>
      <p:ext uri="{C676402C-5697-4E1C-873F-D02D1690AC5C}">
        <p15:threadingInfo xmlns:p15="http://schemas.microsoft.com/office/powerpoint/2012/main" timeZoneBias="-12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8-08-24T14:53:23.198" idx="20">
    <p:pos x="10" y="10"/>
    <p:text>Every day of class, convert the ppt to pdf and upload it in "Teams" following a structure of name that you keep for all the course. Example: 1_DigBus_5oct_Introduction</p:text>
    <p:extLst>
      <p:ext uri="{C676402C-5697-4E1C-873F-D02D1690AC5C}">
        <p15:threadingInfo xmlns:p15="http://schemas.microsoft.com/office/powerpoint/2012/main" timeZoneBias="-12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8-08-24T14:53:23.198" idx="20">
    <p:pos x="10" y="10"/>
    <p:text>Every day of class, convert the ppt to pdf and upload it in "Teams" following a structure of name that you keep for all the course. Example: 1_DigBus_5oct_Introduction</p:text>
    <p:extLst>
      <p:ext uri="{C676402C-5697-4E1C-873F-D02D1690AC5C}">
        <p15:threadingInfo xmlns:p15="http://schemas.microsoft.com/office/powerpoint/2012/main" timeZoneBias="-12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8-08-24T14:53:23.198" idx="20">
    <p:pos x="10" y="10"/>
    <p:text>Every day of class, convert the ppt to pdf and upload it in "Teams" following a structure of name that you keep for all the course. Example: 1_DigBus_5oct_Introduction</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8-24T12:13:53.427" idx="11">
    <p:pos x="10" y="10"/>
    <p:text>Present the Project Lifecycle to contextualize.</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8-24T12:14:27.348" idx="12">
    <p:pos x="10" y="10"/>
    <p:text>Explain the importance of the subject within the context of a Digital Project. Highlight only the name of your subject like in the example.</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8-24T14:43:35.559" idx="16">
    <p:pos x="10" y="10"/>
    <p:text>Update the slide according to your subject. Explain what they will learn during the subject from each phase involved.</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08-24T14:46:57.609" idx="19">
    <p:pos x="10" y="10"/>
    <p:text>Engage them to attend meetups related to the subject, to build networking and continue their experience after the session, taking advantage of the Barcelona digital ecosystem.</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08-24T12:20:34.137" idx="14">
    <p:pos x="10" y="10"/>
    <p:text>Make sure every student logs in to Teams, show the Teams of your subject and how it is organized. Review the curriculum of the subject and the qualification system with them.</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7-09-15T11:36:18.509" idx="3">
    <p:pos x="2" y="16"/>
    <p:text>Explain the students the goal of the day and what is it useful for in a digital project. Explain the reason why they will learn it. It gives context and helps them to have the big picture.</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8-08-24T14:53:23.198" idx="20">
    <p:pos x="10" y="10"/>
    <p:text>Every day of class, convert the ppt to pdf and upload it in "Teams" following a structure of name that you keep for all the course. Example: 1_DigBus_5oct_Introduction</p:text>
    <p:extLst>
      <p:ext uri="{C676402C-5697-4E1C-873F-D02D1690AC5C}">
        <p15:threadingInfo xmlns:p15="http://schemas.microsoft.com/office/powerpoint/2012/main" timeZoneBias="-1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8-08-24T14:53:23.198" idx="20">
    <p:pos x="10" y="10"/>
    <p:text>Every day of class, convert the ppt to pdf and upload it in "Teams" following a structure of name that you keep for all the course. Example: 1_DigBus_5oct_Introduction</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xmlns="" id="{B8775675-B042-4552-A636-C5E75E2B9E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xmlns="" id="{1A9F8076-800D-4E77-92C0-3CDBD78457E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D55C43C-D190-44F7-B5AB-197621397E84}" type="datetimeFigureOut">
              <a:rPr lang="es-ES" smtClean="0"/>
              <a:t>05/10/2020</a:t>
            </a:fld>
            <a:endParaRPr lang="es-ES"/>
          </a:p>
        </p:txBody>
      </p:sp>
      <p:sp>
        <p:nvSpPr>
          <p:cNvPr id="4" name="Marcador de pie de página 3">
            <a:extLst>
              <a:ext uri="{FF2B5EF4-FFF2-40B4-BE49-F238E27FC236}">
                <a16:creationId xmlns:a16="http://schemas.microsoft.com/office/drawing/2014/main" xmlns="" id="{908291E7-BF23-4A0A-9878-F54B7D8771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xmlns="" id="{84888371-47D0-4D71-8CEF-82DEB1E3B5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63596E-F528-441A-BE80-5FC3558CCC2B}" type="slidenum">
              <a:rPr lang="es-ES" smtClean="0"/>
              <a:t>‹#›</a:t>
            </a:fld>
            <a:endParaRPr lang="es-ES"/>
          </a:p>
        </p:txBody>
      </p:sp>
    </p:spTree>
    <p:extLst>
      <p:ext uri="{BB962C8B-B14F-4D97-AF65-F5344CB8AC3E}">
        <p14:creationId xmlns:p14="http://schemas.microsoft.com/office/powerpoint/2010/main" val="3786954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733F71-3E53-C049-8158-7AAEB8A39446}" type="datetimeFigureOut">
              <a:rPr lang="en-US" smtClean="0"/>
              <a:t>10/5/2020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A5D97B-F475-4844-892E-96B245742518}" type="slidenum">
              <a:rPr lang="en-US" smtClean="0"/>
              <a:t>‹#›</a:t>
            </a:fld>
            <a:endParaRPr lang="en-US"/>
          </a:p>
        </p:txBody>
      </p:sp>
    </p:spTree>
    <p:extLst>
      <p:ext uri="{BB962C8B-B14F-4D97-AF65-F5344CB8AC3E}">
        <p14:creationId xmlns:p14="http://schemas.microsoft.com/office/powerpoint/2010/main" val="43492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A5D97B-F475-4844-892E-96B245742518}" type="slidenum">
              <a:rPr lang="en-US" smtClean="0"/>
              <a:t>3</a:t>
            </a:fld>
            <a:endParaRPr lang="en-US"/>
          </a:p>
        </p:txBody>
      </p:sp>
    </p:spTree>
    <p:extLst>
      <p:ext uri="{BB962C8B-B14F-4D97-AF65-F5344CB8AC3E}">
        <p14:creationId xmlns:p14="http://schemas.microsoft.com/office/powerpoint/2010/main" val="3257537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Infer: Drawing</a:t>
            </a:r>
            <a:r>
              <a:rPr lang="en-US" baseline="0" smtClean="0"/>
              <a:t> conclusions about a population using information about a sample</a:t>
            </a:r>
            <a:endParaRPr lang="en-US"/>
          </a:p>
        </p:txBody>
      </p:sp>
      <p:sp>
        <p:nvSpPr>
          <p:cNvPr id="4" name="Slide Number Placeholder 3"/>
          <p:cNvSpPr>
            <a:spLocks noGrp="1"/>
          </p:cNvSpPr>
          <p:nvPr>
            <p:ph type="sldNum" sz="quarter" idx="10"/>
          </p:nvPr>
        </p:nvSpPr>
        <p:spPr/>
        <p:txBody>
          <a:bodyPr/>
          <a:lstStyle/>
          <a:p>
            <a:fld id="{2FA5D97B-F475-4844-892E-96B245742518}" type="slidenum">
              <a:rPr lang="en-US" smtClean="0"/>
              <a:t>4</a:t>
            </a:fld>
            <a:endParaRPr lang="en-US"/>
          </a:p>
        </p:txBody>
      </p:sp>
    </p:spTree>
    <p:extLst>
      <p:ext uri="{BB962C8B-B14F-4D97-AF65-F5344CB8AC3E}">
        <p14:creationId xmlns:p14="http://schemas.microsoft.com/office/powerpoint/2010/main" val="557284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A5D97B-F475-4844-892E-96B245742518}" type="slidenum">
              <a:rPr lang="en-US" smtClean="0"/>
              <a:t>11</a:t>
            </a:fld>
            <a:endParaRPr lang="en-US"/>
          </a:p>
        </p:txBody>
      </p:sp>
    </p:spTree>
    <p:extLst>
      <p:ext uri="{BB962C8B-B14F-4D97-AF65-F5344CB8AC3E}">
        <p14:creationId xmlns:p14="http://schemas.microsoft.com/office/powerpoint/2010/main" val="1451665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A5D97B-F475-4844-892E-96B245742518}" type="slidenum">
              <a:rPr lang="en-US" smtClean="0"/>
              <a:t>12</a:t>
            </a:fld>
            <a:endParaRPr lang="en-US"/>
          </a:p>
        </p:txBody>
      </p:sp>
    </p:spTree>
    <p:extLst>
      <p:ext uri="{BB962C8B-B14F-4D97-AF65-F5344CB8AC3E}">
        <p14:creationId xmlns:p14="http://schemas.microsoft.com/office/powerpoint/2010/main" val="308984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A5D97B-F475-4844-892E-96B245742518}" type="slidenum">
              <a:rPr lang="en-US" smtClean="0"/>
              <a:t>13</a:t>
            </a:fld>
            <a:endParaRPr lang="en-US"/>
          </a:p>
        </p:txBody>
      </p:sp>
    </p:spTree>
    <p:extLst>
      <p:ext uri="{BB962C8B-B14F-4D97-AF65-F5344CB8AC3E}">
        <p14:creationId xmlns:p14="http://schemas.microsoft.com/office/powerpoint/2010/main" val="15000532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xmlns="" id="{FD9B2D2D-9A65-4446-A4BB-2E9585DBB07A}"/>
              </a:ext>
            </a:extLst>
          </p:cNvPr>
          <p:cNvSpPr/>
          <p:nvPr userDrawn="1"/>
        </p:nvSpPr>
        <p:spPr>
          <a:xfrm>
            <a:off x="-15874" y="1917702"/>
            <a:ext cx="9159875" cy="2828925"/>
          </a:xfrm>
          <a:prstGeom prst="rect">
            <a:avLst/>
          </a:prstGeom>
          <a:solidFill>
            <a:srgbClr val="00B4F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533400" fontAlgn="auto">
              <a:spcBef>
                <a:spcPts val="0"/>
              </a:spcBef>
              <a:spcAft>
                <a:spcPts val="0"/>
              </a:spcAft>
              <a:defRPr/>
            </a:pPr>
            <a:endParaRPr lang="en-US" sz="4800" b="1" dirty="0">
              <a:solidFill>
                <a:srgbClr val="FFFFFF"/>
              </a:solidFill>
              <a:latin typeface="Arial" panose="020B0604020202020204" pitchFamily="34" charset="0"/>
              <a:cs typeface="Arial" panose="020B0604020202020204" pitchFamily="34" charset="0"/>
            </a:endParaRPr>
          </a:p>
        </p:txBody>
      </p:sp>
      <p:sp>
        <p:nvSpPr>
          <p:cNvPr id="9" name="TextBox 3">
            <a:extLst>
              <a:ext uri="{FF2B5EF4-FFF2-40B4-BE49-F238E27FC236}">
                <a16:creationId xmlns:a16="http://schemas.microsoft.com/office/drawing/2014/main" xmlns="" id="{433B7E22-D4F6-43FE-977D-75E4AAE9860C}"/>
              </a:ext>
            </a:extLst>
          </p:cNvPr>
          <p:cNvSpPr txBox="1"/>
          <p:nvPr userDrawn="1"/>
        </p:nvSpPr>
        <p:spPr>
          <a:xfrm>
            <a:off x="546100" y="4274000"/>
            <a:ext cx="5013432" cy="307777"/>
          </a:xfrm>
          <a:prstGeom prst="rect">
            <a:avLst/>
          </a:prstGeom>
          <a:noFill/>
        </p:spPr>
        <p:txBody>
          <a:bodyPr wrap="square" rtlCol="0">
            <a:spAutoFit/>
          </a:bodyPr>
          <a:lstStyle/>
          <a:p>
            <a:r>
              <a:rPr lang="en-US" sz="1400" b="1" dirty="0">
                <a:solidFill>
                  <a:schemeClr val="bg1"/>
                </a:solidFill>
                <a:latin typeface="Arial" panose="020B0604020202020204" pitchFamily="34" charset="0"/>
                <a:ea typeface="Avenir Book" charset="0"/>
                <a:cs typeface="Arial" panose="020B0604020202020204" pitchFamily="34" charset="0"/>
              </a:rPr>
              <a:t>Master in Big Data Solutions 2020-21</a:t>
            </a:r>
          </a:p>
        </p:txBody>
      </p:sp>
      <p:pic>
        <p:nvPicPr>
          <p:cNvPr id="7" name="Picture 9">
            <a:extLst>
              <a:ext uri="{FF2B5EF4-FFF2-40B4-BE49-F238E27FC236}">
                <a16:creationId xmlns:a16="http://schemas.microsoft.com/office/drawing/2014/main" xmlns="" id="{BCE4E2FC-3526-4E4B-B705-006C1F11CFB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426768" y="2732882"/>
            <a:ext cx="1198563" cy="1198563"/>
          </a:xfrm>
          <a:prstGeom prst="rect">
            <a:avLst/>
          </a:prstGeom>
        </p:spPr>
      </p:pic>
      <p:grpSp>
        <p:nvGrpSpPr>
          <p:cNvPr id="11" name="Group 6">
            <a:extLst>
              <a:ext uri="{FF2B5EF4-FFF2-40B4-BE49-F238E27FC236}">
                <a16:creationId xmlns:a16="http://schemas.microsoft.com/office/drawing/2014/main" xmlns="" id="{187D37BE-C181-43E9-90F7-B61667C34FC8}"/>
              </a:ext>
            </a:extLst>
          </p:cNvPr>
          <p:cNvGrpSpPr/>
          <p:nvPr userDrawn="1"/>
        </p:nvGrpSpPr>
        <p:grpSpPr>
          <a:xfrm>
            <a:off x="3568593" y="6370076"/>
            <a:ext cx="1990940" cy="246221"/>
            <a:chOff x="3506673" y="6101329"/>
            <a:chExt cx="1990940" cy="246221"/>
          </a:xfrm>
        </p:grpSpPr>
        <p:pic>
          <p:nvPicPr>
            <p:cNvPr id="12" name="Picture 1">
              <a:extLst>
                <a:ext uri="{FF2B5EF4-FFF2-40B4-BE49-F238E27FC236}">
                  <a16:creationId xmlns:a16="http://schemas.microsoft.com/office/drawing/2014/main" xmlns="" id="{75022B7C-FFCD-4B12-87C1-C77122926563}"/>
                </a:ext>
              </a:extLst>
            </p:cNvPr>
            <p:cNvPicPr>
              <a:picLocks noChangeAspect="1"/>
            </p:cNvPicPr>
            <p:nvPr/>
          </p:nvPicPr>
          <p:blipFill>
            <a:blip r:embed="rId3"/>
            <a:stretch>
              <a:fillRect/>
            </a:stretch>
          </p:blipFill>
          <p:spPr>
            <a:xfrm>
              <a:off x="3506673" y="6138552"/>
              <a:ext cx="167984" cy="167984"/>
            </a:xfrm>
            <a:prstGeom prst="rect">
              <a:avLst/>
            </a:prstGeom>
          </p:spPr>
        </p:pic>
        <p:sp>
          <p:nvSpPr>
            <p:cNvPr id="13" name="TextBox 2">
              <a:extLst>
                <a:ext uri="{FF2B5EF4-FFF2-40B4-BE49-F238E27FC236}">
                  <a16:creationId xmlns:a16="http://schemas.microsoft.com/office/drawing/2014/main" xmlns="" id="{FF1E5786-D34D-4055-9CFE-361C113E930A}"/>
                </a:ext>
              </a:extLst>
            </p:cNvPr>
            <p:cNvSpPr txBox="1"/>
            <p:nvPr/>
          </p:nvSpPr>
          <p:spPr>
            <a:xfrm>
              <a:off x="3623382" y="6101329"/>
              <a:ext cx="1874231" cy="246221"/>
            </a:xfrm>
            <a:prstGeom prst="rect">
              <a:avLst/>
            </a:prstGeom>
            <a:noFill/>
          </p:spPr>
          <p:txBody>
            <a:bodyPr wrap="none" rtlCol="0">
              <a:spAutoFit/>
            </a:bodyPr>
            <a:lstStyle/>
            <a:p>
              <a:pPr algn="ctr"/>
              <a:r>
                <a:rPr lang="en-US" sz="1000" dirty="0">
                  <a:latin typeface="Avenir Book" charset="0"/>
                  <a:ea typeface="Avenir Book" charset="0"/>
                  <a:cs typeface="Avenir Book" charset="0"/>
                </a:rPr>
                <a:t>Barcelona Technology School S.L.</a:t>
              </a:r>
            </a:p>
          </p:txBody>
        </p:sp>
      </p:grpSp>
      <p:sp>
        <p:nvSpPr>
          <p:cNvPr id="8" name="Marcador de texto 7">
            <a:extLst>
              <a:ext uri="{FF2B5EF4-FFF2-40B4-BE49-F238E27FC236}">
                <a16:creationId xmlns:a16="http://schemas.microsoft.com/office/drawing/2014/main" xmlns="" id="{FDB59B14-B4EA-4F28-8EB4-0066C5F7FB87}"/>
              </a:ext>
            </a:extLst>
          </p:cNvPr>
          <p:cNvSpPr>
            <a:spLocks noGrp="1"/>
          </p:cNvSpPr>
          <p:nvPr>
            <p:ph type="body" sz="quarter" idx="10" hasCustomPrompt="1"/>
          </p:nvPr>
        </p:nvSpPr>
        <p:spPr>
          <a:xfrm>
            <a:off x="555578" y="2794531"/>
            <a:ext cx="6361998" cy="1280894"/>
          </a:xfrm>
        </p:spPr>
        <p:txBody>
          <a:bodyPr>
            <a:noAutofit/>
          </a:bodyPr>
          <a:lstStyle>
            <a:lvl1pPr marL="0" indent="0">
              <a:buNone/>
              <a:defRPr sz="4800" b="1">
                <a:solidFill>
                  <a:schemeClr val="bg1"/>
                </a:solidFill>
              </a:defRPr>
            </a:lvl1pPr>
          </a:lstStyle>
          <a:p>
            <a:pPr lvl="0"/>
            <a:r>
              <a:rPr lang="es-ES" dirty="0"/>
              <a:t>Subject</a:t>
            </a:r>
          </a:p>
        </p:txBody>
      </p:sp>
      <p:sp>
        <p:nvSpPr>
          <p:cNvPr id="15" name="Marcador de texto 14">
            <a:extLst>
              <a:ext uri="{FF2B5EF4-FFF2-40B4-BE49-F238E27FC236}">
                <a16:creationId xmlns:a16="http://schemas.microsoft.com/office/drawing/2014/main" xmlns="" id="{D8A2C02A-BD57-47D4-81D9-7D50CFC23151}"/>
              </a:ext>
            </a:extLst>
          </p:cNvPr>
          <p:cNvSpPr>
            <a:spLocks noGrp="1"/>
          </p:cNvSpPr>
          <p:nvPr>
            <p:ph type="body" sz="quarter" idx="11" hasCustomPrompt="1"/>
          </p:nvPr>
        </p:nvSpPr>
        <p:spPr>
          <a:xfrm>
            <a:off x="555577" y="5289288"/>
            <a:ext cx="3729984" cy="352426"/>
          </a:xfrm>
        </p:spPr>
        <p:txBody>
          <a:bodyPr>
            <a:normAutofit/>
          </a:bodyPr>
          <a:lstStyle>
            <a:lvl1pPr marL="0" indent="0">
              <a:lnSpc>
                <a:spcPct val="150000"/>
              </a:lnSpc>
              <a:spcBef>
                <a:spcPts val="0"/>
              </a:spcBef>
              <a:buNone/>
              <a:defRPr sz="1200"/>
            </a:lvl1pPr>
          </a:lstStyle>
          <a:p>
            <a:pPr lvl="0"/>
            <a:r>
              <a:rPr lang="es-ES" dirty="0" err="1"/>
              <a:t>Trainer’s</a:t>
            </a:r>
            <a:r>
              <a:rPr lang="es-ES" dirty="0"/>
              <a:t> </a:t>
            </a:r>
            <a:r>
              <a:rPr lang="es-ES" dirty="0" err="1"/>
              <a:t>name</a:t>
            </a:r>
            <a:endParaRPr lang="es-ES" dirty="0"/>
          </a:p>
        </p:txBody>
      </p:sp>
      <p:sp>
        <p:nvSpPr>
          <p:cNvPr id="17" name="Marcador de texto 16">
            <a:extLst>
              <a:ext uri="{FF2B5EF4-FFF2-40B4-BE49-F238E27FC236}">
                <a16:creationId xmlns:a16="http://schemas.microsoft.com/office/drawing/2014/main" xmlns="" id="{2BE0CD8D-7EE9-4B2A-A7DC-C6AFCDF4F1ED}"/>
              </a:ext>
            </a:extLst>
          </p:cNvPr>
          <p:cNvSpPr>
            <a:spLocks noGrp="1"/>
          </p:cNvSpPr>
          <p:nvPr>
            <p:ph type="body" sz="quarter" idx="12" hasCustomPrompt="1"/>
          </p:nvPr>
        </p:nvSpPr>
        <p:spPr>
          <a:xfrm>
            <a:off x="555578" y="5707293"/>
            <a:ext cx="3729983" cy="352425"/>
          </a:xfrm>
        </p:spPr>
        <p:txBody>
          <a:bodyPr>
            <a:normAutofit/>
          </a:bodyPr>
          <a:lstStyle>
            <a:lvl1pPr marL="0" indent="0">
              <a:lnSpc>
                <a:spcPct val="150000"/>
              </a:lnSpc>
              <a:spcBef>
                <a:spcPts val="0"/>
              </a:spcBef>
              <a:buNone/>
              <a:defRPr sz="1200"/>
            </a:lvl1pPr>
          </a:lstStyle>
          <a:p>
            <a:pPr lvl="0"/>
            <a:r>
              <a:rPr lang="es-ES" dirty="0"/>
              <a:t>BTS Email </a:t>
            </a:r>
            <a:r>
              <a:rPr lang="es-ES" dirty="0" err="1"/>
              <a:t>address</a:t>
            </a:r>
            <a:endParaRPr lang="es-ES" dirty="0"/>
          </a:p>
        </p:txBody>
      </p:sp>
    </p:spTree>
    <p:extLst>
      <p:ext uri="{BB962C8B-B14F-4D97-AF65-F5344CB8AC3E}">
        <p14:creationId xmlns:p14="http://schemas.microsoft.com/office/powerpoint/2010/main" val="1980252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57200" y="172464"/>
            <a:ext cx="8229600" cy="1143000"/>
          </a:xfrm>
          <a:prstGeom prst="rect">
            <a:avLst/>
          </a:prstGeom>
        </p:spPr>
        <p:txBody>
          <a:bodyPr lIns="0" tIns="0" rIns="0" bIns="0"/>
          <a:lstStyle>
            <a:lvl1pPr>
              <a:defRPr/>
            </a:lvl1pPr>
          </a:lstStyle>
          <a:p>
            <a:r>
              <a:rPr lang="es-ES_tradnl" dirty="0" err="1"/>
              <a:t>Title</a:t>
            </a:r>
            <a:endParaRPr lang="es-ES" dirty="0"/>
          </a:p>
        </p:txBody>
      </p:sp>
      <p:sp>
        <p:nvSpPr>
          <p:cNvPr id="7" name="CuadroTexto 6">
            <a:extLst>
              <a:ext uri="{FF2B5EF4-FFF2-40B4-BE49-F238E27FC236}">
                <a16:creationId xmlns:a16="http://schemas.microsoft.com/office/drawing/2014/main" xmlns="" id="{45CC6BCB-0EA8-4BE1-88F3-EF69F52EE2F9}"/>
              </a:ext>
            </a:extLst>
          </p:cNvPr>
          <p:cNvSpPr txBox="1"/>
          <p:nvPr userDrawn="1"/>
        </p:nvSpPr>
        <p:spPr>
          <a:xfrm>
            <a:off x="7620000" y="185776"/>
            <a:ext cx="1157689" cy="261610"/>
          </a:xfrm>
          <a:prstGeom prst="rect">
            <a:avLst/>
          </a:prstGeom>
          <a:noFill/>
        </p:spPr>
        <p:txBody>
          <a:bodyPr wrap="none" rtlCol="0">
            <a:spAutoFit/>
          </a:bodyPr>
          <a:lstStyle/>
          <a:p>
            <a:r>
              <a:rPr lang="es-ES" sz="1100" b="1" dirty="0">
                <a:solidFill>
                  <a:schemeClr val="bg1">
                    <a:lumMod val="50000"/>
                  </a:schemeClr>
                </a:solidFill>
                <a:latin typeface="Arial" panose="020B0604020202020204" pitchFamily="34" charset="0"/>
                <a:cs typeface="Arial" panose="020B0604020202020204" pitchFamily="34" charset="0"/>
              </a:rPr>
              <a:t>MBDS 2020-21</a:t>
            </a:r>
          </a:p>
        </p:txBody>
      </p:sp>
    </p:spTree>
    <p:extLst>
      <p:ext uri="{BB962C8B-B14F-4D97-AF65-F5344CB8AC3E}">
        <p14:creationId xmlns:p14="http://schemas.microsoft.com/office/powerpoint/2010/main" val="3743511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57200" y="472987"/>
            <a:ext cx="8229600" cy="557555"/>
          </a:xfrm>
          <a:prstGeom prst="rect">
            <a:avLst/>
          </a:prstGeom>
        </p:spPr>
        <p:txBody>
          <a:bodyPr lIns="0" tIns="0" rIns="0" bIns="0"/>
          <a:lstStyle>
            <a:lvl1pPr>
              <a:defRPr/>
            </a:lvl1pPr>
          </a:lstStyle>
          <a:p>
            <a:r>
              <a:rPr lang="es-ES_tradnl" dirty="0" err="1"/>
              <a:t>Title</a:t>
            </a:r>
            <a:endParaRPr lang="es-ES" dirty="0"/>
          </a:p>
        </p:txBody>
      </p:sp>
      <p:sp>
        <p:nvSpPr>
          <p:cNvPr id="6" name="Marcador de texto 5">
            <a:extLst>
              <a:ext uri="{FF2B5EF4-FFF2-40B4-BE49-F238E27FC236}">
                <a16:creationId xmlns:a16="http://schemas.microsoft.com/office/drawing/2014/main" xmlns="" id="{92A8BC87-6B1C-4A74-94D5-634DA676C46B}"/>
              </a:ext>
            </a:extLst>
          </p:cNvPr>
          <p:cNvSpPr>
            <a:spLocks noGrp="1"/>
          </p:cNvSpPr>
          <p:nvPr>
            <p:ph type="body" sz="quarter" idx="10" hasCustomPrompt="1"/>
          </p:nvPr>
        </p:nvSpPr>
        <p:spPr>
          <a:xfrm>
            <a:off x="457200" y="1056139"/>
            <a:ext cx="8229600" cy="356634"/>
          </a:xfrm>
        </p:spPr>
        <p:txBody>
          <a:bodyPr lIns="0" tIns="0" rIns="0" bIns="0"/>
          <a:lstStyle>
            <a:lvl1pPr marL="0" indent="0" algn="ctr">
              <a:buNone/>
              <a:defRPr sz="1800" b="1"/>
            </a:lvl1pPr>
          </a:lstStyle>
          <a:p>
            <a:pPr lvl="0"/>
            <a:r>
              <a:rPr lang="es-ES" dirty="0" err="1"/>
              <a:t>Subtitle</a:t>
            </a:r>
            <a:endParaRPr lang="es-ES" dirty="0"/>
          </a:p>
        </p:txBody>
      </p:sp>
      <p:sp>
        <p:nvSpPr>
          <p:cNvPr id="7" name="CuadroTexto 6">
            <a:extLst>
              <a:ext uri="{FF2B5EF4-FFF2-40B4-BE49-F238E27FC236}">
                <a16:creationId xmlns:a16="http://schemas.microsoft.com/office/drawing/2014/main" xmlns="" id="{3954E952-3BA7-4888-8731-07BC652D9A80}"/>
              </a:ext>
            </a:extLst>
          </p:cNvPr>
          <p:cNvSpPr txBox="1"/>
          <p:nvPr userDrawn="1"/>
        </p:nvSpPr>
        <p:spPr>
          <a:xfrm>
            <a:off x="7620000" y="185776"/>
            <a:ext cx="1157689" cy="261610"/>
          </a:xfrm>
          <a:prstGeom prst="rect">
            <a:avLst/>
          </a:prstGeom>
          <a:noFill/>
        </p:spPr>
        <p:txBody>
          <a:bodyPr wrap="none" rtlCol="0">
            <a:spAutoFit/>
          </a:bodyPr>
          <a:lstStyle/>
          <a:p>
            <a:r>
              <a:rPr lang="es-ES" sz="1100" b="1" dirty="0">
                <a:solidFill>
                  <a:schemeClr val="bg1">
                    <a:lumMod val="50000"/>
                  </a:schemeClr>
                </a:solidFill>
                <a:latin typeface="Arial" panose="020B0604020202020204" pitchFamily="34" charset="0"/>
                <a:cs typeface="Arial" panose="020B0604020202020204" pitchFamily="34" charset="0"/>
              </a:rPr>
              <a:t>MBDS 2020-21</a:t>
            </a:r>
          </a:p>
        </p:txBody>
      </p:sp>
    </p:spTree>
    <p:extLst>
      <p:ext uri="{BB962C8B-B14F-4D97-AF65-F5344CB8AC3E}">
        <p14:creationId xmlns:p14="http://schemas.microsoft.com/office/powerpoint/2010/main" val="2898959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mp; Content">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57200" y="173114"/>
            <a:ext cx="8229600" cy="1143000"/>
          </a:xfrm>
          <a:prstGeom prst="rect">
            <a:avLst/>
          </a:prstGeom>
        </p:spPr>
        <p:txBody>
          <a:bodyPr lIns="0" tIns="0" rIns="0" bIns="0"/>
          <a:lstStyle>
            <a:lvl1pPr>
              <a:defRPr/>
            </a:lvl1pPr>
          </a:lstStyle>
          <a:p>
            <a:r>
              <a:rPr lang="es-ES_tradnl" dirty="0" err="1"/>
              <a:t>Title</a:t>
            </a:r>
            <a:endParaRPr lang="es-ES" dirty="0"/>
          </a:p>
        </p:txBody>
      </p:sp>
      <p:sp>
        <p:nvSpPr>
          <p:cNvPr id="3" name="Marcador de contenido 2"/>
          <p:cNvSpPr>
            <a:spLocks noGrp="1"/>
          </p:cNvSpPr>
          <p:nvPr>
            <p:ph idx="1" hasCustomPrompt="1"/>
          </p:nvPr>
        </p:nvSpPr>
        <p:spPr>
          <a:xfrm>
            <a:off x="457200" y="1522758"/>
            <a:ext cx="8229600" cy="4900076"/>
          </a:xfrm>
        </p:spPr>
        <p:txBody>
          <a:bodyPr>
            <a:normAutofit/>
          </a:bodyPr>
          <a:lstStyle>
            <a:lvl1pPr marL="342900" indent="-342900">
              <a:buFont typeface="Wingdings" panose="05000000000000000000" pitchFamily="2" charset="2"/>
              <a:buChar char="§"/>
              <a:defRPr sz="2400"/>
            </a:lvl1pPr>
            <a:lvl2pPr marL="742950" indent="-285750">
              <a:buFont typeface="Wingdings" panose="05000000000000000000" pitchFamily="2" charset="2"/>
              <a:buChar char="§"/>
              <a:defRPr sz="2000"/>
            </a:lvl2pPr>
            <a:lvl3pPr marL="1143000" indent="-228600">
              <a:buFont typeface="Wingdings" panose="05000000000000000000" pitchFamily="2" charset="2"/>
              <a:buChar char="§"/>
              <a:defRPr sz="1800"/>
            </a:lvl3pPr>
            <a:lvl4pPr marL="1600200" indent="-228600">
              <a:buFont typeface="Wingdings" panose="05000000000000000000" pitchFamily="2" charset="2"/>
              <a:buChar char="§"/>
              <a:defRPr sz="1600"/>
            </a:lvl4pPr>
            <a:lvl5pPr marL="2057400" indent="-228600">
              <a:buFont typeface="Wingdings" panose="05000000000000000000" pitchFamily="2" charset="2"/>
              <a:buChar char="§"/>
              <a:defRPr sz="1600"/>
            </a:lvl5pPr>
          </a:lstStyle>
          <a:p>
            <a:pPr lvl="0"/>
            <a:r>
              <a:rPr lang="es-ES_tradnl" dirty="0"/>
              <a:t>Content</a:t>
            </a:r>
          </a:p>
          <a:p>
            <a:pPr lvl="1"/>
            <a:r>
              <a:rPr lang="es-ES_tradnl" dirty="0"/>
              <a:t>Content</a:t>
            </a:r>
          </a:p>
          <a:p>
            <a:pPr lvl="2"/>
            <a:r>
              <a:rPr lang="es-ES_tradnl" dirty="0"/>
              <a:t>Content</a:t>
            </a:r>
          </a:p>
          <a:p>
            <a:pPr lvl="3"/>
            <a:r>
              <a:rPr lang="es-ES_tradnl" dirty="0"/>
              <a:t>Content</a:t>
            </a:r>
          </a:p>
          <a:p>
            <a:pPr lvl="4"/>
            <a:r>
              <a:rPr lang="es-ES_tradnl" dirty="0"/>
              <a:t>Content</a:t>
            </a:r>
            <a:endParaRPr lang="es-ES" dirty="0"/>
          </a:p>
        </p:txBody>
      </p:sp>
      <p:sp>
        <p:nvSpPr>
          <p:cNvPr id="6" name="CuadroTexto 5">
            <a:extLst>
              <a:ext uri="{FF2B5EF4-FFF2-40B4-BE49-F238E27FC236}">
                <a16:creationId xmlns:a16="http://schemas.microsoft.com/office/drawing/2014/main" xmlns="" id="{D177FF5E-8D87-4009-A567-5440419BFBA5}"/>
              </a:ext>
            </a:extLst>
          </p:cNvPr>
          <p:cNvSpPr txBox="1"/>
          <p:nvPr userDrawn="1"/>
        </p:nvSpPr>
        <p:spPr>
          <a:xfrm>
            <a:off x="7620000" y="185776"/>
            <a:ext cx="1157689" cy="261610"/>
          </a:xfrm>
          <a:prstGeom prst="rect">
            <a:avLst/>
          </a:prstGeom>
          <a:noFill/>
        </p:spPr>
        <p:txBody>
          <a:bodyPr wrap="none" rtlCol="0">
            <a:spAutoFit/>
          </a:bodyPr>
          <a:lstStyle/>
          <a:p>
            <a:r>
              <a:rPr lang="es-ES" sz="1100" b="1" dirty="0">
                <a:solidFill>
                  <a:schemeClr val="bg1">
                    <a:lumMod val="50000"/>
                  </a:schemeClr>
                </a:solidFill>
                <a:latin typeface="Arial" panose="020B0604020202020204" pitchFamily="34" charset="0"/>
                <a:cs typeface="Arial" panose="020B0604020202020204" pitchFamily="34" charset="0"/>
              </a:rPr>
              <a:t>MBDS 2020-21</a:t>
            </a:r>
          </a:p>
        </p:txBody>
      </p:sp>
    </p:spTree>
    <p:extLst>
      <p:ext uri="{BB962C8B-B14F-4D97-AF65-F5344CB8AC3E}">
        <p14:creationId xmlns:p14="http://schemas.microsoft.com/office/powerpoint/2010/main" val="1622019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57200" y="472987"/>
            <a:ext cx="8229600" cy="557555"/>
          </a:xfrm>
          <a:prstGeom prst="rect">
            <a:avLst/>
          </a:prstGeom>
        </p:spPr>
        <p:txBody>
          <a:bodyPr lIns="0" tIns="0" rIns="0" bIns="0"/>
          <a:lstStyle>
            <a:lvl1pPr>
              <a:defRPr/>
            </a:lvl1pPr>
          </a:lstStyle>
          <a:p>
            <a:r>
              <a:rPr lang="es-ES_tradnl" dirty="0" err="1"/>
              <a:t>Title</a:t>
            </a:r>
            <a:endParaRPr lang="es-ES" dirty="0"/>
          </a:p>
        </p:txBody>
      </p:sp>
      <p:sp>
        <p:nvSpPr>
          <p:cNvPr id="6" name="Marcador de texto 5">
            <a:extLst>
              <a:ext uri="{FF2B5EF4-FFF2-40B4-BE49-F238E27FC236}">
                <a16:creationId xmlns:a16="http://schemas.microsoft.com/office/drawing/2014/main" xmlns="" id="{92A8BC87-6B1C-4A74-94D5-634DA676C46B}"/>
              </a:ext>
            </a:extLst>
          </p:cNvPr>
          <p:cNvSpPr>
            <a:spLocks noGrp="1"/>
          </p:cNvSpPr>
          <p:nvPr>
            <p:ph type="body" sz="quarter" idx="10" hasCustomPrompt="1"/>
          </p:nvPr>
        </p:nvSpPr>
        <p:spPr>
          <a:xfrm>
            <a:off x="457200" y="1056139"/>
            <a:ext cx="8229600" cy="356634"/>
          </a:xfrm>
        </p:spPr>
        <p:txBody>
          <a:bodyPr lIns="0" tIns="0" rIns="0" bIns="0"/>
          <a:lstStyle>
            <a:lvl1pPr marL="0" indent="0" algn="ctr">
              <a:buNone/>
              <a:defRPr sz="1800" b="1"/>
            </a:lvl1pPr>
          </a:lstStyle>
          <a:p>
            <a:pPr lvl="0"/>
            <a:r>
              <a:rPr lang="es-ES" dirty="0" err="1"/>
              <a:t>Subtitle</a:t>
            </a:r>
            <a:endParaRPr lang="es-ES" dirty="0"/>
          </a:p>
        </p:txBody>
      </p:sp>
      <p:sp>
        <p:nvSpPr>
          <p:cNvPr id="4" name="Marcador de texto 3">
            <a:extLst>
              <a:ext uri="{FF2B5EF4-FFF2-40B4-BE49-F238E27FC236}">
                <a16:creationId xmlns:a16="http://schemas.microsoft.com/office/drawing/2014/main" xmlns="" id="{74431E53-F9C0-4BE1-AEE6-7F16C8E578AD}"/>
              </a:ext>
            </a:extLst>
          </p:cNvPr>
          <p:cNvSpPr>
            <a:spLocks noGrp="1"/>
          </p:cNvSpPr>
          <p:nvPr>
            <p:ph type="body" sz="quarter" idx="11" hasCustomPrompt="1"/>
          </p:nvPr>
        </p:nvSpPr>
        <p:spPr>
          <a:xfrm>
            <a:off x="457200" y="1531344"/>
            <a:ext cx="8229600" cy="4930698"/>
          </a:xfrm>
        </p:spPr>
        <p:txBody>
          <a:bodyPr/>
          <a:lstStyle>
            <a:lvl1pPr>
              <a:defRPr/>
            </a:lvl1pPr>
            <a:lvl2pPr>
              <a:defRPr/>
            </a:lvl2pPr>
            <a:lvl3pPr>
              <a:defRPr/>
            </a:lvl3pPr>
            <a:lvl4pPr>
              <a:defRPr/>
            </a:lvl4pPr>
            <a:lvl5pPr>
              <a:defRPr/>
            </a:lvl5pPr>
          </a:lstStyle>
          <a:p>
            <a:pPr lvl="0"/>
            <a:r>
              <a:rPr lang="es-ES" dirty="0"/>
              <a:t>Content</a:t>
            </a:r>
          </a:p>
          <a:p>
            <a:pPr lvl="1"/>
            <a:r>
              <a:rPr lang="es-ES" dirty="0"/>
              <a:t>Content</a:t>
            </a:r>
          </a:p>
          <a:p>
            <a:pPr lvl="2"/>
            <a:r>
              <a:rPr lang="es-ES" dirty="0"/>
              <a:t>Content</a:t>
            </a:r>
          </a:p>
          <a:p>
            <a:pPr lvl="3"/>
            <a:r>
              <a:rPr lang="es-ES" dirty="0"/>
              <a:t>Content</a:t>
            </a:r>
          </a:p>
          <a:p>
            <a:pPr lvl="4"/>
            <a:r>
              <a:rPr lang="es-ES" dirty="0"/>
              <a:t>Content</a:t>
            </a:r>
          </a:p>
        </p:txBody>
      </p:sp>
      <p:sp>
        <p:nvSpPr>
          <p:cNvPr id="7" name="CuadroTexto 6">
            <a:extLst>
              <a:ext uri="{FF2B5EF4-FFF2-40B4-BE49-F238E27FC236}">
                <a16:creationId xmlns:a16="http://schemas.microsoft.com/office/drawing/2014/main" xmlns="" id="{B7903682-7E49-4D94-A45F-B2F9A6E9B88A}"/>
              </a:ext>
            </a:extLst>
          </p:cNvPr>
          <p:cNvSpPr txBox="1"/>
          <p:nvPr userDrawn="1"/>
        </p:nvSpPr>
        <p:spPr>
          <a:xfrm>
            <a:off x="7620000" y="185776"/>
            <a:ext cx="1157689" cy="261610"/>
          </a:xfrm>
          <a:prstGeom prst="rect">
            <a:avLst/>
          </a:prstGeom>
          <a:noFill/>
        </p:spPr>
        <p:txBody>
          <a:bodyPr wrap="none" rtlCol="0">
            <a:spAutoFit/>
          </a:bodyPr>
          <a:lstStyle/>
          <a:p>
            <a:r>
              <a:rPr lang="es-ES" sz="1100" b="1" dirty="0">
                <a:solidFill>
                  <a:schemeClr val="bg1">
                    <a:lumMod val="50000"/>
                  </a:schemeClr>
                </a:solidFill>
                <a:latin typeface="Arial" panose="020B0604020202020204" pitchFamily="34" charset="0"/>
                <a:cs typeface="Arial" panose="020B0604020202020204" pitchFamily="34" charset="0"/>
              </a:rPr>
              <a:t>MBDS 2020-21</a:t>
            </a:r>
          </a:p>
        </p:txBody>
      </p:sp>
    </p:spTree>
    <p:extLst>
      <p:ext uri="{BB962C8B-B14F-4D97-AF65-F5344CB8AC3E}">
        <p14:creationId xmlns:p14="http://schemas.microsoft.com/office/powerpoint/2010/main" val="2601198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out title">
    <p:spTree>
      <p:nvGrpSpPr>
        <p:cNvPr id="1" name=""/>
        <p:cNvGrpSpPr/>
        <p:nvPr/>
      </p:nvGrpSpPr>
      <p:grpSpPr>
        <a:xfrm>
          <a:off x="0" y="0"/>
          <a:ext cx="0" cy="0"/>
          <a:chOff x="0" y="0"/>
          <a:chExt cx="0" cy="0"/>
        </a:xfrm>
      </p:grpSpPr>
      <p:sp>
        <p:nvSpPr>
          <p:cNvPr id="3" name="Marcador de contenido 2"/>
          <p:cNvSpPr>
            <a:spLocks noGrp="1"/>
          </p:cNvSpPr>
          <p:nvPr>
            <p:ph idx="1" hasCustomPrompt="1"/>
          </p:nvPr>
        </p:nvSpPr>
        <p:spPr>
          <a:xfrm>
            <a:off x="457200" y="881349"/>
            <a:ext cx="8229600" cy="5530468"/>
          </a:xfrm>
        </p:spPr>
        <p:txBody>
          <a:bodyPr>
            <a:normAutofit/>
          </a:bodyPr>
          <a:lstStyle>
            <a:lvl1pPr marL="342900" indent="-342900">
              <a:buFont typeface="Wingdings" panose="05000000000000000000" pitchFamily="2" charset="2"/>
              <a:buChar char="§"/>
              <a:defRPr sz="2400"/>
            </a:lvl1pPr>
            <a:lvl2pPr marL="742950" indent="-285750">
              <a:buFont typeface="Wingdings" panose="05000000000000000000" pitchFamily="2" charset="2"/>
              <a:buChar char="§"/>
              <a:defRPr sz="2000"/>
            </a:lvl2pPr>
            <a:lvl3pPr marL="1143000" indent="-228600">
              <a:buFont typeface="Wingdings" panose="05000000000000000000" pitchFamily="2" charset="2"/>
              <a:buChar char="§"/>
              <a:defRPr sz="1800"/>
            </a:lvl3pPr>
            <a:lvl4pPr marL="1600200" indent="-228600">
              <a:buFont typeface="Wingdings" panose="05000000000000000000" pitchFamily="2" charset="2"/>
              <a:buChar char="§"/>
              <a:defRPr sz="1600"/>
            </a:lvl4pPr>
            <a:lvl5pPr marL="2057400" indent="-228600">
              <a:buFont typeface="Wingdings" panose="05000000000000000000" pitchFamily="2" charset="2"/>
              <a:buChar char="§"/>
              <a:defRPr sz="1600"/>
            </a:lvl5pPr>
          </a:lstStyle>
          <a:p>
            <a:pPr lvl="0"/>
            <a:r>
              <a:rPr lang="es-ES_tradnl" dirty="0"/>
              <a:t>Content</a:t>
            </a:r>
          </a:p>
          <a:p>
            <a:pPr lvl="1"/>
            <a:r>
              <a:rPr lang="es-ES_tradnl" dirty="0"/>
              <a:t>Content</a:t>
            </a:r>
          </a:p>
          <a:p>
            <a:pPr lvl="2"/>
            <a:r>
              <a:rPr lang="es-ES_tradnl" dirty="0"/>
              <a:t>Content</a:t>
            </a:r>
          </a:p>
          <a:p>
            <a:pPr lvl="3"/>
            <a:r>
              <a:rPr lang="es-ES_tradnl" dirty="0"/>
              <a:t>Content</a:t>
            </a:r>
          </a:p>
          <a:p>
            <a:pPr lvl="4"/>
            <a:r>
              <a:rPr lang="es-ES_tradnl" dirty="0"/>
              <a:t>Content</a:t>
            </a:r>
            <a:endParaRPr lang="es-ES" dirty="0"/>
          </a:p>
        </p:txBody>
      </p:sp>
      <p:sp>
        <p:nvSpPr>
          <p:cNvPr id="5" name="CuadroTexto 4">
            <a:extLst>
              <a:ext uri="{FF2B5EF4-FFF2-40B4-BE49-F238E27FC236}">
                <a16:creationId xmlns:a16="http://schemas.microsoft.com/office/drawing/2014/main" xmlns="" id="{6A183387-3024-47D0-8001-FA4C102225D4}"/>
              </a:ext>
            </a:extLst>
          </p:cNvPr>
          <p:cNvSpPr txBox="1"/>
          <p:nvPr userDrawn="1"/>
        </p:nvSpPr>
        <p:spPr>
          <a:xfrm>
            <a:off x="7620000" y="185776"/>
            <a:ext cx="1157689" cy="261610"/>
          </a:xfrm>
          <a:prstGeom prst="rect">
            <a:avLst/>
          </a:prstGeom>
          <a:noFill/>
        </p:spPr>
        <p:txBody>
          <a:bodyPr wrap="none" rtlCol="0">
            <a:spAutoFit/>
          </a:bodyPr>
          <a:lstStyle/>
          <a:p>
            <a:r>
              <a:rPr lang="es-ES" sz="1100" b="1" dirty="0">
                <a:solidFill>
                  <a:schemeClr val="bg1">
                    <a:lumMod val="50000"/>
                  </a:schemeClr>
                </a:solidFill>
                <a:latin typeface="Arial" panose="020B0604020202020204" pitchFamily="34" charset="0"/>
                <a:cs typeface="Arial" panose="020B0604020202020204" pitchFamily="34" charset="0"/>
              </a:rPr>
              <a:t>MBDS 2020-21</a:t>
            </a:r>
          </a:p>
        </p:txBody>
      </p:sp>
    </p:spTree>
    <p:extLst>
      <p:ext uri="{BB962C8B-B14F-4D97-AF65-F5344CB8AC3E}">
        <p14:creationId xmlns:p14="http://schemas.microsoft.com/office/powerpoint/2010/main" val="3906563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2CE9A21E-F3CF-4355-954D-BB348C6D17FC}"/>
              </a:ext>
            </a:extLst>
          </p:cNvPr>
          <p:cNvSpPr txBox="1"/>
          <p:nvPr userDrawn="1"/>
        </p:nvSpPr>
        <p:spPr>
          <a:xfrm>
            <a:off x="7620000" y="185776"/>
            <a:ext cx="1157689" cy="261610"/>
          </a:xfrm>
          <a:prstGeom prst="rect">
            <a:avLst/>
          </a:prstGeom>
          <a:noFill/>
        </p:spPr>
        <p:txBody>
          <a:bodyPr wrap="none" rtlCol="0">
            <a:spAutoFit/>
          </a:bodyPr>
          <a:lstStyle/>
          <a:p>
            <a:r>
              <a:rPr lang="es-ES" sz="1100" b="1" dirty="0">
                <a:solidFill>
                  <a:schemeClr val="bg1">
                    <a:lumMod val="50000"/>
                  </a:schemeClr>
                </a:solidFill>
                <a:latin typeface="Arial" panose="020B0604020202020204" pitchFamily="34" charset="0"/>
                <a:cs typeface="Arial" panose="020B0604020202020204" pitchFamily="34" charset="0"/>
              </a:rPr>
              <a:t>MBDS 2020-21</a:t>
            </a:r>
          </a:p>
        </p:txBody>
      </p:sp>
    </p:spTree>
    <p:extLst>
      <p:ext uri="{BB962C8B-B14F-4D97-AF65-F5344CB8AC3E}">
        <p14:creationId xmlns:p14="http://schemas.microsoft.com/office/powerpoint/2010/main" val="246575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 name="Marcador de contenido 3">
            <a:extLst>
              <a:ext uri="{FF2B5EF4-FFF2-40B4-BE49-F238E27FC236}">
                <a16:creationId xmlns:a16="http://schemas.microsoft.com/office/drawing/2014/main" xmlns="" id="{7FD5FD39-F71D-47EB-BD3E-93AEE5DE8FCC}"/>
              </a:ext>
            </a:extLst>
          </p:cNvPr>
          <p:cNvSpPr>
            <a:spLocks noGrp="1"/>
          </p:cNvSpPr>
          <p:nvPr>
            <p:ph sz="quarter" idx="10" hasCustomPrompt="1"/>
          </p:nvPr>
        </p:nvSpPr>
        <p:spPr>
          <a:xfrm>
            <a:off x="1233487" y="2647894"/>
            <a:ext cx="6677025" cy="781106"/>
          </a:xfrm>
          <a:prstGeom prst="rect">
            <a:avLst/>
          </a:prstGeom>
        </p:spPr>
        <p:txBody>
          <a:bodyPr/>
          <a:lstStyle>
            <a:lvl1pPr marL="0" indent="0" algn="ctr">
              <a:buNone/>
              <a:defRPr sz="4800" b="1">
                <a:solidFill>
                  <a:schemeClr val="bg1"/>
                </a:solidFill>
                <a:latin typeface="Arial" panose="020B0604020202020204" pitchFamily="34" charset="0"/>
                <a:cs typeface="Arial" panose="020B0604020202020204" pitchFamily="34" charset="0"/>
              </a:defRPr>
            </a:lvl1pPr>
            <a:lvl2pPr>
              <a:defRPr sz="4800">
                <a:latin typeface="Arial" panose="020B0604020202020204" pitchFamily="34" charset="0"/>
                <a:cs typeface="Arial" panose="020B0604020202020204" pitchFamily="34" charset="0"/>
              </a:defRPr>
            </a:lvl2pPr>
            <a:lvl3pPr>
              <a:defRPr sz="4800">
                <a:latin typeface="Arial" panose="020B0604020202020204" pitchFamily="34" charset="0"/>
                <a:cs typeface="Arial" panose="020B0604020202020204" pitchFamily="34" charset="0"/>
              </a:defRPr>
            </a:lvl3pPr>
            <a:lvl4pPr>
              <a:defRPr sz="4800">
                <a:latin typeface="Arial" panose="020B0604020202020204" pitchFamily="34" charset="0"/>
                <a:cs typeface="Arial" panose="020B0604020202020204" pitchFamily="34" charset="0"/>
              </a:defRPr>
            </a:lvl4pPr>
            <a:lvl5pPr>
              <a:defRPr sz="4800">
                <a:latin typeface="Arial" panose="020B0604020202020204" pitchFamily="34" charset="0"/>
                <a:cs typeface="Arial" panose="020B0604020202020204" pitchFamily="34" charset="0"/>
              </a:defRPr>
            </a:lvl5pPr>
          </a:lstStyle>
          <a:p>
            <a:pPr lvl="0"/>
            <a:r>
              <a:rPr lang="es-ES" dirty="0"/>
              <a:t>TITLE</a:t>
            </a:r>
          </a:p>
        </p:txBody>
      </p:sp>
    </p:spTree>
    <p:extLst>
      <p:ext uri="{BB962C8B-B14F-4D97-AF65-F5344CB8AC3E}">
        <p14:creationId xmlns:p14="http://schemas.microsoft.com/office/powerpoint/2010/main" val="467726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167585"/>
            <a:ext cx="8229600" cy="1143000"/>
          </a:xfrm>
          <a:prstGeom prst="rect">
            <a:avLst/>
          </a:prstGeom>
          <a:noFill/>
          <a:ln>
            <a:noFill/>
          </a:ln>
          <a:effectLst/>
        </p:spPr>
        <p:style>
          <a:lnRef idx="1">
            <a:schemeClr val="accent1"/>
          </a:lnRef>
          <a:fillRef idx="3">
            <a:schemeClr val="accent1"/>
          </a:fillRef>
          <a:effectRef idx="2">
            <a:schemeClr val="accent1"/>
          </a:effectRef>
          <a:fontRef idx="minor"/>
        </p:style>
        <p:txBody>
          <a:bodyPr lIns="0" tIns="0" rIns="0" bIns="0" rtlCol="0" anchor="ctr"/>
          <a:lstStyle/>
          <a:p>
            <a:pPr marL="0" lvl="0">
              <a:tabLst>
                <a:tab pos="177800" algn="l"/>
              </a:tabLst>
            </a:pPr>
            <a:r>
              <a:rPr lang="es-ES" dirty="0"/>
              <a:t>Title</a:t>
            </a:r>
          </a:p>
        </p:txBody>
      </p:sp>
      <p:sp>
        <p:nvSpPr>
          <p:cNvPr id="3" name="Marcador de texto 2"/>
          <p:cNvSpPr>
            <a:spLocks noGrp="1"/>
          </p:cNvSpPr>
          <p:nvPr>
            <p:ph type="body" idx="1"/>
          </p:nvPr>
        </p:nvSpPr>
        <p:spPr>
          <a:xfrm>
            <a:off x="457200" y="1341647"/>
            <a:ext cx="8229600" cy="5070169"/>
          </a:xfrm>
          <a:prstGeom prst="rect">
            <a:avLst/>
          </a:prstGeom>
        </p:spPr>
        <p:txBody>
          <a:bodyPr vert="horz" lIns="91440" tIns="45720" rIns="91440" bIns="45720" rtlCol="0">
            <a:normAutofit/>
          </a:bodyPr>
          <a:lstStyle/>
          <a:p>
            <a:pPr lvl="0"/>
            <a:r>
              <a:rPr lang="es-ES_tradnl" dirty="0"/>
              <a:t>Content</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pic>
        <p:nvPicPr>
          <p:cNvPr id="7" name="Imagen 11" descr="Logo-BTS.jpg">
            <a:extLst>
              <a:ext uri="{FF2B5EF4-FFF2-40B4-BE49-F238E27FC236}">
                <a16:creationId xmlns:a16="http://schemas.microsoft.com/office/drawing/2014/main" xmlns="" id="{53E0F7CB-69ED-4434-A868-1CECD8D081AF}"/>
              </a:ext>
            </a:extLst>
          </p:cNvPr>
          <p:cNvPicPr>
            <a:picLocks noChangeAspect="1"/>
          </p:cNvPicPr>
          <p:nvPr userDrawn="1"/>
        </p:nvPicPr>
        <p:blipFill>
          <a:blip r:embed="rId9" cstate="screen">
            <a:extLst>
              <a:ext uri="{28A0092B-C50C-407E-A947-70E740481C1C}">
                <a14:useLocalDpi xmlns:a14="http://schemas.microsoft.com/office/drawing/2010/main"/>
              </a:ext>
            </a:extLst>
          </a:blip>
          <a:srcRect/>
          <a:stretch>
            <a:fillRect/>
          </a:stretch>
        </p:blipFill>
        <p:spPr bwMode="auto">
          <a:xfrm>
            <a:off x="121187" y="136525"/>
            <a:ext cx="220027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5738025"/>
      </p:ext>
    </p:extLst>
  </p:cSld>
  <p:clrMap bg1="lt1" tx1="dk1" bg2="lt2" tx2="dk2" accent1="accent1" accent2="accent2" accent3="accent3" accent4="accent4" accent5="accent5" accent6="accent6" hlink="hlink" folHlink="folHlink"/>
  <p:sldLayoutIdLst>
    <p:sldLayoutId id="2147483654" r:id="rId1"/>
    <p:sldLayoutId id="2147483650" r:id="rId2"/>
    <p:sldLayoutId id="2147483659" r:id="rId3"/>
    <p:sldLayoutId id="2147483658" r:id="rId4"/>
    <p:sldLayoutId id="2147483661" r:id="rId5"/>
    <p:sldLayoutId id="2147483657" r:id="rId6"/>
    <p:sldLayoutId id="2147483655" r:id="rId7"/>
  </p:sldLayoutIdLst>
  <p:txStyles>
    <p:titleStyle>
      <a:lvl1pPr algn="ctr" defTabSz="457200" rtl="0" eaLnBrk="1" latinLnBrk="0" hangingPunct="1">
        <a:spcBef>
          <a:spcPct val="0"/>
        </a:spcBef>
        <a:buNone/>
        <a:defRPr lang="es-ES" sz="3200" b="1" kern="1200">
          <a:solidFill>
            <a:schemeClr val="tx1"/>
          </a:solidFill>
          <a:latin typeface="Arial" panose="020B0604020202020204" pitchFamily="34" charset="0"/>
          <a:ea typeface="+mn-ea"/>
          <a:cs typeface="Arial" panose="020B0604020202020204" pitchFamily="34" charset="0"/>
        </a:defRPr>
      </a:lvl1pPr>
    </p:titleStyle>
    <p:bodyStyle>
      <a:lvl1pPr marL="342900" indent="-342900" algn="l" defTabSz="457200" rtl="0" eaLnBrk="1" latinLnBrk="0" hangingPunct="1">
        <a:spcBef>
          <a:spcPct val="20000"/>
        </a:spcBef>
        <a:buFont typeface="Wingdings" panose="05000000000000000000" pitchFamily="2" charset="2"/>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B0F0"/>
        </a:solidFill>
        <a:effectLst/>
      </p:bgPr>
    </p:bg>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xmlns="" id="{17E5990C-294B-4DA8-BA75-47703FB0E059}"/>
              </a:ext>
            </a:extLst>
          </p:cNvPr>
          <p:cNvSpPr txBox="1"/>
          <p:nvPr userDrawn="1"/>
        </p:nvSpPr>
        <p:spPr>
          <a:xfrm>
            <a:off x="7620000" y="185776"/>
            <a:ext cx="1157689" cy="261610"/>
          </a:xfrm>
          <a:prstGeom prst="rect">
            <a:avLst/>
          </a:prstGeom>
          <a:noFill/>
        </p:spPr>
        <p:txBody>
          <a:bodyPr wrap="none" rtlCol="0">
            <a:spAutoFit/>
          </a:bodyPr>
          <a:lstStyle/>
          <a:p>
            <a:r>
              <a:rPr lang="es-ES" sz="1100" b="1" dirty="0">
                <a:solidFill>
                  <a:schemeClr val="bg1"/>
                </a:solidFill>
                <a:latin typeface="Arial" panose="020B0604020202020204" pitchFamily="34" charset="0"/>
                <a:cs typeface="Arial" panose="020B0604020202020204" pitchFamily="34" charset="0"/>
              </a:rPr>
              <a:t>MBDS 2020-21</a:t>
            </a:r>
          </a:p>
        </p:txBody>
      </p:sp>
      <p:pic>
        <p:nvPicPr>
          <p:cNvPr id="8" name="Imagen 7">
            <a:extLst>
              <a:ext uri="{FF2B5EF4-FFF2-40B4-BE49-F238E27FC236}">
                <a16:creationId xmlns:a16="http://schemas.microsoft.com/office/drawing/2014/main" xmlns="" id="{6FB487F8-E05E-4C10-A8D1-9196AC589A56}"/>
              </a:ext>
            </a:extLst>
          </p:cNvPr>
          <p:cNvPicPr>
            <a:picLocks noChangeAspect="1"/>
          </p:cNvPicPr>
          <p:nvPr userDrawn="1"/>
        </p:nvPicPr>
        <p:blipFill>
          <a:blip r:embed="rId3"/>
          <a:stretch>
            <a:fillRect/>
          </a:stretch>
        </p:blipFill>
        <p:spPr>
          <a:xfrm>
            <a:off x="209216" y="163014"/>
            <a:ext cx="2452360" cy="426026"/>
          </a:xfrm>
          <a:prstGeom prst="rect">
            <a:avLst/>
          </a:prstGeom>
        </p:spPr>
      </p:pic>
    </p:spTree>
    <p:extLst>
      <p:ext uri="{BB962C8B-B14F-4D97-AF65-F5344CB8AC3E}">
        <p14:creationId xmlns:p14="http://schemas.microsoft.com/office/powerpoint/2010/main" val="2432131902"/>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hyperlink" Target="mailto:alex.kumenius@bts.tec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comments" Target="../comments/comment11.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comments" Target="../comments/comment1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comments" Target="../comments/comment4.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xmlns="" id="{FD53B3B9-C77D-46F0-8CA5-EE824D8AB923}"/>
              </a:ext>
            </a:extLst>
          </p:cNvPr>
          <p:cNvSpPr>
            <a:spLocks noGrp="1"/>
          </p:cNvSpPr>
          <p:nvPr>
            <p:ph type="body" sz="quarter" idx="10"/>
          </p:nvPr>
        </p:nvSpPr>
        <p:spPr>
          <a:xfrm>
            <a:off x="555577" y="2411759"/>
            <a:ext cx="6706459" cy="1280894"/>
          </a:xfrm>
        </p:spPr>
        <p:txBody>
          <a:bodyPr/>
          <a:lstStyle/>
          <a:p>
            <a:r>
              <a:rPr lang="es-ES" dirty="0" err="1"/>
              <a:t>Statistical</a:t>
            </a:r>
            <a:r>
              <a:rPr lang="es-ES" dirty="0"/>
              <a:t> </a:t>
            </a:r>
            <a:r>
              <a:rPr lang="es-ES" dirty="0" err="1"/>
              <a:t>Foundations</a:t>
            </a:r>
            <a:r>
              <a:rPr lang="es-ES" dirty="0"/>
              <a:t> </a:t>
            </a:r>
            <a:r>
              <a:rPr lang="es-ES" dirty="0" err="1"/>
              <a:t>for</a:t>
            </a:r>
            <a:r>
              <a:rPr lang="es-ES" dirty="0"/>
              <a:t> DS</a:t>
            </a:r>
          </a:p>
        </p:txBody>
      </p:sp>
      <p:sp>
        <p:nvSpPr>
          <p:cNvPr id="6" name="Marcador de texto 5">
            <a:extLst>
              <a:ext uri="{FF2B5EF4-FFF2-40B4-BE49-F238E27FC236}">
                <a16:creationId xmlns:a16="http://schemas.microsoft.com/office/drawing/2014/main" xmlns="" id="{18B565E6-3335-468F-89A0-6BB60320E3B2}"/>
              </a:ext>
            </a:extLst>
          </p:cNvPr>
          <p:cNvSpPr>
            <a:spLocks noGrp="1"/>
          </p:cNvSpPr>
          <p:nvPr>
            <p:ph type="body" sz="quarter" idx="11"/>
          </p:nvPr>
        </p:nvSpPr>
        <p:spPr/>
        <p:txBody>
          <a:bodyPr>
            <a:normAutofit lnSpcReduction="10000"/>
          </a:bodyPr>
          <a:lstStyle/>
          <a:p>
            <a:r>
              <a:rPr lang="es-ES" dirty="0"/>
              <a:t>Nombre Completo Formador</a:t>
            </a:r>
          </a:p>
        </p:txBody>
      </p:sp>
      <p:sp>
        <p:nvSpPr>
          <p:cNvPr id="7" name="Marcador de texto 6">
            <a:extLst>
              <a:ext uri="{FF2B5EF4-FFF2-40B4-BE49-F238E27FC236}">
                <a16:creationId xmlns:a16="http://schemas.microsoft.com/office/drawing/2014/main" xmlns="" id="{D5EDEC6D-CC5C-4D0A-B9D9-0B2592247F98}"/>
              </a:ext>
            </a:extLst>
          </p:cNvPr>
          <p:cNvSpPr>
            <a:spLocks noGrp="1"/>
          </p:cNvSpPr>
          <p:nvPr>
            <p:ph type="body" sz="quarter" idx="12"/>
          </p:nvPr>
        </p:nvSpPr>
        <p:spPr/>
        <p:txBody>
          <a:bodyPr>
            <a:normAutofit lnSpcReduction="10000"/>
          </a:bodyPr>
          <a:lstStyle/>
          <a:p>
            <a:r>
              <a:rPr lang="es-ES" dirty="0" err="1">
                <a:hlinkClick r:id="rId2"/>
              </a:rPr>
              <a:t>Nombre.apellido@bts.tech</a:t>
            </a:r>
            <a:r>
              <a:rPr lang="es-ES" dirty="0"/>
              <a:t> </a:t>
            </a:r>
          </a:p>
        </p:txBody>
      </p:sp>
    </p:spTree>
    <p:extLst>
      <p:ext uri="{BB962C8B-B14F-4D97-AF65-F5344CB8AC3E}">
        <p14:creationId xmlns:p14="http://schemas.microsoft.com/office/powerpoint/2010/main" val="3897522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xmlns="" id="{6F769437-4A5D-415F-92F0-29F4082B958F}"/>
              </a:ext>
            </a:extLst>
          </p:cNvPr>
          <p:cNvSpPr>
            <a:spLocks noGrp="1"/>
          </p:cNvSpPr>
          <p:nvPr>
            <p:ph type="title"/>
          </p:nvPr>
        </p:nvSpPr>
        <p:spPr/>
        <p:txBody>
          <a:bodyPr/>
          <a:lstStyle/>
          <a:p>
            <a:r>
              <a:rPr lang="es-ES" smtClean="0"/>
              <a:t>Stats Focuses On:</a:t>
            </a:r>
            <a:endParaRPr lang="es-ES"/>
          </a:p>
        </p:txBody>
      </p:sp>
      <p:sp>
        <p:nvSpPr>
          <p:cNvPr id="9" name="Marcador de contenido 8">
            <a:extLst>
              <a:ext uri="{FF2B5EF4-FFF2-40B4-BE49-F238E27FC236}">
                <a16:creationId xmlns:a16="http://schemas.microsoft.com/office/drawing/2014/main" xmlns="" id="{712C2827-D260-475C-B0FD-E3822A13A804}"/>
              </a:ext>
            </a:extLst>
          </p:cNvPr>
          <p:cNvSpPr>
            <a:spLocks noGrp="1"/>
          </p:cNvSpPr>
          <p:nvPr>
            <p:ph idx="1"/>
          </p:nvPr>
        </p:nvSpPr>
        <p:spPr/>
        <p:txBody>
          <a:bodyPr/>
          <a:lstStyle/>
          <a:p>
            <a:r>
              <a:rPr lang="es-ES" smtClean="0"/>
              <a:t>Collect</a:t>
            </a:r>
          </a:p>
          <a:p>
            <a:r>
              <a:rPr lang="es-ES" smtClean="0"/>
              <a:t>Analyze</a:t>
            </a:r>
          </a:p>
          <a:p>
            <a:r>
              <a:rPr lang="es-ES" smtClean="0"/>
              <a:t>Infer</a:t>
            </a:r>
          </a:p>
          <a:p>
            <a:r>
              <a:rPr lang="es-ES" smtClean="0"/>
              <a:t>Predict/Explain</a:t>
            </a:r>
          </a:p>
        </p:txBody>
      </p:sp>
    </p:spTree>
    <p:extLst>
      <p:ext uri="{BB962C8B-B14F-4D97-AF65-F5344CB8AC3E}">
        <p14:creationId xmlns:p14="http://schemas.microsoft.com/office/powerpoint/2010/main" val="824233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xmlns="" id="{6F769437-4A5D-415F-92F0-29F4082B958F}"/>
              </a:ext>
            </a:extLst>
          </p:cNvPr>
          <p:cNvSpPr>
            <a:spLocks noGrp="1"/>
          </p:cNvSpPr>
          <p:nvPr>
            <p:ph type="title"/>
          </p:nvPr>
        </p:nvSpPr>
        <p:spPr/>
        <p:txBody>
          <a:bodyPr/>
          <a:lstStyle/>
          <a:p>
            <a:r>
              <a:rPr lang="es-ES" smtClean="0"/>
              <a:t>Types of Variables</a:t>
            </a:r>
            <a:endParaRPr lang="es-ES"/>
          </a:p>
        </p:txBody>
      </p:sp>
      <p:pic>
        <p:nvPicPr>
          <p:cNvPr id="3" name="Picture 2"/>
          <p:cNvPicPr>
            <a:picLocks noChangeAspect="1"/>
          </p:cNvPicPr>
          <p:nvPr/>
        </p:nvPicPr>
        <p:blipFill rotWithShape="1">
          <a:blip r:embed="rId3"/>
          <a:srcRect l="3294" t="33529" r="43177" b="29869"/>
          <a:stretch/>
        </p:blipFill>
        <p:spPr>
          <a:xfrm>
            <a:off x="1663136" y="1316114"/>
            <a:ext cx="5817727" cy="2237589"/>
          </a:xfrm>
          <a:prstGeom prst="rect">
            <a:avLst/>
          </a:prstGeom>
        </p:spPr>
      </p:pic>
      <p:sp>
        <p:nvSpPr>
          <p:cNvPr id="6" name="Marcador de contenido 8">
            <a:extLst>
              <a:ext uri="{FF2B5EF4-FFF2-40B4-BE49-F238E27FC236}">
                <a16:creationId xmlns:a16="http://schemas.microsoft.com/office/drawing/2014/main" xmlns="" id="{712C2827-D260-475C-B0FD-E3822A13A804}"/>
              </a:ext>
            </a:extLst>
          </p:cNvPr>
          <p:cNvSpPr>
            <a:spLocks noGrp="1"/>
          </p:cNvSpPr>
          <p:nvPr>
            <p:ph idx="1"/>
          </p:nvPr>
        </p:nvSpPr>
        <p:spPr>
          <a:xfrm>
            <a:off x="457200" y="3674289"/>
            <a:ext cx="8229600" cy="2339237"/>
          </a:xfrm>
        </p:spPr>
        <p:txBody>
          <a:bodyPr>
            <a:normAutofit/>
          </a:bodyPr>
          <a:lstStyle/>
          <a:p>
            <a:r>
              <a:rPr lang="es-ES" sz="1800" smtClean="0"/>
              <a:t>Continuous: can always add another decimal to the figure</a:t>
            </a:r>
          </a:p>
          <a:p>
            <a:r>
              <a:rPr lang="es-ES" sz="1800" smtClean="0"/>
              <a:t>Categorical: Descriptive, not numeric (obviously)</a:t>
            </a:r>
          </a:p>
          <a:p>
            <a:pPr lvl="1"/>
            <a:r>
              <a:rPr lang="es-ES" sz="1400" smtClean="0"/>
              <a:t>Regular categorical: No inherent order to the categories (like colors)</a:t>
            </a:r>
          </a:p>
          <a:p>
            <a:pPr lvl="1"/>
            <a:r>
              <a:rPr lang="es-ES" sz="1400" smtClean="0"/>
              <a:t>Ordinal: Has a natural order (ex. Highest level of education, age group demographic, etc)</a:t>
            </a:r>
          </a:p>
        </p:txBody>
      </p:sp>
    </p:spTree>
    <p:extLst>
      <p:ext uri="{BB962C8B-B14F-4D97-AF65-F5344CB8AC3E}">
        <p14:creationId xmlns:p14="http://schemas.microsoft.com/office/powerpoint/2010/main" val="1593557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xmlns="" id="{6F769437-4A5D-415F-92F0-29F4082B958F}"/>
              </a:ext>
            </a:extLst>
          </p:cNvPr>
          <p:cNvSpPr>
            <a:spLocks noGrp="1"/>
          </p:cNvSpPr>
          <p:nvPr>
            <p:ph type="title"/>
          </p:nvPr>
        </p:nvSpPr>
        <p:spPr/>
        <p:txBody>
          <a:bodyPr/>
          <a:lstStyle/>
          <a:p>
            <a:r>
              <a:rPr lang="es-ES" smtClean="0"/>
              <a:t>Associated vs. Independent</a:t>
            </a:r>
            <a:endParaRPr lang="es-ES"/>
          </a:p>
        </p:txBody>
      </p:sp>
      <p:sp>
        <p:nvSpPr>
          <p:cNvPr id="6" name="Marcador de contenido 8">
            <a:extLst>
              <a:ext uri="{FF2B5EF4-FFF2-40B4-BE49-F238E27FC236}">
                <a16:creationId xmlns:a16="http://schemas.microsoft.com/office/drawing/2014/main" xmlns="" id="{712C2827-D260-475C-B0FD-E3822A13A804}"/>
              </a:ext>
            </a:extLst>
          </p:cNvPr>
          <p:cNvSpPr>
            <a:spLocks noGrp="1"/>
          </p:cNvSpPr>
          <p:nvPr>
            <p:ph idx="1"/>
          </p:nvPr>
        </p:nvSpPr>
        <p:spPr>
          <a:xfrm>
            <a:off x="457200" y="1511998"/>
            <a:ext cx="8229600" cy="2339237"/>
          </a:xfrm>
        </p:spPr>
        <p:txBody>
          <a:bodyPr>
            <a:normAutofit/>
          </a:bodyPr>
          <a:lstStyle/>
          <a:p>
            <a:r>
              <a:rPr lang="es-ES" sz="1400" smtClean="0"/>
              <a:t>Associated/Correlated:</a:t>
            </a:r>
          </a:p>
          <a:p>
            <a:pPr lvl="1"/>
            <a:r>
              <a:rPr lang="es-ES" sz="1400" smtClean="0"/>
              <a:t>Correlation is for numeric variables, ex. Height correlates with weight</a:t>
            </a:r>
          </a:p>
          <a:p>
            <a:pPr lvl="1"/>
            <a:r>
              <a:rPr lang="es-ES" sz="1400" smtClean="0"/>
              <a:t>Associated is for categorical, ex. Smoking and risk of dying (also used if we’re talking about a cateogrical vs a numeric, such as associating height and weight)</a:t>
            </a:r>
          </a:p>
          <a:p>
            <a:r>
              <a:rPr lang="es-ES" sz="1400" smtClean="0"/>
              <a:t>Independence:</a:t>
            </a:r>
          </a:p>
          <a:p>
            <a:pPr lvl="1"/>
            <a:r>
              <a:rPr lang="es-ES" sz="1400" smtClean="0"/>
              <a:t>Knowing something about one variable gives you no information about a second variable</a:t>
            </a:r>
          </a:p>
        </p:txBody>
      </p:sp>
    </p:spTree>
    <p:extLst>
      <p:ext uri="{BB962C8B-B14F-4D97-AF65-F5344CB8AC3E}">
        <p14:creationId xmlns:p14="http://schemas.microsoft.com/office/powerpoint/2010/main" val="665013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xmlns="" id="{6F769437-4A5D-415F-92F0-29F4082B958F}"/>
              </a:ext>
            </a:extLst>
          </p:cNvPr>
          <p:cNvSpPr>
            <a:spLocks noGrp="1"/>
          </p:cNvSpPr>
          <p:nvPr>
            <p:ph type="title"/>
          </p:nvPr>
        </p:nvSpPr>
        <p:spPr/>
        <p:txBody>
          <a:bodyPr/>
          <a:lstStyle/>
          <a:p>
            <a:r>
              <a:rPr lang="es-ES" smtClean="0"/>
              <a:t>Terminology</a:t>
            </a:r>
            <a:endParaRPr lang="es-ES"/>
          </a:p>
        </p:txBody>
      </p:sp>
      <p:sp>
        <p:nvSpPr>
          <p:cNvPr id="6" name="Marcador de contenido 8">
            <a:extLst>
              <a:ext uri="{FF2B5EF4-FFF2-40B4-BE49-F238E27FC236}">
                <a16:creationId xmlns:a16="http://schemas.microsoft.com/office/drawing/2014/main" xmlns="" id="{712C2827-D260-475C-B0FD-E3822A13A804}"/>
              </a:ext>
            </a:extLst>
          </p:cNvPr>
          <p:cNvSpPr>
            <a:spLocks noGrp="1"/>
          </p:cNvSpPr>
          <p:nvPr>
            <p:ph idx="1"/>
          </p:nvPr>
        </p:nvSpPr>
        <p:spPr>
          <a:xfrm>
            <a:off x="457200" y="1511998"/>
            <a:ext cx="4426772" cy="5060924"/>
          </a:xfrm>
        </p:spPr>
        <p:txBody>
          <a:bodyPr>
            <a:normAutofit/>
          </a:bodyPr>
          <a:lstStyle/>
          <a:p>
            <a:r>
              <a:rPr lang="es-ES" sz="1400" smtClean="0"/>
              <a:t>Collecting Data:</a:t>
            </a:r>
            <a:r>
              <a:rPr lang="es-ES" sz="1400"/>
              <a:t> </a:t>
            </a:r>
            <a:r>
              <a:rPr lang="es-ES" sz="1400" smtClean="0"/>
              <a:t>Sample data from population</a:t>
            </a:r>
          </a:p>
          <a:p>
            <a:r>
              <a:rPr lang="es-ES" sz="1400" smtClean="0"/>
              <a:t>Explanatory vs. Response</a:t>
            </a:r>
          </a:p>
          <a:p>
            <a:pPr lvl="1"/>
            <a:r>
              <a:rPr lang="es-ES" sz="1400" smtClean="0"/>
              <a:t>Explanatory = Independent</a:t>
            </a:r>
          </a:p>
          <a:p>
            <a:pPr lvl="1"/>
            <a:r>
              <a:rPr lang="es-ES" sz="1400" smtClean="0"/>
              <a:t>Response = Dependent</a:t>
            </a:r>
          </a:p>
          <a:p>
            <a:r>
              <a:rPr lang="es-ES" sz="1400" smtClean="0"/>
              <a:t>“Association/Correlation does not implay causation.”</a:t>
            </a:r>
          </a:p>
          <a:p>
            <a:r>
              <a:rPr lang="es-ES" sz="1400" smtClean="0"/>
              <a:t>Confounding variable: Something “behind the scenes” that is confusing conclusions</a:t>
            </a:r>
          </a:p>
          <a:p>
            <a:pPr lvl="1"/>
            <a:r>
              <a:rPr lang="es-ES" sz="1400" smtClean="0"/>
              <a:t>Example: there’s a good correlation between the amt. Of chocolate consumed annually by a country, and the number of Nobel prizes won by that country. The confounding variable is the </a:t>
            </a:r>
            <a:r>
              <a:rPr lang="es-ES" sz="1400" b="1" smtClean="0"/>
              <a:t>wealth </a:t>
            </a:r>
            <a:r>
              <a:rPr lang="es-ES" sz="1400" smtClean="0"/>
              <a:t>of the country.</a:t>
            </a:r>
            <a:endParaRPr lang="es-ES" sz="1400"/>
          </a:p>
          <a:p>
            <a:r>
              <a:rPr lang="es-ES" sz="1400" smtClean="0"/>
              <a:t>Experimental Design:</a:t>
            </a:r>
          </a:p>
          <a:p>
            <a:pPr lvl="1"/>
            <a:r>
              <a:rPr lang="es-ES" sz="1400" smtClean="0"/>
              <a:t>Control</a:t>
            </a:r>
          </a:p>
          <a:p>
            <a:pPr lvl="1"/>
            <a:r>
              <a:rPr lang="es-ES" sz="1400" smtClean="0"/>
              <a:t>Randomization</a:t>
            </a:r>
          </a:p>
          <a:p>
            <a:pPr lvl="1"/>
            <a:r>
              <a:rPr lang="es-ES" sz="1400" smtClean="0"/>
              <a:t>Replication</a:t>
            </a:r>
          </a:p>
          <a:p>
            <a:pPr lvl="1"/>
            <a:r>
              <a:rPr lang="es-ES" sz="1400" smtClean="0"/>
              <a:t>Blocking</a:t>
            </a:r>
          </a:p>
        </p:txBody>
      </p:sp>
      <p:pic>
        <p:nvPicPr>
          <p:cNvPr id="3" name="Picture 2"/>
          <p:cNvPicPr>
            <a:picLocks noChangeAspect="1"/>
          </p:cNvPicPr>
          <p:nvPr/>
        </p:nvPicPr>
        <p:blipFill rotWithShape="1">
          <a:blip r:embed="rId3"/>
          <a:srcRect l="10235" t="25372" r="44353" b="31961"/>
          <a:stretch/>
        </p:blipFill>
        <p:spPr>
          <a:xfrm>
            <a:off x="5212080" y="1316114"/>
            <a:ext cx="3668359" cy="1938719"/>
          </a:xfrm>
          <a:prstGeom prst="rect">
            <a:avLst/>
          </a:prstGeom>
        </p:spPr>
      </p:pic>
      <p:pic>
        <p:nvPicPr>
          <p:cNvPr id="5" name="Picture 4"/>
          <p:cNvPicPr>
            <a:picLocks noChangeAspect="1"/>
          </p:cNvPicPr>
          <p:nvPr/>
        </p:nvPicPr>
        <p:blipFill rotWithShape="1">
          <a:blip r:embed="rId4"/>
          <a:srcRect l="14824" t="20771" r="50353" b="21922"/>
          <a:stretch/>
        </p:blipFill>
        <p:spPr>
          <a:xfrm>
            <a:off x="5454127" y="3725754"/>
            <a:ext cx="3184263" cy="2947596"/>
          </a:xfrm>
          <a:prstGeom prst="rect">
            <a:avLst/>
          </a:prstGeom>
        </p:spPr>
      </p:pic>
    </p:spTree>
    <p:extLst>
      <p:ext uri="{BB962C8B-B14F-4D97-AF65-F5344CB8AC3E}">
        <p14:creationId xmlns:p14="http://schemas.microsoft.com/office/powerpoint/2010/main" val="1085920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9864B1A-5706-42CB-ADBE-10D83D094A3F}"/>
              </a:ext>
            </a:extLst>
          </p:cNvPr>
          <p:cNvSpPr>
            <a:spLocks noGrp="1"/>
          </p:cNvSpPr>
          <p:nvPr>
            <p:ph type="title"/>
          </p:nvPr>
        </p:nvSpPr>
        <p:spPr>
          <a:xfrm>
            <a:off x="457200" y="172464"/>
            <a:ext cx="8229600" cy="1143000"/>
          </a:xfrm>
        </p:spPr>
        <p:txBody>
          <a:bodyPr/>
          <a:lstStyle/>
          <a:p>
            <a:r>
              <a:rPr lang="es-ES" dirty="0"/>
              <a:t>Project </a:t>
            </a:r>
            <a:r>
              <a:rPr lang="en-GB" dirty="0"/>
              <a:t>Lifecycle</a:t>
            </a:r>
          </a:p>
        </p:txBody>
      </p:sp>
      <p:grpSp>
        <p:nvGrpSpPr>
          <p:cNvPr id="33" name="Grupo 32">
            <a:extLst>
              <a:ext uri="{FF2B5EF4-FFF2-40B4-BE49-F238E27FC236}">
                <a16:creationId xmlns:a16="http://schemas.microsoft.com/office/drawing/2014/main" xmlns="" id="{F186905F-7C7E-477A-A37B-8172F4324514}"/>
              </a:ext>
            </a:extLst>
          </p:cNvPr>
          <p:cNvGrpSpPr/>
          <p:nvPr/>
        </p:nvGrpSpPr>
        <p:grpSpPr>
          <a:xfrm>
            <a:off x="628228" y="1242584"/>
            <a:ext cx="7952040" cy="5106600"/>
            <a:chOff x="628228" y="1242584"/>
            <a:chExt cx="7952040" cy="5106600"/>
          </a:xfrm>
        </p:grpSpPr>
        <p:grpSp>
          <p:nvGrpSpPr>
            <p:cNvPr id="34" name="Group 1">
              <a:extLst>
                <a:ext uri="{FF2B5EF4-FFF2-40B4-BE49-F238E27FC236}">
                  <a16:creationId xmlns:a16="http://schemas.microsoft.com/office/drawing/2014/main" xmlns="" id="{08C8A84D-C441-40DC-9997-27DA9FF9F2A6}"/>
                </a:ext>
              </a:extLst>
            </p:cNvPr>
            <p:cNvGrpSpPr/>
            <p:nvPr/>
          </p:nvGrpSpPr>
          <p:grpSpPr>
            <a:xfrm>
              <a:off x="2304748" y="1666304"/>
              <a:ext cx="4847760" cy="4682880"/>
              <a:chOff x="2540160" y="1716480"/>
              <a:chExt cx="4847760" cy="4682880"/>
            </a:xfrm>
          </p:grpSpPr>
          <p:pic>
            <p:nvPicPr>
              <p:cNvPr id="42" name="Picture 31">
                <a:extLst>
                  <a:ext uri="{FF2B5EF4-FFF2-40B4-BE49-F238E27FC236}">
                    <a16:creationId xmlns:a16="http://schemas.microsoft.com/office/drawing/2014/main" xmlns="" id="{5EE0BAE0-6286-402F-8E2C-8F8B0CB80EA5}"/>
                  </a:ext>
                </a:extLst>
              </p:cNvPr>
              <p:cNvPicPr/>
              <p:nvPr/>
            </p:nvPicPr>
            <p:blipFill>
              <a:blip r:embed="rId2"/>
              <a:stretch/>
            </p:blipFill>
            <p:spPr>
              <a:xfrm>
                <a:off x="2540160" y="1716480"/>
                <a:ext cx="4847760" cy="4682880"/>
              </a:xfrm>
              <a:prstGeom prst="rect">
                <a:avLst/>
              </a:prstGeom>
              <a:ln>
                <a:noFill/>
              </a:ln>
            </p:spPr>
          </p:pic>
          <p:sp>
            <p:nvSpPr>
              <p:cNvPr id="43" name="CustomShape 2">
                <a:extLst>
                  <a:ext uri="{FF2B5EF4-FFF2-40B4-BE49-F238E27FC236}">
                    <a16:creationId xmlns:a16="http://schemas.microsoft.com/office/drawing/2014/main" xmlns="" id="{6F0BFCBB-E496-4FB1-B601-DDE76EE33B62}"/>
                  </a:ext>
                </a:extLst>
              </p:cNvPr>
              <p:cNvSpPr/>
              <p:nvPr/>
            </p:nvSpPr>
            <p:spPr>
              <a:xfrm>
                <a:off x="6045120" y="3282120"/>
                <a:ext cx="1110600" cy="514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lstStyle/>
              <a:p>
                <a:pPr algn="ctr">
                  <a:lnSpc>
                    <a:spcPct val="100000"/>
                  </a:lnSpc>
                </a:pPr>
                <a:r>
                  <a:rPr lang="en-US" sz="1400" b="1" strike="noStrike" spc="-1">
                    <a:solidFill>
                      <a:srgbClr val="000000"/>
                    </a:solidFill>
                    <a:latin typeface="Arial"/>
                    <a:ea typeface="Arial"/>
                  </a:rPr>
                  <a:t>Data collection</a:t>
                </a:r>
                <a:endParaRPr lang="en-US" sz="1400" b="0" strike="noStrike" spc="-1">
                  <a:latin typeface="Arial"/>
                </a:endParaRPr>
              </a:p>
            </p:txBody>
          </p:sp>
          <p:sp>
            <p:nvSpPr>
              <p:cNvPr id="44" name="CustomShape 3">
                <a:extLst>
                  <a:ext uri="{FF2B5EF4-FFF2-40B4-BE49-F238E27FC236}">
                    <a16:creationId xmlns:a16="http://schemas.microsoft.com/office/drawing/2014/main" xmlns="" id="{2B56274D-90DE-4154-A93A-80A243965B4F}"/>
                  </a:ext>
                </a:extLst>
              </p:cNvPr>
              <p:cNvSpPr/>
              <p:nvPr/>
            </p:nvSpPr>
            <p:spPr>
              <a:xfrm>
                <a:off x="4353840" y="2089080"/>
                <a:ext cx="1100160" cy="514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lstStyle/>
              <a:p>
                <a:pPr algn="ctr">
                  <a:lnSpc>
                    <a:spcPct val="100000"/>
                  </a:lnSpc>
                </a:pPr>
                <a:r>
                  <a:rPr lang="en-US" sz="1400" b="1" strike="noStrike" spc="-1">
                    <a:solidFill>
                      <a:srgbClr val="000000"/>
                    </a:solidFill>
                    <a:latin typeface="Arial"/>
                    <a:ea typeface="Arial"/>
                  </a:rPr>
                  <a:t>UnderstandBusiness</a:t>
                </a:r>
                <a:endParaRPr lang="en-US" sz="1400" b="0" strike="noStrike" spc="-1">
                  <a:latin typeface="Arial"/>
                </a:endParaRPr>
              </a:p>
            </p:txBody>
          </p:sp>
          <p:sp>
            <p:nvSpPr>
              <p:cNvPr id="45" name="CustomShape 4">
                <a:extLst>
                  <a:ext uri="{FF2B5EF4-FFF2-40B4-BE49-F238E27FC236}">
                    <a16:creationId xmlns:a16="http://schemas.microsoft.com/office/drawing/2014/main" xmlns="" id="{AE53F460-607D-4B1C-A32D-41291B84F399}"/>
                  </a:ext>
                </a:extLst>
              </p:cNvPr>
              <p:cNvSpPr/>
              <p:nvPr/>
            </p:nvSpPr>
            <p:spPr>
              <a:xfrm>
                <a:off x="5292000" y="5256720"/>
                <a:ext cx="1247040" cy="514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lstStyle/>
              <a:p>
                <a:pPr algn="ctr">
                  <a:lnSpc>
                    <a:spcPct val="100000"/>
                  </a:lnSpc>
                </a:pPr>
                <a:r>
                  <a:rPr lang="en-US" sz="1400" b="1" strike="noStrike" spc="-1">
                    <a:solidFill>
                      <a:srgbClr val="000000"/>
                    </a:solidFill>
                    <a:latin typeface="Arial"/>
                    <a:ea typeface="Arial"/>
                  </a:rPr>
                  <a:t>Analysis &amp; Visualization</a:t>
                </a:r>
                <a:endParaRPr lang="en-US" sz="1400" b="0" strike="noStrike" spc="-1">
                  <a:latin typeface="Arial"/>
                </a:endParaRPr>
              </a:p>
            </p:txBody>
          </p:sp>
          <p:sp>
            <p:nvSpPr>
              <p:cNvPr id="46" name="CustomShape 5">
                <a:extLst>
                  <a:ext uri="{FF2B5EF4-FFF2-40B4-BE49-F238E27FC236}">
                    <a16:creationId xmlns:a16="http://schemas.microsoft.com/office/drawing/2014/main" xmlns="" id="{F6E10F77-E0C9-473B-89C1-07063FEC5FCA}"/>
                  </a:ext>
                </a:extLst>
              </p:cNvPr>
              <p:cNvSpPr/>
              <p:nvPr/>
            </p:nvSpPr>
            <p:spPr>
              <a:xfrm>
                <a:off x="3978720" y="3709080"/>
                <a:ext cx="1935000" cy="48456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algn="ctr">
                  <a:lnSpc>
                    <a:spcPct val="100000"/>
                  </a:lnSpc>
                </a:pPr>
                <a:r>
                  <a:rPr lang="en-US" sz="1300" b="1" strike="noStrike" spc="-1">
                    <a:solidFill>
                      <a:srgbClr val="000000"/>
                    </a:solidFill>
                    <a:latin typeface="Arial"/>
                    <a:ea typeface="Arial"/>
                  </a:rPr>
                  <a:t>To lead and manage Big Data projects</a:t>
                </a:r>
                <a:endParaRPr lang="en-US" sz="1300" b="0" strike="noStrike" spc="-1">
                  <a:latin typeface="Arial"/>
                </a:endParaRPr>
              </a:p>
            </p:txBody>
          </p:sp>
        </p:grpSp>
        <p:sp>
          <p:nvSpPr>
            <p:cNvPr id="35" name="CustomShape 6">
              <a:extLst>
                <a:ext uri="{FF2B5EF4-FFF2-40B4-BE49-F238E27FC236}">
                  <a16:creationId xmlns:a16="http://schemas.microsoft.com/office/drawing/2014/main" xmlns="" id="{E4AFA5AC-C580-4D87-AAC3-A454918839EB}"/>
                </a:ext>
              </a:extLst>
            </p:cNvPr>
            <p:cNvSpPr/>
            <p:nvPr/>
          </p:nvSpPr>
          <p:spPr>
            <a:xfrm>
              <a:off x="5326228" y="1242584"/>
              <a:ext cx="2077560" cy="634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lstStyle/>
            <a:p>
              <a:pPr>
                <a:lnSpc>
                  <a:spcPct val="100000"/>
                </a:lnSpc>
              </a:pPr>
              <a:r>
                <a:rPr lang="en-US" sz="1200" b="1" strike="noStrike" spc="-1">
                  <a:solidFill>
                    <a:srgbClr val="000000"/>
                  </a:solidFill>
                  <a:latin typeface="Arial"/>
                  <a:ea typeface="Arial"/>
                </a:rPr>
                <a:t>DEFINE</a:t>
              </a:r>
              <a:r>
                <a:rPr lang="en-US" sz="1200" b="0" strike="noStrike" spc="-1">
                  <a:solidFill>
                    <a:srgbClr val="000000"/>
                  </a:solidFill>
                  <a:latin typeface="Arial"/>
                  <a:ea typeface="Arial"/>
                </a:rPr>
                <a:t> data-driven opportunities based on business value creation</a:t>
              </a:r>
              <a:endParaRPr lang="en-US" sz="1200" b="0" strike="noStrike" spc="-1">
                <a:latin typeface="Arial"/>
              </a:endParaRPr>
            </a:p>
          </p:txBody>
        </p:sp>
        <p:sp>
          <p:nvSpPr>
            <p:cNvPr id="36" name="CustomShape 7">
              <a:extLst>
                <a:ext uri="{FF2B5EF4-FFF2-40B4-BE49-F238E27FC236}">
                  <a16:creationId xmlns:a16="http://schemas.microsoft.com/office/drawing/2014/main" xmlns="" id="{49A1526E-8B82-4E2D-B544-31E94D32A56A}"/>
                </a:ext>
              </a:extLst>
            </p:cNvPr>
            <p:cNvSpPr/>
            <p:nvPr/>
          </p:nvSpPr>
          <p:spPr>
            <a:xfrm>
              <a:off x="7145308" y="3170384"/>
              <a:ext cx="1434960" cy="634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lstStyle/>
            <a:p>
              <a:pPr>
                <a:lnSpc>
                  <a:spcPct val="100000"/>
                </a:lnSpc>
              </a:pPr>
              <a:r>
                <a:rPr lang="en-US" sz="1200" b="1" strike="noStrike" spc="-1">
                  <a:solidFill>
                    <a:srgbClr val="000000"/>
                  </a:solidFill>
                  <a:latin typeface="Arial"/>
                  <a:ea typeface="Arial"/>
                </a:rPr>
                <a:t>IDENTIFY</a:t>
              </a:r>
              <a:r>
                <a:rPr lang="en-US" sz="1200" b="0" strike="noStrike" spc="-1">
                  <a:solidFill>
                    <a:srgbClr val="000000"/>
                  </a:solidFill>
                  <a:latin typeface="Arial"/>
                  <a:ea typeface="Arial"/>
                </a:rPr>
                <a:t>,</a:t>
              </a:r>
              <a:r>
                <a:rPr lang="en-US" sz="1200" b="1" strike="noStrike" spc="-1">
                  <a:solidFill>
                    <a:srgbClr val="000000"/>
                  </a:solidFill>
                  <a:latin typeface="Arial"/>
                  <a:ea typeface="Arial"/>
                </a:rPr>
                <a:t> </a:t>
              </a:r>
              <a:r>
                <a:rPr lang="en-US" sz="1200" b="0" strike="noStrike" spc="-1">
                  <a:solidFill>
                    <a:srgbClr val="000000"/>
                  </a:solidFill>
                  <a:latin typeface="Arial"/>
                  <a:ea typeface="Arial"/>
                </a:rPr>
                <a:t>transform and validate data</a:t>
              </a:r>
              <a:endParaRPr lang="en-US" sz="1200" b="0" strike="noStrike" spc="-1">
                <a:latin typeface="Arial"/>
              </a:endParaRPr>
            </a:p>
          </p:txBody>
        </p:sp>
        <p:sp>
          <p:nvSpPr>
            <p:cNvPr id="37" name="CustomShape 8">
              <a:extLst>
                <a:ext uri="{FF2B5EF4-FFF2-40B4-BE49-F238E27FC236}">
                  <a16:creationId xmlns:a16="http://schemas.microsoft.com/office/drawing/2014/main" xmlns="" id="{D7AED2F3-7937-413D-AF86-6B0BBB7B4F26}"/>
                </a:ext>
              </a:extLst>
            </p:cNvPr>
            <p:cNvSpPr/>
            <p:nvPr/>
          </p:nvSpPr>
          <p:spPr>
            <a:xfrm>
              <a:off x="2412388" y="3385664"/>
              <a:ext cx="1163160" cy="301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lstStyle/>
            <a:p>
              <a:pPr algn="ctr">
                <a:lnSpc>
                  <a:spcPct val="100000"/>
                </a:lnSpc>
              </a:pPr>
              <a:r>
                <a:rPr lang="en-US" sz="1400" b="1" strike="noStrike" spc="-1">
                  <a:solidFill>
                    <a:srgbClr val="000000"/>
                  </a:solidFill>
                  <a:latin typeface="Arial"/>
                  <a:ea typeface="Arial"/>
                </a:rPr>
                <a:t>Exploit</a:t>
              </a:r>
              <a:endParaRPr lang="en-US" sz="1400" b="0" strike="noStrike" spc="-1">
                <a:latin typeface="Arial"/>
              </a:endParaRPr>
            </a:p>
          </p:txBody>
        </p:sp>
        <p:sp>
          <p:nvSpPr>
            <p:cNvPr id="38" name="CustomShape 9">
              <a:extLst>
                <a:ext uri="{FF2B5EF4-FFF2-40B4-BE49-F238E27FC236}">
                  <a16:creationId xmlns:a16="http://schemas.microsoft.com/office/drawing/2014/main" xmlns="" id="{4912D919-6572-4867-914A-C7CA36B00124}"/>
                </a:ext>
              </a:extLst>
            </p:cNvPr>
            <p:cNvSpPr/>
            <p:nvPr/>
          </p:nvSpPr>
          <p:spPr>
            <a:xfrm>
              <a:off x="1112428" y="5614064"/>
              <a:ext cx="1816200" cy="6339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lstStyle/>
            <a:p>
              <a:pPr>
                <a:lnSpc>
                  <a:spcPct val="100000"/>
                </a:lnSpc>
              </a:pPr>
              <a:r>
                <a:rPr lang="en-US" sz="1200" b="1" strike="noStrike" spc="-1">
                  <a:solidFill>
                    <a:srgbClr val="000000"/>
                  </a:solidFill>
                  <a:latin typeface="Arial"/>
                  <a:ea typeface="Arial"/>
                </a:rPr>
                <a:t>DEVELOP &amp; TRAIN </a:t>
              </a:r>
              <a:r>
                <a:rPr lang="en-US" sz="1200" b="0" strike="noStrike" spc="-1">
                  <a:solidFill>
                    <a:srgbClr val="000000"/>
                  </a:solidFill>
                  <a:latin typeface="Arial"/>
                  <a:ea typeface="Arial"/>
                </a:rPr>
                <a:t>intelligent</a:t>
              </a:r>
              <a:r>
                <a:rPr lang="en-US" sz="1200" b="1" strike="noStrike" spc="-1">
                  <a:solidFill>
                    <a:srgbClr val="000000"/>
                  </a:solidFill>
                  <a:latin typeface="Arial"/>
                  <a:ea typeface="Arial"/>
                </a:rPr>
                <a:t> </a:t>
              </a:r>
              <a:r>
                <a:rPr lang="en-US" sz="1200" b="0" strike="noStrike" spc="-1">
                  <a:solidFill>
                    <a:srgbClr val="000000"/>
                  </a:solidFill>
                  <a:latin typeface="Arial"/>
                  <a:ea typeface="Arial"/>
                </a:rPr>
                <a:t>data algorithms</a:t>
              </a:r>
              <a:endParaRPr lang="en-US" sz="1200" b="0" strike="noStrike" spc="-1">
                <a:latin typeface="Arial"/>
              </a:endParaRPr>
            </a:p>
          </p:txBody>
        </p:sp>
        <p:sp>
          <p:nvSpPr>
            <p:cNvPr id="39" name="CustomShape 10">
              <a:extLst>
                <a:ext uri="{FF2B5EF4-FFF2-40B4-BE49-F238E27FC236}">
                  <a16:creationId xmlns:a16="http://schemas.microsoft.com/office/drawing/2014/main" xmlns="" id="{89CC049B-400A-401A-BB22-175BE8E289FC}"/>
                </a:ext>
              </a:extLst>
            </p:cNvPr>
            <p:cNvSpPr/>
            <p:nvPr/>
          </p:nvSpPr>
          <p:spPr>
            <a:xfrm>
              <a:off x="628228" y="3170384"/>
              <a:ext cx="1837080" cy="634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lstStyle/>
            <a:p>
              <a:pPr>
                <a:lnSpc>
                  <a:spcPct val="100000"/>
                </a:lnSpc>
              </a:pPr>
              <a:r>
                <a:rPr lang="en-US" sz="1200" b="1" strike="noStrike" spc="-1">
                  <a:solidFill>
                    <a:srgbClr val="000000"/>
                  </a:solidFill>
                  <a:latin typeface="Arial"/>
                  <a:ea typeface="Arial"/>
                </a:rPr>
                <a:t>IMPLEMENT &amp; OPTIMIZE</a:t>
              </a:r>
              <a:r>
                <a:rPr lang="en-US" sz="1200" b="0" strike="noStrike" spc="-1">
                  <a:solidFill>
                    <a:srgbClr val="000000"/>
                  </a:solidFill>
                  <a:latin typeface="Arial"/>
                  <a:ea typeface="Arial"/>
                </a:rPr>
                <a:t> data-driven business models</a:t>
              </a:r>
              <a:endParaRPr lang="en-US" sz="1200" b="0" strike="noStrike" spc="-1">
                <a:latin typeface="Arial"/>
              </a:endParaRPr>
            </a:p>
          </p:txBody>
        </p:sp>
        <p:sp>
          <p:nvSpPr>
            <p:cNvPr id="40" name="CustomShape 11">
              <a:extLst>
                <a:ext uri="{FF2B5EF4-FFF2-40B4-BE49-F238E27FC236}">
                  <a16:creationId xmlns:a16="http://schemas.microsoft.com/office/drawing/2014/main" xmlns="" id="{F0EF6AA7-53D6-4111-AB72-42658CA49D1B}"/>
                </a:ext>
              </a:extLst>
            </p:cNvPr>
            <p:cNvSpPr/>
            <p:nvPr/>
          </p:nvSpPr>
          <p:spPr>
            <a:xfrm>
              <a:off x="6502708" y="5614064"/>
              <a:ext cx="2077560" cy="452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lstStyle/>
            <a:p>
              <a:pPr>
                <a:lnSpc>
                  <a:spcPct val="100000"/>
                </a:lnSpc>
              </a:pPr>
              <a:r>
                <a:rPr lang="en-US" sz="1200" b="1" strike="noStrike" spc="-1">
                  <a:solidFill>
                    <a:srgbClr val="000000"/>
                  </a:solidFill>
                  <a:latin typeface="Arial"/>
                  <a:ea typeface="Arial"/>
                </a:rPr>
                <a:t>DEVELOP</a:t>
              </a:r>
              <a:r>
                <a:rPr lang="en-US" sz="1200" b="0" strike="noStrike" spc="-1">
                  <a:solidFill>
                    <a:srgbClr val="000000"/>
                  </a:solidFill>
                  <a:latin typeface="Arial"/>
                  <a:ea typeface="Arial"/>
                </a:rPr>
                <a:t> analytical and data visualization techniques</a:t>
              </a:r>
              <a:endParaRPr lang="en-US" sz="1200" b="0" strike="noStrike" spc="-1">
                <a:latin typeface="Arial"/>
              </a:endParaRPr>
            </a:p>
          </p:txBody>
        </p:sp>
        <p:sp>
          <p:nvSpPr>
            <p:cNvPr id="41" name="CustomShape 12">
              <a:extLst>
                <a:ext uri="{FF2B5EF4-FFF2-40B4-BE49-F238E27FC236}">
                  <a16:creationId xmlns:a16="http://schemas.microsoft.com/office/drawing/2014/main" xmlns="" id="{082D823B-8B77-4C60-8EA7-1A45F970CA2E}"/>
                </a:ext>
              </a:extLst>
            </p:cNvPr>
            <p:cNvSpPr/>
            <p:nvPr/>
          </p:nvSpPr>
          <p:spPr>
            <a:xfrm>
              <a:off x="2995588" y="5216264"/>
              <a:ext cx="1247040" cy="514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lstStyle/>
            <a:p>
              <a:pPr algn="ctr">
                <a:lnSpc>
                  <a:spcPct val="100000"/>
                </a:lnSpc>
              </a:pPr>
              <a:r>
                <a:rPr lang="en-US" sz="1400" b="1" strike="noStrike" spc="-1">
                  <a:solidFill>
                    <a:srgbClr val="000000"/>
                  </a:solidFill>
                  <a:latin typeface="Arial"/>
                  <a:ea typeface="Arial"/>
                </a:rPr>
                <a:t>Smart</a:t>
              </a:r>
              <a:endParaRPr lang="en-US" sz="1400" b="0" strike="noStrike" spc="-1">
                <a:latin typeface="Arial"/>
              </a:endParaRPr>
            </a:p>
            <a:p>
              <a:pPr algn="ctr">
                <a:lnSpc>
                  <a:spcPct val="100000"/>
                </a:lnSpc>
              </a:pPr>
              <a:r>
                <a:rPr lang="en-US" sz="1400" b="1" strike="noStrike" spc="-1">
                  <a:solidFill>
                    <a:srgbClr val="000000"/>
                  </a:solidFill>
                  <a:latin typeface="Arial"/>
                  <a:ea typeface="Arial"/>
                </a:rPr>
                <a:t>Data</a:t>
              </a:r>
              <a:endParaRPr lang="en-US" sz="1400" b="0" strike="noStrike" spc="-1">
                <a:latin typeface="Arial"/>
              </a:endParaRPr>
            </a:p>
          </p:txBody>
        </p:sp>
      </p:grpSp>
    </p:spTree>
    <p:extLst>
      <p:ext uri="{BB962C8B-B14F-4D97-AF65-F5344CB8AC3E}">
        <p14:creationId xmlns:p14="http://schemas.microsoft.com/office/powerpoint/2010/main" val="793952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EEBA9A1-CA21-43E5-921C-3008D4370E8E}"/>
              </a:ext>
            </a:extLst>
          </p:cNvPr>
          <p:cNvSpPr>
            <a:spLocks noGrp="1"/>
          </p:cNvSpPr>
          <p:nvPr>
            <p:ph type="title"/>
          </p:nvPr>
        </p:nvSpPr>
        <p:spPr/>
        <p:txBody>
          <a:bodyPr/>
          <a:lstStyle/>
          <a:p>
            <a:r>
              <a:rPr lang="es-ES" dirty="0"/>
              <a:t>Project </a:t>
            </a:r>
            <a:r>
              <a:rPr lang="es-ES" dirty="0" err="1"/>
              <a:t>Lifecycle</a:t>
            </a:r>
            <a:endParaRPr lang="es-ES" dirty="0"/>
          </a:p>
        </p:txBody>
      </p:sp>
      <p:pic>
        <p:nvPicPr>
          <p:cNvPr id="42" name="Picture 31">
            <a:extLst>
              <a:ext uri="{FF2B5EF4-FFF2-40B4-BE49-F238E27FC236}">
                <a16:creationId xmlns:a16="http://schemas.microsoft.com/office/drawing/2014/main" xmlns="" id="{FFDE3DD7-93EF-46D4-8038-0E7AB822B566}"/>
              </a:ext>
            </a:extLst>
          </p:cNvPr>
          <p:cNvPicPr/>
          <p:nvPr/>
        </p:nvPicPr>
        <p:blipFill>
          <a:blip r:embed="rId3"/>
          <a:stretch/>
        </p:blipFill>
        <p:spPr>
          <a:xfrm>
            <a:off x="2264760" y="1588718"/>
            <a:ext cx="4847760" cy="4682880"/>
          </a:xfrm>
          <a:prstGeom prst="rect">
            <a:avLst/>
          </a:prstGeom>
          <a:ln>
            <a:noFill/>
          </a:ln>
        </p:spPr>
      </p:pic>
      <p:sp>
        <p:nvSpPr>
          <p:cNvPr id="43" name="CustomShape 2">
            <a:extLst>
              <a:ext uri="{FF2B5EF4-FFF2-40B4-BE49-F238E27FC236}">
                <a16:creationId xmlns:a16="http://schemas.microsoft.com/office/drawing/2014/main" xmlns="" id="{ED7E988E-EDFD-4F71-9085-ECFE8C011410}"/>
              </a:ext>
            </a:extLst>
          </p:cNvPr>
          <p:cNvSpPr/>
          <p:nvPr/>
        </p:nvSpPr>
        <p:spPr>
          <a:xfrm>
            <a:off x="5769720" y="3154358"/>
            <a:ext cx="1110600" cy="514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lstStyle/>
          <a:p>
            <a:pPr algn="ctr">
              <a:lnSpc>
                <a:spcPct val="100000"/>
              </a:lnSpc>
            </a:pPr>
            <a:r>
              <a:rPr lang="en-US" sz="1400" b="1" strike="noStrike" spc="-1">
                <a:solidFill>
                  <a:srgbClr val="000000"/>
                </a:solidFill>
                <a:latin typeface="Arial"/>
                <a:ea typeface="Arial"/>
              </a:rPr>
              <a:t>Data collection</a:t>
            </a:r>
            <a:endParaRPr lang="en-US" sz="1400" b="0" strike="noStrike" spc="-1">
              <a:latin typeface="Arial"/>
            </a:endParaRPr>
          </a:p>
        </p:txBody>
      </p:sp>
      <p:sp>
        <p:nvSpPr>
          <p:cNvPr id="44" name="CustomShape 3">
            <a:extLst>
              <a:ext uri="{FF2B5EF4-FFF2-40B4-BE49-F238E27FC236}">
                <a16:creationId xmlns:a16="http://schemas.microsoft.com/office/drawing/2014/main" xmlns="" id="{B47929FC-5BEF-47CA-A920-D7DDA447C482}"/>
              </a:ext>
            </a:extLst>
          </p:cNvPr>
          <p:cNvSpPr/>
          <p:nvPr/>
        </p:nvSpPr>
        <p:spPr>
          <a:xfrm>
            <a:off x="4078440" y="1961318"/>
            <a:ext cx="1100160" cy="514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lstStyle/>
          <a:p>
            <a:pPr algn="ctr">
              <a:lnSpc>
                <a:spcPct val="100000"/>
              </a:lnSpc>
            </a:pPr>
            <a:r>
              <a:rPr lang="en-US" sz="1400" b="1" strike="noStrike" spc="-1" dirty="0" err="1">
                <a:solidFill>
                  <a:srgbClr val="000000"/>
                </a:solidFill>
                <a:latin typeface="Arial"/>
                <a:ea typeface="Arial"/>
              </a:rPr>
              <a:t>UnderstandBusiness</a:t>
            </a:r>
            <a:endParaRPr lang="en-US" sz="1400" b="0" strike="noStrike" spc="-1" dirty="0">
              <a:latin typeface="Arial"/>
            </a:endParaRPr>
          </a:p>
        </p:txBody>
      </p:sp>
      <p:sp>
        <p:nvSpPr>
          <p:cNvPr id="45" name="CustomShape 4">
            <a:extLst>
              <a:ext uri="{FF2B5EF4-FFF2-40B4-BE49-F238E27FC236}">
                <a16:creationId xmlns:a16="http://schemas.microsoft.com/office/drawing/2014/main" xmlns="" id="{AF3FD881-FAEA-47AE-B890-DD9F17FE87E5}"/>
              </a:ext>
            </a:extLst>
          </p:cNvPr>
          <p:cNvSpPr/>
          <p:nvPr/>
        </p:nvSpPr>
        <p:spPr>
          <a:xfrm>
            <a:off x="5016600" y="5128958"/>
            <a:ext cx="1247040" cy="514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lstStyle/>
          <a:p>
            <a:pPr algn="ctr">
              <a:lnSpc>
                <a:spcPct val="100000"/>
              </a:lnSpc>
            </a:pPr>
            <a:r>
              <a:rPr lang="en-US" sz="1400" b="1" strike="noStrike" spc="-1">
                <a:solidFill>
                  <a:srgbClr val="000000"/>
                </a:solidFill>
                <a:latin typeface="Arial"/>
                <a:ea typeface="Arial"/>
              </a:rPr>
              <a:t>Analysis &amp; Visualization</a:t>
            </a:r>
            <a:endParaRPr lang="en-US" sz="1400" b="0" strike="noStrike" spc="-1">
              <a:latin typeface="Arial"/>
            </a:endParaRPr>
          </a:p>
        </p:txBody>
      </p:sp>
      <p:sp>
        <p:nvSpPr>
          <p:cNvPr id="46" name="CustomShape 5">
            <a:extLst>
              <a:ext uri="{FF2B5EF4-FFF2-40B4-BE49-F238E27FC236}">
                <a16:creationId xmlns:a16="http://schemas.microsoft.com/office/drawing/2014/main" xmlns="" id="{31B20A30-EF54-4B31-95E6-5AD64E6A763C}"/>
              </a:ext>
            </a:extLst>
          </p:cNvPr>
          <p:cNvSpPr/>
          <p:nvPr/>
        </p:nvSpPr>
        <p:spPr>
          <a:xfrm>
            <a:off x="3703320" y="3581318"/>
            <a:ext cx="1935000" cy="48456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algn="ctr">
              <a:lnSpc>
                <a:spcPct val="100000"/>
              </a:lnSpc>
            </a:pPr>
            <a:r>
              <a:rPr lang="en-US" sz="1300" b="1" strike="noStrike" spc="-1">
                <a:solidFill>
                  <a:srgbClr val="000000"/>
                </a:solidFill>
                <a:latin typeface="Arial"/>
                <a:ea typeface="Arial"/>
              </a:rPr>
              <a:t>To lead and manage Big Data projects</a:t>
            </a:r>
            <a:endParaRPr lang="en-US" sz="1300" b="0" strike="noStrike" spc="-1">
              <a:latin typeface="Arial"/>
            </a:endParaRPr>
          </a:p>
        </p:txBody>
      </p:sp>
      <p:sp>
        <p:nvSpPr>
          <p:cNvPr id="35" name="CustomShape 6">
            <a:extLst>
              <a:ext uri="{FF2B5EF4-FFF2-40B4-BE49-F238E27FC236}">
                <a16:creationId xmlns:a16="http://schemas.microsoft.com/office/drawing/2014/main" xmlns="" id="{485D1F02-2F0E-40A5-A083-9404C58B0457}"/>
              </a:ext>
            </a:extLst>
          </p:cNvPr>
          <p:cNvSpPr/>
          <p:nvPr/>
        </p:nvSpPr>
        <p:spPr>
          <a:xfrm>
            <a:off x="5311440" y="1125038"/>
            <a:ext cx="2639160" cy="8172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lstStyle/>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DejaVu Sans"/>
              </a:rPr>
              <a:t>Data-Driven Business</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DejaVu Sans"/>
              </a:rPr>
              <a:t>Creative Technology </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DejaVu Sans"/>
              </a:rPr>
              <a:t>Entrepreneurship </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Arial"/>
              </a:rPr>
              <a:t>Big Data legal &amp; Security</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DejaVu Sans"/>
              </a:rPr>
              <a:t>Agile</a:t>
            </a:r>
            <a:endParaRPr lang="en-US" sz="1200" b="0" strike="noStrike" spc="-1" dirty="0">
              <a:latin typeface="Arial"/>
            </a:endParaRPr>
          </a:p>
        </p:txBody>
      </p:sp>
      <p:sp>
        <p:nvSpPr>
          <p:cNvPr id="36" name="CustomShape 7">
            <a:extLst>
              <a:ext uri="{FF2B5EF4-FFF2-40B4-BE49-F238E27FC236}">
                <a16:creationId xmlns:a16="http://schemas.microsoft.com/office/drawing/2014/main" xmlns="" id="{8F071E8B-DA14-49D6-B87F-8340ECB0B497}"/>
              </a:ext>
            </a:extLst>
          </p:cNvPr>
          <p:cNvSpPr/>
          <p:nvPr/>
        </p:nvSpPr>
        <p:spPr>
          <a:xfrm>
            <a:off x="6950160" y="2731358"/>
            <a:ext cx="2256773" cy="11822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lstStyle/>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Arial"/>
              </a:rPr>
              <a:t>Data-Driven Business</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spc="-1" dirty="0">
                <a:solidFill>
                  <a:srgbClr val="000000"/>
                </a:solidFill>
                <a:latin typeface="Arial"/>
              </a:rPr>
              <a:t>Data Science Foundations</a:t>
            </a:r>
          </a:p>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Arial"/>
              </a:rPr>
              <a:t>Infrastructure</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Arial"/>
              </a:rPr>
              <a:t>Real-time Data Analysis</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Arial"/>
              </a:rPr>
              <a:t>Big Data legal &amp; Security</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Arial"/>
              </a:rPr>
              <a:t>Agile</a:t>
            </a:r>
            <a:endParaRPr lang="en-US" sz="1200" b="0" strike="noStrike" spc="-1" dirty="0">
              <a:latin typeface="Arial"/>
            </a:endParaRPr>
          </a:p>
        </p:txBody>
      </p:sp>
      <p:sp>
        <p:nvSpPr>
          <p:cNvPr id="37" name="CustomShape 8">
            <a:extLst>
              <a:ext uri="{FF2B5EF4-FFF2-40B4-BE49-F238E27FC236}">
                <a16:creationId xmlns:a16="http://schemas.microsoft.com/office/drawing/2014/main" xmlns="" id="{93E3DBEE-4C04-4222-834C-29607648EB63}"/>
              </a:ext>
            </a:extLst>
          </p:cNvPr>
          <p:cNvSpPr/>
          <p:nvPr/>
        </p:nvSpPr>
        <p:spPr>
          <a:xfrm>
            <a:off x="2372400" y="3308078"/>
            <a:ext cx="1163160" cy="301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lstStyle/>
          <a:p>
            <a:pPr algn="ctr">
              <a:lnSpc>
                <a:spcPct val="100000"/>
              </a:lnSpc>
            </a:pPr>
            <a:r>
              <a:rPr lang="en-US" sz="1400" b="1" strike="noStrike" spc="-1">
                <a:solidFill>
                  <a:srgbClr val="000000"/>
                </a:solidFill>
                <a:latin typeface="Arial"/>
                <a:ea typeface="Arial"/>
              </a:rPr>
              <a:t>Exploit</a:t>
            </a:r>
            <a:endParaRPr lang="en-US" sz="1400" b="0" strike="noStrike" spc="-1">
              <a:latin typeface="Arial"/>
            </a:endParaRPr>
          </a:p>
        </p:txBody>
      </p:sp>
      <p:sp>
        <p:nvSpPr>
          <p:cNvPr id="38" name="CustomShape 9">
            <a:extLst>
              <a:ext uri="{FF2B5EF4-FFF2-40B4-BE49-F238E27FC236}">
                <a16:creationId xmlns:a16="http://schemas.microsoft.com/office/drawing/2014/main" xmlns="" id="{6099C0AD-B5BB-4302-80BA-E7DECD16F76E}"/>
              </a:ext>
            </a:extLst>
          </p:cNvPr>
          <p:cNvSpPr/>
          <p:nvPr/>
        </p:nvSpPr>
        <p:spPr>
          <a:xfrm>
            <a:off x="588600" y="5020958"/>
            <a:ext cx="2260440" cy="11822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lstStyle/>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Arial"/>
              </a:rPr>
              <a:t>Data-Driven Business</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Arial"/>
              </a:rPr>
              <a:t>Data Visualization</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Arial"/>
              </a:rPr>
              <a:t>Advanced Data Analysis </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Arial"/>
              </a:rPr>
              <a:t>Artificial Intelligence</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Arial"/>
              </a:rPr>
              <a:t>Infrastructure</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Arial"/>
              </a:rPr>
              <a:t>Big Data legal &amp; Security</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Arial"/>
              </a:rPr>
              <a:t>Real-time Data Analysis</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Arial"/>
              </a:rPr>
              <a:t>Agile</a:t>
            </a:r>
            <a:endParaRPr lang="en-US" sz="1200" b="0" strike="noStrike" spc="-1" dirty="0">
              <a:latin typeface="Arial"/>
            </a:endParaRPr>
          </a:p>
          <a:p>
            <a:pPr>
              <a:lnSpc>
                <a:spcPct val="100000"/>
              </a:lnSpc>
            </a:pPr>
            <a:endParaRPr lang="en-US" sz="1200" b="0" strike="noStrike" spc="-1" dirty="0">
              <a:latin typeface="Arial"/>
            </a:endParaRPr>
          </a:p>
        </p:txBody>
      </p:sp>
      <p:sp>
        <p:nvSpPr>
          <p:cNvPr id="39" name="CustomShape 10">
            <a:extLst>
              <a:ext uri="{FF2B5EF4-FFF2-40B4-BE49-F238E27FC236}">
                <a16:creationId xmlns:a16="http://schemas.microsoft.com/office/drawing/2014/main" xmlns="" id="{C1F3D891-4AB4-4A89-8D46-19F91A06B8F6}"/>
              </a:ext>
            </a:extLst>
          </p:cNvPr>
          <p:cNvSpPr/>
          <p:nvPr/>
        </p:nvSpPr>
        <p:spPr>
          <a:xfrm>
            <a:off x="233280" y="3185318"/>
            <a:ext cx="2121840" cy="9997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lstStyle/>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DejaVu Sans"/>
              </a:rPr>
              <a:t>Data-Driven Business</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DejaVu Sans"/>
              </a:rPr>
              <a:t>Advanced Data Analysis</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DejaVu Sans"/>
              </a:rPr>
              <a:t>Infrastructure</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DejaVu Sans"/>
              </a:rPr>
              <a:t>Real-time Data Analysis</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Arial"/>
              </a:rPr>
              <a:t>Big Data legal &amp; Security</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DejaVu Sans"/>
              </a:rPr>
              <a:t>Agile</a:t>
            </a:r>
            <a:endParaRPr lang="en-US" sz="1200" b="0" strike="noStrike" spc="-1" dirty="0">
              <a:latin typeface="Arial"/>
            </a:endParaRPr>
          </a:p>
        </p:txBody>
      </p:sp>
      <p:sp>
        <p:nvSpPr>
          <p:cNvPr id="40" name="CustomShape 11">
            <a:extLst>
              <a:ext uri="{FF2B5EF4-FFF2-40B4-BE49-F238E27FC236}">
                <a16:creationId xmlns:a16="http://schemas.microsoft.com/office/drawing/2014/main" xmlns="" id="{D1C2BF3A-A2BA-4587-8FEA-BEA0F617C092}"/>
              </a:ext>
            </a:extLst>
          </p:cNvPr>
          <p:cNvSpPr/>
          <p:nvPr/>
        </p:nvSpPr>
        <p:spPr>
          <a:xfrm>
            <a:off x="6370200" y="5205638"/>
            <a:ext cx="2418480" cy="8172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lstStyle/>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Arial"/>
              </a:rPr>
              <a:t>Data-Driven Business</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spc="-1" dirty="0">
                <a:solidFill>
                  <a:srgbClr val="000000"/>
                </a:solidFill>
                <a:latin typeface="Arial"/>
              </a:rPr>
              <a:t>Data Science Foundations</a:t>
            </a:r>
          </a:p>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Arial"/>
              </a:rPr>
              <a:t>Classical Data Analysis</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Arial"/>
              </a:rPr>
              <a:t>Infrastructure</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Arial"/>
              </a:rPr>
              <a:t>Real-time Data Analysis</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Arial"/>
              </a:rPr>
              <a:t>Big Data legal &amp; Security</a:t>
            </a:r>
            <a:endParaRPr lang="en-US" sz="1200" b="0" strike="noStrike" spc="-1" dirty="0">
              <a:latin typeface="Arial"/>
            </a:endParaRPr>
          </a:p>
          <a:p>
            <a:pPr marL="216000" indent="-212400">
              <a:lnSpc>
                <a:spcPct val="100000"/>
              </a:lnSpc>
              <a:buClr>
                <a:srgbClr val="000000"/>
              </a:buClr>
              <a:buSzPct val="45000"/>
              <a:buFont typeface="Wingdings" charset="2"/>
              <a:buChar char=""/>
            </a:pPr>
            <a:r>
              <a:rPr lang="en-US" sz="1200" b="0" strike="noStrike" spc="-1" dirty="0">
                <a:solidFill>
                  <a:srgbClr val="000000"/>
                </a:solidFill>
                <a:latin typeface="Arial"/>
                <a:ea typeface="Arial"/>
              </a:rPr>
              <a:t>Agile</a:t>
            </a:r>
            <a:endParaRPr lang="en-US" sz="1200" b="0" strike="noStrike" spc="-1" dirty="0">
              <a:latin typeface="Arial"/>
            </a:endParaRPr>
          </a:p>
        </p:txBody>
      </p:sp>
      <p:sp>
        <p:nvSpPr>
          <p:cNvPr id="41" name="CustomShape 12">
            <a:extLst>
              <a:ext uri="{FF2B5EF4-FFF2-40B4-BE49-F238E27FC236}">
                <a16:creationId xmlns:a16="http://schemas.microsoft.com/office/drawing/2014/main" xmlns="" id="{5D23CF8C-9768-46D4-8413-2D8AF9E91CB1}"/>
              </a:ext>
            </a:extLst>
          </p:cNvPr>
          <p:cNvSpPr/>
          <p:nvPr/>
        </p:nvSpPr>
        <p:spPr>
          <a:xfrm>
            <a:off x="2955600" y="5138678"/>
            <a:ext cx="1247040" cy="514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lstStyle/>
          <a:p>
            <a:pPr algn="ctr">
              <a:lnSpc>
                <a:spcPct val="100000"/>
              </a:lnSpc>
            </a:pPr>
            <a:r>
              <a:rPr lang="en-US" sz="1400" b="1" strike="noStrike" spc="-1">
                <a:solidFill>
                  <a:srgbClr val="000000"/>
                </a:solidFill>
                <a:latin typeface="Arial"/>
                <a:ea typeface="Arial"/>
              </a:rPr>
              <a:t>Smart</a:t>
            </a:r>
            <a:endParaRPr lang="en-US" sz="1400" b="0" strike="noStrike" spc="-1">
              <a:latin typeface="Arial"/>
            </a:endParaRPr>
          </a:p>
          <a:p>
            <a:pPr algn="ctr">
              <a:lnSpc>
                <a:spcPct val="100000"/>
              </a:lnSpc>
            </a:pPr>
            <a:r>
              <a:rPr lang="en-US" sz="1400" b="1" strike="noStrike" spc="-1">
                <a:solidFill>
                  <a:srgbClr val="000000"/>
                </a:solidFill>
                <a:latin typeface="Arial"/>
                <a:ea typeface="Arial"/>
              </a:rPr>
              <a:t>Data</a:t>
            </a:r>
            <a:endParaRPr lang="en-US" sz="1400" b="0" strike="noStrike" spc="-1">
              <a:latin typeface="Arial"/>
            </a:endParaRPr>
          </a:p>
        </p:txBody>
      </p:sp>
    </p:spTree>
    <p:extLst>
      <p:ext uri="{BB962C8B-B14F-4D97-AF65-F5344CB8AC3E}">
        <p14:creationId xmlns:p14="http://schemas.microsoft.com/office/powerpoint/2010/main" val="2335333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xmlns="" id="{28C896B4-7B0C-4502-BE21-044FA45F2AF0}"/>
              </a:ext>
            </a:extLst>
          </p:cNvPr>
          <p:cNvSpPr>
            <a:spLocks noGrp="1"/>
          </p:cNvSpPr>
          <p:nvPr>
            <p:ph type="title"/>
          </p:nvPr>
        </p:nvSpPr>
        <p:spPr/>
        <p:txBody>
          <a:bodyPr/>
          <a:lstStyle/>
          <a:p>
            <a:r>
              <a:rPr lang="es-ES" dirty="0" err="1"/>
              <a:t>Statistical</a:t>
            </a:r>
            <a:r>
              <a:rPr lang="es-ES" dirty="0"/>
              <a:t> </a:t>
            </a:r>
            <a:r>
              <a:rPr lang="es-ES" dirty="0" err="1"/>
              <a:t>Foundations</a:t>
            </a:r>
            <a:r>
              <a:rPr lang="es-ES" dirty="0"/>
              <a:t> </a:t>
            </a:r>
            <a:r>
              <a:rPr lang="es-ES" dirty="0" err="1"/>
              <a:t>for</a:t>
            </a:r>
            <a:r>
              <a:rPr lang="es-ES" dirty="0"/>
              <a:t> DS</a:t>
            </a:r>
          </a:p>
        </p:txBody>
      </p:sp>
      <p:sp>
        <p:nvSpPr>
          <p:cNvPr id="4" name="Marcador de texto 3">
            <a:extLst>
              <a:ext uri="{FF2B5EF4-FFF2-40B4-BE49-F238E27FC236}">
                <a16:creationId xmlns:a16="http://schemas.microsoft.com/office/drawing/2014/main" xmlns="" id="{BDC0EA7B-9691-4DA8-9F9D-CDC27A40113D}"/>
              </a:ext>
            </a:extLst>
          </p:cNvPr>
          <p:cNvSpPr>
            <a:spLocks noGrp="1"/>
          </p:cNvSpPr>
          <p:nvPr>
            <p:ph type="body" sz="quarter" idx="10"/>
          </p:nvPr>
        </p:nvSpPr>
        <p:spPr/>
        <p:txBody>
          <a:bodyPr/>
          <a:lstStyle/>
          <a:p>
            <a:r>
              <a:rPr lang="es-ES" dirty="0" err="1"/>
              <a:t>What</a:t>
            </a:r>
            <a:r>
              <a:rPr lang="es-ES" dirty="0"/>
              <a:t> </a:t>
            </a:r>
            <a:r>
              <a:rPr lang="es-ES" dirty="0" err="1"/>
              <a:t>we</a:t>
            </a:r>
            <a:r>
              <a:rPr lang="es-ES" dirty="0"/>
              <a:t> </a:t>
            </a:r>
            <a:r>
              <a:rPr lang="es-ES" dirty="0" err="1"/>
              <a:t>will</a:t>
            </a:r>
            <a:r>
              <a:rPr lang="es-ES" dirty="0"/>
              <a:t> </a:t>
            </a:r>
            <a:r>
              <a:rPr lang="es-ES" dirty="0" err="1"/>
              <a:t>learn</a:t>
            </a:r>
            <a:endParaRPr lang="es-ES" dirty="0"/>
          </a:p>
        </p:txBody>
      </p:sp>
      <p:grpSp>
        <p:nvGrpSpPr>
          <p:cNvPr id="11" name="Grupo 10">
            <a:extLst>
              <a:ext uri="{FF2B5EF4-FFF2-40B4-BE49-F238E27FC236}">
                <a16:creationId xmlns:a16="http://schemas.microsoft.com/office/drawing/2014/main" xmlns="" id="{6BA14C55-E2F4-4A28-A05B-E7F8A907EE95}"/>
              </a:ext>
            </a:extLst>
          </p:cNvPr>
          <p:cNvGrpSpPr/>
          <p:nvPr/>
        </p:nvGrpSpPr>
        <p:grpSpPr>
          <a:xfrm>
            <a:off x="609306" y="2402053"/>
            <a:ext cx="3151800" cy="3044520"/>
            <a:chOff x="566280" y="2785453"/>
            <a:chExt cx="3151800" cy="3044520"/>
          </a:xfrm>
        </p:grpSpPr>
        <p:pic>
          <p:nvPicPr>
            <p:cNvPr id="12" name="Picture 14">
              <a:extLst>
                <a:ext uri="{FF2B5EF4-FFF2-40B4-BE49-F238E27FC236}">
                  <a16:creationId xmlns:a16="http://schemas.microsoft.com/office/drawing/2014/main" xmlns="" id="{3BF64D2A-F5E3-4BEC-9225-23413E313904}"/>
                </a:ext>
              </a:extLst>
            </p:cNvPr>
            <p:cNvPicPr/>
            <p:nvPr/>
          </p:nvPicPr>
          <p:blipFill>
            <a:blip r:embed="rId3"/>
            <a:stretch/>
          </p:blipFill>
          <p:spPr>
            <a:xfrm>
              <a:off x="566280" y="2785453"/>
              <a:ext cx="3151800" cy="3044520"/>
            </a:xfrm>
            <a:prstGeom prst="rect">
              <a:avLst/>
            </a:prstGeom>
            <a:ln>
              <a:noFill/>
            </a:ln>
          </p:spPr>
        </p:pic>
        <p:sp>
          <p:nvSpPr>
            <p:cNvPr id="13" name="CustomShape 3">
              <a:extLst>
                <a:ext uri="{FF2B5EF4-FFF2-40B4-BE49-F238E27FC236}">
                  <a16:creationId xmlns:a16="http://schemas.microsoft.com/office/drawing/2014/main" xmlns="" id="{FE02844D-BBD9-400E-BB75-B57DC1F9B9BE}"/>
                </a:ext>
              </a:extLst>
            </p:cNvPr>
            <p:cNvSpPr/>
            <p:nvPr/>
          </p:nvSpPr>
          <p:spPr>
            <a:xfrm>
              <a:off x="3121380" y="3683380"/>
              <a:ext cx="139320" cy="13932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p:style>
        </p:sp>
        <p:sp>
          <p:nvSpPr>
            <p:cNvPr id="14" name="CustomShape 4">
              <a:extLst>
                <a:ext uri="{FF2B5EF4-FFF2-40B4-BE49-F238E27FC236}">
                  <a16:creationId xmlns:a16="http://schemas.microsoft.com/office/drawing/2014/main" xmlns="" id="{BFE6A11E-E592-4088-9E45-54FBDDAAAE7F}"/>
                </a:ext>
              </a:extLst>
            </p:cNvPr>
            <p:cNvSpPr/>
            <p:nvPr/>
          </p:nvSpPr>
          <p:spPr>
            <a:xfrm>
              <a:off x="2700900" y="4964260"/>
              <a:ext cx="139320" cy="13932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p:style>
        </p:sp>
        <p:sp>
          <p:nvSpPr>
            <p:cNvPr id="15" name="CustomShape 5">
              <a:extLst>
                <a:ext uri="{FF2B5EF4-FFF2-40B4-BE49-F238E27FC236}">
                  <a16:creationId xmlns:a16="http://schemas.microsoft.com/office/drawing/2014/main" xmlns="" id="{02B2487B-DEBC-4F26-A06D-813468DCB146}"/>
                </a:ext>
              </a:extLst>
            </p:cNvPr>
            <p:cNvSpPr/>
            <p:nvPr/>
          </p:nvSpPr>
          <p:spPr>
            <a:xfrm>
              <a:off x="1366020" y="4964260"/>
              <a:ext cx="139320" cy="13932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p:style>
        </p:sp>
        <p:sp>
          <p:nvSpPr>
            <p:cNvPr id="16" name="CustomShape 3">
              <a:extLst>
                <a:ext uri="{FF2B5EF4-FFF2-40B4-BE49-F238E27FC236}">
                  <a16:creationId xmlns:a16="http://schemas.microsoft.com/office/drawing/2014/main" xmlns="" id="{18670BBA-DF76-43E0-943C-069B656016BC}"/>
                </a:ext>
              </a:extLst>
            </p:cNvPr>
            <p:cNvSpPr/>
            <p:nvPr/>
          </p:nvSpPr>
          <p:spPr>
            <a:xfrm>
              <a:off x="956708" y="3713481"/>
              <a:ext cx="139320" cy="13932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p:style>
        </p:sp>
        <p:sp>
          <p:nvSpPr>
            <p:cNvPr id="17" name="CustomShape 3">
              <a:extLst>
                <a:ext uri="{FF2B5EF4-FFF2-40B4-BE49-F238E27FC236}">
                  <a16:creationId xmlns:a16="http://schemas.microsoft.com/office/drawing/2014/main" xmlns="" id="{CA086074-1511-45E9-9402-104F26E014F6}"/>
                </a:ext>
              </a:extLst>
            </p:cNvPr>
            <p:cNvSpPr/>
            <p:nvPr/>
          </p:nvSpPr>
          <p:spPr>
            <a:xfrm>
              <a:off x="2045886" y="2905104"/>
              <a:ext cx="139320" cy="13932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p:style>
        </p:sp>
      </p:grpSp>
      <p:sp>
        <p:nvSpPr>
          <p:cNvPr id="18" name="CustomShape 6">
            <a:extLst>
              <a:ext uri="{FF2B5EF4-FFF2-40B4-BE49-F238E27FC236}">
                <a16:creationId xmlns:a16="http://schemas.microsoft.com/office/drawing/2014/main" xmlns="" id="{D021727A-5A68-495B-83A8-36409AA1B313}"/>
              </a:ext>
            </a:extLst>
          </p:cNvPr>
          <p:cNvSpPr/>
          <p:nvPr/>
        </p:nvSpPr>
        <p:spPr>
          <a:xfrm>
            <a:off x="4245120" y="2402053"/>
            <a:ext cx="4441680" cy="342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solidFill>
                  <a:srgbClr val="000000"/>
                </a:solidFill>
                <a:latin typeface="Arial"/>
                <a:ea typeface="Calibri"/>
              </a:rPr>
              <a:t>We will learn:</a:t>
            </a:r>
            <a:endParaRPr lang="en-US" sz="1800" b="0" strike="noStrike" spc="-1" dirty="0">
              <a:latin typeface="Arial"/>
            </a:endParaRPr>
          </a:p>
          <a:p>
            <a:pPr>
              <a:lnSpc>
                <a:spcPct val="100000"/>
              </a:lnSpc>
            </a:pPr>
            <a:endParaRPr lang="en-US" sz="1800" b="0" strike="noStrike" spc="-1" dirty="0">
              <a:latin typeface="Arial"/>
            </a:endParaRPr>
          </a:p>
          <a:p>
            <a:pPr marL="285840" indent="-282600">
              <a:lnSpc>
                <a:spcPct val="115000"/>
              </a:lnSpc>
              <a:buClr>
                <a:srgbClr val="000000"/>
              </a:buClr>
              <a:buFont typeface="Arial"/>
              <a:buChar char="•"/>
            </a:pPr>
            <a:r>
              <a:rPr lang="en-GB" dirty="0"/>
              <a:t>Probability foundations</a:t>
            </a:r>
          </a:p>
          <a:p>
            <a:pPr marL="285840" indent="-282600">
              <a:lnSpc>
                <a:spcPct val="115000"/>
              </a:lnSpc>
              <a:buClr>
                <a:srgbClr val="000000"/>
              </a:buClr>
              <a:buFont typeface="Arial"/>
              <a:buChar char="•"/>
            </a:pPr>
            <a:r>
              <a:rPr lang="en-GB" dirty="0"/>
              <a:t>Distribution of random variables</a:t>
            </a:r>
          </a:p>
          <a:p>
            <a:pPr marL="285840" indent="-282600">
              <a:lnSpc>
                <a:spcPct val="115000"/>
              </a:lnSpc>
              <a:buClr>
                <a:srgbClr val="000000"/>
              </a:buClr>
              <a:buFont typeface="Arial"/>
              <a:buChar char="•"/>
            </a:pPr>
            <a:r>
              <a:rPr lang="en-GB" dirty="0"/>
              <a:t>Inference foundations, numerical and categorical</a:t>
            </a:r>
          </a:p>
          <a:p>
            <a:pPr marL="285840" indent="-282600">
              <a:lnSpc>
                <a:spcPct val="115000"/>
              </a:lnSpc>
              <a:buClr>
                <a:srgbClr val="000000"/>
              </a:buClr>
              <a:buFont typeface="Arial"/>
              <a:buChar char="•"/>
            </a:pPr>
            <a:r>
              <a:rPr lang="en-GB" dirty="0"/>
              <a:t>Introduction to regression techniques</a:t>
            </a:r>
          </a:p>
        </p:txBody>
      </p:sp>
    </p:spTree>
    <p:extLst>
      <p:ext uri="{BB962C8B-B14F-4D97-AF65-F5344CB8AC3E}">
        <p14:creationId xmlns:p14="http://schemas.microsoft.com/office/powerpoint/2010/main" val="2617175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F346DF2-7CB8-468C-B86B-64FAA0B06386}"/>
              </a:ext>
            </a:extLst>
          </p:cNvPr>
          <p:cNvSpPr>
            <a:spLocks noGrp="1"/>
          </p:cNvSpPr>
          <p:nvPr>
            <p:ph type="title"/>
          </p:nvPr>
        </p:nvSpPr>
        <p:spPr/>
        <p:txBody>
          <a:bodyPr/>
          <a:lstStyle/>
          <a:p>
            <a:r>
              <a:rPr lang="es-ES" dirty="0" err="1"/>
              <a:t>Student</a:t>
            </a:r>
            <a:r>
              <a:rPr lang="es-ES" dirty="0"/>
              <a:t> </a:t>
            </a:r>
            <a:r>
              <a:rPr lang="es-ES" dirty="0" err="1"/>
              <a:t>Experience</a:t>
            </a:r>
            <a:endParaRPr lang="es-ES" dirty="0"/>
          </a:p>
        </p:txBody>
      </p:sp>
      <p:grpSp>
        <p:nvGrpSpPr>
          <p:cNvPr id="4" name="Group 5">
            <a:extLst>
              <a:ext uri="{FF2B5EF4-FFF2-40B4-BE49-F238E27FC236}">
                <a16:creationId xmlns:a16="http://schemas.microsoft.com/office/drawing/2014/main" xmlns="" id="{7AB314E9-B607-4121-81BD-004AE5FA800A}"/>
              </a:ext>
            </a:extLst>
          </p:cNvPr>
          <p:cNvGrpSpPr/>
          <p:nvPr/>
        </p:nvGrpSpPr>
        <p:grpSpPr>
          <a:xfrm>
            <a:off x="2346210" y="3231982"/>
            <a:ext cx="4528942" cy="1363829"/>
            <a:chOff x="1337468" y="5092286"/>
            <a:chExt cx="6723593" cy="2024715"/>
          </a:xfrm>
        </p:grpSpPr>
        <p:sp>
          <p:nvSpPr>
            <p:cNvPr id="5" name="Oval 57">
              <a:extLst>
                <a:ext uri="{FF2B5EF4-FFF2-40B4-BE49-F238E27FC236}">
                  <a16:creationId xmlns:a16="http://schemas.microsoft.com/office/drawing/2014/main" xmlns="" id="{27C784AF-E7F9-4E67-8D7E-08F81FD56427}"/>
                </a:ext>
              </a:extLst>
            </p:cNvPr>
            <p:cNvSpPr/>
            <p:nvPr/>
          </p:nvSpPr>
          <p:spPr>
            <a:xfrm>
              <a:off x="1337468" y="5412902"/>
              <a:ext cx="574078" cy="57407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p:txBody>
        </p:sp>
        <p:sp>
          <p:nvSpPr>
            <p:cNvPr id="6" name="Oval 60">
              <a:extLst>
                <a:ext uri="{FF2B5EF4-FFF2-40B4-BE49-F238E27FC236}">
                  <a16:creationId xmlns:a16="http://schemas.microsoft.com/office/drawing/2014/main" xmlns="" id="{2E6FF2E5-0D8E-4DCB-B020-BDFB252927C7}"/>
                </a:ext>
              </a:extLst>
            </p:cNvPr>
            <p:cNvSpPr/>
            <p:nvPr/>
          </p:nvSpPr>
          <p:spPr>
            <a:xfrm>
              <a:off x="4412225" y="5412902"/>
              <a:ext cx="574078" cy="574078"/>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B</a:t>
              </a:r>
            </a:p>
          </p:txBody>
        </p:sp>
        <p:sp>
          <p:nvSpPr>
            <p:cNvPr id="7" name="Oval 98">
              <a:extLst>
                <a:ext uri="{FF2B5EF4-FFF2-40B4-BE49-F238E27FC236}">
                  <a16:creationId xmlns:a16="http://schemas.microsoft.com/office/drawing/2014/main" xmlns="" id="{7B2CAAAD-9AFA-4B1A-93FC-1E2A57B6A55E}"/>
                </a:ext>
              </a:extLst>
            </p:cNvPr>
            <p:cNvSpPr/>
            <p:nvPr/>
          </p:nvSpPr>
          <p:spPr>
            <a:xfrm>
              <a:off x="7486982" y="5412902"/>
              <a:ext cx="574078" cy="57407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Z</a:t>
              </a:r>
            </a:p>
          </p:txBody>
        </p:sp>
        <p:cxnSp>
          <p:nvCxnSpPr>
            <p:cNvPr id="8" name="Straight Connector 99">
              <a:extLst>
                <a:ext uri="{FF2B5EF4-FFF2-40B4-BE49-F238E27FC236}">
                  <a16:creationId xmlns:a16="http://schemas.microsoft.com/office/drawing/2014/main" xmlns="" id="{843998EA-1FD3-4A57-A5A5-830492A47ACD}"/>
                </a:ext>
              </a:extLst>
            </p:cNvPr>
            <p:cNvCxnSpPr/>
            <p:nvPr/>
          </p:nvCxnSpPr>
          <p:spPr>
            <a:xfrm>
              <a:off x="1911546" y="5699941"/>
              <a:ext cx="25006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100">
              <a:extLst>
                <a:ext uri="{FF2B5EF4-FFF2-40B4-BE49-F238E27FC236}">
                  <a16:creationId xmlns:a16="http://schemas.microsoft.com/office/drawing/2014/main" xmlns="" id="{666399C3-A98A-4E06-9C4D-175FE61127C2}"/>
                </a:ext>
              </a:extLst>
            </p:cNvPr>
            <p:cNvCxnSpPr/>
            <p:nvPr/>
          </p:nvCxnSpPr>
          <p:spPr>
            <a:xfrm>
              <a:off x="4986303" y="5699941"/>
              <a:ext cx="2500679"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 name="Rectangle 101">
              <a:extLst>
                <a:ext uri="{FF2B5EF4-FFF2-40B4-BE49-F238E27FC236}">
                  <a16:creationId xmlns:a16="http://schemas.microsoft.com/office/drawing/2014/main" xmlns="" id="{8573B41E-A398-409F-91C2-5D5616AC7CFB}"/>
                </a:ext>
              </a:extLst>
            </p:cNvPr>
            <p:cNvSpPr/>
            <p:nvPr/>
          </p:nvSpPr>
          <p:spPr>
            <a:xfrm>
              <a:off x="3898281" y="6148894"/>
              <a:ext cx="1129054" cy="548304"/>
            </a:xfrm>
            <a:prstGeom prst="rect">
              <a:avLst/>
            </a:prstGeom>
          </p:spPr>
          <p:txBody>
            <a:bodyPr wrap="square">
              <a:spAutoFit/>
            </a:bodyPr>
            <a:lstStyle/>
            <a:p>
              <a:pPr algn="r"/>
              <a:r>
                <a:rPr lang="en-US" b="1" dirty="0">
                  <a:latin typeface="Avenir Black" charset="0"/>
                  <a:ea typeface="Avenir Black" charset="0"/>
                  <a:cs typeface="Avenir Black" charset="0"/>
                </a:rPr>
                <a:t>20% </a:t>
              </a:r>
            </a:p>
          </p:txBody>
        </p:sp>
        <p:sp>
          <p:nvSpPr>
            <p:cNvPr id="11" name="Rectangle 102">
              <a:extLst>
                <a:ext uri="{FF2B5EF4-FFF2-40B4-BE49-F238E27FC236}">
                  <a16:creationId xmlns:a16="http://schemas.microsoft.com/office/drawing/2014/main" xmlns="" id="{9A4EFB45-3CBF-4C2A-B0D4-07E735310695}"/>
                </a:ext>
              </a:extLst>
            </p:cNvPr>
            <p:cNvSpPr/>
            <p:nvPr/>
          </p:nvSpPr>
          <p:spPr>
            <a:xfrm>
              <a:off x="2473341" y="6751466"/>
              <a:ext cx="2553993" cy="365535"/>
            </a:xfrm>
            <a:prstGeom prst="rect">
              <a:avLst/>
            </a:prstGeom>
          </p:spPr>
          <p:txBody>
            <a:bodyPr wrap="none">
              <a:spAutoFit/>
            </a:bodyPr>
            <a:lstStyle/>
            <a:p>
              <a:pPr algn="r"/>
              <a:r>
                <a:rPr lang="en-US" sz="1000" dirty="0">
                  <a:latin typeface="Avenir Book" charset="0"/>
                  <a:ea typeface="Avenir Book" charset="0"/>
                  <a:cs typeface="Avenir Book" charset="0"/>
                </a:rPr>
                <a:t>OF THE STUDENT EXPERIENCE</a:t>
              </a:r>
            </a:p>
          </p:txBody>
        </p:sp>
        <p:sp>
          <p:nvSpPr>
            <p:cNvPr id="12" name="Rectangle 103">
              <a:extLst>
                <a:ext uri="{FF2B5EF4-FFF2-40B4-BE49-F238E27FC236}">
                  <a16:creationId xmlns:a16="http://schemas.microsoft.com/office/drawing/2014/main" xmlns="" id="{4784C046-C479-4ABD-B24E-7E4B5B21CF6C}"/>
                </a:ext>
              </a:extLst>
            </p:cNvPr>
            <p:cNvSpPr/>
            <p:nvPr/>
          </p:nvSpPr>
          <p:spPr>
            <a:xfrm>
              <a:off x="6539881" y="6148894"/>
              <a:ext cx="1521180" cy="548304"/>
            </a:xfrm>
            <a:prstGeom prst="rect">
              <a:avLst/>
            </a:prstGeom>
          </p:spPr>
          <p:txBody>
            <a:bodyPr wrap="square">
              <a:spAutoFit/>
            </a:bodyPr>
            <a:lstStyle/>
            <a:p>
              <a:pPr algn="r"/>
              <a:r>
                <a:rPr lang="en-US" b="1" dirty="0">
                  <a:latin typeface="Avenir Black" charset="0"/>
                  <a:ea typeface="Avenir Black" charset="0"/>
                  <a:cs typeface="Avenir Black" charset="0"/>
                </a:rPr>
                <a:t>100% </a:t>
              </a:r>
            </a:p>
          </p:txBody>
        </p:sp>
        <p:sp>
          <p:nvSpPr>
            <p:cNvPr id="13" name="Rectangle 104">
              <a:extLst>
                <a:ext uri="{FF2B5EF4-FFF2-40B4-BE49-F238E27FC236}">
                  <a16:creationId xmlns:a16="http://schemas.microsoft.com/office/drawing/2014/main" xmlns="" id="{CA4D2529-E2A1-43C0-8BC3-72BE2BE05668}"/>
                </a:ext>
              </a:extLst>
            </p:cNvPr>
            <p:cNvSpPr/>
            <p:nvPr/>
          </p:nvSpPr>
          <p:spPr>
            <a:xfrm>
              <a:off x="5507067" y="6751466"/>
              <a:ext cx="2553993" cy="365535"/>
            </a:xfrm>
            <a:prstGeom prst="rect">
              <a:avLst/>
            </a:prstGeom>
          </p:spPr>
          <p:txBody>
            <a:bodyPr wrap="none">
              <a:spAutoFit/>
            </a:bodyPr>
            <a:lstStyle/>
            <a:p>
              <a:pPr algn="r"/>
              <a:r>
                <a:rPr lang="en-US" sz="1000" dirty="0">
                  <a:latin typeface="Avenir Book" charset="0"/>
                  <a:ea typeface="Avenir Book" charset="0"/>
                  <a:cs typeface="Avenir Book" charset="0"/>
                </a:rPr>
                <a:t>OF THE STUDENT EXPERIENCE</a:t>
              </a:r>
            </a:p>
          </p:txBody>
        </p:sp>
        <p:sp>
          <p:nvSpPr>
            <p:cNvPr id="14" name="Rectangle 105">
              <a:extLst>
                <a:ext uri="{FF2B5EF4-FFF2-40B4-BE49-F238E27FC236}">
                  <a16:creationId xmlns:a16="http://schemas.microsoft.com/office/drawing/2014/main" xmlns="" id="{5A237A0B-0ABD-4F9D-8500-46D0B29AD5CB}"/>
                </a:ext>
              </a:extLst>
            </p:cNvPr>
            <p:cNvSpPr/>
            <p:nvPr/>
          </p:nvSpPr>
          <p:spPr>
            <a:xfrm>
              <a:off x="2283066" y="5341984"/>
              <a:ext cx="2082794" cy="365535"/>
            </a:xfrm>
            <a:prstGeom prst="rect">
              <a:avLst/>
            </a:prstGeom>
          </p:spPr>
          <p:txBody>
            <a:bodyPr wrap="none">
              <a:spAutoFit/>
            </a:bodyPr>
            <a:lstStyle/>
            <a:p>
              <a:pPr algn="r"/>
              <a:r>
                <a:rPr lang="en-US" sz="1000" dirty="0">
                  <a:latin typeface="Avenir Book" charset="0"/>
                  <a:ea typeface="Avenir Book" charset="0"/>
                  <a:cs typeface="Avenir Book" charset="0"/>
                </a:rPr>
                <a:t>ACADEMIC EXPERIENCE</a:t>
              </a:r>
            </a:p>
          </p:txBody>
        </p:sp>
        <p:sp>
          <p:nvSpPr>
            <p:cNvPr id="15" name="Rectangle 106">
              <a:extLst>
                <a:ext uri="{FF2B5EF4-FFF2-40B4-BE49-F238E27FC236}">
                  <a16:creationId xmlns:a16="http://schemas.microsoft.com/office/drawing/2014/main" xmlns="" id="{55EC7B58-3F18-4597-B016-08F9880FAA2C}"/>
                </a:ext>
              </a:extLst>
            </p:cNvPr>
            <p:cNvSpPr/>
            <p:nvPr/>
          </p:nvSpPr>
          <p:spPr>
            <a:xfrm>
              <a:off x="5350893" y="5092286"/>
              <a:ext cx="1951907" cy="593996"/>
            </a:xfrm>
            <a:prstGeom prst="rect">
              <a:avLst/>
            </a:prstGeom>
          </p:spPr>
          <p:txBody>
            <a:bodyPr wrap="none">
              <a:spAutoFit/>
            </a:bodyPr>
            <a:lstStyle/>
            <a:p>
              <a:pPr algn="r"/>
              <a:r>
                <a:rPr lang="en-US" sz="1000" dirty="0">
                  <a:latin typeface="Avenir Book" charset="0"/>
                  <a:ea typeface="Avenir Book" charset="0"/>
                  <a:cs typeface="Avenir Book" charset="0"/>
                </a:rPr>
                <a:t>DIGITAL ECOSYSTEM </a:t>
              </a:r>
            </a:p>
            <a:p>
              <a:pPr algn="r"/>
              <a:r>
                <a:rPr lang="en-US" sz="1000" dirty="0">
                  <a:latin typeface="Avenir Book" charset="0"/>
                  <a:ea typeface="Avenir Book" charset="0"/>
                  <a:cs typeface="Avenir Book" charset="0"/>
                </a:rPr>
                <a:t>EXPERIENCE</a:t>
              </a:r>
            </a:p>
          </p:txBody>
        </p:sp>
      </p:grpSp>
      <p:grpSp>
        <p:nvGrpSpPr>
          <p:cNvPr id="16" name="Group 9">
            <a:extLst>
              <a:ext uri="{FF2B5EF4-FFF2-40B4-BE49-F238E27FC236}">
                <a16:creationId xmlns:a16="http://schemas.microsoft.com/office/drawing/2014/main" xmlns="" id="{B99703B8-001B-409B-B397-793E8E18F6BC}"/>
              </a:ext>
            </a:extLst>
          </p:cNvPr>
          <p:cNvGrpSpPr/>
          <p:nvPr/>
        </p:nvGrpSpPr>
        <p:grpSpPr>
          <a:xfrm>
            <a:off x="1327754" y="2095091"/>
            <a:ext cx="6577847" cy="479711"/>
            <a:chOff x="1327752" y="2310989"/>
            <a:chExt cx="6577847" cy="479711"/>
          </a:xfrm>
        </p:grpSpPr>
        <p:sp>
          <p:nvSpPr>
            <p:cNvPr id="17" name="TextBox 65">
              <a:extLst>
                <a:ext uri="{FF2B5EF4-FFF2-40B4-BE49-F238E27FC236}">
                  <a16:creationId xmlns:a16="http://schemas.microsoft.com/office/drawing/2014/main" xmlns="" id="{6AF0B77D-3364-40DF-8389-7EF58B6F03A0}"/>
                </a:ext>
              </a:extLst>
            </p:cNvPr>
            <p:cNvSpPr txBox="1"/>
            <p:nvPr/>
          </p:nvSpPr>
          <p:spPr>
            <a:xfrm>
              <a:off x="4748453" y="2310989"/>
              <a:ext cx="860828" cy="446888"/>
            </a:xfrm>
            <a:prstGeom prst="rect">
              <a:avLst/>
            </a:prstGeom>
            <a:noFill/>
            <a:ln>
              <a:solidFill>
                <a:schemeClr val="bg1">
                  <a:lumMod val="75000"/>
                </a:schemeClr>
              </a:solidFill>
            </a:ln>
          </p:spPr>
          <p:txBody>
            <a:bodyPr wrap="square" rtlCol="0" anchor="ctr">
              <a:noAutofit/>
            </a:bodyPr>
            <a:lstStyle/>
            <a:p>
              <a:pPr algn="ctr"/>
              <a:r>
                <a:rPr lang="en-US" sz="1000" dirty="0">
                  <a:latin typeface="Arial" charset="0"/>
                  <a:ea typeface="Arial" charset="0"/>
                  <a:cs typeface="Arial" charset="0"/>
                </a:rPr>
                <a:t>Keynotes</a:t>
              </a:r>
            </a:p>
          </p:txBody>
        </p:sp>
        <p:sp>
          <p:nvSpPr>
            <p:cNvPr id="18" name="TextBox 78">
              <a:extLst>
                <a:ext uri="{FF2B5EF4-FFF2-40B4-BE49-F238E27FC236}">
                  <a16:creationId xmlns:a16="http://schemas.microsoft.com/office/drawing/2014/main" xmlns="" id="{2DF68931-D27E-493B-B25F-722D20284EB4}"/>
                </a:ext>
              </a:extLst>
            </p:cNvPr>
            <p:cNvSpPr txBox="1"/>
            <p:nvPr/>
          </p:nvSpPr>
          <p:spPr>
            <a:xfrm>
              <a:off x="5706743" y="2310989"/>
              <a:ext cx="978584" cy="446888"/>
            </a:xfrm>
            <a:prstGeom prst="rect">
              <a:avLst/>
            </a:prstGeom>
            <a:noFill/>
            <a:ln>
              <a:solidFill>
                <a:schemeClr val="bg1">
                  <a:lumMod val="75000"/>
                </a:schemeClr>
              </a:solidFill>
            </a:ln>
          </p:spPr>
          <p:txBody>
            <a:bodyPr wrap="square" rtlCol="0">
              <a:noAutofit/>
            </a:bodyPr>
            <a:lstStyle/>
            <a:p>
              <a:pPr algn="ctr"/>
              <a:r>
                <a:rPr lang="en-US" sz="1000" dirty="0">
                  <a:latin typeface="Arial" charset="0"/>
                  <a:ea typeface="Arial" charset="0"/>
                  <a:cs typeface="Arial" charset="0"/>
                </a:rPr>
                <a:t>Visits to companies</a:t>
              </a:r>
            </a:p>
          </p:txBody>
        </p:sp>
        <p:sp>
          <p:nvSpPr>
            <p:cNvPr id="19" name="TextBox 85">
              <a:extLst>
                <a:ext uri="{FF2B5EF4-FFF2-40B4-BE49-F238E27FC236}">
                  <a16:creationId xmlns:a16="http://schemas.microsoft.com/office/drawing/2014/main" xmlns="" id="{7835624F-C72C-4AFE-8B95-8434B019203C}"/>
                </a:ext>
              </a:extLst>
            </p:cNvPr>
            <p:cNvSpPr txBox="1"/>
            <p:nvPr/>
          </p:nvSpPr>
          <p:spPr>
            <a:xfrm>
              <a:off x="6782789" y="2310989"/>
              <a:ext cx="1122810" cy="446888"/>
            </a:xfrm>
            <a:prstGeom prst="rect">
              <a:avLst/>
            </a:prstGeom>
            <a:solidFill>
              <a:srgbClr val="00B0F0"/>
            </a:solidFill>
            <a:ln>
              <a:solidFill>
                <a:schemeClr val="bg1">
                  <a:lumMod val="75000"/>
                </a:schemeClr>
              </a:solidFill>
            </a:ln>
          </p:spPr>
          <p:txBody>
            <a:bodyPr wrap="square" rtlCol="0">
              <a:noAutofit/>
            </a:bodyPr>
            <a:lstStyle/>
            <a:p>
              <a:pPr algn="ctr"/>
              <a:r>
                <a:rPr lang="en-US" sz="1000" b="1" dirty="0">
                  <a:solidFill>
                    <a:schemeClr val="bg1"/>
                  </a:solidFill>
                  <a:latin typeface="Arial" charset="0"/>
                  <a:ea typeface="Arial" charset="0"/>
                  <a:cs typeface="Arial" charset="0"/>
                </a:rPr>
                <a:t>BTS DEMO </a:t>
              </a:r>
            </a:p>
            <a:p>
              <a:pPr algn="ctr"/>
              <a:r>
                <a:rPr lang="en-US" sz="1000" b="1" dirty="0">
                  <a:solidFill>
                    <a:schemeClr val="bg1"/>
                  </a:solidFill>
                  <a:latin typeface="Arial" charset="0"/>
                  <a:ea typeface="Arial" charset="0"/>
                  <a:cs typeface="Arial" charset="0"/>
                </a:rPr>
                <a:t>DAY</a:t>
              </a:r>
            </a:p>
          </p:txBody>
        </p:sp>
        <p:sp>
          <p:nvSpPr>
            <p:cNvPr id="20" name="TextBox 108">
              <a:extLst>
                <a:ext uri="{FF2B5EF4-FFF2-40B4-BE49-F238E27FC236}">
                  <a16:creationId xmlns:a16="http://schemas.microsoft.com/office/drawing/2014/main" xmlns="" id="{3CB7FD3A-8BB8-409F-8223-D9B4AD7BFBE5}"/>
                </a:ext>
              </a:extLst>
            </p:cNvPr>
            <p:cNvSpPr txBox="1"/>
            <p:nvPr/>
          </p:nvSpPr>
          <p:spPr>
            <a:xfrm>
              <a:off x="1327752" y="2310989"/>
              <a:ext cx="1258838" cy="446888"/>
            </a:xfrm>
            <a:prstGeom prst="rect">
              <a:avLst/>
            </a:prstGeom>
            <a:noFill/>
            <a:ln>
              <a:solidFill>
                <a:schemeClr val="bg1">
                  <a:lumMod val="75000"/>
                </a:schemeClr>
              </a:solidFill>
            </a:ln>
          </p:spPr>
          <p:txBody>
            <a:bodyPr wrap="square" rtlCol="0">
              <a:noAutofit/>
            </a:bodyPr>
            <a:lstStyle/>
            <a:p>
              <a:endParaRPr lang="en-US" sz="1000" dirty="0">
                <a:latin typeface="Arial" charset="0"/>
                <a:ea typeface="Arial" charset="0"/>
                <a:cs typeface="Arial" charset="0"/>
              </a:endParaRPr>
            </a:p>
          </p:txBody>
        </p:sp>
        <p:pic>
          <p:nvPicPr>
            <p:cNvPr id="21" name="Picture 109">
              <a:extLst>
                <a:ext uri="{FF2B5EF4-FFF2-40B4-BE49-F238E27FC236}">
                  <a16:creationId xmlns:a16="http://schemas.microsoft.com/office/drawing/2014/main" xmlns="" id="{B5840B0C-871E-4B70-BB32-B72D3D0E556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434329" y="2321838"/>
              <a:ext cx="1107843" cy="468862"/>
            </a:xfrm>
            <a:prstGeom prst="rect">
              <a:avLst/>
            </a:prstGeom>
          </p:spPr>
        </p:pic>
        <p:sp>
          <p:nvSpPr>
            <p:cNvPr id="22" name="TextBox 110">
              <a:extLst>
                <a:ext uri="{FF2B5EF4-FFF2-40B4-BE49-F238E27FC236}">
                  <a16:creationId xmlns:a16="http://schemas.microsoft.com/office/drawing/2014/main" xmlns="" id="{EADAAADE-FD99-45F4-871A-6C8DF633C383}"/>
                </a:ext>
              </a:extLst>
            </p:cNvPr>
            <p:cNvSpPr txBox="1"/>
            <p:nvPr/>
          </p:nvSpPr>
          <p:spPr>
            <a:xfrm>
              <a:off x="2693167" y="2310989"/>
              <a:ext cx="979241" cy="446888"/>
            </a:xfrm>
            <a:prstGeom prst="rect">
              <a:avLst/>
            </a:prstGeom>
            <a:noFill/>
            <a:ln>
              <a:solidFill>
                <a:schemeClr val="bg1">
                  <a:lumMod val="75000"/>
                </a:schemeClr>
              </a:solidFill>
            </a:ln>
          </p:spPr>
          <p:txBody>
            <a:bodyPr wrap="square" rtlCol="0">
              <a:noAutofit/>
            </a:bodyPr>
            <a:lstStyle/>
            <a:p>
              <a:pPr algn="ctr"/>
              <a:r>
                <a:rPr lang="en-US" sz="1000" dirty="0">
                  <a:latin typeface="Arial" charset="0"/>
                  <a:ea typeface="Arial" charset="0"/>
                  <a:cs typeface="Arial" charset="0"/>
                </a:rPr>
                <a:t>Industry congresses</a:t>
              </a:r>
            </a:p>
          </p:txBody>
        </p:sp>
        <p:sp>
          <p:nvSpPr>
            <p:cNvPr id="23" name="TextBox 111">
              <a:extLst>
                <a:ext uri="{FF2B5EF4-FFF2-40B4-BE49-F238E27FC236}">
                  <a16:creationId xmlns:a16="http://schemas.microsoft.com/office/drawing/2014/main" xmlns="" id="{085B2D2E-4AD4-4259-A79C-61F680B97EA2}"/>
                </a:ext>
              </a:extLst>
            </p:cNvPr>
            <p:cNvSpPr txBox="1"/>
            <p:nvPr/>
          </p:nvSpPr>
          <p:spPr>
            <a:xfrm>
              <a:off x="3780016" y="2310990"/>
              <a:ext cx="860828" cy="446887"/>
            </a:xfrm>
            <a:prstGeom prst="rect">
              <a:avLst/>
            </a:prstGeom>
            <a:noFill/>
            <a:ln>
              <a:solidFill>
                <a:schemeClr val="bg1">
                  <a:lumMod val="75000"/>
                </a:schemeClr>
              </a:solidFill>
            </a:ln>
          </p:spPr>
          <p:txBody>
            <a:bodyPr wrap="square" rtlCol="0" anchor="ctr">
              <a:noAutofit/>
            </a:bodyPr>
            <a:lstStyle/>
            <a:p>
              <a:pPr algn="ctr"/>
              <a:r>
                <a:rPr lang="en-US" sz="1000" dirty="0">
                  <a:latin typeface="Arial" charset="0"/>
                  <a:ea typeface="Arial" charset="0"/>
                  <a:cs typeface="Arial" charset="0"/>
                </a:rPr>
                <a:t>Meetups</a:t>
              </a:r>
            </a:p>
          </p:txBody>
        </p:sp>
      </p:grpSp>
      <p:sp>
        <p:nvSpPr>
          <p:cNvPr id="24" name="Rectangle 113">
            <a:extLst>
              <a:ext uri="{FF2B5EF4-FFF2-40B4-BE49-F238E27FC236}">
                <a16:creationId xmlns:a16="http://schemas.microsoft.com/office/drawing/2014/main" xmlns="" id="{54A10214-B260-40E4-8BE5-A5A972D34A55}"/>
              </a:ext>
            </a:extLst>
          </p:cNvPr>
          <p:cNvSpPr/>
          <p:nvPr/>
        </p:nvSpPr>
        <p:spPr>
          <a:xfrm>
            <a:off x="1728746" y="5236362"/>
            <a:ext cx="6025517" cy="923330"/>
          </a:xfrm>
          <a:prstGeom prst="rect">
            <a:avLst/>
          </a:prstGeom>
        </p:spPr>
        <p:txBody>
          <a:bodyPr wrap="square">
            <a:spAutoFit/>
          </a:bodyPr>
          <a:lstStyle/>
          <a:p>
            <a:pPr algn="ctr"/>
            <a:r>
              <a:rPr lang="en-US" u="sng" dirty="0">
                <a:latin typeface="Avenir Book" charset="0"/>
                <a:ea typeface="Avenir Book" charset="0"/>
                <a:cs typeface="Avenir Book" charset="0"/>
              </a:rPr>
              <a:t>WORK ON YOUR PURPOSE </a:t>
            </a:r>
            <a:r>
              <a:rPr lang="en-US" dirty="0">
                <a:latin typeface="Avenir Book" charset="0"/>
                <a:ea typeface="Avenir Book" charset="0"/>
                <a:cs typeface="Avenir Book" charset="0"/>
              </a:rPr>
              <a:t>- RESEARCH </a:t>
            </a:r>
            <a:r>
              <a:rPr lang="mr-IN" dirty="0">
                <a:latin typeface="Avenir Book" charset="0"/>
                <a:ea typeface="Avenir Book" charset="0"/>
                <a:cs typeface="Avenir Book" charset="0"/>
              </a:rPr>
              <a:t>–</a:t>
            </a:r>
            <a:r>
              <a:rPr lang="es-ES" dirty="0">
                <a:latin typeface="Avenir Book" charset="0"/>
                <a:ea typeface="Avenir Book" charset="0"/>
                <a:cs typeface="Avenir Book" charset="0"/>
              </a:rPr>
              <a:t> </a:t>
            </a:r>
            <a:r>
              <a:rPr lang="en-US" dirty="0">
                <a:latin typeface="Avenir Book" charset="0"/>
                <a:ea typeface="Avenir Book" charset="0"/>
                <a:cs typeface="Avenir Book" charset="0"/>
              </a:rPr>
              <a:t>DISCOVER </a:t>
            </a:r>
            <a:r>
              <a:rPr lang="mr-IN" dirty="0">
                <a:latin typeface="Avenir Book" charset="0"/>
                <a:ea typeface="Avenir Book" charset="0"/>
                <a:cs typeface="Avenir Book" charset="0"/>
              </a:rPr>
              <a:t>–</a:t>
            </a:r>
            <a:r>
              <a:rPr lang="en-US" dirty="0">
                <a:latin typeface="Avenir Book" charset="0"/>
                <a:ea typeface="Avenir Book" charset="0"/>
                <a:cs typeface="Avenir Book" charset="0"/>
              </a:rPr>
              <a:t>  </a:t>
            </a:r>
          </a:p>
          <a:p>
            <a:pPr algn="ctr"/>
            <a:r>
              <a:rPr lang="en-US" dirty="0">
                <a:latin typeface="Avenir Book" charset="0"/>
                <a:ea typeface="Avenir Book" charset="0"/>
                <a:cs typeface="Avenir Book" charset="0"/>
              </a:rPr>
              <a:t>BUILD NETWORKING </a:t>
            </a:r>
            <a:r>
              <a:rPr lang="mr-IN" dirty="0">
                <a:latin typeface="Avenir Book" charset="0"/>
                <a:ea typeface="Avenir Book" charset="0"/>
                <a:cs typeface="Avenir Book" charset="0"/>
              </a:rPr>
              <a:t>–</a:t>
            </a:r>
            <a:r>
              <a:rPr lang="en-US" dirty="0">
                <a:latin typeface="Avenir Book" charset="0"/>
                <a:ea typeface="Avenir Book" charset="0"/>
                <a:cs typeface="Avenir Book" charset="0"/>
              </a:rPr>
              <a:t> JOIN COMMUNITIES </a:t>
            </a:r>
            <a:r>
              <a:rPr lang="mr-IN" dirty="0">
                <a:latin typeface="Avenir Book" charset="0"/>
                <a:ea typeface="Avenir Book" charset="0"/>
                <a:cs typeface="Avenir Book" charset="0"/>
              </a:rPr>
              <a:t>–</a:t>
            </a:r>
            <a:r>
              <a:rPr lang="en-US" dirty="0">
                <a:latin typeface="Avenir Book" charset="0"/>
                <a:ea typeface="Avenir Book" charset="0"/>
                <a:cs typeface="Avenir Book" charset="0"/>
              </a:rPr>
              <a:t> </a:t>
            </a:r>
          </a:p>
          <a:p>
            <a:pPr algn="ctr"/>
            <a:r>
              <a:rPr lang="en-US" dirty="0">
                <a:latin typeface="Avenir Book" charset="0"/>
                <a:ea typeface="Avenir Book" charset="0"/>
                <a:cs typeface="Avenir Book" charset="0"/>
              </a:rPr>
              <a:t>PARTICIPATE </a:t>
            </a:r>
            <a:r>
              <a:rPr lang="mr-IN" dirty="0">
                <a:latin typeface="Avenir Book" charset="0"/>
                <a:ea typeface="Avenir Book" charset="0"/>
                <a:cs typeface="Avenir Book" charset="0"/>
              </a:rPr>
              <a:t>–</a:t>
            </a:r>
            <a:r>
              <a:rPr lang="en-US" dirty="0">
                <a:latin typeface="Avenir Book" charset="0"/>
                <a:ea typeface="Avenir Book" charset="0"/>
                <a:cs typeface="Avenir Book" charset="0"/>
              </a:rPr>
              <a:t> </a:t>
            </a:r>
            <a:r>
              <a:rPr lang="en-US" u="sng" dirty="0">
                <a:latin typeface="Avenir Book" charset="0"/>
                <a:ea typeface="Avenir Book" charset="0"/>
                <a:cs typeface="Avenir Book" charset="0"/>
              </a:rPr>
              <a:t>GENERATE PUBLIC CONTENT</a:t>
            </a:r>
          </a:p>
        </p:txBody>
      </p:sp>
    </p:spTree>
    <p:extLst>
      <p:ext uri="{BB962C8B-B14F-4D97-AF65-F5344CB8AC3E}">
        <p14:creationId xmlns:p14="http://schemas.microsoft.com/office/powerpoint/2010/main" val="3867563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D2DC3C3-A10F-484F-B90D-8517ADE827F2}"/>
              </a:ext>
            </a:extLst>
          </p:cNvPr>
          <p:cNvSpPr>
            <a:spLocks noGrp="1"/>
          </p:cNvSpPr>
          <p:nvPr>
            <p:ph type="title"/>
          </p:nvPr>
        </p:nvSpPr>
        <p:spPr/>
        <p:txBody>
          <a:bodyPr/>
          <a:lstStyle/>
          <a:p>
            <a:r>
              <a:rPr lang="es-ES" dirty="0" err="1"/>
              <a:t>Curriculum</a:t>
            </a:r>
            <a:r>
              <a:rPr lang="es-ES" dirty="0"/>
              <a:t> </a:t>
            </a:r>
            <a:r>
              <a:rPr lang="es-ES" dirty="0" err="1"/>
              <a:t>review</a:t>
            </a:r>
            <a:endParaRPr lang="es-ES" dirty="0"/>
          </a:p>
        </p:txBody>
      </p:sp>
      <p:pic>
        <p:nvPicPr>
          <p:cNvPr id="12" name="Imagen 11">
            <a:extLst>
              <a:ext uri="{FF2B5EF4-FFF2-40B4-BE49-F238E27FC236}">
                <a16:creationId xmlns:a16="http://schemas.microsoft.com/office/drawing/2014/main" xmlns="" id="{B8CC1896-A018-4BA0-9E40-C00DDB8348CE}"/>
              </a:ext>
            </a:extLst>
          </p:cNvPr>
          <p:cNvPicPr>
            <a:picLocks noChangeAspect="1"/>
          </p:cNvPicPr>
          <p:nvPr/>
        </p:nvPicPr>
        <p:blipFill rotWithShape="1">
          <a:blip r:embed="rId2"/>
          <a:srcRect l="36385" t="29325" r="11205" b="19784"/>
          <a:stretch/>
        </p:blipFill>
        <p:spPr>
          <a:xfrm>
            <a:off x="1167916" y="1618950"/>
            <a:ext cx="6808171" cy="4131857"/>
          </a:xfrm>
          <a:prstGeom prst="rect">
            <a:avLst/>
          </a:prstGeom>
        </p:spPr>
      </p:pic>
    </p:spTree>
    <p:extLst>
      <p:ext uri="{BB962C8B-B14F-4D97-AF65-F5344CB8AC3E}">
        <p14:creationId xmlns:p14="http://schemas.microsoft.com/office/powerpoint/2010/main" val="2861014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xmlns="" id="{5F9F5FEF-700B-4D73-B1DB-A1FBD61BA22E}"/>
              </a:ext>
            </a:extLst>
          </p:cNvPr>
          <p:cNvSpPr>
            <a:spLocks noGrp="1"/>
          </p:cNvSpPr>
          <p:nvPr>
            <p:ph type="title"/>
          </p:nvPr>
        </p:nvSpPr>
        <p:spPr/>
        <p:txBody>
          <a:bodyPr/>
          <a:lstStyle/>
          <a:p>
            <a:r>
              <a:rPr lang="en-GB" dirty="0">
                <a:latin typeface="Arial" panose="020B0604020202020204" pitchFamily="34" charset="0"/>
                <a:cs typeface="Arial" panose="020B0604020202020204" pitchFamily="34" charset="0"/>
              </a:rPr>
              <a:t>Today’s Objective</a:t>
            </a:r>
            <a:endParaRPr lang="es-ES" dirty="0"/>
          </a:p>
        </p:txBody>
      </p:sp>
      <p:sp>
        <p:nvSpPr>
          <p:cNvPr id="5" name="Marcador de contenido 4">
            <a:extLst>
              <a:ext uri="{FF2B5EF4-FFF2-40B4-BE49-F238E27FC236}">
                <a16:creationId xmlns:a16="http://schemas.microsoft.com/office/drawing/2014/main" xmlns="" id="{3DCEBBD5-0FDE-41CE-A6F6-DADF53C0699B}"/>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Objective and why it is useful in a digital project</a:t>
            </a:r>
            <a:endParaRPr lang="en-GB" dirty="0">
              <a:latin typeface="Arial" panose="020B0604020202020204" pitchFamily="34" charset="0"/>
              <a:cs typeface="Arial" panose="020B0604020202020204" pitchFamily="34" charset="0"/>
            </a:endParaRPr>
          </a:p>
          <a:p>
            <a:endParaRPr lang="es-ES" dirty="0"/>
          </a:p>
        </p:txBody>
      </p:sp>
    </p:spTree>
    <p:extLst>
      <p:ext uri="{BB962C8B-B14F-4D97-AF65-F5344CB8AC3E}">
        <p14:creationId xmlns:p14="http://schemas.microsoft.com/office/powerpoint/2010/main" val="1920130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xmlns="" id="{6F769437-4A5D-415F-92F0-29F4082B958F}"/>
              </a:ext>
            </a:extLst>
          </p:cNvPr>
          <p:cNvSpPr>
            <a:spLocks noGrp="1"/>
          </p:cNvSpPr>
          <p:nvPr>
            <p:ph type="title"/>
          </p:nvPr>
        </p:nvSpPr>
        <p:spPr/>
        <p:txBody>
          <a:bodyPr/>
          <a:lstStyle/>
          <a:p>
            <a:r>
              <a:rPr lang="es-ES" smtClean="0"/>
              <a:t>What is Data Science?</a:t>
            </a:r>
            <a:endParaRPr lang="es-ES"/>
          </a:p>
        </p:txBody>
      </p:sp>
      <p:sp>
        <p:nvSpPr>
          <p:cNvPr id="9" name="Marcador de contenido 8">
            <a:extLst>
              <a:ext uri="{FF2B5EF4-FFF2-40B4-BE49-F238E27FC236}">
                <a16:creationId xmlns:a16="http://schemas.microsoft.com/office/drawing/2014/main" xmlns="" id="{712C2827-D260-475C-B0FD-E3822A13A804}"/>
              </a:ext>
            </a:extLst>
          </p:cNvPr>
          <p:cNvSpPr>
            <a:spLocks noGrp="1"/>
          </p:cNvSpPr>
          <p:nvPr>
            <p:ph idx="1"/>
          </p:nvPr>
        </p:nvSpPr>
        <p:spPr/>
        <p:txBody>
          <a:bodyPr/>
          <a:lstStyle/>
          <a:p>
            <a:r>
              <a:rPr lang="es-ES" smtClean="0"/>
              <a:t>Intersection between Stats, IT, and Business</a:t>
            </a:r>
            <a:endParaRPr lang="es-ES" dirty="0"/>
          </a:p>
        </p:txBody>
      </p:sp>
    </p:spTree>
    <p:extLst>
      <p:ext uri="{BB962C8B-B14F-4D97-AF65-F5344CB8AC3E}">
        <p14:creationId xmlns:p14="http://schemas.microsoft.com/office/powerpoint/2010/main" val="1232345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xmlns="" id="{6F769437-4A5D-415F-92F0-29F4082B958F}"/>
              </a:ext>
            </a:extLst>
          </p:cNvPr>
          <p:cNvSpPr>
            <a:spLocks noGrp="1"/>
          </p:cNvSpPr>
          <p:nvPr>
            <p:ph type="title"/>
          </p:nvPr>
        </p:nvSpPr>
        <p:spPr/>
        <p:txBody>
          <a:bodyPr/>
          <a:lstStyle/>
          <a:p>
            <a:r>
              <a:rPr lang="es-ES" smtClean="0"/>
              <a:t>Process of Investigation</a:t>
            </a:r>
            <a:endParaRPr lang="es-ES"/>
          </a:p>
        </p:txBody>
      </p:sp>
      <p:sp>
        <p:nvSpPr>
          <p:cNvPr id="9" name="Marcador de contenido 8">
            <a:extLst>
              <a:ext uri="{FF2B5EF4-FFF2-40B4-BE49-F238E27FC236}">
                <a16:creationId xmlns:a16="http://schemas.microsoft.com/office/drawing/2014/main" xmlns="" id="{712C2827-D260-475C-B0FD-E3822A13A804}"/>
              </a:ext>
            </a:extLst>
          </p:cNvPr>
          <p:cNvSpPr>
            <a:spLocks noGrp="1"/>
          </p:cNvSpPr>
          <p:nvPr>
            <p:ph idx="1"/>
          </p:nvPr>
        </p:nvSpPr>
        <p:spPr/>
        <p:txBody>
          <a:bodyPr/>
          <a:lstStyle/>
          <a:p>
            <a:r>
              <a:rPr lang="es-ES" smtClean="0"/>
              <a:t>Identify a question or problem</a:t>
            </a:r>
          </a:p>
          <a:p>
            <a:r>
              <a:rPr lang="es-ES" smtClean="0"/>
              <a:t>Collect relevant data on the topic</a:t>
            </a:r>
          </a:p>
          <a:p>
            <a:r>
              <a:rPr lang="es-ES" smtClean="0"/>
              <a:t>Analyze the data</a:t>
            </a:r>
          </a:p>
          <a:p>
            <a:r>
              <a:rPr lang="es-ES" smtClean="0"/>
              <a:t>Form a conclusion</a:t>
            </a:r>
            <a:endParaRPr lang="es-ES" smtClean="0"/>
          </a:p>
        </p:txBody>
      </p:sp>
    </p:spTree>
    <p:extLst>
      <p:ext uri="{BB962C8B-B14F-4D97-AF65-F5344CB8AC3E}">
        <p14:creationId xmlns:p14="http://schemas.microsoft.com/office/powerpoint/2010/main" val="277058397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EAC0F824012F34E9D0040B4F06A53D5" ma:contentTypeVersion="2" ma:contentTypeDescription="Create a new document." ma:contentTypeScope="" ma:versionID="c8a86c822cfb43c4dc2c121d5333982f">
  <xsd:schema xmlns:xsd="http://www.w3.org/2001/XMLSchema" xmlns:xs="http://www.w3.org/2001/XMLSchema" xmlns:p="http://schemas.microsoft.com/office/2006/metadata/properties" xmlns:ns2="e7c13240-f228-43bc-84f4-14b26bd2a47f" targetNamespace="http://schemas.microsoft.com/office/2006/metadata/properties" ma:root="true" ma:fieldsID="baf3987b8481008776824c777b980b09" ns2:_="">
    <xsd:import namespace="e7c13240-f228-43bc-84f4-14b26bd2a47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c13240-f228-43bc-84f4-14b26bd2a47f"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3866A6-E90A-48E3-9A4D-8A832C19C8EA}">
  <ds:schemaRefs>
    <ds:schemaRef ds:uri="http://purl.org/dc/elements/1.1/"/>
    <ds:schemaRef ds:uri="http://www.w3.org/XML/1998/namespace"/>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schemas.microsoft.com/office/2006/metadata/properties"/>
    <ds:schemaRef ds:uri="e7c13240-f228-43bc-84f4-14b26bd2a47f"/>
    <ds:schemaRef ds:uri="http://purl.org/dc/dcmitype/"/>
  </ds:schemaRefs>
</ds:datastoreItem>
</file>

<file path=customXml/itemProps2.xml><?xml version="1.0" encoding="utf-8"?>
<ds:datastoreItem xmlns:ds="http://schemas.openxmlformats.org/officeDocument/2006/customXml" ds:itemID="{F1B5EA9C-B201-4239-B3C4-C184BC6C58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7c13240-f228-43bc-84f4-14b26bd2a4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9EE7DF1-4068-4DA3-8DFD-02863DBB9BC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81323</TotalTime>
  <Words>510</Words>
  <Application>Microsoft Office PowerPoint</Application>
  <PresentationFormat>On-screen Show (4:3)</PresentationFormat>
  <Paragraphs>129</Paragraphs>
  <Slides>13</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Avenir Black</vt:lpstr>
      <vt:lpstr>Avenir Book</vt:lpstr>
      <vt:lpstr>Calibri</vt:lpstr>
      <vt:lpstr>DejaVu Sans</vt:lpstr>
      <vt:lpstr>Wingdings</vt:lpstr>
      <vt:lpstr>Tema de Office</vt:lpstr>
      <vt:lpstr>Diseño personalizado</vt:lpstr>
      <vt:lpstr>PowerPoint Presentation</vt:lpstr>
      <vt:lpstr>Project Lifecycle</vt:lpstr>
      <vt:lpstr>Project Lifecycle</vt:lpstr>
      <vt:lpstr>Statistical Foundations for DS</vt:lpstr>
      <vt:lpstr>Student Experience</vt:lpstr>
      <vt:lpstr>Curriculum review</vt:lpstr>
      <vt:lpstr>Today’s Objective</vt:lpstr>
      <vt:lpstr>What is Data Science?</vt:lpstr>
      <vt:lpstr>Process of Investigation</vt:lpstr>
      <vt:lpstr>Stats Focuses On:</vt:lpstr>
      <vt:lpstr>Types of Variables</vt:lpstr>
      <vt:lpstr>Associated vs. Independent</vt:lpstr>
      <vt:lpstr>Terminology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digital talent gap</dc:title>
  <dc:creator>Josep Clotet</dc:creator>
  <cp:lastModifiedBy>Philip Harman</cp:lastModifiedBy>
  <cp:revision>1068</cp:revision>
  <cp:lastPrinted>2017-02-16T16:41:42Z</cp:lastPrinted>
  <dcterms:created xsi:type="dcterms:W3CDTF">2016-07-18T16:09:55Z</dcterms:created>
  <dcterms:modified xsi:type="dcterms:W3CDTF">2020-10-05T11:00:46Z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0x0101008EAC0F824012F34E9D0040B4F06A53D5</vt:lpwstr>
  </property>
</Properties>
</file>