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5"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Ubuntu"/>
      <p:regular r:id="rId46"/>
      <p:bold r:id="rId47"/>
      <p:italic r:id="rId48"/>
      <p:boldItalic r:id="rId49"/>
    </p:embeddedFont>
    <p:embeddedFont>
      <p:font typeface="Lat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Ubuntu-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Ubuntu-italic.fntdata"/><Relationship Id="rId47" Type="http://schemas.openxmlformats.org/officeDocument/2006/relationships/font" Target="fonts/Ubuntu-bold.fntdata"/><Relationship Id="rId49" Type="http://schemas.openxmlformats.org/officeDocument/2006/relationships/font" Target="fonts/Ubuntu-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fntdata"/><Relationship Id="rId50" Type="http://schemas.openxmlformats.org/officeDocument/2006/relationships/font" Target="fonts/Lato-regular.fntdata"/><Relationship Id="rId53" Type="http://schemas.openxmlformats.org/officeDocument/2006/relationships/font" Target="fonts/Lato-boldItalic.fntdata"/><Relationship Id="rId52"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750a804783_1_68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g750a804783_1_6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7b2cc915f4_0_10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b2cc915f4_0_1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Canvia la W o la W1</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7b2cc915f4_0_10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b2cc915f4_0_1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7b2cc915f4_0_1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b2cc915f4_0_1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7b2cc915f4_0_10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7b2cc915f4_0_1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7b2cc915f4_0_1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b2cc915f4_0_1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7b2cc915f4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7b2cc915f4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7b2cc915f4_0_1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7b2cc915f4_0_1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7b2cc915f4_0_1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7b2cc915f4_0_1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7b2cc915f4_0_1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7b2cc915f4_0_1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7b2cc915f4_0_1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7b2cc915f4_0_1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7b2cc915f4_0_9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b2cc915f4_0_9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7b2cc915f4_0_1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7b2cc915f4_0_1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7b2cc915f4_0_1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7b2cc915f4_0_1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7b2cc915f4_0_1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7b2cc915f4_0_1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7b2cc915f4_0_1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7b2cc915f4_0_1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7b2cc915f4_0_1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7b2cc915f4_0_1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7b2cc915f4_0_1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7b2cc915f4_0_1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7b2cc915f4_0_1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7b2cc915f4_0_1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7b2cc915f4_0_1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7b2cc915f4_0_1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7b2cc915f4_0_1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7b2cc915f4_0_1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7b2cc915f4_0_1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7b2cc915f4_0_1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b2cc915f4_0_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b2cc915f4_0_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7b2cc915f4_0_1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7b2cc915f4_0_1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7b2cc915f4_0_1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7b2cc915f4_0_1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7b2cc915f4_0_1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7b2cc915f4_0_1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7b2cc915f4_0_1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7b2cc915f4_0_1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7b2cc915f4_0_1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7b2cc915f4_0_1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7b2cc915f4_0_1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7b2cc915f4_0_1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7b2cc915f4_0_1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7b2cc915f4_0_1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7b2cc915f4_0_1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7b2cc915f4_0_1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Eliminar aquest recordatoei i posar l’exemple de càlcul de funció de pèrdues del capítol d’optimització per motivar l’objectiu.</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g7b2cc915f4_0_1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7b2cc915f4_0_1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Eliminar aquest recordatoei i posr l’exemple de càlcul de funció de pèrdues del capítol d’optimització per motivar l’objectiu.</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7b2cc915f4_0_1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7b2cc915f4_0_1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Eliminar aquest recordatoei i posr l’exemple de càlcul de funció de pèrdues del capítol d’optimització per motivar l’objectiu.</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7b2cc915f4_0_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b2cc915f4_0_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7b2cc915f4_0_1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7b2cc915f4_0_1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b2cc915f4_0_9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b2cc915f4_0_9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7b2cc915f4_0_9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b2cc915f4_0_9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7b2cc915f4_0_9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b2cc915f4_0_9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7b2cc915f4_0_1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b2cc915f4_0_1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7b2cc915f4_0_10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b2cc915f4_0_1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2" name="Google Shape;12;p2"/>
          <p:cNvSpPr txBox="1"/>
          <p:nvPr>
            <p:ph idx="1" type="subTitle"/>
          </p:nvPr>
        </p:nvSpPr>
        <p:spPr>
          <a:xfrm>
            <a:off x="685800" y="2840054"/>
            <a:ext cx="77724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000"/>
              <a:buNone/>
              <a:defRPr>
                <a:solidFill>
                  <a:schemeClr val="dk2"/>
                </a:solidFill>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 name="Shape 45"/>
        <p:cNvGrpSpPr/>
        <p:nvPr/>
      </p:nvGrpSpPr>
      <p:grpSpPr>
        <a:xfrm>
          <a:off x="0" y="0"/>
          <a:ext cx="0" cy="0"/>
          <a:chOff x="0" y="0"/>
          <a:chExt cx="0" cy="0"/>
        </a:xfrm>
      </p:grpSpPr>
      <p:sp>
        <p:nvSpPr>
          <p:cNvPr id="46" name="Google Shape;46;p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 name="Google Shape;47;p1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8" name="Google Shape;48;p1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sp>
        <p:nvSpPr>
          <p:cNvPr id="54" name="Google Shape;54;p1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5" name="Google Shape;55;p14"/>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56" name="Google Shape;5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7" name="Shape 57"/>
        <p:cNvGrpSpPr/>
        <p:nvPr/>
      </p:nvGrpSpPr>
      <p:grpSpPr>
        <a:xfrm>
          <a:off x="0" y="0"/>
          <a:ext cx="0" cy="0"/>
          <a:chOff x="0" y="0"/>
          <a:chExt cx="0" cy="0"/>
        </a:xfrm>
      </p:grpSpPr>
      <p:sp>
        <p:nvSpPr>
          <p:cNvPr id="58" name="Google Shape;58;p15"/>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9" name="Google Shape;5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0" name="Shape 60"/>
        <p:cNvGrpSpPr/>
        <p:nvPr/>
      </p:nvGrpSpPr>
      <p:grpSpPr>
        <a:xfrm>
          <a:off x="0" y="0"/>
          <a:ext cx="0" cy="0"/>
          <a:chOff x="0" y="0"/>
          <a:chExt cx="0" cy="0"/>
        </a:xfrm>
      </p:grpSpPr>
      <p:sp>
        <p:nvSpPr>
          <p:cNvPr id="61" name="Google Shape;61;p1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16"/>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1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5" name="Google Shape;6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8" name="Google Shape;68;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sp>
        <p:nvSpPr>
          <p:cNvPr id="70" name="Google Shape;70;p18"/>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1" name="Google Shape;71;p18"/>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5" name="Google Shape;15;p3"/>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6" name="Google Shape;16;p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9" name="Google Shape;19;p4"/>
          <p:cNvSpPr txBox="1"/>
          <p:nvPr>
            <p:ph idx="1" type="body"/>
          </p:nvPr>
        </p:nvSpPr>
        <p:spPr>
          <a:xfrm>
            <a:off x="457200" y="1200150"/>
            <a:ext cx="3994500" cy="3725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20" name="Google Shape;20;p4"/>
          <p:cNvSpPr txBox="1"/>
          <p:nvPr>
            <p:ph idx="2" type="body"/>
          </p:nvPr>
        </p:nvSpPr>
        <p:spPr>
          <a:xfrm>
            <a:off x="4692274" y="1200150"/>
            <a:ext cx="3994500" cy="37257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21" name="Google Shape;21;p4"/>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24" name="Google Shape;24;p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5" name="Shape 25"/>
        <p:cNvGrpSpPr/>
        <p:nvPr/>
      </p:nvGrpSpPr>
      <p:grpSpPr>
        <a:xfrm>
          <a:off x="0" y="0"/>
          <a:ext cx="0" cy="0"/>
          <a:chOff x="0" y="0"/>
          <a:chExt cx="0" cy="0"/>
        </a:xfrm>
      </p:grpSpPr>
      <p:sp>
        <p:nvSpPr>
          <p:cNvPr id="26" name="Google Shape;26;p6"/>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27" name="Google Shape;27;p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4" name="Shape 34"/>
        <p:cNvGrpSpPr/>
        <p:nvPr/>
      </p:nvGrpSpPr>
      <p:grpSpPr>
        <a:xfrm>
          <a:off x="0" y="0"/>
          <a:ext cx="0" cy="0"/>
          <a:chOff x="0" y="0"/>
          <a:chExt cx="0" cy="0"/>
        </a:xfrm>
      </p:grpSpPr>
      <p:sp>
        <p:nvSpPr>
          <p:cNvPr id="35" name="Google Shape;35;p9"/>
          <p:cNvSpPr txBox="1"/>
          <p:nvPr>
            <p:ph type="ctrTitle"/>
          </p:nvPr>
        </p:nvSpPr>
        <p:spPr>
          <a:xfrm>
            <a:off x="4121704" y="744575"/>
            <a:ext cx="471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6633"/>
              </a:buClr>
              <a:buSzPts val="3600"/>
              <a:buNone/>
              <a:defRPr sz="3600">
                <a:solidFill>
                  <a:srgbClr val="FF6633"/>
                </a:solidFill>
              </a:defRPr>
            </a:lvl1pPr>
            <a:lvl2pPr lvl="1" rtl="0" algn="ctr">
              <a:spcBef>
                <a:spcPts val="0"/>
              </a:spcBef>
              <a:spcAft>
                <a:spcPts val="0"/>
              </a:spcAft>
              <a:buClr>
                <a:srgbClr val="FF6633"/>
              </a:buClr>
              <a:buSzPts val="3600"/>
              <a:buNone/>
              <a:defRPr sz="3600">
                <a:solidFill>
                  <a:srgbClr val="FF6633"/>
                </a:solidFill>
              </a:defRPr>
            </a:lvl2pPr>
            <a:lvl3pPr lvl="2" rtl="0" algn="ctr">
              <a:spcBef>
                <a:spcPts val="0"/>
              </a:spcBef>
              <a:spcAft>
                <a:spcPts val="0"/>
              </a:spcAft>
              <a:buClr>
                <a:srgbClr val="FF6633"/>
              </a:buClr>
              <a:buSzPts val="3600"/>
              <a:buNone/>
              <a:defRPr sz="3600">
                <a:solidFill>
                  <a:srgbClr val="FF6633"/>
                </a:solidFill>
              </a:defRPr>
            </a:lvl3pPr>
            <a:lvl4pPr lvl="3" rtl="0" algn="ctr">
              <a:spcBef>
                <a:spcPts val="0"/>
              </a:spcBef>
              <a:spcAft>
                <a:spcPts val="0"/>
              </a:spcAft>
              <a:buClr>
                <a:srgbClr val="FF6633"/>
              </a:buClr>
              <a:buSzPts val="3600"/>
              <a:buNone/>
              <a:defRPr sz="3600">
                <a:solidFill>
                  <a:srgbClr val="FF6633"/>
                </a:solidFill>
              </a:defRPr>
            </a:lvl4pPr>
            <a:lvl5pPr lvl="4" rtl="0" algn="ctr">
              <a:spcBef>
                <a:spcPts val="0"/>
              </a:spcBef>
              <a:spcAft>
                <a:spcPts val="0"/>
              </a:spcAft>
              <a:buClr>
                <a:srgbClr val="FF6633"/>
              </a:buClr>
              <a:buSzPts val="3600"/>
              <a:buNone/>
              <a:defRPr sz="3600">
                <a:solidFill>
                  <a:srgbClr val="FF6633"/>
                </a:solidFill>
              </a:defRPr>
            </a:lvl5pPr>
            <a:lvl6pPr lvl="5" rtl="0" algn="ctr">
              <a:spcBef>
                <a:spcPts val="0"/>
              </a:spcBef>
              <a:spcAft>
                <a:spcPts val="0"/>
              </a:spcAft>
              <a:buClr>
                <a:srgbClr val="FF6633"/>
              </a:buClr>
              <a:buSzPts val="3600"/>
              <a:buNone/>
              <a:defRPr sz="3600">
                <a:solidFill>
                  <a:srgbClr val="FF6633"/>
                </a:solidFill>
              </a:defRPr>
            </a:lvl6pPr>
            <a:lvl7pPr lvl="6" rtl="0" algn="ctr">
              <a:spcBef>
                <a:spcPts val="0"/>
              </a:spcBef>
              <a:spcAft>
                <a:spcPts val="0"/>
              </a:spcAft>
              <a:buClr>
                <a:srgbClr val="FF6633"/>
              </a:buClr>
              <a:buSzPts val="3600"/>
              <a:buNone/>
              <a:defRPr sz="3600">
                <a:solidFill>
                  <a:srgbClr val="FF6633"/>
                </a:solidFill>
              </a:defRPr>
            </a:lvl7pPr>
            <a:lvl8pPr lvl="7" rtl="0" algn="ctr">
              <a:spcBef>
                <a:spcPts val="0"/>
              </a:spcBef>
              <a:spcAft>
                <a:spcPts val="0"/>
              </a:spcAft>
              <a:buClr>
                <a:srgbClr val="FF6633"/>
              </a:buClr>
              <a:buSzPts val="3600"/>
              <a:buNone/>
              <a:defRPr sz="3600">
                <a:solidFill>
                  <a:srgbClr val="FF6633"/>
                </a:solidFill>
              </a:defRPr>
            </a:lvl8pPr>
            <a:lvl9pPr lvl="8" rtl="0" algn="ctr">
              <a:spcBef>
                <a:spcPts val="0"/>
              </a:spcBef>
              <a:spcAft>
                <a:spcPts val="0"/>
              </a:spcAft>
              <a:buClr>
                <a:srgbClr val="FF6633"/>
              </a:buClr>
              <a:buSzPts val="3600"/>
              <a:buNone/>
              <a:defRPr sz="3600">
                <a:solidFill>
                  <a:srgbClr val="FF6633"/>
                </a:solidFill>
              </a:defRPr>
            </a:lvl9pPr>
          </a:lstStyle>
          <a:p/>
        </p:txBody>
      </p:sp>
      <p:sp>
        <p:nvSpPr>
          <p:cNvPr id="36" name="Google Shape;36;p9"/>
          <p:cNvSpPr txBox="1"/>
          <p:nvPr>
            <p:ph idx="1" type="subTitle"/>
          </p:nvPr>
        </p:nvSpPr>
        <p:spPr>
          <a:xfrm>
            <a:off x="4121550" y="2834125"/>
            <a:ext cx="471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7" name="Google Shape;3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1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0" name="Google Shape;4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sp>
        <p:nvSpPr>
          <p:cNvPr id="42" name="Google Shape;42;p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6633"/>
              </a:buClr>
              <a:buSzPts val="2800"/>
              <a:buNone/>
              <a:defRPr>
                <a:solidFill>
                  <a:srgbClr val="FF663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 name="Google Shape;43;p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4" name="Google Shape;44;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2" Type="http://schemas.openxmlformats.org/officeDocument/2006/relationships/theme" Target="../theme/theme3.xml"/><Relationship Id="rId9" Type="http://schemas.openxmlformats.org/officeDocument/2006/relationships/slideLayout" Target="../slideLayouts/slideLayout15.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3600"/>
              <a:buFont typeface="Ubuntu"/>
              <a:buNone/>
              <a:defRPr b="1" sz="3600">
                <a:solidFill>
                  <a:schemeClr val="dk1"/>
                </a:solidFill>
                <a:latin typeface="Ubuntu"/>
                <a:ea typeface="Ubuntu"/>
                <a:cs typeface="Ubuntu"/>
                <a:sym typeface="Ubuntu"/>
              </a:defRPr>
            </a:lvl1pPr>
            <a:lvl2pPr lvl="1" rtl="0">
              <a:spcBef>
                <a:spcPts val="0"/>
              </a:spcBef>
              <a:spcAft>
                <a:spcPts val="0"/>
              </a:spcAft>
              <a:buClr>
                <a:schemeClr val="dk1"/>
              </a:buClr>
              <a:buSzPts val="3600"/>
              <a:buFont typeface="Ubuntu"/>
              <a:buNone/>
              <a:defRPr b="1" sz="3600">
                <a:solidFill>
                  <a:schemeClr val="dk1"/>
                </a:solidFill>
                <a:latin typeface="Ubuntu"/>
                <a:ea typeface="Ubuntu"/>
                <a:cs typeface="Ubuntu"/>
                <a:sym typeface="Ubuntu"/>
              </a:defRPr>
            </a:lvl2pPr>
            <a:lvl3pPr lvl="2" rtl="0">
              <a:spcBef>
                <a:spcPts val="0"/>
              </a:spcBef>
              <a:spcAft>
                <a:spcPts val="0"/>
              </a:spcAft>
              <a:buClr>
                <a:schemeClr val="dk1"/>
              </a:buClr>
              <a:buSzPts val="3600"/>
              <a:buFont typeface="Ubuntu"/>
              <a:buNone/>
              <a:defRPr b="1" sz="3600">
                <a:solidFill>
                  <a:schemeClr val="dk1"/>
                </a:solidFill>
                <a:latin typeface="Ubuntu"/>
                <a:ea typeface="Ubuntu"/>
                <a:cs typeface="Ubuntu"/>
                <a:sym typeface="Ubuntu"/>
              </a:defRPr>
            </a:lvl3pPr>
            <a:lvl4pPr lvl="3" rtl="0">
              <a:spcBef>
                <a:spcPts val="0"/>
              </a:spcBef>
              <a:spcAft>
                <a:spcPts val="0"/>
              </a:spcAft>
              <a:buClr>
                <a:schemeClr val="dk1"/>
              </a:buClr>
              <a:buSzPts val="3600"/>
              <a:buFont typeface="Ubuntu"/>
              <a:buNone/>
              <a:defRPr b="1" sz="3600">
                <a:solidFill>
                  <a:schemeClr val="dk1"/>
                </a:solidFill>
                <a:latin typeface="Ubuntu"/>
                <a:ea typeface="Ubuntu"/>
                <a:cs typeface="Ubuntu"/>
                <a:sym typeface="Ubuntu"/>
              </a:defRPr>
            </a:lvl4pPr>
            <a:lvl5pPr lvl="4" rtl="0">
              <a:spcBef>
                <a:spcPts val="0"/>
              </a:spcBef>
              <a:spcAft>
                <a:spcPts val="0"/>
              </a:spcAft>
              <a:buClr>
                <a:schemeClr val="dk1"/>
              </a:buClr>
              <a:buSzPts val="3600"/>
              <a:buFont typeface="Ubuntu"/>
              <a:buNone/>
              <a:defRPr b="1" sz="3600">
                <a:solidFill>
                  <a:schemeClr val="dk1"/>
                </a:solidFill>
                <a:latin typeface="Ubuntu"/>
                <a:ea typeface="Ubuntu"/>
                <a:cs typeface="Ubuntu"/>
                <a:sym typeface="Ubuntu"/>
              </a:defRPr>
            </a:lvl5pPr>
            <a:lvl6pPr lvl="5" rtl="0">
              <a:spcBef>
                <a:spcPts val="0"/>
              </a:spcBef>
              <a:spcAft>
                <a:spcPts val="0"/>
              </a:spcAft>
              <a:buClr>
                <a:schemeClr val="dk1"/>
              </a:buClr>
              <a:buSzPts val="3600"/>
              <a:buFont typeface="Ubuntu"/>
              <a:buNone/>
              <a:defRPr b="1" sz="3600">
                <a:solidFill>
                  <a:schemeClr val="dk1"/>
                </a:solidFill>
                <a:latin typeface="Ubuntu"/>
                <a:ea typeface="Ubuntu"/>
                <a:cs typeface="Ubuntu"/>
                <a:sym typeface="Ubuntu"/>
              </a:defRPr>
            </a:lvl6pPr>
            <a:lvl7pPr lvl="6" rtl="0">
              <a:spcBef>
                <a:spcPts val="0"/>
              </a:spcBef>
              <a:spcAft>
                <a:spcPts val="0"/>
              </a:spcAft>
              <a:buClr>
                <a:schemeClr val="dk1"/>
              </a:buClr>
              <a:buSzPts val="3600"/>
              <a:buFont typeface="Ubuntu"/>
              <a:buNone/>
              <a:defRPr b="1" sz="3600">
                <a:solidFill>
                  <a:schemeClr val="dk1"/>
                </a:solidFill>
                <a:latin typeface="Ubuntu"/>
                <a:ea typeface="Ubuntu"/>
                <a:cs typeface="Ubuntu"/>
                <a:sym typeface="Ubuntu"/>
              </a:defRPr>
            </a:lvl7pPr>
            <a:lvl8pPr lvl="7" rtl="0">
              <a:spcBef>
                <a:spcPts val="0"/>
              </a:spcBef>
              <a:spcAft>
                <a:spcPts val="0"/>
              </a:spcAft>
              <a:buClr>
                <a:schemeClr val="dk1"/>
              </a:buClr>
              <a:buSzPts val="3600"/>
              <a:buFont typeface="Ubuntu"/>
              <a:buNone/>
              <a:defRPr b="1" sz="3600">
                <a:solidFill>
                  <a:schemeClr val="dk1"/>
                </a:solidFill>
                <a:latin typeface="Ubuntu"/>
                <a:ea typeface="Ubuntu"/>
                <a:cs typeface="Ubuntu"/>
                <a:sym typeface="Ubuntu"/>
              </a:defRPr>
            </a:lvl8pPr>
            <a:lvl9pPr lvl="8" rtl="0">
              <a:spcBef>
                <a:spcPts val="0"/>
              </a:spcBef>
              <a:spcAft>
                <a:spcPts val="0"/>
              </a:spcAft>
              <a:buClr>
                <a:schemeClr val="dk1"/>
              </a:buClr>
              <a:buSzPts val="3600"/>
              <a:buFont typeface="Ubuntu"/>
              <a:buNone/>
              <a:defRPr b="1" sz="3600">
                <a:solidFill>
                  <a:schemeClr val="dk1"/>
                </a:solidFill>
                <a:latin typeface="Ubuntu"/>
                <a:ea typeface="Ubuntu"/>
                <a:cs typeface="Ubuntu"/>
                <a:sym typeface="Ubuntu"/>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chemeClr val="dk1"/>
              </a:buClr>
              <a:buSzPts val="3000"/>
              <a:buFont typeface="Ubuntu"/>
              <a:buChar char="●"/>
              <a:defRPr sz="3000">
                <a:solidFill>
                  <a:schemeClr val="dk1"/>
                </a:solidFill>
                <a:latin typeface="Ubuntu"/>
                <a:ea typeface="Ubuntu"/>
                <a:cs typeface="Ubuntu"/>
                <a:sym typeface="Ubuntu"/>
              </a:defRPr>
            </a:lvl1pPr>
            <a:lvl2pPr indent="-381000" lvl="1" marL="914400" rtl="0">
              <a:spcBef>
                <a:spcPts val="0"/>
              </a:spcBef>
              <a:spcAft>
                <a:spcPts val="0"/>
              </a:spcAft>
              <a:buClr>
                <a:schemeClr val="dk1"/>
              </a:buClr>
              <a:buSzPts val="2400"/>
              <a:buFont typeface="Ubuntu"/>
              <a:buChar char="○"/>
              <a:defRPr sz="2400">
                <a:solidFill>
                  <a:schemeClr val="dk1"/>
                </a:solidFill>
                <a:latin typeface="Ubuntu"/>
                <a:ea typeface="Ubuntu"/>
                <a:cs typeface="Ubuntu"/>
                <a:sym typeface="Ubuntu"/>
              </a:defRPr>
            </a:lvl2pPr>
            <a:lvl3pPr indent="-381000" lvl="2" marL="1371600" rtl="0">
              <a:spcBef>
                <a:spcPts val="0"/>
              </a:spcBef>
              <a:spcAft>
                <a:spcPts val="0"/>
              </a:spcAft>
              <a:buClr>
                <a:schemeClr val="dk1"/>
              </a:buClr>
              <a:buSzPts val="2400"/>
              <a:buFont typeface="Ubuntu"/>
              <a:buChar char="■"/>
              <a:defRPr sz="2400">
                <a:solidFill>
                  <a:schemeClr val="dk1"/>
                </a:solidFill>
                <a:latin typeface="Ubuntu"/>
                <a:ea typeface="Ubuntu"/>
                <a:cs typeface="Ubuntu"/>
                <a:sym typeface="Ubuntu"/>
              </a:defRPr>
            </a:lvl3pPr>
            <a:lvl4pPr indent="-342900" lvl="3" marL="1828800" rtl="0">
              <a:spcBef>
                <a:spcPts val="0"/>
              </a:spcBef>
              <a:spcAft>
                <a:spcPts val="0"/>
              </a:spcAft>
              <a:buClr>
                <a:schemeClr val="dk1"/>
              </a:buClr>
              <a:buSzPts val="1800"/>
              <a:buFont typeface="Ubuntu"/>
              <a:buChar char="●"/>
              <a:defRPr sz="1800">
                <a:solidFill>
                  <a:schemeClr val="dk1"/>
                </a:solidFill>
                <a:latin typeface="Ubuntu"/>
                <a:ea typeface="Ubuntu"/>
                <a:cs typeface="Ubuntu"/>
                <a:sym typeface="Ubuntu"/>
              </a:defRPr>
            </a:lvl4pPr>
            <a:lvl5pPr indent="-342900" lvl="4" marL="2286000" rtl="0">
              <a:spcBef>
                <a:spcPts val="0"/>
              </a:spcBef>
              <a:spcAft>
                <a:spcPts val="0"/>
              </a:spcAft>
              <a:buClr>
                <a:schemeClr val="dk1"/>
              </a:buClr>
              <a:buSzPts val="1800"/>
              <a:buFont typeface="Ubuntu"/>
              <a:buChar char="○"/>
              <a:defRPr sz="1800">
                <a:solidFill>
                  <a:schemeClr val="dk1"/>
                </a:solidFill>
                <a:latin typeface="Ubuntu"/>
                <a:ea typeface="Ubuntu"/>
                <a:cs typeface="Ubuntu"/>
                <a:sym typeface="Ubuntu"/>
              </a:defRPr>
            </a:lvl5pPr>
            <a:lvl6pPr indent="-342900" lvl="5" marL="2743200" rtl="0">
              <a:spcBef>
                <a:spcPts val="0"/>
              </a:spcBef>
              <a:spcAft>
                <a:spcPts val="0"/>
              </a:spcAft>
              <a:buClr>
                <a:schemeClr val="dk1"/>
              </a:buClr>
              <a:buSzPts val="1800"/>
              <a:buFont typeface="Ubuntu"/>
              <a:buChar char="■"/>
              <a:defRPr sz="1800">
                <a:solidFill>
                  <a:schemeClr val="dk1"/>
                </a:solidFill>
                <a:latin typeface="Ubuntu"/>
                <a:ea typeface="Ubuntu"/>
                <a:cs typeface="Ubuntu"/>
                <a:sym typeface="Ubuntu"/>
              </a:defRPr>
            </a:lvl6pPr>
            <a:lvl7pPr indent="-342900" lvl="6" marL="3200400" rtl="0">
              <a:spcBef>
                <a:spcPts val="0"/>
              </a:spcBef>
              <a:spcAft>
                <a:spcPts val="0"/>
              </a:spcAft>
              <a:buClr>
                <a:schemeClr val="dk1"/>
              </a:buClr>
              <a:buSzPts val="1800"/>
              <a:buFont typeface="Ubuntu"/>
              <a:buChar char="●"/>
              <a:defRPr sz="1800">
                <a:solidFill>
                  <a:schemeClr val="dk1"/>
                </a:solidFill>
                <a:latin typeface="Ubuntu"/>
                <a:ea typeface="Ubuntu"/>
                <a:cs typeface="Ubuntu"/>
                <a:sym typeface="Ubuntu"/>
              </a:defRPr>
            </a:lvl7pPr>
            <a:lvl8pPr indent="-342900" lvl="7" marL="3657600" rtl="0">
              <a:spcBef>
                <a:spcPts val="0"/>
              </a:spcBef>
              <a:spcAft>
                <a:spcPts val="0"/>
              </a:spcAft>
              <a:buClr>
                <a:schemeClr val="dk1"/>
              </a:buClr>
              <a:buSzPts val="1800"/>
              <a:buFont typeface="Ubuntu"/>
              <a:buChar char="○"/>
              <a:defRPr sz="1800">
                <a:solidFill>
                  <a:schemeClr val="dk1"/>
                </a:solidFill>
                <a:latin typeface="Ubuntu"/>
                <a:ea typeface="Ubuntu"/>
                <a:cs typeface="Ubuntu"/>
                <a:sym typeface="Ubuntu"/>
              </a:defRPr>
            </a:lvl8pPr>
            <a:lvl9pPr indent="-342900" lvl="8" marL="4114800" rtl="0">
              <a:spcBef>
                <a:spcPts val="0"/>
              </a:spcBef>
              <a:spcAft>
                <a:spcPts val="0"/>
              </a:spcAft>
              <a:buClr>
                <a:schemeClr val="dk1"/>
              </a:buClr>
              <a:buSzPts val="1800"/>
              <a:buFont typeface="Ubuntu"/>
              <a:buChar char="■"/>
              <a:defRPr sz="1800">
                <a:solidFill>
                  <a:schemeClr val="dk1"/>
                </a:solidFill>
                <a:latin typeface="Ubuntu"/>
                <a:ea typeface="Ubuntu"/>
                <a:cs typeface="Ubuntu"/>
                <a:sym typeface="Ubuntu"/>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300">
                <a:solidFill>
                  <a:schemeClr val="dk1"/>
                </a:solidFill>
              </a:defRPr>
            </a:lvl1pPr>
            <a:lvl2pPr lvl="1" rtl="0" algn="r">
              <a:buNone/>
              <a:defRPr sz="1300">
                <a:solidFill>
                  <a:schemeClr val="dk1"/>
                </a:solidFill>
              </a:defRPr>
            </a:lvl2pPr>
            <a:lvl3pPr lvl="2" rtl="0" algn="r">
              <a:buNone/>
              <a:defRPr sz="1300">
                <a:solidFill>
                  <a:schemeClr val="dk1"/>
                </a:solidFill>
              </a:defRPr>
            </a:lvl3pPr>
            <a:lvl4pPr lvl="3" rtl="0" algn="r">
              <a:buNone/>
              <a:defRPr sz="1300">
                <a:solidFill>
                  <a:schemeClr val="dk1"/>
                </a:solidFill>
              </a:defRPr>
            </a:lvl4pPr>
            <a:lvl5pPr lvl="4" rtl="0" algn="r">
              <a:buNone/>
              <a:defRPr sz="1300">
                <a:solidFill>
                  <a:schemeClr val="dk1"/>
                </a:solidFill>
              </a:defRPr>
            </a:lvl5pPr>
            <a:lvl6pPr lvl="5" rtl="0" algn="r">
              <a:buNone/>
              <a:defRPr sz="1300">
                <a:solidFill>
                  <a:schemeClr val="dk1"/>
                </a:solidFill>
              </a:defRPr>
            </a:lvl6pPr>
            <a:lvl7pPr lvl="6" rtl="0" algn="r">
              <a:buNone/>
              <a:defRPr sz="1300">
                <a:solidFill>
                  <a:schemeClr val="dk1"/>
                </a:solidFill>
              </a:defRPr>
            </a:lvl7pPr>
            <a:lvl8pPr lvl="7" rtl="0" algn="r">
              <a:buNone/>
              <a:defRPr sz="1300">
                <a:solidFill>
                  <a:schemeClr val="dk1"/>
                </a:solidFill>
              </a:defRPr>
            </a:lvl8pPr>
            <a:lvl9pPr lvl="8" rtl="0"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8595300" y="0"/>
            <a:ext cx="548700" cy="5487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0" name="Shape 30"/>
        <p:cNvGrpSpPr/>
        <p:nvPr/>
      </p:nvGrpSpPr>
      <p:grpSpPr>
        <a:xfrm>
          <a:off x="0" y="0"/>
          <a:ext cx="0" cy="0"/>
          <a:chOff x="0" y="0"/>
          <a:chExt cx="0" cy="0"/>
        </a:xfrm>
      </p:grpSpPr>
      <p:sp>
        <p:nvSpPr>
          <p:cNvPr id="31" name="Google Shape;31;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FF6633"/>
              </a:buClr>
              <a:buSzPts val="2800"/>
              <a:buFont typeface="Ubuntu"/>
              <a:buNone/>
              <a:defRPr sz="2800">
                <a:solidFill>
                  <a:srgbClr val="FF6633"/>
                </a:solidFill>
                <a:latin typeface="Ubuntu"/>
                <a:ea typeface="Ubuntu"/>
                <a:cs typeface="Ubuntu"/>
                <a:sym typeface="Ubuntu"/>
              </a:defRPr>
            </a:lvl1pPr>
            <a:lvl2pPr lvl="1" rtl="0">
              <a:spcBef>
                <a:spcPts val="0"/>
              </a:spcBef>
              <a:spcAft>
                <a:spcPts val="0"/>
              </a:spcAft>
              <a:buClr>
                <a:srgbClr val="FF6633"/>
              </a:buClr>
              <a:buSzPts val="2800"/>
              <a:buNone/>
              <a:defRPr sz="2800">
                <a:solidFill>
                  <a:srgbClr val="FF6633"/>
                </a:solidFill>
              </a:defRPr>
            </a:lvl2pPr>
            <a:lvl3pPr lvl="2" rtl="0">
              <a:spcBef>
                <a:spcPts val="0"/>
              </a:spcBef>
              <a:spcAft>
                <a:spcPts val="0"/>
              </a:spcAft>
              <a:buClr>
                <a:srgbClr val="FF6633"/>
              </a:buClr>
              <a:buSzPts val="2800"/>
              <a:buNone/>
              <a:defRPr sz="2800">
                <a:solidFill>
                  <a:srgbClr val="FF6633"/>
                </a:solidFill>
              </a:defRPr>
            </a:lvl3pPr>
            <a:lvl4pPr lvl="3" rtl="0">
              <a:spcBef>
                <a:spcPts val="0"/>
              </a:spcBef>
              <a:spcAft>
                <a:spcPts val="0"/>
              </a:spcAft>
              <a:buClr>
                <a:srgbClr val="FF6633"/>
              </a:buClr>
              <a:buSzPts val="2800"/>
              <a:buNone/>
              <a:defRPr sz="2800">
                <a:solidFill>
                  <a:srgbClr val="FF6633"/>
                </a:solidFill>
              </a:defRPr>
            </a:lvl4pPr>
            <a:lvl5pPr lvl="4" rtl="0">
              <a:spcBef>
                <a:spcPts val="0"/>
              </a:spcBef>
              <a:spcAft>
                <a:spcPts val="0"/>
              </a:spcAft>
              <a:buClr>
                <a:srgbClr val="FF6633"/>
              </a:buClr>
              <a:buSzPts val="2800"/>
              <a:buNone/>
              <a:defRPr sz="2800">
                <a:solidFill>
                  <a:srgbClr val="FF6633"/>
                </a:solidFill>
              </a:defRPr>
            </a:lvl5pPr>
            <a:lvl6pPr lvl="5" rtl="0">
              <a:spcBef>
                <a:spcPts val="0"/>
              </a:spcBef>
              <a:spcAft>
                <a:spcPts val="0"/>
              </a:spcAft>
              <a:buClr>
                <a:srgbClr val="FF6633"/>
              </a:buClr>
              <a:buSzPts val="2800"/>
              <a:buNone/>
              <a:defRPr sz="2800">
                <a:solidFill>
                  <a:srgbClr val="FF6633"/>
                </a:solidFill>
              </a:defRPr>
            </a:lvl6pPr>
            <a:lvl7pPr lvl="6" rtl="0">
              <a:spcBef>
                <a:spcPts val="0"/>
              </a:spcBef>
              <a:spcAft>
                <a:spcPts val="0"/>
              </a:spcAft>
              <a:buClr>
                <a:srgbClr val="FF6633"/>
              </a:buClr>
              <a:buSzPts val="2800"/>
              <a:buNone/>
              <a:defRPr sz="2800">
                <a:solidFill>
                  <a:srgbClr val="FF6633"/>
                </a:solidFill>
              </a:defRPr>
            </a:lvl7pPr>
            <a:lvl8pPr lvl="7" rtl="0">
              <a:spcBef>
                <a:spcPts val="0"/>
              </a:spcBef>
              <a:spcAft>
                <a:spcPts val="0"/>
              </a:spcAft>
              <a:buClr>
                <a:srgbClr val="FF6633"/>
              </a:buClr>
              <a:buSzPts val="2800"/>
              <a:buNone/>
              <a:defRPr sz="2800">
                <a:solidFill>
                  <a:srgbClr val="FF6633"/>
                </a:solidFill>
              </a:defRPr>
            </a:lvl8pPr>
            <a:lvl9pPr lvl="8" rtl="0">
              <a:spcBef>
                <a:spcPts val="0"/>
              </a:spcBef>
              <a:spcAft>
                <a:spcPts val="0"/>
              </a:spcAft>
              <a:buClr>
                <a:srgbClr val="FF6633"/>
              </a:buClr>
              <a:buSzPts val="2800"/>
              <a:buNone/>
              <a:defRPr sz="2800">
                <a:solidFill>
                  <a:srgbClr val="FF6633"/>
                </a:solidFill>
              </a:defRPr>
            </a:lvl9pPr>
          </a:lstStyle>
          <a:p/>
        </p:txBody>
      </p:sp>
      <p:sp>
        <p:nvSpPr>
          <p:cNvPr id="32" name="Google Shape;32;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Ubuntu"/>
              <a:buChar char="●"/>
              <a:defRPr sz="1800">
                <a:solidFill>
                  <a:schemeClr val="dk2"/>
                </a:solidFill>
                <a:latin typeface="Ubuntu"/>
                <a:ea typeface="Ubuntu"/>
                <a:cs typeface="Ubuntu"/>
                <a:sym typeface="Ubuntu"/>
              </a:defRPr>
            </a:lvl1pPr>
            <a:lvl2pPr indent="-317500" lvl="1" marL="914400" rtl="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2pPr>
            <a:lvl3pPr indent="-317500" lvl="2" marL="1371600" rtl="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3pPr>
            <a:lvl4pPr indent="-317500" lvl="3" marL="1828800" rtl="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4pPr>
            <a:lvl5pPr indent="-317500" lvl="4" marL="2286000" rtl="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5pPr>
            <a:lvl6pPr indent="-317500" lvl="5" marL="2743200" rtl="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6pPr>
            <a:lvl7pPr indent="-317500" lvl="6" marL="3200400" rtl="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7pPr>
            <a:lvl8pPr indent="-317500" lvl="7" marL="3657600" rtl="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8pPr>
            <a:lvl9pPr indent="-317500" lvl="8" marL="4114800" rtl="0">
              <a:lnSpc>
                <a:spcPct val="115000"/>
              </a:lnSpc>
              <a:spcBef>
                <a:spcPts val="1600"/>
              </a:spcBef>
              <a:spcAft>
                <a:spcPts val="1600"/>
              </a:spcAft>
              <a:buClr>
                <a:schemeClr val="dk2"/>
              </a:buClr>
              <a:buSzPts val="1400"/>
              <a:buFont typeface="Ubuntu"/>
              <a:buChar char="■"/>
              <a:defRPr>
                <a:solidFill>
                  <a:schemeClr val="dk2"/>
                </a:solidFill>
                <a:latin typeface="Ubuntu"/>
                <a:ea typeface="Ubuntu"/>
                <a:cs typeface="Ubuntu"/>
                <a:sym typeface="Ubuntu"/>
              </a:defRPr>
            </a:lvl9pPr>
          </a:lstStyle>
          <a:p/>
        </p:txBody>
      </p:sp>
      <p:sp>
        <p:nvSpPr>
          <p:cNvPr id="33" name="Google Shape;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1.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hyperlink" Target="http://cs231n.stanford.edu/index.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hyperlink" Target="http://cs231n.stanford.edu/index.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hyperlink" Target="http://cs231n.stanford.edu/index.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hyperlink" Target="http://cs231n.stanford.edu/index.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25.png"/><Relationship Id="rId9" Type="http://schemas.openxmlformats.org/officeDocument/2006/relationships/image" Target="../media/image22.png"/><Relationship Id="rId5" Type="http://schemas.openxmlformats.org/officeDocument/2006/relationships/image" Target="../media/image24.png"/><Relationship Id="rId6" Type="http://schemas.openxmlformats.org/officeDocument/2006/relationships/image" Target="../media/image26.png"/><Relationship Id="rId7" Type="http://schemas.openxmlformats.org/officeDocument/2006/relationships/image" Target="../media/image29.png"/><Relationship Id="rId8"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www.eeng.dcu.ie/~mcguinne/" TargetMode="External"/><Relationship Id="rId4" Type="http://schemas.openxmlformats.org/officeDocument/2006/relationships/hyperlink" Target="https://www.insight-centre.org/" TargetMode="External"/><Relationship Id="rId11" Type="http://schemas.openxmlformats.org/officeDocument/2006/relationships/hyperlink" Target="http://dcu.ie/" TargetMode="External"/><Relationship Id="rId10" Type="http://schemas.openxmlformats.org/officeDocument/2006/relationships/hyperlink" Target="http://dcu.ie/" TargetMode="External"/><Relationship Id="rId12" Type="http://schemas.openxmlformats.org/officeDocument/2006/relationships/image" Target="../media/image9.png"/><Relationship Id="rId9" Type="http://schemas.openxmlformats.org/officeDocument/2006/relationships/hyperlink" Target="https://imatge.upc.edu/web/people/elisa-sayrol" TargetMode="External"/><Relationship Id="rId5" Type="http://schemas.openxmlformats.org/officeDocument/2006/relationships/hyperlink" Target="http://dcu.ie/" TargetMode="External"/><Relationship Id="rId6" Type="http://schemas.openxmlformats.org/officeDocument/2006/relationships/image" Target="../media/image3.jpg"/><Relationship Id="rId7" Type="http://schemas.openxmlformats.org/officeDocument/2006/relationships/image" Target="../media/image6.jpg"/><Relationship Id="rId8"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30.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hyperlink" Target="http://cs231n.github.io/optimization-2/" TargetMode="External"/><Relationship Id="rId4" Type="http://schemas.openxmlformats.org/officeDocument/2006/relationships/image" Target="../media/image19.png"/><Relationship Id="rId10" Type="http://schemas.openxmlformats.org/officeDocument/2006/relationships/image" Target="../media/image22.png"/><Relationship Id="rId9" Type="http://schemas.openxmlformats.org/officeDocument/2006/relationships/image" Target="../media/image21.png"/><Relationship Id="rId5" Type="http://schemas.openxmlformats.org/officeDocument/2006/relationships/image" Target="../media/image25.png"/><Relationship Id="rId6" Type="http://schemas.openxmlformats.org/officeDocument/2006/relationships/image" Target="../media/image24.png"/><Relationship Id="rId7" Type="http://schemas.openxmlformats.org/officeDocument/2006/relationships/image" Target="../media/image26.png"/><Relationship Id="rId8"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hyperlink" Target="https://towardsdatascience.com/derivative-of-the-sigmoid-function-536880cf918e" TargetMode="External"/><Relationship Id="rId4" Type="http://schemas.openxmlformats.org/officeDocument/2006/relationships/image" Target="../media/image53.png"/><Relationship Id="rId11" Type="http://schemas.openxmlformats.org/officeDocument/2006/relationships/hyperlink" Target="https://medium.com/@karpathy/yes-you-should-understand-backprop-e2f06eab496b" TargetMode="External"/><Relationship Id="rId10" Type="http://schemas.openxmlformats.org/officeDocument/2006/relationships/image" Target="../media/image32.png"/><Relationship Id="rId9" Type="http://schemas.openxmlformats.org/officeDocument/2006/relationships/image" Target="../media/image31.png"/><Relationship Id="rId5" Type="http://schemas.openxmlformats.org/officeDocument/2006/relationships/image" Target="../media/image47.png"/><Relationship Id="rId6" Type="http://schemas.openxmlformats.org/officeDocument/2006/relationships/image" Target="../media/image44.png"/><Relationship Id="rId7" Type="http://schemas.openxmlformats.org/officeDocument/2006/relationships/image" Target="../media/image45.png"/><Relationship Id="rId8" Type="http://schemas.openxmlformats.org/officeDocument/2006/relationships/image" Target="../media/image5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51.png"/><Relationship Id="rId4" Type="http://schemas.openxmlformats.org/officeDocument/2006/relationships/image" Target="../media/image33.png"/><Relationship Id="rId11" Type="http://schemas.openxmlformats.org/officeDocument/2006/relationships/image" Target="../media/image22.png"/><Relationship Id="rId10" Type="http://schemas.openxmlformats.org/officeDocument/2006/relationships/image" Target="../media/image21.png"/><Relationship Id="rId12" Type="http://schemas.openxmlformats.org/officeDocument/2006/relationships/hyperlink" Target="http://cs231n.github.io/optimization-2/" TargetMode="External"/><Relationship Id="rId9" Type="http://schemas.openxmlformats.org/officeDocument/2006/relationships/image" Target="../media/image29.png"/><Relationship Id="rId5" Type="http://schemas.openxmlformats.org/officeDocument/2006/relationships/image" Target="../media/image19.png"/><Relationship Id="rId6" Type="http://schemas.openxmlformats.org/officeDocument/2006/relationships/image" Target="../media/image25.png"/><Relationship Id="rId7" Type="http://schemas.openxmlformats.org/officeDocument/2006/relationships/image" Target="../media/image24.png"/><Relationship Id="rId8"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40.png"/><Relationship Id="rId4" Type="http://schemas.openxmlformats.org/officeDocument/2006/relationships/image" Target="../media/image19.png"/><Relationship Id="rId11" Type="http://schemas.openxmlformats.org/officeDocument/2006/relationships/hyperlink" Target="http://cs231n.github.io/optimization-2/" TargetMode="External"/><Relationship Id="rId10" Type="http://schemas.openxmlformats.org/officeDocument/2006/relationships/image" Target="../media/image22.png"/><Relationship Id="rId9" Type="http://schemas.openxmlformats.org/officeDocument/2006/relationships/image" Target="../media/image21.png"/><Relationship Id="rId5" Type="http://schemas.openxmlformats.org/officeDocument/2006/relationships/image" Target="../media/image25.png"/><Relationship Id="rId6" Type="http://schemas.openxmlformats.org/officeDocument/2006/relationships/image" Target="../media/image24.png"/><Relationship Id="rId7" Type="http://schemas.openxmlformats.org/officeDocument/2006/relationships/image" Target="../media/image26.png"/><Relationship Id="rId8"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39.png"/><Relationship Id="rId4" Type="http://schemas.openxmlformats.org/officeDocument/2006/relationships/image" Target="../media/image19.png"/><Relationship Id="rId11" Type="http://schemas.openxmlformats.org/officeDocument/2006/relationships/hyperlink" Target="http://cs231n.github.io/optimization-2/" TargetMode="External"/><Relationship Id="rId10" Type="http://schemas.openxmlformats.org/officeDocument/2006/relationships/image" Target="../media/image22.png"/><Relationship Id="rId9" Type="http://schemas.openxmlformats.org/officeDocument/2006/relationships/image" Target="../media/image21.png"/><Relationship Id="rId5" Type="http://schemas.openxmlformats.org/officeDocument/2006/relationships/image" Target="../media/image25.png"/><Relationship Id="rId6" Type="http://schemas.openxmlformats.org/officeDocument/2006/relationships/image" Target="../media/image24.png"/><Relationship Id="rId7" Type="http://schemas.openxmlformats.org/officeDocument/2006/relationships/image" Target="../media/image26.png"/><Relationship Id="rId8"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19.png"/><Relationship Id="rId4" Type="http://schemas.openxmlformats.org/officeDocument/2006/relationships/image" Target="../media/image25.png"/><Relationship Id="rId10" Type="http://schemas.openxmlformats.org/officeDocument/2006/relationships/hyperlink" Target="http://cs231n.github.io/optimization-2/" TargetMode="External"/><Relationship Id="rId9" Type="http://schemas.openxmlformats.org/officeDocument/2006/relationships/image" Target="../media/image22.png"/><Relationship Id="rId5" Type="http://schemas.openxmlformats.org/officeDocument/2006/relationships/image" Target="../media/image24.png"/><Relationship Id="rId6" Type="http://schemas.openxmlformats.org/officeDocument/2006/relationships/image" Target="../media/image26.png"/><Relationship Id="rId7" Type="http://schemas.openxmlformats.org/officeDocument/2006/relationships/image" Target="../media/image29.png"/><Relationship Id="rId8"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 Id="rId3" Type="http://schemas.openxmlformats.org/officeDocument/2006/relationships/image" Target="../media/image38.png"/><Relationship Id="rId4" Type="http://schemas.openxmlformats.org/officeDocument/2006/relationships/image" Target="../media/image35.png"/><Relationship Id="rId5" Type="http://schemas.openxmlformats.org/officeDocument/2006/relationships/image" Target="../media/image37.png"/><Relationship Id="rId6" Type="http://schemas.openxmlformats.org/officeDocument/2006/relationships/image" Target="../media/image34.png"/><Relationship Id="rId7"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 Id="rId3" Type="http://schemas.openxmlformats.org/officeDocument/2006/relationships/image" Target="../media/image36.png"/><Relationship Id="rId4" Type="http://schemas.openxmlformats.org/officeDocument/2006/relationships/image" Target="../media/image42.png"/><Relationship Id="rId5" Type="http://schemas.openxmlformats.org/officeDocument/2006/relationships/hyperlink" Target="https://medium.com/@karpathy/yes-you-should-understand-backprop-e2f06eab496b" TargetMode="External"/><Relationship Id="rId6" Type="http://schemas.openxmlformats.org/officeDocument/2006/relationships/image" Target="../media/image4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hyperlink" Target="http://myumi.ch/QA8Pg" TargetMode="External"/><Relationship Id="rId4" Type="http://schemas.openxmlformats.org/officeDocument/2006/relationships/hyperlink" Target="https://www.youtube.com/redirect?event=video_description&amp;v=dB-u77Y5a6A&amp;q=http%3A%2F%2Fmyumi.ch%2FR58q1&amp;redir_token=QUFFLUhqbXZtbkowRWtfUjU5WmtkVTB0NVhZLVBMTTNHd3xBQ3Jtc0tsYmZMeGJIV2FjZGdEaExHcWw0M1lWM2FGYXJCeFBZdGVjVjdqQjc4RFhQMHQ4cU81RXFQaTdHeDVRcEFIb2QzV0ozZS13SmJZd3ZzUEhlWjdsNlVmY1QzbExEV212bUV6eFZfSjd4WnF0VUl0cDdCaw%3D%3D" TargetMode="External"/><Relationship Id="rId10" Type="http://schemas.openxmlformats.org/officeDocument/2006/relationships/hyperlink" Target="https://www.youtube.com/watch?v=lZrIPRnoGQQ&amp;list=PLUl4u3cNGP63oMNUHXqIUcrkS2PivhN3k&amp;index=28" TargetMode="External"/><Relationship Id="rId9" Type="http://schemas.openxmlformats.org/officeDocument/2006/relationships/image" Target="../media/image46.jpg"/><Relationship Id="rId5" Type="http://schemas.openxmlformats.org/officeDocument/2006/relationships/hyperlink" Target="https://web.eecs.umich.edu/~justincj/teaching/eecs498/FA2020/" TargetMode="External"/><Relationship Id="rId6" Type="http://schemas.openxmlformats.org/officeDocument/2006/relationships/hyperlink" Target="http://www.youtube.com/watch?v=dB-u77Y5a6A" TargetMode="External"/><Relationship Id="rId7" Type="http://schemas.openxmlformats.org/officeDocument/2006/relationships/image" Target="../media/image48.jpg"/><Relationship Id="rId8" Type="http://schemas.openxmlformats.org/officeDocument/2006/relationships/hyperlink" Target="http://www.youtube.com/watch?v=lZrIPRnoGQQ"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 Id="rId3" Type="http://schemas.openxmlformats.org/officeDocument/2006/relationships/hyperlink" Target="https://twitter.com/random_forests/status/1151216901512671234" TargetMode="External"/><Relationship Id="rId4" Type="http://schemas.openxmlformats.org/officeDocument/2006/relationships/image" Target="../media/image50.png"/><Relationship Id="rId9" Type="http://schemas.openxmlformats.org/officeDocument/2006/relationships/image" Target="../media/image52.png"/><Relationship Id="rId5" Type="http://schemas.openxmlformats.org/officeDocument/2006/relationships/hyperlink" Target="http://colah.github.io/posts/2015-08-Backprop/" TargetMode="External"/><Relationship Id="rId6" Type="http://schemas.openxmlformats.org/officeDocument/2006/relationships/hyperlink" Target="https://medium.com/@karpathy/yes-you-should-understand-backprop-e2f06eab496b" TargetMode="External"/><Relationship Id="rId7" Type="http://schemas.openxmlformats.org/officeDocument/2006/relationships/hyperlink" Target="http://cs231n.github.io/optimization-2/" TargetMode="External"/><Relationship Id="rId8" Type="http://schemas.openxmlformats.org/officeDocument/2006/relationships/hyperlink" Target="https://twitter.com/alfcnz/status/1340099331605577729"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hyperlink" Target="http://www.youtube.com/watch?v=g9V-MHxSCcs" TargetMode="External"/><Relationship Id="rId4" Type="http://schemas.openxmlformats.org/officeDocument/2006/relationships/image" Target="../media/image49.jpg"/><Relationship Id="rId5" Type="http://schemas.openxmlformats.org/officeDocument/2006/relationships/hyperlink" Target="https://youtu.be/g9V-MHxSCc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0.xml"/><Relationship Id="rId3" Type="http://schemas.openxmlformats.org/officeDocument/2006/relationships/image" Target="../media/image43.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13.png"/><Relationship Id="rId6" Type="http://schemas.openxmlformats.org/officeDocument/2006/relationships/image" Target="../media/image15.png"/><Relationship Id="rId7"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20"/>
          <p:cNvSpPr/>
          <p:nvPr/>
        </p:nvSpPr>
        <p:spPr>
          <a:xfrm>
            <a:off x="-15875" y="1438275"/>
            <a:ext cx="9159900" cy="2121600"/>
          </a:xfrm>
          <a:prstGeom prst="rect">
            <a:avLst/>
          </a:prstGeom>
          <a:solidFill>
            <a:srgbClr val="00B4F1"/>
          </a:solidFill>
          <a:ln>
            <a:noFill/>
          </a:ln>
        </p:spPr>
        <p:txBody>
          <a:bodyPr anchorCtr="0" anchor="ctr" bIns="45700" lIns="91425" spcFirstLastPara="1" rIns="91425" wrap="square" tIns="45700">
            <a:noAutofit/>
          </a:bodyPr>
          <a:lstStyle/>
          <a:p>
            <a:pPr indent="0" lvl="0" marL="533400" marR="0" rtl="0" algn="l">
              <a:spcBef>
                <a:spcPts val="0"/>
              </a:spcBef>
              <a:spcAft>
                <a:spcPts val="0"/>
              </a:spcAft>
              <a:buNone/>
            </a:pPr>
            <a:r>
              <a:rPr b="1" lang="en">
                <a:solidFill>
                  <a:srgbClr val="FFFFFF"/>
                </a:solidFill>
              </a:rPr>
              <a:t>Lecture 1c</a:t>
            </a:r>
            <a:endParaRPr b="1">
              <a:solidFill>
                <a:srgbClr val="FFFFFF"/>
              </a:solidFill>
            </a:endParaRPr>
          </a:p>
          <a:p>
            <a:pPr indent="0" lvl="0" marL="533400" marR="0" rtl="0" algn="l">
              <a:spcBef>
                <a:spcPts val="0"/>
              </a:spcBef>
              <a:spcAft>
                <a:spcPts val="0"/>
              </a:spcAft>
              <a:buSzPts val="1100"/>
              <a:buNone/>
            </a:pPr>
            <a:r>
              <a:rPr b="1" lang="en" sz="3500">
                <a:solidFill>
                  <a:srgbClr val="FFFFFF"/>
                </a:solidFill>
              </a:rPr>
              <a:t>Backpropagation</a:t>
            </a:r>
            <a:endParaRPr b="1" sz="3500">
              <a:solidFill>
                <a:srgbClr val="FFFFFF"/>
              </a:solidFill>
            </a:endParaRPr>
          </a:p>
        </p:txBody>
      </p:sp>
      <p:sp>
        <p:nvSpPr>
          <p:cNvPr id="80" name="Google Shape;80;p20"/>
          <p:cNvSpPr txBox="1"/>
          <p:nvPr/>
        </p:nvSpPr>
        <p:spPr>
          <a:xfrm>
            <a:off x="546100" y="3205500"/>
            <a:ext cx="6177300" cy="23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 sz="1400" u="none" cap="none" strike="noStrike">
                <a:solidFill>
                  <a:schemeClr val="lt1"/>
                </a:solidFill>
                <a:latin typeface="Arial"/>
                <a:ea typeface="Arial"/>
                <a:cs typeface="Arial"/>
                <a:sym typeface="Arial"/>
              </a:rPr>
              <a:t>Master in Big Data Solutions 20</a:t>
            </a:r>
            <a:r>
              <a:rPr b="1" lang="en">
                <a:solidFill>
                  <a:schemeClr val="lt1"/>
                </a:solidFill>
              </a:rPr>
              <a:t>20</a:t>
            </a:r>
            <a:r>
              <a:rPr b="1" i="0" lang="en" sz="1400" u="none" cap="none" strike="noStrike">
                <a:solidFill>
                  <a:schemeClr val="lt1"/>
                </a:solidFill>
                <a:latin typeface="Arial"/>
                <a:ea typeface="Arial"/>
                <a:cs typeface="Arial"/>
                <a:sym typeface="Arial"/>
              </a:rPr>
              <a:t>-20</a:t>
            </a:r>
            <a:r>
              <a:rPr b="1" lang="en">
                <a:solidFill>
                  <a:schemeClr val="lt1"/>
                </a:solidFill>
              </a:rPr>
              <a:t>21</a:t>
            </a:r>
            <a:r>
              <a:rPr b="1" i="0" lang="en" sz="1400" u="none" cap="none" strike="noStrike">
                <a:solidFill>
                  <a:schemeClr val="lt1"/>
                </a:solidFill>
                <a:latin typeface="Arial"/>
                <a:ea typeface="Arial"/>
                <a:cs typeface="Arial"/>
                <a:sym typeface="Arial"/>
              </a:rPr>
              <a:t> - Artificial Intelligence</a:t>
            </a:r>
            <a:endParaRPr/>
          </a:p>
        </p:txBody>
      </p:sp>
      <p:pic>
        <p:nvPicPr>
          <p:cNvPr descr="Logo-BTS.jpg" id="81" name="Google Shape;81;p20"/>
          <p:cNvPicPr preferRelativeResize="0"/>
          <p:nvPr/>
        </p:nvPicPr>
        <p:blipFill rotWithShape="1">
          <a:blip r:embed="rId3">
            <a:alphaModFix/>
          </a:blip>
          <a:srcRect b="0" l="0" r="0" t="0"/>
          <a:stretch/>
        </p:blipFill>
        <p:spPr>
          <a:xfrm>
            <a:off x="127000" y="177403"/>
            <a:ext cx="1650206" cy="365522"/>
          </a:xfrm>
          <a:prstGeom prst="rect">
            <a:avLst/>
          </a:prstGeom>
          <a:noFill/>
          <a:ln>
            <a:noFill/>
          </a:ln>
        </p:spPr>
      </p:pic>
      <p:pic>
        <p:nvPicPr>
          <p:cNvPr id="82" name="Google Shape;82;p20"/>
          <p:cNvPicPr preferRelativeResize="0"/>
          <p:nvPr/>
        </p:nvPicPr>
        <p:blipFill rotWithShape="1">
          <a:blip r:embed="rId4">
            <a:alphaModFix/>
          </a:blip>
          <a:srcRect b="0" l="0" r="0" t="0"/>
          <a:stretch/>
        </p:blipFill>
        <p:spPr>
          <a:xfrm>
            <a:off x="7426767" y="2049660"/>
            <a:ext cx="898922" cy="898922"/>
          </a:xfrm>
          <a:prstGeom prst="rect">
            <a:avLst/>
          </a:prstGeom>
          <a:noFill/>
          <a:ln>
            <a:noFill/>
          </a:ln>
        </p:spPr>
      </p:pic>
      <p:sp>
        <p:nvSpPr>
          <p:cNvPr id="83" name="Google Shape;83;p20"/>
          <p:cNvSpPr txBox="1"/>
          <p:nvPr/>
        </p:nvSpPr>
        <p:spPr>
          <a:xfrm>
            <a:off x="2476864" y="3960410"/>
            <a:ext cx="1690200" cy="4593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 sz="1200">
                <a:solidFill>
                  <a:srgbClr val="000000"/>
                </a:solidFill>
                <a:latin typeface="Arial"/>
                <a:ea typeface="Arial"/>
                <a:cs typeface="Arial"/>
                <a:sym typeface="Arial"/>
              </a:rPr>
              <a:t>Xavier Giró</a:t>
            </a:r>
            <a:endParaRPr i="1" sz="1200">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lang="en" sz="1200">
                <a:solidFill>
                  <a:srgbClr val="000000"/>
                </a:solidFill>
                <a:latin typeface="Arial"/>
                <a:ea typeface="Arial"/>
                <a:cs typeface="Arial"/>
                <a:sym typeface="Arial"/>
              </a:rPr>
              <a:t>xavier.giro@bts.tech</a:t>
            </a:r>
            <a:endParaRPr sz="1200">
              <a:solidFill>
                <a:srgbClr val="000000"/>
              </a:solidFill>
              <a:latin typeface="Arial"/>
              <a:ea typeface="Arial"/>
              <a:cs typeface="Arial"/>
              <a:sym typeface="Arial"/>
            </a:endParaRPr>
          </a:p>
        </p:txBody>
      </p:sp>
      <p:pic>
        <p:nvPicPr>
          <p:cNvPr id="84" name="Google Shape;84;p20"/>
          <p:cNvPicPr preferRelativeResize="0"/>
          <p:nvPr/>
        </p:nvPicPr>
        <p:blipFill>
          <a:blip r:embed="rId5">
            <a:alphaModFix/>
          </a:blip>
          <a:stretch>
            <a:fillRect/>
          </a:stretch>
        </p:blipFill>
        <p:spPr>
          <a:xfrm>
            <a:off x="546100" y="3645824"/>
            <a:ext cx="1457550" cy="1457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idx="1" type="body"/>
          </p:nvPr>
        </p:nvSpPr>
        <p:spPr>
          <a:xfrm>
            <a:off x="225775" y="695275"/>
            <a:ext cx="3951000" cy="156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dk1"/>
                </a:solidFill>
                <a:latin typeface="Ubuntu"/>
                <a:ea typeface="Ubuntu"/>
                <a:cs typeface="Ubuntu"/>
                <a:sym typeface="Ubuntu"/>
              </a:rPr>
              <a:t>Motivation for this lecture</a:t>
            </a:r>
            <a:r>
              <a:rPr lang="en" sz="1800">
                <a:solidFill>
                  <a:schemeClr val="dk1"/>
                </a:solidFill>
                <a:latin typeface="Ubuntu"/>
                <a:ea typeface="Ubuntu"/>
                <a:cs typeface="Ubuntu"/>
                <a:sym typeface="Ubuntu"/>
              </a:rPr>
              <a:t>: </a:t>
            </a:r>
            <a:endParaRPr sz="1800">
              <a:solidFill>
                <a:schemeClr val="dk1"/>
              </a:solidFill>
              <a:latin typeface="Ubuntu"/>
              <a:ea typeface="Ubuntu"/>
              <a:cs typeface="Ubuntu"/>
              <a:sym typeface="Ubuntu"/>
            </a:endParaRPr>
          </a:p>
          <a:p>
            <a:pPr indent="0" lvl="0" marL="0" rtl="0" algn="l">
              <a:spcBef>
                <a:spcPts val="1600"/>
              </a:spcBef>
              <a:spcAft>
                <a:spcPts val="1600"/>
              </a:spcAft>
              <a:buNone/>
            </a:pPr>
            <a:r>
              <a:rPr lang="en" sz="1800">
                <a:solidFill>
                  <a:schemeClr val="dk1"/>
                </a:solidFill>
                <a:latin typeface="Ubuntu"/>
                <a:ea typeface="Ubuntu"/>
                <a:cs typeface="Ubuntu"/>
                <a:sym typeface="Ubuntu"/>
              </a:rPr>
              <a:t>if we had a way to estimate the gradient of the loss (▽L) with respect to the parameter(s), we could use gradient descent to optimize them.</a:t>
            </a:r>
            <a:endParaRPr sz="1800">
              <a:solidFill>
                <a:schemeClr val="dk1"/>
              </a:solidFill>
              <a:latin typeface="Ubuntu"/>
              <a:ea typeface="Ubuntu"/>
              <a:cs typeface="Ubuntu"/>
              <a:sym typeface="Ubuntu"/>
            </a:endParaRPr>
          </a:p>
        </p:txBody>
      </p:sp>
      <p:pic>
        <p:nvPicPr>
          <p:cNvPr id="218" name="Google Shape;218;p29"/>
          <p:cNvPicPr preferRelativeResize="0"/>
          <p:nvPr/>
        </p:nvPicPr>
        <p:blipFill rotWithShape="1">
          <a:blip r:embed="rId3">
            <a:alphaModFix/>
          </a:blip>
          <a:srcRect b="0" l="6818" r="5761" t="0"/>
          <a:stretch/>
        </p:blipFill>
        <p:spPr>
          <a:xfrm>
            <a:off x="4427650" y="1095875"/>
            <a:ext cx="4404649" cy="3322949"/>
          </a:xfrm>
          <a:prstGeom prst="rect">
            <a:avLst/>
          </a:prstGeom>
          <a:noFill/>
          <a:ln>
            <a:noFill/>
          </a:ln>
        </p:spPr>
      </p:pic>
      <p:sp>
        <p:nvSpPr>
          <p:cNvPr id="219" name="Google Shape;219;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0" name="Google Shape;220;p29"/>
          <p:cNvSpPr txBox="1"/>
          <p:nvPr>
            <p:ph type="title"/>
          </p:nvPr>
        </p:nvSpPr>
        <p:spPr>
          <a:xfrm>
            <a:off x="831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Descent (GD)</a:t>
            </a:r>
            <a:endParaRPr/>
          </a:p>
        </p:txBody>
      </p:sp>
      <p:sp>
        <p:nvSpPr>
          <p:cNvPr id="221" name="Google Shape;221;p29"/>
          <p:cNvSpPr txBox="1"/>
          <p:nvPr/>
        </p:nvSpPr>
        <p:spPr>
          <a:xfrm>
            <a:off x="1547525" y="2763100"/>
            <a:ext cx="1467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4"/>
                </a:solidFill>
                <a:latin typeface="Ubuntu"/>
                <a:ea typeface="Ubuntu"/>
                <a:cs typeface="Ubuntu"/>
                <a:sym typeface="Ubuntu"/>
              </a:rPr>
              <a:t>Descend</a:t>
            </a:r>
            <a:endParaRPr b="1">
              <a:solidFill>
                <a:schemeClr val="accent4"/>
              </a:solidFill>
              <a:latin typeface="Ubuntu"/>
              <a:ea typeface="Ubuntu"/>
              <a:cs typeface="Ubuntu"/>
              <a:sym typeface="Ubuntu"/>
            </a:endParaRPr>
          </a:p>
          <a:p>
            <a:pPr indent="0" lvl="0" marL="0" rtl="0" algn="ctr">
              <a:spcBef>
                <a:spcPts val="0"/>
              </a:spcBef>
              <a:spcAft>
                <a:spcPts val="0"/>
              </a:spcAft>
              <a:buNone/>
            </a:pPr>
            <a:r>
              <a:rPr lang="en">
                <a:solidFill>
                  <a:schemeClr val="accent4"/>
                </a:solidFill>
                <a:latin typeface="Ubuntu"/>
                <a:ea typeface="Ubuntu"/>
                <a:cs typeface="Ubuntu"/>
                <a:sym typeface="Ubuntu"/>
              </a:rPr>
              <a:t>(minus sign)</a:t>
            </a:r>
            <a:endParaRPr>
              <a:solidFill>
                <a:schemeClr val="accent4"/>
              </a:solidFill>
              <a:latin typeface="Ubuntu"/>
              <a:ea typeface="Ubuntu"/>
              <a:cs typeface="Ubuntu"/>
              <a:sym typeface="Ubuntu"/>
            </a:endParaRPr>
          </a:p>
        </p:txBody>
      </p:sp>
      <p:pic>
        <p:nvPicPr>
          <p:cNvPr id="222" name="Google Shape;222;p29"/>
          <p:cNvPicPr preferRelativeResize="0"/>
          <p:nvPr/>
        </p:nvPicPr>
        <p:blipFill>
          <a:blip r:embed="rId4">
            <a:alphaModFix/>
          </a:blip>
          <a:stretch>
            <a:fillRect/>
          </a:stretch>
        </p:blipFill>
        <p:spPr>
          <a:xfrm>
            <a:off x="509963" y="3695025"/>
            <a:ext cx="3269895" cy="365760"/>
          </a:xfrm>
          <a:prstGeom prst="rect">
            <a:avLst/>
          </a:prstGeom>
          <a:noFill/>
          <a:ln>
            <a:noFill/>
          </a:ln>
        </p:spPr>
      </p:pic>
      <p:sp>
        <p:nvSpPr>
          <p:cNvPr id="223" name="Google Shape;223;p29"/>
          <p:cNvSpPr/>
          <p:nvPr/>
        </p:nvSpPr>
        <p:spPr>
          <a:xfrm>
            <a:off x="2411225" y="4088575"/>
            <a:ext cx="218400" cy="393600"/>
          </a:xfrm>
          <a:prstGeom prst="up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9"/>
          <p:cNvSpPr/>
          <p:nvPr/>
        </p:nvSpPr>
        <p:spPr>
          <a:xfrm flipH="1" rot="10800000">
            <a:off x="2143350" y="3301425"/>
            <a:ext cx="218400" cy="393600"/>
          </a:xfrm>
          <a:prstGeom prst="up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9"/>
          <p:cNvSpPr txBox="1"/>
          <p:nvPr/>
        </p:nvSpPr>
        <p:spPr>
          <a:xfrm>
            <a:off x="1840025" y="4509975"/>
            <a:ext cx="1467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4"/>
                </a:solidFill>
                <a:latin typeface="Ubuntu"/>
                <a:ea typeface="Ubuntu"/>
                <a:cs typeface="Ubuntu"/>
                <a:sym typeface="Ubuntu"/>
              </a:rPr>
              <a:t>Learning</a:t>
            </a:r>
            <a:endParaRPr b="1">
              <a:solidFill>
                <a:schemeClr val="accent4"/>
              </a:solidFill>
              <a:latin typeface="Ubuntu"/>
              <a:ea typeface="Ubuntu"/>
              <a:cs typeface="Ubuntu"/>
              <a:sym typeface="Ubuntu"/>
            </a:endParaRPr>
          </a:p>
          <a:p>
            <a:pPr indent="0" lvl="0" marL="0" rtl="0" algn="ctr">
              <a:spcBef>
                <a:spcPts val="0"/>
              </a:spcBef>
              <a:spcAft>
                <a:spcPts val="0"/>
              </a:spcAft>
              <a:buNone/>
            </a:pPr>
            <a:r>
              <a:rPr b="1" lang="en">
                <a:solidFill>
                  <a:schemeClr val="accent4"/>
                </a:solidFill>
                <a:latin typeface="Ubuntu"/>
                <a:ea typeface="Ubuntu"/>
                <a:cs typeface="Ubuntu"/>
                <a:sym typeface="Ubuntu"/>
              </a:rPr>
              <a:t>rate (LR)</a:t>
            </a:r>
            <a:endParaRPr b="1">
              <a:solidFill>
                <a:schemeClr val="accent4"/>
              </a:solidFill>
              <a:latin typeface="Ubuntu"/>
              <a:ea typeface="Ubuntu"/>
              <a:cs typeface="Ubuntu"/>
              <a:sym typeface="Ubuntu"/>
            </a:endParaRPr>
          </a:p>
        </p:txBody>
      </p:sp>
      <p:sp>
        <p:nvSpPr>
          <p:cNvPr id="226" name="Google Shape;226;p29"/>
          <p:cNvSpPr/>
          <p:nvPr/>
        </p:nvSpPr>
        <p:spPr>
          <a:xfrm>
            <a:off x="4349700" y="1234750"/>
            <a:ext cx="444600" cy="275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L</a:t>
            </a:r>
            <a:r>
              <a:rPr baseline="-25000" lang="en">
                <a:solidFill>
                  <a:srgbClr val="0000FF"/>
                </a:solidFill>
              </a:rPr>
              <a:t>w</a:t>
            </a:r>
            <a:endParaRPr baseline="-25000">
              <a:solidFill>
                <a:srgbClr val="0000FF"/>
              </a:solidFill>
            </a:endParaRPr>
          </a:p>
        </p:txBody>
      </p:sp>
      <p:sp>
        <p:nvSpPr>
          <p:cNvPr id="227" name="Google Shape;227;p29"/>
          <p:cNvSpPr/>
          <p:nvPr/>
        </p:nvSpPr>
        <p:spPr>
          <a:xfrm>
            <a:off x="7154325" y="1495775"/>
            <a:ext cx="472800" cy="261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9"/>
          <p:cNvSpPr/>
          <p:nvPr/>
        </p:nvSpPr>
        <p:spPr>
          <a:xfrm>
            <a:off x="6166550" y="2786950"/>
            <a:ext cx="261000" cy="320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9"/>
          <p:cNvSpPr/>
          <p:nvPr/>
        </p:nvSpPr>
        <p:spPr>
          <a:xfrm>
            <a:off x="8472450" y="2786950"/>
            <a:ext cx="261000" cy="320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idx="1" type="body"/>
          </p:nvPr>
        </p:nvSpPr>
        <p:spPr>
          <a:xfrm>
            <a:off x="177650" y="679750"/>
            <a:ext cx="8520600" cy="220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Backpropagation will allow us to compute the </a:t>
            </a:r>
            <a:r>
              <a:rPr b="1" lang="en" u="sng">
                <a:solidFill>
                  <a:schemeClr val="dk1"/>
                </a:solidFill>
              </a:rPr>
              <a:t>gradients of the loss function</a:t>
            </a:r>
            <a:r>
              <a:rPr lang="en">
                <a:solidFill>
                  <a:schemeClr val="dk1"/>
                </a:solidFill>
              </a:rPr>
              <a:t> with respect to:</a:t>
            </a:r>
            <a:endParaRPr>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all model parameters (</a:t>
            </a:r>
            <a:r>
              <a:rPr b="1" lang="en">
                <a:solidFill>
                  <a:schemeClr val="dk1"/>
                </a:solidFill>
              </a:rPr>
              <a:t>w &amp; b</a:t>
            </a:r>
            <a:r>
              <a:rPr lang="en">
                <a:solidFill>
                  <a:schemeClr val="dk1"/>
                </a:solidFill>
              </a:rPr>
              <a:t>) - final goal during training</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input/intermediate data - visualization &amp; interpretability purposes.</a:t>
            </a:r>
            <a:endParaRPr>
              <a:solidFill>
                <a:schemeClr val="dk1"/>
              </a:solidFill>
            </a:endParaRPr>
          </a:p>
          <a:p>
            <a:pPr indent="0" lvl="0" marL="0" rtl="0" algn="l">
              <a:spcBef>
                <a:spcPts val="1600"/>
              </a:spcBef>
              <a:spcAft>
                <a:spcPts val="1600"/>
              </a:spcAft>
              <a:buNone/>
            </a:pPr>
            <a:r>
              <a:rPr lang="en">
                <a:solidFill>
                  <a:schemeClr val="dk1"/>
                </a:solidFill>
              </a:rPr>
              <a:t>Gradients will </a:t>
            </a:r>
            <a:r>
              <a:rPr b="1" lang="en">
                <a:solidFill>
                  <a:schemeClr val="dk1"/>
                </a:solidFill>
              </a:rPr>
              <a:t>“flow”</a:t>
            </a:r>
            <a:r>
              <a:rPr lang="en">
                <a:solidFill>
                  <a:schemeClr val="dk1"/>
                </a:solidFill>
              </a:rPr>
              <a:t> from the output of the model towards the input (“back”).</a:t>
            </a:r>
            <a:endParaRPr>
              <a:solidFill>
                <a:schemeClr val="dk1"/>
              </a:solidFill>
            </a:endParaRPr>
          </a:p>
        </p:txBody>
      </p:sp>
      <p:sp>
        <p:nvSpPr>
          <p:cNvPr id="235" name="Google Shape;235;p30"/>
          <p:cNvSpPr txBox="1"/>
          <p:nvPr>
            <p:ph type="title"/>
          </p:nvPr>
        </p:nvSpPr>
        <p:spPr>
          <a:xfrm>
            <a:off x="831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Descent (GD)</a:t>
            </a:r>
            <a:endParaRPr/>
          </a:p>
        </p:txBody>
      </p:sp>
      <p:pic>
        <p:nvPicPr>
          <p:cNvPr id="236" name="Google Shape;236;p30"/>
          <p:cNvPicPr preferRelativeResize="0"/>
          <p:nvPr/>
        </p:nvPicPr>
        <p:blipFill>
          <a:blip r:embed="rId3">
            <a:alphaModFix/>
          </a:blip>
          <a:stretch>
            <a:fillRect/>
          </a:stretch>
        </p:blipFill>
        <p:spPr>
          <a:xfrm>
            <a:off x="535978" y="2886125"/>
            <a:ext cx="2379276" cy="1982750"/>
          </a:xfrm>
          <a:prstGeom prst="rect">
            <a:avLst/>
          </a:prstGeom>
          <a:noFill/>
          <a:ln>
            <a:noFill/>
          </a:ln>
        </p:spPr>
      </p:pic>
      <p:pic>
        <p:nvPicPr>
          <p:cNvPr id="237" name="Google Shape;237;p30"/>
          <p:cNvPicPr preferRelativeResize="0"/>
          <p:nvPr/>
        </p:nvPicPr>
        <p:blipFill rotWithShape="1">
          <a:blip r:embed="rId4">
            <a:alphaModFix/>
          </a:blip>
          <a:srcRect b="70436" l="0" r="13554" t="0"/>
          <a:stretch/>
        </p:blipFill>
        <p:spPr>
          <a:xfrm>
            <a:off x="4989375" y="3562825"/>
            <a:ext cx="3708876" cy="942300"/>
          </a:xfrm>
          <a:prstGeom prst="rect">
            <a:avLst/>
          </a:prstGeom>
          <a:noFill/>
          <a:ln>
            <a:noFill/>
          </a:ln>
        </p:spPr>
      </p:pic>
      <p:pic>
        <p:nvPicPr>
          <p:cNvPr id="238" name="Google Shape;238;p30"/>
          <p:cNvPicPr preferRelativeResize="0"/>
          <p:nvPr/>
        </p:nvPicPr>
        <p:blipFill rotWithShape="1">
          <a:blip r:embed="rId4">
            <a:alphaModFix/>
          </a:blip>
          <a:srcRect b="1821" l="2203" r="73476" t="56961"/>
          <a:stretch/>
        </p:blipFill>
        <p:spPr>
          <a:xfrm>
            <a:off x="3762725" y="3267700"/>
            <a:ext cx="1134908" cy="1428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1"/>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Computational graph of a logistic regressor</a:t>
            </a:r>
            <a:endParaRPr b="1"/>
          </a:p>
          <a:p>
            <a:pPr indent="0" lvl="0" marL="0" rtl="0" algn="l">
              <a:spcBef>
                <a:spcPts val="0"/>
              </a:spcBef>
              <a:spcAft>
                <a:spcPts val="0"/>
              </a:spcAft>
              <a:buNone/>
            </a:pPr>
            <a:r>
              <a:t/>
            </a:r>
            <a:endParaRPr b="1"/>
          </a:p>
        </p:txBody>
      </p:sp>
      <p:sp>
        <p:nvSpPr>
          <p:cNvPr id="244" name="Google Shape;244;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5" name="Google Shape;245;p31"/>
          <p:cNvSpPr/>
          <p:nvPr/>
        </p:nvSpPr>
        <p:spPr>
          <a:xfrm>
            <a:off x="1286000" y="2579325"/>
            <a:ext cx="505500" cy="480900"/>
          </a:xfrm>
          <a:prstGeom prst="ellipse">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000000"/>
                </a:solidFill>
              </a:rPr>
              <a:t>σ</a:t>
            </a:r>
            <a:endParaRPr b="1" sz="1800"/>
          </a:p>
        </p:txBody>
      </p:sp>
      <p:cxnSp>
        <p:nvCxnSpPr>
          <p:cNvPr id="246" name="Google Shape;246;p31"/>
          <p:cNvCxnSpPr>
            <a:endCxn id="245" idx="2"/>
          </p:cNvCxnSpPr>
          <p:nvPr/>
        </p:nvCxnSpPr>
        <p:spPr>
          <a:xfrm flipH="1" rot="10800000">
            <a:off x="650300" y="2819775"/>
            <a:ext cx="635700" cy="77400"/>
          </a:xfrm>
          <a:prstGeom prst="straightConnector1">
            <a:avLst/>
          </a:prstGeom>
          <a:noFill/>
          <a:ln cap="flat" cmpd="sng" w="19050">
            <a:solidFill>
              <a:srgbClr val="EA9999"/>
            </a:solidFill>
            <a:prstDash val="solid"/>
            <a:round/>
            <a:headEnd len="med" w="med" type="none"/>
            <a:tailEnd len="med" w="med" type="triangle"/>
          </a:ln>
        </p:spPr>
      </p:cxnSp>
      <p:cxnSp>
        <p:nvCxnSpPr>
          <p:cNvPr id="247" name="Google Shape;247;p31"/>
          <p:cNvCxnSpPr>
            <a:endCxn id="245" idx="3"/>
          </p:cNvCxnSpPr>
          <p:nvPr/>
        </p:nvCxnSpPr>
        <p:spPr>
          <a:xfrm flipH="1" rot="10800000">
            <a:off x="992529" y="2989799"/>
            <a:ext cx="367500" cy="486300"/>
          </a:xfrm>
          <a:prstGeom prst="straightConnector1">
            <a:avLst/>
          </a:prstGeom>
          <a:noFill/>
          <a:ln cap="flat" cmpd="sng" w="19050">
            <a:solidFill>
              <a:srgbClr val="EA9999"/>
            </a:solidFill>
            <a:prstDash val="solid"/>
            <a:round/>
            <a:headEnd len="med" w="med" type="none"/>
            <a:tailEnd len="med" w="med" type="triangle"/>
          </a:ln>
        </p:spPr>
      </p:cxnSp>
      <p:cxnSp>
        <p:nvCxnSpPr>
          <p:cNvPr id="248" name="Google Shape;248;p31"/>
          <p:cNvCxnSpPr>
            <a:endCxn id="245" idx="0"/>
          </p:cNvCxnSpPr>
          <p:nvPr/>
        </p:nvCxnSpPr>
        <p:spPr>
          <a:xfrm>
            <a:off x="1335050" y="1870125"/>
            <a:ext cx="203700" cy="709200"/>
          </a:xfrm>
          <a:prstGeom prst="straightConnector1">
            <a:avLst/>
          </a:prstGeom>
          <a:noFill/>
          <a:ln cap="flat" cmpd="sng" w="19050">
            <a:solidFill>
              <a:srgbClr val="EA9999"/>
            </a:solidFill>
            <a:prstDash val="solid"/>
            <a:round/>
            <a:headEnd len="med" w="med" type="none"/>
            <a:tailEnd len="med" w="med" type="triangle"/>
          </a:ln>
        </p:spPr>
      </p:cxnSp>
      <p:cxnSp>
        <p:nvCxnSpPr>
          <p:cNvPr id="249" name="Google Shape;249;p31"/>
          <p:cNvCxnSpPr>
            <a:stCxn id="245" idx="6"/>
          </p:cNvCxnSpPr>
          <p:nvPr/>
        </p:nvCxnSpPr>
        <p:spPr>
          <a:xfrm flipH="1" rot="10800000">
            <a:off x="1791500" y="2807475"/>
            <a:ext cx="660300" cy="12300"/>
          </a:xfrm>
          <a:prstGeom prst="straightConnector1">
            <a:avLst/>
          </a:prstGeom>
          <a:noFill/>
          <a:ln cap="flat" cmpd="sng" w="19050">
            <a:solidFill>
              <a:srgbClr val="B4A7D6"/>
            </a:solidFill>
            <a:prstDash val="solid"/>
            <a:round/>
            <a:headEnd len="med" w="med" type="none"/>
            <a:tailEnd len="med" w="med" type="triangle"/>
          </a:ln>
        </p:spPr>
      </p:cxnSp>
      <p:sp>
        <p:nvSpPr>
          <p:cNvPr id="250" name="Google Shape;250;p31"/>
          <p:cNvSpPr txBox="1"/>
          <p:nvPr/>
        </p:nvSpPr>
        <p:spPr>
          <a:xfrm>
            <a:off x="968125" y="1509563"/>
            <a:ext cx="448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51" name="Google Shape;251;p31"/>
          <p:cNvSpPr txBox="1"/>
          <p:nvPr/>
        </p:nvSpPr>
        <p:spPr>
          <a:xfrm>
            <a:off x="316925" y="2707088"/>
            <a:ext cx="448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r>
              <a:rPr baseline="-25000" lang="en"/>
              <a:t>1</a:t>
            </a:r>
            <a:endParaRPr baseline="-25000"/>
          </a:p>
        </p:txBody>
      </p:sp>
      <p:sp>
        <p:nvSpPr>
          <p:cNvPr id="252" name="Google Shape;252;p31"/>
          <p:cNvSpPr txBox="1"/>
          <p:nvPr/>
        </p:nvSpPr>
        <p:spPr>
          <a:xfrm>
            <a:off x="544325" y="3237338"/>
            <a:ext cx="448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r>
              <a:rPr baseline="-25000" lang="en"/>
              <a:t>2</a:t>
            </a:r>
            <a:endParaRPr baseline="-25000"/>
          </a:p>
        </p:txBody>
      </p:sp>
      <p:sp>
        <p:nvSpPr>
          <p:cNvPr id="253" name="Google Shape;253;p31"/>
          <p:cNvSpPr txBox="1"/>
          <p:nvPr/>
        </p:nvSpPr>
        <p:spPr>
          <a:xfrm>
            <a:off x="2451800" y="2579338"/>
            <a:ext cx="1186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ŷ = {</a:t>
            </a:r>
            <a:r>
              <a:rPr lang="en">
                <a:solidFill>
                  <a:srgbClr val="000000"/>
                </a:solidFill>
                <a:latin typeface="Ubuntu"/>
                <a:ea typeface="Ubuntu"/>
                <a:cs typeface="Ubuntu"/>
                <a:sym typeface="Ubuntu"/>
              </a:rPr>
              <a:t>0</a:t>
            </a:r>
            <a:r>
              <a:rPr lang="en">
                <a:latin typeface="Ubuntu"/>
                <a:ea typeface="Ubuntu"/>
                <a:cs typeface="Ubuntu"/>
                <a:sym typeface="Ubuntu"/>
              </a:rPr>
              <a:t>, 1}</a:t>
            </a:r>
            <a:endParaRPr>
              <a:latin typeface="Ubuntu"/>
              <a:ea typeface="Ubuntu"/>
              <a:cs typeface="Ubuntu"/>
              <a:sym typeface="Ubuntu"/>
            </a:endParaRPr>
          </a:p>
        </p:txBody>
      </p:sp>
      <p:sp>
        <p:nvSpPr>
          <p:cNvPr id="254" name="Google Shape;254;p31"/>
          <p:cNvSpPr txBox="1"/>
          <p:nvPr/>
        </p:nvSpPr>
        <p:spPr>
          <a:xfrm>
            <a:off x="1386663" y="1947263"/>
            <a:ext cx="448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rPr>
              <a:t>b</a:t>
            </a:r>
            <a:endParaRPr b="1">
              <a:solidFill>
                <a:srgbClr val="CC0000"/>
              </a:solidFill>
            </a:endParaRPr>
          </a:p>
        </p:txBody>
      </p:sp>
      <p:sp>
        <p:nvSpPr>
          <p:cNvPr id="255" name="Google Shape;255;p31"/>
          <p:cNvSpPr txBox="1"/>
          <p:nvPr/>
        </p:nvSpPr>
        <p:spPr>
          <a:xfrm>
            <a:off x="783500" y="2773913"/>
            <a:ext cx="448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rPr>
              <a:t>w</a:t>
            </a:r>
            <a:r>
              <a:rPr b="1" baseline="-25000" lang="en">
                <a:solidFill>
                  <a:srgbClr val="CC0000"/>
                </a:solidFill>
              </a:rPr>
              <a:t>1</a:t>
            </a:r>
            <a:endParaRPr b="1" baseline="-25000">
              <a:solidFill>
                <a:srgbClr val="CC0000"/>
              </a:solidFill>
            </a:endParaRPr>
          </a:p>
        </p:txBody>
      </p:sp>
      <p:sp>
        <p:nvSpPr>
          <p:cNvPr id="256" name="Google Shape;256;p31"/>
          <p:cNvSpPr txBox="1"/>
          <p:nvPr/>
        </p:nvSpPr>
        <p:spPr>
          <a:xfrm>
            <a:off x="1177400" y="3170513"/>
            <a:ext cx="448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rPr>
              <a:t>w</a:t>
            </a:r>
            <a:r>
              <a:rPr b="1" baseline="-25000" lang="en">
                <a:solidFill>
                  <a:srgbClr val="CC0000"/>
                </a:solidFill>
              </a:rPr>
              <a:t>2</a:t>
            </a:r>
            <a:endParaRPr b="1" baseline="-25000">
              <a:solidFill>
                <a:srgbClr val="CC0000"/>
              </a:solidFill>
            </a:endParaRPr>
          </a:p>
        </p:txBody>
      </p:sp>
      <p:sp>
        <p:nvSpPr>
          <p:cNvPr id="257" name="Google Shape;257;p31"/>
          <p:cNvSpPr txBox="1"/>
          <p:nvPr/>
        </p:nvSpPr>
        <p:spPr>
          <a:xfrm>
            <a:off x="3744325" y="2007400"/>
            <a:ext cx="4948200" cy="1234200"/>
          </a:xfrm>
          <a:prstGeom prst="rect">
            <a:avLst/>
          </a:prstGeom>
          <a:noFill/>
          <a:ln cap="flat" cmpd="sng" w="9525">
            <a:solidFill>
              <a:srgbClr val="FF6633"/>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u="sng">
                <a:solidFill>
                  <a:srgbClr val="FF6633"/>
                </a:solidFill>
                <a:latin typeface="Ubuntu"/>
                <a:ea typeface="Ubuntu"/>
                <a:cs typeface="Ubuntu"/>
                <a:sym typeface="Ubuntu"/>
              </a:rPr>
              <a:t>Question</a:t>
            </a:r>
            <a:r>
              <a:rPr lang="en" sz="1800">
                <a:solidFill>
                  <a:srgbClr val="FF6633"/>
                </a:solidFill>
                <a:latin typeface="Ubuntu"/>
                <a:ea typeface="Ubuntu"/>
                <a:cs typeface="Ubuntu"/>
                <a:sym typeface="Ubuntu"/>
              </a:rPr>
              <a:t>: What is the computational graph (operations &amp; order) of this perceptron with a sigmoid activation ?</a:t>
            </a:r>
            <a:endParaRPr sz="1800">
              <a:solidFill>
                <a:srgbClr val="FF6633"/>
              </a:solidFill>
              <a:latin typeface="Ubuntu"/>
              <a:ea typeface="Ubuntu"/>
              <a:cs typeface="Ubuntu"/>
              <a:sym typeface="Ubuntu"/>
            </a:endParaRPr>
          </a:p>
          <a:p>
            <a:pPr indent="0" lvl="0" marL="0" rtl="0" algn="just">
              <a:lnSpc>
                <a:spcPct val="115000"/>
              </a:lnSpc>
              <a:spcBef>
                <a:spcPts val="0"/>
              </a:spcBef>
              <a:spcAft>
                <a:spcPts val="0"/>
              </a:spcAft>
              <a:buNone/>
            </a:pPr>
            <a:r>
              <a:t/>
            </a:r>
            <a:endParaRPr sz="1800">
              <a:solidFill>
                <a:srgbClr val="FF6633"/>
              </a:solidFill>
              <a:latin typeface="Ubuntu"/>
              <a:ea typeface="Ubuntu"/>
              <a:cs typeface="Ubuntu"/>
              <a:sym typeface="Ubuntu"/>
            </a:endParaRPr>
          </a:p>
          <a:p>
            <a:pPr indent="0" lvl="0" marL="0" rtl="0" algn="just">
              <a:lnSpc>
                <a:spcPct val="115000"/>
              </a:lnSpc>
              <a:spcBef>
                <a:spcPts val="0"/>
              </a:spcBef>
              <a:spcAft>
                <a:spcPts val="0"/>
              </a:spcAft>
              <a:buNone/>
            </a:pPr>
            <a:r>
              <a:t/>
            </a:r>
            <a:endParaRPr sz="1800">
              <a:solidFill>
                <a:srgbClr val="FF6633"/>
              </a:solidFill>
              <a:latin typeface="Ubuntu"/>
              <a:ea typeface="Ubuntu"/>
              <a:cs typeface="Ubuntu"/>
              <a:sym typeface="Ubuntu"/>
            </a:endParaRPr>
          </a:p>
          <a:p>
            <a:pPr indent="0" lvl="0" marL="0" rtl="0" algn="just">
              <a:lnSpc>
                <a:spcPct val="115000"/>
              </a:lnSpc>
              <a:spcBef>
                <a:spcPts val="0"/>
              </a:spcBef>
              <a:spcAft>
                <a:spcPts val="0"/>
              </a:spcAft>
              <a:buNone/>
            </a:pPr>
            <a:r>
              <a:t/>
            </a:r>
            <a:endParaRPr sz="1800">
              <a:solidFill>
                <a:srgbClr val="FF6633"/>
              </a:solidFill>
              <a:latin typeface="Ubuntu"/>
              <a:ea typeface="Ubuntu"/>
              <a:cs typeface="Ubuntu"/>
              <a:sym typeface="Ubuntu"/>
            </a:endParaRPr>
          </a:p>
          <a:p>
            <a:pPr indent="0" lvl="0" marL="0" rtl="0" algn="l">
              <a:lnSpc>
                <a:spcPct val="115000"/>
              </a:lnSpc>
              <a:spcBef>
                <a:spcPts val="0"/>
              </a:spcBef>
              <a:spcAft>
                <a:spcPts val="0"/>
              </a:spcAft>
              <a:buNone/>
            </a:pPr>
            <a:r>
              <a:t/>
            </a:r>
            <a:endParaRPr sz="1800">
              <a:solidFill>
                <a:srgbClr val="FF6633"/>
              </a:solidFill>
              <a:latin typeface="Ubuntu"/>
              <a:ea typeface="Ubuntu"/>
              <a:cs typeface="Ubuntu"/>
              <a:sym typeface="Ubuntu"/>
            </a:endParaRPr>
          </a:p>
          <a:p>
            <a:pPr indent="0" lvl="0" marL="0" rtl="0" algn="just">
              <a:lnSpc>
                <a:spcPct val="115000"/>
              </a:lnSpc>
              <a:spcBef>
                <a:spcPts val="0"/>
              </a:spcBef>
              <a:spcAft>
                <a:spcPts val="0"/>
              </a:spcAft>
              <a:buNone/>
            </a:pPr>
            <a:r>
              <a:t/>
            </a:r>
            <a:endParaRPr sz="1800">
              <a:solidFill>
                <a:srgbClr val="FF6633"/>
              </a:solidFill>
              <a:latin typeface="Ubuntu"/>
              <a:ea typeface="Ubuntu"/>
              <a:cs typeface="Ubuntu"/>
              <a:sym typeface="Ubuntu"/>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3" name="Google Shape;263;p32"/>
          <p:cNvSpPr/>
          <p:nvPr/>
        </p:nvSpPr>
        <p:spPr>
          <a:xfrm>
            <a:off x="1286000" y="2579325"/>
            <a:ext cx="505500" cy="480900"/>
          </a:xfrm>
          <a:prstGeom prst="ellipse">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000000"/>
                </a:solidFill>
              </a:rPr>
              <a:t>σ</a:t>
            </a:r>
            <a:endParaRPr b="1" sz="1800"/>
          </a:p>
        </p:txBody>
      </p:sp>
      <p:cxnSp>
        <p:nvCxnSpPr>
          <p:cNvPr id="264" name="Google Shape;264;p32"/>
          <p:cNvCxnSpPr>
            <a:endCxn id="263" idx="2"/>
          </p:cNvCxnSpPr>
          <p:nvPr/>
        </p:nvCxnSpPr>
        <p:spPr>
          <a:xfrm flipH="1" rot="10800000">
            <a:off x="650300" y="2819775"/>
            <a:ext cx="635700" cy="77400"/>
          </a:xfrm>
          <a:prstGeom prst="straightConnector1">
            <a:avLst/>
          </a:prstGeom>
          <a:noFill/>
          <a:ln cap="flat" cmpd="sng" w="19050">
            <a:solidFill>
              <a:srgbClr val="EA9999"/>
            </a:solidFill>
            <a:prstDash val="solid"/>
            <a:round/>
            <a:headEnd len="med" w="med" type="none"/>
            <a:tailEnd len="med" w="med" type="triangle"/>
          </a:ln>
        </p:spPr>
      </p:cxnSp>
      <p:cxnSp>
        <p:nvCxnSpPr>
          <p:cNvPr id="265" name="Google Shape;265;p32"/>
          <p:cNvCxnSpPr>
            <a:endCxn id="263" idx="3"/>
          </p:cNvCxnSpPr>
          <p:nvPr/>
        </p:nvCxnSpPr>
        <p:spPr>
          <a:xfrm flipH="1" rot="10800000">
            <a:off x="992529" y="2989799"/>
            <a:ext cx="367500" cy="486300"/>
          </a:xfrm>
          <a:prstGeom prst="straightConnector1">
            <a:avLst/>
          </a:prstGeom>
          <a:noFill/>
          <a:ln cap="flat" cmpd="sng" w="19050">
            <a:solidFill>
              <a:srgbClr val="EA9999"/>
            </a:solidFill>
            <a:prstDash val="solid"/>
            <a:round/>
            <a:headEnd len="med" w="med" type="none"/>
            <a:tailEnd len="med" w="med" type="triangle"/>
          </a:ln>
        </p:spPr>
      </p:cxnSp>
      <p:cxnSp>
        <p:nvCxnSpPr>
          <p:cNvPr id="266" name="Google Shape;266;p32"/>
          <p:cNvCxnSpPr>
            <a:endCxn id="263" idx="0"/>
          </p:cNvCxnSpPr>
          <p:nvPr/>
        </p:nvCxnSpPr>
        <p:spPr>
          <a:xfrm>
            <a:off x="1335050" y="1870125"/>
            <a:ext cx="203700" cy="709200"/>
          </a:xfrm>
          <a:prstGeom prst="straightConnector1">
            <a:avLst/>
          </a:prstGeom>
          <a:noFill/>
          <a:ln cap="flat" cmpd="sng" w="19050">
            <a:solidFill>
              <a:srgbClr val="EA9999"/>
            </a:solidFill>
            <a:prstDash val="solid"/>
            <a:round/>
            <a:headEnd len="med" w="med" type="none"/>
            <a:tailEnd len="med" w="med" type="triangle"/>
          </a:ln>
        </p:spPr>
      </p:cxnSp>
      <p:cxnSp>
        <p:nvCxnSpPr>
          <p:cNvPr id="267" name="Google Shape;267;p32"/>
          <p:cNvCxnSpPr>
            <a:stCxn id="263" idx="6"/>
          </p:cNvCxnSpPr>
          <p:nvPr/>
        </p:nvCxnSpPr>
        <p:spPr>
          <a:xfrm flipH="1" rot="10800000">
            <a:off x="1791500" y="2807475"/>
            <a:ext cx="660300" cy="12300"/>
          </a:xfrm>
          <a:prstGeom prst="straightConnector1">
            <a:avLst/>
          </a:prstGeom>
          <a:noFill/>
          <a:ln cap="flat" cmpd="sng" w="19050">
            <a:solidFill>
              <a:srgbClr val="B4A7D6"/>
            </a:solidFill>
            <a:prstDash val="solid"/>
            <a:round/>
            <a:headEnd len="med" w="med" type="none"/>
            <a:tailEnd len="med" w="med" type="triangle"/>
          </a:ln>
        </p:spPr>
      </p:cxnSp>
      <p:sp>
        <p:nvSpPr>
          <p:cNvPr id="268" name="Google Shape;268;p32"/>
          <p:cNvSpPr txBox="1"/>
          <p:nvPr/>
        </p:nvSpPr>
        <p:spPr>
          <a:xfrm>
            <a:off x="968125" y="1509563"/>
            <a:ext cx="448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69" name="Google Shape;269;p32"/>
          <p:cNvSpPr txBox="1"/>
          <p:nvPr/>
        </p:nvSpPr>
        <p:spPr>
          <a:xfrm>
            <a:off x="316925" y="2707088"/>
            <a:ext cx="448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r>
              <a:rPr baseline="-25000" lang="en"/>
              <a:t>1</a:t>
            </a:r>
            <a:endParaRPr baseline="-25000"/>
          </a:p>
        </p:txBody>
      </p:sp>
      <p:sp>
        <p:nvSpPr>
          <p:cNvPr id="270" name="Google Shape;270;p32"/>
          <p:cNvSpPr txBox="1"/>
          <p:nvPr/>
        </p:nvSpPr>
        <p:spPr>
          <a:xfrm>
            <a:off x="544325" y="3237338"/>
            <a:ext cx="448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r>
              <a:rPr baseline="-25000" lang="en"/>
              <a:t>2</a:t>
            </a:r>
            <a:endParaRPr baseline="-25000"/>
          </a:p>
        </p:txBody>
      </p:sp>
      <p:sp>
        <p:nvSpPr>
          <p:cNvPr id="271" name="Google Shape;271;p32"/>
          <p:cNvSpPr txBox="1"/>
          <p:nvPr/>
        </p:nvSpPr>
        <p:spPr>
          <a:xfrm>
            <a:off x="1386663" y="1947263"/>
            <a:ext cx="448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rPr>
              <a:t>b</a:t>
            </a:r>
            <a:endParaRPr b="1">
              <a:solidFill>
                <a:srgbClr val="CC0000"/>
              </a:solidFill>
            </a:endParaRPr>
          </a:p>
        </p:txBody>
      </p:sp>
      <p:sp>
        <p:nvSpPr>
          <p:cNvPr id="272" name="Google Shape;272;p32"/>
          <p:cNvSpPr txBox="1"/>
          <p:nvPr/>
        </p:nvSpPr>
        <p:spPr>
          <a:xfrm>
            <a:off x="783500" y="2773913"/>
            <a:ext cx="448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rPr>
              <a:t>w</a:t>
            </a:r>
            <a:r>
              <a:rPr b="1" baseline="-25000" lang="en">
                <a:solidFill>
                  <a:srgbClr val="CC0000"/>
                </a:solidFill>
              </a:rPr>
              <a:t>1</a:t>
            </a:r>
            <a:endParaRPr b="1" baseline="-25000">
              <a:solidFill>
                <a:srgbClr val="CC0000"/>
              </a:solidFill>
            </a:endParaRPr>
          </a:p>
        </p:txBody>
      </p:sp>
      <p:sp>
        <p:nvSpPr>
          <p:cNvPr id="273" name="Google Shape;273;p32"/>
          <p:cNvSpPr txBox="1"/>
          <p:nvPr/>
        </p:nvSpPr>
        <p:spPr>
          <a:xfrm>
            <a:off x="1177400" y="3170513"/>
            <a:ext cx="448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rPr>
              <a:t>w</a:t>
            </a:r>
            <a:r>
              <a:rPr b="1" baseline="-25000" lang="en">
                <a:solidFill>
                  <a:srgbClr val="CC0000"/>
                </a:solidFill>
              </a:rPr>
              <a:t>2</a:t>
            </a:r>
            <a:endParaRPr b="1" baseline="-25000">
              <a:solidFill>
                <a:srgbClr val="CC0000"/>
              </a:solidFill>
            </a:endParaRPr>
          </a:p>
        </p:txBody>
      </p:sp>
      <p:sp>
        <p:nvSpPr>
          <p:cNvPr id="274" name="Google Shape;274;p32"/>
          <p:cNvSpPr/>
          <p:nvPr/>
        </p:nvSpPr>
        <p:spPr>
          <a:xfrm>
            <a:off x="4715832" y="1596663"/>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x</a:t>
            </a:r>
            <a:endParaRPr/>
          </a:p>
        </p:txBody>
      </p:sp>
      <p:cxnSp>
        <p:nvCxnSpPr>
          <p:cNvPr id="275" name="Google Shape;275;p32"/>
          <p:cNvCxnSpPr/>
          <p:nvPr/>
        </p:nvCxnSpPr>
        <p:spPr>
          <a:xfrm>
            <a:off x="4063673" y="1419030"/>
            <a:ext cx="652200" cy="301800"/>
          </a:xfrm>
          <a:prstGeom prst="straightConnector1">
            <a:avLst/>
          </a:prstGeom>
          <a:noFill/>
          <a:ln cap="flat" cmpd="sng" w="9525">
            <a:solidFill>
              <a:srgbClr val="000000"/>
            </a:solidFill>
            <a:prstDash val="solid"/>
            <a:round/>
            <a:headEnd len="sm" w="sm" type="none"/>
            <a:tailEnd len="med" w="med" type="triangle"/>
          </a:ln>
        </p:spPr>
      </p:cxnSp>
      <p:cxnSp>
        <p:nvCxnSpPr>
          <p:cNvPr id="276" name="Google Shape;276;p32"/>
          <p:cNvCxnSpPr/>
          <p:nvPr/>
        </p:nvCxnSpPr>
        <p:spPr>
          <a:xfrm flipH="1" rot="10800000">
            <a:off x="4063673" y="1854834"/>
            <a:ext cx="657600" cy="233400"/>
          </a:xfrm>
          <a:prstGeom prst="straightConnector1">
            <a:avLst/>
          </a:prstGeom>
          <a:noFill/>
          <a:ln cap="flat" cmpd="sng" w="9525">
            <a:solidFill>
              <a:srgbClr val="000000"/>
            </a:solidFill>
            <a:prstDash val="solid"/>
            <a:round/>
            <a:headEnd len="sm" w="sm" type="none"/>
            <a:tailEnd len="med" w="med" type="triangle"/>
          </a:ln>
        </p:spPr>
      </p:cxnSp>
      <p:sp>
        <p:nvSpPr>
          <p:cNvPr id="277" name="Google Shape;277;p32"/>
          <p:cNvSpPr/>
          <p:nvPr/>
        </p:nvSpPr>
        <p:spPr>
          <a:xfrm>
            <a:off x="4712115" y="2774969"/>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x</a:t>
            </a:r>
            <a:endParaRPr/>
          </a:p>
        </p:txBody>
      </p:sp>
      <p:cxnSp>
        <p:nvCxnSpPr>
          <p:cNvPr id="278" name="Google Shape;278;p32"/>
          <p:cNvCxnSpPr/>
          <p:nvPr/>
        </p:nvCxnSpPr>
        <p:spPr>
          <a:xfrm>
            <a:off x="4059956" y="2597336"/>
            <a:ext cx="652200" cy="301800"/>
          </a:xfrm>
          <a:prstGeom prst="straightConnector1">
            <a:avLst/>
          </a:prstGeom>
          <a:noFill/>
          <a:ln cap="flat" cmpd="sng" w="9525">
            <a:solidFill>
              <a:srgbClr val="000000"/>
            </a:solidFill>
            <a:prstDash val="solid"/>
            <a:round/>
            <a:headEnd len="sm" w="sm" type="none"/>
            <a:tailEnd len="med" w="med" type="triangle"/>
          </a:ln>
        </p:spPr>
      </p:cxnSp>
      <p:cxnSp>
        <p:nvCxnSpPr>
          <p:cNvPr id="279" name="Google Shape;279;p32"/>
          <p:cNvCxnSpPr/>
          <p:nvPr/>
        </p:nvCxnSpPr>
        <p:spPr>
          <a:xfrm flipH="1" rot="10800000">
            <a:off x="4059956" y="3033140"/>
            <a:ext cx="657600" cy="233400"/>
          </a:xfrm>
          <a:prstGeom prst="straightConnector1">
            <a:avLst/>
          </a:prstGeom>
          <a:noFill/>
          <a:ln cap="flat" cmpd="sng" w="9525">
            <a:solidFill>
              <a:srgbClr val="000000"/>
            </a:solidFill>
            <a:prstDash val="solid"/>
            <a:round/>
            <a:headEnd len="sm" w="sm" type="none"/>
            <a:tailEnd len="med" w="med" type="triangle"/>
          </a:ln>
        </p:spPr>
      </p:cxnSp>
      <p:sp>
        <p:nvSpPr>
          <p:cNvPr id="280" name="Google Shape;280;p32"/>
          <p:cNvSpPr txBox="1"/>
          <p:nvPr/>
        </p:nvSpPr>
        <p:spPr>
          <a:xfrm>
            <a:off x="3735563" y="1128000"/>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a:t>
            </a:r>
            <a:r>
              <a:rPr baseline="-25000" lang="en">
                <a:latin typeface="Ubuntu"/>
                <a:ea typeface="Ubuntu"/>
                <a:cs typeface="Ubuntu"/>
                <a:sym typeface="Ubuntu"/>
              </a:rPr>
              <a:t>1</a:t>
            </a:r>
            <a:endParaRPr baseline="-25000">
              <a:latin typeface="Ubuntu"/>
              <a:ea typeface="Ubuntu"/>
              <a:cs typeface="Ubuntu"/>
              <a:sym typeface="Ubuntu"/>
            </a:endParaRPr>
          </a:p>
        </p:txBody>
      </p:sp>
      <p:sp>
        <p:nvSpPr>
          <p:cNvPr id="281" name="Google Shape;281;p32"/>
          <p:cNvSpPr txBox="1"/>
          <p:nvPr/>
        </p:nvSpPr>
        <p:spPr>
          <a:xfrm>
            <a:off x="3735563" y="1834242"/>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x</a:t>
            </a:r>
            <a:r>
              <a:rPr baseline="-25000" lang="en">
                <a:latin typeface="Ubuntu"/>
                <a:ea typeface="Ubuntu"/>
                <a:cs typeface="Ubuntu"/>
                <a:sym typeface="Ubuntu"/>
              </a:rPr>
              <a:t>1</a:t>
            </a:r>
            <a:endParaRPr baseline="-25000">
              <a:latin typeface="Ubuntu"/>
              <a:ea typeface="Ubuntu"/>
              <a:cs typeface="Ubuntu"/>
              <a:sym typeface="Ubuntu"/>
            </a:endParaRPr>
          </a:p>
        </p:txBody>
      </p:sp>
      <p:sp>
        <p:nvSpPr>
          <p:cNvPr id="282" name="Google Shape;282;p32"/>
          <p:cNvSpPr txBox="1"/>
          <p:nvPr/>
        </p:nvSpPr>
        <p:spPr>
          <a:xfrm>
            <a:off x="3735563" y="2311883"/>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a:t>
            </a:r>
            <a:r>
              <a:rPr baseline="-25000" lang="en">
                <a:latin typeface="Ubuntu"/>
                <a:ea typeface="Ubuntu"/>
                <a:cs typeface="Ubuntu"/>
                <a:sym typeface="Ubuntu"/>
              </a:rPr>
              <a:t>2</a:t>
            </a:r>
            <a:endParaRPr baseline="-25000">
              <a:latin typeface="Ubuntu"/>
              <a:ea typeface="Ubuntu"/>
              <a:cs typeface="Ubuntu"/>
              <a:sym typeface="Ubuntu"/>
            </a:endParaRPr>
          </a:p>
        </p:txBody>
      </p:sp>
      <p:sp>
        <p:nvSpPr>
          <p:cNvPr id="283" name="Google Shape;283;p32"/>
          <p:cNvSpPr txBox="1"/>
          <p:nvPr/>
        </p:nvSpPr>
        <p:spPr>
          <a:xfrm>
            <a:off x="3735563" y="3018125"/>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x</a:t>
            </a:r>
            <a:r>
              <a:rPr baseline="-25000" lang="en">
                <a:latin typeface="Ubuntu"/>
                <a:ea typeface="Ubuntu"/>
                <a:cs typeface="Ubuntu"/>
                <a:sym typeface="Ubuntu"/>
              </a:rPr>
              <a:t>2</a:t>
            </a:r>
            <a:endParaRPr baseline="-25000">
              <a:latin typeface="Ubuntu"/>
              <a:ea typeface="Ubuntu"/>
              <a:cs typeface="Ubuntu"/>
              <a:sym typeface="Ubuntu"/>
            </a:endParaRPr>
          </a:p>
        </p:txBody>
      </p:sp>
      <p:sp>
        <p:nvSpPr>
          <p:cNvPr id="284" name="Google Shape;284;p32"/>
          <p:cNvSpPr txBox="1"/>
          <p:nvPr/>
        </p:nvSpPr>
        <p:spPr>
          <a:xfrm>
            <a:off x="-59000" y="4883325"/>
            <a:ext cx="79722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Ubuntu"/>
                <a:ea typeface="Ubuntu"/>
                <a:cs typeface="Ubuntu"/>
                <a:sym typeface="Ubuntu"/>
              </a:rPr>
              <a:t>Example adapted from </a:t>
            </a:r>
            <a:r>
              <a:rPr lang="en" sz="1000" u="sng">
                <a:solidFill>
                  <a:schemeClr val="hlink"/>
                </a:solidFill>
                <a:latin typeface="Ubuntu"/>
                <a:ea typeface="Ubuntu"/>
                <a:cs typeface="Ubuntu"/>
                <a:sym typeface="Ubuntu"/>
                <a:hlinkClick r:id="rId3"/>
              </a:rPr>
              <a:t>“CS231n: Convolutional Neural Networks for Visual Recognition”</a:t>
            </a:r>
            <a:r>
              <a:rPr lang="en" sz="1000">
                <a:latin typeface="Ubuntu"/>
                <a:ea typeface="Ubuntu"/>
                <a:cs typeface="Ubuntu"/>
                <a:sym typeface="Ubuntu"/>
              </a:rPr>
              <a:t>, Stanford University.</a:t>
            </a:r>
            <a:endParaRPr sz="1000">
              <a:latin typeface="Ubuntu"/>
              <a:ea typeface="Ubuntu"/>
              <a:cs typeface="Ubuntu"/>
              <a:sym typeface="Ubuntu"/>
            </a:endParaRPr>
          </a:p>
        </p:txBody>
      </p:sp>
      <p:sp>
        <p:nvSpPr>
          <p:cNvPr id="285" name="Google Shape;285;p32"/>
          <p:cNvSpPr txBox="1"/>
          <p:nvPr/>
        </p:nvSpPr>
        <p:spPr>
          <a:xfrm>
            <a:off x="2451800" y="2579338"/>
            <a:ext cx="1186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ŷ = {</a:t>
            </a:r>
            <a:r>
              <a:rPr lang="en">
                <a:solidFill>
                  <a:srgbClr val="000000"/>
                </a:solidFill>
                <a:latin typeface="Ubuntu"/>
                <a:ea typeface="Ubuntu"/>
                <a:cs typeface="Ubuntu"/>
                <a:sym typeface="Ubuntu"/>
              </a:rPr>
              <a:t>0</a:t>
            </a:r>
            <a:r>
              <a:rPr lang="en">
                <a:latin typeface="Ubuntu"/>
                <a:ea typeface="Ubuntu"/>
                <a:cs typeface="Ubuntu"/>
                <a:sym typeface="Ubuntu"/>
              </a:rPr>
              <a:t>, 1}</a:t>
            </a:r>
            <a:endParaRPr>
              <a:latin typeface="Ubuntu"/>
              <a:ea typeface="Ubuntu"/>
              <a:cs typeface="Ubuntu"/>
              <a:sym typeface="Ubuntu"/>
            </a:endParaRPr>
          </a:p>
        </p:txBody>
      </p:sp>
      <p:sp>
        <p:nvSpPr>
          <p:cNvPr id="286" name="Google Shape;286;p32"/>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Computational graph of a logistic regressor</a:t>
            </a:r>
            <a:endParaRPr b="1"/>
          </a:p>
          <a:p>
            <a:pPr indent="0" lvl="0" marL="0" rtl="0" algn="l">
              <a:spcBef>
                <a:spcPts val="0"/>
              </a:spcBef>
              <a:spcAft>
                <a:spcPts val="0"/>
              </a:spcAft>
              <a:buNone/>
            </a:pPr>
            <a:r>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2" name="Google Shape;292;p33"/>
          <p:cNvSpPr/>
          <p:nvPr/>
        </p:nvSpPr>
        <p:spPr>
          <a:xfrm>
            <a:off x="1286000" y="2579325"/>
            <a:ext cx="505500" cy="480900"/>
          </a:xfrm>
          <a:prstGeom prst="ellipse">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000000"/>
                </a:solidFill>
              </a:rPr>
              <a:t>σ</a:t>
            </a:r>
            <a:endParaRPr b="1" sz="1800"/>
          </a:p>
        </p:txBody>
      </p:sp>
      <p:cxnSp>
        <p:nvCxnSpPr>
          <p:cNvPr id="293" name="Google Shape;293;p33"/>
          <p:cNvCxnSpPr>
            <a:endCxn id="292" idx="2"/>
          </p:cNvCxnSpPr>
          <p:nvPr/>
        </p:nvCxnSpPr>
        <p:spPr>
          <a:xfrm flipH="1" rot="10800000">
            <a:off x="650300" y="2819775"/>
            <a:ext cx="635700" cy="77400"/>
          </a:xfrm>
          <a:prstGeom prst="straightConnector1">
            <a:avLst/>
          </a:prstGeom>
          <a:noFill/>
          <a:ln cap="flat" cmpd="sng" w="19050">
            <a:solidFill>
              <a:srgbClr val="EA9999"/>
            </a:solidFill>
            <a:prstDash val="solid"/>
            <a:round/>
            <a:headEnd len="med" w="med" type="none"/>
            <a:tailEnd len="med" w="med" type="triangle"/>
          </a:ln>
        </p:spPr>
      </p:cxnSp>
      <p:cxnSp>
        <p:nvCxnSpPr>
          <p:cNvPr id="294" name="Google Shape;294;p33"/>
          <p:cNvCxnSpPr>
            <a:endCxn id="292" idx="3"/>
          </p:cNvCxnSpPr>
          <p:nvPr/>
        </p:nvCxnSpPr>
        <p:spPr>
          <a:xfrm flipH="1" rot="10800000">
            <a:off x="992529" y="2989799"/>
            <a:ext cx="367500" cy="486300"/>
          </a:xfrm>
          <a:prstGeom prst="straightConnector1">
            <a:avLst/>
          </a:prstGeom>
          <a:noFill/>
          <a:ln cap="flat" cmpd="sng" w="19050">
            <a:solidFill>
              <a:srgbClr val="EA9999"/>
            </a:solidFill>
            <a:prstDash val="solid"/>
            <a:round/>
            <a:headEnd len="med" w="med" type="none"/>
            <a:tailEnd len="med" w="med" type="triangle"/>
          </a:ln>
        </p:spPr>
      </p:cxnSp>
      <p:cxnSp>
        <p:nvCxnSpPr>
          <p:cNvPr id="295" name="Google Shape;295;p33"/>
          <p:cNvCxnSpPr>
            <a:endCxn id="292" idx="0"/>
          </p:cNvCxnSpPr>
          <p:nvPr/>
        </p:nvCxnSpPr>
        <p:spPr>
          <a:xfrm>
            <a:off x="1335050" y="1870125"/>
            <a:ext cx="203700" cy="709200"/>
          </a:xfrm>
          <a:prstGeom prst="straightConnector1">
            <a:avLst/>
          </a:prstGeom>
          <a:noFill/>
          <a:ln cap="flat" cmpd="sng" w="19050">
            <a:solidFill>
              <a:srgbClr val="EA9999"/>
            </a:solidFill>
            <a:prstDash val="solid"/>
            <a:round/>
            <a:headEnd len="med" w="med" type="none"/>
            <a:tailEnd len="med" w="med" type="triangle"/>
          </a:ln>
        </p:spPr>
      </p:cxnSp>
      <p:cxnSp>
        <p:nvCxnSpPr>
          <p:cNvPr id="296" name="Google Shape;296;p33"/>
          <p:cNvCxnSpPr>
            <a:stCxn id="292" idx="6"/>
          </p:cNvCxnSpPr>
          <p:nvPr/>
        </p:nvCxnSpPr>
        <p:spPr>
          <a:xfrm flipH="1" rot="10800000">
            <a:off x="1791500" y="2807475"/>
            <a:ext cx="660300" cy="12300"/>
          </a:xfrm>
          <a:prstGeom prst="straightConnector1">
            <a:avLst/>
          </a:prstGeom>
          <a:noFill/>
          <a:ln cap="flat" cmpd="sng" w="19050">
            <a:solidFill>
              <a:srgbClr val="B4A7D6"/>
            </a:solidFill>
            <a:prstDash val="solid"/>
            <a:round/>
            <a:headEnd len="med" w="med" type="none"/>
            <a:tailEnd len="med" w="med" type="triangle"/>
          </a:ln>
        </p:spPr>
      </p:cxnSp>
      <p:sp>
        <p:nvSpPr>
          <p:cNvPr id="297" name="Google Shape;297;p33"/>
          <p:cNvSpPr txBox="1"/>
          <p:nvPr/>
        </p:nvSpPr>
        <p:spPr>
          <a:xfrm>
            <a:off x="968125" y="1509563"/>
            <a:ext cx="448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98" name="Google Shape;298;p33"/>
          <p:cNvSpPr txBox="1"/>
          <p:nvPr/>
        </p:nvSpPr>
        <p:spPr>
          <a:xfrm>
            <a:off x="316925" y="2707088"/>
            <a:ext cx="448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r>
              <a:rPr baseline="-25000" lang="en"/>
              <a:t>1</a:t>
            </a:r>
            <a:endParaRPr baseline="-25000"/>
          </a:p>
        </p:txBody>
      </p:sp>
      <p:sp>
        <p:nvSpPr>
          <p:cNvPr id="299" name="Google Shape;299;p33"/>
          <p:cNvSpPr txBox="1"/>
          <p:nvPr/>
        </p:nvSpPr>
        <p:spPr>
          <a:xfrm>
            <a:off x="544325" y="3237338"/>
            <a:ext cx="448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r>
              <a:rPr baseline="-25000" lang="en"/>
              <a:t>2</a:t>
            </a:r>
            <a:endParaRPr baseline="-25000"/>
          </a:p>
        </p:txBody>
      </p:sp>
      <p:sp>
        <p:nvSpPr>
          <p:cNvPr id="300" name="Google Shape;300;p33"/>
          <p:cNvSpPr txBox="1"/>
          <p:nvPr/>
        </p:nvSpPr>
        <p:spPr>
          <a:xfrm>
            <a:off x="1386663" y="1947263"/>
            <a:ext cx="448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rPr>
              <a:t>b</a:t>
            </a:r>
            <a:endParaRPr b="1">
              <a:solidFill>
                <a:srgbClr val="CC0000"/>
              </a:solidFill>
            </a:endParaRPr>
          </a:p>
        </p:txBody>
      </p:sp>
      <p:sp>
        <p:nvSpPr>
          <p:cNvPr id="301" name="Google Shape;301;p33"/>
          <p:cNvSpPr txBox="1"/>
          <p:nvPr/>
        </p:nvSpPr>
        <p:spPr>
          <a:xfrm>
            <a:off x="783500" y="2773913"/>
            <a:ext cx="448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rPr>
              <a:t>w</a:t>
            </a:r>
            <a:r>
              <a:rPr b="1" baseline="-25000" lang="en">
                <a:solidFill>
                  <a:srgbClr val="CC0000"/>
                </a:solidFill>
              </a:rPr>
              <a:t>1</a:t>
            </a:r>
            <a:endParaRPr b="1" baseline="-25000">
              <a:solidFill>
                <a:srgbClr val="CC0000"/>
              </a:solidFill>
            </a:endParaRPr>
          </a:p>
        </p:txBody>
      </p:sp>
      <p:sp>
        <p:nvSpPr>
          <p:cNvPr id="302" name="Google Shape;302;p33"/>
          <p:cNvSpPr txBox="1"/>
          <p:nvPr/>
        </p:nvSpPr>
        <p:spPr>
          <a:xfrm>
            <a:off x="1177400" y="3170513"/>
            <a:ext cx="448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rPr>
              <a:t>w</a:t>
            </a:r>
            <a:r>
              <a:rPr b="1" baseline="-25000" lang="en">
                <a:solidFill>
                  <a:srgbClr val="CC0000"/>
                </a:solidFill>
              </a:rPr>
              <a:t>2</a:t>
            </a:r>
            <a:endParaRPr b="1" baseline="-25000">
              <a:solidFill>
                <a:srgbClr val="CC0000"/>
              </a:solidFill>
            </a:endParaRPr>
          </a:p>
        </p:txBody>
      </p:sp>
      <p:sp>
        <p:nvSpPr>
          <p:cNvPr id="303" name="Google Shape;303;p33"/>
          <p:cNvSpPr/>
          <p:nvPr/>
        </p:nvSpPr>
        <p:spPr>
          <a:xfrm>
            <a:off x="4715832" y="1596663"/>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x</a:t>
            </a:r>
            <a:endParaRPr/>
          </a:p>
        </p:txBody>
      </p:sp>
      <p:sp>
        <p:nvSpPr>
          <p:cNvPr id="304" name="Google Shape;304;p33"/>
          <p:cNvSpPr/>
          <p:nvPr/>
        </p:nvSpPr>
        <p:spPr>
          <a:xfrm>
            <a:off x="6054217" y="2014310"/>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a:t>
            </a:r>
            <a:endParaRPr/>
          </a:p>
        </p:txBody>
      </p:sp>
      <p:cxnSp>
        <p:nvCxnSpPr>
          <p:cNvPr id="305" name="Google Shape;305;p33"/>
          <p:cNvCxnSpPr/>
          <p:nvPr/>
        </p:nvCxnSpPr>
        <p:spPr>
          <a:xfrm>
            <a:off x="4063673" y="1419030"/>
            <a:ext cx="652200" cy="301800"/>
          </a:xfrm>
          <a:prstGeom prst="straightConnector1">
            <a:avLst/>
          </a:prstGeom>
          <a:noFill/>
          <a:ln cap="flat" cmpd="sng" w="9525">
            <a:solidFill>
              <a:srgbClr val="000000"/>
            </a:solidFill>
            <a:prstDash val="solid"/>
            <a:round/>
            <a:headEnd len="sm" w="sm" type="none"/>
            <a:tailEnd len="med" w="med" type="triangle"/>
          </a:ln>
        </p:spPr>
      </p:cxnSp>
      <p:cxnSp>
        <p:nvCxnSpPr>
          <p:cNvPr id="306" name="Google Shape;306;p33"/>
          <p:cNvCxnSpPr/>
          <p:nvPr/>
        </p:nvCxnSpPr>
        <p:spPr>
          <a:xfrm flipH="1" rot="10800000">
            <a:off x="4063673" y="1854834"/>
            <a:ext cx="657600" cy="233400"/>
          </a:xfrm>
          <a:prstGeom prst="straightConnector1">
            <a:avLst/>
          </a:prstGeom>
          <a:noFill/>
          <a:ln cap="flat" cmpd="sng" w="9525">
            <a:solidFill>
              <a:srgbClr val="000000"/>
            </a:solidFill>
            <a:prstDash val="solid"/>
            <a:round/>
            <a:headEnd len="sm" w="sm" type="none"/>
            <a:tailEnd len="med" w="med" type="triangle"/>
          </a:ln>
        </p:spPr>
      </p:cxnSp>
      <p:cxnSp>
        <p:nvCxnSpPr>
          <p:cNvPr id="307" name="Google Shape;307;p33"/>
          <p:cNvCxnSpPr>
            <a:stCxn id="303" idx="6"/>
            <a:endCxn id="304" idx="1"/>
          </p:cNvCxnSpPr>
          <p:nvPr/>
        </p:nvCxnSpPr>
        <p:spPr>
          <a:xfrm>
            <a:off x="5066532" y="1781013"/>
            <a:ext cx="1038900" cy="287400"/>
          </a:xfrm>
          <a:prstGeom prst="straightConnector1">
            <a:avLst/>
          </a:prstGeom>
          <a:noFill/>
          <a:ln cap="flat" cmpd="sng" w="9525">
            <a:solidFill>
              <a:srgbClr val="000000"/>
            </a:solidFill>
            <a:prstDash val="solid"/>
            <a:round/>
            <a:headEnd len="sm" w="sm" type="none"/>
            <a:tailEnd len="med" w="med" type="triangle"/>
          </a:ln>
        </p:spPr>
      </p:cxnSp>
      <p:cxnSp>
        <p:nvCxnSpPr>
          <p:cNvPr id="308" name="Google Shape;308;p33"/>
          <p:cNvCxnSpPr/>
          <p:nvPr/>
        </p:nvCxnSpPr>
        <p:spPr>
          <a:xfrm>
            <a:off x="6404970" y="2187445"/>
            <a:ext cx="411300" cy="0"/>
          </a:xfrm>
          <a:prstGeom prst="straightConnector1">
            <a:avLst/>
          </a:prstGeom>
          <a:noFill/>
          <a:ln cap="flat" cmpd="sng" w="9525">
            <a:solidFill>
              <a:srgbClr val="000000"/>
            </a:solidFill>
            <a:prstDash val="solid"/>
            <a:round/>
            <a:headEnd len="sm" w="sm" type="none"/>
            <a:tailEnd len="med" w="med" type="triangle"/>
          </a:ln>
        </p:spPr>
      </p:cxnSp>
      <p:sp>
        <p:nvSpPr>
          <p:cNvPr id="309" name="Google Shape;309;p33"/>
          <p:cNvSpPr/>
          <p:nvPr/>
        </p:nvSpPr>
        <p:spPr>
          <a:xfrm>
            <a:off x="4712115" y="2774969"/>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x</a:t>
            </a:r>
            <a:endParaRPr/>
          </a:p>
        </p:txBody>
      </p:sp>
      <p:cxnSp>
        <p:nvCxnSpPr>
          <p:cNvPr id="310" name="Google Shape;310;p33"/>
          <p:cNvCxnSpPr/>
          <p:nvPr/>
        </p:nvCxnSpPr>
        <p:spPr>
          <a:xfrm>
            <a:off x="4059956" y="2597336"/>
            <a:ext cx="652200" cy="301800"/>
          </a:xfrm>
          <a:prstGeom prst="straightConnector1">
            <a:avLst/>
          </a:prstGeom>
          <a:noFill/>
          <a:ln cap="flat" cmpd="sng" w="9525">
            <a:solidFill>
              <a:srgbClr val="000000"/>
            </a:solidFill>
            <a:prstDash val="solid"/>
            <a:round/>
            <a:headEnd len="sm" w="sm" type="none"/>
            <a:tailEnd len="med" w="med" type="triangle"/>
          </a:ln>
        </p:spPr>
      </p:cxnSp>
      <p:cxnSp>
        <p:nvCxnSpPr>
          <p:cNvPr id="311" name="Google Shape;311;p33"/>
          <p:cNvCxnSpPr/>
          <p:nvPr/>
        </p:nvCxnSpPr>
        <p:spPr>
          <a:xfrm flipH="1" rot="10800000">
            <a:off x="4059956" y="3033140"/>
            <a:ext cx="657600" cy="233400"/>
          </a:xfrm>
          <a:prstGeom prst="straightConnector1">
            <a:avLst/>
          </a:prstGeom>
          <a:noFill/>
          <a:ln cap="flat" cmpd="sng" w="9525">
            <a:solidFill>
              <a:srgbClr val="000000"/>
            </a:solidFill>
            <a:prstDash val="solid"/>
            <a:round/>
            <a:headEnd len="sm" w="sm" type="none"/>
            <a:tailEnd len="med" w="med" type="triangle"/>
          </a:ln>
        </p:spPr>
      </p:cxnSp>
      <p:cxnSp>
        <p:nvCxnSpPr>
          <p:cNvPr id="312" name="Google Shape;312;p33"/>
          <p:cNvCxnSpPr>
            <a:endCxn id="304" idx="2"/>
          </p:cNvCxnSpPr>
          <p:nvPr/>
        </p:nvCxnSpPr>
        <p:spPr>
          <a:xfrm flipH="1" rot="10800000">
            <a:off x="5046817" y="2198660"/>
            <a:ext cx="1007400" cy="679200"/>
          </a:xfrm>
          <a:prstGeom prst="straightConnector1">
            <a:avLst/>
          </a:prstGeom>
          <a:noFill/>
          <a:ln cap="flat" cmpd="sng" w="9525">
            <a:solidFill>
              <a:srgbClr val="000000"/>
            </a:solidFill>
            <a:prstDash val="solid"/>
            <a:round/>
            <a:headEnd len="sm" w="sm" type="none"/>
            <a:tailEnd len="med" w="med" type="triangle"/>
          </a:ln>
        </p:spPr>
      </p:cxnSp>
      <p:sp>
        <p:nvSpPr>
          <p:cNvPr id="313" name="Google Shape;313;p33"/>
          <p:cNvSpPr txBox="1"/>
          <p:nvPr/>
        </p:nvSpPr>
        <p:spPr>
          <a:xfrm>
            <a:off x="3735563" y="1128000"/>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a:t>
            </a:r>
            <a:r>
              <a:rPr baseline="-25000" lang="en">
                <a:latin typeface="Ubuntu"/>
                <a:ea typeface="Ubuntu"/>
                <a:cs typeface="Ubuntu"/>
                <a:sym typeface="Ubuntu"/>
              </a:rPr>
              <a:t>1</a:t>
            </a:r>
            <a:endParaRPr baseline="-25000">
              <a:latin typeface="Ubuntu"/>
              <a:ea typeface="Ubuntu"/>
              <a:cs typeface="Ubuntu"/>
              <a:sym typeface="Ubuntu"/>
            </a:endParaRPr>
          </a:p>
        </p:txBody>
      </p:sp>
      <p:sp>
        <p:nvSpPr>
          <p:cNvPr id="314" name="Google Shape;314;p33"/>
          <p:cNvSpPr txBox="1"/>
          <p:nvPr/>
        </p:nvSpPr>
        <p:spPr>
          <a:xfrm>
            <a:off x="3735563" y="1834242"/>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x</a:t>
            </a:r>
            <a:r>
              <a:rPr baseline="-25000" lang="en">
                <a:latin typeface="Ubuntu"/>
                <a:ea typeface="Ubuntu"/>
                <a:cs typeface="Ubuntu"/>
                <a:sym typeface="Ubuntu"/>
              </a:rPr>
              <a:t>1</a:t>
            </a:r>
            <a:endParaRPr baseline="-25000">
              <a:latin typeface="Ubuntu"/>
              <a:ea typeface="Ubuntu"/>
              <a:cs typeface="Ubuntu"/>
              <a:sym typeface="Ubuntu"/>
            </a:endParaRPr>
          </a:p>
        </p:txBody>
      </p:sp>
      <p:sp>
        <p:nvSpPr>
          <p:cNvPr id="315" name="Google Shape;315;p33"/>
          <p:cNvSpPr txBox="1"/>
          <p:nvPr/>
        </p:nvSpPr>
        <p:spPr>
          <a:xfrm>
            <a:off x="3735563" y="2311883"/>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a:t>
            </a:r>
            <a:r>
              <a:rPr baseline="-25000" lang="en">
                <a:latin typeface="Ubuntu"/>
                <a:ea typeface="Ubuntu"/>
                <a:cs typeface="Ubuntu"/>
                <a:sym typeface="Ubuntu"/>
              </a:rPr>
              <a:t>2</a:t>
            </a:r>
            <a:endParaRPr baseline="-25000">
              <a:latin typeface="Ubuntu"/>
              <a:ea typeface="Ubuntu"/>
              <a:cs typeface="Ubuntu"/>
              <a:sym typeface="Ubuntu"/>
            </a:endParaRPr>
          </a:p>
        </p:txBody>
      </p:sp>
      <p:sp>
        <p:nvSpPr>
          <p:cNvPr id="316" name="Google Shape;316;p33"/>
          <p:cNvSpPr txBox="1"/>
          <p:nvPr/>
        </p:nvSpPr>
        <p:spPr>
          <a:xfrm>
            <a:off x="3735563" y="3018125"/>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x</a:t>
            </a:r>
            <a:r>
              <a:rPr baseline="-25000" lang="en">
                <a:latin typeface="Ubuntu"/>
                <a:ea typeface="Ubuntu"/>
                <a:cs typeface="Ubuntu"/>
                <a:sym typeface="Ubuntu"/>
              </a:rPr>
              <a:t>2</a:t>
            </a:r>
            <a:endParaRPr baseline="-25000">
              <a:latin typeface="Ubuntu"/>
              <a:ea typeface="Ubuntu"/>
              <a:cs typeface="Ubuntu"/>
              <a:sym typeface="Ubuntu"/>
            </a:endParaRPr>
          </a:p>
        </p:txBody>
      </p:sp>
      <p:sp>
        <p:nvSpPr>
          <p:cNvPr id="317" name="Google Shape;317;p33"/>
          <p:cNvSpPr txBox="1"/>
          <p:nvPr/>
        </p:nvSpPr>
        <p:spPr>
          <a:xfrm>
            <a:off x="-59000" y="4883325"/>
            <a:ext cx="79722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Ubuntu"/>
                <a:ea typeface="Ubuntu"/>
                <a:cs typeface="Ubuntu"/>
                <a:sym typeface="Ubuntu"/>
              </a:rPr>
              <a:t>Example adapted from </a:t>
            </a:r>
            <a:r>
              <a:rPr lang="en" sz="1000" u="sng">
                <a:solidFill>
                  <a:schemeClr val="hlink"/>
                </a:solidFill>
                <a:latin typeface="Ubuntu"/>
                <a:ea typeface="Ubuntu"/>
                <a:cs typeface="Ubuntu"/>
                <a:sym typeface="Ubuntu"/>
                <a:hlinkClick r:id="rId3"/>
              </a:rPr>
              <a:t>“CS231n: Convolutional Neural Networks for Visual Recognition”</a:t>
            </a:r>
            <a:r>
              <a:rPr lang="en" sz="1000">
                <a:latin typeface="Ubuntu"/>
                <a:ea typeface="Ubuntu"/>
                <a:cs typeface="Ubuntu"/>
                <a:sym typeface="Ubuntu"/>
              </a:rPr>
              <a:t>, Stanford University.</a:t>
            </a:r>
            <a:endParaRPr sz="1000">
              <a:latin typeface="Ubuntu"/>
              <a:ea typeface="Ubuntu"/>
              <a:cs typeface="Ubuntu"/>
              <a:sym typeface="Ubuntu"/>
            </a:endParaRPr>
          </a:p>
        </p:txBody>
      </p:sp>
      <p:sp>
        <p:nvSpPr>
          <p:cNvPr id="318" name="Google Shape;318;p33"/>
          <p:cNvSpPr txBox="1"/>
          <p:nvPr/>
        </p:nvSpPr>
        <p:spPr>
          <a:xfrm>
            <a:off x="2451800" y="2579338"/>
            <a:ext cx="1186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ŷ = {</a:t>
            </a:r>
            <a:r>
              <a:rPr lang="en">
                <a:solidFill>
                  <a:srgbClr val="000000"/>
                </a:solidFill>
                <a:latin typeface="Ubuntu"/>
                <a:ea typeface="Ubuntu"/>
                <a:cs typeface="Ubuntu"/>
                <a:sym typeface="Ubuntu"/>
              </a:rPr>
              <a:t>0</a:t>
            </a:r>
            <a:r>
              <a:rPr lang="en">
                <a:latin typeface="Ubuntu"/>
                <a:ea typeface="Ubuntu"/>
                <a:cs typeface="Ubuntu"/>
                <a:sym typeface="Ubuntu"/>
              </a:rPr>
              <a:t>, 1}</a:t>
            </a:r>
            <a:endParaRPr>
              <a:latin typeface="Ubuntu"/>
              <a:ea typeface="Ubuntu"/>
              <a:cs typeface="Ubuntu"/>
              <a:sym typeface="Ubuntu"/>
            </a:endParaRPr>
          </a:p>
        </p:txBody>
      </p:sp>
      <p:sp>
        <p:nvSpPr>
          <p:cNvPr id="319" name="Google Shape;319;p33"/>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Computational graph of a logistic regressor</a:t>
            </a:r>
            <a:endParaRPr b="1"/>
          </a:p>
          <a:p>
            <a:pPr indent="0" lvl="0" marL="0" rtl="0" algn="l">
              <a:spcBef>
                <a:spcPts val="0"/>
              </a:spcBef>
              <a:spcAft>
                <a:spcPts val="0"/>
              </a:spcAft>
              <a:buNone/>
            </a:pPr>
            <a:r>
              <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5" name="Google Shape;325;p34"/>
          <p:cNvSpPr/>
          <p:nvPr/>
        </p:nvSpPr>
        <p:spPr>
          <a:xfrm>
            <a:off x="1286000" y="2579325"/>
            <a:ext cx="505500" cy="480900"/>
          </a:xfrm>
          <a:prstGeom prst="ellipse">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000000"/>
                </a:solidFill>
              </a:rPr>
              <a:t>σ</a:t>
            </a:r>
            <a:endParaRPr b="1" sz="1800"/>
          </a:p>
        </p:txBody>
      </p:sp>
      <p:cxnSp>
        <p:nvCxnSpPr>
          <p:cNvPr id="326" name="Google Shape;326;p34"/>
          <p:cNvCxnSpPr>
            <a:endCxn id="325" idx="2"/>
          </p:cNvCxnSpPr>
          <p:nvPr/>
        </p:nvCxnSpPr>
        <p:spPr>
          <a:xfrm flipH="1" rot="10800000">
            <a:off x="650300" y="2819775"/>
            <a:ext cx="635700" cy="77400"/>
          </a:xfrm>
          <a:prstGeom prst="straightConnector1">
            <a:avLst/>
          </a:prstGeom>
          <a:noFill/>
          <a:ln cap="flat" cmpd="sng" w="19050">
            <a:solidFill>
              <a:srgbClr val="EA9999"/>
            </a:solidFill>
            <a:prstDash val="solid"/>
            <a:round/>
            <a:headEnd len="med" w="med" type="none"/>
            <a:tailEnd len="med" w="med" type="triangle"/>
          </a:ln>
        </p:spPr>
      </p:cxnSp>
      <p:cxnSp>
        <p:nvCxnSpPr>
          <p:cNvPr id="327" name="Google Shape;327;p34"/>
          <p:cNvCxnSpPr>
            <a:endCxn id="325" idx="3"/>
          </p:cNvCxnSpPr>
          <p:nvPr/>
        </p:nvCxnSpPr>
        <p:spPr>
          <a:xfrm flipH="1" rot="10800000">
            <a:off x="992529" y="2989799"/>
            <a:ext cx="367500" cy="486300"/>
          </a:xfrm>
          <a:prstGeom prst="straightConnector1">
            <a:avLst/>
          </a:prstGeom>
          <a:noFill/>
          <a:ln cap="flat" cmpd="sng" w="19050">
            <a:solidFill>
              <a:srgbClr val="EA9999"/>
            </a:solidFill>
            <a:prstDash val="solid"/>
            <a:round/>
            <a:headEnd len="med" w="med" type="none"/>
            <a:tailEnd len="med" w="med" type="triangle"/>
          </a:ln>
        </p:spPr>
      </p:cxnSp>
      <p:cxnSp>
        <p:nvCxnSpPr>
          <p:cNvPr id="328" name="Google Shape;328;p34"/>
          <p:cNvCxnSpPr>
            <a:endCxn id="325" idx="0"/>
          </p:cNvCxnSpPr>
          <p:nvPr/>
        </p:nvCxnSpPr>
        <p:spPr>
          <a:xfrm>
            <a:off x="1335050" y="1870125"/>
            <a:ext cx="203700" cy="709200"/>
          </a:xfrm>
          <a:prstGeom prst="straightConnector1">
            <a:avLst/>
          </a:prstGeom>
          <a:noFill/>
          <a:ln cap="flat" cmpd="sng" w="19050">
            <a:solidFill>
              <a:srgbClr val="EA9999"/>
            </a:solidFill>
            <a:prstDash val="solid"/>
            <a:round/>
            <a:headEnd len="med" w="med" type="none"/>
            <a:tailEnd len="med" w="med" type="triangle"/>
          </a:ln>
        </p:spPr>
      </p:cxnSp>
      <p:cxnSp>
        <p:nvCxnSpPr>
          <p:cNvPr id="329" name="Google Shape;329;p34"/>
          <p:cNvCxnSpPr>
            <a:stCxn id="325" idx="6"/>
          </p:cNvCxnSpPr>
          <p:nvPr/>
        </p:nvCxnSpPr>
        <p:spPr>
          <a:xfrm flipH="1" rot="10800000">
            <a:off x="1791500" y="2807475"/>
            <a:ext cx="660300" cy="12300"/>
          </a:xfrm>
          <a:prstGeom prst="straightConnector1">
            <a:avLst/>
          </a:prstGeom>
          <a:noFill/>
          <a:ln cap="flat" cmpd="sng" w="19050">
            <a:solidFill>
              <a:srgbClr val="B4A7D6"/>
            </a:solidFill>
            <a:prstDash val="solid"/>
            <a:round/>
            <a:headEnd len="med" w="med" type="none"/>
            <a:tailEnd len="med" w="med" type="triangle"/>
          </a:ln>
        </p:spPr>
      </p:cxnSp>
      <p:sp>
        <p:nvSpPr>
          <p:cNvPr id="330" name="Google Shape;330;p34"/>
          <p:cNvSpPr txBox="1"/>
          <p:nvPr/>
        </p:nvSpPr>
        <p:spPr>
          <a:xfrm>
            <a:off x="968125" y="1509563"/>
            <a:ext cx="448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31" name="Google Shape;331;p34"/>
          <p:cNvSpPr txBox="1"/>
          <p:nvPr/>
        </p:nvSpPr>
        <p:spPr>
          <a:xfrm>
            <a:off x="316925" y="2707088"/>
            <a:ext cx="448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r>
              <a:rPr baseline="-25000" lang="en"/>
              <a:t>1</a:t>
            </a:r>
            <a:endParaRPr baseline="-25000"/>
          </a:p>
        </p:txBody>
      </p:sp>
      <p:sp>
        <p:nvSpPr>
          <p:cNvPr id="332" name="Google Shape;332;p34"/>
          <p:cNvSpPr txBox="1"/>
          <p:nvPr/>
        </p:nvSpPr>
        <p:spPr>
          <a:xfrm>
            <a:off x="544325" y="3237338"/>
            <a:ext cx="448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r>
              <a:rPr baseline="-25000" lang="en"/>
              <a:t>2</a:t>
            </a:r>
            <a:endParaRPr baseline="-25000"/>
          </a:p>
        </p:txBody>
      </p:sp>
      <p:sp>
        <p:nvSpPr>
          <p:cNvPr id="333" name="Google Shape;333;p34"/>
          <p:cNvSpPr txBox="1"/>
          <p:nvPr/>
        </p:nvSpPr>
        <p:spPr>
          <a:xfrm>
            <a:off x="1386663" y="1947263"/>
            <a:ext cx="448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rPr>
              <a:t>b</a:t>
            </a:r>
            <a:endParaRPr b="1">
              <a:solidFill>
                <a:srgbClr val="CC0000"/>
              </a:solidFill>
            </a:endParaRPr>
          </a:p>
        </p:txBody>
      </p:sp>
      <p:sp>
        <p:nvSpPr>
          <p:cNvPr id="334" name="Google Shape;334;p34"/>
          <p:cNvSpPr txBox="1"/>
          <p:nvPr/>
        </p:nvSpPr>
        <p:spPr>
          <a:xfrm>
            <a:off x="783500" y="2773913"/>
            <a:ext cx="448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rPr>
              <a:t>w</a:t>
            </a:r>
            <a:r>
              <a:rPr b="1" baseline="-25000" lang="en">
                <a:solidFill>
                  <a:srgbClr val="CC0000"/>
                </a:solidFill>
              </a:rPr>
              <a:t>1</a:t>
            </a:r>
            <a:endParaRPr b="1" baseline="-25000">
              <a:solidFill>
                <a:srgbClr val="CC0000"/>
              </a:solidFill>
            </a:endParaRPr>
          </a:p>
        </p:txBody>
      </p:sp>
      <p:sp>
        <p:nvSpPr>
          <p:cNvPr id="335" name="Google Shape;335;p34"/>
          <p:cNvSpPr txBox="1"/>
          <p:nvPr/>
        </p:nvSpPr>
        <p:spPr>
          <a:xfrm>
            <a:off x="1177400" y="3170513"/>
            <a:ext cx="448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rPr>
              <a:t>w</a:t>
            </a:r>
            <a:r>
              <a:rPr b="1" baseline="-25000" lang="en">
                <a:solidFill>
                  <a:srgbClr val="CC0000"/>
                </a:solidFill>
              </a:rPr>
              <a:t>2</a:t>
            </a:r>
            <a:endParaRPr b="1" baseline="-25000">
              <a:solidFill>
                <a:srgbClr val="CC0000"/>
              </a:solidFill>
            </a:endParaRPr>
          </a:p>
        </p:txBody>
      </p:sp>
      <p:sp>
        <p:nvSpPr>
          <p:cNvPr id="336" name="Google Shape;336;p34"/>
          <p:cNvSpPr/>
          <p:nvPr/>
        </p:nvSpPr>
        <p:spPr>
          <a:xfrm>
            <a:off x="4715832" y="1596663"/>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x</a:t>
            </a:r>
            <a:endParaRPr/>
          </a:p>
        </p:txBody>
      </p:sp>
      <p:sp>
        <p:nvSpPr>
          <p:cNvPr id="337" name="Google Shape;337;p34"/>
          <p:cNvSpPr/>
          <p:nvPr/>
        </p:nvSpPr>
        <p:spPr>
          <a:xfrm>
            <a:off x="6054217" y="2014310"/>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a:t>
            </a:r>
            <a:endParaRPr/>
          </a:p>
        </p:txBody>
      </p:sp>
      <p:cxnSp>
        <p:nvCxnSpPr>
          <p:cNvPr id="338" name="Google Shape;338;p34"/>
          <p:cNvCxnSpPr/>
          <p:nvPr/>
        </p:nvCxnSpPr>
        <p:spPr>
          <a:xfrm>
            <a:off x="4063673" y="1419030"/>
            <a:ext cx="652200" cy="301800"/>
          </a:xfrm>
          <a:prstGeom prst="straightConnector1">
            <a:avLst/>
          </a:prstGeom>
          <a:noFill/>
          <a:ln cap="flat" cmpd="sng" w="9525">
            <a:solidFill>
              <a:srgbClr val="000000"/>
            </a:solidFill>
            <a:prstDash val="solid"/>
            <a:round/>
            <a:headEnd len="sm" w="sm" type="none"/>
            <a:tailEnd len="med" w="med" type="triangle"/>
          </a:ln>
        </p:spPr>
      </p:cxnSp>
      <p:cxnSp>
        <p:nvCxnSpPr>
          <p:cNvPr id="339" name="Google Shape;339;p34"/>
          <p:cNvCxnSpPr/>
          <p:nvPr/>
        </p:nvCxnSpPr>
        <p:spPr>
          <a:xfrm flipH="1" rot="10800000">
            <a:off x="4063673" y="1854834"/>
            <a:ext cx="657600" cy="233400"/>
          </a:xfrm>
          <a:prstGeom prst="straightConnector1">
            <a:avLst/>
          </a:prstGeom>
          <a:noFill/>
          <a:ln cap="flat" cmpd="sng" w="9525">
            <a:solidFill>
              <a:srgbClr val="000000"/>
            </a:solidFill>
            <a:prstDash val="solid"/>
            <a:round/>
            <a:headEnd len="sm" w="sm" type="none"/>
            <a:tailEnd len="med" w="med" type="triangle"/>
          </a:ln>
        </p:spPr>
      </p:cxnSp>
      <p:cxnSp>
        <p:nvCxnSpPr>
          <p:cNvPr id="340" name="Google Shape;340;p34"/>
          <p:cNvCxnSpPr>
            <a:stCxn id="336" idx="6"/>
            <a:endCxn id="337" idx="1"/>
          </p:cNvCxnSpPr>
          <p:nvPr/>
        </p:nvCxnSpPr>
        <p:spPr>
          <a:xfrm>
            <a:off x="5066532" y="1781013"/>
            <a:ext cx="1038900" cy="287400"/>
          </a:xfrm>
          <a:prstGeom prst="straightConnector1">
            <a:avLst/>
          </a:prstGeom>
          <a:noFill/>
          <a:ln cap="flat" cmpd="sng" w="9525">
            <a:solidFill>
              <a:srgbClr val="000000"/>
            </a:solidFill>
            <a:prstDash val="solid"/>
            <a:round/>
            <a:headEnd len="sm" w="sm" type="none"/>
            <a:tailEnd len="med" w="med" type="triangle"/>
          </a:ln>
        </p:spPr>
      </p:cxnSp>
      <p:cxnSp>
        <p:nvCxnSpPr>
          <p:cNvPr id="341" name="Google Shape;341;p34"/>
          <p:cNvCxnSpPr>
            <a:stCxn id="342" idx="3"/>
            <a:endCxn id="343" idx="3"/>
          </p:cNvCxnSpPr>
          <p:nvPr/>
        </p:nvCxnSpPr>
        <p:spPr>
          <a:xfrm flipH="1" rot="10800000">
            <a:off x="4031693" y="2323969"/>
            <a:ext cx="2839200" cy="1779900"/>
          </a:xfrm>
          <a:prstGeom prst="straightConnector1">
            <a:avLst/>
          </a:prstGeom>
          <a:noFill/>
          <a:ln cap="flat" cmpd="sng" w="9525">
            <a:solidFill>
              <a:srgbClr val="000000"/>
            </a:solidFill>
            <a:prstDash val="solid"/>
            <a:round/>
            <a:headEnd len="sm" w="sm" type="none"/>
            <a:tailEnd len="med" w="med" type="triangle"/>
          </a:ln>
        </p:spPr>
      </p:cxnSp>
      <p:cxnSp>
        <p:nvCxnSpPr>
          <p:cNvPr id="344" name="Google Shape;344;p34"/>
          <p:cNvCxnSpPr/>
          <p:nvPr/>
        </p:nvCxnSpPr>
        <p:spPr>
          <a:xfrm>
            <a:off x="6404970" y="2187445"/>
            <a:ext cx="411300" cy="0"/>
          </a:xfrm>
          <a:prstGeom prst="straightConnector1">
            <a:avLst/>
          </a:prstGeom>
          <a:noFill/>
          <a:ln cap="flat" cmpd="sng" w="9525">
            <a:solidFill>
              <a:srgbClr val="000000"/>
            </a:solidFill>
            <a:prstDash val="solid"/>
            <a:round/>
            <a:headEnd len="sm" w="sm" type="none"/>
            <a:tailEnd len="med" w="med" type="triangle"/>
          </a:ln>
        </p:spPr>
      </p:cxnSp>
      <p:sp>
        <p:nvSpPr>
          <p:cNvPr id="345" name="Google Shape;345;p34"/>
          <p:cNvSpPr/>
          <p:nvPr/>
        </p:nvSpPr>
        <p:spPr>
          <a:xfrm>
            <a:off x="4712115" y="2774969"/>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x</a:t>
            </a:r>
            <a:endParaRPr/>
          </a:p>
        </p:txBody>
      </p:sp>
      <p:cxnSp>
        <p:nvCxnSpPr>
          <p:cNvPr id="346" name="Google Shape;346;p34"/>
          <p:cNvCxnSpPr/>
          <p:nvPr/>
        </p:nvCxnSpPr>
        <p:spPr>
          <a:xfrm>
            <a:off x="4059956" y="2597336"/>
            <a:ext cx="652200" cy="301800"/>
          </a:xfrm>
          <a:prstGeom prst="straightConnector1">
            <a:avLst/>
          </a:prstGeom>
          <a:noFill/>
          <a:ln cap="flat" cmpd="sng" w="9525">
            <a:solidFill>
              <a:srgbClr val="000000"/>
            </a:solidFill>
            <a:prstDash val="solid"/>
            <a:round/>
            <a:headEnd len="sm" w="sm" type="none"/>
            <a:tailEnd len="med" w="med" type="triangle"/>
          </a:ln>
        </p:spPr>
      </p:cxnSp>
      <p:cxnSp>
        <p:nvCxnSpPr>
          <p:cNvPr id="347" name="Google Shape;347;p34"/>
          <p:cNvCxnSpPr/>
          <p:nvPr/>
        </p:nvCxnSpPr>
        <p:spPr>
          <a:xfrm flipH="1" rot="10800000">
            <a:off x="4059956" y="3033140"/>
            <a:ext cx="657600" cy="233400"/>
          </a:xfrm>
          <a:prstGeom prst="straightConnector1">
            <a:avLst/>
          </a:prstGeom>
          <a:noFill/>
          <a:ln cap="flat" cmpd="sng" w="9525">
            <a:solidFill>
              <a:srgbClr val="000000"/>
            </a:solidFill>
            <a:prstDash val="solid"/>
            <a:round/>
            <a:headEnd len="sm" w="sm" type="none"/>
            <a:tailEnd len="med" w="med" type="triangle"/>
          </a:ln>
        </p:spPr>
      </p:cxnSp>
      <p:cxnSp>
        <p:nvCxnSpPr>
          <p:cNvPr id="348" name="Google Shape;348;p34"/>
          <p:cNvCxnSpPr>
            <a:endCxn id="337" idx="2"/>
          </p:cNvCxnSpPr>
          <p:nvPr/>
        </p:nvCxnSpPr>
        <p:spPr>
          <a:xfrm flipH="1" rot="10800000">
            <a:off x="5046817" y="2198660"/>
            <a:ext cx="1007400" cy="679200"/>
          </a:xfrm>
          <a:prstGeom prst="straightConnector1">
            <a:avLst/>
          </a:prstGeom>
          <a:noFill/>
          <a:ln cap="flat" cmpd="sng" w="9525">
            <a:solidFill>
              <a:srgbClr val="000000"/>
            </a:solidFill>
            <a:prstDash val="solid"/>
            <a:round/>
            <a:headEnd len="sm" w="sm" type="none"/>
            <a:tailEnd len="med" w="med" type="triangle"/>
          </a:ln>
        </p:spPr>
      </p:cxnSp>
      <p:sp>
        <p:nvSpPr>
          <p:cNvPr id="343" name="Google Shape;343;p34"/>
          <p:cNvSpPr/>
          <p:nvPr/>
        </p:nvSpPr>
        <p:spPr>
          <a:xfrm>
            <a:off x="6819534" y="2009264"/>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a:t>
            </a:r>
            <a:endParaRPr/>
          </a:p>
        </p:txBody>
      </p:sp>
      <p:cxnSp>
        <p:nvCxnSpPr>
          <p:cNvPr id="349" name="Google Shape;349;p34"/>
          <p:cNvCxnSpPr/>
          <p:nvPr/>
        </p:nvCxnSpPr>
        <p:spPr>
          <a:xfrm>
            <a:off x="7170287" y="2187445"/>
            <a:ext cx="411300" cy="0"/>
          </a:xfrm>
          <a:prstGeom prst="straightConnector1">
            <a:avLst/>
          </a:prstGeom>
          <a:noFill/>
          <a:ln cap="flat" cmpd="sng" w="9525">
            <a:solidFill>
              <a:srgbClr val="000000"/>
            </a:solidFill>
            <a:prstDash val="solid"/>
            <a:round/>
            <a:headEnd len="sm" w="sm" type="none"/>
            <a:tailEnd len="med" w="med" type="triangle"/>
          </a:ln>
        </p:spPr>
      </p:cxnSp>
      <p:sp>
        <p:nvSpPr>
          <p:cNvPr id="350" name="Google Shape;350;p34"/>
          <p:cNvSpPr txBox="1"/>
          <p:nvPr/>
        </p:nvSpPr>
        <p:spPr>
          <a:xfrm>
            <a:off x="3735563" y="1128000"/>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a:t>
            </a:r>
            <a:r>
              <a:rPr baseline="-25000" lang="en">
                <a:latin typeface="Ubuntu"/>
                <a:ea typeface="Ubuntu"/>
                <a:cs typeface="Ubuntu"/>
                <a:sym typeface="Ubuntu"/>
              </a:rPr>
              <a:t>1</a:t>
            </a:r>
            <a:endParaRPr baseline="-25000">
              <a:latin typeface="Ubuntu"/>
              <a:ea typeface="Ubuntu"/>
              <a:cs typeface="Ubuntu"/>
              <a:sym typeface="Ubuntu"/>
            </a:endParaRPr>
          </a:p>
        </p:txBody>
      </p:sp>
      <p:sp>
        <p:nvSpPr>
          <p:cNvPr id="351" name="Google Shape;351;p34"/>
          <p:cNvSpPr txBox="1"/>
          <p:nvPr/>
        </p:nvSpPr>
        <p:spPr>
          <a:xfrm>
            <a:off x="3735563" y="1834242"/>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x</a:t>
            </a:r>
            <a:r>
              <a:rPr baseline="-25000" lang="en">
                <a:latin typeface="Ubuntu"/>
                <a:ea typeface="Ubuntu"/>
                <a:cs typeface="Ubuntu"/>
                <a:sym typeface="Ubuntu"/>
              </a:rPr>
              <a:t>1</a:t>
            </a:r>
            <a:endParaRPr baseline="-25000">
              <a:latin typeface="Ubuntu"/>
              <a:ea typeface="Ubuntu"/>
              <a:cs typeface="Ubuntu"/>
              <a:sym typeface="Ubuntu"/>
            </a:endParaRPr>
          </a:p>
        </p:txBody>
      </p:sp>
      <p:sp>
        <p:nvSpPr>
          <p:cNvPr id="352" name="Google Shape;352;p34"/>
          <p:cNvSpPr txBox="1"/>
          <p:nvPr/>
        </p:nvSpPr>
        <p:spPr>
          <a:xfrm>
            <a:off x="3735563" y="2311883"/>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a:t>
            </a:r>
            <a:r>
              <a:rPr baseline="-25000" lang="en">
                <a:latin typeface="Ubuntu"/>
                <a:ea typeface="Ubuntu"/>
                <a:cs typeface="Ubuntu"/>
                <a:sym typeface="Ubuntu"/>
              </a:rPr>
              <a:t>2</a:t>
            </a:r>
            <a:endParaRPr baseline="-25000">
              <a:latin typeface="Ubuntu"/>
              <a:ea typeface="Ubuntu"/>
              <a:cs typeface="Ubuntu"/>
              <a:sym typeface="Ubuntu"/>
            </a:endParaRPr>
          </a:p>
        </p:txBody>
      </p:sp>
      <p:sp>
        <p:nvSpPr>
          <p:cNvPr id="353" name="Google Shape;353;p34"/>
          <p:cNvSpPr txBox="1"/>
          <p:nvPr/>
        </p:nvSpPr>
        <p:spPr>
          <a:xfrm>
            <a:off x="3735563" y="3018125"/>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x</a:t>
            </a:r>
            <a:r>
              <a:rPr baseline="-25000" lang="en">
                <a:latin typeface="Ubuntu"/>
                <a:ea typeface="Ubuntu"/>
                <a:cs typeface="Ubuntu"/>
                <a:sym typeface="Ubuntu"/>
              </a:rPr>
              <a:t>2</a:t>
            </a:r>
            <a:endParaRPr baseline="-25000">
              <a:latin typeface="Ubuntu"/>
              <a:ea typeface="Ubuntu"/>
              <a:cs typeface="Ubuntu"/>
              <a:sym typeface="Ubuntu"/>
            </a:endParaRPr>
          </a:p>
        </p:txBody>
      </p:sp>
      <p:sp>
        <p:nvSpPr>
          <p:cNvPr id="354" name="Google Shape;354;p34"/>
          <p:cNvSpPr txBox="1"/>
          <p:nvPr/>
        </p:nvSpPr>
        <p:spPr>
          <a:xfrm>
            <a:off x="3735563" y="3923825"/>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b</a:t>
            </a:r>
            <a:endParaRPr baseline="-25000">
              <a:latin typeface="Ubuntu"/>
              <a:ea typeface="Ubuntu"/>
              <a:cs typeface="Ubuntu"/>
              <a:sym typeface="Ubuntu"/>
            </a:endParaRPr>
          </a:p>
        </p:txBody>
      </p:sp>
      <p:sp>
        <p:nvSpPr>
          <p:cNvPr id="355" name="Google Shape;355;p34"/>
          <p:cNvSpPr txBox="1"/>
          <p:nvPr/>
        </p:nvSpPr>
        <p:spPr>
          <a:xfrm>
            <a:off x="-59000" y="4883325"/>
            <a:ext cx="79722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Ubuntu"/>
                <a:ea typeface="Ubuntu"/>
                <a:cs typeface="Ubuntu"/>
                <a:sym typeface="Ubuntu"/>
              </a:rPr>
              <a:t>Example adapted from </a:t>
            </a:r>
            <a:r>
              <a:rPr lang="en" sz="1000" u="sng">
                <a:solidFill>
                  <a:schemeClr val="hlink"/>
                </a:solidFill>
                <a:latin typeface="Ubuntu"/>
                <a:ea typeface="Ubuntu"/>
                <a:cs typeface="Ubuntu"/>
                <a:sym typeface="Ubuntu"/>
                <a:hlinkClick r:id="rId3"/>
              </a:rPr>
              <a:t>“CS231n: Convolutional Neural Networks for Visual Recognition”</a:t>
            </a:r>
            <a:r>
              <a:rPr lang="en" sz="1000">
                <a:latin typeface="Ubuntu"/>
                <a:ea typeface="Ubuntu"/>
                <a:cs typeface="Ubuntu"/>
                <a:sym typeface="Ubuntu"/>
              </a:rPr>
              <a:t>, Stanford University.</a:t>
            </a:r>
            <a:endParaRPr sz="1000">
              <a:latin typeface="Ubuntu"/>
              <a:ea typeface="Ubuntu"/>
              <a:cs typeface="Ubuntu"/>
              <a:sym typeface="Ubuntu"/>
            </a:endParaRPr>
          </a:p>
        </p:txBody>
      </p:sp>
      <p:sp>
        <p:nvSpPr>
          <p:cNvPr id="356" name="Google Shape;356;p34"/>
          <p:cNvSpPr txBox="1"/>
          <p:nvPr/>
        </p:nvSpPr>
        <p:spPr>
          <a:xfrm>
            <a:off x="2451800" y="2579338"/>
            <a:ext cx="1186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ŷ = {</a:t>
            </a:r>
            <a:r>
              <a:rPr lang="en">
                <a:solidFill>
                  <a:srgbClr val="000000"/>
                </a:solidFill>
                <a:latin typeface="Ubuntu"/>
                <a:ea typeface="Ubuntu"/>
                <a:cs typeface="Ubuntu"/>
                <a:sym typeface="Ubuntu"/>
              </a:rPr>
              <a:t>0</a:t>
            </a:r>
            <a:r>
              <a:rPr lang="en">
                <a:latin typeface="Ubuntu"/>
                <a:ea typeface="Ubuntu"/>
                <a:cs typeface="Ubuntu"/>
                <a:sym typeface="Ubuntu"/>
              </a:rPr>
              <a:t>, 1}</a:t>
            </a:r>
            <a:endParaRPr>
              <a:latin typeface="Ubuntu"/>
              <a:ea typeface="Ubuntu"/>
              <a:cs typeface="Ubuntu"/>
              <a:sym typeface="Ubuntu"/>
            </a:endParaRPr>
          </a:p>
        </p:txBody>
      </p:sp>
      <p:sp>
        <p:nvSpPr>
          <p:cNvPr id="357" name="Google Shape;357;p34"/>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Computational graph of a logistic regressor</a:t>
            </a:r>
            <a:endParaRPr b="1"/>
          </a:p>
          <a:p>
            <a:pPr indent="0" lvl="0" marL="0" rtl="0" algn="l">
              <a:spcBef>
                <a:spcPts val="0"/>
              </a:spcBef>
              <a:spcAft>
                <a:spcPts val="0"/>
              </a:spcAft>
              <a:buNone/>
            </a:pPr>
            <a:r>
              <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3" name="Google Shape;363;p35"/>
          <p:cNvSpPr/>
          <p:nvPr/>
        </p:nvSpPr>
        <p:spPr>
          <a:xfrm>
            <a:off x="1286000" y="2579325"/>
            <a:ext cx="505500" cy="480900"/>
          </a:xfrm>
          <a:prstGeom prst="ellipse">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000000"/>
                </a:solidFill>
              </a:rPr>
              <a:t>σ</a:t>
            </a:r>
            <a:endParaRPr b="1" sz="1800"/>
          </a:p>
        </p:txBody>
      </p:sp>
      <p:cxnSp>
        <p:nvCxnSpPr>
          <p:cNvPr id="364" name="Google Shape;364;p35"/>
          <p:cNvCxnSpPr>
            <a:endCxn id="363" idx="2"/>
          </p:cNvCxnSpPr>
          <p:nvPr/>
        </p:nvCxnSpPr>
        <p:spPr>
          <a:xfrm flipH="1" rot="10800000">
            <a:off x="650300" y="2819775"/>
            <a:ext cx="635700" cy="77400"/>
          </a:xfrm>
          <a:prstGeom prst="straightConnector1">
            <a:avLst/>
          </a:prstGeom>
          <a:noFill/>
          <a:ln cap="flat" cmpd="sng" w="19050">
            <a:solidFill>
              <a:srgbClr val="EA9999"/>
            </a:solidFill>
            <a:prstDash val="solid"/>
            <a:round/>
            <a:headEnd len="med" w="med" type="none"/>
            <a:tailEnd len="med" w="med" type="triangle"/>
          </a:ln>
        </p:spPr>
      </p:cxnSp>
      <p:cxnSp>
        <p:nvCxnSpPr>
          <p:cNvPr id="365" name="Google Shape;365;p35"/>
          <p:cNvCxnSpPr>
            <a:endCxn id="363" idx="3"/>
          </p:cNvCxnSpPr>
          <p:nvPr/>
        </p:nvCxnSpPr>
        <p:spPr>
          <a:xfrm flipH="1" rot="10800000">
            <a:off x="992529" y="2989799"/>
            <a:ext cx="367500" cy="486300"/>
          </a:xfrm>
          <a:prstGeom prst="straightConnector1">
            <a:avLst/>
          </a:prstGeom>
          <a:noFill/>
          <a:ln cap="flat" cmpd="sng" w="19050">
            <a:solidFill>
              <a:srgbClr val="EA9999"/>
            </a:solidFill>
            <a:prstDash val="solid"/>
            <a:round/>
            <a:headEnd len="med" w="med" type="none"/>
            <a:tailEnd len="med" w="med" type="triangle"/>
          </a:ln>
        </p:spPr>
      </p:cxnSp>
      <p:cxnSp>
        <p:nvCxnSpPr>
          <p:cNvPr id="366" name="Google Shape;366;p35"/>
          <p:cNvCxnSpPr>
            <a:endCxn id="363" idx="0"/>
          </p:cNvCxnSpPr>
          <p:nvPr/>
        </p:nvCxnSpPr>
        <p:spPr>
          <a:xfrm>
            <a:off x="1335050" y="1870125"/>
            <a:ext cx="203700" cy="709200"/>
          </a:xfrm>
          <a:prstGeom prst="straightConnector1">
            <a:avLst/>
          </a:prstGeom>
          <a:noFill/>
          <a:ln cap="flat" cmpd="sng" w="19050">
            <a:solidFill>
              <a:srgbClr val="EA9999"/>
            </a:solidFill>
            <a:prstDash val="solid"/>
            <a:round/>
            <a:headEnd len="med" w="med" type="none"/>
            <a:tailEnd len="med" w="med" type="triangle"/>
          </a:ln>
        </p:spPr>
      </p:cxnSp>
      <p:cxnSp>
        <p:nvCxnSpPr>
          <p:cNvPr id="367" name="Google Shape;367;p35"/>
          <p:cNvCxnSpPr>
            <a:stCxn id="363" idx="6"/>
          </p:cNvCxnSpPr>
          <p:nvPr/>
        </p:nvCxnSpPr>
        <p:spPr>
          <a:xfrm flipH="1" rot="10800000">
            <a:off x="1791500" y="2807475"/>
            <a:ext cx="660300" cy="12300"/>
          </a:xfrm>
          <a:prstGeom prst="straightConnector1">
            <a:avLst/>
          </a:prstGeom>
          <a:noFill/>
          <a:ln cap="flat" cmpd="sng" w="19050">
            <a:solidFill>
              <a:srgbClr val="B4A7D6"/>
            </a:solidFill>
            <a:prstDash val="solid"/>
            <a:round/>
            <a:headEnd len="med" w="med" type="none"/>
            <a:tailEnd len="med" w="med" type="triangle"/>
          </a:ln>
        </p:spPr>
      </p:cxnSp>
      <p:sp>
        <p:nvSpPr>
          <p:cNvPr id="368" name="Google Shape;368;p35"/>
          <p:cNvSpPr txBox="1"/>
          <p:nvPr/>
        </p:nvSpPr>
        <p:spPr>
          <a:xfrm>
            <a:off x="968125" y="1509563"/>
            <a:ext cx="448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369" name="Google Shape;369;p35"/>
          <p:cNvSpPr txBox="1"/>
          <p:nvPr/>
        </p:nvSpPr>
        <p:spPr>
          <a:xfrm>
            <a:off x="316925" y="2707088"/>
            <a:ext cx="448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r>
              <a:rPr baseline="-25000" lang="en"/>
              <a:t>1</a:t>
            </a:r>
            <a:endParaRPr baseline="-25000"/>
          </a:p>
        </p:txBody>
      </p:sp>
      <p:sp>
        <p:nvSpPr>
          <p:cNvPr id="370" name="Google Shape;370;p35"/>
          <p:cNvSpPr txBox="1"/>
          <p:nvPr/>
        </p:nvSpPr>
        <p:spPr>
          <a:xfrm>
            <a:off x="544325" y="3237338"/>
            <a:ext cx="448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r>
              <a:rPr baseline="-25000" lang="en"/>
              <a:t>2</a:t>
            </a:r>
            <a:endParaRPr baseline="-25000"/>
          </a:p>
        </p:txBody>
      </p:sp>
      <p:sp>
        <p:nvSpPr>
          <p:cNvPr id="371" name="Google Shape;371;p35"/>
          <p:cNvSpPr txBox="1"/>
          <p:nvPr/>
        </p:nvSpPr>
        <p:spPr>
          <a:xfrm>
            <a:off x="1386663" y="1947263"/>
            <a:ext cx="448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rPr>
              <a:t>b</a:t>
            </a:r>
            <a:endParaRPr b="1">
              <a:solidFill>
                <a:srgbClr val="CC0000"/>
              </a:solidFill>
            </a:endParaRPr>
          </a:p>
        </p:txBody>
      </p:sp>
      <p:sp>
        <p:nvSpPr>
          <p:cNvPr id="372" name="Google Shape;372;p35"/>
          <p:cNvSpPr txBox="1"/>
          <p:nvPr/>
        </p:nvSpPr>
        <p:spPr>
          <a:xfrm>
            <a:off x="783500" y="2773913"/>
            <a:ext cx="448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rPr>
              <a:t>w</a:t>
            </a:r>
            <a:r>
              <a:rPr b="1" baseline="-25000" lang="en">
                <a:solidFill>
                  <a:srgbClr val="CC0000"/>
                </a:solidFill>
              </a:rPr>
              <a:t>1</a:t>
            </a:r>
            <a:endParaRPr b="1" baseline="-25000">
              <a:solidFill>
                <a:srgbClr val="CC0000"/>
              </a:solidFill>
            </a:endParaRPr>
          </a:p>
        </p:txBody>
      </p:sp>
      <p:sp>
        <p:nvSpPr>
          <p:cNvPr id="373" name="Google Shape;373;p35"/>
          <p:cNvSpPr txBox="1"/>
          <p:nvPr/>
        </p:nvSpPr>
        <p:spPr>
          <a:xfrm>
            <a:off x="1177400" y="3170513"/>
            <a:ext cx="448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rPr>
              <a:t>w</a:t>
            </a:r>
            <a:r>
              <a:rPr b="1" baseline="-25000" lang="en">
                <a:solidFill>
                  <a:srgbClr val="CC0000"/>
                </a:solidFill>
              </a:rPr>
              <a:t>2</a:t>
            </a:r>
            <a:endParaRPr b="1" baseline="-25000">
              <a:solidFill>
                <a:srgbClr val="CC0000"/>
              </a:solidFill>
            </a:endParaRPr>
          </a:p>
        </p:txBody>
      </p:sp>
      <p:sp>
        <p:nvSpPr>
          <p:cNvPr id="374" name="Google Shape;374;p35"/>
          <p:cNvSpPr/>
          <p:nvPr/>
        </p:nvSpPr>
        <p:spPr>
          <a:xfrm>
            <a:off x="4715832" y="1596663"/>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x</a:t>
            </a:r>
            <a:endParaRPr/>
          </a:p>
        </p:txBody>
      </p:sp>
      <p:sp>
        <p:nvSpPr>
          <p:cNvPr id="375" name="Google Shape;375;p35"/>
          <p:cNvSpPr/>
          <p:nvPr/>
        </p:nvSpPr>
        <p:spPr>
          <a:xfrm>
            <a:off x="6054217" y="2014310"/>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a:t>
            </a:r>
            <a:endParaRPr/>
          </a:p>
        </p:txBody>
      </p:sp>
      <p:cxnSp>
        <p:nvCxnSpPr>
          <p:cNvPr id="376" name="Google Shape;376;p35"/>
          <p:cNvCxnSpPr/>
          <p:nvPr/>
        </p:nvCxnSpPr>
        <p:spPr>
          <a:xfrm>
            <a:off x="4063673" y="1419030"/>
            <a:ext cx="652200" cy="301800"/>
          </a:xfrm>
          <a:prstGeom prst="straightConnector1">
            <a:avLst/>
          </a:prstGeom>
          <a:noFill/>
          <a:ln cap="flat" cmpd="sng" w="9525">
            <a:solidFill>
              <a:srgbClr val="000000"/>
            </a:solidFill>
            <a:prstDash val="solid"/>
            <a:round/>
            <a:headEnd len="sm" w="sm" type="none"/>
            <a:tailEnd len="med" w="med" type="triangle"/>
          </a:ln>
        </p:spPr>
      </p:cxnSp>
      <p:cxnSp>
        <p:nvCxnSpPr>
          <p:cNvPr id="377" name="Google Shape;377;p35"/>
          <p:cNvCxnSpPr/>
          <p:nvPr/>
        </p:nvCxnSpPr>
        <p:spPr>
          <a:xfrm flipH="1" rot="10800000">
            <a:off x="4063673" y="1854834"/>
            <a:ext cx="657600" cy="233400"/>
          </a:xfrm>
          <a:prstGeom prst="straightConnector1">
            <a:avLst/>
          </a:prstGeom>
          <a:noFill/>
          <a:ln cap="flat" cmpd="sng" w="9525">
            <a:solidFill>
              <a:srgbClr val="000000"/>
            </a:solidFill>
            <a:prstDash val="solid"/>
            <a:round/>
            <a:headEnd len="sm" w="sm" type="none"/>
            <a:tailEnd len="med" w="med" type="triangle"/>
          </a:ln>
        </p:spPr>
      </p:cxnSp>
      <p:cxnSp>
        <p:nvCxnSpPr>
          <p:cNvPr id="378" name="Google Shape;378;p35"/>
          <p:cNvCxnSpPr>
            <a:stCxn id="374" idx="6"/>
            <a:endCxn id="375" idx="1"/>
          </p:cNvCxnSpPr>
          <p:nvPr/>
        </p:nvCxnSpPr>
        <p:spPr>
          <a:xfrm>
            <a:off x="5066532" y="1781013"/>
            <a:ext cx="1038900" cy="287400"/>
          </a:xfrm>
          <a:prstGeom prst="straightConnector1">
            <a:avLst/>
          </a:prstGeom>
          <a:noFill/>
          <a:ln cap="flat" cmpd="sng" w="9525">
            <a:solidFill>
              <a:srgbClr val="000000"/>
            </a:solidFill>
            <a:prstDash val="solid"/>
            <a:round/>
            <a:headEnd len="sm" w="sm" type="none"/>
            <a:tailEnd len="med" w="med" type="triangle"/>
          </a:ln>
        </p:spPr>
      </p:cxnSp>
      <p:cxnSp>
        <p:nvCxnSpPr>
          <p:cNvPr id="379" name="Google Shape;379;p35"/>
          <p:cNvCxnSpPr>
            <a:stCxn id="380" idx="3"/>
            <a:endCxn id="381" idx="3"/>
          </p:cNvCxnSpPr>
          <p:nvPr/>
        </p:nvCxnSpPr>
        <p:spPr>
          <a:xfrm flipH="1" rot="10800000">
            <a:off x="4031693" y="2323969"/>
            <a:ext cx="2839200" cy="1779900"/>
          </a:xfrm>
          <a:prstGeom prst="straightConnector1">
            <a:avLst/>
          </a:prstGeom>
          <a:noFill/>
          <a:ln cap="flat" cmpd="sng" w="9525">
            <a:solidFill>
              <a:srgbClr val="000000"/>
            </a:solidFill>
            <a:prstDash val="solid"/>
            <a:round/>
            <a:headEnd len="sm" w="sm" type="none"/>
            <a:tailEnd len="med" w="med" type="triangle"/>
          </a:ln>
        </p:spPr>
      </p:cxnSp>
      <p:cxnSp>
        <p:nvCxnSpPr>
          <p:cNvPr id="382" name="Google Shape;382;p35"/>
          <p:cNvCxnSpPr/>
          <p:nvPr/>
        </p:nvCxnSpPr>
        <p:spPr>
          <a:xfrm>
            <a:off x="6404970" y="2187445"/>
            <a:ext cx="411300" cy="0"/>
          </a:xfrm>
          <a:prstGeom prst="straightConnector1">
            <a:avLst/>
          </a:prstGeom>
          <a:noFill/>
          <a:ln cap="flat" cmpd="sng" w="9525">
            <a:solidFill>
              <a:srgbClr val="000000"/>
            </a:solidFill>
            <a:prstDash val="solid"/>
            <a:round/>
            <a:headEnd len="sm" w="sm" type="none"/>
            <a:tailEnd len="med" w="med" type="triangle"/>
          </a:ln>
        </p:spPr>
      </p:cxnSp>
      <p:sp>
        <p:nvSpPr>
          <p:cNvPr id="383" name="Google Shape;383;p35"/>
          <p:cNvSpPr/>
          <p:nvPr/>
        </p:nvSpPr>
        <p:spPr>
          <a:xfrm>
            <a:off x="4712115" y="2774969"/>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x</a:t>
            </a:r>
            <a:endParaRPr/>
          </a:p>
        </p:txBody>
      </p:sp>
      <p:cxnSp>
        <p:nvCxnSpPr>
          <p:cNvPr id="384" name="Google Shape;384;p35"/>
          <p:cNvCxnSpPr/>
          <p:nvPr/>
        </p:nvCxnSpPr>
        <p:spPr>
          <a:xfrm>
            <a:off x="4059956" y="2597336"/>
            <a:ext cx="652200" cy="301800"/>
          </a:xfrm>
          <a:prstGeom prst="straightConnector1">
            <a:avLst/>
          </a:prstGeom>
          <a:noFill/>
          <a:ln cap="flat" cmpd="sng" w="9525">
            <a:solidFill>
              <a:srgbClr val="000000"/>
            </a:solidFill>
            <a:prstDash val="solid"/>
            <a:round/>
            <a:headEnd len="sm" w="sm" type="none"/>
            <a:tailEnd len="med" w="med" type="triangle"/>
          </a:ln>
        </p:spPr>
      </p:cxnSp>
      <p:cxnSp>
        <p:nvCxnSpPr>
          <p:cNvPr id="385" name="Google Shape;385;p35"/>
          <p:cNvCxnSpPr/>
          <p:nvPr/>
        </p:nvCxnSpPr>
        <p:spPr>
          <a:xfrm flipH="1" rot="10800000">
            <a:off x="4059956" y="3033140"/>
            <a:ext cx="657600" cy="233400"/>
          </a:xfrm>
          <a:prstGeom prst="straightConnector1">
            <a:avLst/>
          </a:prstGeom>
          <a:noFill/>
          <a:ln cap="flat" cmpd="sng" w="9525">
            <a:solidFill>
              <a:srgbClr val="000000"/>
            </a:solidFill>
            <a:prstDash val="solid"/>
            <a:round/>
            <a:headEnd len="sm" w="sm" type="none"/>
            <a:tailEnd len="med" w="med" type="triangle"/>
          </a:ln>
        </p:spPr>
      </p:cxnSp>
      <p:cxnSp>
        <p:nvCxnSpPr>
          <p:cNvPr id="386" name="Google Shape;386;p35"/>
          <p:cNvCxnSpPr>
            <a:endCxn id="375" idx="2"/>
          </p:cNvCxnSpPr>
          <p:nvPr/>
        </p:nvCxnSpPr>
        <p:spPr>
          <a:xfrm flipH="1" rot="10800000">
            <a:off x="5046817" y="2198660"/>
            <a:ext cx="1007400" cy="679200"/>
          </a:xfrm>
          <a:prstGeom prst="straightConnector1">
            <a:avLst/>
          </a:prstGeom>
          <a:noFill/>
          <a:ln cap="flat" cmpd="sng" w="9525">
            <a:solidFill>
              <a:srgbClr val="000000"/>
            </a:solidFill>
            <a:prstDash val="solid"/>
            <a:round/>
            <a:headEnd len="sm" w="sm" type="none"/>
            <a:tailEnd len="med" w="med" type="triangle"/>
          </a:ln>
        </p:spPr>
      </p:cxnSp>
      <p:sp>
        <p:nvSpPr>
          <p:cNvPr id="381" name="Google Shape;381;p35"/>
          <p:cNvSpPr/>
          <p:nvPr/>
        </p:nvSpPr>
        <p:spPr>
          <a:xfrm>
            <a:off x="6819534" y="2009264"/>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a:t>
            </a:r>
            <a:endParaRPr/>
          </a:p>
        </p:txBody>
      </p:sp>
      <p:sp>
        <p:nvSpPr>
          <p:cNvPr id="387" name="Google Shape;387;p35"/>
          <p:cNvSpPr/>
          <p:nvPr/>
        </p:nvSpPr>
        <p:spPr>
          <a:xfrm>
            <a:off x="7596400" y="2005549"/>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Noto Sans Symbols"/>
              <a:buNone/>
            </a:pPr>
            <a:r>
              <a:rPr b="0" i="0" lang="en" sz="1400" u="none" cap="none" strike="noStrike">
                <a:solidFill>
                  <a:srgbClr val="000000"/>
                </a:solidFill>
                <a:latin typeface="Noto Sans Symbols"/>
                <a:ea typeface="Noto Sans Symbols"/>
                <a:cs typeface="Noto Sans Symbols"/>
                <a:sym typeface="Noto Sans Symbols"/>
              </a:rPr>
              <a:t>σ</a:t>
            </a:r>
            <a:endParaRPr/>
          </a:p>
        </p:txBody>
      </p:sp>
      <p:cxnSp>
        <p:nvCxnSpPr>
          <p:cNvPr id="388" name="Google Shape;388;p35"/>
          <p:cNvCxnSpPr/>
          <p:nvPr/>
        </p:nvCxnSpPr>
        <p:spPr>
          <a:xfrm>
            <a:off x="7170287" y="2187445"/>
            <a:ext cx="411300" cy="0"/>
          </a:xfrm>
          <a:prstGeom prst="straightConnector1">
            <a:avLst/>
          </a:prstGeom>
          <a:noFill/>
          <a:ln cap="flat" cmpd="sng" w="9525">
            <a:solidFill>
              <a:srgbClr val="000000"/>
            </a:solidFill>
            <a:prstDash val="solid"/>
            <a:round/>
            <a:headEnd len="sm" w="sm" type="none"/>
            <a:tailEnd len="med" w="med" type="triangle"/>
          </a:ln>
        </p:spPr>
      </p:cxnSp>
      <p:cxnSp>
        <p:nvCxnSpPr>
          <p:cNvPr id="389" name="Google Shape;389;p35"/>
          <p:cNvCxnSpPr/>
          <p:nvPr/>
        </p:nvCxnSpPr>
        <p:spPr>
          <a:xfrm>
            <a:off x="7947153" y="2198587"/>
            <a:ext cx="411300" cy="0"/>
          </a:xfrm>
          <a:prstGeom prst="straightConnector1">
            <a:avLst/>
          </a:prstGeom>
          <a:noFill/>
          <a:ln cap="flat" cmpd="sng" w="9525">
            <a:solidFill>
              <a:srgbClr val="000000"/>
            </a:solidFill>
            <a:prstDash val="solid"/>
            <a:round/>
            <a:headEnd len="sm" w="sm" type="none"/>
            <a:tailEnd len="med" w="med" type="triangle"/>
          </a:ln>
        </p:spPr>
      </p:cxnSp>
      <p:sp>
        <p:nvSpPr>
          <p:cNvPr id="390" name="Google Shape;390;p35"/>
          <p:cNvSpPr txBox="1"/>
          <p:nvPr/>
        </p:nvSpPr>
        <p:spPr>
          <a:xfrm>
            <a:off x="3735563" y="1128000"/>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a:t>
            </a:r>
            <a:r>
              <a:rPr baseline="-25000" lang="en">
                <a:latin typeface="Ubuntu"/>
                <a:ea typeface="Ubuntu"/>
                <a:cs typeface="Ubuntu"/>
                <a:sym typeface="Ubuntu"/>
              </a:rPr>
              <a:t>1</a:t>
            </a:r>
            <a:endParaRPr baseline="-25000">
              <a:latin typeface="Ubuntu"/>
              <a:ea typeface="Ubuntu"/>
              <a:cs typeface="Ubuntu"/>
              <a:sym typeface="Ubuntu"/>
            </a:endParaRPr>
          </a:p>
        </p:txBody>
      </p:sp>
      <p:sp>
        <p:nvSpPr>
          <p:cNvPr id="391" name="Google Shape;391;p35"/>
          <p:cNvSpPr txBox="1"/>
          <p:nvPr/>
        </p:nvSpPr>
        <p:spPr>
          <a:xfrm>
            <a:off x="3735563" y="1834242"/>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x</a:t>
            </a:r>
            <a:r>
              <a:rPr baseline="-25000" lang="en">
                <a:latin typeface="Ubuntu"/>
                <a:ea typeface="Ubuntu"/>
                <a:cs typeface="Ubuntu"/>
                <a:sym typeface="Ubuntu"/>
              </a:rPr>
              <a:t>1</a:t>
            </a:r>
            <a:endParaRPr baseline="-25000">
              <a:latin typeface="Ubuntu"/>
              <a:ea typeface="Ubuntu"/>
              <a:cs typeface="Ubuntu"/>
              <a:sym typeface="Ubuntu"/>
            </a:endParaRPr>
          </a:p>
        </p:txBody>
      </p:sp>
      <p:sp>
        <p:nvSpPr>
          <p:cNvPr id="392" name="Google Shape;392;p35"/>
          <p:cNvSpPr txBox="1"/>
          <p:nvPr/>
        </p:nvSpPr>
        <p:spPr>
          <a:xfrm>
            <a:off x="3735563" y="2311883"/>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a:t>
            </a:r>
            <a:r>
              <a:rPr baseline="-25000" lang="en">
                <a:latin typeface="Ubuntu"/>
                <a:ea typeface="Ubuntu"/>
                <a:cs typeface="Ubuntu"/>
                <a:sym typeface="Ubuntu"/>
              </a:rPr>
              <a:t>2</a:t>
            </a:r>
            <a:endParaRPr baseline="-25000">
              <a:latin typeface="Ubuntu"/>
              <a:ea typeface="Ubuntu"/>
              <a:cs typeface="Ubuntu"/>
              <a:sym typeface="Ubuntu"/>
            </a:endParaRPr>
          </a:p>
        </p:txBody>
      </p:sp>
      <p:sp>
        <p:nvSpPr>
          <p:cNvPr id="393" name="Google Shape;393;p35"/>
          <p:cNvSpPr txBox="1"/>
          <p:nvPr/>
        </p:nvSpPr>
        <p:spPr>
          <a:xfrm>
            <a:off x="3735563" y="3018125"/>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x</a:t>
            </a:r>
            <a:r>
              <a:rPr baseline="-25000" lang="en">
                <a:latin typeface="Ubuntu"/>
                <a:ea typeface="Ubuntu"/>
                <a:cs typeface="Ubuntu"/>
                <a:sym typeface="Ubuntu"/>
              </a:rPr>
              <a:t>2</a:t>
            </a:r>
            <a:endParaRPr baseline="-25000">
              <a:latin typeface="Ubuntu"/>
              <a:ea typeface="Ubuntu"/>
              <a:cs typeface="Ubuntu"/>
              <a:sym typeface="Ubuntu"/>
            </a:endParaRPr>
          </a:p>
        </p:txBody>
      </p:sp>
      <p:sp>
        <p:nvSpPr>
          <p:cNvPr id="394" name="Google Shape;394;p35"/>
          <p:cNvSpPr txBox="1"/>
          <p:nvPr/>
        </p:nvSpPr>
        <p:spPr>
          <a:xfrm>
            <a:off x="3735563" y="3923825"/>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b</a:t>
            </a:r>
            <a:endParaRPr baseline="-25000">
              <a:latin typeface="Ubuntu"/>
              <a:ea typeface="Ubuntu"/>
              <a:cs typeface="Ubuntu"/>
              <a:sym typeface="Ubuntu"/>
            </a:endParaRPr>
          </a:p>
        </p:txBody>
      </p:sp>
      <p:sp>
        <p:nvSpPr>
          <p:cNvPr id="395" name="Google Shape;395;p35"/>
          <p:cNvSpPr txBox="1"/>
          <p:nvPr/>
        </p:nvSpPr>
        <p:spPr>
          <a:xfrm>
            <a:off x="-59000" y="4883325"/>
            <a:ext cx="7972200" cy="2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Ubuntu"/>
                <a:ea typeface="Ubuntu"/>
                <a:cs typeface="Ubuntu"/>
                <a:sym typeface="Ubuntu"/>
              </a:rPr>
              <a:t>Example adapted from </a:t>
            </a:r>
            <a:r>
              <a:rPr lang="en" sz="1000" u="sng">
                <a:solidFill>
                  <a:schemeClr val="hlink"/>
                </a:solidFill>
                <a:latin typeface="Ubuntu"/>
                <a:ea typeface="Ubuntu"/>
                <a:cs typeface="Ubuntu"/>
                <a:sym typeface="Ubuntu"/>
                <a:hlinkClick r:id="rId3"/>
              </a:rPr>
              <a:t>“CS231n: Convolutional Neural Networks for Visual Recognition”</a:t>
            </a:r>
            <a:r>
              <a:rPr lang="en" sz="1000">
                <a:latin typeface="Ubuntu"/>
                <a:ea typeface="Ubuntu"/>
                <a:cs typeface="Ubuntu"/>
                <a:sym typeface="Ubuntu"/>
              </a:rPr>
              <a:t>, Stanford University.</a:t>
            </a:r>
            <a:endParaRPr sz="1000">
              <a:latin typeface="Ubuntu"/>
              <a:ea typeface="Ubuntu"/>
              <a:cs typeface="Ubuntu"/>
              <a:sym typeface="Ubuntu"/>
            </a:endParaRPr>
          </a:p>
        </p:txBody>
      </p:sp>
      <p:sp>
        <p:nvSpPr>
          <p:cNvPr id="396" name="Google Shape;396;p35"/>
          <p:cNvSpPr txBox="1"/>
          <p:nvPr/>
        </p:nvSpPr>
        <p:spPr>
          <a:xfrm>
            <a:off x="8362213" y="1840725"/>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ŷ</a:t>
            </a:r>
            <a:endParaRPr baseline="-25000">
              <a:latin typeface="Ubuntu"/>
              <a:ea typeface="Ubuntu"/>
              <a:cs typeface="Ubuntu"/>
              <a:sym typeface="Ubuntu"/>
            </a:endParaRPr>
          </a:p>
        </p:txBody>
      </p:sp>
      <p:sp>
        <p:nvSpPr>
          <p:cNvPr id="397" name="Google Shape;397;p35"/>
          <p:cNvSpPr txBox="1"/>
          <p:nvPr/>
        </p:nvSpPr>
        <p:spPr>
          <a:xfrm>
            <a:off x="2451800" y="2579338"/>
            <a:ext cx="1186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ŷ = {</a:t>
            </a:r>
            <a:r>
              <a:rPr lang="en">
                <a:solidFill>
                  <a:srgbClr val="000000"/>
                </a:solidFill>
                <a:latin typeface="Ubuntu"/>
                <a:ea typeface="Ubuntu"/>
                <a:cs typeface="Ubuntu"/>
                <a:sym typeface="Ubuntu"/>
              </a:rPr>
              <a:t>0</a:t>
            </a:r>
            <a:r>
              <a:rPr lang="en">
                <a:latin typeface="Ubuntu"/>
                <a:ea typeface="Ubuntu"/>
                <a:cs typeface="Ubuntu"/>
                <a:sym typeface="Ubuntu"/>
              </a:rPr>
              <a:t>, 1}</a:t>
            </a:r>
            <a:endParaRPr>
              <a:latin typeface="Ubuntu"/>
              <a:ea typeface="Ubuntu"/>
              <a:cs typeface="Ubuntu"/>
              <a:sym typeface="Ubuntu"/>
            </a:endParaRPr>
          </a:p>
        </p:txBody>
      </p:sp>
      <p:sp>
        <p:nvSpPr>
          <p:cNvPr id="398" name="Google Shape;398;p35"/>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Computational graph of a logistic regressor</a:t>
            </a:r>
            <a:endParaRPr b="1"/>
          </a:p>
          <a:p>
            <a:pPr indent="0" lvl="0" marL="0" rtl="0" algn="l">
              <a:spcBef>
                <a:spcPts val="0"/>
              </a:spcBef>
              <a:spcAft>
                <a:spcPts val="0"/>
              </a:spcAft>
              <a:buNone/>
            </a:pPr>
            <a:r>
              <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4" name="Google Shape;404;p36"/>
          <p:cNvSpPr/>
          <p:nvPr/>
        </p:nvSpPr>
        <p:spPr>
          <a:xfrm>
            <a:off x="1286000" y="2579325"/>
            <a:ext cx="505500" cy="480900"/>
          </a:xfrm>
          <a:prstGeom prst="ellipse">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000000"/>
                </a:solidFill>
              </a:rPr>
              <a:t>σ</a:t>
            </a:r>
            <a:endParaRPr b="1" sz="1800"/>
          </a:p>
        </p:txBody>
      </p:sp>
      <p:cxnSp>
        <p:nvCxnSpPr>
          <p:cNvPr id="405" name="Google Shape;405;p36"/>
          <p:cNvCxnSpPr>
            <a:endCxn id="404" idx="2"/>
          </p:cNvCxnSpPr>
          <p:nvPr/>
        </p:nvCxnSpPr>
        <p:spPr>
          <a:xfrm flipH="1" rot="10800000">
            <a:off x="650300" y="2819775"/>
            <a:ext cx="635700" cy="77400"/>
          </a:xfrm>
          <a:prstGeom prst="straightConnector1">
            <a:avLst/>
          </a:prstGeom>
          <a:noFill/>
          <a:ln cap="flat" cmpd="sng" w="19050">
            <a:solidFill>
              <a:srgbClr val="EA9999"/>
            </a:solidFill>
            <a:prstDash val="solid"/>
            <a:round/>
            <a:headEnd len="med" w="med" type="none"/>
            <a:tailEnd len="med" w="med" type="triangle"/>
          </a:ln>
        </p:spPr>
      </p:cxnSp>
      <p:cxnSp>
        <p:nvCxnSpPr>
          <p:cNvPr id="406" name="Google Shape;406;p36"/>
          <p:cNvCxnSpPr>
            <a:endCxn id="404" idx="3"/>
          </p:cNvCxnSpPr>
          <p:nvPr/>
        </p:nvCxnSpPr>
        <p:spPr>
          <a:xfrm flipH="1" rot="10800000">
            <a:off x="992529" y="2989799"/>
            <a:ext cx="367500" cy="486300"/>
          </a:xfrm>
          <a:prstGeom prst="straightConnector1">
            <a:avLst/>
          </a:prstGeom>
          <a:noFill/>
          <a:ln cap="flat" cmpd="sng" w="19050">
            <a:solidFill>
              <a:srgbClr val="EA9999"/>
            </a:solidFill>
            <a:prstDash val="solid"/>
            <a:round/>
            <a:headEnd len="med" w="med" type="none"/>
            <a:tailEnd len="med" w="med" type="triangle"/>
          </a:ln>
        </p:spPr>
      </p:cxnSp>
      <p:cxnSp>
        <p:nvCxnSpPr>
          <p:cNvPr id="407" name="Google Shape;407;p36"/>
          <p:cNvCxnSpPr>
            <a:endCxn id="404" idx="0"/>
          </p:cNvCxnSpPr>
          <p:nvPr/>
        </p:nvCxnSpPr>
        <p:spPr>
          <a:xfrm>
            <a:off x="1335050" y="1870125"/>
            <a:ext cx="203700" cy="709200"/>
          </a:xfrm>
          <a:prstGeom prst="straightConnector1">
            <a:avLst/>
          </a:prstGeom>
          <a:noFill/>
          <a:ln cap="flat" cmpd="sng" w="19050">
            <a:solidFill>
              <a:srgbClr val="EA9999"/>
            </a:solidFill>
            <a:prstDash val="solid"/>
            <a:round/>
            <a:headEnd len="med" w="med" type="none"/>
            <a:tailEnd len="med" w="med" type="triangle"/>
          </a:ln>
        </p:spPr>
      </p:cxnSp>
      <p:cxnSp>
        <p:nvCxnSpPr>
          <p:cNvPr id="408" name="Google Shape;408;p36"/>
          <p:cNvCxnSpPr>
            <a:stCxn id="404" idx="6"/>
          </p:cNvCxnSpPr>
          <p:nvPr/>
        </p:nvCxnSpPr>
        <p:spPr>
          <a:xfrm flipH="1" rot="10800000">
            <a:off x="1791500" y="2807475"/>
            <a:ext cx="660300" cy="12300"/>
          </a:xfrm>
          <a:prstGeom prst="straightConnector1">
            <a:avLst/>
          </a:prstGeom>
          <a:noFill/>
          <a:ln cap="flat" cmpd="sng" w="19050">
            <a:solidFill>
              <a:srgbClr val="B4A7D6"/>
            </a:solidFill>
            <a:prstDash val="solid"/>
            <a:round/>
            <a:headEnd len="med" w="med" type="none"/>
            <a:tailEnd len="med" w="med" type="triangle"/>
          </a:ln>
        </p:spPr>
      </p:cxnSp>
      <p:sp>
        <p:nvSpPr>
          <p:cNvPr id="409" name="Google Shape;409;p36"/>
          <p:cNvSpPr txBox="1"/>
          <p:nvPr/>
        </p:nvSpPr>
        <p:spPr>
          <a:xfrm>
            <a:off x="968125" y="1509563"/>
            <a:ext cx="448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410" name="Google Shape;410;p36"/>
          <p:cNvSpPr txBox="1"/>
          <p:nvPr/>
        </p:nvSpPr>
        <p:spPr>
          <a:xfrm>
            <a:off x="316925" y="2707088"/>
            <a:ext cx="448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r>
              <a:rPr baseline="-25000" lang="en"/>
              <a:t>1</a:t>
            </a:r>
            <a:endParaRPr baseline="-25000"/>
          </a:p>
        </p:txBody>
      </p:sp>
      <p:sp>
        <p:nvSpPr>
          <p:cNvPr id="411" name="Google Shape;411;p36"/>
          <p:cNvSpPr txBox="1"/>
          <p:nvPr/>
        </p:nvSpPr>
        <p:spPr>
          <a:xfrm>
            <a:off x="544325" y="3237338"/>
            <a:ext cx="448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r>
              <a:rPr baseline="-25000" lang="en"/>
              <a:t>2</a:t>
            </a:r>
            <a:endParaRPr baseline="-25000"/>
          </a:p>
        </p:txBody>
      </p:sp>
      <p:sp>
        <p:nvSpPr>
          <p:cNvPr id="412" name="Google Shape;412;p36"/>
          <p:cNvSpPr txBox="1"/>
          <p:nvPr/>
        </p:nvSpPr>
        <p:spPr>
          <a:xfrm>
            <a:off x="1386663" y="1947263"/>
            <a:ext cx="448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rPr>
              <a:t>b</a:t>
            </a:r>
            <a:endParaRPr b="1">
              <a:solidFill>
                <a:srgbClr val="CC0000"/>
              </a:solidFill>
            </a:endParaRPr>
          </a:p>
        </p:txBody>
      </p:sp>
      <p:sp>
        <p:nvSpPr>
          <p:cNvPr id="413" name="Google Shape;413;p36"/>
          <p:cNvSpPr txBox="1"/>
          <p:nvPr/>
        </p:nvSpPr>
        <p:spPr>
          <a:xfrm>
            <a:off x="783500" y="2773913"/>
            <a:ext cx="448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rPr>
              <a:t>w</a:t>
            </a:r>
            <a:r>
              <a:rPr b="1" baseline="-25000" lang="en">
                <a:solidFill>
                  <a:srgbClr val="CC0000"/>
                </a:solidFill>
              </a:rPr>
              <a:t>1</a:t>
            </a:r>
            <a:endParaRPr b="1" baseline="-25000">
              <a:solidFill>
                <a:srgbClr val="CC0000"/>
              </a:solidFill>
            </a:endParaRPr>
          </a:p>
        </p:txBody>
      </p:sp>
      <p:sp>
        <p:nvSpPr>
          <p:cNvPr id="414" name="Google Shape;414;p36"/>
          <p:cNvSpPr txBox="1"/>
          <p:nvPr/>
        </p:nvSpPr>
        <p:spPr>
          <a:xfrm>
            <a:off x="1177400" y="3170513"/>
            <a:ext cx="448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0000"/>
                </a:solidFill>
              </a:rPr>
              <a:t>w</a:t>
            </a:r>
            <a:r>
              <a:rPr b="1" baseline="-25000" lang="en">
                <a:solidFill>
                  <a:srgbClr val="CC0000"/>
                </a:solidFill>
              </a:rPr>
              <a:t>2</a:t>
            </a:r>
            <a:endParaRPr b="1" baseline="-25000">
              <a:solidFill>
                <a:srgbClr val="CC0000"/>
              </a:solidFill>
            </a:endParaRPr>
          </a:p>
        </p:txBody>
      </p:sp>
      <p:sp>
        <p:nvSpPr>
          <p:cNvPr id="415" name="Google Shape;415;p36"/>
          <p:cNvSpPr/>
          <p:nvPr/>
        </p:nvSpPr>
        <p:spPr>
          <a:xfrm>
            <a:off x="4715832" y="1596663"/>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x</a:t>
            </a:r>
            <a:endParaRPr/>
          </a:p>
        </p:txBody>
      </p:sp>
      <p:sp>
        <p:nvSpPr>
          <p:cNvPr id="416" name="Google Shape;416;p36"/>
          <p:cNvSpPr/>
          <p:nvPr/>
        </p:nvSpPr>
        <p:spPr>
          <a:xfrm>
            <a:off x="6054217" y="2014310"/>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a:t>
            </a:r>
            <a:endParaRPr/>
          </a:p>
        </p:txBody>
      </p:sp>
      <p:cxnSp>
        <p:nvCxnSpPr>
          <p:cNvPr id="417" name="Google Shape;417;p36"/>
          <p:cNvCxnSpPr/>
          <p:nvPr/>
        </p:nvCxnSpPr>
        <p:spPr>
          <a:xfrm>
            <a:off x="4063673" y="1419030"/>
            <a:ext cx="652200" cy="301800"/>
          </a:xfrm>
          <a:prstGeom prst="straightConnector1">
            <a:avLst/>
          </a:prstGeom>
          <a:noFill/>
          <a:ln cap="flat" cmpd="sng" w="9525">
            <a:solidFill>
              <a:srgbClr val="000000"/>
            </a:solidFill>
            <a:prstDash val="solid"/>
            <a:round/>
            <a:headEnd len="sm" w="sm" type="none"/>
            <a:tailEnd len="med" w="med" type="triangle"/>
          </a:ln>
        </p:spPr>
      </p:cxnSp>
      <p:cxnSp>
        <p:nvCxnSpPr>
          <p:cNvPr id="418" name="Google Shape;418;p36"/>
          <p:cNvCxnSpPr/>
          <p:nvPr/>
        </p:nvCxnSpPr>
        <p:spPr>
          <a:xfrm flipH="1" rot="10800000">
            <a:off x="4063673" y="1854834"/>
            <a:ext cx="657600" cy="233400"/>
          </a:xfrm>
          <a:prstGeom prst="straightConnector1">
            <a:avLst/>
          </a:prstGeom>
          <a:noFill/>
          <a:ln cap="flat" cmpd="sng" w="9525">
            <a:solidFill>
              <a:srgbClr val="000000"/>
            </a:solidFill>
            <a:prstDash val="solid"/>
            <a:round/>
            <a:headEnd len="sm" w="sm" type="none"/>
            <a:tailEnd len="med" w="med" type="triangle"/>
          </a:ln>
        </p:spPr>
      </p:cxnSp>
      <p:cxnSp>
        <p:nvCxnSpPr>
          <p:cNvPr id="419" name="Google Shape;419;p36"/>
          <p:cNvCxnSpPr>
            <a:stCxn id="415" idx="6"/>
            <a:endCxn id="416" idx="1"/>
          </p:cNvCxnSpPr>
          <p:nvPr/>
        </p:nvCxnSpPr>
        <p:spPr>
          <a:xfrm>
            <a:off x="5066532" y="1781013"/>
            <a:ext cx="1038900" cy="287400"/>
          </a:xfrm>
          <a:prstGeom prst="straightConnector1">
            <a:avLst/>
          </a:prstGeom>
          <a:noFill/>
          <a:ln cap="flat" cmpd="sng" w="9525">
            <a:solidFill>
              <a:srgbClr val="000000"/>
            </a:solidFill>
            <a:prstDash val="solid"/>
            <a:round/>
            <a:headEnd len="sm" w="sm" type="none"/>
            <a:tailEnd len="med" w="med" type="triangle"/>
          </a:ln>
        </p:spPr>
      </p:cxnSp>
      <p:cxnSp>
        <p:nvCxnSpPr>
          <p:cNvPr id="420" name="Google Shape;420;p36"/>
          <p:cNvCxnSpPr>
            <a:stCxn id="421" idx="3"/>
            <a:endCxn id="422" idx="3"/>
          </p:cNvCxnSpPr>
          <p:nvPr/>
        </p:nvCxnSpPr>
        <p:spPr>
          <a:xfrm flipH="1" rot="10800000">
            <a:off x="4031693" y="2323969"/>
            <a:ext cx="2839200" cy="1779900"/>
          </a:xfrm>
          <a:prstGeom prst="straightConnector1">
            <a:avLst/>
          </a:prstGeom>
          <a:noFill/>
          <a:ln cap="flat" cmpd="sng" w="9525">
            <a:solidFill>
              <a:srgbClr val="000000"/>
            </a:solidFill>
            <a:prstDash val="solid"/>
            <a:round/>
            <a:headEnd len="sm" w="sm" type="none"/>
            <a:tailEnd len="med" w="med" type="triangle"/>
          </a:ln>
        </p:spPr>
      </p:cxnSp>
      <p:cxnSp>
        <p:nvCxnSpPr>
          <p:cNvPr id="423" name="Google Shape;423;p36"/>
          <p:cNvCxnSpPr/>
          <p:nvPr/>
        </p:nvCxnSpPr>
        <p:spPr>
          <a:xfrm>
            <a:off x="6404970" y="2187445"/>
            <a:ext cx="411300" cy="0"/>
          </a:xfrm>
          <a:prstGeom prst="straightConnector1">
            <a:avLst/>
          </a:prstGeom>
          <a:noFill/>
          <a:ln cap="flat" cmpd="sng" w="9525">
            <a:solidFill>
              <a:srgbClr val="000000"/>
            </a:solidFill>
            <a:prstDash val="solid"/>
            <a:round/>
            <a:headEnd len="sm" w="sm" type="none"/>
            <a:tailEnd len="med" w="med" type="triangle"/>
          </a:ln>
        </p:spPr>
      </p:cxnSp>
      <p:sp>
        <p:nvSpPr>
          <p:cNvPr id="424" name="Google Shape;424;p36"/>
          <p:cNvSpPr/>
          <p:nvPr/>
        </p:nvSpPr>
        <p:spPr>
          <a:xfrm>
            <a:off x="4712115" y="2774969"/>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x</a:t>
            </a:r>
            <a:endParaRPr/>
          </a:p>
        </p:txBody>
      </p:sp>
      <p:cxnSp>
        <p:nvCxnSpPr>
          <p:cNvPr id="425" name="Google Shape;425;p36"/>
          <p:cNvCxnSpPr/>
          <p:nvPr/>
        </p:nvCxnSpPr>
        <p:spPr>
          <a:xfrm>
            <a:off x="4059956" y="2597336"/>
            <a:ext cx="652200" cy="301800"/>
          </a:xfrm>
          <a:prstGeom prst="straightConnector1">
            <a:avLst/>
          </a:prstGeom>
          <a:noFill/>
          <a:ln cap="flat" cmpd="sng" w="9525">
            <a:solidFill>
              <a:srgbClr val="000000"/>
            </a:solidFill>
            <a:prstDash val="solid"/>
            <a:round/>
            <a:headEnd len="sm" w="sm" type="none"/>
            <a:tailEnd len="med" w="med" type="triangle"/>
          </a:ln>
        </p:spPr>
      </p:cxnSp>
      <p:cxnSp>
        <p:nvCxnSpPr>
          <p:cNvPr id="426" name="Google Shape;426;p36"/>
          <p:cNvCxnSpPr/>
          <p:nvPr/>
        </p:nvCxnSpPr>
        <p:spPr>
          <a:xfrm flipH="1" rot="10800000">
            <a:off x="4059956" y="3033140"/>
            <a:ext cx="657600" cy="233400"/>
          </a:xfrm>
          <a:prstGeom prst="straightConnector1">
            <a:avLst/>
          </a:prstGeom>
          <a:noFill/>
          <a:ln cap="flat" cmpd="sng" w="9525">
            <a:solidFill>
              <a:srgbClr val="000000"/>
            </a:solidFill>
            <a:prstDash val="solid"/>
            <a:round/>
            <a:headEnd len="sm" w="sm" type="none"/>
            <a:tailEnd len="med" w="med" type="triangle"/>
          </a:ln>
        </p:spPr>
      </p:cxnSp>
      <p:cxnSp>
        <p:nvCxnSpPr>
          <p:cNvPr id="427" name="Google Shape;427;p36"/>
          <p:cNvCxnSpPr>
            <a:endCxn id="416" idx="2"/>
          </p:cNvCxnSpPr>
          <p:nvPr/>
        </p:nvCxnSpPr>
        <p:spPr>
          <a:xfrm flipH="1" rot="10800000">
            <a:off x="5046817" y="2198660"/>
            <a:ext cx="1007400" cy="679200"/>
          </a:xfrm>
          <a:prstGeom prst="straightConnector1">
            <a:avLst/>
          </a:prstGeom>
          <a:noFill/>
          <a:ln cap="flat" cmpd="sng" w="9525">
            <a:solidFill>
              <a:srgbClr val="000000"/>
            </a:solidFill>
            <a:prstDash val="solid"/>
            <a:round/>
            <a:headEnd len="sm" w="sm" type="none"/>
            <a:tailEnd len="med" w="med" type="triangle"/>
          </a:ln>
        </p:spPr>
      </p:cxnSp>
      <p:sp>
        <p:nvSpPr>
          <p:cNvPr id="422" name="Google Shape;422;p36"/>
          <p:cNvSpPr/>
          <p:nvPr/>
        </p:nvSpPr>
        <p:spPr>
          <a:xfrm>
            <a:off x="6819534" y="2009264"/>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a:t>
            </a:r>
            <a:endParaRPr/>
          </a:p>
        </p:txBody>
      </p:sp>
      <p:sp>
        <p:nvSpPr>
          <p:cNvPr id="428" name="Google Shape;428;p36"/>
          <p:cNvSpPr/>
          <p:nvPr/>
        </p:nvSpPr>
        <p:spPr>
          <a:xfrm>
            <a:off x="7596400" y="2005549"/>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Noto Sans Symbols"/>
              <a:buNone/>
            </a:pPr>
            <a:r>
              <a:rPr b="0" i="0" lang="en" sz="1400" u="none" cap="none" strike="noStrike">
                <a:solidFill>
                  <a:srgbClr val="000000"/>
                </a:solidFill>
                <a:latin typeface="Noto Sans Symbols"/>
                <a:ea typeface="Noto Sans Symbols"/>
                <a:cs typeface="Noto Sans Symbols"/>
                <a:sym typeface="Noto Sans Symbols"/>
              </a:rPr>
              <a:t>σ</a:t>
            </a:r>
            <a:endParaRPr/>
          </a:p>
        </p:txBody>
      </p:sp>
      <p:cxnSp>
        <p:nvCxnSpPr>
          <p:cNvPr id="429" name="Google Shape;429;p36"/>
          <p:cNvCxnSpPr/>
          <p:nvPr/>
        </p:nvCxnSpPr>
        <p:spPr>
          <a:xfrm>
            <a:off x="7170287" y="2187445"/>
            <a:ext cx="411300" cy="0"/>
          </a:xfrm>
          <a:prstGeom prst="straightConnector1">
            <a:avLst/>
          </a:prstGeom>
          <a:noFill/>
          <a:ln cap="flat" cmpd="sng" w="9525">
            <a:solidFill>
              <a:srgbClr val="000000"/>
            </a:solidFill>
            <a:prstDash val="solid"/>
            <a:round/>
            <a:headEnd len="sm" w="sm" type="none"/>
            <a:tailEnd len="med" w="med" type="triangle"/>
          </a:ln>
        </p:spPr>
      </p:cxnSp>
      <p:cxnSp>
        <p:nvCxnSpPr>
          <p:cNvPr id="430" name="Google Shape;430;p36"/>
          <p:cNvCxnSpPr/>
          <p:nvPr/>
        </p:nvCxnSpPr>
        <p:spPr>
          <a:xfrm>
            <a:off x="7947153" y="2198587"/>
            <a:ext cx="411300" cy="0"/>
          </a:xfrm>
          <a:prstGeom prst="straightConnector1">
            <a:avLst/>
          </a:prstGeom>
          <a:noFill/>
          <a:ln cap="flat" cmpd="sng" w="9525">
            <a:solidFill>
              <a:srgbClr val="000000"/>
            </a:solidFill>
            <a:prstDash val="solid"/>
            <a:round/>
            <a:headEnd len="sm" w="sm" type="none"/>
            <a:tailEnd len="med" w="med" type="triangle"/>
          </a:ln>
        </p:spPr>
      </p:cxnSp>
      <p:sp>
        <p:nvSpPr>
          <p:cNvPr id="431" name="Google Shape;431;p36"/>
          <p:cNvSpPr/>
          <p:nvPr/>
        </p:nvSpPr>
        <p:spPr>
          <a:xfrm>
            <a:off x="4059956" y="1169502"/>
            <a:ext cx="301800" cy="261600"/>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432" name="Google Shape;432;p36"/>
          <p:cNvSpPr/>
          <p:nvPr/>
        </p:nvSpPr>
        <p:spPr>
          <a:xfrm>
            <a:off x="3967032" y="1801401"/>
            <a:ext cx="407400" cy="261600"/>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433" name="Google Shape;433;p36"/>
          <p:cNvSpPr/>
          <p:nvPr/>
        </p:nvSpPr>
        <p:spPr>
          <a:xfrm>
            <a:off x="3967032" y="2403357"/>
            <a:ext cx="407400" cy="261600"/>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434" name="Google Shape;434;p36"/>
          <p:cNvSpPr/>
          <p:nvPr/>
        </p:nvSpPr>
        <p:spPr>
          <a:xfrm>
            <a:off x="3975511" y="2970127"/>
            <a:ext cx="407400" cy="261600"/>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435" name="Google Shape;435;p36"/>
          <p:cNvSpPr/>
          <p:nvPr/>
        </p:nvSpPr>
        <p:spPr>
          <a:xfrm>
            <a:off x="3985051" y="3722810"/>
            <a:ext cx="407400" cy="261600"/>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436" name="Google Shape;436;p36"/>
          <p:cNvSpPr/>
          <p:nvPr/>
        </p:nvSpPr>
        <p:spPr>
          <a:xfrm>
            <a:off x="4970305" y="1562927"/>
            <a:ext cx="407400" cy="261600"/>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437" name="Google Shape;437;p36"/>
          <p:cNvSpPr/>
          <p:nvPr/>
        </p:nvSpPr>
        <p:spPr>
          <a:xfrm>
            <a:off x="4936558" y="2537917"/>
            <a:ext cx="301800" cy="261600"/>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438" name="Google Shape;438;p36"/>
          <p:cNvSpPr/>
          <p:nvPr/>
        </p:nvSpPr>
        <p:spPr>
          <a:xfrm>
            <a:off x="6317897" y="1932206"/>
            <a:ext cx="301800" cy="261600"/>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439" name="Google Shape;439;p36"/>
          <p:cNvSpPr/>
          <p:nvPr/>
        </p:nvSpPr>
        <p:spPr>
          <a:xfrm>
            <a:off x="7102272" y="1932206"/>
            <a:ext cx="2631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B050"/>
              </a:buClr>
              <a:buSzPts val="1100"/>
              <a:buFont typeface="Arial"/>
              <a:buNone/>
            </a:pPr>
            <a:r>
              <a:rPr b="0" i="0" lang="en" sz="1100" u="none" cap="none" strike="noStrike">
                <a:solidFill>
                  <a:srgbClr val="00B050"/>
                </a:solidFill>
                <a:latin typeface="Arial"/>
                <a:ea typeface="Arial"/>
                <a:cs typeface="Arial"/>
                <a:sym typeface="Arial"/>
              </a:rPr>
              <a:t>1</a:t>
            </a:r>
            <a:endParaRPr/>
          </a:p>
        </p:txBody>
      </p:sp>
      <p:sp>
        <p:nvSpPr>
          <p:cNvPr id="440" name="Google Shape;440;p36"/>
          <p:cNvSpPr/>
          <p:nvPr/>
        </p:nvSpPr>
        <p:spPr>
          <a:xfrm>
            <a:off x="7875982" y="1932206"/>
            <a:ext cx="4587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B050"/>
              </a:buClr>
              <a:buSzPts val="1100"/>
              <a:buFont typeface="Arial"/>
              <a:buNone/>
            </a:pPr>
            <a:r>
              <a:rPr b="0" i="0" lang="en" sz="1100" u="none" cap="none" strike="noStrike">
                <a:solidFill>
                  <a:srgbClr val="00B050"/>
                </a:solidFill>
                <a:latin typeface="Arial"/>
                <a:ea typeface="Arial"/>
                <a:cs typeface="Arial"/>
                <a:sym typeface="Arial"/>
              </a:rPr>
              <a:t>0.73</a:t>
            </a:r>
            <a:endParaRPr/>
          </a:p>
        </p:txBody>
      </p:sp>
      <p:sp>
        <p:nvSpPr>
          <p:cNvPr id="441" name="Google Shape;441;p36"/>
          <p:cNvSpPr/>
          <p:nvPr/>
        </p:nvSpPr>
        <p:spPr>
          <a:xfrm>
            <a:off x="5937375" y="3929350"/>
            <a:ext cx="2108100" cy="780600"/>
          </a:xfrm>
          <a:prstGeom prst="rightArrow">
            <a:avLst>
              <a:gd fmla="val 50000" name="adj1"/>
              <a:gd fmla="val 50000" name="adj2"/>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Forward pass</a:t>
            </a:r>
            <a:endParaRPr>
              <a:latin typeface="Ubuntu"/>
              <a:ea typeface="Ubuntu"/>
              <a:cs typeface="Ubuntu"/>
              <a:sym typeface="Ubuntu"/>
            </a:endParaRPr>
          </a:p>
        </p:txBody>
      </p:sp>
      <p:sp>
        <p:nvSpPr>
          <p:cNvPr id="442" name="Google Shape;442;p36"/>
          <p:cNvSpPr txBox="1"/>
          <p:nvPr/>
        </p:nvSpPr>
        <p:spPr>
          <a:xfrm>
            <a:off x="3735563" y="1128000"/>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a:t>
            </a:r>
            <a:r>
              <a:rPr baseline="-25000" lang="en">
                <a:latin typeface="Ubuntu"/>
                <a:ea typeface="Ubuntu"/>
                <a:cs typeface="Ubuntu"/>
                <a:sym typeface="Ubuntu"/>
              </a:rPr>
              <a:t>1</a:t>
            </a:r>
            <a:endParaRPr baseline="-25000">
              <a:latin typeface="Ubuntu"/>
              <a:ea typeface="Ubuntu"/>
              <a:cs typeface="Ubuntu"/>
              <a:sym typeface="Ubuntu"/>
            </a:endParaRPr>
          </a:p>
        </p:txBody>
      </p:sp>
      <p:sp>
        <p:nvSpPr>
          <p:cNvPr id="443" name="Google Shape;443;p36"/>
          <p:cNvSpPr txBox="1"/>
          <p:nvPr/>
        </p:nvSpPr>
        <p:spPr>
          <a:xfrm>
            <a:off x="3735563" y="1834242"/>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x</a:t>
            </a:r>
            <a:r>
              <a:rPr baseline="-25000" lang="en">
                <a:latin typeface="Ubuntu"/>
                <a:ea typeface="Ubuntu"/>
                <a:cs typeface="Ubuntu"/>
                <a:sym typeface="Ubuntu"/>
              </a:rPr>
              <a:t>1</a:t>
            </a:r>
            <a:endParaRPr baseline="-25000">
              <a:latin typeface="Ubuntu"/>
              <a:ea typeface="Ubuntu"/>
              <a:cs typeface="Ubuntu"/>
              <a:sym typeface="Ubuntu"/>
            </a:endParaRPr>
          </a:p>
        </p:txBody>
      </p:sp>
      <p:sp>
        <p:nvSpPr>
          <p:cNvPr id="444" name="Google Shape;444;p36"/>
          <p:cNvSpPr txBox="1"/>
          <p:nvPr/>
        </p:nvSpPr>
        <p:spPr>
          <a:xfrm>
            <a:off x="3735563" y="2311883"/>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a:t>
            </a:r>
            <a:r>
              <a:rPr baseline="-25000" lang="en">
                <a:latin typeface="Ubuntu"/>
                <a:ea typeface="Ubuntu"/>
                <a:cs typeface="Ubuntu"/>
                <a:sym typeface="Ubuntu"/>
              </a:rPr>
              <a:t>2</a:t>
            </a:r>
            <a:endParaRPr baseline="-25000">
              <a:latin typeface="Ubuntu"/>
              <a:ea typeface="Ubuntu"/>
              <a:cs typeface="Ubuntu"/>
              <a:sym typeface="Ubuntu"/>
            </a:endParaRPr>
          </a:p>
        </p:txBody>
      </p:sp>
      <p:sp>
        <p:nvSpPr>
          <p:cNvPr id="445" name="Google Shape;445;p36"/>
          <p:cNvSpPr txBox="1"/>
          <p:nvPr/>
        </p:nvSpPr>
        <p:spPr>
          <a:xfrm>
            <a:off x="3735563" y="3018125"/>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x</a:t>
            </a:r>
            <a:r>
              <a:rPr baseline="-25000" lang="en">
                <a:latin typeface="Ubuntu"/>
                <a:ea typeface="Ubuntu"/>
                <a:cs typeface="Ubuntu"/>
                <a:sym typeface="Ubuntu"/>
              </a:rPr>
              <a:t>2</a:t>
            </a:r>
            <a:endParaRPr baseline="-25000">
              <a:latin typeface="Ubuntu"/>
              <a:ea typeface="Ubuntu"/>
              <a:cs typeface="Ubuntu"/>
              <a:sym typeface="Ubuntu"/>
            </a:endParaRPr>
          </a:p>
        </p:txBody>
      </p:sp>
      <p:sp>
        <p:nvSpPr>
          <p:cNvPr id="446" name="Google Shape;446;p36"/>
          <p:cNvSpPr txBox="1"/>
          <p:nvPr/>
        </p:nvSpPr>
        <p:spPr>
          <a:xfrm>
            <a:off x="3735563" y="3923825"/>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b</a:t>
            </a:r>
            <a:endParaRPr baseline="-25000">
              <a:latin typeface="Ubuntu"/>
              <a:ea typeface="Ubuntu"/>
              <a:cs typeface="Ubuntu"/>
              <a:sym typeface="Ubuntu"/>
            </a:endParaRPr>
          </a:p>
        </p:txBody>
      </p:sp>
      <p:sp>
        <p:nvSpPr>
          <p:cNvPr id="447" name="Google Shape;447;p36"/>
          <p:cNvSpPr txBox="1"/>
          <p:nvPr/>
        </p:nvSpPr>
        <p:spPr>
          <a:xfrm>
            <a:off x="8362213" y="1840725"/>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ŷ</a:t>
            </a:r>
            <a:endParaRPr baseline="-25000">
              <a:latin typeface="Ubuntu"/>
              <a:ea typeface="Ubuntu"/>
              <a:cs typeface="Ubuntu"/>
              <a:sym typeface="Ubuntu"/>
            </a:endParaRPr>
          </a:p>
        </p:txBody>
      </p:sp>
      <p:sp>
        <p:nvSpPr>
          <p:cNvPr id="448" name="Google Shape;448;p36"/>
          <p:cNvSpPr txBox="1"/>
          <p:nvPr/>
        </p:nvSpPr>
        <p:spPr>
          <a:xfrm>
            <a:off x="2451800" y="2579338"/>
            <a:ext cx="1186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ŷ = {</a:t>
            </a:r>
            <a:r>
              <a:rPr lang="en">
                <a:solidFill>
                  <a:srgbClr val="000000"/>
                </a:solidFill>
                <a:latin typeface="Ubuntu"/>
                <a:ea typeface="Ubuntu"/>
                <a:cs typeface="Ubuntu"/>
                <a:sym typeface="Ubuntu"/>
              </a:rPr>
              <a:t>0</a:t>
            </a:r>
            <a:r>
              <a:rPr lang="en">
                <a:latin typeface="Ubuntu"/>
                <a:ea typeface="Ubuntu"/>
                <a:cs typeface="Ubuntu"/>
                <a:sym typeface="Ubuntu"/>
              </a:rPr>
              <a:t>, 1}</a:t>
            </a:r>
            <a:endParaRPr>
              <a:latin typeface="Ubuntu"/>
              <a:ea typeface="Ubuntu"/>
              <a:cs typeface="Ubuntu"/>
              <a:sym typeface="Ubuntu"/>
            </a:endParaRPr>
          </a:p>
        </p:txBody>
      </p:sp>
      <p:sp>
        <p:nvSpPr>
          <p:cNvPr id="449" name="Google Shape;449;p36"/>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Computational graph of a logistic regressor</a:t>
            </a:r>
            <a:endParaRPr b="1"/>
          </a:p>
          <a:p>
            <a:pPr indent="0" lvl="0" marL="0" rtl="0" algn="l">
              <a:spcBef>
                <a:spcPts val="0"/>
              </a:spcBef>
              <a:spcAft>
                <a:spcPts val="0"/>
              </a:spcAft>
              <a:buNone/>
            </a:pPr>
            <a:r>
              <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5" name="Google Shape;455;p37"/>
          <p:cNvSpPr/>
          <p:nvPr/>
        </p:nvSpPr>
        <p:spPr>
          <a:xfrm>
            <a:off x="4715832" y="1596663"/>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x</a:t>
            </a:r>
            <a:endParaRPr/>
          </a:p>
        </p:txBody>
      </p:sp>
      <p:sp>
        <p:nvSpPr>
          <p:cNvPr id="456" name="Google Shape;456;p37"/>
          <p:cNvSpPr/>
          <p:nvPr/>
        </p:nvSpPr>
        <p:spPr>
          <a:xfrm>
            <a:off x="6054217" y="2014310"/>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a:t>
            </a:r>
            <a:endParaRPr/>
          </a:p>
        </p:txBody>
      </p:sp>
      <p:cxnSp>
        <p:nvCxnSpPr>
          <p:cNvPr id="457" name="Google Shape;457;p37"/>
          <p:cNvCxnSpPr/>
          <p:nvPr/>
        </p:nvCxnSpPr>
        <p:spPr>
          <a:xfrm>
            <a:off x="4063673" y="1419030"/>
            <a:ext cx="652200" cy="301800"/>
          </a:xfrm>
          <a:prstGeom prst="straightConnector1">
            <a:avLst/>
          </a:prstGeom>
          <a:noFill/>
          <a:ln cap="flat" cmpd="sng" w="9525">
            <a:solidFill>
              <a:srgbClr val="000000"/>
            </a:solidFill>
            <a:prstDash val="solid"/>
            <a:round/>
            <a:headEnd len="sm" w="sm" type="none"/>
            <a:tailEnd len="med" w="med" type="triangle"/>
          </a:ln>
        </p:spPr>
      </p:cxnSp>
      <p:cxnSp>
        <p:nvCxnSpPr>
          <p:cNvPr id="458" name="Google Shape;458;p37"/>
          <p:cNvCxnSpPr/>
          <p:nvPr/>
        </p:nvCxnSpPr>
        <p:spPr>
          <a:xfrm flipH="1" rot="10800000">
            <a:off x="4063673" y="1854834"/>
            <a:ext cx="657600" cy="233400"/>
          </a:xfrm>
          <a:prstGeom prst="straightConnector1">
            <a:avLst/>
          </a:prstGeom>
          <a:noFill/>
          <a:ln cap="flat" cmpd="sng" w="9525">
            <a:solidFill>
              <a:srgbClr val="000000"/>
            </a:solidFill>
            <a:prstDash val="solid"/>
            <a:round/>
            <a:headEnd len="sm" w="sm" type="none"/>
            <a:tailEnd len="med" w="med" type="triangle"/>
          </a:ln>
        </p:spPr>
      </p:cxnSp>
      <p:cxnSp>
        <p:nvCxnSpPr>
          <p:cNvPr id="459" name="Google Shape;459;p37"/>
          <p:cNvCxnSpPr>
            <a:stCxn id="455" idx="6"/>
            <a:endCxn id="456" idx="1"/>
          </p:cNvCxnSpPr>
          <p:nvPr/>
        </p:nvCxnSpPr>
        <p:spPr>
          <a:xfrm>
            <a:off x="5066532" y="1781013"/>
            <a:ext cx="1038900" cy="287400"/>
          </a:xfrm>
          <a:prstGeom prst="straightConnector1">
            <a:avLst/>
          </a:prstGeom>
          <a:noFill/>
          <a:ln cap="flat" cmpd="sng" w="9525">
            <a:solidFill>
              <a:srgbClr val="000000"/>
            </a:solidFill>
            <a:prstDash val="solid"/>
            <a:round/>
            <a:headEnd len="sm" w="sm" type="none"/>
            <a:tailEnd len="med" w="med" type="triangle"/>
          </a:ln>
        </p:spPr>
      </p:cxnSp>
      <p:cxnSp>
        <p:nvCxnSpPr>
          <p:cNvPr id="460" name="Google Shape;460;p37"/>
          <p:cNvCxnSpPr>
            <a:stCxn id="461" idx="3"/>
            <a:endCxn id="462" idx="3"/>
          </p:cNvCxnSpPr>
          <p:nvPr/>
        </p:nvCxnSpPr>
        <p:spPr>
          <a:xfrm flipH="1" rot="10800000">
            <a:off x="4031693" y="2323969"/>
            <a:ext cx="2839200" cy="1779900"/>
          </a:xfrm>
          <a:prstGeom prst="straightConnector1">
            <a:avLst/>
          </a:prstGeom>
          <a:noFill/>
          <a:ln cap="flat" cmpd="sng" w="9525">
            <a:solidFill>
              <a:srgbClr val="000000"/>
            </a:solidFill>
            <a:prstDash val="solid"/>
            <a:round/>
            <a:headEnd len="sm" w="sm" type="none"/>
            <a:tailEnd len="med" w="med" type="triangle"/>
          </a:ln>
        </p:spPr>
      </p:cxnSp>
      <p:cxnSp>
        <p:nvCxnSpPr>
          <p:cNvPr id="463" name="Google Shape;463;p37"/>
          <p:cNvCxnSpPr/>
          <p:nvPr/>
        </p:nvCxnSpPr>
        <p:spPr>
          <a:xfrm>
            <a:off x="6404970" y="2187445"/>
            <a:ext cx="411300" cy="0"/>
          </a:xfrm>
          <a:prstGeom prst="straightConnector1">
            <a:avLst/>
          </a:prstGeom>
          <a:noFill/>
          <a:ln cap="flat" cmpd="sng" w="9525">
            <a:solidFill>
              <a:srgbClr val="000000"/>
            </a:solidFill>
            <a:prstDash val="solid"/>
            <a:round/>
            <a:headEnd len="sm" w="sm" type="none"/>
            <a:tailEnd len="med" w="med" type="triangle"/>
          </a:ln>
        </p:spPr>
      </p:cxnSp>
      <p:sp>
        <p:nvSpPr>
          <p:cNvPr id="464" name="Google Shape;464;p37"/>
          <p:cNvSpPr/>
          <p:nvPr/>
        </p:nvSpPr>
        <p:spPr>
          <a:xfrm>
            <a:off x="4712115" y="2774969"/>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x</a:t>
            </a:r>
            <a:endParaRPr/>
          </a:p>
        </p:txBody>
      </p:sp>
      <p:cxnSp>
        <p:nvCxnSpPr>
          <p:cNvPr id="465" name="Google Shape;465;p37"/>
          <p:cNvCxnSpPr/>
          <p:nvPr/>
        </p:nvCxnSpPr>
        <p:spPr>
          <a:xfrm>
            <a:off x="4059956" y="2597336"/>
            <a:ext cx="652200" cy="301800"/>
          </a:xfrm>
          <a:prstGeom prst="straightConnector1">
            <a:avLst/>
          </a:prstGeom>
          <a:noFill/>
          <a:ln cap="flat" cmpd="sng" w="9525">
            <a:solidFill>
              <a:srgbClr val="000000"/>
            </a:solidFill>
            <a:prstDash val="solid"/>
            <a:round/>
            <a:headEnd len="sm" w="sm" type="none"/>
            <a:tailEnd len="med" w="med" type="triangle"/>
          </a:ln>
        </p:spPr>
      </p:cxnSp>
      <p:cxnSp>
        <p:nvCxnSpPr>
          <p:cNvPr id="466" name="Google Shape;466;p37"/>
          <p:cNvCxnSpPr/>
          <p:nvPr/>
        </p:nvCxnSpPr>
        <p:spPr>
          <a:xfrm flipH="1" rot="10800000">
            <a:off x="4059956" y="3033140"/>
            <a:ext cx="657600" cy="233400"/>
          </a:xfrm>
          <a:prstGeom prst="straightConnector1">
            <a:avLst/>
          </a:prstGeom>
          <a:noFill/>
          <a:ln cap="flat" cmpd="sng" w="9525">
            <a:solidFill>
              <a:srgbClr val="000000"/>
            </a:solidFill>
            <a:prstDash val="solid"/>
            <a:round/>
            <a:headEnd len="sm" w="sm" type="none"/>
            <a:tailEnd len="med" w="med" type="triangle"/>
          </a:ln>
        </p:spPr>
      </p:cxnSp>
      <p:cxnSp>
        <p:nvCxnSpPr>
          <p:cNvPr id="467" name="Google Shape;467;p37"/>
          <p:cNvCxnSpPr>
            <a:endCxn id="456" idx="2"/>
          </p:cNvCxnSpPr>
          <p:nvPr/>
        </p:nvCxnSpPr>
        <p:spPr>
          <a:xfrm flipH="1" rot="10800000">
            <a:off x="5046817" y="2198660"/>
            <a:ext cx="1007400" cy="679200"/>
          </a:xfrm>
          <a:prstGeom prst="straightConnector1">
            <a:avLst/>
          </a:prstGeom>
          <a:noFill/>
          <a:ln cap="flat" cmpd="sng" w="9525">
            <a:solidFill>
              <a:srgbClr val="000000"/>
            </a:solidFill>
            <a:prstDash val="solid"/>
            <a:round/>
            <a:headEnd len="sm" w="sm" type="none"/>
            <a:tailEnd len="med" w="med" type="triangle"/>
          </a:ln>
        </p:spPr>
      </p:cxnSp>
      <p:sp>
        <p:nvSpPr>
          <p:cNvPr id="462" name="Google Shape;462;p37"/>
          <p:cNvSpPr/>
          <p:nvPr/>
        </p:nvSpPr>
        <p:spPr>
          <a:xfrm>
            <a:off x="6819534" y="2009264"/>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a:t>
            </a:r>
            <a:endParaRPr/>
          </a:p>
        </p:txBody>
      </p:sp>
      <p:sp>
        <p:nvSpPr>
          <p:cNvPr id="468" name="Google Shape;468;p37"/>
          <p:cNvSpPr/>
          <p:nvPr/>
        </p:nvSpPr>
        <p:spPr>
          <a:xfrm>
            <a:off x="7596400" y="2005549"/>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Noto Sans Symbols"/>
              <a:buNone/>
            </a:pPr>
            <a:r>
              <a:rPr b="0" i="0" lang="en" sz="1400" u="none" cap="none" strike="noStrike">
                <a:solidFill>
                  <a:srgbClr val="000000"/>
                </a:solidFill>
                <a:latin typeface="Noto Sans Symbols"/>
                <a:ea typeface="Noto Sans Symbols"/>
                <a:cs typeface="Noto Sans Symbols"/>
                <a:sym typeface="Noto Sans Symbols"/>
              </a:rPr>
              <a:t>σ</a:t>
            </a:r>
            <a:endParaRPr/>
          </a:p>
        </p:txBody>
      </p:sp>
      <p:cxnSp>
        <p:nvCxnSpPr>
          <p:cNvPr id="469" name="Google Shape;469;p37"/>
          <p:cNvCxnSpPr/>
          <p:nvPr/>
        </p:nvCxnSpPr>
        <p:spPr>
          <a:xfrm>
            <a:off x="7170287" y="2187445"/>
            <a:ext cx="411300" cy="0"/>
          </a:xfrm>
          <a:prstGeom prst="straightConnector1">
            <a:avLst/>
          </a:prstGeom>
          <a:noFill/>
          <a:ln cap="flat" cmpd="sng" w="9525">
            <a:solidFill>
              <a:srgbClr val="000000"/>
            </a:solidFill>
            <a:prstDash val="solid"/>
            <a:round/>
            <a:headEnd len="sm" w="sm" type="none"/>
            <a:tailEnd len="med" w="med" type="triangle"/>
          </a:ln>
        </p:spPr>
      </p:cxnSp>
      <p:cxnSp>
        <p:nvCxnSpPr>
          <p:cNvPr id="470" name="Google Shape;470;p37"/>
          <p:cNvCxnSpPr/>
          <p:nvPr/>
        </p:nvCxnSpPr>
        <p:spPr>
          <a:xfrm>
            <a:off x="7947153" y="2198587"/>
            <a:ext cx="411300" cy="0"/>
          </a:xfrm>
          <a:prstGeom prst="straightConnector1">
            <a:avLst/>
          </a:prstGeom>
          <a:noFill/>
          <a:ln cap="flat" cmpd="sng" w="9525">
            <a:solidFill>
              <a:srgbClr val="000000"/>
            </a:solidFill>
            <a:prstDash val="solid"/>
            <a:round/>
            <a:headEnd len="sm" w="sm" type="none"/>
            <a:tailEnd len="med" w="med" type="triangle"/>
          </a:ln>
        </p:spPr>
      </p:cxnSp>
      <p:sp>
        <p:nvSpPr>
          <p:cNvPr id="471" name="Google Shape;471;p37"/>
          <p:cNvSpPr txBox="1"/>
          <p:nvPr/>
        </p:nvSpPr>
        <p:spPr>
          <a:xfrm>
            <a:off x="152400" y="634650"/>
            <a:ext cx="3423300" cy="1400400"/>
          </a:xfrm>
          <a:prstGeom prst="rect">
            <a:avLst/>
          </a:prstGeom>
          <a:noFill/>
          <a:ln cap="flat" cmpd="sng" w="9525">
            <a:solidFill>
              <a:srgbClr val="FF6633"/>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u="sng">
                <a:solidFill>
                  <a:srgbClr val="FF6633"/>
                </a:solidFill>
                <a:latin typeface="Ubuntu"/>
                <a:ea typeface="Ubuntu"/>
                <a:cs typeface="Ubuntu"/>
                <a:sym typeface="Ubuntu"/>
              </a:rPr>
              <a:t>Challenge</a:t>
            </a:r>
            <a:r>
              <a:rPr lang="en" sz="1800">
                <a:solidFill>
                  <a:srgbClr val="FF6633"/>
                </a:solidFill>
                <a:latin typeface="Ubuntu"/>
                <a:ea typeface="Ubuntu"/>
                <a:cs typeface="Ubuntu"/>
                <a:sym typeface="Ubuntu"/>
              </a:rPr>
              <a:t>: How to compute the gradient of the loss function with respect to w</a:t>
            </a:r>
            <a:r>
              <a:rPr baseline="-25000" lang="en" sz="1800">
                <a:solidFill>
                  <a:srgbClr val="FF6633"/>
                </a:solidFill>
                <a:latin typeface="Ubuntu"/>
                <a:ea typeface="Ubuntu"/>
                <a:cs typeface="Ubuntu"/>
                <a:sym typeface="Ubuntu"/>
              </a:rPr>
              <a:t>1</a:t>
            </a:r>
            <a:r>
              <a:rPr lang="en" sz="1800">
                <a:solidFill>
                  <a:srgbClr val="FF6633"/>
                </a:solidFill>
                <a:latin typeface="Ubuntu"/>
                <a:ea typeface="Ubuntu"/>
                <a:cs typeface="Ubuntu"/>
                <a:sym typeface="Ubuntu"/>
              </a:rPr>
              <a:t> or w</a:t>
            </a:r>
            <a:r>
              <a:rPr baseline="-25000" lang="en" sz="1800">
                <a:solidFill>
                  <a:srgbClr val="FF6633"/>
                </a:solidFill>
                <a:latin typeface="Ubuntu"/>
                <a:ea typeface="Ubuntu"/>
                <a:cs typeface="Ubuntu"/>
                <a:sym typeface="Ubuntu"/>
              </a:rPr>
              <a:t>2</a:t>
            </a:r>
            <a:r>
              <a:rPr lang="en" sz="1800">
                <a:solidFill>
                  <a:srgbClr val="FF6633"/>
                </a:solidFill>
                <a:latin typeface="Ubuntu"/>
                <a:ea typeface="Ubuntu"/>
                <a:cs typeface="Ubuntu"/>
                <a:sym typeface="Ubuntu"/>
              </a:rPr>
              <a:t> ?</a:t>
            </a:r>
            <a:endParaRPr sz="1800">
              <a:solidFill>
                <a:srgbClr val="FF6633"/>
              </a:solidFill>
              <a:latin typeface="Ubuntu"/>
              <a:ea typeface="Ubuntu"/>
              <a:cs typeface="Ubuntu"/>
              <a:sym typeface="Ubuntu"/>
            </a:endParaRPr>
          </a:p>
          <a:p>
            <a:pPr indent="0" lvl="0" marL="0" rtl="0" algn="just">
              <a:lnSpc>
                <a:spcPct val="115000"/>
              </a:lnSpc>
              <a:spcBef>
                <a:spcPts val="0"/>
              </a:spcBef>
              <a:spcAft>
                <a:spcPts val="0"/>
              </a:spcAft>
              <a:buNone/>
            </a:pPr>
            <a:r>
              <a:t/>
            </a:r>
            <a:endParaRPr sz="1800">
              <a:solidFill>
                <a:srgbClr val="FF6633"/>
              </a:solidFill>
              <a:latin typeface="Ubuntu"/>
              <a:ea typeface="Ubuntu"/>
              <a:cs typeface="Ubuntu"/>
              <a:sym typeface="Ubuntu"/>
            </a:endParaRPr>
          </a:p>
          <a:p>
            <a:pPr indent="0" lvl="0" marL="0" rtl="0" algn="just">
              <a:lnSpc>
                <a:spcPct val="115000"/>
              </a:lnSpc>
              <a:spcBef>
                <a:spcPts val="0"/>
              </a:spcBef>
              <a:spcAft>
                <a:spcPts val="0"/>
              </a:spcAft>
              <a:buNone/>
            </a:pPr>
            <a:r>
              <a:t/>
            </a:r>
            <a:endParaRPr sz="1800">
              <a:solidFill>
                <a:srgbClr val="FF6633"/>
              </a:solidFill>
              <a:latin typeface="Ubuntu"/>
              <a:ea typeface="Ubuntu"/>
              <a:cs typeface="Ubuntu"/>
              <a:sym typeface="Ubuntu"/>
            </a:endParaRPr>
          </a:p>
          <a:p>
            <a:pPr indent="0" lvl="0" marL="0" rtl="0" algn="l">
              <a:lnSpc>
                <a:spcPct val="115000"/>
              </a:lnSpc>
              <a:spcBef>
                <a:spcPts val="0"/>
              </a:spcBef>
              <a:spcAft>
                <a:spcPts val="0"/>
              </a:spcAft>
              <a:buNone/>
            </a:pPr>
            <a:r>
              <a:t/>
            </a:r>
            <a:endParaRPr sz="1800">
              <a:solidFill>
                <a:srgbClr val="FF6633"/>
              </a:solidFill>
              <a:latin typeface="Ubuntu"/>
              <a:ea typeface="Ubuntu"/>
              <a:cs typeface="Ubuntu"/>
              <a:sym typeface="Ubuntu"/>
            </a:endParaRPr>
          </a:p>
          <a:p>
            <a:pPr indent="0" lvl="0" marL="0" rtl="0" algn="just">
              <a:lnSpc>
                <a:spcPct val="115000"/>
              </a:lnSpc>
              <a:spcBef>
                <a:spcPts val="0"/>
              </a:spcBef>
              <a:spcAft>
                <a:spcPts val="0"/>
              </a:spcAft>
              <a:buNone/>
            </a:pPr>
            <a:r>
              <a:t/>
            </a:r>
            <a:endParaRPr sz="1800">
              <a:solidFill>
                <a:srgbClr val="FF6633"/>
              </a:solidFill>
              <a:latin typeface="Ubuntu"/>
              <a:ea typeface="Ubuntu"/>
              <a:cs typeface="Ubuntu"/>
              <a:sym typeface="Ubuntu"/>
            </a:endParaRPr>
          </a:p>
        </p:txBody>
      </p:sp>
      <p:sp>
        <p:nvSpPr>
          <p:cNvPr id="472" name="Google Shape;472;p37"/>
          <p:cNvSpPr txBox="1"/>
          <p:nvPr/>
        </p:nvSpPr>
        <p:spPr>
          <a:xfrm>
            <a:off x="3735563" y="1128000"/>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a:t>
            </a:r>
            <a:r>
              <a:rPr baseline="-25000" lang="en">
                <a:latin typeface="Ubuntu"/>
                <a:ea typeface="Ubuntu"/>
                <a:cs typeface="Ubuntu"/>
                <a:sym typeface="Ubuntu"/>
              </a:rPr>
              <a:t>1</a:t>
            </a:r>
            <a:endParaRPr baseline="-25000">
              <a:latin typeface="Ubuntu"/>
              <a:ea typeface="Ubuntu"/>
              <a:cs typeface="Ubuntu"/>
              <a:sym typeface="Ubuntu"/>
            </a:endParaRPr>
          </a:p>
        </p:txBody>
      </p:sp>
      <p:sp>
        <p:nvSpPr>
          <p:cNvPr id="473" name="Google Shape;473;p37"/>
          <p:cNvSpPr txBox="1"/>
          <p:nvPr/>
        </p:nvSpPr>
        <p:spPr>
          <a:xfrm>
            <a:off x="3735563" y="1834242"/>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x</a:t>
            </a:r>
            <a:r>
              <a:rPr baseline="-25000" lang="en">
                <a:latin typeface="Ubuntu"/>
                <a:ea typeface="Ubuntu"/>
                <a:cs typeface="Ubuntu"/>
                <a:sym typeface="Ubuntu"/>
              </a:rPr>
              <a:t>1</a:t>
            </a:r>
            <a:endParaRPr baseline="-25000">
              <a:latin typeface="Ubuntu"/>
              <a:ea typeface="Ubuntu"/>
              <a:cs typeface="Ubuntu"/>
              <a:sym typeface="Ubuntu"/>
            </a:endParaRPr>
          </a:p>
        </p:txBody>
      </p:sp>
      <p:sp>
        <p:nvSpPr>
          <p:cNvPr id="474" name="Google Shape;474;p37"/>
          <p:cNvSpPr txBox="1"/>
          <p:nvPr/>
        </p:nvSpPr>
        <p:spPr>
          <a:xfrm>
            <a:off x="3735563" y="2311883"/>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a:t>
            </a:r>
            <a:r>
              <a:rPr baseline="-25000" lang="en">
                <a:latin typeface="Ubuntu"/>
                <a:ea typeface="Ubuntu"/>
                <a:cs typeface="Ubuntu"/>
                <a:sym typeface="Ubuntu"/>
              </a:rPr>
              <a:t>2</a:t>
            </a:r>
            <a:endParaRPr baseline="-25000">
              <a:latin typeface="Ubuntu"/>
              <a:ea typeface="Ubuntu"/>
              <a:cs typeface="Ubuntu"/>
              <a:sym typeface="Ubuntu"/>
            </a:endParaRPr>
          </a:p>
        </p:txBody>
      </p:sp>
      <p:sp>
        <p:nvSpPr>
          <p:cNvPr id="475" name="Google Shape;475;p37"/>
          <p:cNvSpPr txBox="1"/>
          <p:nvPr/>
        </p:nvSpPr>
        <p:spPr>
          <a:xfrm>
            <a:off x="3735563" y="3018125"/>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x</a:t>
            </a:r>
            <a:r>
              <a:rPr baseline="-25000" lang="en">
                <a:latin typeface="Ubuntu"/>
                <a:ea typeface="Ubuntu"/>
                <a:cs typeface="Ubuntu"/>
                <a:sym typeface="Ubuntu"/>
              </a:rPr>
              <a:t>2</a:t>
            </a:r>
            <a:endParaRPr baseline="-25000">
              <a:latin typeface="Ubuntu"/>
              <a:ea typeface="Ubuntu"/>
              <a:cs typeface="Ubuntu"/>
              <a:sym typeface="Ubuntu"/>
            </a:endParaRPr>
          </a:p>
        </p:txBody>
      </p:sp>
      <p:sp>
        <p:nvSpPr>
          <p:cNvPr id="476" name="Google Shape;476;p37"/>
          <p:cNvSpPr txBox="1"/>
          <p:nvPr/>
        </p:nvSpPr>
        <p:spPr>
          <a:xfrm>
            <a:off x="3735563" y="3923825"/>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b</a:t>
            </a:r>
            <a:endParaRPr baseline="-25000">
              <a:latin typeface="Ubuntu"/>
              <a:ea typeface="Ubuntu"/>
              <a:cs typeface="Ubuntu"/>
              <a:sym typeface="Ubuntu"/>
            </a:endParaRPr>
          </a:p>
        </p:txBody>
      </p:sp>
      <p:sp>
        <p:nvSpPr>
          <p:cNvPr id="477" name="Google Shape;477;p37"/>
          <p:cNvSpPr txBox="1"/>
          <p:nvPr/>
        </p:nvSpPr>
        <p:spPr>
          <a:xfrm>
            <a:off x="8401623" y="3419800"/>
            <a:ext cx="3507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y</a:t>
            </a:r>
            <a:endParaRPr baseline="-25000">
              <a:latin typeface="Ubuntu"/>
              <a:ea typeface="Ubuntu"/>
              <a:cs typeface="Ubuntu"/>
              <a:sym typeface="Ubuntu"/>
            </a:endParaRPr>
          </a:p>
        </p:txBody>
      </p:sp>
      <p:sp>
        <p:nvSpPr>
          <p:cNvPr id="478" name="Google Shape;478;p37"/>
          <p:cNvSpPr/>
          <p:nvPr/>
        </p:nvSpPr>
        <p:spPr>
          <a:xfrm>
            <a:off x="8374950" y="2338200"/>
            <a:ext cx="289200" cy="1150200"/>
          </a:xfrm>
          <a:prstGeom prst="upDown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9" name="Google Shape;479;p37"/>
          <p:cNvPicPr preferRelativeResize="0"/>
          <p:nvPr/>
        </p:nvPicPr>
        <p:blipFill rotWithShape="1">
          <a:blip r:embed="rId3">
            <a:alphaModFix/>
          </a:blip>
          <a:srcRect b="50362" l="4746" r="72939" t="0"/>
          <a:stretch/>
        </p:blipFill>
        <p:spPr>
          <a:xfrm>
            <a:off x="8023352" y="2728688"/>
            <a:ext cx="1007399" cy="365750"/>
          </a:xfrm>
          <a:prstGeom prst="rect">
            <a:avLst/>
          </a:prstGeom>
          <a:noFill/>
          <a:ln cap="flat" cmpd="sng" w="9525">
            <a:solidFill>
              <a:srgbClr val="000000"/>
            </a:solidFill>
            <a:prstDash val="solid"/>
            <a:round/>
            <a:headEnd len="sm" w="sm" type="none"/>
            <a:tailEnd len="sm" w="sm" type="none"/>
          </a:ln>
        </p:spPr>
      </p:pic>
      <p:sp>
        <p:nvSpPr>
          <p:cNvPr id="480" name="Google Shape;480;p37"/>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Computational graph of a perceptron</a:t>
            </a:r>
            <a:endParaRPr/>
          </a:p>
          <a:p>
            <a:pPr indent="0" lvl="0" marL="0" rtl="0" algn="l">
              <a:spcBef>
                <a:spcPts val="0"/>
              </a:spcBef>
              <a:spcAft>
                <a:spcPts val="0"/>
              </a:spcAft>
              <a:buNone/>
            </a:pPr>
            <a:r>
              <a:t/>
            </a:r>
            <a:endParaRPr/>
          </a:p>
        </p:txBody>
      </p:sp>
      <p:pic>
        <p:nvPicPr>
          <p:cNvPr id="481" name="Google Shape;481;p37"/>
          <p:cNvPicPr preferRelativeResize="0"/>
          <p:nvPr/>
        </p:nvPicPr>
        <p:blipFill>
          <a:blip r:embed="rId4">
            <a:alphaModFix/>
          </a:blip>
          <a:stretch>
            <a:fillRect/>
          </a:stretch>
        </p:blipFill>
        <p:spPr>
          <a:xfrm>
            <a:off x="803900" y="2148775"/>
            <a:ext cx="1723751" cy="2803650"/>
          </a:xfrm>
          <a:prstGeom prst="rect">
            <a:avLst/>
          </a:prstGeom>
          <a:noFill/>
          <a:ln>
            <a:noFill/>
          </a:ln>
        </p:spPr>
      </p:pic>
      <p:sp>
        <p:nvSpPr>
          <p:cNvPr id="482" name="Google Shape;482;p37"/>
          <p:cNvSpPr txBox="1"/>
          <p:nvPr/>
        </p:nvSpPr>
        <p:spPr>
          <a:xfrm>
            <a:off x="8362213" y="1993125"/>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ŷ</a:t>
            </a:r>
            <a:endParaRPr baseline="-25000">
              <a:latin typeface="Ubuntu"/>
              <a:ea typeface="Ubuntu"/>
              <a:cs typeface="Ubuntu"/>
              <a:sym typeface="Ubuntu"/>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8" name="Google Shape;488;p38"/>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Gradients from composition (chain rule)</a:t>
            </a:r>
            <a:endParaRPr/>
          </a:p>
          <a:p>
            <a:pPr indent="0" lvl="0" marL="0" rtl="0" algn="l">
              <a:spcBef>
                <a:spcPts val="0"/>
              </a:spcBef>
              <a:spcAft>
                <a:spcPts val="0"/>
              </a:spcAft>
              <a:buNone/>
            </a:pPr>
            <a:r>
              <a:t/>
            </a:r>
            <a:endParaRPr/>
          </a:p>
        </p:txBody>
      </p:sp>
      <p:pic>
        <p:nvPicPr>
          <p:cNvPr id="489" name="Google Shape;489;p38"/>
          <p:cNvPicPr preferRelativeResize="0"/>
          <p:nvPr/>
        </p:nvPicPr>
        <p:blipFill rotWithShape="1">
          <a:blip r:embed="rId3">
            <a:alphaModFix/>
          </a:blip>
          <a:srcRect b="0" l="0" r="0" t="0"/>
          <a:stretch/>
        </p:blipFill>
        <p:spPr>
          <a:xfrm>
            <a:off x="451550" y="627075"/>
            <a:ext cx="8568225" cy="4196724"/>
          </a:xfrm>
          <a:prstGeom prst="rect">
            <a:avLst/>
          </a:prstGeom>
          <a:noFill/>
          <a:ln>
            <a:noFill/>
          </a:ln>
        </p:spPr>
      </p:pic>
      <p:sp>
        <p:nvSpPr>
          <p:cNvPr id="490" name="Google Shape;490;p38"/>
          <p:cNvSpPr/>
          <p:nvPr/>
        </p:nvSpPr>
        <p:spPr>
          <a:xfrm>
            <a:off x="5937375" y="3929350"/>
            <a:ext cx="2108100" cy="780600"/>
          </a:xfrm>
          <a:prstGeom prst="rightArrow">
            <a:avLst>
              <a:gd fmla="val 50000" name="adj1"/>
              <a:gd fmla="val 50000" name="adj2"/>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Forward pass</a:t>
            </a:r>
            <a:endParaRPr>
              <a:latin typeface="Ubuntu"/>
              <a:ea typeface="Ubuntu"/>
              <a:cs typeface="Ubuntu"/>
              <a:sym typeface="Ubuntu"/>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0" name="Google Shape;90;p2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Acknowledgements</a:t>
            </a:r>
            <a:endParaRPr>
              <a:solidFill>
                <a:srgbClr val="2980B9"/>
              </a:solidFill>
            </a:endParaRPr>
          </a:p>
        </p:txBody>
      </p:sp>
      <p:grpSp>
        <p:nvGrpSpPr>
          <p:cNvPr id="91" name="Google Shape;91;p21"/>
          <p:cNvGrpSpPr/>
          <p:nvPr/>
        </p:nvGrpSpPr>
        <p:grpSpPr>
          <a:xfrm>
            <a:off x="3140591" y="1071597"/>
            <a:ext cx="4084837" cy="1529223"/>
            <a:chOff x="2534000" y="1807134"/>
            <a:chExt cx="4084837" cy="1529223"/>
          </a:xfrm>
        </p:grpSpPr>
        <p:sp>
          <p:nvSpPr>
            <p:cNvPr id="92" name="Google Shape;92;p21"/>
            <p:cNvSpPr txBox="1"/>
            <p:nvPr/>
          </p:nvSpPr>
          <p:spPr>
            <a:xfrm>
              <a:off x="3902638" y="1807134"/>
              <a:ext cx="2716200" cy="7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u="sng">
                  <a:solidFill>
                    <a:schemeClr val="hlink"/>
                  </a:solidFill>
                  <a:latin typeface="Ubuntu"/>
                  <a:ea typeface="Ubuntu"/>
                  <a:cs typeface="Ubuntu"/>
                  <a:sym typeface="Ubuntu"/>
                  <a:hlinkClick r:id="rId3"/>
                </a:rPr>
                <a:t>Kevin McGuinness</a:t>
              </a:r>
              <a:endParaRPr sz="2000">
                <a:solidFill>
                  <a:srgbClr val="434343"/>
                </a:solidFill>
                <a:latin typeface="Ubuntu"/>
                <a:ea typeface="Ubuntu"/>
                <a:cs typeface="Ubuntu"/>
                <a:sym typeface="Ubuntu"/>
              </a:endParaRPr>
            </a:p>
            <a:p>
              <a:pPr indent="0" lvl="0" marL="0" rtl="0" algn="l">
                <a:spcBef>
                  <a:spcPts val="0"/>
                </a:spcBef>
                <a:spcAft>
                  <a:spcPts val="0"/>
                </a:spcAft>
                <a:buNone/>
              </a:pPr>
              <a:r>
                <a:rPr lang="en" sz="1000">
                  <a:solidFill>
                    <a:srgbClr val="78909C"/>
                  </a:solidFill>
                  <a:latin typeface="Ubuntu"/>
                  <a:ea typeface="Ubuntu"/>
                  <a:cs typeface="Ubuntu"/>
                  <a:sym typeface="Ubuntu"/>
                </a:rPr>
                <a:t>kevin.mcguinness@dcu.ie</a:t>
              </a:r>
              <a:endParaRPr sz="1000">
                <a:solidFill>
                  <a:srgbClr val="78909C"/>
                </a:solidFill>
                <a:latin typeface="Ubuntu"/>
                <a:ea typeface="Ubuntu"/>
                <a:cs typeface="Ubuntu"/>
                <a:sym typeface="Ubuntu"/>
              </a:endParaRPr>
            </a:p>
          </p:txBody>
        </p:sp>
        <p:sp>
          <p:nvSpPr>
            <p:cNvPr id="93" name="Google Shape;93;p21"/>
            <p:cNvSpPr txBox="1"/>
            <p:nvPr/>
          </p:nvSpPr>
          <p:spPr>
            <a:xfrm>
              <a:off x="3902638" y="2480757"/>
              <a:ext cx="27162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solidFill>
                    <a:srgbClr val="434343"/>
                  </a:solidFill>
                  <a:latin typeface="Ubuntu"/>
                  <a:ea typeface="Ubuntu"/>
                  <a:cs typeface="Ubuntu"/>
                  <a:sym typeface="Ubuntu"/>
                </a:rPr>
                <a:t>Research Fellow</a:t>
              </a:r>
              <a:endParaRPr>
                <a:solidFill>
                  <a:srgbClr val="434343"/>
                </a:solidFill>
                <a:latin typeface="Ubuntu"/>
                <a:ea typeface="Ubuntu"/>
                <a:cs typeface="Ubuntu"/>
                <a:sym typeface="Ubuntu"/>
              </a:endParaRPr>
            </a:p>
            <a:p>
              <a:pPr indent="0" lvl="0" marL="0" rtl="0" algn="l">
                <a:spcBef>
                  <a:spcPts val="0"/>
                </a:spcBef>
                <a:spcAft>
                  <a:spcPts val="0"/>
                </a:spcAft>
                <a:buClr>
                  <a:srgbClr val="000000"/>
                </a:buClr>
                <a:buSzPts val="1100"/>
                <a:buFont typeface="Arial"/>
                <a:buNone/>
              </a:pPr>
              <a:r>
                <a:rPr lang="en" sz="1000">
                  <a:solidFill>
                    <a:srgbClr val="78909C"/>
                  </a:solidFill>
                  <a:uFill>
                    <a:noFill/>
                  </a:uFill>
                  <a:latin typeface="Ubuntu"/>
                  <a:ea typeface="Ubuntu"/>
                  <a:cs typeface="Ubuntu"/>
                  <a:sym typeface="Ubuntu"/>
                  <a:hlinkClick r:id="rId4">
                    <a:extLst>
                      <a:ext uri="{A12FA001-AC4F-418D-AE19-62706E023703}">
                        <ahyp:hlinkClr val="tx"/>
                      </a:ext>
                    </a:extLst>
                  </a:hlinkClick>
                </a:rPr>
                <a:t>Insight Centre for Data Analytics</a:t>
              </a:r>
              <a:endParaRPr sz="1000">
                <a:solidFill>
                  <a:srgbClr val="78909C"/>
                </a:solidFill>
                <a:latin typeface="Ubuntu"/>
                <a:ea typeface="Ubuntu"/>
                <a:cs typeface="Ubuntu"/>
                <a:sym typeface="Ubuntu"/>
              </a:endParaRPr>
            </a:p>
            <a:p>
              <a:pPr indent="0" lvl="0" marL="0" rtl="0" algn="l">
                <a:spcBef>
                  <a:spcPts val="0"/>
                </a:spcBef>
                <a:spcAft>
                  <a:spcPts val="0"/>
                </a:spcAft>
                <a:buClr>
                  <a:srgbClr val="000000"/>
                </a:buClr>
                <a:buSzPts val="1100"/>
                <a:buFont typeface="Arial"/>
                <a:buNone/>
              </a:pPr>
              <a:r>
                <a:rPr lang="en" sz="1000">
                  <a:solidFill>
                    <a:srgbClr val="78909C"/>
                  </a:solidFill>
                  <a:uFill>
                    <a:noFill/>
                  </a:uFill>
                  <a:latin typeface="Ubuntu"/>
                  <a:ea typeface="Ubuntu"/>
                  <a:cs typeface="Ubuntu"/>
                  <a:sym typeface="Ubuntu"/>
                  <a:hlinkClick r:id="rId5">
                    <a:extLst>
                      <a:ext uri="{A12FA001-AC4F-418D-AE19-62706E023703}">
                        <ahyp:hlinkClr val="tx"/>
                      </a:ext>
                    </a:extLst>
                  </a:hlinkClick>
                </a:rPr>
                <a:t>Dublin City University</a:t>
              </a:r>
              <a:endParaRPr sz="900">
                <a:solidFill>
                  <a:srgbClr val="78909C"/>
                </a:solidFill>
              </a:endParaRPr>
            </a:p>
          </p:txBody>
        </p:sp>
        <p:pic>
          <p:nvPicPr>
            <p:cNvPr id="94" name="Google Shape;94;p21"/>
            <p:cNvPicPr preferRelativeResize="0"/>
            <p:nvPr/>
          </p:nvPicPr>
          <p:blipFill>
            <a:blip r:embed="rId6">
              <a:alphaModFix/>
            </a:blip>
            <a:stretch>
              <a:fillRect/>
            </a:stretch>
          </p:blipFill>
          <p:spPr>
            <a:xfrm>
              <a:off x="2534000" y="1865000"/>
              <a:ext cx="1262575" cy="1262575"/>
            </a:xfrm>
            <a:prstGeom prst="rect">
              <a:avLst/>
            </a:prstGeom>
            <a:noFill/>
            <a:ln>
              <a:noFill/>
            </a:ln>
          </p:spPr>
        </p:pic>
      </p:grpSp>
      <p:pic>
        <p:nvPicPr>
          <p:cNvPr descr="Image result for dcu logo" id="95" name="Google Shape;95;p21"/>
          <p:cNvPicPr preferRelativeResize="0"/>
          <p:nvPr/>
        </p:nvPicPr>
        <p:blipFill>
          <a:blip r:embed="rId7">
            <a:alphaModFix/>
          </a:blip>
          <a:stretch>
            <a:fillRect/>
          </a:stretch>
        </p:blipFill>
        <p:spPr>
          <a:xfrm>
            <a:off x="1972700" y="1403162"/>
            <a:ext cx="941075" cy="866101"/>
          </a:xfrm>
          <a:prstGeom prst="rect">
            <a:avLst/>
          </a:prstGeom>
          <a:noFill/>
          <a:ln>
            <a:noFill/>
          </a:ln>
        </p:spPr>
      </p:pic>
      <p:pic>
        <p:nvPicPr>
          <p:cNvPr id="96" name="Google Shape;96;p21"/>
          <p:cNvPicPr preferRelativeResize="0"/>
          <p:nvPr/>
        </p:nvPicPr>
        <p:blipFill>
          <a:blip r:embed="rId8">
            <a:alphaModFix/>
          </a:blip>
          <a:stretch>
            <a:fillRect/>
          </a:stretch>
        </p:blipFill>
        <p:spPr>
          <a:xfrm>
            <a:off x="2202300" y="3199425"/>
            <a:ext cx="866100" cy="866100"/>
          </a:xfrm>
          <a:prstGeom prst="rect">
            <a:avLst/>
          </a:prstGeom>
          <a:noFill/>
          <a:ln>
            <a:noFill/>
          </a:ln>
        </p:spPr>
      </p:pic>
      <p:grpSp>
        <p:nvGrpSpPr>
          <p:cNvPr id="97" name="Google Shape;97;p21"/>
          <p:cNvGrpSpPr/>
          <p:nvPr/>
        </p:nvGrpSpPr>
        <p:grpSpPr>
          <a:xfrm>
            <a:off x="4526891" y="2988159"/>
            <a:ext cx="2716200" cy="1529223"/>
            <a:chOff x="3902638" y="1807134"/>
            <a:chExt cx="2716200" cy="1529223"/>
          </a:xfrm>
        </p:grpSpPr>
        <p:sp>
          <p:nvSpPr>
            <p:cNvPr id="98" name="Google Shape;98;p21"/>
            <p:cNvSpPr txBox="1"/>
            <p:nvPr/>
          </p:nvSpPr>
          <p:spPr>
            <a:xfrm>
              <a:off x="3902638" y="1807134"/>
              <a:ext cx="2716200" cy="7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u="sng">
                  <a:solidFill>
                    <a:srgbClr val="0097A7"/>
                  </a:solidFill>
                  <a:latin typeface="Ubuntu"/>
                  <a:ea typeface="Ubuntu"/>
                  <a:cs typeface="Ubuntu"/>
                  <a:sym typeface="Ubuntu"/>
                  <a:hlinkClick r:id="rId9">
                    <a:extLst>
                      <a:ext uri="{A12FA001-AC4F-418D-AE19-62706E023703}">
                        <ahyp:hlinkClr val="tx"/>
                      </a:ext>
                    </a:extLst>
                  </a:hlinkClick>
                </a:rPr>
                <a:t>Elisa Sayrol</a:t>
              </a:r>
              <a:endParaRPr sz="2000">
                <a:solidFill>
                  <a:srgbClr val="434343"/>
                </a:solidFill>
                <a:latin typeface="Ubuntu"/>
                <a:ea typeface="Ubuntu"/>
                <a:cs typeface="Ubuntu"/>
                <a:sym typeface="Ubuntu"/>
              </a:endParaRPr>
            </a:p>
            <a:p>
              <a:pPr indent="0" lvl="0" marL="0" rtl="0" algn="l">
                <a:spcBef>
                  <a:spcPts val="0"/>
                </a:spcBef>
                <a:spcAft>
                  <a:spcPts val="0"/>
                </a:spcAft>
                <a:buNone/>
              </a:pPr>
              <a:r>
                <a:rPr lang="en" sz="1000">
                  <a:solidFill>
                    <a:srgbClr val="78909C"/>
                  </a:solidFill>
                  <a:latin typeface="Ubuntu"/>
                  <a:ea typeface="Ubuntu"/>
                  <a:cs typeface="Ubuntu"/>
                  <a:sym typeface="Ubuntu"/>
                </a:rPr>
                <a:t>elisa.sayrol@upc.edu</a:t>
              </a:r>
              <a:endParaRPr sz="1000">
                <a:solidFill>
                  <a:srgbClr val="78909C"/>
                </a:solidFill>
                <a:latin typeface="Ubuntu"/>
                <a:ea typeface="Ubuntu"/>
                <a:cs typeface="Ubuntu"/>
                <a:sym typeface="Ubuntu"/>
              </a:endParaRPr>
            </a:p>
          </p:txBody>
        </p:sp>
        <p:sp>
          <p:nvSpPr>
            <p:cNvPr id="99" name="Google Shape;99;p21"/>
            <p:cNvSpPr txBox="1"/>
            <p:nvPr/>
          </p:nvSpPr>
          <p:spPr>
            <a:xfrm>
              <a:off x="3902638" y="2480757"/>
              <a:ext cx="27162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solidFill>
                    <a:srgbClr val="434343"/>
                  </a:solidFill>
                  <a:latin typeface="Ubuntu"/>
                  <a:ea typeface="Ubuntu"/>
                  <a:cs typeface="Ubuntu"/>
                  <a:sym typeface="Ubuntu"/>
                </a:rPr>
                <a:t>Associate Professor</a:t>
              </a:r>
              <a:endParaRPr>
                <a:solidFill>
                  <a:srgbClr val="434343"/>
                </a:solidFill>
                <a:latin typeface="Ubuntu"/>
                <a:ea typeface="Ubuntu"/>
                <a:cs typeface="Ubuntu"/>
                <a:sym typeface="Ubuntu"/>
              </a:endParaRPr>
            </a:p>
            <a:p>
              <a:pPr indent="0" lvl="0" marL="0" rtl="0" algn="l">
                <a:spcBef>
                  <a:spcPts val="0"/>
                </a:spcBef>
                <a:spcAft>
                  <a:spcPts val="0"/>
                </a:spcAft>
                <a:buClr>
                  <a:srgbClr val="000000"/>
                </a:buClr>
                <a:buSzPts val="1100"/>
                <a:buFont typeface="Arial"/>
                <a:buNone/>
              </a:pPr>
              <a:r>
                <a:rPr lang="en" sz="1000">
                  <a:solidFill>
                    <a:srgbClr val="78909C"/>
                  </a:solidFill>
                  <a:uFill>
                    <a:noFill/>
                  </a:uFill>
                  <a:latin typeface="Ubuntu"/>
                  <a:ea typeface="Ubuntu"/>
                  <a:cs typeface="Ubuntu"/>
                  <a:sym typeface="Ubuntu"/>
                  <a:hlinkClick r:id="rId10">
                    <a:extLst>
                      <a:ext uri="{A12FA001-AC4F-418D-AE19-62706E023703}">
                        <ahyp:hlinkClr val="tx"/>
                      </a:ext>
                    </a:extLst>
                  </a:hlinkClick>
                </a:rPr>
                <a:t>ETSETB TelecomBCN</a:t>
              </a:r>
              <a:endParaRPr/>
            </a:p>
            <a:p>
              <a:pPr indent="0" lvl="0" marL="0" rtl="0" algn="l">
                <a:spcBef>
                  <a:spcPts val="0"/>
                </a:spcBef>
                <a:spcAft>
                  <a:spcPts val="0"/>
                </a:spcAft>
                <a:buClr>
                  <a:srgbClr val="000000"/>
                </a:buClr>
                <a:buSzPts val="1100"/>
                <a:buFont typeface="Arial"/>
                <a:buNone/>
              </a:pPr>
              <a:r>
                <a:rPr lang="en" sz="1000">
                  <a:solidFill>
                    <a:srgbClr val="78909C"/>
                  </a:solidFill>
                  <a:uFill>
                    <a:noFill/>
                  </a:uFill>
                  <a:latin typeface="Ubuntu"/>
                  <a:ea typeface="Ubuntu"/>
                  <a:cs typeface="Ubuntu"/>
                  <a:sym typeface="Ubuntu"/>
                  <a:hlinkClick r:id="rId11">
                    <a:extLst>
                      <a:ext uri="{A12FA001-AC4F-418D-AE19-62706E023703}">
                        <ahyp:hlinkClr val="tx"/>
                      </a:ext>
                    </a:extLst>
                  </a:hlinkClick>
                </a:rPr>
                <a:t>Universitat Politècnica de Catalunya</a:t>
              </a:r>
              <a:endParaRPr sz="900">
                <a:solidFill>
                  <a:srgbClr val="78909C"/>
                </a:solidFill>
              </a:endParaRPr>
            </a:p>
          </p:txBody>
        </p:sp>
      </p:grpSp>
      <p:pic>
        <p:nvPicPr>
          <p:cNvPr id="100" name="Google Shape;100;p21"/>
          <p:cNvPicPr preferRelativeResize="0"/>
          <p:nvPr/>
        </p:nvPicPr>
        <p:blipFill>
          <a:blip r:embed="rId12">
            <a:alphaModFix/>
          </a:blip>
          <a:stretch>
            <a:fillRect/>
          </a:stretch>
        </p:blipFill>
        <p:spPr>
          <a:xfrm>
            <a:off x="3164813" y="2965407"/>
            <a:ext cx="1362075" cy="1362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6" name="Google Shape;496;p39"/>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Gradients from composition (chain rule)</a:t>
            </a:r>
            <a:endParaRPr/>
          </a:p>
          <a:p>
            <a:pPr indent="0" lvl="0" marL="0" rtl="0" algn="l">
              <a:spcBef>
                <a:spcPts val="0"/>
              </a:spcBef>
              <a:spcAft>
                <a:spcPts val="0"/>
              </a:spcAft>
              <a:buNone/>
            </a:pPr>
            <a:r>
              <a:t/>
            </a:r>
            <a:endParaRPr/>
          </a:p>
        </p:txBody>
      </p:sp>
      <p:pic>
        <p:nvPicPr>
          <p:cNvPr id="497" name="Google Shape;497;p39"/>
          <p:cNvPicPr preferRelativeResize="0"/>
          <p:nvPr/>
        </p:nvPicPr>
        <p:blipFill rotWithShape="1">
          <a:blip r:embed="rId3">
            <a:alphaModFix/>
          </a:blip>
          <a:srcRect b="8249" l="0" r="0" t="12195"/>
          <a:stretch/>
        </p:blipFill>
        <p:spPr>
          <a:xfrm>
            <a:off x="966650" y="978375"/>
            <a:ext cx="7980175" cy="3039749"/>
          </a:xfrm>
          <a:prstGeom prst="rect">
            <a:avLst/>
          </a:prstGeom>
          <a:noFill/>
          <a:ln>
            <a:noFill/>
          </a:ln>
        </p:spPr>
      </p:pic>
      <p:sp>
        <p:nvSpPr>
          <p:cNvPr id="498" name="Google Shape;498;p39"/>
          <p:cNvSpPr/>
          <p:nvPr/>
        </p:nvSpPr>
        <p:spPr>
          <a:xfrm>
            <a:off x="102475" y="3261000"/>
            <a:ext cx="2856600" cy="1745400"/>
          </a:xfrm>
          <a:prstGeom prst="cloudCallout">
            <a:avLst>
              <a:gd fmla="val 89095" name="adj1"/>
              <a:gd fmla="val -22740" name="adj2"/>
            </a:avLst>
          </a:prstGeom>
          <a:noFill/>
          <a:ln cap="flat" cmpd="sng" w="9525">
            <a:solidFill>
              <a:srgbClr val="FF663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6633"/>
              </a:solidFill>
              <a:latin typeface="Ubuntu"/>
              <a:ea typeface="Ubuntu"/>
              <a:cs typeface="Ubuntu"/>
              <a:sym typeface="Ubuntu"/>
            </a:endParaRPr>
          </a:p>
          <a:p>
            <a:pPr indent="0" lvl="0" marL="0" marR="0" rtl="0" algn="l">
              <a:lnSpc>
                <a:spcPct val="100000"/>
              </a:lnSpc>
              <a:spcBef>
                <a:spcPts val="0"/>
              </a:spcBef>
              <a:spcAft>
                <a:spcPts val="0"/>
              </a:spcAft>
              <a:buClr>
                <a:srgbClr val="FF6633"/>
              </a:buClr>
              <a:buSzPts val="1400"/>
              <a:buFont typeface="Ubuntu"/>
              <a:buNone/>
            </a:pPr>
            <a:r>
              <a:rPr b="0" i="0" lang="en" sz="1400" u="none" cap="none" strike="noStrike">
                <a:solidFill>
                  <a:srgbClr val="FF6633"/>
                </a:solidFill>
                <a:latin typeface="Ubuntu"/>
                <a:ea typeface="Ubuntu"/>
                <a:cs typeface="Ubuntu"/>
                <a:sym typeface="Ubuntu"/>
              </a:rPr>
              <a:t>How does a variation (“difference”) on the input affect the prediction ?</a:t>
            </a:r>
            <a:endParaRPr b="0" i="0" sz="1400" u="none" cap="none" strike="noStrike">
              <a:solidFill>
                <a:srgbClr val="FF6633"/>
              </a:solidFill>
              <a:latin typeface="Ubuntu"/>
              <a:ea typeface="Ubuntu"/>
              <a:cs typeface="Ubuntu"/>
              <a:sym typeface="Ubuntu"/>
            </a:endParaRPr>
          </a:p>
        </p:txBody>
      </p:sp>
      <p:sp>
        <p:nvSpPr>
          <p:cNvPr id="499" name="Google Shape;499;p39"/>
          <p:cNvSpPr/>
          <p:nvPr/>
        </p:nvSpPr>
        <p:spPr>
          <a:xfrm flipH="1">
            <a:off x="6313500" y="4276225"/>
            <a:ext cx="2108100" cy="780600"/>
          </a:xfrm>
          <a:prstGeom prst="rightArrow">
            <a:avLst>
              <a:gd fmla="val 50000" name="adj1"/>
              <a:gd fmla="val 50000" name="adj2"/>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Backward pass</a:t>
            </a:r>
            <a:endParaRPr>
              <a:latin typeface="Ubuntu"/>
              <a:ea typeface="Ubuntu"/>
              <a:cs typeface="Ubuntu"/>
              <a:sym typeface="Ubuntu"/>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5" name="Google Shape;505;p40"/>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Gradients from composition (chain rule)</a:t>
            </a:r>
            <a:endParaRPr/>
          </a:p>
          <a:p>
            <a:pPr indent="0" lvl="0" marL="0" rtl="0" algn="l">
              <a:spcBef>
                <a:spcPts val="0"/>
              </a:spcBef>
              <a:spcAft>
                <a:spcPts val="0"/>
              </a:spcAft>
              <a:buNone/>
            </a:pPr>
            <a:r>
              <a:t/>
            </a:r>
            <a:endParaRPr/>
          </a:p>
        </p:txBody>
      </p:sp>
      <p:pic>
        <p:nvPicPr>
          <p:cNvPr id="506" name="Google Shape;506;p40"/>
          <p:cNvPicPr preferRelativeResize="0"/>
          <p:nvPr/>
        </p:nvPicPr>
        <p:blipFill rotWithShape="1">
          <a:blip r:embed="rId3">
            <a:alphaModFix/>
          </a:blip>
          <a:srcRect b="51716" l="0" r="0" t="0"/>
          <a:stretch/>
        </p:blipFill>
        <p:spPr>
          <a:xfrm>
            <a:off x="152400" y="661275"/>
            <a:ext cx="8472450" cy="2004425"/>
          </a:xfrm>
          <a:prstGeom prst="rect">
            <a:avLst/>
          </a:prstGeom>
          <a:noFill/>
          <a:ln>
            <a:noFill/>
          </a:ln>
        </p:spPr>
      </p:pic>
      <p:sp>
        <p:nvSpPr>
          <p:cNvPr id="507" name="Google Shape;507;p40"/>
          <p:cNvSpPr/>
          <p:nvPr/>
        </p:nvSpPr>
        <p:spPr>
          <a:xfrm>
            <a:off x="6088350" y="3205875"/>
            <a:ext cx="2856600" cy="1707300"/>
          </a:xfrm>
          <a:prstGeom prst="cloudCallout">
            <a:avLst>
              <a:gd fmla="val -115963" name="adj1"/>
              <a:gd fmla="val -83016" name="adj2"/>
            </a:avLst>
          </a:prstGeom>
          <a:noFill/>
          <a:ln cap="flat" cmpd="sng" w="9525">
            <a:solidFill>
              <a:srgbClr val="FF663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6633"/>
                </a:solidFill>
                <a:latin typeface="Ubuntu"/>
                <a:ea typeface="Ubuntu"/>
                <a:cs typeface="Ubuntu"/>
                <a:sym typeface="Ubuntu"/>
              </a:rPr>
              <a:t>A variation in x</a:t>
            </a:r>
            <a:r>
              <a:rPr baseline="-25000" lang="en">
                <a:solidFill>
                  <a:srgbClr val="FF6633"/>
                </a:solidFill>
                <a:latin typeface="Ubuntu"/>
                <a:ea typeface="Ubuntu"/>
                <a:cs typeface="Ubuntu"/>
                <a:sym typeface="Ubuntu"/>
              </a:rPr>
              <a:t>5</a:t>
            </a:r>
            <a:r>
              <a:rPr lang="en">
                <a:solidFill>
                  <a:srgbClr val="FF6633"/>
                </a:solidFill>
                <a:latin typeface="Ubuntu"/>
                <a:ea typeface="Ubuntu"/>
                <a:cs typeface="Ubuntu"/>
                <a:sym typeface="Ubuntu"/>
              </a:rPr>
              <a:t> directly affects on ŷ with a 1:1 factor.</a:t>
            </a:r>
            <a:endParaRPr>
              <a:solidFill>
                <a:srgbClr val="FF6633"/>
              </a:solidFill>
              <a:latin typeface="Ubuntu"/>
              <a:ea typeface="Ubuntu"/>
              <a:cs typeface="Ubuntu"/>
              <a:sym typeface="Ubuntu"/>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3" name="Google Shape;513;p41"/>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Gradients from composition (chain rule)</a:t>
            </a:r>
            <a:endParaRPr/>
          </a:p>
          <a:p>
            <a:pPr indent="0" lvl="0" marL="0" rtl="0" algn="l">
              <a:spcBef>
                <a:spcPts val="0"/>
              </a:spcBef>
              <a:spcAft>
                <a:spcPts val="0"/>
              </a:spcAft>
              <a:buNone/>
            </a:pPr>
            <a:r>
              <a:t/>
            </a:r>
            <a:endParaRPr/>
          </a:p>
        </p:txBody>
      </p:sp>
      <p:pic>
        <p:nvPicPr>
          <p:cNvPr id="514" name="Google Shape;514;p41"/>
          <p:cNvPicPr preferRelativeResize="0"/>
          <p:nvPr/>
        </p:nvPicPr>
        <p:blipFill rotWithShape="1">
          <a:blip r:embed="rId3">
            <a:alphaModFix/>
          </a:blip>
          <a:srcRect b="40398" l="0" r="0" t="0"/>
          <a:stretch/>
        </p:blipFill>
        <p:spPr>
          <a:xfrm>
            <a:off x="152400" y="661275"/>
            <a:ext cx="8472450" cy="2474261"/>
          </a:xfrm>
          <a:prstGeom prst="rect">
            <a:avLst/>
          </a:prstGeom>
          <a:noFill/>
          <a:ln>
            <a:noFill/>
          </a:ln>
        </p:spPr>
      </p:pic>
      <p:sp>
        <p:nvSpPr>
          <p:cNvPr id="515" name="Google Shape;515;p41"/>
          <p:cNvSpPr/>
          <p:nvPr/>
        </p:nvSpPr>
        <p:spPr>
          <a:xfrm>
            <a:off x="51675" y="2273300"/>
            <a:ext cx="2520000" cy="1461000"/>
          </a:xfrm>
          <a:prstGeom prst="cloudCallout">
            <a:avLst>
              <a:gd fmla="val 66313" name="adj1"/>
              <a:gd fmla="val -6263" name="adj2"/>
            </a:avLst>
          </a:prstGeom>
          <a:noFill/>
          <a:ln cap="flat" cmpd="sng" w="9525">
            <a:solidFill>
              <a:srgbClr val="FF663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6633"/>
                </a:solidFill>
                <a:latin typeface="Ubuntu"/>
                <a:ea typeface="Ubuntu"/>
                <a:cs typeface="Ubuntu"/>
                <a:sym typeface="Ubuntu"/>
              </a:rPr>
              <a:t>How does a variation on x</a:t>
            </a:r>
            <a:r>
              <a:rPr baseline="-25000" lang="en">
                <a:solidFill>
                  <a:srgbClr val="FF6633"/>
                </a:solidFill>
                <a:latin typeface="Ubuntu"/>
                <a:ea typeface="Ubuntu"/>
                <a:cs typeface="Ubuntu"/>
                <a:sym typeface="Ubuntu"/>
              </a:rPr>
              <a:t>4</a:t>
            </a:r>
            <a:r>
              <a:rPr lang="en">
                <a:solidFill>
                  <a:srgbClr val="FF6633"/>
                </a:solidFill>
                <a:latin typeface="Ubuntu"/>
                <a:ea typeface="Ubuntu"/>
                <a:cs typeface="Ubuntu"/>
                <a:sym typeface="Ubuntu"/>
              </a:rPr>
              <a:t> affect  the predicted ŷ ?</a:t>
            </a:r>
            <a:endParaRPr>
              <a:solidFill>
                <a:srgbClr val="FF6633"/>
              </a:solidFill>
              <a:latin typeface="Ubuntu"/>
              <a:ea typeface="Ubuntu"/>
              <a:cs typeface="Ubuntu"/>
              <a:sym typeface="Ubuntu"/>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1" name="Google Shape;521;p42"/>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Gradients from composition (chain rule)</a:t>
            </a:r>
            <a:endParaRPr/>
          </a:p>
          <a:p>
            <a:pPr indent="0" lvl="0" marL="0" rtl="0" algn="l">
              <a:spcBef>
                <a:spcPts val="0"/>
              </a:spcBef>
              <a:spcAft>
                <a:spcPts val="0"/>
              </a:spcAft>
              <a:buNone/>
            </a:pPr>
            <a:r>
              <a:t/>
            </a:r>
            <a:endParaRPr/>
          </a:p>
        </p:txBody>
      </p:sp>
      <p:pic>
        <p:nvPicPr>
          <p:cNvPr id="522" name="Google Shape;522;p42"/>
          <p:cNvPicPr preferRelativeResize="0"/>
          <p:nvPr/>
        </p:nvPicPr>
        <p:blipFill rotWithShape="1">
          <a:blip r:embed="rId3">
            <a:alphaModFix/>
          </a:blip>
          <a:srcRect b="40398" l="0" r="0" t="0"/>
          <a:stretch/>
        </p:blipFill>
        <p:spPr>
          <a:xfrm>
            <a:off x="152400" y="661275"/>
            <a:ext cx="8472450" cy="2474261"/>
          </a:xfrm>
          <a:prstGeom prst="rect">
            <a:avLst/>
          </a:prstGeom>
          <a:noFill/>
          <a:ln>
            <a:noFill/>
          </a:ln>
        </p:spPr>
      </p:pic>
      <p:sp>
        <p:nvSpPr>
          <p:cNvPr id="523" name="Google Shape;523;p42"/>
          <p:cNvSpPr/>
          <p:nvPr/>
        </p:nvSpPr>
        <p:spPr>
          <a:xfrm>
            <a:off x="51675" y="2273300"/>
            <a:ext cx="2520000" cy="1461000"/>
          </a:xfrm>
          <a:prstGeom prst="cloudCallout">
            <a:avLst>
              <a:gd fmla="val 66313" name="adj1"/>
              <a:gd fmla="val -6263" name="adj2"/>
            </a:avLst>
          </a:prstGeom>
          <a:noFill/>
          <a:ln cap="flat" cmpd="sng" w="9525">
            <a:solidFill>
              <a:srgbClr val="FF663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6633"/>
                </a:solidFill>
                <a:latin typeface="Ubuntu"/>
                <a:ea typeface="Ubuntu"/>
                <a:cs typeface="Ubuntu"/>
                <a:sym typeface="Ubuntu"/>
              </a:rPr>
              <a:t>How does a variation on x</a:t>
            </a:r>
            <a:r>
              <a:rPr baseline="-25000" lang="en">
                <a:solidFill>
                  <a:srgbClr val="FF6633"/>
                </a:solidFill>
                <a:latin typeface="Ubuntu"/>
                <a:ea typeface="Ubuntu"/>
                <a:cs typeface="Ubuntu"/>
                <a:sym typeface="Ubuntu"/>
              </a:rPr>
              <a:t>4</a:t>
            </a:r>
            <a:r>
              <a:rPr lang="en">
                <a:solidFill>
                  <a:srgbClr val="FF6633"/>
                </a:solidFill>
                <a:latin typeface="Ubuntu"/>
                <a:ea typeface="Ubuntu"/>
                <a:cs typeface="Ubuntu"/>
                <a:sym typeface="Ubuntu"/>
              </a:rPr>
              <a:t> affect  the predicted ŷ ?</a:t>
            </a:r>
            <a:endParaRPr>
              <a:solidFill>
                <a:srgbClr val="FF6633"/>
              </a:solidFill>
              <a:latin typeface="Ubuntu"/>
              <a:ea typeface="Ubuntu"/>
              <a:cs typeface="Ubuntu"/>
              <a:sym typeface="Ubuntu"/>
            </a:endParaRPr>
          </a:p>
        </p:txBody>
      </p:sp>
      <p:sp>
        <p:nvSpPr>
          <p:cNvPr id="524" name="Google Shape;524;p42"/>
          <p:cNvSpPr/>
          <p:nvPr/>
        </p:nvSpPr>
        <p:spPr>
          <a:xfrm>
            <a:off x="1631175" y="3436200"/>
            <a:ext cx="2856600" cy="1707300"/>
          </a:xfrm>
          <a:prstGeom prst="cloudCallout">
            <a:avLst>
              <a:gd fmla="val 72543" name="adj1"/>
              <a:gd fmla="val -70368" name="adj2"/>
            </a:avLst>
          </a:prstGeom>
          <a:noFill/>
          <a:ln cap="flat" cmpd="sng" w="9525">
            <a:solidFill>
              <a:srgbClr val="FF663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6633"/>
                </a:solidFill>
                <a:latin typeface="Ubuntu"/>
                <a:ea typeface="Ubuntu"/>
                <a:cs typeface="Ubuntu"/>
                <a:sym typeface="Ubuntu"/>
              </a:rPr>
              <a:t>It corresponds to how a variation of x</a:t>
            </a:r>
            <a:r>
              <a:rPr baseline="-25000" lang="en">
                <a:solidFill>
                  <a:srgbClr val="FF6633"/>
                </a:solidFill>
                <a:latin typeface="Ubuntu"/>
                <a:ea typeface="Ubuntu"/>
                <a:cs typeface="Ubuntu"/>
                <a:sym typeface="Ubuntu"/>
              </a:rPr>
              <a:t>5</a:t>
            </a:r>
            <a:r>
              <a:rPr lang="en">
                <a:solidFill>
                  <a:srgbClr val="FF6633"/>
                </a:solidFill>
                <a:latin typeface="Ubuntu"/>
                <a:ea typeface="Ubuntu"/>
                <a:cs typeface="Ubuntu"/>
                <a:sym typeface="Ubuntu"/>
              </a:rPr>
              <a:t> affects ŷ...  </a:t>
            </a:r>
            <a:endParaRPr>
              <a:solidFill>
                <a:srgbClr val="FF6633"/>
              </a:solidFill>
              <a:latin typeface="Ubuntu"/>
              <a:ea typeface="Ubuntu"/>
              <a:cs typeface="Ubuntu"/>
              <a:sym typeface="Ubuntu"/>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0" name="Google Shape;530;p43"/>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Gradients from composition (chain rule)</a:t>
            </a:r>
            <a:endParaRPr/>
          </a:p>
          <a:p>
            <a:pPr indent="0" lvl="0" marL="0" rtl="0" algn="l">
              <a:spcBef>
                <a:spcPts val="0"/>
              </a:spcBef>
              <a:spcAft>
                <a:spcPts val="0"/>
              </a:spcAft>
              <a:buNone/>
            </a:pPr>
            <a:r>
              <a:t/>
            </a:r>
            <a:endParaRPr/>
          </a:p>
        </p:txBody>
      </p:sp>
      <p:pic>
        <p:nvPicPr>
          <p:cNvPr id="531" name="Google Shape;531;p43"/>
          <p:cNvPicPr preferRelativeResize="0"/>
          <p:nvPr/>
        </p:nvPicPr>
        <p:blipFill rotWithShape="1">
          <a:blip r:embed="rId3">
            <a:alphaModFix/>
          </a:blip>
          <a:srcRect b="40398" l="0" r="0" t="0"/>
          <a:stretch/>
        </p:blipFill>
        <p:spPr>
          <a:xfrm>
            <a:off x="152400" y="661275"/>
            <a:ext cx="8472450" cy="2474261"/>
          </a:xfrm>
          <a:prstGeom prst="rect">
            <a:avLst/>
          </a:prstGeom>
          <a:noFill/>
          <a:ln>
            <a:noFill/>
          </a:ln>
        </p:spPr>
      </p:pic>
      <p:sp>
        <p:nvSpPr>
          <p:cNvPr id="532" name="Google Shape;532;p43"/>
          <p:cNvSpPr/>
          <p:nvPr/>
        </p:nvSpPr>
        <p:spPr>
          <a:xfrm>
            <a:off x="6088350" y="3205875"/>
            <a:ext cx="2856600" cy="1707300"/>
          </a:xfrm>
          <a:prstGeom prst="cloudCallout">
            <a:avLst>
              <a:gd fmla="val -66011" name="adj1"/>
              <a:gd fmla="val -55503" name="adj2"/>
            </a:avLst>
          </a:prstGeom>
          <a:noFill/>
          <a:ln cap="flat" cmpd="sng" w="9525">
            <a:solidFill>
              <a:srgbClr val="FF663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6633"/>
                </a:solidFill>
                <a:latin typeface="Ubuntu"/>
                <a:ea typeface="Ubuntu"/>
                <a:cs typeface="Ubuntu"/>
                <a:sym typeface="Ubuntu"/>
              </a:rPr>
              <a:t>...</a:t>
            </a:r>
            <a:r>
              <a:rPr b="1" lang="en" u="sng">
                <a:solidFill>
                  <a:srgbClr val="FF6633"/>
                </a:solidFill>
                <a:latin typeface="Ubuntu"/>
                <a:ea typeface="Ubuntu"/>
                <a:cs typeface="Ubuntu"/>
                <a:sym typeface="Ubuntu"/>
              </a:rPr>
              <a:t>multiplied</a:t>
            </a:r>
            <a:r>
              <a:rPr lang="en">
                <a:solidFill>
                  <a:srgbClr val="FF6633"/>
                </a:solidFill>
                <a:latin typeface="Ubuntu"/>
                <a:ea typeface="Ubuntu"/>
                <a:cs typeface="Ubuntu"/>
                <a:sym typeface="Ubuntu"/>
              </a:rPr>
              <a:t> by how a variation near the input x</a:t>
            </a:r>
            <a:r>
              <a:rPr baseline="-25000" lang="en">
                <a:solidFill>
                  <a:srgbClr val="FF6633"/>
                </a:solidFill>
                <a:latin typeface="Ubuntu"/>
                <a:ea typeface="Ubuntu"/>
                <a:cs typeface="Ubuntu"/>
                <a:sym typeface="Ubuntu"/>
              </a:rPr>
              <a:t>4</a:t>
            </a:r>
            <a:r>
              <a:rPr lang="en">
                <a:solidFill>
                  <a:srgbClr val="FF6633"/>
                </a:solidFill>
                <a:latin typeface="Ubuntu"/>
                <a:ea typeface="Ubuntu"/>
                <a:cs typeface="Ubuntu"/>
                <a:sym typeface="Ubuntu"/>
              </a:rPr>
              <a:t> affects the output g</a:t>
            </a:r>
            <a:r>
              <a:rPr baseline="-25000" lang="en">
                <a:solidFill>
                  <a:srgbClr val="FF6633"/>
                </a:solidFill>
                <a:latin typeface="Ubuntu"/>
                <a:ea typeface="Ubuntu"/>
                <a:cs typeface="Ubuntu"/>
                <a:sym typeface="Ubuntu"/>
              </a:rPr>
              <a:t>4</a:t>
            </a:r>
            <a:r>
              <a:rPr lang="en">
                <a:solidFill>
                  <a:srgbClr val="FF6633"/>
                </a:solidFill>
                <a:latin typeface="Ubuntu"/>
                <a:ea typeface="Ubuntu"/>
                <a:cs typeface="Ubuntu"/>
                <a:sym typeface="Ubuntu"/>
              </a:rPr>
              <a:t>(x</a:t>
            </a:r>
            <a:r>
              <a:rPr baseline="-25000" lang="en">
                <a:solidFill>
                  <a:srgbClr val="FF6633"/>
                </a:solidFill>
                <a:latin typeface="Ubuntu"/>
                <a:ea typeface="Ubuntu"/>
                <a:cs typeface="Ubuntu"/>
                <a:sym typeface="Ubuntu"/>
              </a:rPr>
              <a:t>4</a:t>
            </a:r>
            <a:r>
              <a:rPr lang="en">
                <a:solidFill>
                  <a:srgbClr val="FF6633"/>
                </a:solidFill>
                <a:latin typeface="Ubuntu"/>
                <a:ea typeface="Ubuntu"/>
                <a:cs typeface="Ubuntu"/>
                <a:sym typeface="Ubuntu"/>
              </a:rPr>
              <a:t>).</a:t>
            </a:r>
            <a:endParaRPr>
              <a:solidFill>
                <a:srgbClr val="FF6633"/>
              </a:solidFill>
              <a:latin typeface="Ubuntu"/>
              <a:ea typeface="Ubuntu"/>
              <a:cs typeface="Ubuntu"/>
              <a:sym typeface="Ubuntu"/>
            </a:endParaRPr>
          </a:p>
        </p:txBody>
      </p:sp>
      <p:sp>
        <p:nvSpPr>
          <p:cNvPr id="533" name="Google Shape;533;p43"/>
          <p:cNvSpPr/>
          <p:nvPr/>
        </p:nvSpPr>
        <p:spPr>
          <a:xfrm>
            <a:off x="1631175" y="3436200"/>
            <a:ext cx="2856600" cy="1707300"/>
          </a:xfrm>
          <a:prstGeom prst="cloudCallout">
            <a:avLst>
              <a:gd fmla="val 72543" name="adj1"/>
              <a:gd fmla="val -70368" name="adj2"/>
            </a:avLst>
          </a:prstGeom>
          <a:noFill/>
          <a:ln cap="flat" cmpd="sng" w="9525">
            <a:solidFill>
              <a:srgbClr val="FF663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6633"/>
                </a:solidFill>
                <a:latin typeface="Ubuntu"/>
                <a:ea typeface="Ubuntu"/>
                <a:cs typeface="Ubuntu"/>
                <a:sym typeface="Ubuntu"/>
              </a:rPr>
              <a:t>It corresponds to how a variation of x</a:t>
            </a:r>
            <a:r>
              <a:rPr baseline="-25000" lang="en">
                <a:solidFill>
                  <a:srgbClr val="FF6633"/>
                </a:solidFill>
                <a:latin typeface="Ubuntu"/>
                <a:ea typeface="Ubuntu"/>
                <a:cs typeface="Ubuntu"/>
                <a:sym typeface="Ubuntu"/>
              </a:rPr>
              <a:t>5</a:t>
            </a:r>
            <a:r>
              <a:rPr lang="en">
                <a:solidFill>
                  <a:srgbClr val="FF6633"/>
                </a:solidFill>
                <a:latin typeface="Ubuntu"/>
                <a:ea typeface="Ubuntu"/>
                <a:cs typeface="Ubuntu"/>
                <a:sym typeface="Ubuntu"/>
              </a:rPr>
              <a:t> affects ŷ ...  </a:t>
            </a:r>
            <a:endParaRPr>
              <a:solidFill>
                <a:srgbClr val="FF6633"/>
              </a:solidFill>
              <a:latin typeface="Ubuntu"/>
              <a:ea typeface="Ubuntu"/>
              <a:cs typeface="Ubuntu"/>
              <a:sym typeface="Ubuntu"/>
            </a:endParaRPr>
          </a:p>
        </p:txBody>
      </p:sp>
      <p:sp>
        <p:nvSpPr>
          <p:cNvPr id="534" name="Google Shape;534;p43"/>
          <p:cNvSpPr/>
          <p:nvPr/>
        </p:nvSpPr>
        <p:spPr>
          <a:xfrm>
            <a:off x="51675" y="2273300"/>
            <a:ext cx="2520000" cy="1461000"/>
          </a:xfrm>
          <a:prstGeom prst="cloudCallout">
            <a:avLst>
              <a:gd fmla="val 66313" name="adj1"/>
              <a:gd fmla="val -6263" name="adj2"/>
            </a:avLst>
          </a:prstGeom>
          <a:noFill/>
          <a:ln cap="flat" cmpd="sng" w="9525">
            <a:solidFill>
              <a:srgbClr val="FF663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6633"/>
                </a:solidFill>
                <a:latin typeface="Ubuntu"/>
                <a:ea typeface="Ubuntu"/>
                <a:cs typeface="Ubuntu"/>
                <a:sym typeface="Ubuntu"/>
              </a:rPr>
              <a:t>How does a variation on x</a:t>
            </a:r>
            <a:r>
              <a:rPr baseline="-25000" lang="en">
                <a:solidFill>
                  <a:srgbClr val="FF6633"/>
                </a:solidFill>
                <a:latin typeface="Ubuntu"/>
                <a:ea typeface="Ubuntu"/>
                <a:cs typeface="Ubuntu"/>
                <a:sym typeface="Ubuntu"/>
              </a:rPr>
              <a:t>4</a:t>
            </a:r>
            <a:r>
              <a:rPr lang="en">
                <a:solidFill>
                  <a:srgbClr val="FF6633"/>
                </a:solidFill>
                <a:latin typeface="Ubuntu"/>
                <a:ea typeface="Ubuntu"/>
                <a:cs typeface="Ubuntu"/>
                <a:sym typeface="Ubuntu"/>
              </a:rPr>
              <a:t> affect  the predicted ŷ ?</a:t>
            </a:r>
            <a:endParaRPr>
              <a:solidFill>
                <a:srgbClr val="FF6633"/>
              </a:solidFill>
              <a:latin typeface="Ubuntu"/>
              <a:ea typeface="Ubuntu"/>
              <a:cs typeface="Ubuntu"/>
              <a:sym typeface="Ubuntu"/>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0" name="Google Shape;540;p44"/>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Gradients from composition (chain rule)</a:t>
            </a:r>
            <a:endParaRPr/>
          </a:p>
          <a:p>
            <a:pPr indent="0" lvl="0" marL="0" rtl="0" algn="l">
              <a:spcBef>
                <a:spcPts val="0"/>
              </a:spcBef>
              <a:spcAft>
                <a:spcPts val="0"/>
              </a:spcAft>
              <a:buNone/>
            </a:pPr>
            <a:r>
              <a:t/>
            </a:r>
            <a:endParaRPr/>
          </a:p>
        </p:txBody>
      </p:sp>
      <p:pic>
        <p:nvPicPr>
          <p:cNvPr id="541" name="Google Shape;541;p44"/>
          <p:cNvPicPr preferRelativeResize="0"/>
          <p:nvPr/>
        </p:nvPicPr>
        <p:blipFill rotWithShape="1">
          <a:blip r:embed="rId3">
            <a:alphaModFix/>
          </a:blip>
          <a:srcRect b="0" l="0" r="0" t="0"/>
          <a:stretch/>
        </p:blipFill>
        <p:spPr>
          <a:xfrm>
            <a:off x="152400" y="661276"/>
            <a:ext cx="8472450" cy="4151225"/>
          </a:xfrm>
          <a:prstGeom prst="rect">
            <a:avLst/>
          </a:prstGeom>
          <a:noFill/>
          <a:ln>
            <a:noFill/>
          </a:ln>
        </p:spPr>
      </p:pic>
      <p:sp>
        <p:nvSpPr>
          <p:cNvPr id="542" name="Google Shape;542;p44"/>
          <p:cNvSpPr/>
          <p:nvPr/>
        </p:nvSpPr>
        <p:spPr>
          <a:xfrm flipH="1">
            <a:off x="6313500" y="4276225"/>
            <a:ext cx="2108100" cy="780600"/>
          </a:xfrm>
          <a:prstGeom prst="rightArrow">
            <a:avLst>
              <a:gd fmla="val 50000" name="adj1"/>
              <a:gd fmla="val 50000" name="adj2"/>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Backward pass</a:t>
            </a:r>
            <a:endParaRPr>
              <a:latin typeface="Ubuntu"/>
              <a:ea typeface="Ubuntu"/>
              <a:cs typeface="Ubuntu"/>
              <a:sym typeface="Ubuntu"/>
            </a:endParaRPr>
          </a:p>
        </p:txBody>
      </p:sp>
      <p:sp>
        <p:nvSpPr>
          <p:cNvPr id="543" name="Google Shape;543;p44"/>
          <p:cNvSpPr/>
          <p:nvPr/>
        </p:nvSpPr>
        <p:spPr>
          <a:xfrm>
            <a:off x="205200" y="1589925"/>
            <a:ext cx="8733600" cy="447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The same reasoning can be iteratively applied until reaching 	      :</a:t>
            </a:r>
            <a:endParaRPr>
              <a:latin typeface="Ubuntu"/>
              <a:ea typeface="Ubuntu"/>
              <a:cs typeface="Ubuntu"/>
              <a:sym typeface="Ubuntu"/>
            </a:endParaRPr>
          </a:p>
        </p:txBody>
      </p:sp>
      <p:pic>
        <p:nvPicPr>
          <p:cNvPr id="544" name="Google Shape;544;p44"/>
          <p:cNvPicPr preferRelativeResize="0"/>
          <p:nvPr/>
        </p:nvPicPr>
        <p:blipFill rotWithShape="1">
          <a:blip r:embed="rId4">
            <a:alphaModFix/>
          </a:blip>
          <a:srcRect b="8250" l="39800" r="54493" t="75086"/>
          <a:stretch/>
        </p:blipFill>
        <p:spPr>
          <a:xfrm>
            <a:off x="5150500" y="1589925"/>
            <a:ext cx="384350" cy="537450"/>
          </a:xfrm>
          <a:prstGeom prst="rect">
            <a:avLst/>
          </a:prstGeom>
          <a:noFill/>
          <a:ln>
            <a:noFill/>
          </a:ln>
        </p:spPr>
      </p:pic>
      <p:sp>
        <p:nvSpPr>
          <p:cNvPr id="545" name="Google Shape;545;p44"/>
          <p:cNvSpPr/>
          <p:nvPr/>
        </p:nvSpPr>
        <p:spPr>
          <a:xfrm>
            <a:off x="3448575" y="4214150"/>
            <a:ext cx="548700" cy="649500"/>
          </a:xfrm>
          <a:prstGeom prst="roundRect">
            <a:avLst>
              <a:gd fmla="val 16667" name="adj"/>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1" name="Google Shape;551;p45"/>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Gradients from composition (chain rule)</a:t>
            </a:r>
            <a:endParaRPr/>
          </a:p>
          <a:p>
            <a:pPr indent="0" lvl="0" marL="0" rtl="0" algn="l">
              <a:spcBef>
                <a:spcPts val="0"/>
              </a:spcBef>
              <a:spcAft>
                <a:spcPts val="0"/>
              </a:spcAft>
              <a:buNone/>
            </a:pPr>
            <a:r>
              <a:t/>
            </a:r>
            <a:endParaRPr/>
          </a:p>
        </p:txBody>
      </p:sp>
      <p:pic>
        <p:nvPicPr>
          <p:cNvPr id="552" name="Google Shape;552;p45"/>
          <p:cNvPicPr preferRelativeResize="0"/>
          <p:nvPr/>
        </p:nvPicPr>
        <p:blipFill rotWithShape="1">
          <a:blip r:embed="rId3">
            <a:alphaModFix/>
          </a:blip>
          <a:srcRect b="77629" l="0" r="0" t="0"/>
          <a:stretch/>
        </p:blipFill>
        <p:spPr>
          <a:xfrm>
            <a:off x="152400" y="661276"/>
            <a:ext cx="8472450" cy="928651"/>
          </a:xfrm>
          <a:prstGeom prst="rect">
            <a:avLst/>
          </a:prstGeom>
          <a:noFill/>
          <a:ln>
            <a:noFill/>
          </a:ln>
        </p:spPr>
      </p:pic>
      <p:sp>
        <p:nvSpPr>
          <p:cNvPr id="553" name="Google Shape;553;p45"/>
          <p:cNvSpPr/>
          <p:nvPr/>
        </p:nvSpPr>
        <p:spPr>
          <a:xfrm>
            <a:off x="205200" y="1589925"/>
            <a:ext cx="8315400" cy="447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In order to compute 			, we must:</a:t>
            </a:r>
            <a:endParaRPr>
              <a:latin typeface="Ubuntu"/>
              <a:ea typeface="Ubuntu"/>
              <a:cs typeface="Ubuntu"/>
              <a:sym typeface="Ubuntu"/>
            </a:endParaRPr>
          </a:p>
        </p:txBody>
      </p:sp>
      <p:pic>
        <p:nvPicPr>
          <p:cNvPr id="554" name="Google Shape;554;p45"/>
          <p:cNvPicPr preferRelativeResize="0"/>
          <p:nvPr/>
        </p:nvPicPr>
        <p:blipFill rotWithShape="1">
          <a:blip r:embed="rId3">
            <a:alphaModFix/>
          </a:blip>
          <a:srcRect b="66122" l="39309" r="50029" t="23088"/>
          <a:stretch/>
        </p:blipFill>
        <p:spPr>
          <a:xfrm>
            <a:off x="1988925" y="1589924"/>
            <a:ext cx="903200" cy="447900"/>
          </a:xfrm>
          <a:prstGeom prst="rect">
            <a:avLst/>
          </a:prstGeom>
          <a:noFill/>
          <a:ln>
            <a:noFill/>
          </a:ln>
        </p:spPr>
      </p:pic>
      <p:sp>
        <p:nvSpPr>
          <p:cNvPr id="555" name="Google Shape;555;p45"/>
          <p:cNvSpPr/>
          <p:nvPr/>
        </p:nvSpPr>
        <p:spPr>
          <a:xfrm>
            <a:off x="152400" y="2601850"/>
            <a:ext cx="4863900" cy="1582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a:solidFill>
                  <a:srgbClr val="FF6633"/>
                </a:solidFill>
                <a:latin typeface="Ubuntu"/>
                <a:ea typeface="Ubuntu"/>
                <a:cs typeface="Ubuntu"/>
                <a:sym typeface="Ubuntu"/>
              </a:rPr>
              <a:t>1) Find the derivative function	➝ </a:t>
            </a:r>
            <a:r>
              <a:rPr i="1" lang="en">
                <a:solidFill>
                  <a:srgbClr val="FF6633"/>
                </a:solidFill>
                <a:latin typeface="Ubuntu"/>
                <a:ea typeface="Ubuntu"/>
                <a:cs typeface="Ubuntu"/>
                <a:sym typeface="Ubuntu"/>
              </a:rPr>
              <a:t>g’</a:t>
            </a:r>
            <a:r>
              <a:rPr baseline="-25000" i="1" lang="en">
                <a:solidFill>
                  <a:srgbClr val="FF6633"/>
                </a:solidFill>
                <a:latin typeface="Ubuntu"/>
                <a:ea typeface="Ubuntu"/>
                <a:cs typeface="Ubuntu"/>
                <a:sym typeface="Ubuntu"/>
              </a:rPr>
              <a:t>i</a:t>
            </a:r>
            <a:r>
              <a:rPr i="1" lang="en">
                <a:solidFill>
                  <a:srgbClr val="FF6633"/>
                </a:solidFill>
                <a:latin typeface="Ubuntu"/>
                <a:ea typeface="Ubuntu"/>
                <a:cs typeface="Ubuntu"/>
                <a:sym typeface="Ubuntu"/>
              </a:rPr>
              <a:t>(·)</a:t>
            </a:r>
            <a:endParaRPr>
              <a:solidFill>
                <a:srgbClr val="FF6633"/>
              </a:solidFill>
              <a:latin typeface="Ubuntu"/>
              <a:ea typeface="Ubuntu"/>
              <a:cs typeface="Ubuntu"/>
              <a:sym typeface="Ubuntu"/>
            </a:endParaRPr>
          </a:p>
          <a:p>
            <a:pPr indent="0" lvl="0" marL="0" rtl="0" algn="l">
              <a:lnSpc>
                <a:spcPct val="150000"/>
              </a:lnSpc>
              <a:spcBef>
                <a:spcPts val="0"/>
              </a:spcBef>
              <a:spcAft>
                <a:spcPts val="0"/>
              </a:spcAft>
              <a:buNone/>
            </a:pPr>
            <a:r>
              <a:rPr lang="en">
                <a:solidFill>
                  <a:srgbClr val="FF6633"/>
                </a:solidFill>
                <a:latin typeface="Ubuntu"/>
                <a:ea typeface="Ubuntu"/>
                <a:cs typeface="Ubuntu"/>
                <a:sym typeface="Ubuntu"/>
              </a:rPr>
              <a:t>2) Evaluate </a:t>
            </a:r>
            <a:r>
              <a:rPr i="1" lang="en">
                <a:solidFill>
                  <a:srgbClr val="FF6633"/>
                </a:solidFill>
                <a:latin typeface="Ubuntu"/>
                <a:ea typeface="Ubuntu"/>
                <a:cs typeface="Ubuntu"/>
                <a:sym typeface="Ubuntu"/>
              </a:rPr>
              <a:t>g’</a:t>
            </a:r>
            <a:r>
              <a:rPr baseline="-25000" i="1" lang="en">
                <a:solidFill>
                  <a:srgbClr val="FF6633"/>
                </a:solidFill>
                <a:latin typeface="Ubuntu"/>
                <a:ea typeface="Ubuntu"/>
                <a:cs typeface="Ubuntu"/>
                <a:sym typeface="Ubuntu"/>
              </a:rPr>
              <a:t>i</a:t>
            </a:r>
            <a:r>
              <a:rPr i="1" lang="en">
                <a:solidFill>
                  <a:srgbClr val="FF6633"/>
                </a:solidFill>
                <a:latin typeface="Ubuntu"/>
                <a:ea typeface="Ubuntu"/>
                <a:cs typeface="Ubuntu"/>
                <a:sym typeface="Ubuntu"/>
              </a:rPr>
              <a:t>(·)</a:t>
            </a:r>
            <a:r>
              <a:rPr lang="en">
                <a:solidFill>
                  <a:srgbClr val="FF6633"/>
                </a:solidFill>
                <a:latin typeface="Ubuntu"/>
                <a:ea typeface="Ubuntu"/>
                <a:cs typeface="Ubuntu"/>
                <a:sym typeface="Ubuntu"/>
              </a:rPr>
              <a:t> at x</a:t>
            </a:r>
            <a:r>
              <a:rPr baseline="-25000" lang="en">
                <a:solidFill>
                  <a:srgbClr val="FF6633"/>
                </a:solidFill>
                <a:latin typeface="Ubuntu"/>
                <a:ea typeface="Ubuntu"/>
                <a:cs typeface="Ubuntu"/>
                <a:sym typeface="Ubuntu"/>
              </a:rPr>
              <a:t>i</a:t>
            </a:r>
            <a:r>
              <a:rPr lang="en">
                <a:solidFill>
                  <a:srgbClr val="FF6633"/>
                </a:solidFill>
                <a:latin typeface="Ubuntu"/>
                <a:ea typeface="Ubuntu"/>
                <a:cs typeface="Ubuntu"/>
                <a:sym typeface="Ubuntu"/>
              </a:rPr>
              <a:t>  			➝ </a:t>
            </a:r>
            <a:r>
              <a:rPr i="1" lang="en">
                <a:solidFill>
                  <a:srgbClr val="FF6633"/>
                </a:solidFill>
                <a:latin typeface="Ubuntu"/>
                <a:ea typeface="Ubuntu"/>
                <a:cs typeface="Ubuntu"/>
                <a:sym typeface="Ubuntu"/>
              </a:rPr>
              <a:t>g’</a:t>
            </a:r>
            <a:r>
              <a:rPr baseline="-25000" i="1" lang="en">
                <a:solidFill>
                  <a:srgbClr val="FF6633"/>
                </a:solidFill>
                <a:latin typeface="Ubuntu"/>
                <a:ea typeface="Ubuntu"/>
                <a:cs typeface="Ubuntu"/>
                <a:sym typeface="Ubuntu"/>
              </a:rPr>
              <a:t>i</a:t>
            </a:r>
            <a:r>
              <a:rPr i="1" lang="en">
                <a:solidFill>
                  <a:srgbClr val="FF6633"/>
                </a:solidFill>
                <a:latin typeface="Ubuntu"/>
                <a:ea typeface="Ubuntu"/>
                <a:cs typeface="Ubuntu"/>
                <a:sym typeface="Ubuntu"/>
              </a:rPr>
              <a:t>(x</a:t>
            </a:r>
            <a:r>
              <a:rPr baseline="-25000" i="1" lang="en">
                <a:solidFill>
                  <a:srgbClr val="FF6633"/>
                </a:solidFill>
                <a:latin typeface="Ubuntu"/>
                <a:ea typeface="Ubuntu"/>
                <a:cs typeface="Ubuntu"/>
                <a:sym typeface="Ubuntu"/>
              </a:rPr>
              <a:t>i</a:t>
            </a:r>
            <a:r>
              <a:rPr i="1" lang="en">
                <a:solidFill>
                  <a:srgbClr val="FF6633"/>
                </a:solidFill>
                <a:latin typeface="Ubuntu"/>
                <a:ea typeface="Ubuntu"/>
                <a:cs typeface="Ubuntu"/>
                <a:sym typeface="Ubuntu"/>
              </a:rPr>
              <a:t>)</a:t>
            </a:r>
            <a:endParaRPr>
              <a:solidFill>
                <a:srgbClr val="FF6633"/>
              </a:solidFill>
              <a:latin typeface="Ubuntu"/>
              <a:ea typeface="Ubuntu"/>
              <a:cs typeface="Ubuntu"/>
              <a:sym typeface="Ubuntu"/>
            </a:endParaRPr>
          </a:p>
          <a:p>
            <a:pPr indent="0" lvl="0" marL="0" rtl="0" algn="l">
              <a:lnSpc>
                <a:spcPct val="150000"/>
              </a:lnSpc>
              <a:spcBef>
                <a:spcPts val="0"/>
              </a:spcBef>
              <a:spcAft>
                <a:spcPts val="0"/>
              </a:spcAft>
              <a:buNone/>
            </a:pPr>
            <a:r>
              <a:rPr lang="en">
                <a:solidFill>
                  <a:srgbClr val="FF6633"/>
                </a:solidFill>
                <a:latin typeface="Ubuntu"/>
                <a:ea typeface="Ubuntu"/>
                <a:cs typeface="Ubuntu"/>
                <a:sym typeface="Ubuntu"/>
              </a:rPr>
              <a:t>3) Multiply </a:t>
            </a:r>
            <a:r>
              <a:rPr i="1" lang="en">
                <a:solidFill>
                  <a:srgbClr val="FF6633"/>
                </a:solidFill>
                <a:latin typeface="Ubuntu"/>
                <a:ea typeface="Ubuntu"/>
                <a:cs typeface="Ubuntu"/>
                <a:sym typeface="Ubuntu"/>
              </a:rPr>
              <a:t>g’</a:t>
            </a:r>
            <a:r>
              <a:rPr baseline="-25000" i="1" lang="en">
                <a:solidFill>
                  <a:srgbClr val="FF6633"/>
                </a:solidFill>
                <a:latin typeface="Ubuntu"/>
                <a:ea typeface="Ubuntu"/>
                <a:cs typeface="Ubuntu"/>
                <a:sym typeface="Ubuntu"/>
              </a:rPr>
              <a:t>i</a:t>
            </a:r>
            <a:r>
              <a:rPr i="1" lang="en">
                <a:solidFill>
                  <a:srgbClr val="FF6633"/>
                </a:solidFill>
                <a:latin typeface="Ubuntu"/>
                <a:ea typeface="Ubuntu"/>
                <a:cs typeface="Ubuntu"/>
                <a:sym typeface="Ubuntu"/>
              </a:rPr>
              <a:t>( x</a:t>
            </a:r>
            <a:r>
              <a:rPr baseline="-25000" i="1" lang="en">
                <a:solidFill>
                  <a:srgbClr val="FF6633"/>
                </a:solidFill>
                <a:latin typeface="Ubuntu"/>
                <a:ea typeface="Ubuntu"/>
                <a:cs typeface="Ubuntu"/>
                <a:sym typeface="Ubuntu"/>
              </a:rPr>
              <a:t>i </a:t>
            </a:r>
            <a:r>
              <a:rPr i="1" lang="en">
                <a:solidFill>
                  <a:srgbClr val="FF6633"/>
                </a:solidFill>
                <a:latin typeface="Ubuntu"/>
                <a:ea typeface="Ubuntu"/>
                <a:cs typeface="Ubuntu"/>
                <a:sym typeface="Ubuntu"/>
              </a:rPr>
              <a:t>)</a:t>
            </a:r>
            <a:r>
              <a:rPr lang="en">
                <a:solidFill>
                  <a:srgbClr val="FF6633"/>
                </a:solidFill>
                <a:latin typeface="Ubuntu"/>
                <a:ea typeface="Ubuntu"/>
                <a:cs typeface="Ubuntu"/>
                <a:sym typeface="Ubuntu"/>
              </a:rPr>
              <a:t> with the backpropagated gradient (δ</a:t>
            </a:r>
            <a:r>
              <a:rPr baseline="-25000" lang="en">
                <a:solidFill>
                  <a:srgbClr val="FF6633"/>
                </a:solidFill>
                <a:latin typeface="Ubuntu"/>
                <a:ea typeface="Ubuntu"/>
                <a:cs typeface="Ubuntu"/>
                <a:sym typeface="Ubuntu"/>
              </a:rPr>
              <a:t>k</a:t>
            </a:r>
            <a:r>
              <a:rPr lang="en">
                <a:solidFill>
                  <a:srgbClr val="FF6633"/>
                </a:solidFill>
                <a:latin typeface="Ubuntu"/>
                <a:ea typeface="Ubuntu"/>
                <a:cs typeface="Ubuntu"/>
                <a:sym typeface="Ubuntu"/>
              </a:rPr>
              <a:t>).</a:t>
            </a:r>
            <a:endParaRPr>
              <a:solidFill>
                <a:srgbClr val="FF6633"/>
              </a:solidFill>
              <a:latin typeface="Ubuntu"/>
              <a:ea typeface="Ubuntu"/>
              <a:cs typeface="Ubuntu"/>
              <a:sym typeface="Ubuntu"/>
            </a:endParaRPr>
          </a:p>
        </p:txBody>
      </p:sp>
      <p:pic>
        <p:nvPicPr>
          <p:cNvPr id="556" name="Google Shape;556;p45"/>
          <p:cNvPicPr preferRelativeResize="0"/>
          <p:nvPr/>
        </p:nvPicPr>
        <p:blipFill rotWithShape="1">
          <a:blip r:embed="rId3">
            <a:alphaModFix/>
          </a:blip>
          <a:srcRect b="0" l="33655" r="31191" t="34524"/>
          <a:stretch/>
        </p:blipFill>
        <p:spPr>
          <a:xfrm>
            <a:off x="5202725" y="2142300"/>
            <a:ext cx="2978350" cy="2718100"/>
          </a:xfrm>
          <a:prstGeom prst="rect">
            <a:avLst/>
          </a:prstGeom>
          <a:noFill/>
          <a:ln>
            <a:noFill/>
          </a:ln>
        </p:spPr>
      </p:pic>
      <p:sp>
        <p:nvSpPr>
          <p:cNvPr id="557" name="Google Shape;557;p45"/>
          <p:cNvSpPr/>
          <p:nvPr/>
        </p:nvSpPr>
        <p:spPr>
          <a:xfrm>
            <a:off x="7285325" y="2601850"/>
            <a:ext cx="791400" cy="2172300"/>
          </a:xfrm>
          <a:prstGeom prst="roundRect">
            <a:avLst>
              <a:gd fmla="val 16667" name="adj"/>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3" name="Google Shape;563;p46"/>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Gradients from composition (chain rule)</a:t>
            </a:r>
            <a:endParaRPr/>
          </a:p>
          <a:p>
            <a:pPr indent="0" lvl="0" marL="0" rtl="0" algn="l">
              <a:spcBef>
                <a:spcPts val="0"/>
              </a:spcBef>
              <a:spcAft>
                <a:spcPts val="0"/>
              </a:spcAft>
              <a:buNone/>
            </a:pPr>
            <a:r>
              <a:t/>
            </a:r>
            <a:endParaRPr/>
          </a:p>
        </p:txBody>
      </p:sp>
      <p:pic>
        <p:nvPicPr>
          <p:cNvPr id="564" name="Google Shape;564;p46"/>
          <p:cNvPicPr preferRelativeResize="0"/>
          <p:nvPr/>
        </p:nvPicPr>
        <p:blipFill rotWithShape="1">
          <a:blip r:embed="rId3">
            <a:alphaModFix/>
          </a:blip>
          <a:srcRect b="77174" l="16359" r="0" t="0"/>
          <a:stretch/>
        </p:blipFill>
        <p:spPr>
          <a:xfrm>
            <a:off x="1538350" y="661275"/>
            <a:ext cx="7086500" cy="947525"/>
          </a:xfrm>
          <a:prstGeom prst="rect">
            <a:avLst/>
          </a:prstGeom>
          <a:noFill/>
          <a:ln>
            <a:noFill/>
          </a:ln>
        </p:spPr>
      </p:pic>
      <p:sp>
        <p:nvSpPr>
          <p:cNvPr id="565" name="Google Shape;565;p46"/>
          <p:cNvSpPr/>
          <p:nvPr/>
        </p:nvSpPr>
        <p:spPr>
          <a:xfrm flipH="1">
            <a:off x="6313500" y="4276225"/>
            <a:ext cx="2108100" cy="780600"/>
          </a:xfrm>
          <a:prstGeom prst="rightArrow">
            <a:avLst>
              <a:gd fmla="val 50000" name="adj1"/>
              <a:gd fmla="val 50000" name="adj2"/>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Backward pass</a:t>
            </a:r>
            <a:endParaRPr>
              <a:latin typeface="Ubuntu"/>
              <a:ea typeface="Ubuntu"/>
              <a:cs typeface="Ubuntu"/>
              <a:sym typeface="Ubuntu"/>
            </a:endParaRPr>
          </a:p>
        </p:txBody>
      </p:sp>
      <p:sp>
        <p:nvSpPr>
          <p:cNvPr id="566" name="Google Shape;566;p46"/>
          <p:cNvSpPr/>
          <p:nvPr/>
        </p:nvSpPr>
        <p:spPr>
          <a:xfrm>
            <a:off x="6176900" y="1883250"/>
            <a:ext cx="3085200" cy="1707300"/>
          </a:xfrm>
          <a:prstGeom prst="cloudCallout">
            <a:avLst>
              <a:gd fmla="val -5466" name="adj1"/>
              <a:gd fmla="val -88772" name="adj2"/>
            </a:avLst>
          </a:prstGeom>
          <a:noFill/>
          <a:ln cap="flat" cmpd="sng" w="9525">
            <a:solidFill>
              <a:srgbClr val="FF663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6633"/>
                </a:solidFill>
                <a:latin typeface="Ubuntu"/>
                <a:ea typeface="Ubuntu"/>
                <a:cs typeface="Ubuntu"/>
                <a:sym typeface="Ubuntu"/>
              </a:rPr>
              <a:t>When training NN, we will actually compute the derivative over the loss function, not over the predicted value ŷ.</a:t>
            </a:r>
            <a:endParaRPr>
              <a:solidFill>
                <a:srgbClr val="FF6633"/>
              </a:solidFill>
              <a:latin typeface="Ubuntu"/>
              <a:ea typeface="Ubuntu"/>
              <a:cs typeface="Ubuntu"/>
              <a:sym typeface="Ubuntu"/>
            </a:endParaRPr>
          </a:p>
        </p:txBody>
      </p:sp>
      <p:sp>
        <p:nvSpPr>
          <p:cNvPr id="567" name="Google Shape;567;p46"/>
          <p:cNvSpPr/>
          <p:nvPr/>
        </p:nvSpPr>
        <p:spPr>
          <a:xfrm>
            <a:off x="7139825" y="500075"/>
            <a:ext cx="8454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L(y, ŷ)</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3" name="Google Shape;573;p47"/>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Gradients from composition (chain rule)</a:t>
            </a:r>
            <a:endParaRPr/>
          </a:p>
          <a:p>
            <a:pPr indent="0" lvl="0" marL="0" rtl="0" algn="l">
              <a:spcBef>
                <a:spcPts val="0"/>
              </a:spcBef>
              <a:spcAft>
                <a:spcPts val="0"/>
              </a:spcAft>
              <a:buNone/>
            </a:pPr>
            <a:r>
              <a:t/>
            </a:r>
            <a:endParaRPr/>
          </a:p>
        </p:txBody>
      </p:sp>
      <p:sp>
        <p:nvSpPr>
          <p:cNvPr id="574" name="Google Shape;574;p47"/>
          <p:cNvSpPr/>
          <p:nvPr/>
        </p:nvSpPr>
        <p:spPr>
          <a:xfrm>
            <a:off x="4715832" y="1596663"/>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x</a:t>
            </a:r>
            <a:endParaRPr/>
          </a:p>
        </p:txBody>
      </p:sp>
      <p:sp>
        <p:nvSpPr>
          <p:cNvPr id="575" name="Google Shape;575;p47"/>
          <p:cNvSpPr/>
          <p:nvPr/>
        </p:nvSpPr>
        <p:spPr>
          <a:xfrm>
            <a:off x="6054217" y="2014310"/>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a:t>
            </a:r>
            <a:endParaRPr/>
          </a:p>
        </p:txBody>
      </p:sp>
      <p:cxnSp>
        <p:nvCxnSpPr>
          <p:cNvPr id="576" name="Google Shape;576;p47"/>
          <p:cNvCxnSpPr/>
          <p:nvPr/>
        </p:nvCxnSpPr>
        <p:spPr>
          <a:xfrm>
            <a:off x="4063673" y="1419030"/>
            <a:ext cx="652200" cy="301800"/>
          </a:xfrm>
          <a:prstGeom prst="straightConnector1">
            <a:avLst/>
          </a:prstGeom>
          <a:noFill/>
          <a:ln cap="flat" cmpd="sng" w="9525">
            <a:solidFill>
              <a:srgbClr val="000000"/>
            </a:solidFill>
            <a:prstDash val="solid"/>
            <a:round/>
            <a:headEnd len="sm" w="sm" type="none"/>
            <a:tailEnd len="med" w="med" type="triangle"/>
          </a:ln>
        </p:spPr>
      </p:cxnSp>
      <p:cxnSp>
        <p:nvCxnSpPr>
          <p:cNvPr id="577" name="Google Shape;577;p47"/>
          <p:cNvCxnSpPr/>
          <p:nvPr/>
        </p:nvCxnSpPr>
        <p:spPr>
          <a:xfrm flipH="1" rot="10800000">
            <a:off x="4063673" y="1854834"/>
            <a:ext cx="657600" cy="233400"/>
          </a:xfrm>
          <a:prstGeom prst="straightConnector1">
            <a:avLst/>
          </a:prstGeom>
          <a:noFill/>
          <a:ln cap="flat" cmpd="sng" w="9525">
            <a:solidFill>
              <a:srgbClr val="000000"/>
            </a:solidFill>
            <a:prstDash val="solid"/>
            <a:round/>
            <a:headEnd len="sm" w="sm" type="none"/>
            <a:tailEnd len="med" w="med" type="triangle"/>
          </a:ln>
        </p:spPr>
      </p:cxnSp>
      <p:cxnSp>
        <p:nvCxnSpPr>
          <p:cNvPr id="578" name="Google Shape;578;p47"/>
          <p:cNvCxnSpPr>
            <a:stCxn id="574" idx="6"/>
            <a:endCxn id="575" idx="1"/>
          </p:cNvCxnSpPr>
          <p:nvPr/>
        </p:nvCxnSpPr>
        <p:spPr>
          <a:xfrm>
            <a:off x="5066532" y="1781013"/>
            <a:ext cx="1038900" cy="287400"/>
          </a:xfrm>
          <a:prstGeom prst="straightConnector1">
            <a:avLst/>
          </a:prstGeom>
          <a:noFill/>
          <a:ln cap="flat" cmpd="sng" w="9525">
            <a:solidFill>
              <a:srgbClr val="000000"/>
            </a:solidFill>
            <a:prstDash val="solid"/>
            <a:round/>
            <a:headEnd len="sm" w="sm" type="none"/>
            <a:tailEnd len="med" w="med" type="triangle"/>
          </a:ln>
        </p:spPr>
      </p:cxnSp>
      <p:cxnSp>
        <p:nvCxnSpPr>
          <p:cNvPr id="579" name="Google Shape;579;p47"/>
          <p:cNvCxnSpPr>
            <a:endCxn id="580" idx="3"/>
          </p:cNvCxnSpPr>
          <p:nvPr/>
        </p:nvCxnSpPr>
        <p:spPr>
          <a:xfrm flipH="1" rot="10800000">
            <a:off x="4031693" y="2323969"/>
            <a:ext cx="2839200" cy="1779900"/>
          </a:xfrm>
          <a:prstGeom prst="straightConnector1">
            <a:avLst/>
          </a:prstGeom>
          <a:noFill/>
          <a:ln cap="flat" cmpd="sng" w="9525">
            <a:solidFill>
              <a:srgbClr val="000000"/>
            </a:solidFill>
            <a:prstDash val="solid"/>
            <a:round/>
            <a:headEnd len="sm" w="sm" type="none"/>
            <a:tailEnd len="med" w="med" type="triangle"/>
          </a:ln>
        </p:spPr>
      </p:cxnSp>
      <p:cxnSp>
        <p:nvCxnSpPr>
          <p:cNvPr id="581" name="Google Shape;581;p47"/>
          <p:cNvCxnSpPr/>
          <p:nvPr/>
        </p:nvCxnSpPr>
        <p:spPr>
          <a:xfrm>
            <a:off x="6404970" y="2187445"/>
            <a:ext cx="411300" cy="0"/>
          </a:xfrm>
          <a:prstGeom prst="straightConnector1">
            <a:avLst/>
          </a:prstGeom>
          <a:noFill/>
          <a:ln cap="flat" cmpd="sng" w="9525">
            <a:solidFill>
              <a:srgbClr val="000000"/>
            </a:solidFill>
            <a:prstDash val="solid"/>
            <a:round/>
            <a:headEnd len="sm" w="sm" type="none"/>
            <a:tailEnd len="med" w="med" type="triangle"/>
          </a:ln>
        </p:spPr>
      </p:cxnSp>
      <p:sp>
        <p:nvSpPr>
          <p:cNvPr id="582" name="Google Shape;582;p47"/>
          <p:cNvSpPr/>
          <p:nvPr/>
        </p:nvSpPr>
        <p:spPr>
          <a:xfrm>
            <a:off x="4712115" y="2774969"/>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x</a:t>
            </a:r>
            <a:endParaRPr/>
          </a:p>
        </p:txBody>
      </p:sp>
      <p:cxnSp>
        <p:nvCxnSpPr>
          <p:cNvPr id="583" name="Google Shape;583;p47"/>
          <p:cNvCxnSpPr/>
          <p:nvPr/>
        </p:nvCxnSpPr>
        <p:spPr>
          <a:xfrm>
            <a:off x="4059956" y="2597336"/>
            <a:ext cx="652200" cy="301800"/>
          </a:xfrm>
          <a:prstGeom prst="straightConnector1">
            <a:avLst/>
          </a:prstGeom>
          <a:noFill/>
          <a:ln cap="flat" cmpd="sng" w="9525">
            <a:solidFill>
              <a:srgbClr val="000000"/>
            </a:solidFill>
            <a:prstDash val="solid"/>
            <a:round/>
            <a:headEnd len="sm" w="sm" type="none"/>
            <a:tailEnd len="med" w="med" type="triangle"/>
          </a:ln>
        </p:spPr>
      </p:cxnSp>
      <p:cxnSp>
        <p:nvCxnSpPr>
          <p:cNvPr id="584" name="Google Shape;584;p47"/>
          <p:cNvCxnSpPr/>
          <p:nvPr/>
        </p:nvCxnSpPr>
        <p:spPr>
          <a:xfrm flipH="1" rot="10800000">
            <a:off x="4059956" y="3033140"/>
            <a:ext cx="657600" cy="233400"/>
          </a:xfrm>
          <a:prstGeom prst="straightConnector1">
            <a:avLst/>
          </a:prstGeom>
          <a:noFill/>
          <a:ln cap="flat" cmpd="sng" w="9525">
            <a:solidFill>
              <a:srgbClr val="000000"/>
            </a:solidFill>
            <a:prstDash val="solid"/>
            <a:round/>
            <a:headEnd len="sm" w="sm" type="none"/>
            <a:tailEnd len="med" w="med" type="triangle"/>
          </a:ln>
        </p:spPr>
      </p:cxnSp>
      <p:cxnSp>
        <p:nvCxnSpPr>
          <p:cNvPr id="585" name="Google Shape;585;p47"/>
          <p:cNvCxnSpPr>
            <a:endCxn id="575" idx="2"/>
          </p:cNvCxnSpPr>
          <p:nvPr/>
        </p:nvCxnSpPr>
        <p:spPr>
          <a:xfrm flipH="1" rot="10800000">
            <a:off x="5046817" y="2198660"/>
            <a:ext cx="1007400" cy="679200"/>
          </a:xfrm>
          <a:prstGeom prst="straightConnector1">
            <a:avLst/>
          </a:prstGeom>
          <a:noFill/>
          <a:ln cap="flat" cmpd="sng" w="9525">
            <a:solidFill>
              <a:srgbClr val="000000"/>
            </a:solidFill>
            <a:prstDash val="solid"/>
            <a:round/>
            <a:headEnd len="sm" w="sm" type="none"/>
            <a:tailEnd len="med" w="med" type="triangle"/>
          </a:ln>
        </p:spPr>
      </p:cxnSp>
      <p:sp>
        <p:nvSpPr>
          <p:cNvPr id="580" name="Google Shape;580;p47"/>
          <p:cNvSpPr/>
          <p:nvPr/>
        </p:nvSpPr>
        <p:spPr>
          <a:xfrm>
            <a:off x="6819534" y="2009264"/>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a:t>
            </a:r>
            <a:endParaRPr/>
          </a:p>
        </p:txBody>
      </p:sp>
      <p:sp>
        <p:nvSpPr>
          <p:cNvPr id="586" name="Google Shape;586;p47"/>
          <p:cNvSpPr/>
          <p:nvPr/>
        </p:nvSpPr>
        <p:spPr>
          <a:xfrm>
            <a:off x="7596400" y="2005549"/>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Noto Sans Symbols"/>
              <a:buNone/>
            </a:pPr>
            <a:r>
              <a:rPr b="0" i="0" lang="en" sz="1400" u="none" cap="none" strike="noStrike">
                <a:solidFill>
                  <a:srgbClr val="000000"/>
                </a:solidFill>
                <a:latin typeface="Noto Sans Symbols"/>
                <a:ea typeface="Noto Sans Symbols"/>
                <a:cs typeface="Noto Sans Symbols"/>
                <a:sym typeface="Noto Sans Symbols"/>
              </a:rPr>
              <a:t>σ</a:t>
            </a:r>
            <a:endParaRPr/>
          </a:p>
        </p:txBody>
      </p:sp>
      <p:cxnSp>
        <p:nvCxnSpPr>
          <p:cNvPr id="587" name="Google Shape;587;p47"/>
          <p:cNvCxnSpPr/>
          <p:nvPr/>
        </p:nvCxnSpPr>
        <p:spPr>
          <a:xfrm>
            <a:off x="7170287" y="2187445"/>
            <a:ext cx="411300" cy="0"/>
          </a:xfrm>
          <a:prstGeom prst="straightConnector1">
            <a:avLst/>
          </a:prstGeom>
          <a:noFill/>
          <a:ln cap="flat" cmpd="sng" w="9525">
            <a:solidFill>
              <a:srgbClr val="000000"/>
            </a:solidFill>
            <a:prstDash val="solid"/>
            <a:round/>
            <a:headEnd len="sm" w="sm" type="none"/>
            <a:tailEnd len="med" w="med" type="triangle"/>
          </a:ln>
        </p:spPr>
      </p:cxnSp>
      <p:cxnSp>
        <p:nvCxnSpPr>
          <p:cNvPr id="588" name="Google Shape;588;p47"/>
          <p:cNvCxnSpPr/>
          <p:nvPr/>
        </p:nvCxnSpPr>
        <p:spPr>
          <a:xfrm>
            <a:off x="7947153" y="2198587"/>
            <a:ext cx="411300" cy="0"/>
          </a:xfrm>
          <a:prstGeom prst="straightConnector1">
            <a:avLst/>
          </a:prstGeom>
          <a:noFill/>
          <a:ln cap="flat" cmpd="sng" w="9525">
            <a:solidFill>
              <a:srgbClr val="000000"/>
            </a:solidFill>
            <a:prstDash val="solid"/>
            <a:round/>
            <a:headEnd len="sm" w="sm" type="none"/>
            <a:tailEnd len="med" w="med" type="triangle"/>
          </a:ln>
        </p:spPr>
      </p:cxnSp>
      <p:sp>
        <p:nvSpPr>
          <p:cNvPr id="589" name="Google Shape;589;p47"/>
          <p:cNvSpPr txBox="1"/>
          <p:nvPr/>
        </p:nvSpPr>
        <p:spPr>
          <a:xfrm>
            <a:off x="3735563" y="1128000"/>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a:t>
            </a:r>
            <a:r>
              <a:rPr baseline="-25000" lang="en">
                <a:latin typeface="Ubuntu"/>
                <a:ea typeface="Ubuntu"/>
                <a:cs typeface="Ubuntu"/>
                <a:sym typeface="Ubuntu"/>
              </a:rPr>
              <a:t>1</a:t>
            </a:r>
            <a:endParaRPr baseline="-25000">
              <a:latin typeface="Ubuntu"/>
              <a:ea typeface="Ubuntu"/>
              <a:cs typeface="Ubuntu"/>
              <a:sym typeface="Ubuntu"/>
            </a:endParaRPr>
          </a:p>
        </p:txBody>
      </p:sp>
      <p:sp>
        <p:nvSpPr>
          <p:cNvPr id="590" name="Google Shape;590;p47"/>
          <p:cNvSpPr txBox="1"/>
          <p:nvPr/>
        </p:nvSpPr>
        <p:spPr>
          <a:xfrm>
            <a:off x="3735563" y="1834242"/>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x</a:t>
            </a:r>
            <a:r>
              <a:rPr baseline="-25000" lang="en">
                <a:latin typeface="Ubuntu"/>
                <a:ea typeface="Ubuntu"/>
                <a:cs typeface="Ubuntu"/>
                <a:sym typeface="Ubuntu"/>
              </a:rPr>
              <a:t>1</a:t>
            </a:r>
            <a:endParaRPr baseline="-25000">
              <a:latin typeface="Ubuntu"/>
              <a:ea typeface="Ubuntu"/>
              <a:cs typeface="Ubuntu"/>
              <a:sym typeface="Ubuntu"/>
            </a:endParaRPr>
          </a:p>
        </p:txBody>
      </p:sp>
      <p:sp>
        <p:nvSpPr>
          <p:cNvPr id="591" name="Google Shape;591;p47"/>
          <p:cNvSpPr txBox="1"/>
          <p:nvPr/>
        </p:nvSpPr>
        <p:spPr>
          <a:xfrm>
            <a:off x="3735563" y="2311883"/>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a:t>
            </a:r>
            <a:r>
              <a:rPr baseline="-25000" lang="en">
                <a:latin typeface="Ubuntu"/>
                <a:ea typeface="Ubuntu"/>
                <a:cs typeface="Ubuntu"/>
                <a:sym typeface="Ubuntu"/>
              </a:rPr>
              <a:t>2</a:t>
            </a:r>
            <a:endParaRPr baseline="-25000">
              <a:latin typeface="Ubuntu"/>
              <a:ea typeface="Ubuntu"/>
              <a:cs typeface="Ubuntu"/>
              <a:sym typeface="Ubuntu"/>
            </a:endParaRPr>
          </a:p>
        </p:txBody>
      </p:sp>
      <p:sp>
        <p:nvSpPr>
          <p:cNvPr id="592" name="Google Shape;592;p47"/>
          <p:cNvSpPr txBox="1"/>
          <p:nvPr/>
        </p:nvSpPr>
        <p:spPr>
          <a:xfrm>
            <a:off x="3735563" y="3018125"/>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x</a:t>
            </a:r>
            <a:r>
              <a:rPr baseline="-25000" lang="en">
                <a:latin typeface="Ubuntu"/>
                <a:ea typeface="Ubuntu"/>
                <a:cs typeface="Ubuntu"/>
                <a:sym typeface="Ubuntu"/>
              </a:rPr>
              <a:t>2</a:t>
            </a:r>
            <a:endParaRPr baseline="-25000">
              <a:latin typeface="Ubuntu"/>
              <a:ea typeface="Ubuntu"/>
              <a:cs typeface="Ubuntu"/>
              <a:sym typeface="Ubuntu"/>
            </a:endParaRPr>
          </a:p>
        </p:txBody>
      </p:sp>
      <p:sp>
        <p:nvSpPr>
          <p:cNvPr id="593" name="Google Shape;593;p47"/>
          <p:cNvSpPr txBox="1"/>
          <p:nvPr/>
        </p:nvSpPr>
        <p:spPr>
          <a:xfrm>
            <a:off x="3735563" y="3923825"/>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b</a:t>
            </a:r>
            <a:endParaRPr baseline="-25000">
              <a:latin typeface="Ubuntu"/>
              <a:ea typeface="Ubuntu"/>
              <a:cs typeface="Ubuntu"/>
              <a:sym typeface="Ubuntu"/>
            </a:endParaRPr>
          </a:p>
        </p:txBody>
      </p:sp>
      <p:sp>
        <p:nvSpPr>
          <p:cNvPr id="594" name="Google Shape;594;p47"/>
          <p:cNvSpPr txBox="1"/>
          <p:nvPr/>
        </p:nvSpPr>
        <p:spPr>
          <a:xfrm>
            <a:off x="152400" y="787050"/>
            <a:ext cx="3233700" cy="3721500"/>
          </a:xfrm>
          <a:prstGeom prst="rect">
            <a:avLst/>
          </a:prstGeom>
          <a:noFill/>
          <a:ln cap="flat" cmpd="sng" w="9525">
            <a:solidFill>
              <a:srgbClr val="FF6633"/>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u="sng">
                <a:solidFill>
                  <a:srgbClr val="FF6633"/>
                </a:solidFill>
                <a:latin typeface="Ubuntu"/>
                <a:ea typeface="Ubuntu"/>
                <a:cs typeface="Ubuntu"/>
                <a:sym typeface="Ubuntu"/>
              </a:rPr>
              <a:t>Question</a:t>
            </a:r>
            <a:r>
              <a:rPr lang="en" sz="1800">
                <a:solidFill>
                  <a:srgbClr val="FF6633"/>
                </a:solidFill>
                <a:latin typeface="Ubuntu"/>
                <a:ea typeface="Ubuntu"/>
                <a:cs typeface="Ubuntu"/>
                <a:sym typeface="Ubuntu"/>
              </a:rPr>
              <a:t>: What are the derivatives of the function involved in the computational graph of a logistic regressor ?</a:t>
            </a:r>
            <a:endParaRPr sz="1800">
              <a:solidFill>
                <a:srgbClr val="FF6633"/>
              </a:solidFill>
              <a:latin typeface="Ubuntu"/>
              <a:ea typeface="Ubuntu"/>
              <a:cs typeface="Ubuntu"/>
              <a:sym typeface="Ubuntu"/>
            </a:endParaRPr>
          </a:p>
          <a:p>
            <a:pPr indent="0" lvl="0" marL="0" rtl="0" algn="just">
              <a:lnSpc>
                <a:spcPct val="115000"/>
              </a:lnSpc>
              <a:spcBef>
                <a:spcPts val="0"/>
              </a:spcBef>
              <a:spcAft>
                <a:spcPts val="0"/>
              </a:spcAft>
              <a:buNone/>
            </a:pPr>
            <a:r>
              <a:t/>
            </a:r>
            <a:endParaRPr sz="1800">
              <a:solidFill>
                <a:srgbClr val="FF6633"/>
              </a:solidFill>
              <a:latin typeface="Ubuntu"/>
              <a:ea typeface="Ubuntu"/>
              <a:cs typeface="Ubuntu"/>
              <a:sym typeface="Ubuntu"/>
            </a:endParaRPr>
          </a:p>
          <a:p>
            <a:pPr indent="-342900" lvl="0" marL="457200" rtl="0" algn="just">
              <a:lnSpc>
                <a:spcPct val="115000"/>
              </a:lnSpc>
              <a:spcBef>
                <a:spcPts val="0"/>
              </a:spcBef>
              <a:spcAft>
                <a:spcPts val="0"/>
              </a:spcAft>
              <a:buClr>
                <a:srgbClr val="FF6633"/>
              </a:buClr>
              <a:buSzPts val="1800"/>
              <a:buFont typeface="Ubuntu"/>
              <a:buChar char="●"/>
            </a:pPr>
            <a:r>
              <a:rPr lang="en" sz="1800">
                <a:solidFill>
                  <a:srgbClr val="FF6633"/>
                </a:solidFill>
                <a:latin typeface="Ubuntu"/>
                <a:ea typeface="Ubuntu"/>
                <a:cs typeface="Ubuntu"/>
                <a:sym typeface="Ubuntu"/>
              </a:rPr>
              <a:t>SIGMOID (σ)</a:t>
            </a:r>
            <a:endParaRPr sz="1800">
              <a:solidFill>
                <a:srgbClr val="FF6633"/>
              </a:solidFill>
              <a:latin typeface="Ubuntu"/>
              <a:ea typeface="Ubuntu"/>
              <a:cs typeface="Ubuntu"/>
              <a:sym typeface="Ubuntu"/>
            </a:endParaRPr>
          </a:p>
          <a:p>
            <a:pPr indent="-342900" lvl="0" marL="457200" rtl="0" algn="just">
              <a:lnSpc>
                <a:spcPct val="115000"/>
              </a:lnSpc>
              <a:spcBef>
                <a:spcPts val="0"/>
              </a:spcBef>
              <a:spcAft>
                <a:spcPts val="0"/>
              </a:spcAft>
              <a:buClr>
                <a:srgbClr val="FF6633"/>
              </a:buClr>
              <a:buSzPts val="1800"/>
              <a:buFont typeface="Ubuntu"/>
              <a:buChar char="●"/>
            </a:pPr>
            <a:r>
              <a:rPr lang="en" sz="1800">
                <a:solidFill>
                  <a:srgbClr val="FF6633"/>
                </a:solidFill>
                <a:latin typeface="Ubuntu"/>
                <a:ea typeface="Ubuntu"/>
                <a:cs typeface="Ubuntu"/>
                <a:sym typeface="Ubuntu"/>
              </a:rPr>
              <a:t>SUM (+)</a:t>
            </a:r>
            <a:endParaRPr sz="1800">
              <a:solidFill>
                <a:srgbClr val="FF6633"/>
              </a:solidFill>
              <a:latin typeface="Ubuntu"/>
              <a:ea typeface="Ubuntu"/>
              <a:cs typeface="Ubuntu"/>
              <a:sym typeface="Ubuntu"/>
            </a:endParaRPr>
          </a:p>
          <a:p>
            <a:pPr indent="-342900" lvl="0" marL="457200" rtl="0" algn="just">
              <a:lnSpc>
                <a:spcPct val="115000"/>
              </a:lnSpc>
              <a:spcBef>
                <a:spcPts val="0"/>
              </a:spcBef>
              <a:spcAft>
                <a:spcPts val="0"/>
              </a:spcAft>
              <a:buClr>
                <a:srgbClr val="FF6633"/>
              </a:buClr>
              <a:buSzPts val="1800"/>
              <a:buFont typeface="Ubuntu"/>
              <a:buChar char="●"/>
            </a:pPr>
            <a:r>
              <a:rPr lang="en" sz="1800">
                <a:solidFill>
                  <a:srgbClr val="FF6633"/>
                </a:solidFill>
                <a:latin typeface="Ubuntu"/>
                <a:ea typeface="Ubuntu"/>
                <a:cs typeface="Ubuntu"/>
                <a:sym typeface="Ubuntu"/>
              </a:rPr>
              <a:t>PRODUCT (x)</a:t>
            </a:r>
            <a:endParaRPr sz="1800">
              <a:solidFill>
                <a:srgbClr val="FF6633"/>
              </a:solidFill>
              <a:latin typeface="Ubuntu"/>
              <a:ea typeface="Ubuntu"/>
              <a:cs typeface="Ubuntu"/>
              <a:sym typeface="Ubuntu"/>
            </a:endParaRPr>
          </a:p>
          <a:p>
            <a:pPr indent="0" lvl="0" marL="457200" rtl="0" algn="just">
              <a:lnSpc>
                <a:spcPct val="115000"/>
              </a:lnSpc>
              <a:spcBef>
                <a:spcPts val="0"/>
              </a:spcBef>
              <a:spcAft>
                <a:spcPts val="0"/>
              </a:spcAft>
              <a:buNone/>
            </a:pPr>
            <a:r>
              <a:t/>
            </a:r>
            <a:endParaRPr sz="1800">
              <a:solidFill>
                <a:srgbClr val="FF6633"/>
              </a:solidFill>
              <a:latin typeface="Ubuntu"/>
              <a:ea typeface="Ubuntu"/>
              <a:cs typeface="Ubuntu"/>
              <a:sym typeface="Ubuntu"/>
            </a:endParaRPr>
          </a:p>
        </p:txBody>
      </p:sp>
      <p:sp>
        <p:nvSpPr>
          <p:cNvPr id="595" name="Google Shape;595;p47"/>
          <p:cNvSpPr txBox="1"/>
          <p:nvPr/>
        </p:nvSpPr>
        <p:spPr>
          <a:xfrm>
            <a:off x="8362213" y="1840725"/>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ŷ</a:t>
            </a:r>
            <a:endParaRPr baseline="-25000">
              <a:latin typeface="Ubuntu"/>
              <a:ea typeface="Ubuntu"/>
              <a:cs typeface="Ubuntu"/>
              <a:sym typeface="Ubuntu"/>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01" name="Google Shape;601;p48"/>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backpropagation in a perceptron</a:t>
            </a:r>
            <a:endParaRPr/>
          </a:p>
          <a:p>
            <a:pPr indent="0" lvl="0" marL="0" rtl="0" algn="l">
              <a:spcBef>
                <a:spcPts val="0"/>
              </a:spcBef>
              <a:spcAft>
                <a:spcPts val="0"/>
              </a:spcAft>
              <a:buNone/>
            </a:pPr>
            <a:r>
              <a:t/>
            </a:r>
            <a:endParaRPr/>
          </a:p>
        </p:txBody>
      </p:sp>
      <p:sp>
        <p:nvSpPr>
          <p:cNvPr id="602" name="Google Shape;602;p48"/>
          <p:cNvSpPr txBox="1"/>
          <p:nvPr>
            <p:ph idx="4294967295" type="body"/>
          </p:nvPr>
        </p:nvSpPr>
        <p:spPr>
          <a:xfrm>
            <a:off x="225775" y="847675"/>
            <a:ext cx="3219000" cy="349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latin typeface="Ubuntu"/>
                <a:ea typeface="Ubuntu"/>
                <a:cs typeface="Ubuntu"/>
                <a:sym typeface="Ubuntu"/>
              </a:rPr>
              <a:t>We can now estimate the sensitivity of the output y with respect to each input parameter w</a:t>
            </a:r>
            <a:r>
              <a:rPr baseline="-25000" lang="en">
                <a:solidFill>
                  <a:srgbClr val="000000"/>
                </a:solidFill>
                <a:latin typeface="Ubuntu"/>
                <a:ea typeface="Ubuntu"/>
                <a:cs typeface="Ubuntu"/>
                <a:sym typeface="Ubuntu"/>
              </a:rPr>
              <a:t>i</a:t>
            </a:r>
            <a:r>
              <a:rPr lang="en">
                <a:solidFill>
                  <a:srgbClr val="000000"/>
                </a:solidFill>
                <a:latin typeface="Ubuntu"/>
                <a:ea typeface="Ubuntu"/>
                <a:cs typeface="Ubuntu"/>
                <a:sym typeface="Ubuntu"/>
              </a:rPr>
              <a:t> and x</a:t>
            </a:r>
            <a:r>
              <a:rPr baseline="-25000" lang="en">
                <a:solidFill>
                  <a:srgbClr val="000000"/>
                </a:solidFill>
                <a:latin typeface="Ubuntu"/>
                <a:ea typeface="Ubuntu"/>
                <a:cs typeface="Ubuntu"/>
                <a:sym typeface="Ubuntu"/>
              </a:rPr>
              <a:t>i</a:t>
            </a:r>
            <a:r>
              <a:rPr lang="en">
                <a:solidFill>
                  <a:srgbClr val="000000"/>
                </a:solidFill>
                <a:latin typeface="Ubuntu"/>
                <a:ea typeface="Ubuntu"/>
                <a:cs typeface="Ubuntu"/>
                <a:sym typeface="Ubuntu"/>
              </a:rPr>
              <a:t>.</a:t>
            </a:r>
            <a:endParaRPr>
              <a:solidFill>
                <a:srgbClr val="000000"/>
              </a:solidFill>
              <a:latin typeface="Ubuntu"/>
              <a:ea typeface="Ubuntu"/>
              <a:cs typeface="Ubuntu"/>
              <a:sym typeface="Ubuntu"/>
            </a:endParaRPr>
          </a:p>
        </p:txBody>
      </p:sp>
      <p:sp>
        <p:nvSpPr>
          <p:cNvPr id="603" name="Google Shape;603;p48"/>
          <p:cNvSpPr txBox="1"/>
          <p:nvPr/>
        </p:nvSpPr>
        <p:spPr>
          <a:xfrm>
            <a:off x="35300" y="4841525"/>
            <a:ext cx="8262000" cy="1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Ubuntu"/>
                <a:ea typeface="Ubuntu"/>
                <a:cs typeface="Ubuntu"/>
                <a:sym typeface="Ubuntu"/>
              </a:rPr>
              <a:t>Example extracted from </a:t>
            </a:r>
            <a:r>
              <a:rPr lang="en" sz="1000" u="sng">
                <a:solidFill>
                  <a:schemeClr val="hlink"/>
                </a:solidFill>
                <a:latin typeface="Ubuntu"/>
                <a:ea typeface="Ubuntu"/>
                <a:cs typeface="Ubuntu"/>
                <a:sym typeface="Ubuntu"/>
                <a:hlinkClick r:id="rId3"/>
              </a:rPr>
              <a:t>Andrej Karpathy’s notes </a:t>
            </a:r>
            <a:r>
              <a:rPr lang="en" sz="1000">
                <a:latin typeface="Ubuntu"/>
                <a:ea typeface="Ubuntu"/>
                <a:cs typeface="Ubuntu"/>
                <a:sym typeface="Ubuntu"/>
              </a:rPr>
              <a:t>for CS231n from Stanford University.</a:t>
            </a:r>
            <a:endParaRPr sz="1000">
              <a:latin typeface="Ubuntu"/>
              <a:ea typeface="Ubuntu"/>
              <a:cs typeface="Ubuntu"/>
              <a:sym typeface="Ubuntu"/>
            </a:endParaRPr>
          </a:p>
        </p:txBody>
      </p:sp>
      <p:sp>
        <p:nvSpPr>
          <p:cNvPr id="604" name="Google Shape;604;p48"/>
          <p:cNvSpPr txBox="1"/>
          <p:nvPr/>
        </p:nvSpPr>
        <p:spPr>
          <a:xfrm>
            <a:off x="3735563" y="1128000"/>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a:t>
            </a:r>
            <a:r>
              <a:rPr baseline="-25000" lang="en">
                <a:latin typeface="Ubuntu"/>
                <a:ea typeface="Ubuntu"/>
                <a:cs typeface="Ubuntu"/>
                <a:sym typeface="Ubuntu"/>
              </a:rPr>
              <a:t>1</a:t>
            </a:r>
            <a:endParaRPr baseline="-25000">
              <a:latin typeface="Ubuntu"/>
              <a:ea typeface="Ubuntu"/>
              <a:cs typeface="Ubuntu"/>
              <a:sym typeface="Ubuntu"/>
            </a:endParaRPr>
          </a:p>
        </p:txBody>
      </p:sp>
      <p:sp>
        <p:nvSpPr>
          <p:cNvPr id="605" name="Google Shape;605;p48"/>
          <p:cNvSpPr txBox="1"/>
          <p:nvPr/>
        </p:nvSpPr>
        <p:spPr>
          <a:xfrm>
            <a:off x="3735563" y="1834242"/>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x</a:t>
            </a:r>
            <a:r>
              <a:rPr baseline="-25000" lang="en">
                <a:latin typeface="Ubuntu"/>
                <a:ea typeface="Ubuntu"/>
                <a:cs typeface="Ubuntu"/>
                <a:sym typeface="Ubuntu"/>
              </a:rPr>
              <a:t>1</a:t>
            </a:r>
            <a:endParaRPr baseline="-25000">
              <a:latin typeface="Ubuntu"/>
              <a:ea typeface="Ubuntu"/>
              <a:cs typeface="Ubuntu"/>
              <a:sym typeface="Ubuntu"/>
            </a:endParaRPr>
          </a:p>
        </p:txBody>
      </p:sp>
      <p:sp>
        <p:nvSpPr>
          <p:cNvPr id="606" name="Google Shape;606;p48"/>
          <p:cNvSpPr txBox="1"/>
          <p:nvPr/>
        </p:nvSpPr>
        <p:spPr>
          <a:xfrm>
            <a:off x="3735563" y="2311883"/>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a:t>
            </a:r>
            <a:r>
              <a:rPr baseline="-25000" lang="en">
                <a:latin typeface="Ubuntu"/>
                <a:ea typeface="Ubuntu"/>
                <a:cs typeface="Ubuntu"/>
                <a:sym typeface="Ubuntu"/>
              </a:rPr>
              <a:t>2</a:t>
            </a:r>
            <a:endParaRPr baseline="-25000">
              <a:latin typeface="Ubuntu"/>
              <a:ea typeface="Ubuntu"/>
              <a:cs typeface="Ubuntu"/>
              <a:sym typeface="Ubuntu"/>
            </a:endParaRPr>
          </a:p>
        </p:txBody>
      </p:sp>
      <p:sp>
        <p:nvSpPr>
          <p:cNvPr id="607" name="Google Shape;607;p48"/>
          <p:cNvSpPr txBox="1"/>
          <p:nvPr/>
        </p:nvSpPr>
        <p:spPr>
          <a:xfrm>
            <a:off x="3735563" y="3018125"/>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x</a:t>
            </a:r>
            <a:r>
              <a:rPr baseline="-25000" lang="en">
                <a:latin typeface="Ubuntu"/>
                <a:ea typeface="Ubuntu"/>
                <a:cs typeface="Ubuntu"/>
                <a:sym typeface="Ubuntu"/>
              </a:rPr>
              <a:t>2</a:t>
            </a:r>
            <a:endParaRPr baseline="-25000">
              <a:latin typeface="Ubuntu"/>
              <a:ea typeface="Ubuntu"/>
              <a:cs typeface="Ubuntu"/>
              <a:sym typeface="Ubuntu"/>
            </a:endParaRPr>
          </a:p>
        </p:txBody>
      </p:sp>
      <p:sp>
        <p:nvSpPr>
          <p:cNvPr id="608" name="Google Shape;608;p48"/>
          <p:cNvSpPr txBox="1"/>
          <p:nvPr/>
        </p:nvSpPr>
        <p:spPr>
          <a:xfrm>
            <a:off x="3735563" y="3923825"/>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b</a:t>
            </a:r>
            <a:endParaRPr baseline="-25000">
              <a:latin typeface="Ubuntu"/>
              <a:ea typeface="Ubuntu"/>
              <a:cs typeface="Ubuntu"/>
              <a:sym typeface="Ubuntu"/>
            </a:endParaRPr>
          </a:p>
        </p:txBody>
      </p:sp>
      <p:sp>
        <p:nvSpPr>
          <p:cNvPr id="609" name="Google Shape;609;p48"/>
          <p:cNvSpPr/>
          <p:nvPr/>
        </p:nvSpPr>
        <p:spPr>
          <a:xfrm>
            <a:off x="4715832" y="1596663"/>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x</a:t>
            </a:r>
            <a:endParaRPr/>
          </a:p>
        </p:txBody>
      </p:sp>
      <p:sp>
        <p:nvSpPr>
          <p:cNvPr id="610" name="Google Shape;610;p48"/>
          <p:cNvSpPr/>
          <p:nvPr/>
        </p:nvSpPr>
        <p:spPr>
          <a:xfrm>
            <a:off x="6054217" y="2014310"/>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a:t>
            </a:r>
            <a:endParaRPr/>
          </a:p>
        </p:txBody>
      </p:sp>
      <p:cxnSp>
        <p:nvCxnSpPr>
          <p:cNvPr id="611" name="Google Shape;611;p48"/>
          <p:cNvCxnSpPr/>
          <p:nvPr/>
        </p:nvCxnSpPr>
        <p:spPr>
          <a:xfrm>
            <a:off x="4063673" y="1419030"/>
            <a:ext cx="652200" cy="301800"/>
          </a:xfrm>
          <a:prstGeom prst="straightConnector1">
            <a:avLst/>
          </a:prstGeom>
          <a:noFill/>
          <a:ln cap="flat" cmpd="sng" w="9525">
            <a:solidFill>
              <a:srgbClr val="000000"/>
            </a:solidFill>
            <a:prstDash val="solid"/>
            <a:round/>
            <a:headEnd len="sm" w="sm" type="none"/>
            <a:tailEnd len="med" w="med" type="triangle"/>
          </a:ln>
        </p:spPr>
      </p:cxnSp>
      <p:cxnSp>
        <p:nvCxnSpPr>
          <p:cNvPr id="612" name="Google Shape;612;p48"/>
          <p:cNvCxnSpPr/>
          <p:nvPr/>
        </p:nvCxnSpPr>
        <p:spPr>
          <a:xfrm flipH="1" rot="10800000">
            <a:off x="4063673" y="1854834"/>
            <a:ext cx="657600" cy="233400"/>
          </a:xfrm>
          <a:prstGeom prst="straightConnector1">
            <a:avLst/>
          </a:prstGeom>
          <a:noFill/>
          <a:ln cap="flat" cmpd="sng" w="9525">
            <a:solidFill>
              <a:srgbClr val="000000"/>
            </a:solidFill>
            <a:prstDash val="solid"/>
            <a:round/>
            <a:headEnd len="sm" w="sm" type="none"/>
            <a:tailEnd len="med" w="med" type="triangle"/>
          </a:ln>
        </p:spPr>
      </p:cxnSp>
      <p:cxnSp>
        <p:nvCxnSpPr>
          <p:cNvPr id="613" name="Google Shape;613;p48"/>
          <p:cNvCxnSpPr>
            <a:stCxn id="609" idx="6"/>
            <a:endCxn id="610" idx="1"/>
          </p:cNvCxnSpPr>
          <p:nvPr/>
        </p:nvCxnSpPr>
        <p:spPr>
          <a:xfrm>
            <a:off x="5066532" y="1781013"/>
            <a:ext cx="1038900" cy="287400"/>
          </a:xfrm>
          <a:prstGeom prst="straightConnector1">
            <a:avLst/>
          </a:prstGeom>
          <a:noFill/>
          <a:ln cap="flat" cmpd="sng" w="9525">
            <a:solidFill>
              <a:srgbClr val="000000"/>
            </a:solidFill>
            <a:prstDash val="solid"/>
            <a:round/>
            <a:headEnd len="sm" w="sm" type="none"/>
            <a:tailEnd len="med" w="med" type="triangle"/>
          </a:ln>
        </p:spPr>
      </p:cxnSp>
      <p:cxnSp>
        <p:nvCxnSpPr>
          <p:cNvPr id="614" name="Google Shape;614;p48"/>
          <p:cNvCxnSpPr>
            <a:endCxn id="615" idx="3"/>
          </p:cNvCxnSpPr>
          <p:nvPr/>
        </p:nvCxnSpPr>
        <p:spPr>
          <a:xfrm flipH="1" rot="10800000">
            <a:off x="4031693" y="2323969"/>
            <a:ext cx="2839200" cy="1779900"/>
          </a:xfrm>
          <a:prstGeom prst="straightConnector1">
            <a:avLst/>
          </a:prstGeom>
          <a:noFill/>
          <a:ln cap="flat" cmpd="sng" w="9525">
            <a:solidFill>
              <a:srgbClr val="000000"/>
            </a:solidFill>
            <a:prstDash val="solid"/>
            <a:round/>
            <a:headEnd len="sm" w="sm" type="none"/>
            <a:tailEnd len="med" w="med" type="triangle"/>
          </a:ln>
        </p:spPr>
      </p:cxnSp>
      <p:cxnSp>
        <p:nvCxnSpPr>
          <p:cNvPr id="616" name="Google Shape;616;p48"/>
          <p:cNvCxnSpPr/>
          <p:nvPr/>
        </p:nvCxnSpPr>
        <p:spPr>
          <a:xfrm>
            <a:off x="6404970" y="2187445"/>
            <a:ext cx="411300" cy="0"/>
          </a:xfrm>
          <a:prstGeom prst="straightConnector1">
            <a:avLst/>
          </a:prstGeom>
          <a:noFill/>
          <a:ln cap="flat" cmpd="sng" w="9525">
            <a:solidFill>
              <a:srgbClr val="000000"/>
            </a:solidFill>
            <a:prstDash val="solid"/>
            <a:round/>
            <a:headEnd len="sm" w="sm" type="none"/>
            <a:tailEnd len="med" w="med" type="triangle"/>
          </a:ln>
        </p:spPr>
      </p:cxnSp>
      <p:sp>
        <p:nvSpPr>
          <p:cNvPr id="617" name="Google Shape;617;p48"/>
          <p:cNvSpPr/>
          <p:nvPr/>
        </p:nvSpPr>
        <p:spPr>
          <a:xfrm>
            <a:off x="4712115" y="2774969"/>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x</a:t>
            </a:r>
            <a:endParaRPr/>
          </a:p>
        </p:txBody>
      </p:sp>
      <p:cxnSp>
        <p:nvCxnSpPr>
          <p:cNvPr id="618" name="Google Shape;618;p48"/>
          <p:cNvCxnSpPr/>
          <p:nvPr/>
        </p:nvCxnSpPr>
        <p:spPr>
          <a:xfrm>
            <a:off x="4059956" y="2597336"/>
            <a:ext cx="652200" cy="301800"/>
          </a:xfrm>
          <a:prstGeom prst="straightConnector1">
            <a:avLst/>
          </a:prstGeom>
          <a:noFill/>
          <a:ln cap="flat" cmpd="sng" w="9525">
            <a:solidFill>
              <a:srgbClr val="000000"/>
            </a:solidFill>
            <a:prstDash val="solid"/>
            <a:round/>
            <a:headEnd len="sm" w="sm" type="none"/>
            <a:tailEnd len="med" w="med" type="triangle"/>
          </a:ln>
        </p:spPr>
      </p:cxnSp>
      <p:cxnSp>
        <p:nvCxnSpPr>
          <p:cNvPr id="619" name="Google Shape;619;p48"/>
          <p:cNvCxnSpPr/>
          <p:nvPr/>
        </p:nvCxnSpPr>
        <p:spPr>
          <a:xfrm flipH="1" rot="10800000">
            <a:off x="4059956" y="3033140"/>
            <a:ext cx="657600" cy="233400"/>
          </a:xfrm>
          <a:prstGeom prst="straightConnector1">
            <a:avLst/>
          </a:prstGeom>
          <a:noFill/>
          <a:ln cap="flat" cmpd="sng" w="9525">
            <a:solidFill>
              <a:srgbClr val="000000"/>
            </a:solidFill>
            <a:prstDash val="solid"/>
            <a:round/>
            <a:headEnd len="sm" w="sm" type="none"/>
            <a:tailEnd len="med" w="med" type="triangle"/>
          </a:ln>
        </p:spPr>
      </p:cxnSp>
      <p:cxnSp>
        <p:nvCxnSpPr>
          <p:cNvPr id="620" name="Google Shape;620;p48"/>
          <p:cNvCxnSpPr>
            <a:endCxn id="610" idx="2"/>
          </p:cNvCxnSpPr>
          <p:nvPr/>
        </p:nvCxnSpPr>
        <p:spPr>
          <a:xfrm flipH="1" rot="10800000">
            <a:off x="5046817" y="2198660"/>
            <a:ext cx="1007400" cy="679200"/>
          </a:xfrm>
          <a:prstGeom prst="straightConnector1">
            <a:avLst/>
          </a:prstGeom>
          <a:noFill/>
          <a:ln cap="flat" cmpd="sng" w="9525">
            <a:solidFill>
              <a:srgbClr val="000000"/>
            </a:solidFill>
            <a:prstDash val="solid"/>
            <a:round/>
            <a:headEnd len="sm" w="sm" type="none"/>
            <a:tailEnd len="med" w="med" type="triangle"/>
          </a:ln>
        </p:spPr>
      </p:cxnSp>
      <p:sp>
        <p:nvSpPr>
          <p:cNvPr id="615" name="Google Shape;615;p48"/>
          <p:cNvSpPr/>
          <p:nvPr/>
        </p:nvSpPr>
        <p:spPr>
          <a:xfrm>
            <a:off x="6819534" y="2009264"/>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a:t>
            </a:r>
            <a:endParaRPr/>
          </a:p>
        </p:txBody>
      </p:sp>
      <p:sp>
        <p:nvSpPr>
          <p:cNvPr id="621" name="Google Shape;621;p48"/>
          <p:cNvSpPr/>
          <p:nvPr/>
        </p:nvSpPr>
        <p:spPr>
          <a:xfrm>
            <a:off x="7596400" y="2005549"/>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Noto Sans Symbols"/>
              <a:buNone/>
            </a:pPr>
            <a:r>
              <a:rPr b="0" i="0" lang="en" sz="1400" u="none" cap="none" strike="noStrike">
                <a:solidFill>
                  <a:srgbClr val="000000"/>
                </a:solidFill>
                <a:latin typeface="Noto Sans Symbols"/>
                <a:ea typeface="Noto Sans Symbols"/>
                <a:cs typeface="Noto Sans Symbols"/>
                <a:sym typeface="Noto Sans Symbols"/>
              </a:rPr>
              <a:t>σ</a:t>
            </a:r>
            <a:endParaRPr/>
          </a:p>
        </p:txBody>
      </p:sp>
      <p:cxnSp>
        <p:nvCxnSpPr>
          <p:cNvPr id="622" name="Google Shape;622;p48"/>
          <p:cNvCxnSpPr/>
          <p:nvPr/>
        </p:nvCxnSpPr>
        <p:spPr>
          <a:xfrm>
            <a:off x="7170287" y="2187445"/>
            <a:ext cx="411300" cy="0"/>
          </a:xfrm>
          <a:prstGeom prst="straightConnector1">
            <a:avLst/>
          </a:prstGeom>
          <a:noFill/>
          <a:ln cap="flat" cmpd="sng" w="9525">
            <a:solidFill>
              <a:srgbClr val="000000"/>
            </a:solidFill>
            <a:prstDash val="solid"/>
            <a:round/>
            <a:headEnd len="sm" w="sm" type="none"/>
            <a:tailEnd len="med" w="med" type="triangle"/>
          </a:ln>
        </p:spPr>
      </p:cxnSp>
      <p:cxnSp>
        <p:nvCxnSpPr>
          <p:cNvPr id="623" name="Google Shape;623;p48"/>
          <p:cNvCxnSpPr/>
          <p:nvPr/>
        </p:nvCxnSpPr>
        <p:spPr>
          <a:xfrm>
            <a:off x="7947153" y="2198587"/>
            <a:ext cx="411300" cy="0"/>
          </a:xfrm>
          <a:prstGeom prst="straightConnector1">
            <a:avLst/>
          </a:prstGeom>
          <a:noFill/>
          <a:ln cap="flat" cmpd="sng" w="9525">
            <a:solidFill>
              <a:srgbClr val="000000"/>
            </a:solidFill>
            <a:prstDash val="solid"/>
            <a:round/>
            <a:headEnd len="sm" w="sm" type="none"/>
            <a:tailEnd len="med" w="med" type="triangle"/>
          </a:ln>
        </p:spPr>
      </p:cxnSp>
      <p:sp>
        <p:nvSpPr>
          <p:cNvPr id="624" name="Google Shape;624;p48"/>
          <p:cNvSpPr/>
          <p:nvPr/>
        </p:nvSpPr>
        <p:spPr>
          <a:xfrm>
            <a:off x="4059956" y="1169502"/>
            <a:ext cx="301800" cy="261600"/>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625" name="Google Shape;625;p48"/>
          <p:cNvSpPr/>
          <p:nvPr/>
        </p:nvSpPr>
        <p:spPr>
          <a:xfrm>
            <a:off x="3967032" y="1801401"/>
            <a:ext cx="407400" cy="261600"/>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626" name="Google Shape;626;p48"/>
          <p:cNvSpPr/>
          <p:nvPr/>
        </p:nvSpPr>
        <p:spPr>
          <a:xfrm>
            <a:off x="3967032" y="2403357"/>
            <a:ext cx="407400" cy="261600"/>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627" name="Google Shape;627;p48"/>
          <p:cNvSpPr/>
          <p:nvPr/>
        </p:nvSpPr>
        <p:spPr>
          <a:xfrm>
            <a:off x="3975511" y="2970127"/>
            <a:ext cx="407400" cy="261600"/>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628" name="Google Shape;628;p48"/>
          <p:cNvSpPr/>
          <p:nvPr/>
        </p:nvSpPr>
        <p:spPr>
          <a:xfrm>
            <a:off x="3985051" y="3722810"/>
            <a:ext cx="407400" cy="261600"/>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629" name="Google Shape;629;p48"/>
          <p:cNvSpPr/>
          <p:nvPr/>
        </p:nvSpPr>
        <p:spPr>
          <a:xfrm>
            <a:off x="4970305" y="1562927"/>
            <a:ext cx="407400" cy="261600"/>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630" name="Google Shape;630;p48"/>
          <p:cNvSpPr/>
          <p:nvPr/>
        </p:nvSpPr>
        <p:spPr>
          <a:xfrm>
            <a:off x="4936558" y="2537917"/>
            <a:ext cx="301800" cy="261600"/>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631" name="Google Shape;631;p48"/>
          <p:cNvSpPr/>
          <p:nvPr/>
        </p:nvSpPr>
        <p:spPr>
          <a:xfrm>
            <a:off x="6317897" y="1932206"/>
            <a:ext cx="301800" cy="261600"/>
          </a:xfrm>
          <a:prstGeom prst="rect">
            <a:avLst/>
          </a:pr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632" name="Google Shape;632;p48"/>
          <p:cNvSpPr/>
          <p:nvPr/>
        </p:nvSpPr>
        <p:spPr>
          <a:xfrm>
            <a:off x="7102272" y="1932206"/>
            <a:ext cx="2631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B050"/>
              </a:buClr>
              <a:buSzPts val="1100"/>
              <a:buFont typeface="Arial"/>
              <a:buNone/>
            </a:pPr>
            <a:r>
              <a:rPr b="0" i="0" lang="en" sz="1100" u="none" cap="none" strike="noStrike">
                <a:solidFill>
                  <a:srgbClr val="00B050"/>
                </a:solidFill>
                <a:latin typeface="Arial"/>
                <a:ea typeface="Arial"/>
                <a:cs typeface="Arial"/>
                <a:sym typeface="Arial"/>
              </a:rPr>
              <a:t>1</a:t>
            </a:r>
            <a:endParaRPr/>
          </a:p>
        </p:txBody>
      </p:sp>
      <p:sp>
        <p:nvSpPr>
          <p:cNvPr id="633" name="Google Shape;633;p48"/>
          <p:cNvSpPr/>
          <p:nvPr/>
        </p:nvSpPr>
        <p:spPr>
          <a:xfrm>
            <a:off x="7875982" y="1932206"/>
            <a:ext cx="4587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B050"/>
              </a:buClr>
              <a:buSzPts val="1100"/>
              <a:buFont typeface="Arial"/>
              <a:buNone/>
            </a:pPr>
            <a:r>
              <a:rPr b="0" i="0" lang="en" sz="1100" u="none" cap="none" strike="noStrike">
                <a:solidFill>
                  <a:srgbClr val="00B050"/>
                </a:solidFill>
                <a:latin typeface="Arial"/>
                <a:ea typeface="Arial"/>
                <a:cs typeface="Arial"/>
                <a:sym typeface="Arial"/>
              </a:rPr>
              <a:t>0.73</a:t>
            </a:r>
            <a:endParaRPr/>
          </a:p>
        </p:txBody>
      </p:sp>
      <p:sp>
        <p:nvSpPr>
          <p:cNvPr id="634" name="Google Shape;634;p48"/>
          <p:cNvSpPr/>
          <p:nvPr/>
        </p:nvSpPr>
        <p:spPr>
          <a:xfrm>
            <a:off x="7956626" y="2221850"/>
            <a:ext cx="8130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100"/>
              <a:buFont typeface="Arial"/>
              <a:buNone/>
            </a:pPr>
            <a:r>
              <a:rPr lang="en" sz="1200">
                <a:solidFill>
                  <a:srgbClr val="FF0000"/>
                </a:solidFill>
                <a:latin typeface="Ubuntu"/>
                <a:ea typeface="Ubuntu"/>
                <a:cs typeface="Ubuntu"/>
                <a:sym typeface="Ubuntu"/>
              </a:rPr>
              <a:t>dy/dy=</a:t>
            </a:r>
            <a:r>
              <a:rPr i="0" lang="en" sz="1200" u="none" cap="none" strike="noStrike">
                <a:solidFill>
                  <a:srgbClr val="FF0000"/>
                </a:solidFill>
                <a:latin typeface="Ubuntu"/>
                <a:ea typeface="Ubuntu"/>
                <a:cs typeface="Ubuntu"/>
                <a:sym typeface="Ubuntu"/>
              </a:rPr>
              <a:t>1</a:t>
            </a:r>
            <a:endParaRPr sz="1200">
              <a:latin typeface="Ubuntu"/>
              <a:ea typeface="Ubuntu"/>
              <a:cs typeface="Ubuntu"/>
              <a:sym typeface="Ubuntu"/>
            </a:endParaRPr>
          </a:p>
        </p:txBody>
      </p:sp>
      <p:sp>
        <p:nvSpPr>
          <p:cNvPr id="635" name="Google Shape;635;p48"/>
          <p:cNvSpPr/>
          <p:nvPr/>
        </p:nvSpPr>
        <p:spPr>
          <a:xfrm flipH="1">
            <a:off x="5937375" y="3929350"/>
            <a:ext cx="2108100" cy="780600"/>
          </a:xfrm>
          <a:prstGeom prst="rightArrow">
            <a:avLst>
              <a:gd fmla="val 50000" name="adj1"/>
              <a:gd fmla="val 50000" name="adj2"/>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Backward pass</a:t>
            </a:r>
            <a:endParaRPr>
              <a:latin typeface="Ubuntu"/>
              <a:ea typeface="Ubuntu"/>
              <a:cs typeface="Ubuntu"/>
              <a:sym typeface="Ubuntu"/>
            </a:endParaRPr>
          </a:p>
        </p:txBody>
      </p:sp>
      <p:sp>
        <p:nvSpPr>
          <p:cNvPr id="636" name="Google Shape;636;p48"/>
          <p:cNvSpPr txBox="1"/>
          <p:nvPr/>
        </p:nvSpPr>
        <p:spPr>
          <a:xfrm>
            <a:off x="8362213" y="1840725"/>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ŷ</a:t>
            </a:r>
            <a:endParaRPr baseline="-25000">
              <a:latin typeface="Ubuntu"/>
              <a:ea typeface="Ubuntu"/>
              <a:cs typeface="Ubuntu"/>
              <a:sym typeface="Ubuntu"/>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831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Study case: House price prediction</a:t>
            </a:r>
            <a:endParaRPr/>
          </a:p>
        </p:txBody>
      </p:sp>
      <p:pic>
        <p:nvPicPr>
          <p:cNvPr id="106" name="Google Shape;106;p22"/>
          <p:cNvPicPr preferRelativeResize="0"/>
          <p:nvPr/>
        </p:nvPicPr>
        <p:blipFill>
          <a:blip r:embed="rId3">
            <a:alphaModFix/>
          </a:blip>
          <a:stretch>
            <a:fillRect/>
          </a:stretch>
        </p:blipFill>
        <p:spPr>
          <a:xfrm>
            <a:off x="7708025" y="0"/>
            <a:ext cx="1435975" cy="1435975"/>
          </a:xfrm>
          <a:prstGeom prst="rect">
            <a:avLst/>
          </a:prstGeom>
          <a:noFill/>
          <a:ln>
            <a:noFill/>
          </a:ln>
        </p:spPr>
      </p:pic>
      <p:sp>
        <p:nvSpPr>
          <p:cNvPr id="107" name="Google Shape;107;p22"/>
          <p:cNvSpPr txBox="1"/>
          <p:nvPr/>
        </p:nvSpPr>
        <p:spPr>
          <a:xfrm>
            <a:off x="161375" y="1243350"/>
            <a:ext cx="6131400" cy="4164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800">
                <a:latin typeface="Ubuntu"/>
                <a:ea typeface="Ubuntu"/>
                <a:cs typeface="Ubuntu"/>
                <a:sym typeface="Ubuntu"/>
              </a:rPr>
              <a:t>Consider a linear regressor...</a:t>
            </a:r>
            <a:endParaRPr sz="1800">
              <a:solidFill>
                <a:srgbClr val="000000"/>
              </a:solidFill>
              <a:latin typeface="Ubuntu"/>
              <a:ea typeface="Ubuntu"/>
              <a:cs typeface="Ubuntu"/>
              <a:sym typeface="Ubuntu"/>
            </a:endParaRPr>
          </a:p>
        </p:txBody>
      </p:sp>
      <p:sp>
        <p:nvSpPr>
          <p:cNvPr id="108" name="Google Shape;108;p22"/>
          <p:cNvSpPr/>
          <p:nvPr/>
        </p:nvSpPr>
        <p:spPr>
          <a:xfrm>
            <a:off x="7325649" y="4124103"/>
            <a:ext cx="284400" cy="270300"/>
          </a:xfrm>
          <a:prstGeom prst="ellipse">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p>
        </p:txBody>
      </p:sp>
      <p:cxnSp>
        <p:nvCxnSpPr>
          <p:cNvPr id="109" name="Google Shape;109;p22"/>
          <p:cNvCxnSpPr>
            <a:endCxn id="108" idx="2"/>
          </p:cNvCxnSpPr>
          <p:nvPr/>
        </p:nvCxnSpPr>
        <p:spPr>
          <a:xfrm flipH="1" rot="10800000">
            <a:off x="6967749" y="4259253"/>
            <a:ext cx="357900" cy="43500"/>
          </a:xfrm>
          <a:prstGeom prst="straightConnector1">
            <a:avLst/>
          </a:prstGeom>
          <a:noFill/>
          <a:ln cap="flat" cmpd="sng" w="19050">
            <a:solidFill>
              <a:srgbClr val="EA9999"/>
            </a:solidFill>
            <a:prstDash val="solid"/>
            <a:round/>
            <a:headEnd len="med" w="med" type="none"/>
            <a:tailEnd len="med" w="med" type="triangle"/>
          </a:ln>
        </p:spPr>
      </p:cxnSp>
      <p:cxnSp>
        <p:nvCxnSpPr>
          <p:cNvPr id="110" name="Google Shape;110;p22"/>
          <p:cNvCxnSpPr>
            <a:stCxn id="108" idx="6"/>
            <a:endCxn id="111" idx="1"/>
          </p:cNvCxnSpPr>
          <p:nvPr/>
        </p:nvCxnSpPr>
        <p:spPr>
          <a:xfrm>
            <a:off x="7610049" y="4259253"/>
            <a:ext cx="371400" cy="0"/>
          </a:xfrm>
          <a:prstGeom prst="straightConnector1">
            <a:avLst/>
          </a:prstGeom>
          <a:noFill/>
          <a:ln cap="flat" cmpd="sng" w="19050">
            <a:solidFill>
              <a:srgbClr val="B4A7D6"/>
            </a:solidFill>
            <a:prstDash val="solid"/>
            <a:round/>
            <a:headEnd len="med" w="med" type="none"/>
            <a:tailEnd len="med" w="med" type="triangle"/>
          </a:ln>
        </p:spPr>
      </p:cxnSp>
      <p:sp>
        <p:nvSpPr>
          <p:cNvPr id="112" name="Google Shape;112;p22"/>
          <p:cNvSpPr txBox="1"/>
          <p:nvPr/>
        </p:nvSpPr>
        <p:spPr>
          <a:xfrm>
            <a:off x="6654002" y="4124100"/>
            <a:ext cx="300300" cy="2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x</a:t>
            </a:r>
            <a:endParaRPr baseline="-25000" sz="1000">
              <a:latin typeface="Lato"/>
              <a:ea typeface="Lato"/>
              <a:cs typeface="Lato"/>
              <a:sym typeface="Lato"/>
            </a:endParaRPr>
          </a:p>
        </p:txBody>
      </p:sp>
      <p:sp>
        <p:nvSpPr>
          <p:cNvPr id="111" name="Google Shape;111;p22"/>
          <p:cNvSpPr txBox="1"/>
          <p:nvPr/>
        </p:nvSpPr>
        <p:spPr>
          <a:xfrm>
            <a:off x="7981400" y="4147800"/>
            <a:ext cx="775800" cy="2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ŷ</a:t>
            </a:r>
            <a:r>
              <a:rPr baseline="-25000" lang="en">
                <a:latin typeface="Ubuntu"/>
                <a:ea typeface="Ubuntu"/>
                <a:cs typeface="Ubuntu"/>
                <a:sym typeface="Ubuntu"/>
              </a:rPr>
              <a:t> </a:t>
            </a:r>
            <a:r>
              <a:rPr lang="en" sz="1000">
                <a:latin typeface="Lato"/>
                <a:ea typeface="Lato"/>
                <a:cs typeface="Lato"/>
                <a:sym typeface="Lato"/>
              </a:rPr>
              <a:t> = {-∞, </a:t>
            </a:r>
            <a:r>
              <a:rPr lang="en" sz="1000">
                <a:solidFill>
                  <a:srgbClr val="000000"/>
                </a:solidFill>
                <a:latin typeface="Lato"/>
                <a:ea typeface="Lato"/>
                <a:cs typeface="Lato"/>
                <a:sym typeface="Lato"/>
              </a:rPr>
              <a:t>∞</a:t>
            </a:r>
            <a:r>
              <a:rPr lang="en" sz="1000">
                <a:latin typeface="Lato"/>
                <a:ea typeface="Lato"/>
                <a:cs typeface="Lato"/>
                <a:sym typeface="Lato"/>
              </a:rPr>
              <a:t>}</a:t>
            </a:r>
            <a:endParaRPr sz="1000">
              <a:latin typeface="Lato"/>
              <a:ea typeface="Lato"/>
              <a:cs typeface="Lato"/>
              <a:sym typeface="Lato"/>
            </a:endParaRPr>
          </a:p>
        </p:txBody>
      </p:sp>
      <p:sp>
        <p:nvSpPr>
          <p:cNvPr id="113" name="Google Shape;113;p22"/>
          <p:cNvSpPr txBox="1"/>
          <p:nvPr/>
        </p:nvSpPr>
        <p:spPr>
          <a:xfrm>
            <a:off x="6980725" y="4147800"/>
            <a:ext cx="371400" cy="2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CC0000"/>
                </a:solidFill>
                <a:latin typeface="Lato"/>
                <a:ea typeface="Lato"/>
                <a:cs typeface="Lato"/>
                <a:sym typeface="Lato"/>
              </a:rPr>
              <a:t>w</a:t>
            </a:r>
            <a:endParaRPr b="1" baseline="-25000" sz="1000">
              <a:solidFill>
                <a:srgbClr val="CC0000"/>
              </a:solidFill>
              <a:latin typeface="Lato"/>
              <a:ea typeface="Lato"/>
              <a:cs typeface="Lato"/>
              <a:sym typeface="Lato"/>
            </a:endParaRPr>
          </a:p>
        </p:txBody>
      </p:sp>
      <p:sp>
        <p:nvSpPr>
          <p:cNvPr id="114" name="Google Shape;114;p22"/>
          <p:cNvSpPr txBox="1"/>
          <p:nvPr/>
        </p:nvSpPr>
        <p:spPr>
          <a:xfrm>
            <a:off x="247950" y="3154650"/>
            <a:ext cx="6131400" cy="4164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800">
                <a:latin typeface="Ubuntu"/>
                <a:ea typeface="Ubuntu"/>
                <a:cs typeface="Ubuntu"/>
                <a:sym typeface="Ubuntu"/>
              </a:rPr>
              <a:t>...with actually one single parameter </a:t>
            </a:r>
            <a:r>
              <a:rPr i="1" lang="en" sz="1800">
                <a:latin typeface="Ubuntu"/>
                <a:ea typeface="Ubuntu"/>
                <a:cs typeface="Ubuntu"/>
                <a:sym typeface="Ubuntu"/>
              </a:rPr>
              <a:t>w </a:t>
            </a:r>
            <a:r>
              <a:rPr lang="en" sz="1800">
                <a:latin typeface="Ubuntu"/>
                <a:ea typeface="Ubuntu"/>
                <a:cs typeface="Ubuntu"/>
                <a:sym typeface="Ubuntu"/>
              </a:rPr>
              <a:t>:</a:t>
            </a:r>
            <a:endParaRPr sz="1800">
              <a:solidFill>
                <a:srgbClr val="000000"/>
              </a:solidFill>
              <a:latin typeface="Ubuntu"/>
              <a:ea typeface="Ubuntu"/>
              <a:cs typeface="Ubuntu"/>
              <a:sym typeface="Ubuntu"/>
            </a:endParaRPr>
          </a:p>
        </p:txBody>
      </p:sp>
      <p:pic>
        <p:nvPicPr>
          <p:cNvPr id="115" name="Google Shape;115;p22"/>
          <p:cNvPicPr preferRelativeResize="0"/>
          <p:nvPr/>
        </p:nvPicPr>
        <p:blipFill>
          <a:blip r:embed="rId4">
            <a:alphaModFix/>
          </a:blip>
          <a:stretch>
            <a:fillRect/>
          </a:stretch>
        </p:blipFill>
        <p:spPr>
          <a:xfrm>
            <a:off x="2342100" y="3646275"/>
            <a:ext cx="1943100" cy="733425"/>
          </a:xfrm>
          <a:prstGeom prst="rect">
            <a:avLst/>
          </a:prstGeom>
          <a:noFill/>
          <a:ln>
            <a:noFill/>
          </a:ln>
        </p:spPr>
      </p:pic>
      <p:grpSp>
        <p:nvGrpSpPr>
          <p:cNvPr id="116" name="Google Shape;116;p22"/>
          <p:cNvGrpSpPr/>
          <p:nvPr/>
        </p:nvGrpSpPr>
        <p:grpSpPr>
          <a:xfrm>
            <a:off x="7044827" y="1663267"/>
            <a:ext cx="2052961" cy="1270526"/>
            <a:chOff x="4470447" y="3156136"/>
            <a:chExt cx="3649708" cy="2259918"/>
          </a:xfrm>
        </p:grpSpPr>
        <p:sp>
          <p:nvSpPr>
            <p:cNvPr id="117" name="Google Shape;117;p22"/>
            <p:cNvSpPr/>
            <p:nvPr/>
          </p:nvSpPr>
          <p:spPr>
            <a:xfrm>
              <a:off x="5574975" y="4361438"/>
              <a:ext cx="505500" cy="480900"/>
            </a:xfrm>
            <a:prstGeom prst="ellipse">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p>
          </p:txBody>
        </p:sp>
        <p:cxnSp>
          <p:nvCxnSpPr>
            <p:cNvPr id="118" name="Google Shape;118;p22"/>
            <p:cNvCxnSpPr>
              <a:endCxn id="117" idx="1"/>
            </p:cNvCxnSpPr>
            <p:nvPr/>
          </p:nvCxnSpPr>
          <p:spPr>
            <a:xfrm>
              <a:off x="5150404" y="4035264"/>
              <a:ext cx="498600" cy="396600"/>
            </a:xfrm>
            <a:prstGeom prst="straightConnector1">
              <a:avLst/>
            </a:prstGeom>
            <a:noFill/>
            <a:ln cap="flat" cmpd="sng" w="19050">
              <a:solidFill>
                <a:srgbClr val="EA9999"/>
              </a:solidFill>
              <a:prstDash val="solid"/>
              <a:round/>
              <a:headEnd len="med" w="med" type="none"/>
              <a:tailEnd len="med" w="med" type="triangle"/>
            </a:ln>
          </p:spPr>
        </p:cxnSp>
        <p:cxnSp>
          <p:nvCxnSpPr>
            <p:cNvPr id="119" name="Google Shape;119;p22"/>
            <p:cNvCxnSpPr>
              <a:endCxn id="117" idx="2"/>
            </p:cNvCxnSpPr>
            <p:nvPr/>
          </p:nvCxnSpPr>
          <p:spPr>
            <a:xfrm flipH="1" rot="10800000">
              <a:off x="4938675" y="4601888"/>
              <a:ext cx="636300" cy="77400"/>
            </a:xfrm>
            <a:prstGeom prst="straightConnector1">
              <a:avLst/>
            </a:prstGeom>
            <a:noFill/>
            <a:ln cap="flat" cmpd="sng" w="19050">
              <a:solidFill>
                <a:srgbClr val="EA9999"/>
              </a:solidFill>
              <a:prstDash val="solid"/>
              <a:round/>
              <a:headEnd len="med" w="med" type="none"/>
              <a:tailEnd len="med" w="med" type="triangle"/>
            </a:ln>
          </p:spPr>
        </p:cxnSp>
        <p:cxnSp>
          <p:nvCxnSpPr>
            <p:cNvPr id="120" name="Google Shape;120;p22"/>
            <p:cNvCxnSpPr>
              <a:endCxn id="117" idx="3"/>
            </p:cNvCxnSpPr>
            <p:nvPr/>
          </p:nvCxnSpPr>
          <p:spPr>
            <a:xfrm flipH="1" rot="10800000">
              <a:off x="5280904" y="4771911"/>
              <a:ext cx="368100" cy="486000"/>
            </a:xfrm>
            <a:prstGeom prst="straightConnector1">
              <a:avLst/>
            </a:prstGeom>
            <a:noFill/>
            <a:ln cap="flat" cmpd="sng" w="19050">
              <a:solidFill>
                <a:srgbClr val="EA9999"/>
              </a:solidFill>
              <a:prstDash val="solid"/>
              <a:round/>
              <a:headEnd len="med" w="med" type="none"/>
              <a:tailEnd len="med" w="med" type="triangle"/>
            </a:ln>
          </p:spPr>
        </p:cxnSp>
        <p:cxnSp>
          <p:nvCxnSpPr>
            <p:cNvPr id="121" name="Google Shape;121;p22"/>
            <p:cNvCxnSpPr>
              <a:endCxn id="117" idx="0"/>
            </p:cNvCxnSpPr>
            <p:nvPr/>
          </p:nvCxnSpPr>
          <p:spPr>
            <a:xfrm>
              <a:off x="5624625" y="3651638"/>
              <a:ext cx="203100" cy="709800"/>
            </a:xfrm>
            <a:prstGeom prst="straightConnector1">
              <a:avLst/>
            </a:prstGeom>
            <a:noFill/>
            <a:ln cap="flat" cmpd="sng" w="19050">
              <a:solidFill>
                <a:srgbClr val="EA9999"/>
              </a:solidFill>
              <a:prstDash val="solid"/>
              <a:round/>
              <a:headEnd len="med" w="med" type="none"/>
              <a:tailEnd len="med" w="med" type="triangle"/>
            </a:ln>
          </p:spPr>
        </p:cxnSp>
        <p:cxnSp>
          <p:nvCxnSpPr>
            <p:cNvPr id="122" name="Google Shape;122;p22"/>
            <p:cNvCxnSpPr>
              <a:stCxn id="117" idx="6"/>
              <a:endCxn id="123" idx="1"/>
            </p:cNvCxnSpPr>
            <p:nvPr/>
          </p:nvCxnSpPr>
          <p:spPr>
            <a:xfrm flipH="1" rot="10800000">
              <a:off x="6080475" y="4559888"/>
              <a:ext cx="660300" cy="42000"/>
            </a:xfrm>
            <a:prstGeom prst="straightConnector1">
              <a:avLst/>
            </a:prstGeom>
            <a:noFill/>
            <a:ln cap="flat" cmpd="sng" w="19050">
              <a:solidFill>
                <a:srgbClr val="B4A7D6"/>
              </a:solidFill>
              <a:prstDash val="solid"/>
              <a:round/>
              <a:headEnd len="med" w="med" type="none"/>
              <a:tailEnd len="med" w="med" type="triangle"/>
            </a:ln>
          </p:spPr>
        </p:cxnSp>
        <p:sp>
          <p:nvSpPr>
            <p:cNvPr id="124" name="Google Shape;124;p22"/>
            <p:cNvSpPr txBox="1"/>
            <p:nvPr/>
          </p:nvSpPr>
          <p:spPr>
            <a:xfrm>
              <a:off x="5392567" y="3156136"/>
              <a:ext cx="448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1</a:t>
              </a:r>
              <a:endParaRPr sz="1000">
                <a:latin typeface="Lato"/>
                <a:ea typeface="Lato"/>
                <a:cs typeface="Lato"/>
                <a:sym typeface="Lato"/>
              </a:endParaRPr>
            </a:p>
          </p:txBody>
        </p:sp>
        <p:sp>
          <p:nvSpPr>
            <p:cNvPr id="125" name="Google Shape;125;p22"/>
            <p:cNvSpPr txBox="1"/>
            <p:nvPr/>
          </p:nvSpPr>
          <p:spPr>
            <a:xfrm>
              <a:off x="4747514" y="3503135"/>
              <a:ext cx="5340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x</a:t>
              </a:r>
              <a:r>
                <a:rPr baseline="-25000" lang="en" sz="1000">
                  <a:latin typeface="Lato"/>
                  <a:ea typeface="Lato"/>
                  <a:cs typeface="Lato"/>
                  <a:sym typeface="Lato"/>
                </a:rPr>
                <a:t>1</a:t>
              </a:r>
              <a:endParaRPr baseline="-25000" sz="1000">
                <a:latin typeface="Lato"/>
                <a:ea typeface="Lato"/>
                <a:cs typeface="Lato"/>
                <a:sym typeface="Lato"/>
              </a:endParaRPr>
            </a:p>
          </p:txBody>
        </p:sp>
        <p:sp>
          <p:nvSpPr>
            <p:cNvPr id="126" name="Google Shape;126;p22"/>
            <p:cNvSpPr txBox="1"/>
            <p:nvPr/>
          </p:nvSpPr>
          <p:spPr>
            <a:xfrm>
              <a:off x="4470447" y="4353677"/>
              <a:ext cx="5340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x</a:t>
              </a:r>
              <a:r>
                <a:rPr baseline="-25000" lang="en" sz="1000">
                  <a:latin typeface="Lato"/>
                  <a:ea typeface="Lato"/>
                  <a:cs typeface="Lato"/>
                  <a:sym typeface="Lato"/>
                </a:rPr>
                <a:t>2</a:t>
              </a:r>
              <a:endParaRPr baseline="-25000" sz="1000">
                <a:latin typeface="Lato"/>
                <a:ea typeface="Lato"/>
                <a:cs typeface="Lato"/>
                <a:sym typeface="Lato"/>
              </a:endParaRPr>
            </a:p>
          </p:txBody>
        </p:sp>
        <p:sp>
          <p:nvSpPr>
            <p:cNvPr id="127" name="Google Shape;127;p22"/>
            <p:cNvSpPr txBox="1"/>
            <p:nvPr/>
          </p:nvSpPr>
          <p:spPr>
            <a:xfrm>
              <a:off x="4833286" y="5019454"/>
              <a:ext cx="5340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x</a:t>
              </a:r>
              <a:r>
                <a:rPr baseline="-25000" lang="en" sz="1000">
                  <a:latin typeface="Lato"/>
                  <a:ea typeface="Lato"/>
                  <a:cs typeface="Lato"/>
                  <a:sym typeface="Lato"/>
                </a:rPr>
                <a:t>3</a:t>
              </a:r>
              <a:endParaRPr baseline="-25000" sz="1000">
                <a:latin typeface="Lato"/>
                <a:ea typeface="Lato"/>
                <a:cs typeface="Lato"/>
                <a:sym typeface="Lato"/>
              </a:endParaRPr>
            </a:p>
          </p:txBody>
        </p:sp>
        <p:sp>
          <p:nvSpPr>
            <p:cNvPr id="123" name="Google Shape;123;p22"/>
            <p:cNvSpPr txBox="1"/>
            <p:nvPr/>
          </p:nvSpPr>
          <p:spPr>
            <a:xfrm>
              <a:off x="6740754" y="4361459"/>
              <a:ext cx="13794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ŷ</a:t>
              </a:r>
              <a:r>
                <a:rPr baseline="-25000" lang="en">
                  <a:latin typeface="Ubuntu"/>
                  <a:ea typeface="Ubuntu"/>
                  <a:cs typeface="Ubuntu"/>
                  <a:sym typeface="Ubuntu"/>
                </a:rPr>
                <a:t> </a:t>
              </a:r>
              <a:r>
                <a:rPr lang="en" sz="1000">
                  <a:latin typeface="Lato"/>
                  <a:ea typeface="Lato"/>
                  <a:cs typeface="Lato"/>
                  <a:sym typeface="Lato"/>
                </a:rPr>
                <a:t> = {-∞, </a:t>
              </a:r>
              <a:r>
                <a:rPr lang="en" sz="1000">
                  <a:solidFill>
                    <a:srgbClr val="000000"/>
                  </a:solidFill>
                  <a:latin typeface="Lato"/>
                  <a:ea typeface="Lato"/>
                  <a:cs typeface="Lato"/>
                  <a:sym typeface="Lato"/>
                </a:rPr>
                <a:t>∞</a:t>
              </a:r>
              <a:r>
                <a:rPr lang="en" sz="1000">
                  <a:latin typeface="Lato"/>
                  <a:ea typeface="Lato"/>
                  <a:cs typeface="Lato"/>
                  <a:sym typeface="Lato"/>
                </a:rPr>
                <a:t>}</a:t>
              </a:r>
              <a:endParaRPr sz="1000">
                <a:latin typeface="Lato"/>
                <a:ea typeface="Lato"/>
                <a:cs typeface="Lato"/>
                <a:sym typeface="Lato"/>
              </a:endParaRPr>
            </a:p>
          </p:txBody>
        </p:sp>
        <p:sp>
          <p:nvSpPr>
            <p:cNvPr id="128" name="Google Shape;128;p22"/>
            <p:cNvSpPr txBox="1"/>
            <p:nvPr/>
          </p:nvSpPr>
          <p:spPr>
            <a:xfrm>
              <a:off x="5675638" y="3458297"/>
              <a:ext cx="4482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CC0000"/>
                  </a:solidFill>
                  <a:latin typeface="Lato"/>
                  <a:ea typeface="Lato"/>
                  <a:cs typeface="Lato"/>
                  <a:sym typeface="Lato"/>
                </a:rPr>
                <a:t>b</a:t>
              </a:r>
              <a:endParaRPr b="1" sz="1000">
                <a:solidFill>
                  <a:srgbClr val="CC0000"/>
                </a:solidFill>
                <a:latin typeface="Lato"/>
                <a:ea typeface="Lato"/>
                <a:cs typeface="Lato"/>
                <a:sym typeface="Lato"/>
              </a:endParaRPr>
            </a:p>
          </p:txBody>
        </p:sp>
        <p:sp>
          <p:nvSpPr>
            <p:cNvPr id="129" name="Google Shape;129;p22"/>
            <p:cNvSpPr txBox="1"/>
            <p:nvPr/>
          </p:nvSpPr>
          <p:spPr>
            <a:xfrm>
              <a:off x="4891865" y="3981968"/>
              <a:ext cx="6603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CC0000"/>
                  </a:solidFill>
                  <a:latin typeface="Lato"/>
                  <a:ea typeface="Lato"/>
                  <a:cs typeface="Lato"/>
                  <a:sym typeface="Lato"/>
                </a:rPr>
                <a:t>w</a:t>
              </a:r>
              <a:r>
                <a:rPr b="1" baseline="-25000" lang="en" sz="1000">
                  <a:solidFill>
                    <a:srgbClr val="CC0000"/>
                  </a:solidFill>
                  <a:latin typeface="Lato"/>
                  <a:ea typeface="Lato"/>
                  <a:cs typeface="Lato"/>
                  <a:sym typeface="Lato"/>
                </a:rPr>
                <a:t>1</a:t>
              </a:r>
              <a:endParaRPr b="1" baseline="-25000" sz="1000">
                <a:solidFill>
                  <a:srgbClr val="CC0000"/>
                </a:solidFill>
                <a:latin typeface="Lato"/>
                <a:ea typeface="Lato"/>
                <a:cs typeface="Lato"/>
                <a:sym typeface="Lato"/>
              </a:endParaRPr>
            </a:p>
          </p:txBody>
        </p:sp>
        <p:sp>
          <p:nvSpPr>
            <p:cNvPr id="130" name="Google Shape;130;p22"/>
            <p:cNvSpPr txBox="1"/>
            <p:nvPr/>
          </p:nvSpPr>
          <p:spPr>
            <a:xfrm>
              <a:off x="4961778" y="4556007"/>
              <a:ext cx="6603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CC0000"/>
                  </a:solidFill>
                  <a:latin typeface="Lato"/>
                  <a:ea typeface="Lato"/>
                  <a:cs typeface="Lato"/>
                  <a:sym typeface="Lato"/>
                </a:rPr>
                <a:t>w</a:t>
              </a:r>
              <a:r>
                <a:rPr b="1" baseline="-25000" lang="en" sz="1000">
                  <a:solidFill>
                    <a:srgbClr val="CC0000"/>
                  </a:solidFill>
                  <a:latin typeface="Lato"/>
                  <a:ea typeface="Lato"/>
                  <a:cs typeface="Lato"/>
                  <a:sym typeface="Lato"/>
                </a:rPr>
                <a:t>2</a:t>
              </a:r>
              <a:endParaRPr b="1" baseline="-25000" sz="1000">
                <a:solidFill>
                  <a:srgbClr val="CC0000"/>
                </a:solidFill>
                <a:latin typeface="Lato"/>
                <a:ea typeface="Lato"/>
                <a:cs typeface="Lato"/>
                <a:sym typeface="Lato"/>
              </a:endParaRPr>
            </a:p>
          </p:txBody>
        </p:sp>
        <p:sp>
          <p:nvSpPr>
            <p:cNvPr id="131" name="Google Shape;131;p22"/>
            <p:cNvSpPr txBox="1"/>
            <p:nvPr/>
          </p:nvSpPr>
          <p:spPr>
            <a:xfrm>
              <a:off x="5244979" y="4952619"/>
              <a:ext cx="660300" cy="3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CC0000"/>
                  </a:solidFill>
                  <a:latin typeface="Lato"/>
                  <a:ea typeface="Lato"/>
                  <a:cs typeface="Lato"/>
                  <a:sym typeface="Lato"/>
                </a:rPr>
                <a:t>w</a:t>
              </a:r>
              <a:r>
                <a:rPr b="1" baseline="-25000" lang="en" sz="1000">
                  <a:solidFill>
                    <a:srgbClr val="CC0000"/>
                  </a:solidFill>
                  <a:latin typeface="Lato"/>
                  <a:ea typeface="Lato"/>
                  <a:cs typeface="Lato"/>
                  <a:sym typeface="Lato"/>
                </a:rPr>
                <a:t>3</a:t>
              </a:r>
              <a:endParaRPr b="1" baseline="-25000" sz="1000">
                <a:solidFill>
                  <a:srgbClr val="CC0000"/>
                </a:solidFill>
                <a:latin typeface="Lato"/>
                <a:ea typeface="Lato"/>
                <a:cs typeface="Lato"/>
                <a:sym typeface="Lato"/>
              </a:endParaRPr>
            </a:p>
          </p:txBody>
        </p:sp>
      </p:grpSp>
      <p:pic>
        <p:nvPicPr>
          <p:cNvPr id="132" name="Google Shape;132;p22"/>
          <p:cNvPicPr preferRelativeResize="0"/>
          <p:nvPr/>
        </p:nvPicPr>
        <p:blipFill>
          <a:blip r:embed="rId5">
            <a:alphaModFix/>
          </a:blip>
          <a:stretch>
            <a:fillRect/>
          </a:stretch>
        </p:blipFill>
        <p:spPr>
          <a:xfrm>
            <a:off x="247950" y="2012188"/>
            <a:ext cx="6208380" cy="5727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49"/>
          <p:cNvSpPr txBox="1"/>
          <p:nvPr>
            <p:ph type="title"/>
          </p:nvPr>
        </p:nvSpPr>
        <p:spPr>
          <a:xfrm>
            <a:off x="0" y="0"/>
            <a:ext cx="859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weights for sigmoid σ</a:t>
            </a:r>
            <a:endParaRPr/>
          </a:p>
        </p:txBody>
      </p:sp>
      <p:sp>
        <p:nvSpPr>
          <p:cNvPr id="642" name="Google Shape;642;p49"/>
          <p:cNvSpPr txBox="1"/>
          <p:nvPr/>
        </p:nvSpPr>
        <p:spPr>
          <a:xfrm>
            <a:off x="63500" y="4818950"/>
            <a:ext cx="7824600" cy="2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Ubuntu"/>
                <a:ea typeface="Ubuntu"/>
                <a:cs typeface="Ubuntu"/>
                <a:sym typeface="Ubuntu"/>
              </a:rPr>
              <a:t>Even more details: Arunava, </a:t>
            </a:r>
            <a:r>
              <a:rPr lang="en" sz="1000" u="sng">
                <a:solidFill>
                  <a:schemeClr val="hlink"/>
                </a:solidFill>
                <a:latin typeface="Ubuntu"/>
                <a:ea typeface="Ubuntu"/>
                <a:cs typeface="Ubuntu"/>
                <a:sym typeface="Ubuntu"/>
                <a:hlinkClick r:id="rId3"/>
              </a:rPr>
              <a:t>“Derivative of the Sigmoid function”</a:t>
            </a:r>
            <a:r>
              <a:rPr lang="en" sz="1000">
                <a:latin typeface="Ubuntu"/>
                <a:ea typeface="Ubuntu"/>
                <a:cs typeface="Ubuntu"/>
                <a:sym typeface="Ubuntu"/>
              </a:rPr>
              <a:t> (2018)</a:t>
            </a:r>
            <a:endParaRPr sz="1000">
              <a:latin typeface="Ubuntu"/>
              <a:ea typeface="Ubuntu"/>
              <a:cs typeface="Ubuntu"/>
              <a:sym typeface="Ubuntu"/>
            </a:endParaRPr>
          </a:p>
        </p:txBody>
      </p:sp>
      <p:sp>
        <p:nvSpPr>
          <p:cNvPr id="643" name="Google Shape;643;p49"/>
          <p:cNvSpPr/>
          <p:nvPr/>
        </p:nvSpPr>
        <p:spPr>
          <a:xfrm>
            <a:off x="4715832" y="1596663"/>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x</a:t>
            </a:r>
            <a:endParaRPr/>
          </a:p>
        </p:txBody>
      </p:sp>
      <p:sp>
        <p:nvSpPr>
          <p:cNvPr id="644" name="Google Shape;644;p49"/>
          <p:cNvSpPr/>
          <p:nvPr/>
        </p:nvSpPr>
        <p:spPr>
          <a:xfrm>
            <a:off x="6054217" y="2014310"/>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a:t>
            </a:r>
            <a:endParaRPr/>
          </a:p>
        </p:txBody>
      </p:sp>
      <p:cxnSp>
        <p:nvCxnSpPr>
          <p:cNvPr id="645" name="Google Shape;645;p49"/>
          <p:cNvCxnSpPr/>
          <p:nvPr/>
        </p:nvCxnSpPr>
        <p:spPr>
          <a:xfrm>
            <a:off x="4063673" y="1419030"/>
            <a:ext cx="652200" cy="301800"/>
          </a:xfrm>
          <a:prstGeom prst="straightConnector1">
            <a:avLst/>
          </a:prstGeom>
          <a:noFill/>
          <a:ln cap="flat" cmpd="sng" w="9525">
            <a:solidFill>
              <a:srgbClr val="000000"/>
            </a:solidFill>
            <a:prstDash val="solid"/>
            <a:round/>
            <a:headEnd len="sm" w="sm" type="none"/>
            <a:tailEnd len="med" w="med" type="triangle"/>
          </a:ln>
        </p:spPr>
      </p:cxnSp>
      <p:cxnSp>
        <p:nvCxnSpPr>
          <p:cNvPr id="646" name="Google Shape;646;p49"/>
          <p:cNvCxnSpPr/>
          <p:nvPr/>
        </p:nvCxnSpPr>
        <p:spPr>
          <a:xfrm flipH="1" rot="10800000">
            <a:off x="4063673" y="1854834"/>
            <a:ext cx="657600" cy="233400"/>
          </a:xfrm>
          <a:prstGeom prst="straightConnector1">
            <a:avLst/>
          </a:prstGeom>
          <a:noFill/>
          <a:ln cap="flat" cmpd="sng" w="9525">
            <a:solidFill>
              <a:srgbClr val="000000"/>
            </a:solidFill>
            <a:prstDash val="solid"/>
            <a:round/>
            <a:headEnd len="sm" w="sm" type="none"/>
            <a:tailEnd len="med" w="med" type="triangle"/>
          </a:ln>
        </p:spPr>
      </p:cxnSp>
      <p:cxnSp>
        <p:nvCxnSpPr>
          <p:cNvPr id="647" name="Google Shape;647;p49"/>
          <p:cNvCxnSpPr>
            <a:stCxn id="643" idx="6"/>
            <a:endCxn id="644" idx="1"/>
          </p:cNvCxnSpPr>
          <p:nvPr/>
        </p:nvCxnSpPr>
        <p:spPr>
          <a:xfrm>
            <a:off x="5066532" y="1781013"/>
            <a:ext cx="1038900" cy="287400"/>
          </a:xfrm>
          <a:prstGeom prst="straightConnector1">
            <a:avLst/>
          </a:prstGeom>
          <a:noFill/>
          <a:ln cap="flat" cmpd="sng" w="9525">
            <a:solidFill>
              <a:srgbClr val="000000"/>
            </a:solidFill>
            <a:prstDash val="solid"/>
            <a:round/>
            <a:headEnd len="sm" w="sm" type="none"/>
            <a:tailEnd len="med" w="med" type="triangle"/>
          </a:ln>
        </p:spPr>
      </p:cxnSp>
      <p:cxnSp>
        <p:nvCxnSpPr>
          <p:cNvPr id="648" name="Google Shape;648;p49"/>
          <p:cNvCxnSpPr>
            <a:endCxn id="649" idx="3"/>
          </p:cNvCxnSpPr>
          <p:nvPr/>
        </p:nvCxnSpPr>
        <p:spPr>
          <a:xfrm flipH="1" rot="10800000">
            <a:off x="4031693" y="2323969"/>
            <a:ext cx="2839200" cy="1779900"/>
          </a:xfrm>
          <a:prstGeom prst="straightConnector1">
            <a:avLst/>
          </a:prstGeom>
          <a:noFill/>
          <a:ln cap="flat" cmpd="sng" w="9525">
            <a:solidFill>
              <a:srgbClr val="000000"/>
            </a:solidFill>
            <a:prstDash val="solid"/>
            <a:round/>
            <a:headEnd len="sm" w="sm" type="none"/>
            <a:tailEnd len="med" w="med" type="triangle"/>
          </a:ln>
        </p:spPr>
      </p:cxnSp>
      <p:cxnSp>
        <p:nvCxnSpPr>
          <p:cNvPr id="650" name="Google Shape;650;p49"/>
          <p:cNvCxnSpPr/>
          <p:nvPr/>
        </p:nvCxnSpPr>
        <p:spPr>
          <a:xfrm>
            <a:off x="6404970" y="2187445"/>
            <a:ext cx="411300" cy="0"/>
          </a:xfrm>
          <a:prstGeom prst="straightConnector1">
            <a:avLst/>
          </a:prstGeom>
          <a:noFill/>
          <a:ln cap="flat" cmpd="sng" w="9525">
            <a:solidFill>
              <a:srgbClr val="000000"/>
            </a:solidFill>
            <a:prstDash val="solid"/>
            <a:round/>
            <a:headEnd len="sm" w="sm" type="none"/>
            <a:tailEnd len="med" w="med" type="triangle"/>
          </a:ln>
        </p:spPr>
      </p:cxnSp>
      <p:sp>
        <p:nvSpPr>
          <p:cNvPr id="651" name="Google Shape;651;p49"/>
          <p:cNvSpPr/>
          <p:nvPr/>
        </p:nvSpPr>
        <p:spPr>
          <a:xfrm>
            <a:off x="4712115" y="2774969"/>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x</a:t>
            </a:r>
            <a:endParaRPr/>
          </a:p>
        </p:txBody>
      </p:sp>
      <p:cxnSp>
        <p:nvCxnSpPr>
          <p:cNvPr id="652" name="Google Shape;652;p49"/>
          <p:cNvCxnSpPr/>
          <p:nvPr/>
        </p:nvCxnSpPr>
        <p:spPr>
          <a:xfrm>
            <a:off x="4059956" y="2597336"/>
            <a:ext cx="652200" cy="301800"/>
          </a:xfrm>
          <a:prstGeom prst="straightConnector1">
            <a:avLst/>
          </a:prstGeom>
          <a:noFill/>
          <a:ln cap="flat" cmpd="sng" w="9525">
            <a:solidFill>
              <a:srgbClr val="000000"/>
            </a:solidFill>
            <a:prstDash val="solid"/>
            <a:round/>
            <a:headEnd len="sm" w="sm" type="none"/>
            <a:tailEnd len="med" w="med" type="triangle"/>
          </a:ln>
        </p:spPr>
      </p:cxnSp>
      <p:cxnSp>
        <p:nvCxnSpPr>
          <p:cNvPr id="653" name="Google Shape;653;p49"/>
          <p:cNvCxnSpPr/>
          <p:nvPr/>
        </p:nvCxnSpPr>
        <p:spPr>
          <a:xfrm flipH="1" rot="10800000">
            <a:off x="4059956" y="3033140"/>
            <a:ext cx="657600" cy="233400"/>
          </a:xfrm>
          <a:prstGeom prst="straightConnector1">
            <a:avLst/>
          </a:prstGeom>
          <a:noFill/>
          <a:ln cap="flat" cmpd="sng" w="9525">
            <a:solidFill>
              <a:srgbClr val="000000"/>
            </a:solidFill>
            <a:prstDash val="solid"/>
            <a:round/>
            <a:headEnd len="sm" w="sm" type="none"/>
            <a:tailEnd len="med" w="med" type="triangle"/>
          </a:ln>
        </p:spPr>
      </p:cxnSp>
      <p:cxnSp>
        <p:nvCxnSpPr>
          <p:cNvPr id="654" name="Google Shape;654;p49"/>
          <p:cNvCxnSpPr>
            <a:endCxn id="644" idx="2"/>
          </p:cNvCxnSpPr>
          <p:nvPr/>
        </p:nvCxnSpPr>
        <p:spPr>
          <a:xfrm flipH="1" rot="10800000">
            <a:off x="5046817" y="2198660"/>
            <a:ext cx="1007400" cy="679200"/>
          </a:xfrm>
          <a:prstGeom prst="straightConnector1">
            <a:avLst/>
          </a:prstGeom>
          <a:noFill/>
          <a:ln cap="flat" cmpd="sng" w="9525">
            <a:solidFill>
              <a:srgbClr val="000000"/>
            </a:solidFill>
            <a:prstDash val="solid"/>
            <a:round/>
            <a:headEnd len="sm" w="sm" type="none"/>
            <a:tailEnd len="med" w="med" type="triangle"/>
          </a:ln>
        </p:spPr>
      </p:cxnSp>
      <p:sp>
        <p:nvSpPr>
          <p:cNvPr id="649" name="Google Shape;649;p49"/>
          <p:cNvSpPr/>
          <p:nvPr/>
        </p:nvSpPr>
        <p:spPr>
          <a:xfrm>
            <a:off x="6819534" y="2009264"/>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a:t>
            </a:r>
            <a:endParaRPr/>
          </a:p>
        </p:txBody>
      </p:sp>
      <p:sp>
        <p:nvSpPr>
          <p:cNvPr id="655" name="Google Shape;655;p49"/>
          <p:cNvSpPr/>
          <p:nvPr/>
        </p:nvSpPr>
        <p:spPr>
          <a:xfrm>
            <a:off x="7596400" y="2005549"/>
            <a:ext cx="350700" cy="368700"/>
          </a:xfrm>
          <a:prstGeom prst="ellipse">
            <a:avLst/>
          </a:prstGeom>
          <a:solidFill>
            <a:schemeClr val="accent1"/>
          </a:solid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Noto Sans Symbols"/>
              <a:buNone/>
            </a:pPr>
            <a:r>
              <a:rPr b="0" i="0" lang="en" sz="1400" u="none" cap="none" strike="noStrike">
                <a:solidFill>
                  <a:srgbClr val="000000"/>
                </a:solidFill>
                <a:latin typeface="Noto Sans Symbols"/>
                <a:ea typeface="Noto Sans Symbols"/>
                <a:cs typeface="Noto Sans Symbols"/>
                <a:sym typeface="Noto Sans Symbols"/>
              </a:rPr>
              <a:t>σ</a:t>
            </a:r>
            <a:endParaRPr/>
          </a:p>
        </p:txBody>
      </p:sp>
      <p:cxnSp>
        <p:nvCxnSpPr>
          <p:cNvPr id="656" name="Google Shape;656;p49"/>
          <p:cNvCxnSpPr/>
          <p:nvPr/>
        </p:nvCxnSpPr>
        <p:spPr>
          <a:xfrm>
            <a:off x="7170287" y="2187445"/>
            <a:ext cx="411300" cy="0"/>
          </a:xfrm>
          <a:prstGeom prst="straightConnector1">
            <a:avLst/>
          </a:prstGeom>
          <a:noFill/>
          <a:ln cap="flat" cmpd="sng" w="9525">
            <a:solidFill>
              <a:srgbClr val="000000"/>
            </a:solidFill>
            <a:prstDash val="solid"/>
            <a:round/>
            <a:headEnd len="sm" w="sm" type="none"/>
            <a:tailEnd len="med" w="med" type="triangle"/>
          </a:ln>
        </p:spPr>
      </p:cxnSp>
      <p:cxnSp>
        <p:nvCxnSpPr>
          <p:cNvPr id="657" name="Google Shape;657;p49"/>
          <p:cNvCxnSpPr/>
          <p:nvPr/>
        </p:nvCxnSpPr>
        <p:spPr>
          <a:xfrm>
            <a:off x="7947153" y="2198587"/>
            <a:ext cx="411300" cy="0"/>
          </a:xfrm>
          <a:prstGeom prst="straightConnector1">
            <a:avLst/>
          </a:prstGeom>
          <a:noFill/>
          <a:ln cap="flat" cmpd="sng" w="9525">
            <a:solidFill>
              <a:srgbClr val="000000"/>
            </a:solidFill>
            <a:prstDash val="solid"/>
            <a:round/>
            <a:headEnd len="sm" w="sm" type="none"/>
            <a:tailEnd len="med" w="med" type="triangle"/>
          </a:ln>
        </p:spPr>
      </p:cxnSp>
      <p:sp>
        <p:nvSpPr>
          <p:cNvPr id="658" name="Google Shape;658;p49"/>
          <p:cNvSpPr txBox="1"/>
          <p:nvPr/>
        </p:nvSpPr>
        <p:spPr>
          <a:xfrm>
            <a:off x="3735563" y="1128000"/>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a:t>
            </a:r>
            <a:r>
              <a:rPr baseline="-25000" lang="en">
                <a:latin typeface="Ubuntu"/>
                <a:ea typeface="Ubuntu"/>
                <a:cs typeface="Ubuntu"/>
                <a:sym typeface="Ubuntu"/>
              </a:rPr>
              <a:t>1</a:t>
            </a:r>
            <a:endParaRPr baseline="-25000">
              <a:latin typeface="Ubuntu"/>
              <a:ea typeface="Ubuntu"/>
              <a:cs typeface="Ubuntu"/>
              <a:sym typeface="Ubuntu"/>
            </a:endParaRPr>
          </a:p>
        </p:txBody>
      </p:sp>
      <p:sp>
        <p:nvSpPr>
          <p:cNvPr id="659" name="Google Shape;659;p49"/>
          <p:cNvSpPr txBox="1"/>
          <p:nvPr/>
        </p:nvSpPr>
        <p:spPr>
          <a:xfrm>
            <a:off x="3735563" y="1834242"/>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x</a:t>
            </a:r>
            <a:r>
              <a:rPr baseline="-25000" lang="en">
                <a:latin typeface="Ubuntu"/>
                <a:ea typeface="Ubuntu"/>
                <a:cs typeface="Ubuntu"/>
                <a:sym typeface="Ubuntu"/>
              </a:rPr>
              <a:t>1</a:t>
            </a:r>
            <a:endParaRPr baseline="-25000">
              <a:latin typeface="Ubuntu"/>
              <a:ea typeface="Ubuntu"/>
              <a:cs typeface="Ubuntu"/>
              <a:sym typeface="Ubuntu"/>
            </a:endParaRPr>
          </a:p>
        </p:txBody>
      </p:sp>
      <p:sp>
        <p:nvSpPr>
          <p:cNvPr id="660" name="Google Shape;660;p49"/>
          <p:cNvSpPr txBox="1"/>
          <p:nvPr/>
        </p:nvSpPr>
        <p:spPr>
          <a:xfrm>
            <a:off x="3735563" y="2311883"/>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a:t>
            </a:r>
            <a:r>
              <a:rPr baseline="-25000" lang="en">
                <a:latin typeface="Ubuntu"/>
                <a:ea typeface="Ubuntu"/>
                <a:cs typeface="Ubuntu"/>
                <a:sym typeface="Ubuntu"/>
              </a:rPr>
              <a:t>2</a:t>
            </a:r>
            <a:endParaRPr baseline="-25000">
              <a:latin typeface="Ubuntu"/>
              <a:ea typeface="Ubuntu"/>
              <a:cs typeface="Ubuntu"/>
              <a:sym typeface="Ubuntu"/>
            </a:endParaRPr>
          </a:p>
        </p:txBody>
      </p:sp>
      <p:sp>
        <p:nvSpPr>
          <p:cNvPr id="661" name="Google Shape;661;p49"/>
          <p:cNvSpPr txBox="1"/>
          <p:nvPr/>
        </p:nvSpPr>
        <p:spPr>
          <a:xfrm>
            <a:off x="3735563" y="3018125"/>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x</a:t>
            </a:r>
            <a:r>
              <a:rPr baseline="-25000" lang="en">
                <a:latin typeface="Ubuntu"/>
                <a:ea typeface="Ubuntu"/>
                <a:cs typeface="Ubuntu"/>
                <a:sym typeface="Ubuntu"/>
              </a:rPr>
              <a:t>2</a:t>
            </a:r>
            <a:endParaRPr baseline="-25000">
              <a:latin typeface="Ubuntu"/>
              <a:ea typeface="Ubuntu"/>
              <a:cs typeface="Ubuntu"/>
              <a:sym typeface="Ubuntu"/>
            </a:endParaRPr>
          </a:p>
        </p:txBody>
      </p:sp>
      <p:sp>
        <p:nvSpPr>
          <p:cNvPr id="662" name="Google Shape;662;p49"/>
          <p:cNvSpPr txBox="1"/>
          <p:nvPr/>
        </p:nvSpPr>
        <p:spPr>
          <a:xfrm>
            <a:off x="3735563" y="3923825"/>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b</a:t>
            </a:r>
            <a:endParaRPr baseline="-25000">
              <a:latin typeface="Ubuntu"/>
              <a:ea typeface="Ubuntu"/>
              <a:cs typeface="Ubuntu"/>
              <a:sym typeface="Ubuntu"/>
            </a:endParaRPr>
          </a:p>
        </p:txBody>
      </p:sp>
      <p:pic>
        <p:nvPicPr>
          <p:cNvPr id="663" name="Google Shape;663;p49"/>
          <p:cNvPicPr preferRelativeResize="0"/>
          <p:nvPr/>
        </p:nvPicPr>
        <p:blipFill>
          <a:blip r:embed="rId4">
            <a:alphaModFix/>
          </a:blip>
          <a:stretch>
            <a:fillRect/>
          </a:stretch>
        </p:blipFill>
        <p:spPr>
          <a:xfrm>
            <a:off x="46575" y="694392"/>
            <a:ext cx="4482352" cy="457200"/>
          </a:xfrm>
          <a:prstGeom prst="rect">
            <a:avLst/>
          </a:prstGeom>
          <a:noFill/>
          <a:ln>
            <a:noFill/>
          </a:ln>
        </p:spPr>
      </p:pic>
      <p:pic>
        <p:nvPicPr>
          <p:cNvPr id="664" name="Google Shape;664;p49"/>
          <p:cNvPicPr preferRelativeResize="0"/>
          <p:nvPr/>
        </p:nvPicPr>
        <p:blipFill>
          <a:blip r:embed="rId5">
            <a:alphaModFix/>
          </a:blip>
          <a:stretch>
            <a:fillRect/>
          </a:stretch>
        </p:blipFill>
        <p:spPr>
          <a:xfrm>
            <a:off x="46575" y="1341313"/>
            <a:ext cx="2715768" cy="457200"/>
          </a:xfrm>
          <a:prstGeom prst="rect">
            <a:avLst/>
          </a:prstGeom>
          <a:noFill/>
          <a:ln>
            <a:noFill/>
          </a:ln>
        </p:spPr>
      </p:pic>
      <p:pic>
        <p:nvPicPr>
          <p:cNvPr id="665" name="Google Shape;665;p49"/>
          <p:cNvPicPr preferRelativeResize="0"/>
          <p:nvPr/>
        </p:nvPicPr>
        <p:blipFill rotWithShape="1">
          <a:blip r:embed="rId6">
            <a:alphaModFix/>
          </a:blip>
          <a:srcRect b="0" l="0" r="35287" t="0"/>
          <a:stretch/>
        </p:blipFill>
        <p:spPr>
          <a:xfrm>
            <a:off x="46575" y="2319100"/>
            <a:ext cx="2648649" cy="548625"/>
          </a:xfrm>
          <a:prstGeom prst="rect">
            <a:avLst/>
          </a:prstGeom>
          <a:noFill/>
          <a:ln>
            <a:noFill/>
          </a:ln>
        </p:spPr>
      </p:pic>
      <p:pic>
        <p:nvPicPr>
          <p:cNvPr id="666" name="Google Shape;666;p49"/>
          <p:cNvPicPr preferRelativeResize="0"/>
          <p:nvPr/>
        </p:nvPicPr>
        <p:blipFill rotWithShape="1">
          <a:blip r:embed="rId7">
            <a:alphaModFix/>
          </a:blip>
          <a:srcRect b="0" l="0" r="32350" t="0"/>
          <a:stretch/>
        </p:blipFill>
        <p:spPr>
          <a:xfrm>
            <a:off x="46575" y="3061475"/>
            <a:ext cx="2514600" cy="457200"/>
          </a:xfrm>
          <a:prstGeom prst="rect">
            <a:avLst/>
          </a:prstGeom>
          <a:noFill/>
          <a:ln>
            <a:noFill/>
          </a:ln>
        </p:spPr>
      </p:pic>
      <p:pic>
        <p:nvPicPr>
          <p:cNvPr id="667" name="Google Shape;667;p49"/>
          <p:cNvPicPr preferRelativeResize="0"/>
          <p:nvPr/>
        </p:nvPicPr>
        <p:blipFill>
          <a:blip r:embed="rId8">
            <a:alphaModFix/>
          </a:blip>
          <a:stretch>
            <a:fillRect/>
          </a:stretch>
        </p:blipFill>
        <p:spPr>
          <a:xfrm>
            <a:off x="46575" y="3727638"/>
            <a:ext cx="3639312" cy="914400"/>
          </a:xfrm>
          <a:prstGeom prst="rect">
            <a:avLst/>
          </a:prstGeom>
          <a:noFill/>
          <a:ln>
            <a:noFill/>
          </a:ln>
        </p:spPr>
      </p:pic>
      <p:sp>
        <p:nvSpPr>
          <p:cNvPr id="668" name="Google Shape;668;p49"/>
          <p:cNvSpPr txBox="1"/>
          <p:nvPr/>
        </p:nvSpPr>
        <p:spPr>
          <a:xfrm>
            <a:off x="98775" y="1868300"/>
            <a:ext cx="34767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...which can be re-arranged as...</a:t>
            </a:r>
            <a:endParaRPr>
              <a:latin typeface="Ubuntu"/>
              <a:ea typeface="Ubuntu"/>
              <a:cs typeface="Ubuntu"/>
              <a:sym typeface="Ubuntu"/>
            </a:endParaRPr>
          </a:p>
        </p:txBody>
      </p:sp>
      <p:pic>
        <p:nvPicPr>
          <p:cNvPr id="669" name="Google Shape;669;p49"/>
          <p:cNvPicPr preferRelativeResize="0"/>
          <p:nvPr/>
        </p:nvPicPr>
        <p:blipFill>
          <a:blip r:embed="rId9">
            <a:alphaModFix/>
          </a:blip>
          <a:stretch>
            <a:fillRect/>
          </a:stretch>
        </p:blipFill>
        <p:spPr>
          <a:xfrm>
            <a:off x="5832125" y="602960"/>
            <a:ext cx="3223259" cy="457200"/>
          </a:xfrm>
          <a:prstGeom prst="rect">
            <a:avLst/>
          </a:prstGeom>
          <a:noFill/>
          <a:ln>
            <a:noFill/>
          </a:ln>
        </p:spPr>
      </p:pic>
      <p:sp>
        <p:nvSpPr>
          <p:cNvPr id="670" name="Google Shape;670;p49"/>
          <p:cNvSpPr txBox="1"/>
          <p:nvPr/>
        </p:nvSpPr>
        <p:spPr>
          <a:xfrm>
            <a:off x="5546500" y="654750"/>
            <a:ext cx="411300" cy="3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980B9"/>
                </a:solidFill>
                <a:latin typeface="Ubuntu"/>
                <a:ea typeface="Ubuntu"/>
                <a:cs typeface="Ubuntu"/>
                <a:sym typeface="Ubuntu"/>
              </a:rPr>
              <a:t>(*)</a:t>
            </a:r>
            <a:endParaRPr>
              <a:solidFill>
                <a:srgbClr val="2980B9"/>
              </a:solidFill>
              <a:latin typeface="Ubuntu"/>
              <a:ea typeface="Ubuntu"/>
              <a:cs typeface="Ubuntu"/>
              <a:sym typeface="Ubuntu"/>
            </a:endParaRPr>
          </a:p>
        </p:txBody>
      </p:sp>
      <p:sp>
        <p:nvSpPr>
          <p:cNvPr id="671" name="Google Shape;671;p49"/>
          <p:cNvSpPr txBox="1"/>
          <p:nvPr/>
        </p:nvSpPr>
        <p:spPr>
          <a:xfrm>
            <a:off x="1505075" y="389600"/>
            <a:ext cx="411300" cy="3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980B9"/>
                </a:solidFill>
                <a:latin typeface="Ubuntu"/>
                <a:ea typeface="Ubuntu"/>
                <a:cs typeface="Ubuntu"/>
                <a:sym typeface="Ubuntu"/>
              </a:rPr>
              <a:t>(*)</a:t>
            </a:r>
            <a:endParaRPr>
              <a:solidFill>
                <a:srgbClr val="2980B9"/>
              </a:solidFill>
              <a:latin typeface="Ubuntu"/>
              <a:ea typeface="Ubuntu"/>
              <a:cs typeface="Ubuntu"/>
              <a:sym typeface="Ubuntu"/>
            </a:endParaRPr>
          </a:p>
        </p:txBody>
      </p:sp>
      <p:pic>
        <p:nvPicPr>
          <p:cNvPr id="672" name="Google Shape;672;p49"/>
          <p:cNvPicPr preferRelativeResize="0"/>
          <p:nvPr/>
        </p:nvPicPr>
        <p:blipFill>
          <a:blip r:embed="rId10">
            <a:alphaModFix/>
          </a:blip>
          <a:stretch>
            <a:fillRect/>
          </a:stretch>
        </p:blipFill>
        <p:spPr>
          <a:xfrm>
            <a:off x="5346000" y="3518663"/>
            <a:ext cx="3657600" cy="1271805"/>
          </a:xfrm>
          <a:prstGeom prst="rect">
            <a:avLst/>
          </a:prstGeom>
          <a:noFill/>
          <a:ln>
            <a:noFill/>
          </a:ln>
        </p:spPr>
      </p:pic>
      <p:sp>
        <p:nvSpPr>
          <p:cNvPr id="673" name="Google Shape;673;p49"/>
          <p:cNvSpPr txBox="1"/>
          <p:nvPr/>
        </p:nvSpPr>
        <p:spPr>
          <a:xfrm>
            <a:off x="5362225" y="4854225"/>
            <a:ext cx="3639300" cy="19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Ubuntu"/>
                <a:ea typeface="Ubuntu"/>
                <a:cs typeface="Ubuntu"/>
                <a:sym typeface="Ubuntu"/>
              </a:rPr>
              <a:t>Figure: </a:t>
            </a:r>
            <a:r>
              <a:rPr lang="en" sz="1000" u="sng">
                <a:solidFill>
                  <a:schemeClr val="hlink"/>
                </a:solidFill>
                <a:latin typeface="Ubuntu"/>
                <a:ea typeface="Ubuntu"/>
                <a:cs typeface="Ubuntu"/>
                <a:sym typeface="Ubuntu"/>
                <a:hlinkClick r:id="rId11"/>
              </a:rPr>
              <a:t>Andrej Karpathy</a:t>
            </a:r>
            <a:endParaRPr sz="1000">
              <a:latin typeface="Ubuntu"/>
              <a:ea typeface="Ubuntu"/>
              <a:cs typeface="Ubuntu"/>
              <a:sym typeface="Ubuntu"/>
            </a:endParaRPr>
          </a:p>
        </p:txBody>
      </p:sp>
      <p:sp>
        <p:nvSpPr>
          <p:cNvPr id="674" name="Google Shape;674;p49"/>
          <p:cNvSpPr txBox="1"/>
          <p:nvPr/>
        </p:nvSpPr>
        <p:spPr>
          <a:xfrm>
            <a:off x="8362213" y="1840725"/>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ŷ</a:t>
            </a:r>
            <a:endParaRPr baseline="-25000">
              <a:latin typeface="Ubuntu"/>
              <a:ea typeface="Ubuntu"/>
              <a:cs typeface="Ubuntu"/>
              <a:sym typeface="Ubuntu"/>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80" name="Google Shape;680;p50"/>
          <p:cNvPicPr preferRelativeResize="0"/>
          <p:nvPr/>
        </p:nvPicPr>
        <p:blipFill>
          <a:blip r:embed="rId3">
            <a:alphaModFix/>
          </a:blip>
          <a:stretch>
            <a:fillRect/>
          </a:stretch>
        </p:blipFill>
        <p:spPr>
          <a:xfrm>
            <a:off x="420550" y="1127988"/>
            <a:ext cx="2183587" cy="548640"/>
          </a:xfrm>
          <a:prstGeom prst="rect">
            <a:avLst/>
          </a:prstGeom>
          <a:noFill/>
          <a:ln>
            <a:noFill/>
          </a:ln>
        </p:spPr>
      </p:pic>
      <p:pic>
        <p:nvPicPr>
          <p:cNvPr id="681" name="Google Shape;681;p50"/>
          <p:cNvPicPr preferRelativeResize="0"/>
          <p:nvPr/>
        </p:nvPicPr>
        <p:blipFill>
          <a:blip r:embed="rId4">
            <a:alphaModFix/>
          </a:blip>
          <a:stretch>
            <a:fillRect/>
          </a:stretch>
        </p:blipFill>
        <p:spPr>
          <a:xfrm>
            <a:off x="314675" y="2044640"/>
            <a:ext cx="2609850" cy="2428875"/>
          </a:xfrm>
          <a:prstGeom prst="rect">
            <a:avLst/>
          </a:prstGeom>
          <a:noFill/>
          <a:ln cap="flat" cmpd="sng" w="9525">
            <a:solidFill>
              <a:srgbClr val="434343"/>
            </a:solidFill>
            <a:prstDash val="solid"/>
            <a:round/>
            <a:headEnd len="sm" w="sm" type="none"/>
            <a:tailEnd len="sm" w="sm" type="none"/>
          </a:ln>
        </p:spPr>
      </p:pic>
      <p:sp>
        <p:nvSpPr>
          <p:cNvPr id="682" name="Google Shape;682;p50"/>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Gradient backpropagation in a logistic regressor</a:t>
            </a:r>
            <a:endParaRPr b="1"/>
          </a:p>
          <a:p>
            <a:pPr indent="0" lvl="0" marL="0" rtl="0" algn="l">
              <a:spcBef>
                <a:spcPts val="0"/>
              </a:spcBef>
              <a:spcAft>
                <a:spcPts val="0"/>
              </a:spcAft>
              <a:buNone/>
            </a:pPr>
            <a:r>
              <a:t/>
            </a:r>
            <a:endParaRPr/>
          </a:p>
        </p:txBody>
      </p:sp>
      <p:sp>
        <p:nvSpPr>
          <p:cNvPr id="683" name="Google Shape;683;p50"/>
          <p:cNvSpPr txBox="1"/>
          <p:nvPr/>
        </p:nvSpPr>
        <p:spPr>
          <a:xfrm>
            <a:off x="3735563" y="1128000"/>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a:t>
            </a:r>
            <a:r>
              <a:rPr baseline="-25000" lang="en">
                <a:latin typeface="Ubuntu"/>
                <a:ea typeface="Ubuntu"/>
                <a:cs typeface="Ubuntu"/>
                <a:sym typeface="Ubuntu"/>
              </a:rPr>
              <a:t>1</a:t>
            </a:r>
            <a:endParaRPr baseline="-25000">
              <a:latin typeface="Ubuntu"/>
              <a:ea typeface="Ubuntu"/>
              <a:cs typeface="Ubuntu"/>
              <a:sym typeface="Ubuntu"/>
            </a:endParaRPr>
          </a:p>
        </p:txBody>
      </p:sp>
      <p:sp>
        <p:nvSpPr>
          <p:cNvPr id="684" name="Google Shape;684;p50"/>
          <p:cNvSpPr txBox="1"/>
          <p:nvPr/>
        </p:nvSpPr>
        <p:spPr>
          <a:xfrm>
            <a:off x="3735563" y="1834242"/>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x</a:t>
            </a:r>
            <a:r>
              <a:rPr baseline="-25000" lang="en">
                <a:latin typeface="Ubuntu"/>
                <a:ea typeface="Ubuntu"/>
                <a:cs typeface="Ubuntu"/>
                <a:sym typeface="Ubuntu"/>
              </a:rPr>
              <a:t>1</a:t>
            </a:r>
            <a:endParaRPr baseline="-25000">
              <a:latin typeface="Ubuntu"/>
              <a:ea typeface="Ubuntu"/>
              <a:cs typeface="Ubuntu"/>
              <a:sym typeface="Ubuntu"/>
            </a:endParaRPr>
          </a:p>
        </p:txBody>
      </p:sp>
      <p:sp>
        <p:nvSpPr>
          <p:cNvPr id="685" name="Google Shape;685;p50"/>
          <p:cNvSpPr txBox="1"/>
          <p:nvPr/>
        </p:nvSpPr>
        <p:spPr>
          <a:xfrm>
            <a:off x="3735563" y="2311883"/>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a:t>
            </a:r>
            <a:r>
              <a:rPr baseline="-25000" lang="en">
                <a:latin typeface="Ubuntu"/>
                <a:ea typeface="Ubuntu"/>
                <a:cs typeface="Ubuntu"/>
                <a:sym typeface="Ubuntu"/>
              </a:rPr>
              <a:t>2</a:t>
            </a:r>
            <a:endParaRPr baseline="-25000">
              <a:latin typeface="Ubuntu"/>
              <a:ea typeface="Ubuntu"/>
              <a:cs typeface="Ubuntu"/>
              <a:sym typeface="Ubuntu"/>
            </a:endParaRPr>
          </a:p>
        </p:txBody>
      </p:sp>
      <p:sp>
        <p:nvSpPr>
          <p:cNvPr id="686" name="Google Shape;686;p50"/>
          <p:cNvSpPr txBox="1"/>
          <p:nvPr/>
        </p:nvSpPr>
        <p:spPr>
          <a:xfrm>
            <a:off x="3735563" y="3018125"/>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x</a:t>
            </a:r>
            <a:r>
              <a:rPr baseline="-25000" lang="en">
                <a:latin typeface="Ubuntu"/>
                <a:ea typeface="Ubuntu"/>
                <a:cs typeface="Ubuntu"/>
                <a:sym typeface="Ubuntu"/>
              </a:rPr>
              <a:t>2</a:t>
            </a:r>
            <a:endParaRPr baseline="-25000">
              <a:latin typeface="Ubuntu"/>
              <a:ea typeface="Ubuntu"/>
              <a:cs typeface="Ubuntu"/>
              <a:sym typeface="Ubuntu"/>
            </a:endParaRPr>
          </a:p>
        </p:txBody>
      </p:sp>
      <p:sp>
        <p:nvSpPr>
          <p:cNvPr id="687" name="Google Shape;687;p50"/>
          <p:cNvSpPr txBox="1"/>
          <p:nvPr/>
        </p:nvSpPr>
        <p:spPr>
          <a:xfrm>
            <a:off x="3735563" y="3923825"/>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b</a:t>
            </a:r>
            <a:endParaRPr baseline="-25000">
              <a:latin typeface="Ubuntu"/>
              <a:ea typeface="Ubuntu"/>
              <a:cs typeface="Ubuntu"/>
              <a:sym typeface="Ubuntu"/>
            </a:endParaRPr>
          </a:p>
        </p:txBody>
      </p:sp>
      <p:sp>
        <p:nvSpPr>
          <p:cNvPr id="688" name="Google Shape;688;p50"/>
          <p:cNvSpPr/>
          <p:nvPr/>
        </p:nvSpPr>
        <p:spPr>
          <a:xfrm>
            <a:off x="4715832" y="1596663"/>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x</a:t>
            </a:r>
            <a:endParaRPr/>
          </a:p>
        </p:txBody>
      </p:sp>
      <p:sp>
        <p:nvSpPr>
          <p:cNvPr id="689" name="Google Shape;689;p50"/>
          <p:cNvSpPr/>
          <p:nvPr/>
        </p:nvSpPr>
        <p:spPr>
          <a:xfrm>
            <a:off x="6054217" y="2014310"/>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a:t>
            </a:r>
            <a:endParaRPr/>
          </a:p>
        </p:txBody>
      </p:sp>
      <p:cxnSp>
        <p:nvCxnSpPr>
          <p:cNvPr id="690" name="Google Shape;690;p50"/>
          <p:cNvCxnSpPr/>
          <p:nvPr/>
        </p:nvCxnSpPr>
        <p:spPr>
          <a:xfrm>
            <a:off x="4063673" y="1419030"/>
            <a:ext cx="652200" cy="301800"/>
          </a:xfrm>
          <a:prstGeom prst="straightConnector1">
            <a:avLst/>
          </a:prstGeom>
          <a:noFill/>
          <a:ln cap="flat" cmpd="sng" w="9525">
            <a:solidFill>
              <a:srgbClr val="000000"/>
            </a:solidFill>
            <a:prstDash val="solid"/>
            <a:round/>
            <a:headEnd len="sm" w="sm" type="none"/>
            <a:tailEnd len="med" w="med" type="triangle"/>
          </a:ln>
        </p:spPr>
      </p:cxnSp>
      <p:cxnSp>
        <p:nvCxnSpPr>
          <p:cNvPr id="691" name="Google Shape;691;p50"/>
          <p:cNvCxnSpPr/>
          <p:nvPr/>
        </p:nvCxnSpPr>
        <p:spPr>
          <a:xfrm flipH="1" rot="10800000">
            <a:off x="4063673" y="1854834"/>
            <a:ext cx="657600" cy="233400"/>
          </a:xfrm>
          <a:prstGeom prst="straightConnector1">
            <a:avLst/>
          </a:prstGeom>
          <a:noFill/>
          <a:ln cap="flat" cmpd="sng" w="9525">
            <a:solidFill>
              <a:srgbClr val="000000"/>
            </a:solidFill>
            <a:prstDash val="solid"/>
            <a:round/>
            <a:headEnd len="sm" w="sm" type="none"/>
            <a:tailEnd len="med" w="med" type="triangle"/>
          </a:ln>
        </p:spPr>
      </p:cxnSp>
      <p:cxnSp>
        <p:nvCxnSpPr>
          <p:cNvPr id="692" name="Google Shape;692;p50"/>
          <p:cNvCxnSpPr>
            <a:stCxn id="688" idx="6"/>
            <a:endCxn id="689" idx="1"/>
          </p:cNvCxnSpPr>
          <p:nvPr/>
        </p:nvCxnSpPr>
        <p:spPr>
          <a:xfrm>
            <a:off x="5066532" y="1781013"/>
            <a:ext cx="1038900" cy="287400"/>
          </a:xfrm>
          <a:prstGeom prst="straightConnector1">
            <a:avLst/>
          </a:prstGeom>
          <a:noFill/>
          <a:ln cap="flat" cmpd="sng" w="9525">
            <a:solidFill>
              <a:srgbClr val="000000"/>
            </a:solidFill>
            <a:prstDash val="solid"/>
            <a:round/>
            <a:headEnd len="sm" w="sm" type="none"/>
            <a:tailEnd len="med" w="med" type="triangle"/>
          </a:ln>
        </p:spPr>
      </p:cxnSp>
      <p:cxnSp>
        <p:nvCxnSpPr>
          <p:cNvPr id="693" name="Google Shape;693;p50"/>
          <p:cNvCxnSpPr>
            <a:endCxn id="694" idx="3"/>
          </p:cNvCxnSpPr>
          <p:nvPr/>
        </p:nvCxnSpPr>
        <p:spPr>
          <a:xfrm flipH="1" rot="10800000">
            <a:off x="4031693" y="2323969"/>
            <a:ext cx="2839200" cy="1779900"/>
          </a:xfrm>
          <a:prstGeom prst="straightConnector1">
            <a:avLst/>
          </a:prstGeom>
          <a:noFill/>
          <a:ln cap="flat" cmpd="sng" w="9525">
            <a:solidFill>
              <a:srgbClr val="000000"/>
            </a:solidFill>
            <a:prstDash val="solid"/>
            <a:round/>
            <a:headEnd len="sm" w="sm" type="none"/>
            <a:tailEnd len="med" w="med" type="triangle"/>
          </a:ln>
        </p:spPr>
      </p:cxnSp>
      <p:cxnSp>
        <p:nvCxnSpPr>
          <p:cNvPr id="695" name="Google Shape;695;p50"/>
          <p:cNvCxnSpPr/>
          <p:nvPr/>
        </p:nvCxnSpPr>
        <p:spPr>
          <a:xfrm>
            <a:off x="6404970" y="2187445"/>
            <a:ext cx="411300" cy="0"/>
          </a:xfrm>
          <a:prstGeom prst="straightConnector1">
            <a:avLst/>
          </a:prstGeom>
          <a:noFill/>
          <a:ln cap="flat" cmpd="sng" w="9525">
            <a:solidFill>
              <a:srgbClr val="000000"/>
            </a:solidFill>
            <a:prstDash val="solid"/>
            <a:round/>
            <a:headEnd len="sm" w="sm" type="none"/>
            <a:tailEnd len="med" w="med" type="triangle"/>
          </a:ln>
        </p:spPr>
      </p:cxnSp>
      <p:sp>
        <p:nvSpPr>
          <p:cNvPr id="696" name="Google Shape;696;p50"/>
          <p:cNvSpPr/>
          <p:nvPr/>
        </p:nvSpPr>
        <p:spPr>
          <a:xfrm>
            <a:off x="4712115" y="2774969"/>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x</a:t>
            </a:r>
            <a:endParaRPr/>
          </a:p>
        </p:txBody>
      </p:sp>
      <p:cxnSp>
        <p:nvCxnSpPr>
          <p:cNvPr id="697" name="Google Shape;697;p50"/>
          <p:cNvCxnSpPr/>
          <p:nvPr/>
        </p:nvCxnSpPr>
        <p:spPr>
          <a:xfrm>
            <a:off x="4059956" y="2597336"/>
            <a:ext cx="652200" cy="301800"/>
          </a:xfrm>
          <a:prstGeom prst="straightConnector1">
            <a:avLst/>
          </a:prstGeom>
          <a:noFill/>
          <a:ln cap="flat" cmpd="sng" w="9525">
            <a:solidFill>
              <a:srgbClr val="000000"/>
            </a:solidFill>
            <a:prstDash val="solid"/>
            <a:round/>
            <a:headEnd len="sm" w="sm" type="none"/>
            <a:tailEnd len="med" w="med" type="triangle"/>
          </a:ln>
        </p:spPr>
      </p:cxnSp>
      <p:cxnSp>
        <p:nvCxnSpPr>
          <p:cNvPr id="698" name="Google Shape;698;p50"/>
          <p:cNvCxnSpPr/>
          <p:nvPr/>
        </p:nvCxnSpPr>
        <p:spPr>
          <a:xfrm flipH="1" rot="10800000">
            <a:off x="4059956" y="3033140"/>
            <a:ext cx="657600" cy="233400"/>
          </a:xfrm>
          <a:prstGeom prst="straightConnector1">
            <a:avLst/>
          </a:prstGeom>
          <a:noFill/>
          <a:ln cap="flat" cmpd="sng" w="9525">
            <a:solidFill>
              <a:srgbClr val="000000"/>
            </a:solidFill>
            <a:prstDash val="solid"/>
            <a:round/>
            <a:headEnd len="sm" w="sm" type="none"/>
            <a:tailEnd len="med" w="med" type="triangle"/>
          </a:ln>
        </p:spPr>
      </p:cxnSp>
      <p:cxnSp>
        <p:nvCxnSpPr>
          <p:cNvPr id="699" name="Google Shape;699;p50"/>
          <p:cNvCxnSpPr>
            <a:endCxn id="689" idx="2"/>
          </p:cNvCxnSpPr>
          <p:nvPr/>
        </p:nvCxnSpPr>
        <p:spPr>
          <a:xfrm flipH="1" rot="10800000">
            <a:off x="5046817" y="2198660"/>
            <a:ext cx="1007400" cy="679200"/>
          </a:xfrm>
          <a:prstGeom prst="straightConnector1">
            <a:avLst/>
          </a:prstGeom>
          <a:noFill/>
          <a:ln cap="flat" cmpd="sng" w="9525">
            <a:solidFill>
              <a:srgbClr val="000000"/>
            </a:solidFill>
            <a:prstDash val="solid"/>
            <a:round/>
            <a:headEnd len="sm" w="sm" type="none"/>
            <a:tailEnd len="med" w="med" type="triangle"/>
          </a:ln>
        </p:spPr>
      </p:cxnSp>
      <p:sp>
        <p:nvSpPr>
          <p:cNvPr id="694" name="Google Shape;694;p50"/>
          <p:cNvSpPr/>
          <p:nvPr/>
        </p:nvSpPr>
        <p:spPr>
          <a:xfrm>
            <a:off x="6819534" y="2009264"/>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a:t>
            </a:r>
            <a:endParaRPr/>
          </a:p>
        </p:txBody>
      </p:sp>
      <p:sp>
        <p:nvSpPr>
          <p:cNvPr id="700" name="Google Shape;700;p50"/>
          <p:cNvSpPr/>
          <p:nvPr/>
        </p:nvSpPr>
        <p:spPr>
          <a:xfrm>
            <a:off x="7596400" y="2005549"/>
            <a:ext cx="350700" cy="368700"/>
          </a:xfrm>
          <a:prstGeom prst="ellipse">
            <a:avLst/>
          </a:prstGeom>
          <a:solidFill>
            <a:schemeClr val="accent1"/>
          </a:solid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Noto Sans Symbols"/>
              <a:buNone/>
            </a:pPr>
            <a:r>
              <a:rPr b="0" i="0" lang="en" sz="1400" u="none" cap="none" strike="noStrike">
                <a:solidFill>
                  <a:srgbClr val="000000"/>
                </a:solidFill>
                <a:latin typeface="Noto Sans Symbols"/>
                <a:ea typeface="Noto Sans Symbols"/>
                <a:cs typeface="Noto Sans Symbols"/>
                <a:sym typeface="Noto Sans Symbols"/>
              </a:rPr>
              <a:t>σ</a:t>
            </a:r>
            <a:endParaRPr/>
          </a:p>
        </p:txBody>
      </p:sp>
      <p:cxnSp>
        <p:nvCxnSpPr>
          <p:cNvPr id="701" name="Google Shape;701;p50"/>
          <p:cNvCxnSpPr/>
          <p:nvPr/>
        </p:nvCxnSpPr>
        <p:spPr>
          <a:xfrm>
            <a:off x="7170287" y="2187445"/>
            <a:ext cx="411300" cy="0"/>
          </a:xfrm>
          <a:prstGeom prst="straightConnector1">
            <a:avLst/>
          </a:prstGeom>
          <a:noFill/>
          <a:ln cap="flat" cmpd="sng" w="9525">
            <a:solidFill>
              <a:srgbClr val="000000"/>
            </a:solidFill>
            <a:prstDash val="solid"/>
            <a:round/>
            <a:headEnd len="sm" w="sm" type="none"/>
            <a:tailEnd len="med" w="med" type="triangle"/>
          </a:ln>
        </p:spPr>
      </p:cxnSp>
      <p:cxnSp>
        <p:nvCxnSpPr>
          <p:cNvPr id="702" name="Google Shape;702;p50"/>
          <p:cNvCxnSpPr/>
          <p:nvPr/>
        </p:nvCxnSpPr>
        <p:spPr>
          <a:xfrm>
            <a:off x="7947153" y="2198587"/>
            <a:ext cx="411300" cy="0"/>
          </a:xfrm>
          <a:prstGeom prst="straightConnector1">
            <a:avLst/>
          </a:prstGeom>
          <a:noFill/>
          <a:ln cap="flat" cmpd="sng" w="9525">
            <a:solidFill>
              <a:srgbClr val="000000"/>
            </a:solidFill>
            <a:prstDash val="solid"/>
            <a:round/>
            <a:headEnd len="sm" w="sm" type="none"/>
            <a:tailEnd len="med" w="med" type="triangle"/>
          </a:ln>
        </p:spPr>
      </p:cxnSp>
      <p:sp>
        <p:nvSpPr>
          <p:cNvPr id="703" name="Google Shape;703;p50"/>
          <p:cNvSpPr/>
          <p:nvPr/>
        </p:nvSpPr>
        <p:spPr>
          <a:xfrm>
            <a:off x="4059956" y="1169502"/>
            <a:ext cx="301800" cy="261600"/>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704" name="Google Shape;704;p50"/>
          <p:cNvSpPr/>
          <p:nvPr/>
        </p:nvSpPr>
        <p:spPr>
          <a:xfrm>
            <a:off x="3967032" y="1801401"/>
            <a:ext cx="407400" cy="261600"/>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705" name="Google Shape;705;p50"/>
          <p:cNvSpPr/>
          <p:nvPr/>
        </p:nvSpPr>
        <p:spPr>
          <a:xfrm>
            <a:off x="3967032" y="2403357"/>
            <a:ext cx="407400" cy="261600"/>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706" name="Google Shape;706;p50"/>
          <p:cNvSpPr/>
          <p:nvPr/>
        </p:nvSpPr>
        <p:spPr>
          <a:xfrm>
            <a:off x="3975511" y="2970127"/>
            <a:ext cx="407400" cy="261600"/>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707" name="Google Shape;707;p50"/>
          <p:cNvSpPr/>
          <p:nvPr/>
        </p:nvSpPr>
        <p:spPr>
          <a:xfrm>
            <a:off x="3985051" y="3722810"/>
            <a:ext cx="407400" cy="261600"/>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708" name="Google Shape;708;p50"/>
          <p:cNvSpPr/>
          <p:nvPr/>
        </p:nvSpPr>
        <p:spPr>
          <a:xfrm>
            <a:off x="4970305" y="1562927"/>
            <a:ext cx="407400" cy="261600"/>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709" name="Google Shape;709;p50"/>
          <p:cNvSpPr/>
          <p:nvPr/>
        </p:nvSpPr>
        <p:spPr>
          <a:xfrm>
            <a:off x="4936558" y="2537917"/>
            <a:ext cx="301800" cy="261600"/>
          </a:xfrm>
          <a:prstGeom prst="rect">
            <a:avLst/>
          </a:pr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710" name="Google Shape;710;p50"/>
          <p:cNvSpPr/>
          <p:nvPr/>
        </p:nvSpPr>
        <p:spPr>
          <a:xfrm>
            <a:off x="6317897" y="1932206"/>
            <a:ext cx="301800" cy="261600"/>
          </a:xfrm>
          <a:prstGeom prst="rect">
            <a:avLst/>
          </a:prstGeom>
          <a:blipFill rotWithShape="1">
            <a:blip r:embed="rId11">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711" name="Google Shape;711;p50"/>
          <p:cNvSpPr/>
          <p:nvPr/>
        </p:nvSpPr>
        <p:spPr>
          <a:xfrm>
            <a:off x="7102272" y="1932206"/>
            <a:ext cx="2631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B050"/>
              </a:buClr>
              <a:buSzPts val="1100"/>
              <a:buFont typeface="Arial"/>
              <a:buNone/>
            </a:pPr>
            <a:r>
              <a:rPr b="0" i="0" lang="en" sz="1100" u="none" cap="none" strike="noStrike">
                <a:solidFill>
                  <a:srgbClr val="00B050"/>
                </a:solidFill>
                <a:latin typeface="Arial"/>
                <a:ea typeface="Arial"/>
                <a:cs typeface="Arial"/>
                <a:sym typeface="Arial"/>
              </a:rPr>
              <a:t>1</a:t>
            </a:r>
            <a:endParaRPr/>
          </a:p>
        </p:txBody>
      </p:sp>
      <p:sp>
        <p:nvSpPr>
          <p:cNvPr id="712" name="Google Shape;712;p50"/>
          <p:cNvSpPr/>
          <p:nvPr/>
        </p:nvSpPr>
        <p:spPr>
          <a:xfrm>
            <a:off x="7875982" y="1932206"/>
            <a:ext cx="4587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B050"/>
              </a:buClr>
              <a:buSzPts val="1100"/>
              <a:buFont typeface="Arial"/>
              <a:buNone/>
            </a:pPr>
            <a:r>
              <a:rPr b="0" i="0" lang="en" sz="1100" u="none" cap="none" strike="noStrike">
                <a:solidFill>
                  <a:srgbClr val="00B050"/>
                </a:solidFill>
                <a:latin typeface="Arial"/>
                <a:ea typeface="Arial"/>
                <a:cs typeface="Arial"/>
                <a:sym typeface="Arial"/>
              </a:rPr>
              <a:t>0.73</a:t>
            </a:r>
            <a:endParaRPr/>
          </a:p>
        </p:txBody>
      </p:sp>
      <p:sp>
        <p:nvSpPr>
          <p:cNvPr id="713" name="Google Shape;713;p50"/>
          <p:cNvSpPr/>
          <p:nvPr/>
        </p:nvSpPr>
        <p:spPr>
          <a:xfrm>
            <a:off x="7119332" y="2241192"/>
            <a:ext cx="3801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100"/>
              <a:buFont typeface="Arial"/>
              <a:buNone/>
            </a:pPr>
            <a:r>
              <a:rPr b="0" i="0" lang="en" sz="1100" u="none" cap="none" strike="noStrike">
                <a:solidFill>
                  <a:srgbClr val="FF0000"/>
                </a:solidFill>
                <a:latin typeface="Arial"/>
                <a:ea typeface="Arial"/>
                <a:cs typeface="Arial"/>
                <a:sym typeface="Arial"/>
              </a:rPr>
              <a:t>0,2</a:t>
            </a:r>
            <a:endParaRPr b="0" i="0" sz="1100" u="none" cap="none" strike="noStrike">
              <a:solidFill>
                <a:srgbClr val="FF0000"/>
              </a:solidFill>
              <a:latin typeface="Arial"/>
              <a:ea typeface="Arial"/>
              <a:cs typeface="Arial"/>
              <a:sym typeface="Arial"/>
            </a:endParaRPr>
          </a:p>
        </p:txBody>
      </p:sp>
      <p:sp>
        <p:nvSpPr>
          <p:cNvPr id="714" name="Google Shape;714;p50"/>
          <p:cNvSpPr txBox="1"/>
          <p:nvPr/>
        </p:nvSpPr>
        <p:spPr>
          <a:xfrm>
            <a:off x="35300" y="4841525"/>
            <a:ext cx="8262000" cy="1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Ubuntu"/>
                <a:ea typeface="Ubuntu"/>
                <a:cs typeface="Ubuntu"/>
                <a:sym typeface="Ubuntu"/>
              </a:rPr>
              <a:t>Example extracted from </a:t>
            </a:r>
            <a:r>
              <a:rPr lang="en" sz="1000" u="sng">
                <a:solidFill>
                  <a:schemeClr val="hlink"/>
                </a:solidFill>
                <a:latin typeface="Ubuntu"/>
                <a:ea typeface="Ubuntu"/>
                <a:cs typeface="Ubuntu"/>
                <a:sym typeface="Ubuntu"/>
                <a:hlinkClick r:id="rId12"/>
              </a:rPr>
              <a:t>Andrej Karpathy’s notes </a:t>
            </a:r>
            <a:r>
              <a:rPr lang="en" sz="1000">
                <a:latin typeface="Ubuntu"/>
                <a:ea typeface="Ubuntu"/>
                <a:cs typeface="Ubuntu"/>
                <a:sym typeface="Ubuntu"/>
              </a:rPr>
              <a:t>for CS231n from Stanford University.</a:t>
            </a:r>
            <a:endParaRPr sz="1000">
              <a:latin typeface="Ubuntu"/>
              <a:ea typeface="Ubuntu"/>
              <a:cs typeface="Ubuntu"/>
              <a:sym typeface="Ubuntu"/>
            </a:endParaRPr>
          </a:p>
        </p:txBody>
      </p:sp>
      <p:sp>
        <p:nvSpPr>
          <p:cNvPr id="715" name="Google Shape;715;p50"/>
          <p:cNvSpPr/>
          <p:nvPr/>
        </p:nvSpPr>
        <p:spPr>
          <a:xfrm flipH="1">
            <a:off x="5937375" y="3929350"/>
            <a:ext cx="2108100" cy="780600"/>
          </a:xfrm>
          <a:prstGeom prst="rightArrow">
            <a:avLst>
              <a:gd fmla="val 50000" name="adj1"/>
              <a:gd fmla="val 50000" name="adj2"/>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Backward pass</a:t>
            </a:r>
            <a:endParaRPr>
              <a:latin typeface="Ubuntu"/>
              <a:ea typeface="Ubuntu"/>
              <a:cs typeface="Ubuntu"/>
              <a:sym typeface="Ubuntu"/>
            </a:endParaRPr>
          </a:p>
        </p:txBody>
      </p:sp>
      <p:sp>
        <p:nvSpPr>
          <p:cNvPr id="716" name="Google Shape;716;p50"/>
          <p:cNvSpPr txBox="1"/>
          <p:nvPr/>
        </p:nvSpPr>
        <p:spPr>
          <a:xfrm>
            <a:off x="8362213" y="1840725"/>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ŷ</a:t>
            </a:r>
            <a:endParaRPr baseline="-25000">
              <a:latin typeface="Ubuntu"/>
              <a:ea typeface="Ubuntu"/>
              <a:cs typeface="Ubuntu"/>
              <a:sym typeface="Ubuntu"/>
            </a:endParaRPr>
          </a:p>
        </p:txBody>
      </p:sp>
      <p:sp>
        <p:nvSpPr>
          <p:cNvPr id="717" name="Google Shape;717;p50"/>
          <p:cNvSpPr/>
          <p:nvPr/>
        </p:nvSpPr>
        <p:spPr>
          <a:xfrm>
            <a:off x="7956626" y="2221850"/>
            <a:ext cx="8130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100"/>
              <a:buFont typeface="Arial"/>
              <a:buNone/>
            </a:pPr>
            <a:r>
              <a:rPr lang="en" sz="1200">
                <a:solidFill>
                  <a:srgbClr val="FF0000"/>
                </a:solidFill>
                <a:latin typeface="Ubuntu"/>
                <a:ea typeface="Ubuntu"/>
                <a:cs typeface="Ubuntu"/>
                <a:sym typeface="Ubuntu"/>
              </a:rPr>
              <a:t>dŷ/dŷ=</a:t>
            </a:r>
            <a:r>
              <a:rPr i="0" lang="en" sz="1200" u="none" cap="none" strike="noStrike">
                <a:solidFill>
                  <a:srgbClr val="FF0000"/>
                </a:solidFill>
                <a:latin typeface="Ubuntu"/>
                <a:ea typeface="Ubuntu"/>
                <a:cs typeface="Ubuntu"/>
                <a:sym typeface="Ubuntu"/>
              </a:rPr>
              <a:t>1</a:t>
            </a:r>
            <a:endParaRPr sz="1200">
              <a:latin typeface="Ubuntu"/>
              <a:ea typeface="Ubuntu"/>
              <a:cs typeface="Ubuntu"/>
              <a:sym typeface="Ubuntu"/>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23" name="Google Shape;723;p51"/>
          <p:cNvPicPr preferRelativeResize="0"/>
          <p:nvPr/>
        </p:nvPicPr>
        <p:blipFill rotWithShape="1">
          <a:blip r:embed="rId3">
            <a:alphaModFix/>
          </a:blip>
          <a:srcRect b="0" l="0" r="62654" t="0"/>
          <a:stretch/>
        </p:blipFill>
        <p:spPr>
          <a:xfrm>
            <a:off x="437687" y="1749075"/>
            <a:ext cx="2054646" cy="914400"/>
          </a:xfrm>
          <a:prstGeom prst="rect">
            <a:avLst/>
          </a:prstGeom>
          <a:noFill/>
          <a:ln>
            <a:noFill/>
          </a:ln>
        </p:spPr>
      </p:pic>
      <p:pic>
        <p:nvPicPr>
          <p:cNvPr id="724" name="Google Shape;724;p51"/>
          <p:cNvPicPr preferRelativeResize="0"/>
          <p:nvPr/>
        </p:nvPicPr>
        <p:blipFill rotWithShape="1">
          <a:blip r:embed="rId3">
            <a:alphaModFix/>
          </a:blip>
          <a:srcRect b="0" l="62838" r="92" t="0"/>
          <a:stretch/>
        </p:blipFill>
        <p:spPr>
          <a:xfrm>
            <a:off x="443196" y="3030250"/>
            <a:ext cx="2043629" cy="914400"/>
          </a:xfrm>
          <a:prstGeom prst="rect">
            <a:avLst/>
          </a:prstGeom>
          <a:noFill/>
          <a:ln>
            <a:noFill/>
          </a:ln>
        </p:spPr>
      </p:pic>
      <p:sp>
        <p:nvSpPr>
          <p:cNvPr id="725" name="Google Shape;725;p51"/>
          <p:cNvSpPr txBox="1"/>
          <p:nvPr/>
        </p:nvSpPr>
        <p:spPr>
          <a:xfrm>
            <a:off x="238950" y="624600"/>
            <a:ext cx="8113800" cy="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Ubuntu"/>
                <a:ea typeface="Ubuntu"/>
                <a:cs typeface="Ubuntu"/>
                <a:sym typeface="Ubuntu"/>
              </a:rPr>
              <a:t>Sum: </a:t>
            </a:r>
            <a:r>
              <a:rPr lang="en" sz="2000">
                <a:latin typeface="Ubuntu"/>
                <a:ea typeface="Ubuntu"/>
                <a:cs typeface="Ubuntu"/>
                <a:sym typeface="Ubuntu"/>
              </a:rPr>
              <a:t>Distributes the gradient to both branches.</a:t>
            </a:r>
            <a:endParaRPr sz="2000">
              <a:latin typeface="Ubuntu"/>
              <a:ea typeface="Ubuntu"/>
              <a:cs typeface="Ubuntu"/>
              <a:sym typeface="Ubuntu"/>
            </a:endParaRPr>
          </a:p>
        </p:txBody>
      </p:sp>
      <p:sp>
        <p:nvSpPr>
          <p:cNvPr id="726" name="Google Shape;726;p51"/>
          <p:cNvSpPr txBox="1"/>
          <p:nvPr/>
        </p:nvSpPr>
        <p:spPr>
          <a:xfrm>
            <a:off x="3735563" y="1128000"/>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a:t>
            </a:r>
            <a:r>
              <a:rPr baseline="-25000" lang="en">
                <a:latin typeface="Ubuntu"/>
                <a:ea typeface="Ubuntu"/>
                <a:cs typeface="Ubuntu"/>
                <a:sym typeface="Ubuntu"/>
              </a:rPr>
              <a:t>1</a:t>
            </a:r>
            <a:endParaRPr baseline="-25000">
              <a:latin typeface="Ubuntu"/>
              <a:ea typeface="Ubuntu"/>
              <a:cs typeface="Ubuntu"/>
              <a:sym typeface="Ubuntu"/>
            </a:endParaRPr>
          </a:p>
        </p:txBody>
      </p:sp>
      <p:sp>
        <p:nvSpPr>
          <p:cNvPr id="727" name="Google Shape;727;p51"/>
          <p:cNvSpPr txBox="1"/>
          <p:nvPr/>
        </p:nvSpPr>
        <p:spPr>
          <a:xfrm>
            <a:off x="3735563" y="1834242"/>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x</a:t>
            </a:r>
            <a:r>
              <a:rPr baseline="-25000" lang="en">
                <a:latin typeface="Ubuntu"/>
                <a:ea typeface="Ubuntu"/>
                <a:cs typeface="Ubuntu"/>
                <a:sym typeface="Ubuntu"/>
              </a:rPr>
              <a:t>1</a:t>
            </a:r>
            <a:endParaRPr baseline="-25000">
              <a:latin typeface="Ubuntu"/>
              <a:ea typeface="Ubuntu"/>
              <a:cs typeface="Ubuntu"/>
              <a:sym typeface="Ubuntu"/>
            </a:endParaRPr>
          </a:p>
        </p:txBody>
      </p:sp>
      <p:sp>
        <p:nvSpPr>
          <p:cNvPr id="728" name="Google Shape;728;p51"/>
          <p:cNvSpPr txBox="1"/>
          <p:nvPr/>
        </p:nvSpPr>
        <p:spPr>
          <a:xfrm>
            <a:off x="3735563" y="2311883"/>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a:t>
            </a:r>
            <a:r>
              <a:rPr baseline="-25000" lang="en">
                <a:latin typeface="Ubuntu"/>
                <a:ea typeface="Ubuntu"/>
                <a:cs typeface="Ubuntu"/>
                <a:sym typeface="Ubuntu"/>
              </a:rPr>
              <a:t>2</a:t>
            </a:r>
            <a:endParaRPr baseline="-25000">
              <a:latin typeface="Ubuntu"/>
              <a:ea typeface="Ubuntu"/>
              <a:cs typeface="Ubuntu"/>
              <a:sym typeface="Ubuntu"/>
            </a:endParaRPr>
          </a:p>
        </p:txBody>
      </p:sp>
      <p:sp>
        <p:nvSpPr>
          <p:cNvPr id="729" name="Google Shape;729;p51"/>
          <p:cNvSpPr txBox="1"/>
          <p:nvPr/>
        </p:nvSpPr>
        <p:spPr>
          <a:xfrm>
            <a:off x="3735563" y="3018125"/>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x</a:t>
            </a:r>
            <a:r>
              <a:rPr baseline="-25000" lang="en">
                <a:latin typeface="Ubuntu"/>
                <a:ea typeface="Ubuntu"/>
                <a:cs typeface="Ubuntu"/>
                <a:sym typeface="Ubuntu"/>
              </a:rPr>
              <a:t>2</a:t>
            </a:r>
            <a:endParaRPr baseline="-25000">
              <a:latin typeface="Ubuntu"/>
              <a:ea typeface="Ubuntu"/>
              <a:cs typeface="Ubuntu"/>
              <a:sym typeface="Ubuntu"/>
            </a:endParaRPr>
          </a:p>
        </p:txBody>
      </p:sp>
      <p:sp>
        <p:nvSpPr>
          <p:cNvPr id="730" name="Google Shape;730;p51"/>
          <p:cNvSpPr txBox="1"/>
          <p:nvPr/>
        </p:nvSpPr>
        <p:spPr>
          <a:xfrm>
            <a:off x="3735563" y="3923825"/>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b</a:t>
            </a:r>
            <a:endParaRPr baseline="-25000">
              <a:latin typeface="Ubuntu"/>
              <a:ea typeface="Ubuntu"/>
              <a:cs typeface="Ubuntu"/>
              <a:sym typeface="Ubuntu"/>
            </a:endParaRPr>
          </a:p>
        </p:txBody>
      </p:sp>
      <p:sp>
        <p:nvSpPr>
          <p:cNvPr id="731" name="Google Shape;731;p51"/>
          <p:cNvSpPr/>
          <p:nvPr/>
        </p:nvSpPr>
        <p:spPr>
          <a:xfrm>
            <a:off x="4715832" y="1596663"/>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x</a:t>
            </a:r>
            <a:endParaRPr/>
          </a:p>
        </p:txBody>
      </p:sp>
      <p:sp>
        <p:nvSpPr>
          <p:cNvPr id="732" name="Google Shape;732;p51"/>
          <p:cNvSpPr/>
          <p:nvPr/>
        </p:nvSpPr>
        <p:spPr>
          <a:xfrm>
            <a:off x="6054217" y="2014310"/>
            <a:ext cx="350700" cy="368700"/>
          </a:xfrm>
          <a:prstGeom prst="ellipse">
            <a:avLst/>
          </a:prstGeom>
          <a:solidFill>
            <a:schemeClr val="accent1"/>
          </a:solid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a:t>
            </a:r>
            <a:endParaRPr/>
          </a:p>
        </p:txBody>
      </p:sp>
      <p:cxnSp>
        <p:nvCxnSpPr>
          <p:cNvPr id="733" name="Google Shape;733;p51"/>
          <p:cNvCxnSpPr/>
          <p:nvPr/>
        </p:nvCxnSpPr>
        <p:spPr>
          <a:xfrm>
            <a:off x="4063673" y="1419030"/>
            <a:ext cx="652200" cy="301800"/>
          </a:xfrm>
          <a:prstGeom prst="straightConnector1">
            <a:avLst/>
          </a:prstGeom>
          <a:noFill/>
          <a:ln cap="flat" cmpd="sng" w="9525">
            <a:solidFill>
              <a:srgbClr val="000000"/>
            </a:solidFill>
            <a:prstDash val="solid"/>
            <a:round/>
            <a:headEnd len="sm" w="sm" type="none"/>
            <a:tailEnd len="med" w="med" type="triangle"/>
          </a:ln>
        </p:spPr>
      </p:cxnSp>
      <p:cxnSp>
        <p:nvCxnSpPr>
          <p:cNvPr id="734" name="Google Shape;734;p51"/>
          <p:cNvCxnSpPr/>
          <p:nvPr/>
        </p:nvCxnSpPr>
        <p:spPr>
          <a:xfrm flipH="1" rot="10800000">
            <a:off x="4063673" y="1854834"/>
            <a:ext cx="657600" cy="233400"/>
          </a:xfrm>
          <a:prstGeom prst="straightConnector1">
            <a:avLst/>
          </a:prstGeom>
          <a:noFill/>
          <a:ln cap="flat" cmpd="sng" w="9525">
            <a:solidFill>
              <a:srgbClr val="000000"/>
            </a:solidFill>
            <a:prstDash val="solid"/>
            <a:round/>
            <a:headEnd len="sm" w="sm" type="none"/>
            <a:tailEnd len="med" w="med" type="triangle"/>
          </a:ln>
        </p:spPr>
      </p:cxnSp>
      <p:cxnSp>
        <p:nvCxnSpPr>
          <p:cNvPr id="735" name="Google Shape;735;p51"/>
          <p:cNvCxnSpPr>
            <a:stCxn id="731" idx="6"/>
            <a:endCxn id="732" idx="1"/>
          </p:cNvCxnSpPr>
          <p:nvPr/>
        </p:nvCxnSpPr>
        <p:spPr>
          <a:xfrm>
            <a:off x="5066532" y="1781013"/>
            <a:ext cx="1038900" cy="287400"/>
          </a:xfrm>
          <a:prstGeom prst="straightConnector1">
            <a:avLst/>
          </a:prstGeom>
          <a:noFill/>
          <a:ln cap="flat" cmpd="sng" w="9525">
            <a:solidFill>
              <a:srgbClr val="000000"/>
            </a:solidFill>
            <a:prstDash val="solid"/>
            <a:round/>
            <a:headEnd len="sm" w="sm" type="none"/>
            <a:tailEnd len="med" w="med" type="triangle"/>
          </a:ln>
        </p:spPr>
      </p:cxnSp>
      <p:cxnSp>
        <p:nvCxnSpPr>
          <p:cNvPr id="736" name="Google Shape;736;p51"/>
          <p:cNvCxnSpPr>
            <a:endCxn id="737" idx="3"/>
          </p:cNvCxnSpPr>
          <p:nvPr/>
        </p:nvCxnSpPr>
        <p:spPr>
          <a:xfrm flipH="1" rot="10800000">
            <a:off x="4031693" y="2323969"/>
            <a:ext cx="2839200" cy="1779900"/>
          </a:xfrm>
          <a:prstGeom prst="straightConnector1">
            <a:avLst/>
          </a:prstGeom>
          <a:noFill/>
          <a:ln cap="flat" cmpd="sng" w="9525">
            <a:solidFill>
              <a:srgbClr val="000000"/>
            </a:solidFill>
            <a:prstDash val="solid"/>
            <a:round/>
            <a:headEnd len="sm" w="sm" type="none"/>
            <a:tailEnd len="med" w="med" type="triangle"/>
          </a:ln>
        </p:spPr>
      </p:cxnSp>
      <p:cxnSp>
        <p:nvCxnSpPr>
          <p:cNvPr id="738" name="Google Shape;738;p51"/>
          <p:cNvCxnSpPr/>
          <p:nvPr/>
        </p:nvCxnSpPr>
        <p:spPr>
          <a:xfrm>
            <a:off x="6404970" y="2187445"/>
            <a:ext cx="411300" cy="0"/>
          </a:xfrm>
          <a:prstGeom prst="straightConnector1">
            <a:avLst/>
          </a:prstGeom>
          <a:noFill/>
          <a:ln cap="flat" cmpd="sng" w="9525">
            <a:solidFill>
              <a:srgbClr val="000000"/>
            </a:solidFill>
            <a:prstDash val="solid"/>
            <a:round/>
            <a:headEnd len="sm" w="sm" type="none"/>
            <a:tailEnd len="med" w="med" type="triangle"/>
          </a:ln>
        </p:spPr>
      </p:cxnSp>
      <p:sp>
        <p:nvSpPr>
          <p:cNvPr id="739" name="Google Shape;739;p51"/>
          <p:cNvSpPr/>
          <p:nvPr/>
        </p:nvSpPr>
        <p:spPr>
          <a:xfrm>
            <a:off x="4712115" y="2774969"/>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x</a:t>
            </a:r>
            <a:endParaRPr/>
          </a:p>
        </p:txBody>
      </p:sp>
      <p:cxnSp>
        <p:nvCxnSpPr>
          <p:cNvPr id="740" name="Google Shape;740;p51"/>
          <p:cNvCxnSpPr/>
          <p:nvPr/>
        </p:nvCxnSpPr>
        <p:spPr>
          <a:xfrm>
            <a:off x="4059956" y="2597336"/>
            <a:ext cx="652200" cy="301800"/>
          </a:xfrm>
          <a:prstGeom prst="straightConnector1">
            <a:avLst/>
          </a:prstGeom>
          <a:noFill/>
          <a:ln cap="flat" cmpd="sng" w="9525">
            <a:solidFill>
              <a:srgbClr val="000000"/>
            </a:solidFill>
            <a:prstDash val="solid"/>
            <a:round/>
            <a:headEnd len="sm" w="sm" type="none"/>
            <a:tailEnd len="med" w="med" type="triangle"/>
          </a:ln>
        </p:spPr>
      </p:cxnSp>
      <p:cxnSp>
        <p:nvCxnSpPr>
          <p:cNvPr id="741" name="Google Shape;741;p51"/>
          <p:cNvCxnSpPr/>
          <p:nvPr/>
        </p:nvCxnSpPr>
        <p:spPr>
          <a:xfrm flipH="1" rot="10800000">
            <a:off x="4059956" y="3033140"/>
            <a:ext cx="657600" cy="233400"/>
          </a:xfrm>
          <a:prstGeom prst="straightConnector1">
            <a:avLst/>
          </a:prstGeom>
          <a:noFill/>
          <a:ln cap="flat" cmpd="sng" w="9525">
            <a:solidFill>
              <a:srgbClr val="000000"/>
            </a:solidFill>
            <a:prstDash val="solid"/>
            <a:round/>
            <a:headEnd len="sm" w="sm" type="none"/>
            <a:tailEnd len="med" w="med" type="triangle"/>
          </a:ln>
        </p:spPr>
      </p:cxnSp>
      <p:cxnSp>
        <p:nvCxnSpPr>
          <p:cNvPr id="742" name="Google Shape;742;p51"/>
          <p:cNvCxnSpPr>
            <a:endCxn id="732" idx="2"/>
          </p:cNvCxnSpPr>
          <p:nvPr/>
        </p:nvCxnSpPr>
        <p:spPr>
          <a:xfrm flipH="1" rot="10800000">
            <a:off x="5046817" y="2198660"/>
            <a:ext cx="1007400" cy="679200"/>
          </a:xfrm>
          <a:prstGeom prst="straightConnector1">
            <a:avLst/>
          </a:prstGeom>
          <a:noFill/>
          <a:ln cap="flat" cmpd="sng" w="9525">
            <a:solidFill>
              <a:srgbClr val="000000"/>
            </a:solidFill>
            <a:prstDash val="solid"/>
            <a:round/>
            <a:headEnd len="sm" w="sm" type="none"/>
            <a:tailEnd len="med" w="med" type="triangle"/>
          </a:ln>
        </p:spPr>
      </p:cxnSp>
      <p:sp>
        <p:nvSpPr>
          <p:cNvPr id="737" name="Google Shape;737;p51"/>
          <p:cNvSpPr/>
          <p:nvPr/>
        </p:nvSpPr>
        <p:spPr>
          <a:xfrm>
            <a:off x="6819534" y="2009264"/>
            <a:ext cx="350700" cy="368700"/>
          </a:xfrm>
          <a:prstGeom prst="ellipse">
            <a:avLst/>
          </a:prstGeom>
          <a:solidFill>
            <a:schemeClr val="accent1"/>
          </a:solid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a:t>
            </a:r>
            <a:endParaRPr/>
          </a:p>
        </p:txBody>
      </p:sp>
      <p:sp>
        <p:nvSpPr>
          <p:cNvPr id="743" name="Google Shape;743;p51"/>
          <p:cNvSpPr/>
          <p:nvPr/>
        </p:nvSpPr>
        <p:spPr>
          <a:xfrm>
            <a:off x="7596400" y="2005549"/>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Noto Sans Symbols"/>
              <a:buNone/>
            </a:pPr>
            <a:r>
              <a:rPr b="0" i="0" lang="en" sz="1400" u="none" cap="none" strike="noStrike">
                <a:solidFill>
                  <a:srgbClr val="000000"/>
                </a:solidFill>
                <a:latin typeface="Noto Sans Symbols"/>
                <a:ea typeface="Noto Sans Symbols"/>
                <a:cs typeface="Noto Sans Symbols"/>
                <a:sym typeface="Noto Sans Symbols"/>
              </a:rPr>
              <a:t>σ</a:t>
            </a:r>
            <a:endParaRPr/>
          </a:p>
        </p:txBody>
      </p:sp>
      <p:cxnSp>
        <p:nvCxnSpPr>
          <p:cNvPr id="744" name="Google Shape;744;p51"/>
          <p:cNvCxnSpPr/>
          <p:nvPr/>
        </p:nvCxnSpPr>
        <p:spPr>
          <a:xfrm>
            <a:off x="7170287" y="2187445"/>
            <a:ext cx="411300" cy="0"/>
          </a:xfrm>
          <a:prstGeom prst="straightConnector1">
            <a:avLst/>
          </a:prstGeom>
          <a:noFill/>
          <a:ln cap="flat" cmpd="sng" w="9525">
            <a:solidFill>
              <a:srgbClr val="000000"/>
            </a:solidFill>
            <a:prstDash val="solid"/>
            <a:round/>
            <a:headEnd len="sm" w="sm" type="none"/>
            <a:tailEnd len="med" w="med" type="triangle"/>
          </a:ln>
        </p:spPr>
      </p:cxnSp>
      <p:cxnSp>
        <p:nvCxnSpPr>
          <p:cNvPr id="745" name="Google Shape;745;p51"/>
          <p:cNvCxnSpPr/>
          <p:nvPr/>
        </p:nvCxnSpPr>
        <p:spPr>
          <a:xfrm>
            <a:off x="7947153" y="2198587"/>
            <a:ext cx="411300" cy="0"/>
          </a:xfrm>
          <a:prstGeom prst="straightConnector1">
            <a:avLst/>
          </a:prstGeom>
          <a:noFill/>
          <a:ln cap="flat" cmpd="sng" w="9525">
            <a:solidFill>
              <a:srgbClr val="000000"/>
            </a:solidFill>
            <a:prstDash val="solid"/>
            <a:round/>
            <a:headEnd len="sm" w="sm" type="none"/>
            <a:tailEnd len="med" w="med" type="triangle"/>
          </a:ln>
        </p:spPr>
      </p:cxnSp>
      <p:sp>
        <p:nvSpPr>
          <p:cNvPr id="746" name="Google Shape;746;p51"/>
          <p:cNvSpPr/>
          <p:nvPr/>
        </p:nvSpPr>
        <p:spPr>
          <a:xfrm>
            <a:off x="4059956" y="1169502"/>
            <a:ext cx="301800" cy="261600"/>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747" name="Google Shape;747;p51"/>
          <p:cNvSpPr/>
          <p:nvPr/>
        </p:nvSpPr>
        <p:spPr>
          <a:xfrm>
            <a:off x="3967032" y="1801401"/>
            <a:ext cx="407400" cy="261600"/>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748" name="Google Shape;748;p51"/>
          <p:cNvSpPr/>
          <p:nvPr/>
        </p:nvSpPr>
        <p:spPr>
          <a:xfrm>
            <a:off x="3967032" y="2403357"/>
            <a:ext cx="407400" cy="261600"/>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749" name="Google Shape;749;p51"/>
          <p:cNvSpPr/>
          <p:nvPr/>
        </p:nvSpPr>
        <p:spPr>
          <a:xfrm>
            <a:off x="3975511" y="2970127"/>
            <a:ext cx="407400" cy="261600"/>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750" name="Google Shape;750;p51"/>
          <p:cNvSpPr/>
          <p:nvPr/>
        </p:nvSpPr>
        <p:spPr>
          <a:xfrm>
            <a:off x="3985051" y="3722810"/>
            <a:ext cx="407400" cy="261600"/>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751" name="Google Shape;751;p51"/>
          <p:cNvSpPr/>
          <p:nvPr/>
        </p:nvSpPr>
        <p:spPr>
          <a:xfrm>
            <a:off x="4970305" y="1562927"/>
            <a:ext cx="407400" cy="261600"/>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752" name="Google Shape;752;p51"/>
          <p:cNvSpPr/>
          <p:nvPr/>
        </p:nvSpPr>
        <p:spPr>
          <a:xfrm>
            <a:off x="4936558" y="2537917"/>
            <a:ext cx="301800" cy="261600"/>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753" name="Google Shape;753;p51"/>
          <p:cNvSpPr/>
          <p:nvPr/>
        </p:nvSpPr>
        <p:spPr>
          <a:xfrm>
            <a:off x="6317897" y="1932206"/>
            <a:ext cx="301800" cy="261600"/>
          </a:xfrm>
          <a:prstGeom prst="rect">
            <a:avLst/>
          </a:pr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754" name="Google Shape;754;p51"/>
          <p:cNvSpPr/>
          <p:nvPr/>
        </p:nvSpPr>
        <p:spPr>
          <a:xfrm>
            <a:off x="7102272" y="1932206"/>
            <a:ext cx="2631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B050"/>
              </a:buClr>
              <a:buSzPts val="1100"/>
              <a:buFont typeface="Arial"/>
              <a:buNone/>
            </a:pPr>
            <a:r>
              <a:rPr b="0" i="0" lang="en" sz="1100" u="none" cap="none" strike="noStrike">
                <a:solidFill>
                  <a:srgbClr val="00B050"/>
                </a:solidFill>
                <a:latin typeface="Arial"/>
                <a:ea typeface="Arial"/>
                <a:cs typeface="Arial"/>
                <a:sym typeface="Arial"/>
              </a:rPr>
              <a:t>1</a:t>
            </a:r>
            <a:endParaRPr/>
          </a:p>
        </p:txBody>
      </p:sp>
      <p:sp>
        <p:nvSpPr>
          <p:cNvPr id="755" name="Google Shape;755;p51"/>
          <p:cNvSpPr/>
          <p:nvPr/>
        </p:nvSpPr>
        <p:spPr>
          <a:xfrm>
            <a:off x="7875982" y="1932206"/>
            <a:ext cx="4587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B050"/>
              </a:buClr>
              <a:buSzPts val="1100"/>
              <a:buFont typeface="Arial"/>
              <a:buNone/>
            </a:pPr>
            <a:r>
              <a:rPr b="0" i="0" lang="en" sz="1100" u="none" cap="none" strike="noStrike">
                <a:solidFill>
                  <a:srgbClr val="00B050"/>
                </a:solidFill>
                <a:latin typeface="Arial"/>
                <a:ea typeface="Arial"/>
                <a:cs typeface="Arial"/>
                <a:sym typeface="Arial"/>
              </a:rPr>
              <a:t>0.73</a:t>
            </a:r>
            <a:endParaRPr/>
          </a:p>
        </p:txBody>
      </p:sp>
      <p:sp>
        <p:nvSpPr>
          <p:cNvPr id="756" name="Google Shape;756;p51"/>
          <p:cNvSpPr/>
          <p:nvPr/>
        </p:nvSpPr>
        <p:spPr>
          <a:xfrm>
            <a:off x="7119332" y="2241192"/>
            <a:ext cx="3801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100"/>
              <a:buFont typeface="Arial"/>
              <a:buNone/>
            </a:pPr>
            <a:r>
              <a:rPr b="0" i="0" lang="en" sz="1100" u="none" cap="none" strike="noStrike">
                <a:solidFill>
                  <a:srgbClr val="FF0000"/>
                </a:solidFill>
                <a:latin typeface="Arial"/>
                <a:ea typeface="Arial"/>
                <a:cs typeface="Arial"/>
                <a:sym typeface="Arial"/>
              </a:rPr>
              <a:t>0,2</a:t>
            </a:r>
            <a:endParaRPr b="0" i="0" sz="1100" u="none" cap="none" strike="noStrike">
              <a:solidFill>
                <a:srgbClr val="FF0000"/>
              </a:solidFill>
              <a:latin typeface="Arial"/>
              <a:ea typeface="Arial"/>
              <a:cs typeface="Arial"/>
              <a:sym typeface="Arial"/>
            </a:endParaRPr>
          </a:p>
        </p:txBody>
      </p:sp>
      <p:sp>
        <p:nvSpPr>
          <p:cNvPr id="757" name="Google Shape;757;p51"/>
          <p:cNvSpPr/>
          <p:nvPr/>
        </p:nvSpPr>
        <p:spPr>
          <a:xfrm>
            <a:off x="6367988" y="2170905"/>
            <a:ext cx="3801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100"/>
              <a:buFont typeface="Arial"/>
              <a:buNone/>
            </a:pPr>
            <a:r>
              <a:rPr b="0" i="0" lang="en" sz="1100" u="none" cap="none" strike="noStrike">
                <a:solidFill>
                  <a:srgbClr val="FF0000"/>
                </a:solidFill>
                <a:latin typeface="Arial"/>
                <a:ea typeface="Arial"/>
                <a:cs typeface="Arial"/>
                <a:sym typeface="Arial"/>
              </a:rPr>
              <a:t>0,2</a:t>
            </a:r>
            <a:endParaRPr b="0" i="0" sz="1100" u="none" cap="none" strike="noStrike">
              <a:solidFill>
                <a:srgbClr val="FF0000"/>
              </a:solidFill>
              <a:latin typeface="Arial"/>
              <a:ea typeface="Arial"/>
              <a:cs typeface="Arial"/>
              <a:sym typeface="Arial"/>
            </a:endParaRPr>
          </a:p>
        </p:txBody>
      </p:sp>
      <p:sp>
        <p:nvSpPr>
          <p:cNvPr id="758" name="Google Shape;758;p51"/>
          <p:cNvSpPr/>
          <p:nvPr/>
        </p:nvSpPr>
        <p:spPr>
          <a:xfrm>
            <a:off x="4991926" y="1873044"/>
            <a:ext cx="3801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100"/>
              <a:buFont typeface="Arial"/>
              <a:buNone/>
            </a:pPr>
            <a:r>
              <a:rPr b="0" i="0" lang="en" sz="1100" u="none" cap="none" strike="noStrike">
                <a:solidFill>
                  <a:srgbClr val="FF0000"/>
                </a:solidFill>
                <a:latin typeface="Arial"/>
                <a:ea typeface="Arial"/>
                <a:cs typeface="Arial"/>
                <a:sym typeface="Arial"/>
              </a:rPr>
              <a:t>0,2</a:t>
            </a:r>
            <a:endParaRPr/>
          </a:p>
        </p:txBody>
      </p:sp>
      <p:sp>
        <p:nvSpPr>
          <p:cNvPr id="759" name="Google Shape;759;p51"/>
          <p:cNvSpPr/>
          <p:nvPr/>
        </p:nvSpPr>
        <p:spPr>
          <a:xfrm>
            <a:off x="5045506" y="2839322"/>
            <a:ext cx="3801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100"/>
              <a:buFont typeface="Arial"/>
              <a:buNone/>
            </a:pPr>
            <a:r>
              <a:rPr b="0" i="0" lang="en" sz="1100" u="none" cap="none" strike="noStrike">
                <a:solidFill>
                  <a:srgbClr val="FF0000"/>
                </a:solidFill>
                <a:latin typeface="Arial"/>
                <a:ea typeface="Arial"/>
                <a:cs typeface="Arial"/>
                <a:sym typeface="Arial"/>
              </a:rPr>
              <a:t>0,2</a:t>
            </a:r>
            <a:endParaRPr b="0" i="0" sz="1100" u="none" cap="none" strike="noStrike">
              <a:solidFill>
                <a:srgbClr val="FF0000"/>
              </a:solidFill>
              <a:latin typeface="Arial"/>
              <a:ea typeface="Arial"/>
              <a:cs typeface="Arial"/>
              <a:sym typeface="Arial"/>
            </a:endParaRPr>
          </a:p>
        </p:txBody>
      </p:sp>
      <p:sp>
        <p:nvSpPr>
          <p:cNvPr id="760" name="Google Shape;760;p51"/>
          <p:cNvSpPr txBox="1"/>
          <p:nvPr/>
        </p:nvSpPr>
        <p:spPr>
          <a:xfrm>
            <a:off x="35300" y="4841525"/>
            <a:ext cx="8262000" cy="1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Ubuntu"/>
                <a:ea typeface="Ubuntu"/>
                <a:cs typeface="Ubuntu"/>
                <a:sym typeface="Ubuntu"/>
              </a:rPr>
              <a:t>Example extracted from </a:t>
            </a:r>
            <a:r>
              <a:rPr lang="en" sz="1000" u="sng">
                <a:solidFill>
                  <a:schemeClr val="hlink"/>
                </a:solidFill>
                <a:latin typeface="Ubuntu"/>
                <a:ea typeface="Ubuntu"/>
                <a:cs typeface="Ubuntu"/>
                <a:sym typeface="Ubuntu"/>
                <a:hlinkClick r:id="rId11"/>
              </a:rPr>
              <a:t>Andrej Karpathy’s notes </a:t>
            </a:r>
            <a:r>
              <a:rPr lang="en" sz="1000">
                <a:latin typeface="Ubuntu"/>
                <a:ea typeface="Ubuntu"/>
                <a:cs typeface="Ubuntu"/>
                <a:sym typeface="Ubuntu"/>
              </a:rPr>
              <a:t>for CS231n from Stanford University.</a:t>
            </a:r>
            <a:endParaRPr sz="1000">
              <a:latin typeface="Ubuntu"/>
              <a:ea typeface="Ubuntu"/>
              <a:cs typeface="Ubuntu"/>
              <a:sym typeface="Ubuntu"/>
            </a:endParaRPr>
          </a:p>
        </p:txBody>
      </p:sp>
      <p:sp>
        <p:nvSpPr>
          <p:cNvPr id="761" name="Google Shape;761;p51"/>
          <p:cNvSpPr/>
          <p:nvPr/>
        </p:nvSpPr>
        <p:spPr>
          <a:xfrm flipH="1">
            <a:off x="5937375" y="3929350"/>
            <a:ext cx="2108100" cy="780600"/>
          </a:xfrm>
          <a:prstGeom prst="rightArrow">
            <a:avLst>
              <a:gd fmla="val 50000" name="adj1"/>
              <a:gd fmla="val 50000" name="adj2"/>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Backward pass</a:t>
            </a:r>
            <a:endParaRPr>
              <a:latin typeface="Ubuntu"/>
              <a:ea typeface="Ubuntu"/>
              <a:cs typeface="Ubuntu"/>
              <a:sym typeface="Ubuntu"/>
            </a:endParaRPr>
          </a:p>
        </p:txBody>
      </p:sp>
      <p:sp>
        <p:nvSpPr>
          <p:cNvPr id="762" name="Google Shape;762;p51"/>
          <p:cNvSpPr txBox="1"/>
          <p:nvPr/>
        </p:nvSpPr>
        <p:spPr>
          <a:xfrm>
            <a:off x="3538233" y="4145838"/>
            <a:ext cx="6576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latin typeface="Ubuntu"/>
                <a:ea typeface="Ubuntu"/>
                <a:cs typeface="Ubuntu"/>
                <a:sym typeface="Ubuntu"/>
              </a:rPr>
              <a:t>dy/db</a:t>
            </a:r>
            <a:endParaRPr baseline="-25000">
              <a:solidFill>
                <a:srgbClr val="CC0000"/>
              </a:solidFill>
              <a:latin typeface="Ubuntu"/>
              <a:ea typeface="Ubuntu"/>
              <a:cs typeface="Ubuntu"/>
              <a:sym typeface="Ubuntu"/>
            </a:endParaRPr>
          </a:p>
        </p:txBody>
      </p:sp>
      <p:sp>
        <p:nvSpPr>
          <p:cNvPr id="763" name="Google Shape;763;p51"/>
          <p:cNvSpPr/>
          <p:nvPr/>
        </p:nvSpPr>
        <p:spPr>
          <a:xfrm>
            <a:off x="4020683" y="4076218"/>
            <a:ext cx="3801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100"/>
              <a:buFont typeface="Arial"/>
              <a:buNone/>
            </a:pPr>
            <a:r>
              <a:rPr b="0" i="0" lang="en" sz="1100" u="none" cap="none" strike="noStrike">
                <a:solidFill>
                  <a:srgbClr val="FF0000"/>
                </a:solidFill>
                <a:latin typeface="Arial"/>
                <a:ea typeface="Arial"/>
                <a:cs typeface="Arial"/>
                <a:sym typeface="Arial"/>
              </a:rPr>
              <a:t>0,2</a:t>
            </a:r>
            <a:endParaRPr b="0" i="0" sz="1100" u="none" cap="none" strike="noStrike">
              <a:solidFill>
                <a:srgbClr val="FF0000"/>
              </a:solidFill>
              <a:latin typeface="Arial"/>
              <a:ea typeface="Arial"/>
              <a:cs typeface="Arial"/>
              <a:sym typeface="Arial"/>
            </a:endParaRPr>
          </a:p>
        </p:txBody>
      </p:sp>
      <p:sp>
        <p:nvSpPr>
          <p:cNvPr id="764" name="Google Shape;764;p51"/>
          <p:cNvSpPr txBox="1"/>
          <p:nvPr/>
        </p:nvSpPr>
        <p:spPr>
          <a:xfrm>
            <a:off x="8362213" y="1840725"/>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ŷ</a:t>
            </a:r>
            <a:endParaRPr baseline="-25000">
              <a:latin typeface="Ubuntu"/>
              <a:ea typeface="Ubuntu"/>
              <a:cs typeface="Ubuntu"/>
              <a:sym typeface="Ubuntu"/>
            </a:endParaRPr>
          </a:p>
        </p:txBody>
      </p:sp>
      <p:sp>
        <p:nvSpPr>
          <p:cNvPr id="765" name="Google Shape;765;p51"/>
          <p:cNvSpPr/>
          <p:nvPr/>
        </p:nvSpPr>
        <p:spPr>
          <a:xfrm>
            <a:off x="7956626" y="2221850"/>
            <a:ext cx="8130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100"/>
              <a:buFont typeface="Arial"/>
              <a:buNone/>
            </a:pPr>
            <a:r>
              <a:rPr lang="en" sz="1200">
                <a:solidFill>
                  <a:srgbClr val="FF0000"/>
                </a:solidFill>
                <a:latin typeface="Ubuntu"/>
                <a:ea typeface="Ubuntu"/>
                <a:cs typeface="Ubuntu"/>
                <a:sym typeface="Ubuntu"/>
              </a:rPr>
              <a:t>dŷ/dŷ=</a:t>
            </a:r>
            <a:r>
              <a:rPr i="0" lang="en" sz="1200" u="none" cap="none" strike="noStrike">
                <a:solidFill>
                  <a:srgbClr val="FF0000"/>
                </a:solidFill>
                <a:latin typeface="Ubuntu"/>
                <a:ea typeface="Ubuntu"/>
                <a:cs typeface="Ubuntu"/>
                <a:sym typeface="Ubuntu"/>
              </a:rPr>
              <a:t>1</a:t>
            </a:r>
            <a:endParaRPr sz="1200">
              <a:latin typeface="Ubuntu"/>
              <a:ea typeface="Ubuntu"/>
              <a:cs typeface="Ubuntu"/>
              <a:sym typeface="Ubuntu"/>
            </a:endParaRPr>
          </a:p>
        </p:txBody>
      </p:sp>
      <p:sp>
        <p:nvSpPr>
          <p:cNvPr id="766" name="Google Shape;766;p51"/>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Gradient backpropagation in a logistic regressor</a:t>
            </a:r>
            <a:endParaRPr b="1"/>
          </a:p>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72" name="Google Shape;772;p52"/>
          <p:cNvPicPr preferRelativeResize="0"/>
          <p:nvPr/>
        </p:nvPicPr>
        <p:blipFill rotWithShape="1">
          <a:blip r:embed="rId3">
            <a:alphaModFix/>
          </a:blip>
          <a:srcRect b="0" l="62394" r="0" t="0"/>
          <a:stretch/>
        </p:blipFill>
        <p:spPr>
          <a:xfrm>
            <a:off x="403582" y="2838400"/>
            <a:ext cx="1638002" cy="914400"/>
          </a:xfrm>
          <a:prstGeom prst="rect">
            <a:avLst/>
          </a:prstGeom>
          <a:noFill/>
          <a:ln>
            <a:noFill/>
          </a:ln>
        </p:spPr>
      </p:pic>
      <p:pic>
        <p:nvPicPr>
          <p:cNvPr id="773" name="Google Shape;773;p52"/>
          <p:cNvPicPr preferRelativeResize="0"/>
          <p:nvPr/>
        </p:nvPicPr>
        <p:blipFill rotWithShape="1">
          <a:blip r:embed="rId3">
            <a:alphaModFix/>
          </a:blip>
          <a:srcRect b="0" l="0" r="63586" t="0"/>
          <a:stretch/>
        </p:blipFill>
        <p:spPr>
          <a:xfrm>
            <a:off x="403575" y="1399600"/>
            <a:ext cx="1586100" cy="914400"/>
          </a:xfrm>
          <a:prstGeom prst="rect">
            <a:avLst/>
          </a:prstGeom>
          <a:noFill/>
          <a:ln>
            <a:noFill/>
          </a:ln>
        </p:spPr>
      </p:pic>
      <p:sp>
        <p:nvSpPr>
          <p:cNvPr id="774" name="Google Shape;774;p52"/>
          <p:cNvSpPr/>
          <p:nvPr/>
        </p:nvSpPr>
        <p:spPr>
          <a:xfrm>
            <a:off x="4715832" y="1596663"/>
            <a:ext cx="350700" cy="368700"/>
          </a:xfrm>
          <a:prstGeom prst="ellipse">
            <a:avLst/>
          </a:prstGeom>
          <a:solidFill>
            <a:schemeClr val="accent1"/>
          </a:solid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x</a:t>
            </a:r>
            <a:endParaRPr/>
          </a:p>
        </p:txBody>
      </p:sp>
      <p:sp>
        <p:nvSpPr>
          <p:cNvPr id="775" name="Google Shape;775;p52"/>
          <p:cNvSpPr/>
          <p:nvPr/>
        </p:nvSpPr>
        <p:spPr>
          <a:xfrm>
            <a:off x="6054217" y="2014310"/>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a:t>
            </a:r>
            <a:endParaRPr/>
          </a:p>
        </p:txBody>
      </p:sp>
      <p:cxnSp>
        <p:nvCxnSpPr>
          <p:cNvPr id="776" name="Google Shape;776;p52"/>
          <p:cNvCxnSpPr/>
          <p:nvPr/>
        </p:nvCxnSpPr>
        <p:spPr>
          <a:xfrm>
            <a:off x="4063673" y="1419030"/>
            <a:ext cx="652200" cy="301800"/>
          </a:xfrm>
          <a:prstGeom prst="straightConnector1">
            <a:avLst/>
          </a:prstGeom>
          <a:noFill/>
          <a:ln cap="flat" cmpd="sng" w="9525">
            <a:solidFill>
              <a:srgbClr val="000000"/>
            </a:solidFill>
            <a:prstDash val="solid"/>
            <a:round/>
            <a:headEnd len="sm" w="sm" type="none"/>
            <a:tailEnd len="med" w="med" type="triangle"/>
          </a:ln>
        </p:spPr>
      </p:cxnSp>
      <p:cxnSp>
        <p:nvCxnSpPr>
          <p:cNvPr id="777" name="Google Shape;777;p52"/>
          <p:cNvCxnSpPr/>
          <p:nvPr/>
        </p:nvCxnSpPr>
        <p:spPr>
          <a:xfrm flipH="1" rot="10800000">
            <a:off x="4063673" y="1854834"/>
            <a:ext cx="657600" cy="233400"/>
          </a:xfrm>
          <a:prstGeom prst="straightConnector1">
            <a:avLst/>
          </a:prstGeom>
          <a:noFill/>
          <a:ln cap="flat" cmpd="sng" w="9525">
            <a:solidFill>
              <a:srgbClr val="000000"/>
            </a:solidFill>
            <a:prstDash val="solid"/>
            <a:round/>
            <a:headEnd len="sm" w="sm" type="none"/>
            <a:tailEnd len="med" w="med" type="triangle"/>
          </a:ln>
        </p:spPr>
      </p:cxnSp>
      <p:cxnSp>
        <p:nvCxnSpPr>
          <p:cNvPr id="778" name="Google Shape;778;p52"/>
          <p:cNvCxnSpPr>
            <a:stCxn id="774" idx="6"/>
            <a:endCxn id="775" idx="1"/>
          </p:cNvCxnSpPr>
          <p:nvPr/>
        </p:nvCxnSpPr>
        <p:spPr>
          <a:xfrm>
            <a:off x="5066532" y="1781013"/>
            <a:ext cx="1038900" cy="287400"/>
          </a:xfrm>
          <a:prstGeom prst="straightConnector1">
            <a:avLst/>
          </a:prstGeom>
          <a:noFill/>
          <a:ln cap="flat" cmpd="sng" w="9525">
            <a:solidFill>
              <a:srgbClr val="000000"/>
            </a:solidFill>
            <a:prstDash val="solid"/>
            <a:round/>
            <a:headEnd len="sm" w="sm" type="none"/>
            <a:tailEnd len="med" w="med" type="triangle"/>
          </a:ln>
        </p:spPr>
      </p:cxnSp>
      <p:cxnSp>
        <p:nvCxnSpPr>
          <p:cNvPr id="779" name="Google Shape;779;p52"/>
          <p:cNvCxnSpPr>
            <a:endCxn id="780" idx="3"/>
          </p:cNvCxnSpPr>
          <p:nvPr/>
        </p:nvCxnSpPr>
        <p:spPr>
          <a:xfrm flipH="1" rot="10800000">
            <a:off x="4031693" y="2323969"/>
            <a:ext cx="2839200" cy="1779900"/>
          </a:xfrm>
          <a:prstGeom prst="straightConnector1">
            <a:avLst/>
          </a:prstGeom>
          <a:noFill/>
          <a:ln cap="flat" cmpd="sng" w="9525">
            <a:solidFill>
              <a:srgbClr val="000000"/>
            </a:solidFill>
            <a:prstDash val="solid"/>
            <a:round/>
            <a:headEnd len="sm" w="sm" type="none"/>
            <a:tailEnd len="med" w="med" type="triangle"/>
          </a:ln>
        </p:spPr>
      </p:cxnSp>
      <p:cxnSp>
        <p:nvCxnSpPr>
          <p:cNvPr id="781" name="Google Shape;781;p52"/>
          <p:cNvCxnSpPr/>
          <p:nvPr/>
        </p:nvCxnSpPr>
        <p:spPr>
          <a:xfrm>
            <a:off x="6404970" y="2187445"/>
            <a:ext cx="411300" cy="0"/>
          </a:xfrm>
          <a:prstGeom prst="straightConnector1">
            <a:avLst/>
          </a:prstGeom>
          <a:noFill/>
          <a:ln cap="flat" cmpd="sng" w="9525">
            <a:solidFill>
              <a:srgbClr val="000000"/>
            </a:solidFill>
            <a:prstDash val="solid"/>
            <a:round/>
            <a:headEnd len="sm" w="sm" type="none"/>
            <a:tailEnd len="med" w="med" type="triangle"/>
          </a:ln>
        </p:spPr>
      </p:cxnSp>
      <p:sp>
        <p:nvSpPr>
          <p:cNvPr id="782" name="Google Shape;782;p52"/>
          <p:cNvSpPr/>
          <p:nvPr/>
        </p:nvSpPr>
        <p:spPr>
          <a:xfrm>
            <a:off x="4712115" y="2774969"/>
            <a:ext cx="350700" cy="368700"/>
          </a:xfrm>
          <a:prstGeom prst="ellipse">
            <a:avLst/>
          </a:prstGeom>
          <a:solidFill>
            <a:schemeClr val="accent1"/>
          </a:solid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x</a:t>
            </a:r>
            <a:endParaRPr/>
          </a:p>
        </p:txBody>
      </p:sp>
      <p:cxnSp>
        <p:nvCxnSpPr>
          <p:cNvPr id="783" name="Google Shape;783;p52"/>
          <p:cNvCxnSpPr/>
          <p:nvPr/>
        </p:nvCxnSpPr>
        <p:spPr>
          <a:xfrm>
            <a:off x="4059956" y="2597336"/>
            <a:ext cx="652200" cy="301800"/>
          </a:xfrm>
          <a:prstGeom prst="straightConnector1">
            <a:avLst/>
          </a:prstGeom>
          <a:noFill/>
          <a:ln cap="flat" cmpd="sng" w="9525">
            <a:solidFill>
              <a:srgbClr val="000000"/>
            </a:solidFill>
            <a:prstDash val="solid"/>
            <a:round/>
            <a:headEnd len="sm" w="sm" type="none"/>
            <a:tailEnd len="med" w="med" type="triangle"/>
          </a:ln>
        </p:spPr>
      </p:cxnSp>
      <p:cxnSp>
        <p:nvCxnSpPr>
          <p:cNvPr id="784" name="Google Shape;784;p52"/>
          <p:cNvCxnSpPr/>
          <p:nvPr/>
        </p:nvCxnSpPr>
        <p:spPr>
          <a:xfrm flipH="1" rot="10800000">
            <a:off x="4059956" y="3033140"/>
            <a:ext cx="657600" cy="233400"/>
          </a:xfrm>
          <a:prstGeom prst="straightConnector1">
            <a:avLst/>
          </a:prstGeom>
          <a:noFill/>
          <a:ln cap="flat" cmpd="sng" w="9525">
            <a:solidFill>
              <a:srgbClr val="000000"/>
            </a:solidFill>
            <a:prstDash val="solid"/>
            <a:round/>
            <a:headEnd len="sm" w="sm" type="none"/>
            <a:tailEnd len="med" w="med" type="triangle"/>
          </a:ln>
        </p:spPr>
      </p:cxnSp>
      <p:cxnSp>
        <p:nvCxnSpPr>
          <p:cNvPr id="785" name="Google Shape;785;p52"/>
          <p:cNvCxnSpPr>
            <a:endCxn id="775" idx="2"/>
          </p:cNvCxnSpPr>
          <p:nvPr/>
        </p:nvCxnSpPr>
        <p:spPr>
          <a:xfrm flipH="1" rot="10800000">
            <a:off x="5046817" y="2198660"/>
            <a:ext cx="1007400" cy="679200"/>
          </a:xfrm>
          <a:prstGeom prst="straightConnector1">
            <a:avLst/>
          </a:prstGeom>
          <a:noFill/>
          <a:ln cap="flat" cmpd="sng" w="9525">
            <a:solidFill>
              <a:srgbClr val="000000"/>
            </a:solidFill>
            <a:prstDash val="solid"/>
            <a:round/>
            <a:headEnd len="sm" w="sm" type="none"/>
            <a:tailEnd len="med" w="med" type="triangle"/>
          </a:ln>
        </p:spPr>
      </p:cxnSp>
      <p:sp>
        <p:nvSpPr>
          <p:cNvPr id="780" name="Google Shape;780;p52"/>
          <p:cNvSpPr/>
          <p:nvPr/>
        </p:nvSpPr>
        <p:spPr>
          <a:xfrm>
            <a:off x="6819534" y="2009264"/>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a:t>
            </a:r>
            <a:endParaRPr/>
          </a:p>
        </p:txBody>
      </p:sp>
      <p:sp>
        <p:nvSpPr>
          <p:cNvPr id="786" name="Google Shape;786;p52"/>
          <p:cNvSpPr/>
          <p:nvPr/>
        </p:nvSpPr>
        <p:spPr>
          <a:xfrm>
            <a:off x="7596400" y="2005549"/>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Noto Sans Symbols"/>
              <a:buNone/>
            </a:pPr>
            <a:r>
              <a:rPr b="0" i="0" lang="en" sz="1400" u="none" cap="none" strike="noStrike">
                <a:solidFill>
                  <a:srgbClr val="000000"/>
                </a:solidFill>
                <a:latin typeface="Noto Sans Symbols"/>
                <a:ea typeface="Noto Sans Symbols"/>
                <a:cs typeface="Noto Sans Symbols"/>
                <a:sym typeface="Noto Sans Symbols"/>
              </a:rPr>
              <a:t>σ</a:t>
            </a:r>
            <a:endParaRPr/>
          </a:p>
        </p:txBody>
      </p:sp>
      <p:cxnSp>
        <p:nvCxnSpPr>
          <p:cNvPr id="787" name="Google Shape;787;p52"/>
          <p:cNvCxnSpPr/>
          <p:nvPr/>
        </p:nvCxnSpPr>
        <p:spPr>
          <a:xfrm>
            <a:off x="7170287" y="2187445"/>
            <a:ext cx="411300" cy="0"/>
          </a:xfrm>
          <a:prstGeom prst="straightConnector1">
            <a:avLst/>
          </a:prstGeom>
          <a:noFill/>
          <a:ln cap="flat" cmpd="sng" w="9525">
            <a:solidFill>
              <a:srgbClr val="000000"/>
            </a:solidFill>
            <a:prstDash val="solid"/>
            <a:round/>
            <a:headEnd len="sm" w="sm" type="none"/>
            <a:tailEnd len="med" w="med" type="triangle"/>
          </a:ln>
        </p:spPr>
      </p:cxnSp>
      <p:cxnSp>
        <p:nvCxnSpPr>
          <p:cNvPr id="788" name="Google Shape;788;p52"/>
          <p:cNvCxnSpPr/>
          <p:nvPr/>
        </p:nvCxnSpPr>
        <p:spPr>
          <a:xfrm>
            <a:off x="7947153" y="2198587"/>
            <a:ext cx="411300" cy="0"/>
          </a:xfrm>
          <a:prstGeom prst="straightConnector1">
            <a:avLst/>
          </a:prstGeom>
          <a:noFill/>
          <a:ln cap="flat" cmpd="sng" w="9525">
            <a:solidFill>
              <a:srgbClr val="000000"/>
            </a:solidFill>
            <a:prstDash val="solid"/>
            <a:round/>
            <a:headEnd len="sm" w="sm" type="none"/>
            <a:tailEnd len="med" w="med" type="triangle"/>
          </a:ln>
        </p:spPr>
      </p:cxnSp>
      <p:sp>
        <p:nvSpPr>
          <p:cNvPr id="789" name="Google Shape;789;p52"/>
          <p:cNvSpPr/>
          <p:nvPr/>
        </p:nvSpPr>
        <p:spPr>
          <a:xfrm>
            <a:off x="4059956" y="1169502"/>
            <a:ext cx="301800" cy="261600"/>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790" name="Google Shape;790;p52"/>
          <p:cNvSpPr/>
          <p:nvPr/>
        </p:nvSpPr>
        <p:spPr>
          <a:xfrm>
            <a:off x="3967032" y="1801401"/>
            <a:ext cx="407400" cy="261600"/>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791" name="Google Shape;791;p52"/>
          <p:cNvSpPr/>
          <p:nvPr/>
        </p:nvSpPr>
        <p:spPr>
          <a:xfrm>
            <a:off x="3967032" y="2403357"/>
            <a:ext cx="407400" cy="261600"/>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792" name="Google Shape;792;p52"/>
          <p:cNvSpPr/>
          <p:nvPr/>
        </p:nvSpPr>
        <p:spPr>
          <a:xfrm>
            <a:off x="3975511" y="2970127"/>
            <a:ext cx="407400" cy="261600"/>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793" name="Google Shape;793;p52"/>
          <p:cNvSpPr/>
          <p:nvPr/>
        </p:nvSpPr>
        <p:spPr>
          <a:xfrm>
            <a:off x="3985051" y="3722810"/>
            <a:ext cx="407400" cy="261600"/>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794" name="Google Shape;794;p52"/>
          <p:cNvSpPr/>
          <p:nvPr/>
        </p:nvSpPr>
        <p:spPr>
          <a:xfrm>
            <a:off x="4970305" y="1562927"/>
            <a:ext cx="407400" cy="261600"/>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795" name="Google Shape;795;p52"/>
          <p:cNvSpPr/>
          <p:nvPr/>
        </p:nvSpPr>
        <p:spPr>
          <a:xfrm>
            <a:off x="4936558" y="2537917"/>
            <a:ext cx="301800" cy="261600"/>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796" name="Google Shape;796;p52"/>
          <p:cNvSpPr/>
          <p:nvPr/>
        </p:nvSpPr>
        <p:spPr>
          <a:xfrm>
            <a:off x="6317897" y="1932206"/>
            <a:ext cx="301800" cy="261600"/>
          </a:xfrm>
          <a:prstGeom prst="rect">
            <a:avLst/>
          </a:pr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797" name="Google Shape;797;p52"/>
          <p:cNvSpPr/>
          <p:nvPr/>
        </p:nvSpPr>
        <p:spPr>
          <a:xfrm>
            <a:off x="7102272" y="1932206"/>
            <a:ext cx="2631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B050"/>
              </a:buClr>
              <a:buSzPts val="1100"/>
              <a:buFont typeface="Arial"/>
              <a:buNone/>
            </a:pPr>
            <a:r>
              <a:rPr b="0" i="0" lang="en" sz="1100" u="none" cap="none" strike="noStrike">
                <a:solidFill>
                  <a:srgbClr val="00B050"/>
                </a:solidFill>
                <a:latin typeface="Arial"/>
                <a:ea typeface="Arial"/>
                <a:cs typeface="Arial"/>
                <a:sym typeface="Arial"/>
              </a:rPr>
              <a:t>1</a:t>
            </a:r>
            <a:endParaRPr/>
          </a:p>
        </p:txBody>
      </p:sp>
      <p:sp>
        <p:nvSpPr>
          <p:cNvPr id="798" name="Google Shape;798;p52"/>
          <p:cNvSpPr/>
          <p:nvPr/>
        </p:nvSpPr>
        <p:spPr>
          <a:xfrm>
            <a:off x="7875982" y="1932206"/>
            <a:ext cx="4587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B050"/>
              </a:buClr>
              <a:buSzPts val="1100"/>
              <a:buFont typeface="Arial"/>
              <a:buNone/>
            </a:pPr>
            <a:r>
              <a:rPr b="0" i="0" lang="en" sz="1100" u="none" cap="none" strike="noStrike">
                <a:solidFill>
                  <a:srgbClr val="00B050"/>
                </a:solidFill>
                <a:latin typeface="Arial"/>
                <a:ea typeface="Arial"/>
                <a:cs typeface="Arial"/>
                <a:sym typeface="Arial"/>
              </a:rPr>
              <a:t>0.73</a:t>
            </a:r>
            <a:endParaRPr/>
          </a:p>
        </p:txBody>
      </p:sp>
      <p:sp>
        <p:nvSpPr>
          <p:cNvPr id="799" name="Google Shape;799;p52"/>
          <p:cNvSpPr/>
          <p:nvPr/>
        </p:nvSpPr>
        <p:spPr>
          <a:xfrm>
            <a:off x="7119332" y="2241192"/>
            <a:ext cx="3801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100"/>
              <a:buFont typeface="Arial"/>
              <a:buNone/>
            </a:pPr>
            <a:r>
              <a:rPr b="0" i="0" lang="en" sz="1100" u="none" cap="none" strike="noStrike">
                <a:solidFill>
                  <a:srgbClr val="FF0000"/>
                </a:solidFill>
                <a:latin typeface="Arial"/>
                <a:ea typeface="Arial"/>
                <a:cs typeface="Arial"/>
                <a:sym typeface="Arial"/>
              </a:rPr>
              <a:t>0,2</a:t>
            </a:r>
            <a:endParaRPr b="0" i="0" sz="1100" u="none" cap="none" strike="noStrike">
              <a:solidFill>
                <a:srgbClr val="FF0000"/>
              </a:solidFill>
              <a:latin typeface="Arial"/>
              <a:ea typeface="Arial"/>
              <a:cs typeface="Arial"/>
              <a:sym typeface="Arial"/>
            </a:endParaRPr>
          </a:p>
        </p:txBody>
      </p:sp>
      <p:sp>
        <p:nvSpPr>
          <p:cNvPr id="800" name="Google Shape;800;p52"/>
          <p:cNvSpPr/>
          <p:nvPr/>
        </p:nvSpPr>
        <p:spPr>
          <a:xfrm>
            <a:off x="6367988" y="2170905"/>
            <a:ext cx="3801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100"/>
              <a:buFont typeface="Arial"/>
              <a:buNone/>
            </a:pPr>
            <a:r>
              <a:rPr b="0" i="0" lang="en" sz="1100" u="none" cap="none" strike="noStrike">
                <a:solidFill>
                  <a:srgbClr val="FF0000"/>
                </a:solidFill>
                <a:latin typeface="Arial"/>
                <a:ea typeface="Arial"/>
                <a:cs typeface="Arial"/>
                <a:sym typeface="Arial"/>
              </a:rPr>
              <a:t>0,2</a:t>
            </a:r>
            <a:endParaRPr b="0" i="0" sz="1100" u="none" cap="none" strike="noStrike">
              <a:solidFill>
                <a:srgbClr val="FF0000"/>
              </a:solidFill>
              <a:latin typeface="Arial"/>
              <a:ea typeface="Arial"/>
              <a:cs typeface="Arial"/>
              <a:sym typeface="Arial"/>
            </a:endParaRPr>
          </a:p>
        </p:txBody>
      </p:sp>
      <p:sp>
        <p:nvSpPr>
          <p:cNvPr id="801" name="Google Shape;801;p52"/>
          <p:cNvSpPr/>
          <p:nvPr/>
        </p:nvSpPr>
        <p:spPr>
          <a:xfrm>
            <a:off x="4020683" y="4076218"/>
            <a:ext cx="3801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100"/>
              <a:buFont typeface="Arial"/>
              <a:buNone/>
            </a:pPr>
            <a:r>
              <a:rPr b="0" i="0" lang="en" sz="1100" u="none" cap="none" strike="noStrike">
                <a:solidFill>
                  <a:srgbClr val="FF0000"/>
                </a:solidFill>
                <a:latin typeface="Arial"/>
                <a:ea typeface="Arial"/>
                <a:cs typeface="Arial"/>
                <a:sym typeface="Arial"/>
              </a:rPr>
              <a:t>0,2</a:t>
            </a:r>
            <a:endParaRPr b="0" i="0" sz="1100" u="none" cap="none" strike="noStrike">
              <a:solidFill>
                <a:srgbClr val="FF0000"/>
              </a:solidFill>
              <a:latin typeface="Arial"/>
              <a:ea typeface="Arial"/>
              <a:cs typeface="Arial"/>
              <a:sym typeface="Arial"/>
            </a:endParaRPr>
          </a:p>
        </p:txBody>
      </p:sp>
      <p:sp>
        <p:nvSpPr>
          <p:cNvPr id="802" name="Google Shape;802;p52"/>
          <p:cNvSpPr/>
          <p:nvPr/>
        </p:nvSpPr>
        <p:spPr>
          <a:xfrm>
            <a:off x="4020683" y="1542006"/>
            <a:ext cx="4266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100"/>
              <a:buFont typeface="Arial"/>
              <a:buNone/>
            </a:pPr>
            <a:r>
              <a:rPr b="0" i="0" lang="en" sz="1100" u="none" cap="none" strike="noStrike">
                <a:solidFill>
                  <a:srgbClr val="FF0000"/>
                </a:solidFill>
                <a:latin typeface="Arial"/>
                <a:ea typeface="Arial"/>
                <a:cs typeface="Arial"/>
                <a:sym typeface="Arial"/>
              </a:rPr>
              <a:t>-0,2</a:t>
            </a:r>
            <a:endParaRPr/>
          </a:p>
        </p:txBody>
      </p:sp>
      <p:sp>
        <p:nvSpPr>
          <p:cNvPr id="803" name="Google Shape;803;p52"/>
          <p:cNvSpPr/>
          <p:nvPr/>
        </p:nvSpPr>
        <p:spPr>
          <a:xfrm>
            <a:off x="4991926" y="1873044"/>
            <a:ext cx="3801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100"/>
              <a:buFont typeface="Arial"/>
              <a:buNone/>
            </a:pPr>
            <a:r>
              <a:rPr b="0" i="0" lang="en" sz="1100" u="none" cap="none" strike="noStrike">
                <a:solidFill>
                  <a:srgbClr val="FF0000"/>
                </a:solidFill>
                <a:latin typeface="Arial"/>
                <a:ea typeface="Arial"/>
                <a:cs typeface="Arial"/>
                <a:sym typeface="Arial"/>
              </a:rPr>
              <a:t>0,2</a:t>
            </a:r>
            <a:endParaRPr/>
          </a:p>
        </p:txBody>
      </p:sp>
      <p:sp>
        <p:nvSpPr>
          <p:cNvPr id="804" name="Google Shape;804;p52"/>
          <p:cNvSpPr/>
          <p:nvPr/>
        </p:nvSpPr>
        <p:spPr>
          <a:xfrm>
            <a:off x="5045506" y="2839322"/>
            <a:ext cx="3801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100"/>
              <a:buFont typeface="Arial"/>
              <a:buNone/>
            </a:pPr>
            <a:r>
              <a:rPr b="0" i="0" lang="en" sz="1100" u="none" cap="none" strike="noStrike">
                <a:solidFill>
                  <a:srgbClr val="FF0000"/>
                </a:solidFill>
                <a:latin typeface="Arial"/>
                <a:ea typeface="Arial"/>
                <a:cs typeface="Arial"/>
                <a:sym typeface="Arial"/>
              </a:rPr>
              <a:t>0,2</a:t>
            </a:r>
            <a:endParaRPr b="0" i="0" sz="1100" u="none" cap="none" strike="noStrike">
              <a:solidFill>
                <a:srgbClr val="FF0000"/>
              </a:solidFill>
              <a:latin typeface="Arial"/>
              <a:ea typeface="Arial"/>
              <a:cs typeface="Arial"/>
              <a:sym typeface="Arial"/>
            </a:endParaRPr>
          </a:p>
        </p:txBody>
      </p:sp>
      <p:sp>
        <p:nvSpPr>
          <p:cNvPr id="805" name="Google Shape;805;p52"/>
          <p:cNvSpPr/>
          <p:nvPr/>
        </p:nvSpPr>
        <p:spPr>
          <a:xfrm>
            <a:off x="4028254" y="2050801"/>
            <a:ext cx="3801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100"/>
              <a:buFont typeface="Arial"/>
              <a:buNone/>
            </a:pPr>
            <a:r>
              <a:rPr b="0" i="0" lang="en" sz="1100" u="none" cap="none" strike="noStrike">
                <a:solidFill>
                  <a:srgbClr val="FF0000"/>
                </a:solidFill>
                <a:latin typeface="Arial"/>
                <a:ea typeface="Arial"/>
                <a:cs typeface="Arial"/>
                <a:sym typeface="Arial"/>
              </a:rPr>
              <a:t>0,4</a:t>
            </a:r>
            <a:endParaRPr/>
          </a:p>
        </p:txBody>
      </p:sp>
      <p:sp>
        <p:nvSpPr>
          <p:cNvPr id="806" name="Google Shape;806;p52"/>
          <p:cNvSpPr/>
          <p:nvPr/>
        </p:nvSpPr>
        <p:spPr>
          <a:xfrm>
            <a:off x="3988705" y="2683001"/>
            <a:ext cx="4266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100"/>
              <a:buFont typeface="Arial"/>
              <a:buNone/>
            </a:pPr>
            <a:r>
              <a:rPr b="0" i="0" lang="en" sz="1100" u="none" cap="none" strike="noStrike">
                <a:solidFill>
                  <a:srgbClr val="FF0000"/>
                </a:solidFill>
                <a:latin typeface="Arial"/>
                <a:ea typeface="Arial"/>
                <a:cs typeface="Arial"/>
                <a:sym typeface="Arial"/>
              </a:rPr>
              <a:t>-0,4</a:t>
            </a:r>
            <a:endParaRPr/>
          </a:p>
        </p:txBody>
      </p:sp>
      <p:sp>
        <p:nvSpPr>
          <p:cNvPr id="807" name="Google Shape;807;p52"/>
          <p:cNvSpPr/>
          <p:nvPr/>
        </p:nvSpPr>
        <p:spPr>
          <a:xfrm>
            <a:off x="4008647" y="3281888"/>
            <a:ext cx="4266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100"/>
              <a:buFont typeface="Arial"/>
              <a:buNone/>
            </a:pPr>
            <a:r>
              <a:rPr b="0" i="0" lang="en" sz="1100" u="none" cap="none" strike="noStrike">
                <a:solidFill>
                  <a:srgbClr val="FF0000"/>
                </a:solidFill>
                <a:latin typeface="Arial"/>
                <a:ea typeface="Arial"/>
                <a:cs typeface="Arial"/>
                <a:sym typeface="Arial"/>
              </a:rPr>
              <a:t>-0,6</a:t>
            </a:r>
            <a:endParaRPr/>
          </a:p>
        </p:txBody>
      </p:sp>
      <p:sp>
        <p:nvSpPr>
          <p:cNvPr id="808" name="Google Shape;808;p52"/>
          <p:cNvSpPr txBox="1"/>
          <p:nvPr/>
        </p:nvSpPr>
        <p:spPr>
          <a:xfrm>
            <a:off x="238950" y="624600"/>
            <a:ext cx="8113800" cy="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Ubuntu"/>
                <a:ea typeface="Ubuntu"/>
                <a:cs typeface="Ubuntu"/>
                <a:sym typeface="Ubuntu"/>
              </a:rPr>
              <a:t>Product: </a:t>
            </a:r>
            <a:r>
              <a:rPr lang="en" sz="2000">
                <a:latin typeface="Ubuntu"/>
                <a:ea typeface="Ubuntu"/>
                <a:cs typeface="Ubuntu"/>
                <a:sym typeface="Ubuntu"/>
              </a:rPr>
              <a:t>Switches gradient weight values.</a:t>
            </a:r>
            <a:endParaRPr sz="2000">
              <a:latin typeface="Ubuntu"/>
              <a:ea typeface="Ubuntu"/>
              <a:cs typeface="Ubuntu"/>
              <a:sym typeface="Ubuntu"/>
            </a:endParaRPr>
          </a:p>
        </p:txBody>
      </p:sp>
      <p:sp>
        <p:nvSpPr>
          <p:cNvPr id="809" name="Google Shape;809;p52"/>
          <p:cNvSpPr txBox="1"/>
          <p:nvPr/>
        </p:nvSpPr>
        <p:spPr>
          <a:xfrm>
            <a:off x="35300" y="4841525"/>
            <a:ext cx="8262000" cy="1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Ubuntu"/>
                <a:ea typeface="Ubuntu"/>
                <a:cs typeface="Ubuntu"/>
                <a:sym typeface="Ubuntu"/>
              </a:rPr>
              <a:t>Example extracted from </a:t>
            </a:r>
            <a:r>
              <a:rPr lang="en" sz="1000" u="sng">
                <a:solidFill>
                  <a:schemeClr val="hlink"/>
                </a:solidFill>
                <a:latin typeface="Ubuntu"/>
                <a:ea typeface="Ubuntu"/>
                <a:cs typeface="Ubuntu"/>
                <a:sym typeface="Ubuntu"/>
                <a:hlinkClick r:id="rId11"/>
              </a:rPr>
              <a:t>Andrej Karpathy’s notes </a:t>
            </a:r>
            <a:r>
              <a:rPr lang="en" sz="1000">
                <a:latin typeface="Ubuntu"/>
                <a:ea typeface="Ubuntu"/>
                <a:cs typeface="Ubuntu"/>
                <a:sym typeface="Ubuntu"/>
              </a:rPr>
              <a:t>for CS231n from Stanford University.</a:t>
            </a:r>
            <a:endParaRPr sz="1000">
              <a:latin typeface="Ubuntu"/>
              <a:ea typeface="Ubuntu"/>
              <a:cs typeface="Ubuntu"/>
              <a:sym typeface="Ubuntu"/>
            </a:endParaRPr>
          </a:p>
        </p:txBody>
      </p:sp>
      <p:sp>
        <p:nvSpPr>
          <p:cNvPr id="810" name="Google Shape;810;p52"/>
          <p:cNvSpPr/>
          <p:nvPr/>
        </p:nvSpPr>
        <p:spPr>
          <a:xfrm flipH="1">
            <a:off x="5937375" y="3929350"/>
            <a:ext cx="2108100" cy="780600"/>
          </a:xfrm>
          <a:prstGeom prst="rightArrow">
            <a:avLst>
              <a:gd fmla="val 50000" name="adj1"/>
              <a:gd fmla="val 50000" name="adj2"/>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Backward pass</a:t>
            </a:r>
            <a:endParaRPr>
              <a:latin typeface="Ubuntu"/>
              <a:ea typeface="Ubuntu"/>
              <a:cs typeface="Ubuntu"/>
              <a:sym typeface="Ubuntu"/>
            </a:endParaRPr>
          </a:p>
        </p:txBody>
      </p:sp>
      <p:sp>
        <p:nvSpPr>
          <p:cNvPr id="811" name="Google Shape;811;p52"/>
          <p:cNvSpPr txBox="1"/>
          <p:nvPr/>
        </p:nvSpPr>
        <p:spPr>
          <a:xfrm>
            <a:off x="3735563" y="1128000"/>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a:t>
            </a:r>
            <a:r>
              <a:rPr baseline="-25000" lang="en">
                <a:latin typeface="Ubuntu"/>
                <a:ea typeface="Ubuntu"/>
                <a:cs typeface="Ubuntu"/>
                <a:sym typeface="Ubuntu"/>
              </a:rPr>
              <a:t>1</a:t>
            </a:r>
            <a:endParaRPr baseline="-25000">
              <a:latin typeface="Ubuntu"/>
              <a:ea typeface="Ubuntu"/>
              <a:cs typeface="Ubuntu"/>
              <a:sym typeface="Ubuntu"/>
            </a:endParaRPr>
          </a:p>
        </p:txBody>
      </p:sp>
      <p:sp>
        <p:nvSpPr>
          <p:cNvPr id="812" name="Google Shape;812;p52"/>
          <p:cNvSpPr txBox="1"/>
          <p:nvPr/>
        </p:nvSpPr>
        <p:spPr>
          <a:xfrm>
            <a:off x="3735563" y="1834242"/>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x</a:t>
            </a:r>
            <a:r>
              <a:rPr baseline="-25000" lang="en">
                <a:latin typeface="Ubuntu"/>
                <a:ea typeface="Ubuntu"/>
                <a:cs typeface="Ubuntu"/>
                <a:sym typeface="Ubuntu"/>
              </a:rPr>
              <a:t>1</a:t>
            </a:r>
            <a:endParaRPr baseline="-25000">
              <a:latin typeface="Ubuntu"/>
              <a:ea typeface="Ubuntu"/>
              <a:cs typeface="Ubuntu"/>
              <a:sym typeface="Ubuntu"/>
            </a:endParaRPr>
          </a:p>
        </p:txBody>
      </p:sp>
      <p:sp>
        <p:nvSpPr>
          <p:cNvPr id="813" name="Google Shape;813;p52"/>
          <p:cNvSpPr txBox="1"/>
          <p:nvPr/>
        </p:nvSpPr>
        <p:spPr>
          <a:xfrm>
            <a:off x="3735563" y="2311883"/>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a:t>
            </a:r>
            <a:r>
              <a:rPr baseline="-25000" lang="en">
                <a:latin typeface="Ubuntu"/>
                <a:ea typeface="Ubuntu"/>
                <a:cs typeface="Ubuntu"/>
                <a:sym typeface="Ubuntu"/>
              </a:rPr>
              <a:t>2</a:t>
            </a:r>
            <a:endParaRPr baseline="-25000">
              <a:latin typeface="Ubuntu"/>
              <a:ea typeface="Ubuntu"/>
              <a:cs typeface="Ubuntu"/>
              <a:sym typeface="Ubuntu"/>
            </a:endParaRPr>
          </a:p>
        </p:txBody>
      </p:sp>
      <p:sp>
        <p:nvSpPr>
          <p:cNvPr id="814" name="Google Shape;814;p52"/>
          <p:cNvSpPr txBox="1"/>
          <p:nvPr/>
        </p:nvSpPr>
        <p:spPr>
          <a:xfrm>
            <a:off x="3735563" y="3018125"/>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x</a:t>
            </a:r>
            <a:r>
              <a:rPr baseline="-25000" lang="en">
                <a:latin typeface="Ubuntu"/>
                <a:ea typeface="Ubuntu"/>
                <a:cs typeface="Ubuntu"/>
                <a:sym typeface="Ubuntu"/>
              </a:rPr>
              <a:t>2</a:t>
            </a:r>
            <a:endParaRPr baseline="-25000">
              <a:latin typeface="Ubuntu"/>
              <a:ea typeface="Ubuntu"/>
              <a:cs typeface="Ubuntu"/>
              <a:sym typeface="Ubuntu"/>
            </a:endParaRPr>
          </a:p>
        </p:txBody>
      </p:sp>
      <p:sp>
        <p:nvSpPr>
          <p:cNvPr id="815" name="Google Shape;815;p52"/>
          <p:cNvSpPr txBox="1"/>
          <p:nvPr/>
        </p:nvSpPr>
        <p:spPr>
          <a:xfrm>
            <a:off x="3735563" y="3923825"/>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b</a:t>
            </a:r>
            <a:endParaRPr baseline="-25000">
              <a:latin typeface="Ubuntu"/>
              <a:ea typeface="Ubuntu"/>
              <a:cs typeface="Ubuntu"/>
              <a:sym typeface="Ubuntu"/>
            </a:endParaRPr>
          </a:p>
        </p:txBody>
      </p:sp>
      <p:sp>
        <p:nvSpPr>
          <p:cNvPr id="816" name="Google Shape;816;p52"/>
          <p:cNvSpPr txBox="1"/>
          <p:nvPr/>
        </p:nvSpPr>
        <p:spPr>
          <a:xfrm>
            <a:off x="3295375" y="1410800"/>
            <a:ext cx="8130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latin typeface="Ubuntu"/>
                <a:ea typeface="Ubuntu"/>
                <a:cs typeface="Ubuntu"/>
                <a:sym typeface="Ubuntu"/>
              </a:rPr>
              <a:t>dy/dw</a:t>
            </a:r>
            <a:r>
              <a:rPr baseline="-25000" lang="en">
                <a:solidFill>
                  <a:srgbClr val="CC0000"/>
                </a:solidFill>
                <a:latin typeface="Ubuntu"/>
                <a:ea typeface="Ubuntu"/>
                <a:cs typeface="Ubuntu"/>
                <a:sym typeface="Ubuntu"/>
              </a:rPr>
              <a:t>1</a:t>
            </a:r>
            <a:endParaRPr baseline="-25000">
              <a:solidFill>
                <a:srgbClr val="CC0000"/>
              </a:solidFill>
              <a:latin typeface="Ubuntu"/>
              <a:ea typeface="Ubuntu"/>
              <a:cs typeface="Ubuntu"/>
              <a:sym typeface="Ubuntu"/>
            </a:endParaRPr>
          </a:p>
        </p:txBody>
      </p:sp>
      <p:sp>
        <p:nvSpPr>
          <p:cNvPr id="817" name="Google Shape;817;p52"/>
          <p:cNvSpPr txBox="1"/>
          <p:nvPr/>
        </p:nvSpPr>
        <p:spPr>
          <a:xfrm>
            <a:off x="3395575" y="2020400"/>
            <a:ext cx="7128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latin typeface="Ubuntu"/>
                <a:ea typeface="Ubuntu"/>
                <a:cs typeface="Ubuntu"/>
                <a:sym typeface="Ubuntu"/>
              </a:rPr>
              <a:t>dy/dx</a:t>
            </a:r>
            <a:r>
              <a:rPr baseline="-25000" lang="en">
                <a:solidFill>
                  <a:srgbClr val="CC0000"/>
                </a:solidFill>
                <a:latin typeface="Ubuntu"/>
                <a:ea typeface="Ubuntu"/>
                <a:cs typeface="Ubuntu"/>
                <a:sym typeface="Ubuntu"/>
              </a:rPr>
              <a:t>1</a:t>
            </a:r>
            <a:endParaRPr baseline="-25000">
              <a:solidFill>
                <a:srgbClr val="CC0000"/>
              </a:solidFill>
              <a:latin typeface="Ubuntu"/>
              <a:ea typeface="Ubuntu"/>
              <a:cs typeface="Ubuntu"/>
              <a:sym typeface="Ubuntu"/>
            </a:endParaRPr>
          </a:p>
        </p:txBody>
      </p:sp>
      <p:sp>
        <p:nvSpPr>
          <p:cNvPr id="818" name="Google Shape;818;p52"/>
          <p:cNvSpPr txBox="1"/>
          <p:nvPr/>
        </p:nvSpPr>
        <p:spPr>
          <a:xfrm>
            <a:off x="3295375" y="2641000"/>
            <a:ext cx="8130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latin typeface="Ubuntu"/>
                <a:ea typeface="Ubuntu"/>
                <a:cs typeface="Ubuntu"/>
                <a:sym typeface="Ubuntu"/>
              </a:rPr>
              <a:t>dy/dw</a:t>
            </a:r>
            <a:r>
              <a:rPr baseline="-25000" lang="en">
                <a:solidFill>
                  <a:srgbClr val="CC0000"/>
                </a:solidFill>
                <a:latin typeface="Ubuntu"/>
                <a:ea typeface="Ubuntu"/>
                <a:cs typeface="Ubuntu"/>
                <a:sym typeface="Ubuntu"/>
              </a:rPr>
              <a:t>2</a:t>
            </a:r>
            <a:endParaRPr baseline="-25000">
              <a:solidFill>
                <a:srgbClr val="CC0000"/>
              </a:solidFill>
              <a:latin typeface="Ubuntu"/>
              <a:ea typeface="Ubuntu"/>
              <a:cs typeface="Ubuntu"/>
              <a:sym typeface="Ubuntu"/>
            </a:endParaRPr>
          </a:p>
        </p:txBody>
      </p:sp>
      <p:sp>
        <p:nvSpPr>
          <p:cNvPr id="819" name="Google Shape;819;p52"/>
          <p:cNvSpPr txBox="1"/>
          <p:nvPr/>
        </p:nvSpPr>
        <p:spPr>
          <a:xfrm>
            <a:off x="3395575" y="3282425"/>
            <a:ext cx="7128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latin typeface="Ubuntu"/>
                <a:ea typeface="Ubuntu"/>
                <a:cs typeface="Ubuntu"/>
                <a:sym typeface="Ubuntu"/>
              </a:rPr>
              <a:t>dy/dx</a:t>
            </a:r>
            <a:r>
              <a:rPr baseline="-25000" lang="en">
                <a:solidFill>
                  <a:srgbClr val="CC0000"/>
                </a:solidFill>
                <a:latin typeface="Ubuntu"/>
                <a:ea typeface="Ubuntu"/>
                <a:cs typeface="Ubuntu"/>
                <a:sym typeface="Ubuntu"/>
              </a:rPr>
              <a:t>2</a:t>
            </a:r>
            <a:endParaRPr baseline="-25000">
              <a:solidFill>
                <a:srgbClr val="CC0000"/>
              </a:solidFill>
              <a:latin typeface="Ubuntu"/>
              <a:ea typeface="Ubuntu"/>
              <a:cs typeface="Ubuntu"/>
              <a:sym typeface="Ubuntu"/>
            </a:endParaRPr>
          </a:p>
        </p:txBody>
      </p:sp>
      <p:sp>
        <p:nvSpPr>
          <p:cNvPr id="820" name="Google Shape;820;p52"/>
          <p:cNvSpPr txBox="1"/>
          <p:nvPr/>
        </p:nvSpPr>
        <p:spPr>
          <a:xfrm>
            <a:off x="3450775" y="4145838"/>
            <a:ext cx="6576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latin typeface="Ubuntu"/>
                <a:ea typeface="Ubuntu"/>
                <a:cs typeface="Ubuntu"/>
                <a:sym typeface="Ubuntu"/>
              </a:rPr>
              <a:t>dy/db</a:t>
            </a:r>
            <a:endParaRPr baseline="-25000">
              <a:solidFill>
                <a:srgbClr val="CC0000"/>
              </a:solidFill>
              <a:latin typeface="Ubuntu"/>
              <a:ea typeface="Ubuntu"/>
              <a:cs typeface="Ubuntu"/>
              <a:sym typeface="Ubuntu"/>
            </a:endParaRPr>
          </a:p>
        </p:txBody>
      </p:sp>
      <p:sp>
        <p:nvSpPr>
          <p:cNvPr id="821" name="Google Shape;821;p52"/>
          <p:cNvSpPr txBox="1"/>
          <p:nvPr/>
        </p:nvSpPr>
        <p:spPr>
          <a:xfrm>
            <a:off x="8362213" y="1840725"/>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ŷ</a:t>
            </a:r>
            <a:endParaRPr baseline="-25000">
              <a:latin typeface="Ubuntu"/>
              <a:ea typeface="Ubuntu"/>
              <a:cs typeface="Ubuntu"/>
              <a:sym typeface="Ubuntu"/>
            </a:endParaRPr>
          </a:p>
        </p:txBody>
      </p:sp>
      <p:sp>
        <p:nvSpPr>
          <p:cNvPr id="822" name="Google Shape;822;p52"/>
          <p:cNvSpPr/>
          <p:nvPr/>
        </p:nvSpPr>
        <p:spPr>
          <a:xfrm>
            <a:off x="7956626" y="2221850"/>
            <a:ext cx="8130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100"/>
              <a:buFont typeface="Arial"/>
              <a:buNone/>
            </a:pPr>
            <a:r>
              <a:rPr lang="en" sz="1200">
                <a:solidFill>
                  <a:srgbClr val="FF0000"/>
                </a:solidFill>
                <a:latin typeface="Ubuntu"/>
                <a:ea typeface="Ubuntu"/>
                <a:cs typeface="Ubuntu"/>
                <a:sym typeface="Ubuntu"/>
              </a:rPr>
              <a:t>dŷ/dŷ=</a:t>
            </a:r>
            <a:r>
              <a:rPr i="0" lang="en" sz="1200" u="none" cap="none" strike="noStrike">
                <a:solidFill>
                  <a:srgbClr val="FF0000"/>
                </a:solidFill>
                <a:latin typeface="Ubuntu"/>
                <a:ea typeface="Ubuntu"/>
                <a:cs typeface="Ubuntu"/>
                <a:sym typeface="Ubuntu"/>
              </a:rPr>
              <a:t>1</a:t>
            </a:r>
            <a:endParaRPr sz="1200">
              <a:latin typeface="Ubuntu"/>
              <a:ea typeface="Ubuntu"/>
              <a:cs typeface="Ubuntu"/>
              <a:sym typeface="Ubuntu"/>
            </a:endParaRPr>
          </a:p>
        </p:txBody>
      </p:sp>
      <p:sp>
        <p:nvSpPr>
          <p:cNvPr id="823" name="Google Shape;823;p52"/>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Gradient backpropagation in a logistic regressor</a:t>
            </a:r>
            <a:endParaRPr b="1"/>
          </a:p>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9" name="Google Shape;829;p53"/>
          <p:cNvSpPr txBox="1"/>
          <p:nvPr/>
        </p:nvSpPr>
        <p:spPr>
          <a:xfrm>
            <a:off x="3735563" y="1128000"/>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a:t>
            </a:r>
            <a:r>
              <a:rPr baseline="-25000" lang="en">
                <a:latin typeface="Ubuntu"/>
                <a:ea typeface="Ubuntu"/>
                <a:cs typeface="Ubuntu"/>
                <a:sym typeface="Ubuntu"/>
              </a:rPr>
              <a:t>1</a:t>
            </a:r>
            <a:endParaRPr baseline="-25000">
              <a:latin typeface="Ubuntu"/>
              <a:ea typeface="Ubuntu"/>
              <a:cs typeface="Ubuntu"/>
              <a:sym typeface="Ubuntu"/>
            </a:endParaRPr>
          </a:p>
        </p:txBody>
      </p:sp>
      <p:sp>
        <p:nvSpPr>
          <p:cNvPr id="830" name="Google Shape;830;p53"/>
          <p:cNvSpPr txBox="1"/>
          <p:nvPr/>
        </p:nvSpPr>
        <p:spPr>
          <a:xfrm>
            <a:off x="3735563" y="1834242"/>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x</a:t>
            </a:r>
            <a:r>
              <a:rPr baseline="-25000" lang="en">
                <a:latin typeface="Ubuntu"/>
                <a:ea typeface="Ubuntu"/>
                <a:cs typeface="Ubuntu"/>
                <a:sym typeface="Ubuntu"/>
              </a:rPr>
              <a:t>1</a:t>
            </a:r>
            <a:endParaRPr baseline="-25000">
              <a:latin typeface="Ubuntu"/>
              <a:ea typeface="Ubuntu"/>
              <a:cs typeface="Ubuntu"/>
              <a:sym typeface="Ubuntu"/>
            </a:endParaRPr>
          </a:p>
        </p:txBody>
      </p:sp>
      <p:sp>
        <p:nvSpPr>
          <p:cNvPr id="831" name="Google Shape;831;p53"/>
          <p:cNvSpPr txBox="1"/>
          <p:nvPr/>
        </p:nvSpPr>
        <p:spPr>
          <a:xfrm>
            <a:off x="3735563" y="2311883"/>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w</a:t>
            </a:r>
            <a:r>
              <a:rPr baseline="-25000" lang="en">
                <a:latin typeface="Ubuntu"/>
                <a:ea typeface="Ubuntu"/>
                <a:cs typeface="Ubuntu"/>
                <a:sym typeface="Ubuntu"/>
              </a:rPr>
              <a:t>2</a:t>
            </a:r>
            <a:endParaRPr baseline="-25000">
              <a:latin typeface="Ubuntu"/>
              <a:ea typeface="Ubuntu"/>
              <a:cs typeface="Ubuntu"/>
              <a:sym typeface="Ubuntu"/>
            </a:endParaRPr>
          </a:p>
        </p:txBody>
      </p:sp>
      <p:sp>
        <p:nvSpPr>
          <p:cNvPr id="832" name="Google Shape;832;p53"/>
          <p:cNvSpPr txBox="1"/>
          <p:nvPr/>
        </p:nvSpPr>
        <p:spPr>
          <a:xfrm>
            <a:off x="3735563" y="3018125"/>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x</a:t>
            </a:r>
            <a:r>
              <a:rPr baseline="-25000" lang="en">
                <a:latin typeface="Ubuntu"/>
                <a:ea typeface="Ubuntu"/>
                <a:cs typeface="Ubuntu"/>
                <a:sym typeface="Ubuntu"/>
              </a:rPr>
              <a:t>2</a:t>
            </a:r>
            <a:endParaRPr baseline="-25000">
              <a:latin typeface="Ubuntu"/>
              <a:ea typeface="Ubuntu"/>
              <a:cs typeface="Ubuntu"/>
              <a:sym typeface="Ubuntu"/>
            </a:endParaRPr>
          </a:p>
        </p:txBody>
      </p:sp>
      <p:sp>
        <p:nvSpPr>
          <p:cNvPr id="833" name="Google Shape;833;p53"/>
          <p:cNvSpPr txBox="1"/>
          <p:nvPr/>
        </p:nvSpPr>
        <p:spPr>
          <a:xfrm>
            <a:off x="3735563" y="3923825"/>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b</a:t>
            </a:r>
            <a:endParaRPr baseline="-25000">
              <a:latin typeface="Ubuntu"/>
              <a:ea typeface="Ubuntu"/>
              <a:cs typeface="Ubuntu"/>
              <a:sym typeface="Ubuntu"/>
            </a:endParaRPr>
          </a:p>
        </p:txBody>
      </p:sp>
      <p:sp>
        <p:nvSpPr>
          <p:cNvPr id="834" name="Google Shape;834;p53"/>
          <p:cNvSpPr/>
          <p:nvPr/>
        </p:nvSpPr>
        <p:spPr>
          <a:xfrm>
            <a:off x="4715832" y="1596663"/>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x</a:t>
            </a:r>
            <a:endParaRPr/>
          </a:p>
        </p:txBody>
      </p:sp>
      <p:sp>
        <p:nvSpPr>
          <p:cNvPr id="835" name="Google Shape;835;p53"/>
          <p:cNvSpPr/>
          <p:nvPr/>
        </p:nvSpPr>
        <p:spPr>
          <a:xfrm>
            <a:off x="6054217" y="2014310"/>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a:t>
            </a:r>
            <a:endParaRPr/>
          </a:p>
        </p:txBody>
      </p:sp>
      <p:cxnSp>
        <p:nvCxnSpPr>
          <p:cNvPr id="836" name="Google Shape;836;p53"/>
          <p:cNvCxnSpPr/>
          <p:nvPr/>
        </p:nvCxnSpPr>
        <p:spPr>
          <a:xfrm>
            <a:off x="4063673" y="1419030"/>
            <a:ext cx="652200" cy="301800"/>
          </a:xfrm>
          <a:prstGeom prst="straightConnector1">
            <a:avLst/>
          </a:prstGeom>
          <a:noFill/>
          <a:ln cap="flat" cmpd="sng" w="9525">
            <a:solidFill>
              <a:srgbClr val="000000"/>
            </a:solidFill>
            <a:prstDash val="solid"/>
            <a:round/>
            <a:headEnd len="sm" w="sm" type="none"/>
            <a:tailEnd len="med" w="med" type="triangle"/>
          </a:ln>
        </p:spPr>
      </p:cxnSp>
      <p:cxnSp>
        <p:nvCxnSpPr>
          <p:cNvPr id="837" name="Google Shape;837;p53"/>
          <p:cNvCxnSpPr/>
          <p:nvPr/>
        </p:nvCxnSpPr>
        <p:spPr>
          <a:xfrm flipH="1" rot="10800000">
            <a:off x="4063673" y="1854834"/>
            <a:ext cx="657600" cy="233400"/>
          </a:xfrm>
          <a:prstGeom prst="straightConnector1">
            <a:avLst/>
          </a:prstGeom>
          <a:noFill/>
          <a:ln cap="flat" cmpd="sng" w="9525">
            <a:solidFill>
              <a:srgbClr val="000000"/>
            </a:solidFill>
            <a:prstDash val="solid"/>
            <a:round/>
            <a:headEnd len="sm" w="sm" type="none"/>
            <a:tailEnd len="med" w="med" type="triangle"/>
          </a:ln>
        </p:spPr>
      </p:cxnSp>
      <p:cxnSp>
        <p:nvCxnSpPr>
          <p:cNvPr id="838" name="Google Shape;838;p53"/>
          <p:cNvCxnSpPr>
            <a:stCxn id="834" idx="6"/>
            <a:endCxn id="835" idx="1"/>
          </p:cNvCxnSpPr>
          <p:nvPr/>
        </p:nvCxnSpPr>
        <p:spPr>
          <a:xfrm>
            <a:off x="5066532" y="1781013"/>
            <a:ext cx="1038900" cy="287400"/>
          </a:xfrm>
          <a:prstGeom prst="straightConnector1">
            <a:avLst/>
          </a:prstGeom>
          <a:noFill/>
          <a:ln cap="flat" cmpd="sng" w="9525">
            <a:solidFill>
              <a:srgbClr val="000000"/>
            </a:solidFill>
            <a:prstDash val="solid"/>
            <a:round/>
            <a:headEnd len="sm" w="sm" type="none"/>
            <a:tailEnd len="med" w="med" type="triangle"/>
          </a:ln>
        </p:spPr>
      </p:cxnSp>
      <p:cxnSp>
        <p:nvCxnSpPr>
          <p:cNvPr id="839" name="Google Shape;839;p53"/>
          <p:cNvCxnSpPr>
            <a:endCxn id="840" idx="3"/>
          </p:cNvCxnSpPr>
          <p:nvPr/>
        </p:nvCxnSpPr>
        <p:spPr>
          <a:xfrm flipH="1" rot="10800000">
            <a:off x="4031693" y="2323969"/>
            <a:ext cx="2839200" cy="1779900"/>
          </a:xfrm>
          <a:prstGeom prst="straightConnector1">
            <a:avLst/>
          </a:prstGeom>
          <a:noFill/>
          <a:ln cap="flat" cmpd="sng" w="9525">
            <a:solidFill>
              <a:srgbClr val="000000"/>
            </a:solidFill>
            <a:prstDash val="solid"/>
            <a:round/>
            <a:headEnd len="sm" w="sm" type="none"/>
            <a:tailEnd len="med" w="med" type="triangle"/>
          </a:ln>
        </p:spPr>
      </p:cxnSp>
      <p:cxnSp>
        <p:nvCxnSpPr>
          <p:cNvPr id="841" name="Google Shape;841;p53"/>
          <p:cNvCxnSpPr/>
          <p:nvPr/>
        </p:nvCxnSpPr>
        <p:spPr>
          <a:xfrm>
            <a:off x="6404970" y="2187445"/>
            <a:ext cx="411300" cy="0"/>
          </a:xfrm>
          <a:prstGeom prst="straightConnector1">
            <a:avLst/>
          </a:prstGeom>
          <a:noFill/>
          <a:ln cap="flat" cmpd="sng" w="9525">
            <a:solidFill>
              <a:srgbClr val="000000"/>
            </a:solidFill>
            <a:prstDash val="solid"/>
            <a:round/>
            <a:headEnd len="sm" w="sm" type="none"/>
            <a:tailEnd len="med" w="med" type="triangle"/>
          </a:ln>
        </p:spPr>
      </p:cxnSp>
      <p:sp>
        <p:nvSpPr>
          <p:cNvPr id="842" name="Google Shape;842;p53"/>
          <p:cNvSpPr/>
          <p:nvPr/>
        </p:nvSpPr>
        <p:spPr>
          <a:xfrm>
            <a:off x="4712115" y="2774969"/>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x</a:t>
            </a:r>
            <a:endParaRPr/>
          </a:p>
        </p:txBody>
      </p:sp>
      <p:cxnSp>
        <p:nvCxnSpPr>
          <p:cNvPr id="843" name="Google Shape;843;p53"/>
          <p:cNvCxnSpPr/>
          <p:nvPr/>
        </p:nvCxnSpPr>
        <p:spPr>
          <a:xfrm>
            <a:off x="4059956" y="2597336"/>
            <a:ext cx="652200" cy="301800"/>
          </a:xfrm>
          <a:prstGeom prst="straightConnector1">
            <a:avLst/>
          </a:prstGeom>
          <a:noFill/>
          <a:ln cap="flat" cmpd="sng" w="9525">
            <a:solidFill>
              <a:srgbClr val="000000"/>
            </a:solidFill>
            <a:prstDash val="solid"/>
            <a:round/>
            <a:headEnd len="sm" w="sm" type="none"/>
            <a:tailEnd len="med" w="med" type="triangle"/>
          </a:ln>
        </p:spPr>
      </p:cxnSp>
      <p:cxnSp>
        <p:nvCxnSpPr>
          <p:cNvPr id="844" name="Google Shape;844;p53"/>
          <p:cNvCxnSpPr/>
          <p:nvPr/>
        </p:nvCxnSpPr>
        <p:spPr>
          <a:xfrm flipH="1" rot="10800000">
            <a:off x="4059956" y="3033140"/>
            <a:ext cx="657600" cy="233400"/>
          </a:xfrm>
          <a:prstGeom prst="straightConnector1">
            <a:avLst/>
          </a:prstGeom>
          <a:noFill/>
          <a:ln cap="flat" cmpd="sng" w="9525">
            <a:solidFill>
              <a:srgbClr val="000000"/>
            </a:solidFill>
            <a:prstDash val="solid"/>
            <a:round/>
            <a:headEnd len="sm" w="sm" type="none"/>
            <a:tailEnd len="med" w="med" type="triangle"/>
          </a:ln>
        </p:spPr>
      </p:cxnSp>
      <p:cxnSp>
        <p:nvCxnSpPr>
          <p:cNvPr id="845" name="Google Shape;845;p53"/>
          <p:cNvCxnSpPr>
            <a:endCxn id="835" idx="2"/>
          </p:cNvCxnSpPr>
          <p:nvPr/>
        </p:nvCxnSpPr>
        <p:spPr>
          <a:xfrm flipH="1" rot="10800000">
            <a:off x="5046817" y="2198660"/>
            <a:ext cx="1007400" cy="679200"/>
          </a:xfrm>
          <a:prstGeom prst="straightConnector1">
            <a:avLst/>
          </a:prstGeom>
          <a:noFill/>
          <a:ln cap="flat" cmpd="sng" w="9525">
            <a:solidFill>
              <a:srgbClr val="000000"/>
            </a:solidFill>
            <a:prstDash val="solid"/>
            <a:round/>
            <a:headEnd len="sm" w="sm" type="none"/>
            <a:tailEnd len="med" w="med" type="triangle"/>
          </a:ln>
        </p:spPr>
      </p:cxnSp>
      <p:sp>
        <p:nvSpPr>
          <p:cNvPr id="840" name="Google Shape;840;p53"/>
          <p:cNvSpPr/>
          <p:nvPr/>
        </p:nvSpPr>
        <p:spPr>
          <a:xfrm>
            <a:off x="6819534" y="2009264"/>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a:t>
            </a:r>
            <a:endParaRPr/>
          </a:p>
        </p:txBody>
      </p:sp>
      <p:sp>
        <p:nvSpPr>
          <p:cNvPr id="846" name="Google Shape;846;p53"/>
          <p:cNvSpPr/>
          <p:nvPr/>
        </p:nvSpPr>
        <p:spPr>
          <a:xfrm>
            <a:off x="7596400" y="2005549"/>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Noto Sans Symbols"/>
              <a:buNone/>
            </a:pPr>
            <a:r>
              <a:rPr b="0" i="0" lang="en" sz="1400" u="none" cap="none" strike="noStrike">
                <a:solidFill>
                  <a:srgbClr val="000000"/>
                </a:solidFill>
                <a:latin typeface="Noto Sans Symbols"/>
                <a:ea typeface="Noto Sans Symbols"/>
                <a:cs typeface="Noto Sans Symbols"/>
                <a:sym typeface="Noto Sans Symbols"/>
              </a:rPr>
              <a:t>σ</a:t>
            </a:r>
            <a:endParaRPr/>
          </a:p>
        </p:txBody>
      </p:sp>
      <p:cxnSp>
        <p:nvCxnSpPr>
          <p:cNvPr id="847" name="Google Shape;847;p53"/>
          <p:cNvCxnSpPr/>
          <p:nvPr/>
        </p:nvCxnSpPr>
        <p:spPr>
          <a:xfrm>
            <a:off x="7170287" y="2187445"/>
            <a:ext cx="411300" cy="0"/>
          </a:xfrm>
          <a:prstGeom prst="straightConnector1">
            <a:avLst/>
          </a:prstGeom>
          <a:noFill/>
          <a:ln cap="flat" cmpd="sng" w="9525">
            <a:solidFill>
              <a:srgbClr val="000000"/>
            </a:solidFill>
            <a:prstDash val="solid"/>
            <a:round/>
            <a:headEnd len="sm" w="sm" type="none"/>
            <a:tailEnd len="med" w="med" type="triangle"/>
          </a:ln>
        </p:spPr>
      </p:cxnSp>
      <p:cxnSp>
        <p:nvCxnSpPr>
          <p:cNvPr id="848" name="Google Shape;848;p53"/>
          <p:cNvCxnSpPr/>
          <p:nvPr/>
        </p:nvCxnSpPr>
        <p:spPr>
          <a:xfrm>
            <a:off x="7947153" y="2198587"/>
            <a:ext cx="411300" cy="0"/>
          </a:xfrm>
          <a:prstGeom prst="straightConnector1">
            <a:avLst/>
          </a:prstGeom>
          <a:noFill/>
          <a:ln cap="flat" cmpd="sng" w="9525">
            <a:solidFill>
              <a:srgbClr val="000000"/>
            </a:solidFill>
            <a:prstDash val="solid"/>
            <a:round/>
            <a:headEnd len="sm" w="sm" type="none"/>
            <a:tailEnd len="med" w="med" type="triangle"/>
          </a:ln>
        </p:spPr>
      </p:cxnSp>
      <p:sp>
        <p:nvSpPr>
          <p:cNvPr id="849" name="Google Shape;849;p53"/>
          <p:cNvSpPr/>
          <p:nvPr/>
        </p:nvSpPr>
        <p:spPr>
          <a:xfrm>
            <a:off x="4059956" y="1169502"/>
            <a:ext cx="301800" cy="261600"/>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850" name="Google Shape;850;p53"/>
          <p:cNvSpPr/>
          <p:nvPr/>
        </p:nvSpPr>
        <p:spPr>
          <a:xfrm>
            <a:off x="3967032" y="1801401"/>
            <a:ext cx="407400" cy="261600"/>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851" name="Google Shape;851;p53"/>
          <p:cNvSpPr/>
          <p:nvPr/>
        </p:nvSpPr>
        <p:spPr>
          <a:xfrm>
            <a:off x="3967032" y="2403357"/>
            <a:ext cx="407400" cy="261600"/>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852" name="Google Shape;852;p53"/>
          <p:cNvSpPr/>
          <p:nvPr/>
        </p:nvSpPr>
        <p:spPr>
          <a:xfrm>
            <a:off x="3975511" y="2970127"/>
            <a:ext cx="407400" cy="261600"/>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853" name="Google Shape;853;p53"/>
          <p:cNvSpPr/>
          <p:nvPr/>
        </p:nvSpPr>
        <p:spPr>
          <a:xfrm>
            <a:off x="3985051" y="3722810"/>
            <a:ext cx="407400" cy="261600"/>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854" name="Google Shape;854;p53"/>
          <p:cNvSpPr/>
          <p:nvPr/>
        </p:nvSpPr>
        <p:spPr>
          <a:xfrm>
            <a:off x="4970305" y="1562927"/>
            <a:ext cx="407400" cy="261600"/>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855" name="Google Shape;855;p53"/>
          <p:cNvSpPr/>
          <p:nvPr/>
        </p:nvSpPr>
        <p:spPr>
          <a:xfrm>
            <a:off x="4936558" y="2537917"/>
            <a:ext cx="301800" cy="261600"/>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856" name="Google Shape;856;p53"/>
          <p:cNvSpPr/>
          <p:nvPr/>
        </p:nvSpPr>
        <p:spPr>
          <a:xfrm>
            <a:off x="6317897" y="1932206"/>
            <a:ext cx="301800" cy="261600"/>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857" name="Google Shape;857;p53"/>
          <p:cNvSpPr/>
          <p:nvPr/>
        </p:nvSpPr>
        <p:spPr>
          <a:xfrm>
            <a:off x="7102272" y="1932206"/>
            <a:ext cx="2631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B050"/>
              </a:buClr>
              <a:buSzPts val="1100"/>
              <a:buFont typeface="Arial"/>
              <a:buNone/>
            </a:pPr>
            <a:r>
              <a:rPr b="0" i="0" lang="en" sz="1100" u="none" cap="none" strike="noStrike">
                <a:solidFill>
                  <a:srgbClr val="00B050"/>
                </a:solidFill>
                <a:latin typeface="Arial"/>
                <a:ea typeface="Arial"/>
                <a:cs typeface="Arial"/>
                <a:sym typeface="Arial"/>
              </a:rPr>
              <a:t>1</a:t>
            </a:r>
            <a:endParaRPr/>
          </a:p>
        </p:txBody>
      </p:sp>
      <p:sp>
        <p:nvSpPr>
          <p:cNvPr id="858" name="Google Shape;858;p53"/>
          <p:cNvSpPr/>
          <p:nvPr/>
        </p:nvSpPr>
        <p:spPr>
          <a:xfrm>
            <a:off x="7875982" y="1932206"/>
            <a:ext cx="4587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B050"/>
              </a:buClr>
              <a:buSzPts val="1100"/>
              <a:buFont typeface="Arial"/>
              <a:buNone/>
            </a:pPr>
            <a:r>
              <a:rPr b="0" i="0" lang="en" sz="1100" u="none" cap="none" strike="noStrike">
                <a:solidFill>
                  <a:srgbClr val="00B050"/>
                </a:solidFill>
                <a:latin typeface="Arial"/>
                <a:ea typeface="Arial"/>
                <a:cs typeface="Arial"/>
                <a:sym typeface="Arial"/>
              </a:rPr>
              <a:t>0.73</a:t>
            </a:r>
            <a:endParaRPr/>
          </a:p>
        </p:txBody>
      </p:sp>
      <p:sp>
        <p:nvSpPr>
          <p:cNvPr id="859" name="Google Shape;859;p53"/>
          <p:cNvSpPr/>
          <p:nvPr/>
        </p:nvSpPr>
        <p:spPr>
          <a:xfrm>
            <a:off x="7119332" y="2241192"/>
            <a:ext cx="3801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100"/>
              <a:buFont typeface="Arial"/>
              <a:buNone/>
            </a:pPr>
            <a:r>
              <a:rPr b="0" i="0" lang="en" sz="1100" u="none" cap="none" strike="noStrike">
                <a:solidFill>
                  <a:srgbClr val="FF0000"/>
                </a:solidFill>
                <a:latin typeface="Arial"/>
                <a:ea typeface="Arial"/>
                <a:cs typeface="Arial"/>
                <a:sym typeface="Arial"/>
              </a:rPr>
              <a:t>0,2</a:t>
            </a:r>
            <a:endParaRPr b="0" i="0" sz="1100" u="none" cap="none" strike="noStrike">
              <a:solidFill>
                <a:srgbClr val="FF0000"/>
              </a:solidFill>
              <a:latin typeface="Arial"/>
              <a:ea typeface="Arial"/>
              <a:cs typeface="Arial"/>
              <a:sym typeface="Arial"/>
            </a:endParaRPr>
          </a:p>
        </p:txBody>
      </p:sp>
      <p:sp>
        <p:nvSpPr>
          <p:cNvPr id="860" name="Google Shape;860;p53"/>
          <p:cNvSpPr/>
          <p:nvPr/>
        </p:nvSpPr>
        <p:spPr>
          <a:xfrm>
            <a:off x="6367988" y="2170905"/>
            <a:ext cx="3801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100"/>
              <a:buFont typeface="Arial"/>
              <a:buNone/>
            </a:pPr>
            <a:r>
              <a:rPr b="0" i="0" lang="en" sz="1100" u="none" cap="none" strike="noStrike">
                <a:solidFill>
                  <a:srgbClr val="FF0000"/>
                </a:solidFill>
                <a:latin typeface="Arial"/>
                <a:ea typeface="Arial"/>
                <a:cs typeface="Arial"/>
                <a:sym typeface="Arial"/>
              </a:rPr>
              <a:t>0,2</a:t>
            </a:r>
            <a:endParaRPr b="0" i="0" sz="1100" u="none" cap="none" strike="noStrike">
              <a:solidFill>
                <a:srgbClr val="FF0000"/>
              </a:solidFill>
              <a:latin typeface="Arial"/>
              <a:ea typeface="Arial"/>
              <a:cs typeface="Arial"/>
              <a:sym typeface="Arial"/>
            </a:endParaRPr>
          </a:p>
        </p:txBody>
      </p:sp>
      <p:sp>
        <p:nvSpPr>
          <p:cNvPr id="861" name="Google Shape;861;p53"/>
          <p:cNvSpPr/>
          <p:nvPr/>
        </p:nvSpPr>
        <p:spPr>
          <a:xfrm>
            <a:off x="4020683" y="4076218"/>
            <a:ext cx="3801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100"/>
              <a:buFont typeface="Arial"/>
              <a:buNone/>
            </a:pPr>
            <a:r>
              <a:rPr b="0" i="0" lang="en" sz="1100" u="none" cap="none" strike="noStrike">
                <a:solidFill>
                  <a:srgbClr val="FF0000"/>
                </a:solidFill>
                <a:latin typeface="Arial"/>
                <a:ea typeface="Arial"/>
                <a:cs typeface="Arial"/>
                <a:sym typeface="Arial"/>
              </a:rPr>
              <a:t>0,2</a:t>
            </a:r>
            <a:endParaRPr b="0" i="0" sz="1100" u="none" cap="none" strike="noStrike">
              <a:solidFill>
                <a:srgbClr val="FF0000"/>
              </a:solidFill>
              <a:latin typeface="Arial"/>
              <a:ea typeface="Arial"/>
              <a:cs typeface="Arial"/>
              <a:sym typeface="Arial"/>
            </a:endParaRPr>
          </a:p>
        </p:txBody>
      </p:sp>
      <p:sp>
        <p:nvSpPr>
          <p:cNvPr id="862" name="Google Shape;862;p53"/>
          <p:cNvSpPr/>
          <p:nvPr/>
        </p:nvSpPr>
        <p:spPr>
          <a:xfrm>
            <a:off x="4020683" y="1542006"/>
            <a:ext cx="4266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100"/>
              <a:buFont typeface="Arial"/>
              <a:buNone/>
            </a:pPr>
            <a:r>
              <a:rPr b="0" i="0" lang="en" sz="1100" u="none" cap="none" strike="noStrike">
                <a:solidFill>
                  <a:srgbClr val="FF0000"/>
                </a:solidFill>
                <a:latin typeface="Arial"/>
                <a:ea typeface="Arial"/>
                <a:cs typeface="Arial"/>
                <a:sym typeface="Arial"/>
              </a:rPr>
              <a:t>-0,2</a:t>
            </a:r>
            <a:endParaRPr/>
          </a:p>
        </p:txBody>
      </p:sp>
      <p:sp>
        <p:nvSpPr>
          <p:cNvPr id="863" name="Google Shape;863;p53"/>
          <p:cNvSpPr/>
          <p:nvPr/>
        </p:nvSpPr>
        <p:spPr>
          <a:xfrm>
            <a:off x="4991926" y="1873044"/>
            <a:ext cx="3801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100"/>
              <a:buFont typeface="Arial"/>
              <a:buNone/>
            </a:pPr>
            <a:r>
              <a:rPr b="0" i="0" lang="en" sz="1100" u="none" cap="none" strike="noStrike">
                <a:solidFill>
                  <a:srgbClr val="FF0000"/>
                </a:solidFill>
                <a:latin typeface="Arial"/>
                <a:ea typeface="Arial"/>
                <a:cs typeface="Arial"/>
                <a:sym typeface="Arial"/>
              </a:rPr>
              <a:t>0,2</a:t>
            </a:r>
            <a:endParaRPr/>
          </a:p>
        </p:txBody>
      </p:sp>
      <p:sp>
        <p:nvSpPr>
          <p:cNvPr id="864" name="Google Shape;864;p53"/>
          <p:cNvSpPr/>
          <p:nvPr/>
        </p:nvSpPr>
        <p:spPr>
          <a:xfrm>
            <a:off x="5045506" y="2839322"/>
            <a:ext cx="3801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100"/>
              <a:buFont typeface="Arial"/>
              <a:buNone/>
            </a:pPr>
            <a:r>
              <a:rPr b="0" i="0" lang="en" sz="1100" u="none" cap="none" strike="noStrike">
                <a:solidFill>
                  <a:srgbClr val="FF0000"/>
                </a:solidFill>
                <a:latin typeface="Arial"/>
                <a:ea typeface="Arial"/>
                <a:cs typeface="Arial"/>
                <a:sym typeface="Arial"/>
              </a:rPr>
              <a:t>0,2</a:t>
            </a:r>
            <a:endParaRPr b="0" i="0" sz="1100" u="none" cap="none" strike="noStrike">
              <a:solidFill>
                <a:srgbClr val="FF0000"/>
              </a:solidFill>
              <a:latin typeface="Arial"/>
              <a:ea typeface="Arial"/>
              <a:cs typeface="Arial"/>
              <a:sym typeface="Arial"/>
            </a:endParaRPr>
          </a:p>
        </p:txBody>
      </p:sp>
      <p:sp>
        <p:nvSpPr>
          <p:cNvPr id="865" name="Google Shape;865;p53"/>
          <p:cNvSpPr/>
          <p:nvPr/>
        </p:nvSpPr>
        <p:spPr>
          <a:xfrm>
            <a:off x="4028254" y="2050801"/>
            <a:ext cx="3801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100"/>
              <a:buFont typeface="Arial"/>
              <a:buNone/>
            </a:pPr>
            <a:r>
              <a:rPr b="0" i="0" lang="en" sz="1100" u="none" cap="none" strike="noStrike">
                <a:solidFill>
                  <a:srgbClr val="FF0000"/>
                </a:solidFill>
                <a:latin typeface="Arial"/>
                <a:ea typeface="Arial"/>
                <a:cs typeface="Arial"/>
                <a:sym typeface="Arial"/>
              </a:rPr>
              <a:t>0,4</a:t>
            </a:r>
            <a:endParaRPr/>
          </a:p>
        </p:txBody>
      </p:sp>
      <p:sp>
        <p:nvSpPr>
          <p:cNvPr id="866" name="Google Shape;866;p53"/>
          <p:cNvSpPr/>
          <p:nvPr/>
        </p:nvSpPr>
        <p:spPr>
          <a:xfrm>
            <a:off x="3988705" y="2683001"/>
            <a:ext cx="4266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100"/>
              <a:buFont typeface="Arial"/>
              <a:buNone/>
            </a:pPr>
            <a:r>
              <a:rPr b="0" i="0" lang="en" sz="1100" u="none" cap="none" strike="noStrike">
                <a:solidFill>
                  <a:srgbClr val="FF0000"/>
                </a:solidFill>
                <a:latin typeface="Arial"/>
                <a:ea typeface="Arial"/>
                <a:cs typeface="Arial"/>
                <a:sym typeface="Arial"/>
              </a:rPr>
              <a:t>-0,4</a:t>
            </a:r>
            <a:endParaRPr/>
          </a:p>
        </p:txBody>
      </p:sp>
      <p:sp>
        <p:nvSpPr>
          <p:cNvPr id="867" name="Google Shape;867;p53"/>
          <p:cNvSpPr/>
          <p:nvPr/>
        </p:nvSpPr>
        <p:spPr>
          <a:xfrm>
            <a:off x="4008647" y="3281888"/>
            <a:ext cx="4266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100"/>
              <a:buFont typeface="Arial"/>
              <a:buNone/>
            </a:pPr>
            <a:r>
              <a:rPr b="0" i="0" lang="en" sz="1100" u="none" cap="none" strike="noStrike">
                <a:solidFill>
                  <a:srgbClr val="FF0000"/>
                </a:solidFill>
                <a:latin typeface="Arial"/>
                <a:ea typeface="Arial"/>
                <a:cs typeface="Arial"/>
                <a:sym typeface="Arial"/>
              </a:rPr>
              <a:t>-0,6</a:t>
            </a:r>
            <a:endParaRPr/>
          </a:p>
        </p:txBody>
      </p:sp>
      <p:sp>
        <p:nvSpPr>
          <p:cNvPr id="868" name="Google Shape;868;p53"/>
          <p:cNvSpPr/>
          <p:nvPr/>
        </p:nvSpPr>
        <p:spPr>
          <a:xfrm>
            <a:off x="7956626" y="2221850"/>
            <a:ext cx="8130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100"/>
              <a:buFont typeface="Arial"/>
              <a:buNone/>
            </a:pPr>
            <a:r>
              <a:rPr lang="en" sz="1200">
                <a:solidFill>
                  <a:srgbClr val="FF0000"/>
                </a:solidFill>
                <a:latin typeface="Ubuntu"/>
                <a:ea typeface="Ubuntu"/>
                <a:cs typeface="Ubuntu"/>
                <a:sym typeface="Ubuntu"/>
              </a:rPr>
              <a:t>dŷ/dŷ=</a:t>
            </a:r>
            <a:r>
              <a:rPr i="0" lang="en" sz="1200" u="none" cap="none" strike="noStrike">
                <a:solidFill>
                  <a:srgbClr val="FF0000"/>
                </a:solidFill>
                <a:latin typeface="Ubuntu"/>
                <a:ea typeface="Ubuntu"/>
                <a:cs typeface="Ubuntu"/>
                <a:sym typeface="Ubuntu"/>
              </a:rPr>
              <a:t>1</a:t>
            </a:r>
            <a:endParaRPr sz="1200">
              <a:latin typeface="Ubuntu"/>
              <a:ea typeface="Ubuntu"/>
              <a:cs typeface="Ubuntu"/>
              <a:sym typeface="Ubuntu"/>
            </a:endParaRPr>
          </a:p>
        </p:txBody>
      </p:sp>
      <p:sp>
        <p:nvSpPr>
          <p:cNvPr id="869" name="Google Shape;869;p53"/>
          <p:cNvSpPr txBox="1"/>
          <p:nvPr/>
        </p:nvSpPr>
        <p:spPr>
          <a:xfrm>
            <a:off x="35300" y="4841525"/>
            <a:ext cx="8262000" cy="1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Ubuntu"/>
                <a:ea typeface="Ubuntu"/>
                <a:cs typeface="Ubuntu"/>
                <a:sym typeface="Ubuntu"/>
              </a:rPr>
              <a:t>Example extracted from </a:t>
            </a:r>
            <a:r>
              <a:rPr lang="en" sz="1000" u="sng">
                <a:solidFill>
                  <a:schemeClr val="hlink"/>
                </a:solidFill>
                <a:latin typeface="Ubuntu"/>
                <a:ea typeface="Ubuntu"/>
                <a:cs typeface="Ubuntu"/>
                <a:sym typeface="Ubuntu"/>
                <a:hlinkClick r:id="rId10"/>
              </a:rPr>
              <a:t>Andrej Karpathy’s notes </a:t>
            </a:r>
            <a:r>
              <a:rPr lang="en" sz="1000">
                <a:latin typeface="Ubuntu"/>
                <a:ea typeface="Ubuntu"/>
                <a:cs typeface="Ubuntu"/>
                <a:sym typeface="Ubuntu"/>
              </a:rPr>
              <a:t>for CS231n from Stanford University.</a:t>
            </a:r>
            <a:endParaRPr sz="1000">
              <a:latin typeface="Ubuntu"/>
              <a:ea typeface="Ubuntu"/>
              <a:cs typeface="Ubuntu"/>
              <a:sym typeface="Ubuntu"/>
            </a:endParaRPr>
          </a:p>
        </p:txBody>
      </p:sp>
      <p:sp>
        <p:nvSpPr>
          <p:cNvPr id="870" name="Google Shape;870;p53"/>
          <p:cNvSpPr txBox="1"/>
          <p:nvPr>
            <p:ph idx="4294967295" type="body"/>
          </p:nvPr>
        </p:nvSpPr>
        <p:spPr>
          <a:xfrm>
            <a:off x="149575" y="847675"/>
            <a:ext cx="3148800" cy="349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latin typeface="Ubuntu"/>
              <a:ea typeface="Ubuntu"/>
              <a:cs typeface="Ubuntu"/>
              <a:sym typeface="Ubuntu"/>
            </a:endParaRPr>
          </a:p>
          <a:p>
            <a:pPr indent="0" lvl="0" marL="0" rtl="0" algn="l">
              <a:spcBef>
                <a:spcPts val="1600"/>
              </a:spcBef>
              <a:spcAft>
                <a:spcPts val="1600"/>
              </a:spcAft>
              <a:buNone/>
            </a:pPr>
            <a:r>
              <a:rPr lang="en">
                <a:solidFill>
                  <a:srgbClr val="000000"/>
                </a:solidFill>
                <a:latin typeface="Ubuntu"/>
                <a:ea typeface="Ubuntu"/>
                <a:cs typeface="Ubuntu"/>
                <a:sym typeface="Ubuntu"/>
              </a:rPr>
              <a:t>Normally, we will be interested only on the weights (w</a:t>
            </a:r>
            <a:r>
              <a:rPr baseline="-25000" lang="en">
                <a:solidFill>
                  <a:srgbClr val="000000"/>
                </a:solidFill>
                <a:latin typeface="Ubuntu"/>
                <a:ea typeface="Ubuntu"/>
                <a:cs typeface="Ubuntu"/>
                <a:sym typeface="Ubuntu"/>
              </a:rPr>
              <a:t>i</a:t>
            </a:r>
            <a:r>
              <a:rPr lang="en">
                <a:solidFill>
                  <a:srgbClr val="000000"/>
                </a:solidFill>
                <a:latin typeface="Ubuntu"/>
                <a:ea typeface="Ubuntu"/>
                <a:cs typeface="Ubuntu"/>
                <a:sym typeface="Ubuntu"/>
              </a:rPr>
              <a:t>) and biases (b), not the inputs (x</a:t>
            </a:r>
            <a:r>
              <a:rPr baseline="-25000" lang="en">
                <a:solidFill>
                  <a:srgbClr val="000000"/>
                </a:solidFill>
                <a:latin typeface="Ubuntu"/>
                <a:ea typeface="Ubuntu"/>
                <a:cs typeface="Ubuntu"/>
                <a:sym typeface="Ubuntu"/>
              </a:rPr>
              <a:t>i</a:t>
            </a:r>
            <a:r>
              <a:rPr lang="en">
                <a:solidFill>
                  <a:srgbClr val="000000"/>
                </a:solidFill>
                <a:latin typeface="Ubuntu"/>
                <a:ea typeface="Ubuntu"/>
                <a:cs typeface="Ubuntu"/>
                <a:sym typeface="Ubuntu"/>
              </a:rPr>
              <a:t>). The weights are the parameters to learn in our models.</a:t>
            </a:r>
            <a:endParaRPr>
              <a:solidFill>
                <a:srgbClr val="000000"/>
              </a:solidFill>
              <a:latin typeface="Ubuntu"/>
              <a:ea typeface="Ubuntu"/>
              <a:cs typeface="Ubuntu"/>
              <a:sym typeface="Ubuntu"/>
            </a:endParaRPr>
          </a:p>
        </p:txBody>
      </p:sp>
      <p:sp>
        <p:nvSpPr>
          <p:cNvPr id="871" name="Google Shape;871;p53"/>
          <p:cNvSpPr/>
          <p:nvPr/>
        </p:nvSpPr>
        <p:spPr>
          <a:xfrm flipH="1">
            <a:off x="5937375" y="3929350"/>
            <a:ext cx="2108100" cy="780600"/>
          </a:xfrm>
          <a:prstGeom prst="rightArrow">
            <a:avLst>
              <a:gd fmla="val 50000" name="adj1"/>
              <a:gd fmla="val 50000" name="adj2"/>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Ubuntu"/>
                <a:ea typeface="Ubuntu"/>
                <a:cs typeface="Ubuntu"/>
                <a:sym typeface="Ubuntu"/>
              </a:rPr>
              <a:t>Backward pass</a:t>
            </a:r>
            <a:endParaRPr>
              <a:latin typeface="Ubuntu"/>
              <a:ea typeface="Ubuntu"/>
              <a:cs typeface="Ubuntu"/>
              <a:sym typeface="Ubuntu"/>
            </a:endParaRPr>
          </a:p>
        </p:txBody>
      </p:sp>
      <p:sp>
        <p:nvSpPr>
          <p:cNvPr id="872" name="Google Shape;872;p53"/>
          <p:cNvSpPr txBox="1"/>
          <p:nvPr/>
        </p:nvSpPr>
        <p:spPr>
          <a:xfrm>
            <a:off x="3295375" y="1410800"/>
            <a:ext cx="8130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latin typeface="Ubuntu"/>
                <a:ea typeface="Ubuntu"/>
                <a:cs typeface="Ubuntu"/>
                <a:sym typeface="Ubuntu"/>
              </a:rPr>
              <a:t>dy/dw</a:t>
            </a:r>
            <a:r>
              <a:rPr baseline="-25000" lang="en">
                <a:solidFill>
                  <a:srgbClr val="CC0000"/>
                </a:solidFill>
                <a:latin typeface="Ubuntu"/>
                <a:ea typeface="Ubuntu"/>
                <a:cs typeface="Ubuntu"/>
                <a:sym typeface="Ubuntu"/>
              </a:rPr>
              <a:t>1</a:t>
            </a:r>
            <a:endParaRPr baseline="-25000">
              <a:solidFill>
                <a:srgbClr val="CC0000"/>
              </a:solidFill>
              <a:latin typeface="Ubuntu"/>
              <a:ea typeface="Ubuntu"/>
              <a:cs typeface="Ubuntu"/>
              <a:sym typeface="Ubuntu"/>
            </a:endParaRPr>
          </a:p>
        </p:txBody>
      </p:sp>
      <p:sp>
        <p:nvSpPr>
          <p:cNvPr id="873" name="Google Shape;873;p53"/>
          <p:cNvSpPr txBox="1"/>
          <p:nvPr/>
        </p:nvSpPr>
        <p:spPr>
          <a:xfrm>
            <a:off x="3395575" y="2020400"/>
            <a:ext cx="7128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latin typeface="Ubuntu"/>
                <a:ea typeface="Ubuntu"/>
                <a:cs typeface="Ubuntu"/>
                <a:sym typeface="Ubuntu"/>
              </a:rPr>
              <a:t>dy/dx</a:t>
            </a:r>
            <a:r>
              <a:rPr baseline="-25000" lang="en">
                <a:solidFill>
                  <a:srgbClr val="CC0000"/>
                </a:solidFill>
                <a:latin typeface="Ubuntu"/>
                <a:ea typeface="Ubuntu"/>
                <a:cs typeface="Ubuntu"/>
                <a:sym typeface="Ubuntu"/>
              </a:rPr>
              <a:t>1</a:t>
            </a:r>
            <a:endParaRPr baseline="-25000">
              <a:solidFill>
                <a:srgbClr val="CC0000"/>
              </a:solidFill>
              <a:latin typeface="Ubuntu"/>
              <a:ea typeface="Ubuntu"/>
              <a:cs typeface="Ubuntu"/>
              <a:sym typeface="Ubuntu"/>
            </a:endParaRPr>
          </a:p>
        </p:txBody>
      </p:sp>
      <p:sp>
        <p:nvSpPr>
          <p:cNvPr id="874" name="Google Shape;874;p53"/>
          <p:cNvSpPr txBox="1"/>
          <p:nvPr/>
        </p:nvSpPr>
        <p:spPr>
          <a:xfrm>
            <a:off x="3295375" y="2641000"/>
            <a:ext cx="8130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latin typeface="Ubuntu"/>
                <a:ea typeface="Ubuntu"/>
                <a:cs typeface="Ubuntu"/>
                <a:sym typeface="Ubuntu"/>
              </a:rPr>
              <a:t>dy/dw</a:t>
            </a:r>
            <a:r>
              <a:rPr baseline="-25000" lang="en">
                <a:solidFill>
                  <a:srgbClr val="CC0000"/>
                </a:solidFill>
                <a:latin typeface="Ubuntu"/>
                <a:ea typeface="Ubuntu"/>
                <a:cs typeface="Ubuntu"/>
                <a:sym typeface="Ubuntu"/>
              </a:rPr>
              <a:t>2</a:t>
            </a:r>
            <a:endParaRPr baseline="-25000">
              <a:solidFill>
                <a:srgbClr val="CC0000"/>
              </a:solidFill>
              <a:latin typeface="Ubuntu"/>
              <a:ea typeface="Ubuntu"/>
              <a:cs typeface="Ubuntu"/>
              <a:sym typeface="Ubuntu"/>
            </a:endParaRPr>
          </a:p>
        </p:txBody>
      </p:sp>
      <p:sp>
        <p:nvSpPr>
          <p:cNvPr id="875" name="Google Shape;875;p53"/>
          <p:cNvSpPr txBox="1"/>
          <p:nvPr/>
        </p:nvSpPr>
        <p:spPr>
          <a:xfrm>
            <a:off x="3395575" y="3282425"/>
            <a:ext cx="7128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latin typeface="Ubuntu"/>
                <a:ea typeface="Ubuntu"/>
                <a:cs typeface="Ubuntu"/>
                <a:sym typeface="Ubuntu"/>
              </a:rPr>
              <a:t>dy/dx</a:t>
            </a:r>
            <a:r>
              <a:rPr baseline="-25000" lang="en">
                <a:solidFill>
                  <a:srgbClr val="CC0000"/>
                </a:solidFill>
                <a:latin typeface="Ubuntu"/>
                <a:ea typeface="Ubuntu"/>
                <a:cs typeface="Ubuntu"/>
                <a:sym typeface="Ubuntu"/>
              </a:rPr>
              <a:t>2</a:t>
            </a:r>
            <a:endParaRPr baseline="-25000">
              <a:solidFill>
                <a:srgbClr val="CC0000"/>
              </a:solidFill>
              <a:latin typeface="Ubuntu"/>
              <a:ea typeface="Ubuntu"/>
              <a:cs typeface="Ubuntu"/>
              <a:sym typeface="Ubuntu"/>
            </a:endParaRPr>
          </a:p>
        </p:txBody>
      </p:sp>
      <p:sp>
        <p:nvSpPr>
          <p:cNvPr id="876" name="Google Shape;876;p53"/>
          <p:cNvSpPr txBox="1"/>
          <p:nvPr/>
        </p:nvSpPr>
        <p:spPr>
          <a:xfrm>
            <a:off x="3450775" y="4145838"/>
            <a:ext cx="6576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0000"/>
                </a:solidFill>
                <a:latin typeface="Ubuntu"/>
                <a:ea typeface="Ubuntu"/>
                <a:cs typeface="Ubuntu"/>
                <a:sym typeface="Ubuntu"/>
              </a:rPr>
              <a:t>dy/db</a:t>
            </a:r>
            <a:endParaRPr baseline="-25000">
              <a:solidFill>
                <a:srgbClr val="CC0000"/>
              </a:solidFill>
              <a:latin typeface="Ubuntu"/>
              <a:ea typeface="Ubuntu"/>
              <a:cs typeface="Ubuntu"/>
              <a:sym typeface="Ubuntu"/>
            </a:endParaRPr>
          </a:p>
        </p:txBody>
      </p:sp>
      <p:sp>
        <p:nvSpPr>
          <p:cNvPr id="877" name="Google Shape;877;p53"/>
          <p:cNvSpPr/>
          <p:nvPr/>
        </p:nvSpPr>
        <p:spPr>
          <a:xfrm>
            <a:off x="3345475" y="3881850"/>
            <a:ext cx="712800" cy="679200"/>
          </a:xfrm>
          <a:prstGeom prst="roundRect">
            <a:avLst>
              <a:gd fmla="val 16667" name="adj"/>
            </a:avLst>
          </a:prstGeom>
          <a:noFill/>
          <a:ln cap="flat" cmpd="sng" w="28575">
            <a:solidFill>
              <a:srgbClr val="ED6A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53"/>
          <p:cNvSpPr/>
          <p:nvPr/>
        </p:nvSpPr>
        <p:spPr>
          <a:xfrm>
            <a:off x="3345475" y="2349538"/>
            <a:ext cx="712800" cy="679200"/>
          </a:xfrm>
          <a:prstGeom prst="roundRect">
            <a:avLst>
              <a:gd fmla="val 16667" name="adj"/>
            </a:avLst>
          </a:prstGeom>
          <a:noFill/>
          <a:ln cap="flat" cmpd="sng" w="28575">
            <a:solidFill>
              <a:srgbClr val="ED6A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53"/>
          <p:cNvSpPr/>
          <p:nvPr/>
        </p:nvSpPr>
        <p:spPr>
          <a:xfrm>
            <a:off x="3345475" y="1148413"/>
            <a:ext cx="712800" cy="679200"/>
          </a:xfrm>
          <a:prstGeom prst="roundRect">
            <a:avLst>
              <a:gd fmla="val 16667" name="adj"/>
            </a:avLst>
          </a:prstGeom>
          <a:noFill/>
          <a:ln cap="flat" cmpd="sng" w="28575">
            <a:solidFill>
              <a:srgbClr val="ED6A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53"/>
          <p:cNvSpPr txBox="1"/>
          <p:nvPr/>
        </p:nvSpPr>
        <p:spPr>
          <a:xfrm>
            <a:off x="8362213" y="1840725"/>
            <a:ext cx="4074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ŷ</a:t>
            </a:r>
            <a:endParaRPr baseline="-25000">
              <a:latin typeface="Ubuntu"/>
              <a:ea typeface="Ubuntu"/>
              <a:cs typeface="Ubuntu"/>
              <a:sym typeface="Ubuntu"/>
            </a:endParaRPr>
          </a:p>
        </p:txBody>
      </p:sp>
      <p:sp>
        <p:nvSpPr>
          <p:cNvPr id="881" name="Google Shape;881;p53"/>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Gradient backpropagation in a logistic regressor</a:t>
            </a:r>
            <a:endParaRPr b="1"/>
          </a:p>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54"/>
          <p:cNvSpPr txBox="1"/>
          <p:nvPr>
            <p:ph type="title"/>
          </p:nvPr>
        </p:nvSpPr>
        <p:spPr>
          <a:xfrm>
            <a:off x="-19175" y="0"/>
            <a:ext cx="859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(bonus) Gradients weights for MAX &amp; SPLIT</a:t>
            </a:r>
            <a:endParaRPr b="1"/>
          </a:p>
        </p:txBody>
      </p:sp>
      <p:grpSp>
        <p:nvGrpSpPr>
          <p:cNvPr id="887" name="Google Shape;887;p54"/>
          <p:cNvGrpSpPr/>
          <p:nvPr/>
        </p:nvGrpSpPr>
        <p:grpSpPr>
          <a:xfrm>
            <a:off x="3145024" y="1527994"/>
            <a:ext cx="1777110" cy="1173094"/>
            <a:chOff x="408507" y="2340895"/>
            <a:chExt cx="1777110" cy="1173094"/>
          </a:xfrm>
        </p:grpSpPr>
        <p:grpSp>
          <p:nvGrpSpPr>
            <p:cNvPr id="888" name="Google Shape;888;p54"/>
            <p:cNvGrpSpPr/>
            <p:nvPr/>
          </p:nvGrpSpPr>
          <p:grpSpPr>
            <a:xfrm>
              <a:off x="408507" y="2400850"/>
              <a:ext cx="1777110" cy="1113139"/>
              <a:chOff x="4386575" y="1199262"/>
              <a:chExt cx="1777110" cy="1113139"/>
            </a:xfrm>
          </p:grpSpPr>
          <p:sp>
            <p:nvSpPr>
              <p:cNvPr id="889" name="Google Shape;889;p54"/>
              <p:cNvSpPr/>
              <p:nvPr/>
            </p:nvSpPr>
            <p:spPr>
              <a:xfrm>
                <a:off x="5401632" y="1596663"/>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cxnSp>
            <p:nvCxnSpPr>
              <p:cNvPr id="890" name="Google Shape;890;p54"/>
              <p:cNvCxnSpPr/>
              <p:nvPr/>
            </p:nvCxnSpPr>
            <p:spPr>
              <a:xfrm>
                <a:off x="4749473" y="1419030"/>
                <a:ext cx="652200" cy="301800"/>
              </a:xfrm>
              <a:prstGeom prst="straightConnector1">
                <a:avLst/>
              </a:prstGeom>
              <a:noFill/>
              <a:ln cap="flat" cmpd="sng" w="9525">
                <a:solidFill>
                  <a:srgbClr val="000000"/>
                </a:solidFill>
                <a:prstDash val="solid"/>
                <a:round/>
                <a:headEnd len="sm" w="sm" type="none"/>
                <a:tailEnd len="med" w="med" type="triangle"/>
              </a:ln>
            </p:spPr>
          </p:cxnSp>
          <p:cxnSp>
            <p:nvCxnSpPr>
              <p:cNvPr id="891" name="Google Shape;891;p54"/>
              <p:cNvCxnSpPr/>
              <p:nvPr/>
            </p:nvCxnSpPr>
            <p:spPr>
              <a:xfrm flipH="1" rot="10800000">
                <a:off x="4749473" y="1854834"/>
                <a:ext cx="657600" cy="233400"/>
              </a:xfrm>
              <a:prstGeom prst="straightConnector1">
                <a:avLst/>
              </a:prstGeom>
              <a:noFill/>
              <a:ln cap="flat" cmpd="sng" w="9525">
                <a:solidFill>
                  <a:srgbClr val="000000"/>
                </a:solidFill>
                <a:prstDash val="solid"/>
                <a:round/>
                <a:headEnd len="sm" w="sm" type="none"/>
                <a:tailEnd len="med" w="med" type="triangle"/>
              </a:ln>
            </p:spPr>
          </p:cxnSp>
          <p:sp>
            <p:nvSpPr>
              <p:cNvPr id="892" name="Google Shape;892;p54"/>
              <p:cNvSpPr/>
              <p:nvPr/>
            </p:nvSpPr>
            <p:spPr>
              <a:xfrm>
                <a:off x="4398720" y="1199262"/>
                <a:ext cx="336000" cy="307800"/>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893" name="Google Shape;893;p54"/>
              <p:cNvSpPr/>
              <p:nvPr/>
            </p:nvSpPr>
            <p:spPr>
              <a:xfrm>
                <a:off x="4386575" y="1960036"/>
                <a:ext cx="338400" cy="307800"/>
              </a:xfrm>
              <a:prstGeom prst="rect">
                <a:avLst/>
              </a:prstGeom>
              <a:blipFill rotWithShape="1">
                <a:blip r:embed="rId4">
                  <a:alphaModFix/>
                </a:blip>
                <a:stretch>
                  <a:fillRect b="-3999"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894" name="Google Shape;894;p54"/>
              <p:cNvSpPr/>
              <p:nvPr/>
            </p:nvSpPr>
            <p:spPr>
              <a:xfrm>
                <a:off x="4674136" y="1510571"/>
                <a:ext cx="4266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100"/>
                  <a:buFont typeface="Arial"/>
                  <a:buNone/>
                </a:pPr>
                <a:r>
                  <a:rPr b="0" i="0" lang="en" sz="1100" u="none" cap="none" strike="noStrike">
                    <a:solidFill>
                      <a:srgbClr val="FF0000"/>
                    </a:solidFill>
                    <a:latin typeface="Arial"/>
                    <a:ea typeface="Arial"/>
                    <a:cs typeface="Arial"/>
                    <a:sym typeface="Arial"/>
                  </a:rPr>
                  <a:t>0,2</a:t>
                </a:r>
                <a:endParaRPr/>
              </a:p>
            </p:txBody>
          </p:sp>
          <p:sp>
            <p:nvSpPr>
              <p:cNvPr id="895" name="Google Shape;895;p54"/>
              <p:cNvSpPr/>
              <p:nvPr/>
            </p:nvSpPr>
            <p:spPr>
              <a:xfrm>
                <a:off x="5677726" y="1873044"/>
                <a:ext cx="3801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100"/>
                  <a:buFont typeface="Arial"/>
                  <a:buNone/>
                </a:pPr>
                <a:r>
                  <a:rPr b="0" i="0" lang="en" sz="1100" u="none" cap="none" strike="noStrike">
                    <a:solidFill>
                      <a:srgbClr val="FF0000"/>
                    </a:solidFill>
                    <a:latin typeface="Arial"/>
                    <a:ea typeface="Arial"/>
                    <a:cs typeface="Arial"/>
                    <a:sym typeface="Arial"/>
                  </a:rPr>
                  <a:t>0,2</a:t>
                </a:r>
                <a:endParaRPr/>
              </a:p>
            </p:txBody>
          </p:sp>
          <p:sp>
            <p:nvSpPr>
              <p:cNvPr id="896" name="Google Shape;896;p54"/>
              <p:cNvSpPr/>
              <p:nvPr/>
            </p:nvSpPr>
            <p:spPr>
              <a:xfrm>
                <a:off x="4714054" y="2050801"/>
                <a:ext cx="2631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100"/>
                  <a:buFont typeface="Arial"/>
                  <a:buNone/>
                </a:pPr>
                <a:r>
                  <a:rPr b="0" i="0" lang="en" sz="1100" u="none" cap="none" strike="noStrike">
                    <a:solidFill>
                      <a:srgbClr val="FF0000"/>
                    </a:solidFill>
                    <a:latin typeface="Arial"/>
                    <a:ea typeface="Arial"/>
                    <a:cs typeface="Arial"/>
                    <a:sym typeface="Arial"/>
                  </a:rPr>
                  <a:t>0</a:t>
                </a:r>
                <a:endParaRPr/>
              </a:p>
            </p:txBody>
          </p:sp>
          <p:cxnSp>
            <p:nvCxnSpPr>
              <p:cNvPr id="897" name="Google Shape;897;p54"/>
              <p:cNvCxnSpPr/>
              <p:nvPr/>
            </p:nvCxnSpPr>
            <p:spPr>
              <a:xfrm>
                <a:off x="5752385" y="1781739"/>
                <a:ext cx="411300" cy="0"/>
              </a:xfrm>
              <a:prstGeom prst="straightConnector1">
                <a:avLst/>
              </a:prstGeom>
              <a:noFill/>
              <a:ln cap="flat" cmpd="sng" w="9525">
                <a:solidFill>
                  <a:srgbClr val="000000"/>
                </a:solidFill>
                <a:prstDash val="solid"/>
                <a:round/>
                <a:headEnd len="sm" w="sm" type="none"/>
                <a:tailEnd len="med" w="med" type="triangle"/>
              </a:ln>
            </p:spPr>
          </p:cxnSp>
          <p:sp>
            <p:nvSpPr>
              <p:cNvPr id="898" name="Google Shape;898;p54"/>
              <p:cNvSpPr txBox="1"/>
              <p:nvPr/>
            </p:nvSpPr>
            <p:spPr>
              <a:xfrm>
                <a:off x="5348844" y="1636610"/>
                <a:ext cx="450900" cy="261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max</a:t>
                </a:r>
                <a:endParaRPr b="0" i="0" sz="1100" u="none" cap="none" strike="noStrike">
                  <a:solidFill>
                    <a:srgbClr val="000000"/>
                  </a:solidFill>
                  <a:latin typeface="Arial"/>
                  <a:ea typeface="Arial"/>
                  <a:cs typeface="Arial"/>
                  <a:sym typeface="Arial"/>
                </a:endParaRPr>
              </a:p>
            </p:txBody>
          </p:sp>
        </p:grpSp>
        <p:sp>
          <p:nvSpPr>
            <p:cNvPr id="899" name="Google Shape;899;p54"/>
            <p:cNvSpPr/>
            <p:nvPr/>
          </p:nvSpPr>
          <p:spPr>
            <a:xfrm>
              <a:off x="697514" y="2340895"/>
              <a:ext cx="301800" cy="261600"/>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900" name="Google Shape;900;p54"/>
            <p:cNvSpPr/>
            <p:nvPr/>
          </p:nvSpPr>
          <p:spPr>
            <a:xfrm>
              <a:off x="675846" y="2997375"/>
              <a:ext cx="301800" cy="261600"/>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sp>
          <p:nvSpPr>
            <p:cNvPr id="901" name="Google Shape;901;p54"/>
            <p:cNvSpPr/>
            <p:nvPr/>
          </p:nvSpPr>
          <p:spPr>
            <a:xfrm>
              <a:off x="1708052" y="2660837"/>
              <a:ext cx="301800" cy="261600"/>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Font typeface="Arial"/>
                <a:buNone/>
              </a:pPr>
              <a:r>
                <a:rPr b="0" i="0" lang="en" sz="1400" u="none" cap="none" strike="noStrike">
                  <a:latin typeface="Arial"/>
                  <a:ea typeface="Arial"/>
                  <a:cs typeface="Arial"/>
                  <a:sym typeface="Arial"/>
                </a:rPr>
                <a:t> </a:t>
              </a:r>
              <a:endParaRPr/>
            </a:p>
          </p:txBody>
        </p:sp>
      </p:grpSp>
      <p:sp>
        <p:nvSpPr>
          <p:cNvPr id="902" name="Google Shape;902;p54"/>
          <p:cNvSpPr txBox="1"/>
          <p:nvPr/>
        </p:nvSpPr>
        <p:spPr>
          <a:xfrm>
            <a:off x="261050" y="748400"/>
            <a:ext cx="8530200" cy="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Ubuntu"/>
                <a:ea typeface="Ubuntu"/>
                <a:cs typeface="Ubuntu"/>
                <a:sym typeface="Ubuntu"/>
              </a:rPr>
              <a:t>Max: </a:t>
            </a:r>
            <a:r>
              <a:rPr lang="en" sz="2000">
                <a:latin typeface="Ubuntu"/>
                <a:ea typeface="Ubuntu"/>
                <a:cs typeface="Ubuntu"/>
                <a:sym typeface="Ubuntu"/>
              </a:rPr>
              <a:t>Routes the gradient only to the higher input branch (not sensitive to the lower branches).</a:t>
            </a:r>
            <a:endParaRPr sz="2000">
              <a:latin typeface="Ubuntu"/>
              <a:ea typeface="Ubuntu"/>
              <a:cs typeface="Ubuntu"/>
              <a:sym typeface="Ubuntu"/>
            </a:endParaRPr>
          </a:p>
        </p:txBody>
      </p:sp>
      <p:sp>
        <p:nvSpPr>
          <p:cNvPr id="903" name="Google Shape;903;p54"/>
          <p:cNvSpPr txBox="1"/>
          <p:nvPr/>
        </p:nvSpPr>
        <p:spPr>
          <a:xfrm>
            <a:off x="197550" y="2724400"/>
            <a:ext cx="8756100" cy="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Ubuntu"/>
                <a:ea typeface="Ubuntu"/>
                <a:cs typeface="Ubuntu"/>
                <a:sym typeface="Ubuntu"/>
              </a:rPr>
              <a:t>Split: </a:t>
            </a:r>
            <a:r>
              <a:rPr lang="en" sz="2000">
                <a:latin typeface="Ubuntu"/>
                <a:ea typeface="Ubuntu"/>
                <a:cs typeface="Ubuntu"/>
                <a:sym typeface="Ubuntu"/>
              </a:rPr>
              <a:t>Branches that split in the forward pass and merge in the backward pass, add gradients</a:t>
            </a:r>
            <a:endParaRPr sz="2000">
              <a:latin typeface="Ubuntu"/>
              <a:ea typeface="Ubuntu"/>
              <a:cs typeface="Ubuntu"/>
              <a:sym typeface="Ubuntu"/>
            </a:endParaRPr>
          </a:p>
        </p:txBody>
      </p:sp>
      <p:grpSp>
        <p:nvGrpSpPr>
          <p:cNvPr id="904" name="Google Shape;904;p54"/>
          <p:cNvGrpSpPr/>
          <p:nvPr/>
        </p:nvGrpSpPr>
        <p:grpSpPr>
          <a:xfrm>
            <a:off x="3325308" y="3546221"/>
            <a:ext cx="1902748" cy="1160420"/>
            <a:chOff x="5453190" y="696625"/>
            <a:chExt cx="1902748" cy="1160420"/>
          </a:xfrm>
        </p:grpSpPr>
        <p:sp>
          <p:nvSpPr>
            <p:cNvPr id="905" name="Google Shape;905;p54"/>
            <p:cNvSpPr/>
            <p:nvPr/>
          </p:nvSpPr>
          <p:spPr>
            <a:xfrm>
              <a:off x="5808264" y="1080150"/>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cxnSp>
          <p:nvCxnSpPr>
            <p:cNvPr id="906" name="Google Shape;906;p54"/>
            <p:cNvCxnSpPr>
              <a:endCxn id="907" idx="2"/>
            </p:cNvCxnSpPr>
            <p:nvPr/>
          </p:nvCxnSpPr>
          <p:spPr>
            <a:xfrm flipH="1" rot="10800000">
              <a:off x="6142732" y="880975"/>
              <a:ext cx="546900" cy="275400"/>
            </a:xfrm>
            <a:prstGeom prst="straightConnector1">
              <a:avLst/>
            </a:prstGeom>
            <a:noFill/>
            <a:ln cap="flat" cmpd="sng" w="9525">
              <a:solidFill>
                <a:srgbClr val="00B050"/>
              </a:solidFill>
              <a:prstDash val="solid"/>
              <a:round/>
              <a:headEnd len="sm" w="sm" type="none"/>
              <a:tailEnd len="med" w="med" type="triangle"/>
            </a:ln>
          </p:spPr>
        </p:cxnSp>
        <p:cxnSp>
          <p:nvCxnSpPr>
            <p:cNvPr id="908" name="Google Shape;908;p54"/>
            <p:cNvCxnSpPr>
              <a:stCxn id="905" idx="5"/>
              <a:endCxn id="909" idx="2"/>
            </p:cNvCxnSpPr>
            <p:nvPr/>
          </p:nvCxnSpPr>
          <p:spPr>
            <a:xfrm>
              <a:off x="6107605" y="1394855"/>
              <a:ext cx="569400" cy="277800"/>
            </a:xfrm>
            <a:prstGeom prst="straightConnector1">
              <a:avLst/>
            </a:prstGeom>
            <a:noFill/>
            <a:ln cap="flat" cmpd="sng" w="9525">
              <a:solidFill>
                <a:srgbClr val="00B050"/>
              </a:solidFill>
              <a:prstDash val="solid"/>
              <a:round/>
              <a:headEnd len="sm" w="sm" type="none"/>
              <a:tailEnd len="med" w="med" type="triangle"/>
            </a:ln>
          </p:spPr>
        </p:cxnSp>
        <p:sp>
          <p:nvSpPr>
            <p:cNvPr id="909" name="Google Shape;909;p54"/>
            <p:cNvSpPr/>
            <p:nvPr/>
          </p:nvSpPr>
          <p:spPr>
            <a:xfrm>
              <a:off x="6677004" y="1488345"/>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07" name="Google Shape;907;p54"/>
            <p:cNvSpPr/>
            <p:nvPr/>
          </p:nvSpPr>
          <p:spPr>
            <a:xfrm>
              <a:off x="6689632" y="696625"/>
              <a:ext cx="350700" cy="368700"/>
            </a:xfrm>
            <a:prstGeom prst="ellipse">
              <a:avLst/>
            </a:prstGeom>
            <a:noFill/>
            <a:ln cap="flat" cmpd="sng" w="1905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cxnSp>
          <p:nvCxnSpPr>
            <p:cNvPr id="910" name="Google Shape;910;p54"/>
            <p:cNvCxnSpPr>
              <a:stCxn id="907" idx="3"/>
              <a:endCxn id="905" idx="6"/>
            </p:cNvCxnSpPr>
            <p:nvPr/>
          </p:nvCxnSpPr>
          <p:spPr>
            <a:xfrm flipH="1">
              <a:off x="6158991" y="1011330"/>
              <a:ext cx="582000" cy="253200"/>
            </a:xfrm>
            <a:prstGeom prst="straightConnector1">
              <a:avLst/>
            </a:prstGeom>
            <a:noFill/>
            <a:ln cap="flat" cmpd="sng" w="9525">
              <a:solidFill>
                <a:srgbClr val="FF0000"/>
              </a:solidFill>
              <a:prstDash val="solid"/>
              <a:round/>
              <a:headEnd len="sm" w="sm" type="none"/>
              <a:tailEnd len="med" w="med" type="triangle"/>
            </a:ln>
          </p:spPr>
        </p:cxnSp>
        <p:cxnSp>
          <p:nvCxnSpPr>
            <p:cNvPr id="911" name="Google Shape;911;p54"/>
            <p:cNvCxnSpPr>
              <a:stCxn id="909" idx="1"/>
              <a:endCxn id="905" idx="6"/>
            </p:cNvCxnSpPr>
            <p:nvPr/>
          </p:nvCxnSpPr>
          <p:spPr>
            <a:xfrm rot="10800000">
              <a:off x="6158963" y="1264540"/>
              <a:ext cx="569400" cy="277800"/>
            </a:xfrm>
            <a:prstGeom prst="straightConnector1">
              <a:avLst/>
            </a:prstGeom>
            <a:noFill/>
            <a:ln cap="flat" cmpd="sng" w="9525">
              <a:solidFill>
                <a:srgbClr val="FF0000"/>
              </a:solidFill>
              <a:prstDash val="solid"/>
              <a:round/>
              <a:headEnd len="sm" w="sm" type="none"/>
              <a:tailEnd len="med" w="med" type="triangle"/>
            </a:ln>
          </p:spPr>
        </p:cxnSp>
        <p:sp>
          <p:nvSpPr>
            <p:cNvPr id="912" name="Google Shape;912;p54"/>
            <p:cNvSpPr txBox="1"/>
            <p:nvPr/>
          </p:nvSpPr>
          <p:spPr>
            <a:xfrm>
              <a:off x="6247896" y="1132330"/>
              <a:ext cx="2889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r>
              <a:endParaRPr/>
            </a:p>
          </p:txBody>
        </p:sp>
        <p:cxnSp>
          <p:nvCxnSpPr>
            <p:cNvPr id="913" name="Google Shape;913;p54"/>
            <p:cNvCxnSpPr/>
            <p:nvPr/>
          </p:nvCxnSpPr>
          <p:spPr>
            <a:xfrm>
              <a:off x="5507488" y="1188263"/>
              <a:ext cx="300900" cy="8700"/>
            </a:xfrm>
            <a:prstGeom prst="straightConnector1">
              <a:avLst/>
            </a:prstGeom>
            <a:noFill/>
            <a:ln cap="flat" cmpd="sng" w="9525">
              <a:solidFill>
                <a:srgbClr val="00B050"/>
              </a:solidFill>
              <a:prstDash val="solid"/>
              <a:round/>
              <a:headEnd len="sm" w="sm" type="none"/>
              <a:tailEnd len="med" w="med" type="triangle"/>
            </a:ln>
          </p:spPr>
        </p:cxnSp>
        <p:cxnSp>
          <p:nvCxnSpPr>
            <p:cNvPr id="914" name="Google Shape;914;p54"/>
            <p:cNvCxnSpPr/>
            <p:nvPr/>
          </p:nvCxnSpPr>
          <p:spPr>
            <a:xfrm rot="10800000">
              <a:off x="5453190" y="1320752"/>
              <a:ext cx="352800" cy="4200"/>
            </a:xfrm>
            <a:prstGeom prst="straightConnector1">
              <a:avLst/>
            </a:prstGeom>
            <a:noFill/>
            <a:ln cap="flat" cmpd="sng" w="9525">
              <a:solidFill>
                <a:srgbClr val="FF0000"/>
              </a:solidFill>
              <a:prstDash val="solid"/>
              <a:round/>
              <a:headEnd len="sm" w="sm" type="none"/>
              <a:tailEnd len="med" w="med" type="triangle"/>
            </a:ln>
          </p:spPr>
        </p:cxnSp>
        <p:cxnSp>
          <p:nvCxnSpPr>
            <p:cNvPr id="915" name="Google Shape;915;p54"/>
            <p:cNvCxnSpPr/>
            <p:nvPr/>
          </p:nvCxnSpPr>
          <p:spPr>
            <a:xfrm>
              <a:off x="7055038" y="839546"/>
              <a:ext cx="300900" cy="8700"/>
            </a:xfrm>
            <a:prstGeom prst="straightConnector1">
              <a:avLst/>
            </a:prstGeom>
            <a:noFill/>
            <a:ln cap="flat" cmpd="sng" w="9525">
              <a:solidFill>
                <a:srgbClr val="00B050"/>
              </a:solidFill>
              <a:prstDash val="solid"/>
              <a:round/>
              <a:headEnd len="sm" w="sm" type="none"/>
              <a:tailEnd len="med" w="med" type="triangle"/>
            </a:ln>
          </p:spPr>
        </p:cxnSp>
        <p:cxnSp>
          <p:nvCxnSpPr>
            <p:cNvPr id="916" name="Google Shape;916;p54"/>
            <p:cNvCxnSpPr/>
            <p:nvPr/>
          </p:nvCxnSpPr>
          <p:spPr>
            <a:xfrm rot="10800000">
              <a:off x="7000740" y="972035"/>
              <a:ext cx="352800" cy="4200"/>
            </a:xfrm>
            <a:prstGeom prst="straightConnector1">
              <a:avLst/>
            </a:prstGeom>
            <a:noFill/>
            <a:ln cap="flat" cmpd="sng" w="9525">
              <a:solidFill>
                <a:srgbClr val="FF0000"/>
              </a:solidFill>
              <a:prstDash val="solid"/>
              <a:round/>
              <a:headEnd len="sm" w="sm" type="none"/>
              <a:tailEnd len="med" w="med" type="triangle"/>
            </a:ln>
          </p:spPr>
        </p:cxnSp>
        <p:cxnSp>
          <p:nvCxnSpPr>
            <p:cNvPr id="917" name="Google Shape;917;p54"/>
            <p:cNvCxnSpPr/>
            <p:nvPr/>
          </p:nvCxnSpPr>
          <p:spPr>
            <a:xfrm>
              <a:off x="7055038" y="1616687"/>
              <a:ext cx="300900" cy="8700"/>
            </a:xfrm>
            <a:prstGeom prst="straightConnector1">
              <a:avLst/>
            </a:prstGeom>
            <a:noFill/>
            <a:ln cap="flat" cmpd="sng" w="9525">
              <a:solidFill>
                <a:srgbClr val="00B050"/>
              </a:solidFill>
              <a:prstDash val="solid"/>
              <a:round/>
              <a:headEnd len="sm" w="sm" type="none"/>
              <a:tailEnd len="med" w="med" type="triangle"/>
            </a:ln>
          </p:spPr>
        </p:cxnSp>
        <p:cxnSp>
          <p:nvCxnSpPr>
            <p:cNvPr id="918" name="Google Shape;918;p54"/>
            <p:cNvCxnSpPr/>
            <p:nvPr/>
          </p:nvCxnSpPr>
          <p:spPr>
            <a:xfrm rot="10800000">
              <a:off x="7000740" y="1749176"/>
              <a:ext cx="352800" cy="4200"/>
            </a:xfrm>
            <a:prstGeom prst="straightConnector1">
              <a:avLst/>
            </a:prstGeom>
            <a:noFill/>
            <a:ln cap="flat" cmpd="sng" w="9525">
              <a:solidFill>
                <a:srgbClr val="FF0000"/>
              </a:solidFill>
              <a:prstDash val="solid"/>
              <a:round/>
              <a:headEnd len="sm" w="sm" type="none"/>
              <a:tailEnd len="med" w="med" type="triangle"/>
            </a:ln>
          </p:spPr>
        </p:cxn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pic>
        <p:nvPicPr>
          <p:cNvPr id="923" name="Google Shape;923;p55"/>
          <p:cNvPicPr preferRelativeResize="0"/>
          <p:nvPr/>
        </p:nvPicPr>
        <p:blipFill>
          <a:blip r:embed="rId3">
            <a:alphaModFix/>
          </a:blip>
          <a:stretch>
            <a:fillRect/>
          </a:stretch>
        </p:blipFill>
        <p:spPr>
          <a:xfrm>
            <a:off x="399350" y="1352738"/>
            <a:ext cx="3364993" cy="731520"/>
          </a:xfrm>
          <a:prstGeom prst="rect">
            <a:avLst/>
          </a:prstGeom>
          <a:noFill/>
          <a:ln>
            <a:noFill/>
          </a:ln>
        </p:spPr>
      </p:pic>
      <p:pic>
        <p:nvPicPr>
          <p:cNvPr id="924" name="Google Shape;924;p55"/>
          <p:cNvPicPr preferRelativeResize="0"/>
          <p:nvPr/>
        </p:nvPicPr>
        <p:blipFill>
          <a:blip r:embed="rId4">
            <a:alphaModFix/>
          </a:blip>
          <a:stretch>
            <a:fillRect/>
          </a:stretch>
        </p:blipFill>
        <p:spPr>
          <a:xfrm>
            <a:off x="300575" y="3353687"/>
            <a:ext cx="4410021" cy="731520"/>
          </a:xfrm>
          <a:prstGeom prst="rect">
            <a:avLst/>
          </a:prstGeom>
          <a:noFill/>
          <a:ln>
            <a:noFill/>
          </a:ln>
        </p:spPr>
      </p:pic>
      <p:sp>
        <p:nvSpPr>
          <p:cNvPr id="925" name="Google Shape;925;p55"/>
          <p:cNvSpPr txBox="1"/>
          <p:nvPr/>
        </p:nvSpPr>
        <p:spPr>
          <a:xfrm>
            <a:off x="-12" y="4876800"/>
            <a:ext cx="3639300" cy="1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Ubuntu"/>
                <a:ea typeface="Ubuntu"/>
                <a:cs typeface="Ubuntu"/>
                <a:sym typeface="Ubuntu"/>
              </a:rPr>
              <a:t>Figures: </a:t>
            </a:r>
            <a:r>
              <a:rPr lang="en" sz="1000" u="sng">
                <a:solidFill>
                  <a:schemeClr val="hlink"/>
                </a:solidFill>
                <a:latin typeface="Ubuntu"/>
                <a:ea typeface="Ubuntu"/>
                <a:cs typeface="Ubuntu"/>
                <a:sym typeface="Ubuntu"/>
                <a:hlinkClick r:id="rId5"/>
              </a:rPr>
              <a:t>Andrej Karpathy</a:t>
            </a:r>
            <a:endParaRPr sz="1000">
              <a:latin typeface="Ubuntu"/>
              <a:ea typeface="Ubuntu"/>
              <a:cs typeface="Ubuntu"/>
              <a:sym typeface="Ubuntu"/>
            </a:endParaRPr>
          </a:p>
        </p:txBody>
      </p:sp>
      <p:pic>
        <p:nvPicPr>
          <p:cNvPr id="926" name="Google Shape;926;p55"/>
          <p:cNvPicPr preferRelativeResize="0"/>
          <p:nvPr/>
        </p:nvPicPr>
        <p:blipFill rotWithShape="1">
          <a:blip r:embed="rId6">
            <a:alphaModFix/>
          </a:blip>
          <a:srcRect b="0" l="0" r="52390" t="0"/>
          <a:stretch/>
        </p:blipFill>
        <p:spPr>
          <a:xfrm>
            <a:off x="5800218" y="804100"/>
            <a:ext cx="2523750" cy="1828800"/>
          </a:xfrm>
          <a:prstGeom prst="rect">
            <a:avLst/>
          </a:prstGeom>
          <a:noFill/>
          <a:ln>
            <a:noFill/>
          </a:ln>
        </p:spPr>
      </p:pic>
      <p:pic>
        <p:nvPicPr>
          <p:cNvPr id="927" name="Google Shape;927;p55"/>
          <p:cNvPicPr preferRelativeResize="0"/>
          <p:nvPr/>
        </p:nvPicPr>
        <p:blipFill rotWithShape="1">
          <a:blip r:embed="rId6">
            <a:alphaModFix/>
          </a:blip>
          <a:srcRect b="0" l="50223" r="0" t="0"/>
          <a:stretch/>
        </p:blipFill>
        <p:spPr>
          <a:xfrm>
            <a:off x="5666591" y="2805038"/>
            <a:ext cx="2638625" cy="1828800"/>
          </a:xfrm>
          <a:prstGeom prst="rect">
            <a:avLst/>
          </a:prstGeom>
          <a:noFill/>
          <a:ln>
            <a:noFill/>
          </a:ln>
        </p:spPr>
      </p:pic>
      <p:sp>
        <p:nvSpPr>
          <p:cNvPr id="928" name="Google Shape;928;p55"/>
          <p:cNvSpPr txBox="1"/>
          <p:nvPr>
            <p:ph type="title"/>
          </p:nvPr>
        </p:nvSpPr>
        <p:spPr>
          <a:xfrm>
            <a:off x="-19175" y="0"/>
            <a:ext cx="8591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(bonus) Gradients weights for MAX &amp; SPLIT</a:t>
            </a:r>
            <a:endParaRPr b="1"/>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56"/>
          <p:cNvSpPr txBox="1"/>
          <p:nvPr>
            <p:ph type="title"/>
          </p:nvPr>
        </p:nvSpPr>
        <p:spPr>
          <a:xfrm>
            <a:off x="-28150" y="1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Learn more</a:t>
            </a:r>
            <a:endParaRPr b="1"/>
          </a:p>
        </p:txBody>
      </p:sp>
      <p:sp>
        <p:nvSpPr>
          <p:cNvPr id="934" name="Google Shape;934;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35" name="Google Shape;935;p56"/>
          <p:cNvSpPr txBox="1"/>
          <p:nvPr/>
        </p:nvSpPr>
        <p:spPr>
          <a:xfrm>
            <a:off x="254250" y="3867100"/>
            <a:ext cx="3958200" cy="7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Ubuntu"/>
                <a:ea typeface="Ubuntu"/>
                <a:cs typeface="Ubuntu"/>
                <a:sym typeface="Ubuntu"/>
                <a:hlinkClick r:id="rId3"/>
              </a:rPr>
              <a:t>Justin Johnson</a:t>
            </a:r>
            <a:r>
              <a:rPr lang="en">
                <a:solidFill>
                  <a:schemeClr val="dk1"/>
                </a:solidFill>
                <a:latin typeface="Ubuntu"/>
                <a:ea typeface="Ubuntu"/>
                <a:cs typeface="Ubuntu"/>
                <a:sym typeface="Ubuntu"/>
              </a:rPr>
              <a:t>, </a:t>
            </a:r>
            <a:r>
              <a:rPr lang="en" u="sng">
                <a:solidFill>
                  <a:schemeClr val="hlink"/>
                </a:solidFill>
                <a:latin typeface="Ubuntu"/>
                <a:ea typeface="Ubuntu"/>
                <a:cs typeface="Ubuntu"/>
                <a:sym typeface="Ubuntu"/>
                <a:hlinkClick r:id="rId4"/>
              </a:rPr>
              <a:t>“Backpropagation”</a:t>
            </a:r>
            <a:r>
              <a:rPr lang="en">
                <a:solidFill>
                  <a:schemeClr val="dk1"/>
                </a:solidFill>
                <a:latin typeface="Ubuntu"/>
                <a:ea typeface="Ubuntu"/>
                <a:cs typeface="Ubuntu"/>
                <a:sym typeface="Ubuntu"/>
              </a:rPr>
              <a:t>. </a:t>
            </a:r>
            <a:endParaRPr>
              <a:solidFill>
                <a:schemeClr val="dk1"/>
              </a:solidFill>
              <a:latin typeface="Ubuntu"/>
              <a:ea typeface="Ubuntu"/>
              <a:cs typeface="Ubuntu"/>
              <a:sym typeface="Ubuntu"/>
            </a:endParaRPr>
          </a:p>
          <a:p>
            <a:pPr indent="0" lvl="0" marL="0" rtl="0" algn="l">
              <a:spcBef>
                <a:spcPts val="0"/>
              </a:spcBef>
              <a:spcAft>
                <a:spcPts val="0"/>
              </a:spcAft>
              <a:buNone/>
            </a:pPr>
            <a:r>
              <a:rPr lang="en" u="sng">
                <a:solidFill>
                  <a:schemeClr val="hlink"/>
                </a:solidFill>
                <a:latin typeface="Ubuntu"/>
                <a:ea typeface="Ubuntu"/>
                <a:cs typeface="Ubuntu"/>
                <a:sym typeface="Ubuntu"/>
                <a:hlinkClick r:id="rId5"/>
              </a:rPr>
              <a:t>Deep Learning for Computer Vision</a:t>
            </a:r>
            <a:r>
              <a:rPr lang="en">
                <a:solidFill>
                  <a:schemeClr val="dk1"/>
                </a:solidFill>
                <a:latin typeface="Ubuntu"/>
                <a:ea typeface="Ubuntu"/>
                <a:cs typeface="Ubuntu"/>
                <a:sym typeface="Ubuntu"/>
              </a:rPr>
              <a:t>. </a:t>
            </a:r>
            <a:endParaRPr>
              <a:solidFill>
                <a:schemeClr val="dk1"/>
              </a:solidFill>
              <a:latin typeface="Ubuntu"/>
              <a:ea typeface="Ubuntu"/>
              <a:cs typeface="Ubuntu"/>
              <a:sym typeface="Ubuntu"/>
            </a:endParaRPr>
          </a:p>
          <a:p>
            <a:pPr indent="0" lvl="0" marL="0" rtl="0" algn="l">
              <a:spcBef>
                <a:spcPts val="0"/>
              </a:spcBef>
              <a:spcAft>
                <a:spcPts val="0"/>
              </a:spcAft>
              <a:buNone/>
            </a:pPr>
            <a:r>
              <a:rPr lang="en">
                <a:solidFill>
                  <a:schemeClr val="dk1"/>
                </a:solidFill>
                <a:latin typeface="Ubuntu"/>
                <a:ea typeface="Ubuntu"/>
                <a:cs typeface="Ubuntu"/>
                <a:sym typeface="Ubuntu"/>
              </a:rPr>
              <a:t>University of Michigan (2020)</a:t>
            </a:r>
            <a:endParaRPr>
              <a:solidFill>
                <a:schemeClr val="dk1"/>
              </a:solidFill>
              <a:latin typeface="Ubuntu"/>
              <a:ea typeface="Ubuntu"/>
              <a:cs typeface="Ubuntu"/>
              <a:sym typeface="Ubuntu"/>
            </a:endParaRPr>
          </a:p>
        </p:txBody>
      </p:sp>
      <p:pic>
        <p:nvPicPr>
          <p:cNvPr descr="Lecture 6 discusses the backpropagation algorithm for efficiently computing gradients of complex functions. We discuss the idea of a computational graph as a data structure for organizing computation, and show how the backpropagation algorithm allows us to compute gradients by walking the graph backward and performing local computation at each graph node. We show examples of implementing backpropagation in code using both flat and modular implementations. We generalize the notion of backpropagation from scalar-valued functions to vector- and tensor-valued functions, and work through the concrete example of backpropagating through a matrix multiply operation. We conclude by briefly mentioning some extensions to the basic backpropagation algorithm including forward-mode automatic differentiation and computing higher-order derivatives.&#10;&#10;Slides: http://myumi.ch/R58q1&#10;_________________________________________________________________________________________________&#10;&#10;Computer Vision has become ubiquitous in our society, with applications in search, image understanding, apps, mapping, medicine, drones, and self-driving cars. Core to many of these applications are visual recognition tasks such as image classification and object detection. Recent developments in neural network approaches have greatly advanced the performance of these state-of-the-art visual recognition systems. This course is a deep dive into details of neural-network based deep learning methods for computer vision. During this course, students will learn to implement, train and debug their own neural networks and gain a detailed understanding of cutting-edge research in computer vision. We will cover learning algorithms, neural network architectures, and practical engineering tricks for training and fine-tuning networks for visual recognition tasks.&#10;&#10;Course Website: http://myumi.ch/Bo9Ng&#10;&#10;Instructor: Justin Johnson http://myumi.ch/QA8Pg" id="936" name="Google Shape;936;p56" title="Lecture 6: Backpropagation">
            <a:hlinkClick r:id="rId6"/>
          </p:cNvPr>
          <p:cNvPicPr preferRelativeResize="0"/>
          <p:nvPr/>
        </p:nvPicPr>
        <p:blipFill>
          <a:blip r:embed="rId7">
            <a:alphaModFix/>
          </a:blip>
          <a:stretch>
            <a:fillRect/>
          </a:stretch>
        </p:blipFill>
        <p:spPr>
          <a:xfrm>
            <a:off x="263550" y="859600"/>
            <a:ext cx="3939600" cy="2954700"/>
          </a:xfrm>
          <a:prstGeom prst="rect">
            <a:avLst/>
          </a:prstGeom>
          <a:noFill/>
          <a:ln>
            <a:noFill/>
          </a:ln>
        </p:spPr>
      </p:pic>
      <p:pic>
        <p:nvPicPr>
          <p:cNvPr descr="MIT 18.065 Matrix Methods in Data Analysis, Signal Processing, and Machine Learning, Spring 2018&#10;Instructor: Gilbert Strang&#10;View the complete course: https://ocw.mit.edu/18-065S18&#10;YouTube Playlist: https://www.youtube.com/playlist?list=PLUl4u3cNGP63oMNUHXqIUcrkS2PivhN3k&#10;&#10;In this lecture, Professor Strang presents Professor Sra's theorem which proves the convergence of stochastic gradient descent (SGD). He then reviews backpropagation, a method to compute derivatives quickly, using the chain rule.&#10;&#10;Note: Videos of Lectures 28 and 29 are not available because those were in-class lab sessions that were not recorded.&#10;&#10;License: Creative Commons BY-NC-SA&#10;More information at https://ocw.mit.edu/terms&#10;More courses at https://ocw.mit.edu" id="937" name="Google Shape;937;p56" title="27. Backpropagation: Find Partial Derivatives">
            <a:hlinkClick r:id="rId8"/>
          </p:cNvPr>
          <p:cNvPicPr preferRelativeResize="0"/>
          <p:nvPr/>
        </p:nvPicPr>
        <p:blipFill>
          <a:blip r:embed="rId9">
            <a:alphaModFix/>
          </a:blip>
          <a:stretch>
            <a:fillRect/>
          </a:stretch>
        </p:blipFill>
        <p:spPr>
          <a:xfrm>
            <a:off x="4631725" y="759950"/>
            <a:ext cx="3958075" cy="2968550"/>
          </a:xfrm>
          <a:prstGeom prst="rect">
            <a:avLst/>
          </a:prstGeom>
          <a:noFill/>
          <a:ln>
            <a:noFill/>
          </a:ln>
        </p:spPr>
      </p:pic>
      <p:sp>
        <p:nvSpPr>
          <p:cNvPr id="938" name="Google Shape;938;p56"/>
          <p:cNvSpPr txBox="1"/>
          <p:nvPr/>
        </p:nvSpPr>
        <p:spPr>
          <a:xfrm>
            <a:off x="4631725" y="3728500"/>
            <a:ext cx="3958200" cy="8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Ubuntu"/>
                <a:ea typeface="Ubuntu"/>
                <a:cs typeface="Ubuntu"/>
                <a:sym typeface="Ubuntu"/>
              </a:rPr>
              <a:t>Gilbert Strang, </a:t>
            </a:r>
            <a:r>
              <a:rPr lang="en" u="sng">
                <a:solidFill>
                  <a:schemeClr val="accent5"/>
                </a:solidFill>
                <a:latin typeface="Ubuntu"/>
                <a:ea typeface="Ubuntu"/>
                <a:cs typeface="Ubuntu"/>
                <a:sym typeface="Ubuntu"/>
                <a:hlinkClick r:id="rId10">
                  <a:extLst>
                    <a:ext uri="{A12FA001-AC4F-418D-AE19-62706E023703}">
                      <ahyp:hlinkClr val="tx"/>
                    </a:ext>
                  </a:extLst>
                </a:hlinkClick>
              </a:rPr>
              <a:t>“27. Backpropagation: Find Partial Derivatives”</a:t>
            </a:r>
            <a:r>
              <a:rPr lang="en">
                <a:solidFill>
                  <a:schemeClr val="dk1"/>
                </a:solidFill>
                <a:latin typeface="Ubuntu"/>
                <a:ea typeface="Ubuntu"/>
                <a:cs typeface="Ubuntu"/>
                <a:sym typeface="Ubuntu"/>
              </a:rPr>
              <a:t>. MIT 18.065 (2018)</a:t>
            </a:r>
            <a:endParaRPr>
              <a:solidFill>
                <a:schemeClr val="dk1"/>
              </a:solidFill>
              <a:latin typeface="Ubuntu"/>
              <a:ea typeface="Ubuntu"/>
              <a:cs typeface="Ubuntu"/>
              <a:sym typeface="Ubuntu"/>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57"/>
          <p:cNvSpPr txBox="1"/>
          <p:nvPr>
            <p:ph type="title"/>
          </p:nvPr>
        </p:nvSpPr>
        <p:spPr>
          <a:xfrm>
            <a:off x="-28150" y="1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Learn more</a:t>
            </a:r>
            <a:endParaRPr b="1"/>
          </a:p>
        </p:txBody>
      </p:sp>
      <p:sp>
        <p:nvSpPr>
          <p:cNvPr id="944" name="Google Shape;944;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45" name="Google Shape;945;p57">
            <a:hlinkClick r:id="rId3"/>
          </p:cNvPr>
          <p:cNvPicPr preferRelativeResize="0"/>
          <p:nvPr/>
        </p:nvPicPr>
        <p:blipFill>
          <a:blip r:embed="rId4">
            <a:alphaModFix/>
          </a:blip>
          <a:stretch>
            <a:fillRect/>
          </a:stretch>
        </p:blipFill>
        <p:spPr>
          <a:xfrm>
            <a:off x="319625" y="2157475"/>
            <a:ext cx="4394499" cy="2724300"/>
          </a:xfrm>
          <a:prstGeom prst="rect">
            <a:avLst/>
          </a:prstGeom>
          <a:noFill/>
          <a:ln cap="flat" cmpd="sng" w="9525">
            <a:solidFill>
              <a:srgbClr val="000000"/>
            </a:solidFill>
            <a:prstDash val="solid"/>
            <a:round/>
            <a:headEnd len="sm" w="sm" type="none"/>
            <a:tailEnd len="sm" w="sm" type="none"/>
          </a:ln>
        </p:spPr>
      </p:pic>
      <p:sp>
        <p:nvSpPr>
          <p:cNvPr id="946" name="Google Shape;946;p57"/>
          <p:cNvSpPr txBox="1"/>
          <p:nvPr/>
        </p:nvSpPr>
        <p:spPr>
          <a:xfrm>
            <a:off x="348525" y="648850"/>
            <a:ext cx="8396100" cy="13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a:ea typeface="Ubuntu"/>
                <a:cs typeface="Ubuntu"/>
                <a:sym typeface="Ubuntu"/>
              </a:rPr>
              <a:t>READ</a:t>
            </a:r>
            <a:endParaRPr>
              <a:latin typeface="Ubuntu"/>
              <a:ea typeface="Ubuntu"/>
              <a:cs typeface="Ubuntu"/>
              <a:sym typeface="Ubuntu"/>
            </a:endParaRPr>
          </a:p>
          <a:p>
            <a:pPr indent="-317500" lvl="0" marL="457200" rtl="0" algn="l">
              <a:spcBef>
                <a:spcPts val="0"/>
              </a:spcBef>
              <a:spcAft>
                <a:spcPts val="0"/>
              </a:spcAft>
              <a:buSzPts val="1400"/>
              <a:buFont typeface="Ubuntu"/>
              <a:buChar char="●"/>
            </a:pPr>
            <a:r>
              <a:rPr lang="en">
                <a:latin typeface="Ubuntu"/>
                <a:ea typeface="Ubuntu"/>
                <a:cs typeface="Ubuntu"/>
                <a:sym typeface="Ubuntu"/>
              </a:rPr>
              <a:t>Chris Olah, </a:t>
            </a:r>
            <a:r>
              <a:rPr lang="en" u="sng">
                <a:solidFill>
                  <a:schemeClr val="hlink"/>
                </a:solidFill>
                <a:latin typeface="Ubuntu"/>
                <a:ea typeface="Ubuntu"/>
                <a:cs typeface="Ubuntu"/>
                <a:sym typeface="Ubuntu"/>
                <a:hlinkClick r:id="rId5"/>
              </a:rPr>
              <a:t>“Calculus on Computational Graphs: Backpropagation”</a:t>
            </a:r>
            <a:r>
              <a:rPr lang="en">
                <a:latin typeface="Ubuntu"/>
                <a:ea typeface="Ubuntu"/>
                <a:cs typeface="Ubuntu"/>
                <a:sym typeface="Ubuntu"/>
              </a:rPr>
              <a:t> (2015).</a:t>
            </a:r>
            <a:endParaRPr>
              <a:latin typeface="Ubuntu"/>
              <a:ea typeface="Ubuntu"/>
              <a:cs typeface="Ubuntu"/>
              <a:sym typeface="Ubuntu"/>
            </a:endParaRPr>
          </a:p>
          <a:p>
            <a:pPr indent="-317500" lvl="0" marL="457200" rtl="0" algn="l">
              <a:spcBef>
                <a:spcPts val="0"/>
              </a:spcBef>
              <a:spcAft>
                <a:spcPts val="0"/>
              </a:spcAft>
              <a:buSzPts val="1400"/>
              <a:buFont typeface="Ubuntu"/>
              <a:buChar char="●"/>
            </a:pPr>
            <a:r>
              <a:rPr lang="en">
                <a:latin typeface="Ubuntu"/>
                <a:ea typeface="Ubuntu"/>
                <a:cs typeface="Ubuntu"/>
                <a:sym typeface="Ubuntu"/>
              </a:rPr>
              <a:t>Andrej Karpathy,, </a:t>
            </a:r>
            <a:r>
              <a:rPr lang="en" u="sng">
                <a:solidFill>
                  <a:schemeClr val="hlink"/>
                </a:solidFill>
                <a:latin typeface="Ubuntu"/>
                <a:ea typeface="Ubuntu"/>
                <a:cs typeface="Ubuntu"/>
                <a:sym typeface="Ubuntu"/>
                <a:hlinkClick r:id="rId6"/>
              </a:rPr>
              <a:t>“Yes, you should understand backprop”</a:t>
            </a:r>
            <a:r>
              <a:rPr lang="en">
                <a:latin typeface="Ubuntu"/>
                <a:ea typeface="Ubuntu"/>
                <a:cs typeface="Ubuntu"/>
                <a:sym typeface="Ubuntu"/>
              </a:rPr>
              <a:t> (2016), and his </a:t>
            </a:r>
            <a:r>
              <a:rPr lang="en" u="sng">
                <a:solidFill>
                  <a:schemeClr val="hlink"/>
                </a:solidFill>
                <a:latin typeface="Ubuntu"/>
                <a:ea typeface="Ubuntu"/>
                <a:cs typeface="Ubuntu"/>
                <a:sym typeface="Ubuntu"/>
                <a:hlinkClick r:id="rId7"/>
              </a:rPr>
              <a:t>“course notes</a:t>
            </a:r>
            <a:r>
              <a:rPr lang="en">
                <a:latin typeface="Ubuntu"/>
                <a:ea typeface="Ubuntu"/>
                <a:cs typeface="Ubuntu"/>
                <a:sym typeface="Ubuntu"/>
              </a:rPr>
              <a:t> at Stanford University CS231n.</a:t>
            </a:r>
            <a:endParaRPr>
              <a:latin typeface="Ubuntu"/>
              <a:ea typeface="Ubuntu"/>
              <a:cs typeface="Ubuntu"/>
              <a:sym typeface="Ubuntu"/>
            </a:endParaRPr>
          </a:p>
          <a:p>
            <a:pPr indent="0" lvl="0" marL="0" rtl="0" algn="l">
              <a:spcBef>
                <a:spcPts val="0"/>
              </a:spcBef>
              <a:spcAft>
                <a:spcPts val="0"/>
              </a:spcAft>
              <a:buNone/>
            </a:pPr>
            <a:r>
              <a:t/>
            </a:r>
            <a:endParaRPr>
              <a:latin typeface="Ubuntu"/>
              <a:ea typeface="Ubuntu"/>
              <a:cs typeface="Ubuntu"/>
              <a:sym typeface="Ubuntu"/>
            </a:endParaRPr>
          </a:p>
          <a:p>
            <a:pPr indent="0" lvl="0" marL="0" rtl="0" algn="l">
              <a:spcBef>
                <a:spcPts val="0"/>
              </a:spcBef>
              <a:spcAft>
                <a:spcPts val="0"/>
              </a:spcAft>
              <a:buNone/>
            </a:pPr>
            <a:r>
              <a:rPr lang="en">
                <a:latin typeface="Ubuntu"/>
                <a:ea typeface="Ubuntu"/>
                <a:cs typeface="Ubuntu"/>
                <a:sym typeface="Ubuntu"/>
              </a:rPr>
              <a:t>TWITTER THREADS</a:t>
            </a:r>
            <a:endParaRPr>
              <a:latin typeface="Ubuntu"/>
              <a:ea typeface="Ubuntu"/>
              <a:cs typeface="Ubuntu"/>
              <a:sym typeface="Ubuntu"/>
            </a:endParaRPr>
          </a:p>
        </p:txBody>
      </p:sp>
      <p:pic>
        <p:nvPicPr>
          <p:cNvPr id="947" name="Google Shape;947;p57">
            <a:hlinkClick r:id="rId8"/>
          </p:cNvPr>
          <p:cNvPicPr preferRelativeResize="0"/>
          <p:nvPr/>
        </p:nvPicPr>
        <p:blipFill>
          <a:blip r:embed="rId9">
            <a:alphaModFix/>
          </a:blip>
          <a:stretch>
            <a:fillRect/>
          </a:stretch>
        </p:blipFill>
        <p:spPr>
          <a:xfrm>
            <a:off x="5413049" y="2105225"/>
            <a:ext cx="2644455" cy="2808349"/>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58"/>
          <p:cNvSpPr txBox="1"/>
          <p:nvPr>
            <p:ph type="title"/>
          </p:nvPr>
        </p:nvSpPr>
        <p:spPr>
          <a:xfrm>
            <a:off x="-28150" y="1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Learn more</a:t>
            </a:r>
            <a:endParaRPr b="1"/>
          </a:p>
        </p:txBody>
      </p:sp>
      <p:sp>
        <p:nvSpPr>
          <p:cNvPr id="953" name="Google Shape;953;p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descr="🦖 Buy a life-sized Dinosaur: https://amzn.to/2YB2rjS&#10;&#10;* This channel is a participant in the Amazon Services LLC Associates Program, an affiliate advertising program designed to provide a means for sites to earn advertising fees by advertising and linking to amazon.com&#10;&#10;Please consider leaving a like and subscribing if you enjoyed the content. It helps tremendously, thank you!&#10;&#10;Content by: VPRO&#10;&#10;Source: https://openbeelden.nl/media/1023078/Yoshua_Bengio_Extra_Footage_1_Brainstorm_with_students.en&#10;&#10;This content is licensed under Creative Commons. Please visit: https://openbeelden.nl/media/1023078/Yoshua_Bengio_Extra_Footage_1_Brainstorm_with_students.en to see licensing information and check https://creativecommons.org/licenses/ for more information about the respective license(s).&#10;&#10;Publication Date: 18 February 2016&#10;&#10;Description: Bengio walking to a classroom; talking with students at the Montreal Institute for Learning Algorithms on generalizing the principle of backpropagation&#10;&#10;Contributor Information: Joshua Bengio" id="954" name="Google Shape;954;p58" title="Yoshua Bengio Extra Footage 1: Brainstorm with students 🔴">
            <a:hlinkClick r:id="rId3"/>
          </p:cNvPr>
          <p:cNvPicPr preferRelativeResize="0"/>
          <p:nvPr/>
        </p:nvPicPr>
        <p:blipFill>
          <a:blip r:embed="rId4">
            <a:alphaModFix/>
          </a:blip>
          <a:stretch>
            <a:fillRect/>
          </a:stretch>
        </p:blipFill>
        <p:spPr>
          <a:xfrm>
            <a:off x="2253100" y="830275"/>
            <a:ext cx="3958075" cy="2968549"/>
          </a:xfrm>
          <a:prstGeom prst="rect">
            <a:avLst/>
          </a:prstGeom>
          <a:noFill/>
          <a:ln>
            <a:noFill/>
          </a:ln>
        </p:spPr>
      </p:pic>
      <p:sp>
        <p:nvSpPr>
          <p:cNvPr id="955" name="Google Shape;955;p58"/>
          <p:cNvSpPr txBox="1"/>
          <p:nvPr/>
        </p:nvSpPr>
        <p:spPr>
          <a:xfrm>
            <a:off x="2253050" y="3844700"/>
            <a:ext cx="3958200" cy="7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Ubuntu"/>
                <a:ea typeface="Ubuntu"/>
                <a:cs typeface="Ubuntu"/>
                <a:sym typeface="Ubuntu"/>
              </a:rPr>
              <a:t>Creative Commons, </a:t>
            </a:r>
            <a:r>
              <a:rPr lang="en" u="sng">
                <a:solidFill>
                  <a:schemeClr val="accent5"/>
                </a:solidFill>
                <a:latin typeface="Ubuntu"/>
                <a:ea typeface="Ubuntu"/>
                <a:cs typeface="Ubuntu"/>
                <a:sym typeface="Ubuntu"/>
                <a:hlinkClick r:id="rId5">
                  <a:extLst>
                    <a:ext uri="{A12FA001-AC4F-418D-AE19-62706E023703}">
                      <ahyp:hlinkClr val="tx"/>
                    </a:ext>
                  </a:extLst>
                </a:hlinkClick>
              </a:rPr>
              <a:t>“Yoshua Bengio Extra Footage 1: Brainstorm with students”</a:t>
            </a:r>
            <a:r>
              <a:rPr lang="en">
                <a:solidFill>
                  <a:schemeClr val="dk1"/>
                </a:solidFill>
                <a:latin typeface="Ubuntu"/>
                <a:ea typeface="Ubuntu"/>
                <a:cs typeface="Ubuntu"/>
                <a:sym typeface="Ubuntu"/>
              </a:rPr>
              <a:t> (2018)</a:t>
            </a:r>
            <a:endParaRPr>
              <a:solidFill>
                <a:schemeClr val="dk1"/>
              </a:solidFill>
              <a:latin typeface="Ubuntu"/>
              <a:ea typeface="Ubuntu"/>
              <a:cs typeface="Ubuntu"/>
              <a:sym typeface="Ubuntu"/>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831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Study case: House price prediction</a:t>
            </a:r>
            <a:endParaRPr/>
          </a:p>
        </p:txBody>
      </p:sp>
      <p:pic>
        <p:nvPicPr>
          <p:cNvPr id="138" name="Google Shape;138;p23"/>
          <p:cNvPicPr preferRelativeResize="0"/>
          <p:nvPr/>
        </p:nvPicPr>
        <p:blipFill>
          <a:blip r:embed="rId3">
            <a:alphaModFix/>
          </a:blip>
          <a:stretch>
            <a:fillRect/>
          </a:stretch>
        </p:blipFill>
        <p:spPr>
          <a:xfrm>
            <a:off x="2821675" y="1923225"/>
            <a:ext cx="1943100" cy="733425"/>
          </a:xfrm>
          <a:prstGeom prst="rect">
            <a:avLst/>
          </a:prstGeom>
          <a:noFill/>
          <a:ln>
            <a:noFill/>
          </a:ln>
        </p:spPr>
      </p:pic>
      <p:sp>
        <p:nvSpPr>
          <p:cNvPr id="139" name="Google Shape;139;p23"/>
          <p:cNvSpPr txBox="1"/>
          <p:nvPr/>
        </p:nvSpPr>
        <p:spPr>
          <a:xfrm>
            <a:off x="83100" y="1017925"/>
            <a:ext cx="7651200" cy="524100"/>
          </a:xfrm>
          <a:prstGeom prst="rect">
            <a:avLst/>
          </a:prstGeom>
          <a:noFill/>
          <a:ln cap="flat" cmpd="sng" w="9525">
            <a:solidFill>
              <a:srgbClr val="FF6633"/>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u="sng">
                <a:solidFill>
                  <a:srgbClr val="FF6633"/>
                </a:solidFill>
                <a:latin typeface="Ubuntu"/>
                <a:ea typeface="Ubuntu"/>
                <a:cs typeface="Ubuntu"/>
                <a:sym typeface="Ubuntu"/>
              </a:rPr>
              <a:t>Question</a:t>
            </a:r>
            <a:r>
              <a:rPr lang="en" sz="1800">
                <a:solidFill>
                  <a:srgbClr val="FF6633"/>
                </a:solidFill>
                <a:latin typeface="Ubuntu"/>
                <a:ea typeface="Ubuntu"/>
                <a:cs typeface="Ubuntu"/>
                <a:sym typeface="Ubuntu"/>
              </a:rPr>
              <a:t>: How could we compare the quality of the predicted prices ?</a:t>
            </a:r>
            <a:endParaRPr sz="1800">
              <a:solidFill>
                <a:srgbClr val="FF6633"/>
              </a:solidFill>
              <a:latin typeface="Ubuntu"/>
              <a:ea typeface="Ubuntu"/>
              <a:cs typeface="Ubuntu"/>
              <a:sym typeface="Ubuntu"/>
            </a:endParaRPr>
          </a:p>
          <a:p>
            <a:pPr indent="0" lvl="0" marL="0" rtl="0" algn="just">
              <a:lnSpc>
                <a:spcPct val="115000"/>
              </a:lnSpc>
              <a:spcBef>
                <a:spcPts val="0"/>
              </a:spcBef>
              <a:spcAft>
                <a:spcPts val="0"/>
              </a:spcAft>
              <a:buNone/>
            </a:pPr>
            <a:r>
              <a:t/>
            </a:r>
            <a:endParaRPr sz="1800">
              <a:solidFill>
                <a:srgbClr val="FF6633"/>
              </a:solidFill>
              <a:latin typeface="Ubuntu"/>
              <a:ea typeface="Ubuntu"/>
              <a:cs typeface="Ubuntu"/>
              <a:sym typeface="Ubuntu"/>
            </a:endParaRPr>
          </a:p>
          <a:p>
            <a:pPr indent="0" lvl="0" marL="0" rtl="0" algn="just">
              <a:lnSpc>
                <a:spcPct val="115000"/>
              </a:lnSpc>
              <a:spcBef>
                <a:spcPts val="0"/>
              </a:spcBef>
              <a:spcAft>
                <a:spcPts val="0"/>
              </a:spcAft>
              <a:buClr>
                <a:schemeClr val="dk1"/>
              </a:buClr>
              <a:buSzPts val="1100"/>
              <a:buFont typeface="Arial"/>
              <a:buNone/>
            </a:pPr>
            <a:r>
              <a:t/>
            </a:r>
            <a:endParaRPr sz="1800">
              <a:solidFill>
                <a:srgbClr val="FF6633"/>
              </a:solidFill>
              <a:latin typeface="Ubuntu"/>
              <a:ea typeface="Ubuntu"/>
              <a:cs typeface="Ubuntu"/>
              <a:sym typeface="Ubuntu"/>
            </a:endParaRPr>
          </a:p>
          <a:p>
            <a:pPr indent="0" lvl="0" marL="0" rtl="0" algn="just">
              <a:lnSpc>
                <a:spcPct val="115000"/>
              </a:lnSpc>
              <a:spcBef>
                <a:spcPts val="0"/>
              </a:spcBef>
              <a:spcAft>
                <a:spcPts val="0"/>
              </a:spcAft>
              <a:buNone/>
            </a:pPr>
            <a:r>
              <a:t/>
            </a:r>
            <a:endParaRPr sz="1800">
              <a:solidFill>
                <a:srgbClr val="FF6633"/>
              </a:solidFill>
              <a:latin typeface="Ubuntu"/>
              <a:ea typeface="Ubuntu"/>
              <a:cs typeface="Ubuntu"/>
              <a:sym typeface="Ubuntu"/>
            </a:endParaRPr>
          </a:p>
          <a:p>
            <a:pPr indent="0" lvl="0" marL="0" rtl="0" algn="l">
              <a:lnSpc>
                <a:spcPct val="115000"/>
              </a:lnSpc>
              <a:spcBef>
                <a:spcPts val="0"/>
              </a:spcBef>
              <a:spcAft>
                <a:spcPts val="0"/>
              </a:spcAft>
              <a:buNone/>
            </a:pPr>
            <a:r>
              <a:t/>
            </a:r>
            <a:endParaRPr sz="1800">
              <a:solidFill>
                <a:srgbClr val="FF6633"/>
              </a:solidFill>
              <a:latin typeface="Ubuntu"/>
              <a:ea typeface="Ubuntu"/>
              <a:cs typeface="Ubuntu"/>
              <a:sym typeface="Ubuntu"/>
            </a:endParaRPr>
          </a:p>
          <a:p>
            <a:pPr indent="0" lvl="0" marL="0" rtl="0" algn="just">
              <a:lnSpc>
                <a:spcPct val="115000"/>
              </a:lnSpc>
              <a:spcBef>
                <a:spcPts val="0"/>
              </a:spcBef>
              <a:spcAft>
                <a:spcPts val="0"/>
              </a:spcAft>
              <a:buNone/>
            </a:pPr>
            <a:r>
              <a:t/>
            </a:r>
            <a:endParaRPr sz="1800">
              <a:solidFill>
                <a:srgbClr val="FF6633"/>
              </a:solidFill>
              <a:latin typeface="Ubuntu"/>
              <a:ea typeface="Ubuntu"/>
              <a:cs typeface="Ubuntu"/>
              <a:sym typeface="Ubuntu"/>
            </a:endParaRPr>
          </a:p>
        </p:txBody>
      </p:sp>
      <p:pic>
        <p:nvPicPr>
          <p:cNvPr id="140" name="Google Shape;140;p23"/>
          <p:cNvPicPr preferRelativeResize="0"/>
          <p:nvPr/>
        </p:nvPicPr>
        <p:blipFill>
          <a:blip r:embed="rId4">
            <a:alphaModFix/>
          </a:blip>
          <a:stretch>
            <a:fillRect/>
          </a:stretch>
        </p:blipFill>
        <p:spPr>
          <a:xfrm>
            <a:off x="7708025" y="0"/>
            <a:ext cx="1435975" cy="14359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pic>
        <p:nvPicPr>
          <p:cNvPr descr="phd101008s.gif" id="960" name="Google Shape;960;p59"/>
          <p:cNvPicPr preferRelativeResize="0"/>
          <p:nvPr/>
        </p:nvPicPr>
        <p:blipFill>
          <a:blip r:embed="rId3">
            <a:alphaModFix/>
          </a:blip>
          <a:stretch>
            <a:fillRect/>
          </a:stretch>
        </p:blipFill>
        <p:spPr>
          <a:xfrm>
            <a:off x="595075" y="22925"/>
            <a:ext cx="7953839"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831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Study case: House price prediction</a:t>
            </a:r>
            <a:endParaRPr/>
          </a:p>
        </p:txBody>
      </p:sp>
      <p:pic>
        <p:nvPicPr>
          <p:cNvPr id="146" name="Google Shape;146;p24"/>
          <p:cNvPicPr preferRelativeResize="0"/>
          <p:nvPr/>
        </p:nvPicPr>
        <p:blipFill>
          <a:blip r:embed="rId3">
            <a:alphaModFix/>
          </a:blip>
          <a:stretch>
            <a:fillRect/>
          </a:stretch>
        </p:blipFill>
        <p:spPr>
          <a:xfrm>
            <a:off x="3241950" y="1647925"/>
            <a:ext cx="1943100" cy="733425"/>
          </a:xfrm>
          <a:prstGeom prst="rect">
            <a:avLst/>
          </a:prstGeom>
          <a:noFill/>
          <a:ln>
            <a:noFill/>
          </a:ln>
        </p:spPr>
      </p:pic>
      <p:pic>
        <p:nvPicPr>
          <p:cNvPr id="147" name="Google Shape;147;p24"/>
          <p:cNvPicPr preferRelativeResize="0"/>
          <p:nvPr/>
        </p:nvPicPr>
        <p:blipFill>
          <a:blip r:embed="rId4">
            <a:alphaModFix/>
          </a:blip>
          <a:stretch>
            <a:fillRect/>
          </a:stretch>
        </p:blipFill>
        <p:spPr>
          <a:xfrm>
            <a:off x="7708025" y="0"/>
            <a:ext cx="1435975" cy="1435975"/>
          </a:xfrm>
          <a:prstGeom prst="rect">
            <a:avLst/>
          </a:prstGeom>
          <a:noFill/>
          <a:ln>
            <a:noFill/>
          </a:ln>
        </p:spPr>
      </p:pic>
      <p:sp>
        <p:nvSpPr>
          <p:cNvPr id="148" name="Google Shape;148;p24"/>
          <p:cNvSpPr txBox="1"/>
          <p:nvPr/>
        </p:nvSpPr>
        <p:spPr>
          <a:xfrm>
            <a:off x="245650" y="2228025"/>
            <a:ext cx="8728800" cy="27408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1800">
              <a:latin typeface="Ubuntu"/>
              <a:ea typeface="Ubuntu"/>
              <a:cs typeface="Ubuntu"/>
              <a:sym typeface="Ubuntu"/>
            </a:endParaRPr>
          </a:p>
          <a:p>
            <a:pPr indent="0" lvl="0" marL="0" rtl="0" algn="l">
              <a:lnSpc>
                <a:spcPct val="150000"/>
              </a:lnSpc>
              <a:spcBef>
                <a:spcPts val="0"/>
              </a:spcBef>
              <a:spcAft>
                <a:spcPts val="0"/>
              </a:spcAft>
              <a:buNone/>
            </a:pPr>
            <a:r>
              <a:rPr lang="en" sz="1800">
                <a:latin typeface="Ubuntu"/>
                <a:ea typeface="Ubuntu"/>
                <a:cs typeface="Ubuntu"/>
                <a:sym typeface="Ubuntu"/>
              </a:rPr>
              <a:t>T</a:t>
            </a:r>
            <a:r>
              <a:rPr lang="en" sz="1800">
                <a:solidFill>
                  <a:srgbClr val="000000"/>
                </a:solidFill>
                <a:latin typeface="Ubuntu"/>
                <a:ea typeface="Ubuntu"/>
                <a:cs typeface="Ubuntu"/>
                <a:sym typeface="Ubuntu"/>
              </a:rPr>
              <a:t>he gap between the predicted price </a:t>
            </a:r>
            <a:r>
              <a:rPr lang="en" sz="1800">
                <a:solidFill>
                  <a:schemeClr val="dk2"/>
                </a:solidFill>
                <a:latin typeface="Ubuntu"/>
                <a:ea typeface="Ubuntu"/>
                <a:cs typeface="Ubuntu"/>
                <a:sym typeface="Ubuntu"/>
              </a:rPr>
              <a:t>(ŷ)</a:t>
            </a:r>
            <a:r>
              <a:rPr lang="en" sz="1800">
                <a:solidFill>
                  <a:srgbClr val="000000"/>
                </a:solidFill>
                <a:latin typeface="Ubuntu"/>
                <a:ea typeface="Ubuntu"/>
                <a:cs typeface="Ubuntu"/>
                <a:sym typeface="Ubuntu"/>
              </a:rPr>
              <a:t> </a:t>
            </a:r>
            <a:r>
              <a:rPr lang="en" sz="1800">
                <a:latin typeface="Ubuntu"/>
                <a:ea typeface="Ubuntu"/>
                <a:cs typeface="Ubuntu"/>
                <a:sym typeface="Ubuntu"/>
              </a:rPr>
              <a:t>and</a:t>
            </a:r>
            <a:r>
              <a:rPr lang="en" sz="1800">
                <a:solidFill>
                  <a:srgbClr val="000000"/>
                </a:solidFill>
                <a:latin typeface="Ubuntu"/>
                <a:ea typeface="Ubuntu"/>
                <a:cs typeface="Ubuntu"/>
                <a:sym typeface="Ubuntu"/>
              </a:rPr>
              <a:t> one actually paid</a:t>
            </a:r>
            <a:r>
              <a:rPr lang="en" sz="1800">
                <a:latin typeface="Ubuntu"/>
                <a:ea typeface="Ubuntu"/>
                <a:cs typeface="Ubuntu"/>
                <a:sym typeface="Ubuntu"/>
              </a:rPr>
              <a:t> </a:t>
            </a:r>
            <a:r>
              <a:rPr lang="en" sz="1800">
                <a:solidFill>
                  <a:schemeClr val="dk2"/>
                </a:solidFill>
                <a:latin typeface="Ubuntu"/>
                <a:ea typeface="Ubuntu"/>
                <a:cs typeface="Ubuntu"/>
                <a:sym typeface="Ubuntu"/>
              </a:rPr>
              <a:t>(y)</a:t>
            </a:r>
            <a:r>
              <a:rPr lang="en" sz="1800">
                <a:latin typeface="Ubuntu"/>
                <a:ea typeface="Ubuntu"/>
                <a:cs typeface="Ubuntu"/>
                <a:sym typeface="Ubuntu"/>
              </a:rPr>
              <a:t> is the </a:t>
            </a:r>
            <a:r>
              <a:rPr b="1" lang="en" sz="1800">
                <a:latin typeface="Ubuntu"/>
                <a:ea typeface="Ubuntu"/>
                <a:cs typeface="Ubuntu"/>
                <a:sym typeface="Ubuntu"/>
              </a:rPr>
              <a:t>loss function</a:t>
            </a:r>
            <a:r>
              <a:rPr lang="en" sz="1800">
                <a:latin typeface="Ubuntu"/>
                <a:ea typeface="Ubuntu"/>
                <a:cs typeface="Ubuntu"/>
                <a:sym typeface="Ubuntu"/>
              </a:rPr>
              <a:t>. </a:t>
            </a:r>
            <a:endParaRPr sz="1800">
              <a:latin typeface="Ubuntu"/>
              <a:ea typeface="Ubuntu"/>
              <a:cs typeface="Ubuntu"/>
              <a:sym typeface="Ubuntu"/>
            </a:endParaRPr>
          </a:p>
          <a:p>
            <a:pPr indent="0" lvl="0" marL="0" rtl="0" algn="l">
              <a:lnSpc>
                <a:spcPct val="150000"/>
              </a:lnSpc>
              <a:spcBef>
                <a:spcPts val="0"/>
              </a:spcBef>
              <a:spcAft>
                <a:spcPts val="0"/>
              </a:spcAft>
              <a:buNone/>
            </a:pPr>
            <a:r>
              <a:rPr lang="en" sz="1800">
                <a:latin typeface="Ubuntu"/>
                <a:ea typeface="Ubuntu"/>
                <a:cs typeface="Ubuntu"/>
                <a:sym typeface="Ubuntu"/>
              </a:rPr>
              <a:t>For example, a popular loss function is the Euclidean distance:</a:t>
            </a:r>
            <a:endParaRPr sz="1800">
              <a:latin typeface="Ubuntu"/>
              <a:ea typeface="Ubuntu"/>
              <a:cs typeface="Ubuntu"/>
              <a:sym typeface="Ubuntu"/>
            </a:endParaRPr>
          </a:p>
          <a:p>
            <a:pPr indent="0" lvl="0" marL="0" rtl="0" algn="l">
              <a:lnSpc>
                <a:spcPct val="150000"/>
              </a:lnSpc>
              <a:spcBef>
                <a:spcPts val="0"/>
              </a:spcBef>
              <a:spcAft>
                <a:spcPts val="0"/>
              </a:spcAft>
              <a:buNone/>
            </a:pPr>
            <a:r>
              <a:t/>
            </a:r>
            <a:endParaRPr sz="1800">
              <a:latin typeface="Ubuntu"/>
              <a:ea typeface="Ubuntu"/>
              <a:cs typeface="Ubuntu"/>
              <a:sym typeface="Ubuntu"/>
            </a:endParaRPr>
          </a:p>
          <a:p>
            <a:pPr indent="0" lvl="0" marL="0" rtl="0" algn="l">
              <a:lnSpc>
                <a:spcPct val="150000"/>
              </a:lnSpc>
              <a:spcBef>
                <a:spcPts val="0"/>
              </a:spcBef>
              <a:spcAft>
                <a:spcPts val="0"/>
              </a:spcAft>
              <a:buNone/>
            </a:pPr>
            <a:r>
              <a:t/>
            </a:r>
            <a:endParaRPr sz="1800">
              <a:latin typeface="Ubuntu"/>
              <a:ea typeface="Ubuntu"/>
              <a:cs typeface="Ubuntu"/>
              <a:sym typeface="Ubuntu"/>
            </a:endParaRPr>
          </a:p>
          <a:p>
            <a:pPr indent="0" lvl="0" marL="0" rtl="0" algn="l">
              <a:lnSpc>
                <a:spcPct val="150000"/>
              </a:lnSpc>
              <a:spcBef>
                <a:spcPts val="0"/>
              </a:spcBef>
              <a:spcAft>
                <a:spcPts val="0"/>
              </a:spcAft>
              <a:buNone/>
            </a:pPr>
            <a:r>
              <a:rPr lang="en" sz="1800">
                <a:latin typeface="Ubuntu"/>
                <a:ea typeface="Ubuntu"/>
                <a:cs typeface="Ubuntu"/>
                <a:sym typeface="Ubuntu"/>
              </a:rPr>
              <a:t>also referred as “L2 distance” or “Square Error”. </a:t>
            </a:r>
            <a:endParaRPr sz="1800">
              <a:solidFill>
                <a:srgbClr val="000000"/>
              </a:solidFill>
              <a:latin typeface="Ubuntu"/>
              <a:ea typeface="Ubuntu"/>
              <a:cs typeface="Ubuntu"/>
              <a:sym typeface="Ubuntu"/>
            </a:endParaRPr>
          </a:p>
        </p:txBody>
      </p:sp>
      <p:sp>
        <p:nvSpPr>
          <p:cNvPr id="149" name="Google Shape;149;p24"/>
          <p:cNvSpPr txBox="1"/>
          <p:nvPr/>
        </p:nvSpPr>
        <p:spPr>
          <a:xfrm>
            <a:off x="83100" y="1017925"/>
            <a:ext cx="7651200" cy="524100"/>
          </a:xfrm>
          <a:prstGeom prst="rect">
            <a:avLst/>
          </a:prstGeom>
          <a:noFill/>
          <a:ln cap="flat" cmpd="sng" w="9525">
            <a:solidFill>
              <a:srgbClr val="FF6633"/>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u="sng">
                <a:solidFill>
                  <a:srgbClr val="FF6633"/>
                </a:solidFill>
                <a:latin typeface="Ubuntu"/>
                <a:ea typeface="Ubuntu"/>
                <a:cs typeface="Ubuntu"/>
                <a:sym typeface="Ubuntu"/>
              </a:rPr>
              <a:t>Question</a:t>
            </a:r>
            <a:r>
              <a:rPr lang="en" sz="1800">
                <a:solidFill>
                  <a:srgbClr val="FF6633"/>
                </a:solidFill>
                <a:latin typeface="Ubuntu"/>
                <a:ea typeface="Ubuntu"/>
                <a:cs typeface="Ubuntu"/>
                <a:sym typeface="Ubuntu"/>
              </a:rPr>
              <a:t>: How could we compare the quality of the predicted prices ?</a:t>
            </a:r>
            <a:endParaRPr sz="1800">
              <a:solidFill>
                <a:srgbClr val="FF6633"/>
              </a:solidFill>
              <a:latin typeface="Ubuntu"/>
              <a:ea typeface="Ubuntu"/>
              <a:cs typeface="Ubuntu"/>
              <a:sym typeface="Ubuntu"/>
            </a:endParaRPr>
          </a:p>
          <a:p>
            <a:pPr indent="0" lvl="0" marL="0" rtl="0" algn="l">
              <a:lnSpc>
                <a:spcPct val="115000"/>
              </a:lnSpc>
              <a:spcBef>
                <a:spcPts val="0"/>
              </a:spcBef>
              <a:spcAft>
                <a:spcPts val="0"/>
              </a:spcAft>
              <a:buNone/>
            </a:pPr>
            <a:r>
              <a:t/>
            </a:r>
            <a:endParaRPr sz="1800">
              <a:solidFill>
                <a:srgbClr val="FF6633"/>
              </a:solidFill>
              <a:latin typeface="Ubuntu"/>
              <a:ea typeface="Ubuntu"/>
              <a:cs typeface="Ubuntu"/>
              <a:sym typeface="Ubuntu"/>
            </a:endParaRPr>
          </a:p>
          <a:p>
            <a:pPr indent="0" lvl="0" marL="0" rtl="0" algn="just">
              <a:lnSpc>
                <a:spcPct val="115000"/>
              </a:lnSpc>
              <a:spcBef>
                <a:spcPts val="0"/>
              </a:spcBef>
              <a:spcAft>
                <a:spcPts val="0"/>
              </a:spcAft>
              <a:buNone/>
            </a:pPr>
            <a:r>
              <a:t/>
            </a:r>
            <a:endParaRPr sz="1800">
              <a:solidFill>
                <a:srgbClr val="FF6633"/>
              </a:solidFill>
              <a:latin typeface="Ubuntu"/>
              <a:ea typeface="Ubuntu"/>
              <a:cs typeface="Ubuntu"/>
              <a:sym typeface="Ubuntu"/>
            </a:endParaRPr>
          </a:p>
        </p:txBody>
      </p:sp>
      <p:pic>
        <p:nvPicPr>
          <p:cNvPr id="150" name="Google Shape;150;p24"/>
          <p:cNvPicPr preferRelativeResize="0"/>
          <p:nvPr/>
        </p:nvPicPr>
        <p:blipFill>
          <a:blip r:embed="rId5">
            <a:alphaModFix/>
          </a:blip>
          <a:stretch>
            <a:fillRect/>
          </a:stretch>
        </p:blipFill>
        <p:spPr>
          <a:xfrm>
            <a:off x="1686525" y="3767525"/>
            <a:ext cx="5676900" cy="819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831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Study case: House price prediction</a:t>
            </a:r>
            <a:endParaRPr/>
          </a:p>
        </p:txBody>
      </p:sp>
      <p:pic>
        <p:nvPicPr>
          <p:cNvPr id="156" name="Google Shape;156;p25"/>
          <p:cNvPicPr preferRelativeResize="0"/>
          <p:nvPr/>
        </p:nvPicPr>
        <p:blipFill>
          <a:blip r:embed="rId3">
            <a:alphaModFix/>
          </a:blip>
          <a:stretch>
            <a:fillRect/>
          </a:stretch>
        </p:blipFill>
        <p:spPr>
          <a:xfrm>
            <a:off x="7708025" y="0"/>
            <a:ext cx="1435975" cy="1435975"/>
          </a:xfrm>
          <a:prstGeom prst="rect">
            <a:avLst/>
          </a:prstGeom>
          <a:noFill/>
          <a:ln>
            <a:noFill/>
          </a:ln>
        </p:spPr>
      </p:pic>
      <p:sp>
        <p:nvSpPr>
          <p:cNvPr id="157" name="Google Shape;157;p25"/>
          <p:cNvSpPr txBox="1"/>
          <p:nvPr/>
        </p:nvSpPr>
        <p:spPr>
          <a:xfrm>
            <a:off x="83100" y="1017925"/>
            <a:ext cx="7651200" cy="524100"/>
          </a:xfrm>
          <a:prstGeom prst="rect">
            <a:avLst/>
          </a:prstGeom>
          <a:noFill/>
          <a:ln cap="flat" cmpd="sng" w="9525">
            <a:solidFill>
              <a:srgbClr val="FF6633"/>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u="sng">
                <a:solidFill>
                  <a:srgbClr val="FF6633"/>
                </a:solidFill>
                <a:latin typeface="Ubuntu"/>
                <a:ea typeface="Ubuntu"/>
                <a:cs typeface="Ubuntu"/>
                <a:sym typeface="Ubuntu"/>
              </a:rPr>
              <a:t>Question</a:t>
            </a:r>
            <a:r>
              <a:rPr lang="en" sz="1800">
                <a:solidFill>
                  <a:srgbClr val="FF6633"/>
                </a:solidFill>
                <a:latin typeface="Ubuntu"/>
                <a:ea typeface="Ubuntu"/>
                <a:cs typeface="Ubuntu"/>
                <a:sym typeface="Ubuntu"/>
              </a:rPr>
              <a:t>: What is the shape of the loss function with respect to w ?</a:t>
            </a:r>
            <a:endParaRPr sz="1800">
              <a:solidFill>
                <a:srgbClr val="FF6633"/>
              </a:solidFill>
              <a:latin typeface="Ubuntu"/>
              <a:ea typeface="Ubuntu"/>
              <a:cs typeface="Ubuntu"/>
              <a:sym typeface="Ubuntu"/>
            </a:endParaRPr>
          </a:p>
          <a:p>
            <a:pPr indent="0" lvl="0" marL="0" rtl="0" algn="l">
              <a:lnSpc>
                <a:spcPct val="115000"/>
              </a:lnSpc>
              <a:spcBef>
                <a:spcPts val="0"/>
              </a:spcBef>
              <a:spcAft>
                <a:spcPts val="0"/>
              </a:spcAft>
              <a:buNone/>
            </a:pPr>
            <a:r>
              <a:t/>
            </a:r>
            <a:endParaRPr sz="1800">
              <a:solidFill>
                <a:srgbClr val="FF6633"/>
              </a:solidFill>
              <a:latin typeface="Ubuntu"/>
              <a:ea typeface="Ubuntu"/>
              <a:cs typeface="Ubuntu"/>
              <a:sym typeface="Ubuntu"/>
            </a:endParaRPr>
          </a:p>
          <a:p>
            <a:pPr indent="0" lvl="0" marL="0" rtl="0" algn="just">
              <a:lnSpc>
                <a:spcPct val="115000"/>
              </a:lnSpc>
              <a:spcBef>
                <a:spcPts val="0"/>
              </a:spcBef>
              <a:spcAft>
                <a:spcPts val="0"/>
              </a:spcAft>
              <a:buNone/>
            </a:pPr>
            <a:r>
              <a:t/>
            </a:r>
            <a:endParaRPr sz="1800">
              <a:solidFill>
                <a:srgbClr val="FF6633"/>
              </a:solidFill>
              <a:latin typeface="Ubuntu"/>
              <a:ea typeface="Ubuntu"/>
              <a:cs typeface="Ubuntu"/>
              <a:sym typeface="Ubuntu"/>
            </a:endParaRPr>
          </a:p>
        </p:txBody>
      </p:sp>
      <p:pic>
        <p:nvPicPr>
          <p:cNvPr id="158" name="Google Shape;158;p25"/>
          <p:cNvPicPr preferRelativeResize="0"/>
          <p:nvPr/>
        </p:nvPicPr>
        <p:blipFill>
          <a:blip r:embed="rId4">
            <a:alphaModFix/>
          </a:blip>
          <a:stretch>
            <a:fillRect/>
          </a:stretch>
        </p:blipFill>
        <p:spPr>
          <a:xfrm>
            <a:off x="1545475" y="2039925"/>
            <a:ext cx="5676900" cy="819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831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Study case: House price prediction</a:t>
            </a:r>
            <a:endParaRPr/>
          </a:p>
        </p:txBody>
      </p:sp>
      <p:pic>
        <p:nvPicPr>
          <p:cNvPr id="164" name="Google Shape;164;p26"/>
          <p:cNvPicPr preferRelativeResize="0"/>
          <p:nvPr/>
        </p:nvPicPr>
        <p:blipFill>
          <a:blip r:embed="rId3">
            <a:alphaModFix/>
          </a:blip>
          <a:stretch>
            <a:fillRect/>
          </a:stretch>
        </p:blipFill>
        <p:spPr>
          <a:xfrm>
            <a:off x="7708025" y="0"/>
            <a:ext cx="1435975" cy="1435975"/>
          </a:xfrm>
          <a:prstGeom prst="rect">
            <a:avLst/>
          </a:prstGeom>
          <a:noFill/>
          <a:ln>
            <a:noFill/>
          </a:ln>
        </p:spPr>
      </p:pic>
      <p:sp>
        <p:nvSpPr>
          <p:cNvPr id="165" name="Google Shape;165;p26"/>
          <p:cNvSpPr txBox="1"/>
          <p:nvPr/>
        </p:nvSpPr>
        <p:spPr>
          <a:xfrm>
            <a:off x="83100" y="1017925"/>
            <a:ext cx="7651200" cy="524100"/>
          </a:xfrm>
          <a:prstGeom prst="rect">
            <a:avLst/>
          </a:prstGeom>
          <a:noFill/>
          <a:ln cap="flat" cmpd="sng" w="9525">
            <a:solidFill>
              <a:srgbClr val="FF6633"/>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u="sng">
                <a:solidFill>
                  <a:srgbClr val="FF6633"/>
                </a:solidFill>
                <a:latin typeface="Ubuntu"/>
                <a:ea typeface="Ubuntu"/>
                <a:cs typeface="Ubuntu"/>
                <a:sym typeface="Ubuntu"/>
              </a:rPr>
              <a:t>Question</a:t>
            </a:r>
            <a:r>
              <a:rPr lang="en" sz="1800">
                <a:solidFill>
                  <a:srgbClr val="FF6633"/>
                </a:solidFill>
                <a:latin typeface="Ubuntu"/>
                <a:ea typeface="Ubuntu"/>
                <a:cs typeface="Ubuntu"/>
                <a:sym typeface="Ubuntu"/>
              </a:rPr>
              <a:t>: What is the shape of the loss function with respect to w ?</a:t>
            </a:r>
            <a:endParaRPr sz="1800">
              <a:solidFill>
                <a:srgbClr val="FF6633"/>
              </a:solidFill>
              <a:latin typeface="Ubuntu"/>
              <a:ea typeface="Ubuntu"/>
              <a:cs typeface="Ubuntu"/>
              <a:sym typeface="Ubuntu"/>
            </a:endParaRPr>
          </a:p>
          <a:p>
            <a:pPr indent="0" lvl="0" marL="0" rtl="0" algn="l">
              <a:lnSpc>
                <a:spcPct val="115000"/>
              </a:lnSpc>
              <a:spcBef>
                <a:spcPts val="0"/>
              </a:spcBef>
              <a:spcAft>
                <a:spcPts val="0"/>
              </a:spcAft>
              <a:buNone/>
            </a:pPr>
            <a:r>
              <a:t/>
            </a:r>
            <a:endParaRPr sz="1800">
              <a:solidFill>
                <a:srgbClr val="FF6633"/>
              </a:solidFill>
              <a:latin typeface="Ubuntu"/>
              <a:ea typeface="Ubuntu"/>
              <a:cs typeface="Ubuntu"/>
              <a:sym typeface="Ubuntu"/>
            </a:endParaRPr>
          </a:p>
          <a:p>
            <a:pPr indent="0" lvl="0" marL="0" rtl="0" algn="just">
              <a:lnSpc>
                <a:spcPct val="115000"/>
              </a:lnSpc>
              <a:spcBef>
                <a:spcPts val="0"/>
              </a:spcBef>
              <a:spcAft>
                <a:spcPts val="0"/>
              </a:spcAft>
              <a:buNone/>
            </a:pPr>
            <a:r>
              <a:t/>
            </a:r>
            <a:endParaRPr sz="1800">
              <a:solidFill>
                <a:srgbClr val="FF6633"/>
              </a:solidFill>
              <a:latin typeface="Ubuntu"/>
              <a:ea typeface="Ubuntu"/>
              <a:cs typeface="Ubuntu"/>
              <a:sym typeface="Ubuntu"/>
            </a:endParaRPr>
          </a:p>
        </p:txBody>
      </p:sp>
      <p:pic>
        <p:nvPicPr>
          <p:cNvPr id="166" name="Google Shape;166;p26"/>
          <p:cNvPicPr preferRelativeResize="0"/>
          <p:nvPr/>
        </p:nvPicPr>
        <p:blipFill>
          <a:blip r:embed="rId4">
            <a:alphaModFix/>
          </a:blip>
          <a:stretch>
            <a:fillRect/>
          </a:stretch>
        </p:blipFill>
        <p:spPr>
          <a:xfrm>
            <a:off x="148925" y="2386550"/>
            <a:ext cx="3968944" cy="572700"/>
          </a:xfrm>
          <a:prstGeom prst="rect">
            <a:avLst/>
          </a:prstGeom>
          <a:noFill/>
          <a:ln>
            <a:noFill/>
          </a:ln>
        </p:spPr>
      </p:pic>
      <p:grpSp>
        <p:nvGrpSpPr>
          <p:cNvPr id="167" name="Google Shape;167;p26"/>
          <p:cNvGrpSpPr/>
          <p:nvPr/>
        </p:nvGrpSpPr>
        <p:grpSpPr>
          <a:xfrm>
            <a:off x="5528238" y="1778957"/>
            <a:ext cx="2743070" cy="2030301"/>
            <a:chOff x="4419000" y="1700588"/>
            <a:chExt cx="4184699" cy="3096387"/>
          </a:xfrm>
        </p:grpSpPr>
        <p:pic>
          <p:nvPicPr>
            <p:cNvPr id="168" name="Google Shape;168;p26"/>
            <p:cNvPicPr preferRelativeResize="0"/>
            <p:nvPr/>
          </p:nvPicPr>
          <p:blipFill rotWithShape="1">
            <a:blip r:embed="rId5">
              <a:alphaModFix/>
            </a:blip>
            <a:srcRect b="0" l="6818" r="5761" t="0"/>
            <a:stretch/>
          </p:blipFill>
          <p:spPr>
            <a:xfrm>
              <a:off x="4488900" y="1700588"/>
              <a:ext cx="4114799" cy="3096387"/>
            </a:xfrm>
            <a:prstGeom prst="rect">
              <a:avLst/>
            </a:prstGeom>
            <a:noFill/>
            <a:ln>
              <a:noFill/>
            </a:ln>
          </p:spPr>
        </p:pic>
        <p:sp>
          <p:nvSpPr>
            <p:cNvPr id="169" name="Google Shape;169;p26"/>
            <p:cNvSpPr/>
            <p:nvPr/>
          </p:nvSpPr>
          <p:spPr>
            <a:xfrm>
              <a:off x="5320050" y="3279125"/>
              <a:ext cx="1460400" cy="275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6"/>
            <p:cNvSpPr/>
            <p:nvPr/>
          </p:nvSpPr>
          <p:spPr>
            <a:xfrm>
              <a:off x="7112175" y="3348625"/>
              <a:ext cx="1460400" cy="275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p:nvPr/>
          </p:nvSpPr>
          <p:spPr>
            <a:xfrm>
              <a:off x="5957875" y="3202925"/>
              <a:ext cx="444600" cy="952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6"/>
            <p:cNvSpPr/>
            <p:nvPr/>
          </p:nvSpPr>
          <p:spPr>
            <a:xfrm>
              <a:off x="7862875" y="3202925"/>
              <a:ext cx="638100" cy="275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6"/>
            <p:cNvSpPr/>
            <p:nvPr/>
          </p:nvSpPr>
          <p:spPr>
            <a:xfrm>
              <a:off x="6733975" y="3384125"/>
              <a:ext cx="273000" cy="65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6"/>
            <p:cNvSpPr/>
            <p:nvPr/>
          </p:nvSpPr>
          <p:spPr>
            <a:xfrm>
              <a:off x="7089225" y="3393650"/>
              <a:ext cx="273000" cy="65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6"/>
            <p:cNvSpPr/>
            <p:nvPr/>
          </p:nvSpPr>
          <p:spPr>
            <a:xfrm>
              <a:off x="7045625" y="2055700"/>
              <a:ext cx="444600" cy="275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6"/>
            <p:cNvSpPr/>
            <p:nvPr/>
          </p:nvSpPr>
          <p:spPr>
            <a:xfrm>
              <a:off x="4419000" y="1835575"/>
              <a:ext cx="444600" cy="275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L</a:t>
              </a:r>
              <a:r>
                <a:rPr baseline="-25000" lang="en">
                  <a:solidFill>
                    <a:srgbClr val="0000FF"/>
                  </a:solidFill>
                </a:rPr>
                <a:t>w</a:t>
              </a:r>
              <a:endParaRPr baseline="-25000">
                <a:solidFill>
                  <a:srgbClr val="0000FF"/>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831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Study case: House price prediction</a:t>
            </a:r>
            <a:endParaRPr/>
          </a:p>
        </p:txBody>
      </p:sp>
      <p:pic>
        <p:nvPicPr>
          <p:cNvPr id="182" name="Google Shape;182;p27"/>
          <p:cNvPicPr preferRelativeResize="0"/>
          <p:nvPr/>
        </p:nvPicPr>
        <p:blipFill>
          <a:blip r:embed="rId3">
            <a:alphaModFix/>
          </a:blip>
          <a:stretch>
            <a:fillRect/>
          </a:stretch>
        </p:blipFill>
        <p:spPr>
          <a:xfrm>
            <a:off x="7708025" y="0"/>
            <a:ext cx="1435975" cy="1435975"/>
          </a:xfrm>
          <a:prstGeom prst="rect">
            <a:avLst/>
          </a:prstGeom>
          <a:noFill/>
          <a:ln>
            <a:noFill/>
          </a:ln>
        </p:spPr>
      </p:pic>
      <p:sp>
        <p:nvSpPr>
          <p:cNvPr id="183" name="Google Shape;183;p27"/>
          <p:cNvSpPr txBox="1"/>
          <p:nvPr/>
        </p:nvSpPr>
        <p:spPr>
          <a:xfrm>
            <a:off x="83100" y="1017925"/>
            <a:ext cx="7651200" cy="524100"/>
          </a:xfrm>
          <a:prstGeom prst="rect">
            <a:avLst/>
          </a:prstGeom>
          <a:noFill/>
          <a:ln cap="flat" cmpd="sng" w="9525">
            <a:solidFill>
              <a:srgbClr val="FF6633"/>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u="sng">
                <a:solidFill>
                  <a:srgbClr val="FF6633"/>
                </a:solidFill>
                <a:latin typeface="Ubuntu"/>
                <a:ea typeface="Ubuntu"/>
                <a:cs typeface="Ubuntu"/>
                <a:sym typeface="Ubuntu"/>
              </a:rPr>
              <a:t>Question</a:t>
            </a:r>
            <a:r>
              <a:rPr lang="en" sz="1800">
                <a:solidFill>
                  <a:srgbClr val="FF6633"/>
                </a:solidFill>
                <a:latin typeface="Ubuntu"/>
                <a:ea typeface="Ubuntu"/>
                <a:cs typeface="Ubuntu"/>
                <a:sym typeface="Ubuntu"/>
              </a:rPr>
              <a:t>: What is the shape of the loss function with respect to w ?</a:t>
            </a:r>
            <a:endParaRPr sz="1800">
              <a:solidFill>
                <a:srgbClr val="FF6633"/>
              </a:solidFill>
              <a:latin typeface="Ubuntu"/>
              <a:ea typeface="Ubuntu"/>
              <a:cs typeface="Ubuntu"/>
              <a:sym typeface="Ubuntu"/>
            </a:endParaRPr>
          </a:p>
          <a:p>
            <a:pPr indent="0" lvl="0" marL="0" rtl="0" algn="l">
              <a:lnSpc>
                <a:spcPct val="115000"/>
              </a:lnSpc>
              <a:spcBef>
                <a:spcPts val="0"/>
              </a:spcBef>
              <a:spcAft>
                <a:spcPts val="0"/>
              </a:spcAft>
              <a:buNone/>
            </a:pPr>
            <a:r>
              <a:t/>
            </a:r>
            <a:endParaRPr sz="1800">
              <a:solidFill>
                <a:srgbClr val="FF6633"/>
              </a:solidFill>
              <a:latin typeface="Ubuntu"/>
              <a:ea typeface="Ubuntu"/>
              <a:cs typeface="Ubuntu"/>
              <a:sym typeface="Ubuntu"/>
            </a:endParaRPr>
          </a:p>
          <a:p>
            <a:pPr indent="0" lvl="0" marL="0" rtl="0" algn="just">
              <a:lnSpc>
                <a:spcPct val="115000"/>
              </a:lnSpc>
              <a:spcBef>
                <a:spcPts val="0"/>
              </a:spcBef>
              <a:spcAft>
                <a:spcPts val="0"/>
              </a:spcAft>
              <a:buNone/>
            </a:pPr>
            <a:r>
              <a:t/>
            </a:r>
            <a:endParaRPr sz="1800">
              <a:solidFill>
                <a:srgbClr val="FF6633"/>
              </a:solidFill>
              <a:latin typeface="Ubuntu"/>
              <a:ea typeface="Ubuntu"/>
              <a:cs typeface="Ubuntu"/>
              <a:sym typeface="Ubuntu"/>
            </a:endParaRPr>
          </a:p>
        </p:txBody>
      </p:sp>
      <p:pic>
        <p:nvPicPr>
          <p:cNvPr id="184" name="Google Shape;184;p27"/>
          <p:cNvPicPr preferRelativeResize="0"/>
          <p:nvPr/>
        </p:nvPicPr>
        <p:blipFill>
          <a:blip r:embed="rId4">
            <a:alphaModFix/>
          </a:blip>
          <a:stretch>
            <a:fillRect/>
          </a:stretch>
        </p:blipFill>
        <p:spPr>
          <a:xfrm>
            <a:off x="518725" y="1971925"/>
            <a:ext cx="3968944" cy="572700"/>
          </a:xfrm>
          <a:prstGeom prst="rect">
            <a:avLst/>
          </a:prstGeom>
          <a:noFill/>
          <a:ln>
            <a:noFill/>
          </a:ln>
        </p:spPr>
      </p:pic>
      <p:grpSp>
        <p:nvGrpSpPr>
          <p:cNvPr id="185" name="Google Shape;185;p27"/>
          <p:cNvGrpSpPr/>
          <p:nvPr/>
        </p:nvGrpSpPr>
        <p:grpSpPr>
          <a:xfrm>
            <a:off x="5528238" y="1778957"/>
            <a:ext cx="2743070" cy="2030301"/>
            <a:chOff x="4419000" y="1700588"/>
            <a:chExt cx="4184699" cy="3096387"/>
          </a:xfrm>
        </p:grpSpPr>
        <p:pic>
          <p:nvPicPr>
            <p:cNvPr id="186" name="Google Shape;186;p27"/>
            <p:cNvPicPr preferRelativeResize="0"/>
            <p:nvPr/>
          </p:nvPicPr>
          <p:blipFill rotWithShape="1">
            <a:blip r:embed="rId5">
              <a:alphaModFix/>
            </a:blip>
            <a:srcRect b="0" l="6818" r="5761" t="0"/>
            <a:stretch/>
          </p:blipFill>
          <p:spPr>
            <a:xfrm>
              <a:off x="4488900" y="1700588"/>
              <a:ext cx="4114799" cy="3096387"/>
            </a:xfrm>
            <a:prstGeom prst="rect">
              <a:avLst/>
            </a:prstGeom>
            <a:noFill/>
            <a:ln>
              <a:noFill/>
            </a:ln>
          </p:spPr>
        </p:pic>
        <p:sp>
          <p:nvSpPr>
            <p:cNvPr id="187" name="Google Shape;187;p27"/>
            <p:cNvSpPr/>
            <p:nvPr/>
          </p:nvSpPr>
          <p:spPr>
            <a:xfrm>
              <a:off x="5320050" y="3279125"/>
              <a:ext cx="1460400" cy="275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p:nvPr/>
          </p:nvSpPr>
          <p:spPr>
            <a:xfrm>
              <a:off x="7112175" y="3348625"/>
              <a:ext cx="1460400" cy="275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p:nvPr/>
          </p:nvSpPr>
          <p:spPr>
            <a:xfrm>
              <a:off x="5957875" y="3202925"/>
              <a:ext cx="444600" cy="952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7"/>
            <p:cNvSpPr/>
            <p:nvPr/>
          </p:nvSpPr>
          <p:spPr>
            <a:xfrm>
              <a:off x="7862875" y="3202925"/>
              <a:ext cx="638100" cy="275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7"/>
            <p:cNvSpPr/>
            <p:nvPr/>
          </p:nvSpPr>
          <p:spPr>
            <a:xfrm>
              <a:off x="6733975" y="3384125"/>
              <a:ext cx="273000" cy="65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7"/>
            <p:cNvSpPr/>
            <p:nvPr/>
          </p:nvSpPr>
          <p:spPr>
            <a:xfrm>
              <a:off x="7089225" y="3393650"/>
              <a:ext cx="273000" cy="65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7"/>
            <p:cNvSpPr/>
            <p:nvPr/>
          </p:nvSpPr>
          <p:spPr>
            <a:xfrm>
              <a:off x="7045625" y="2055700"/>
              <a:ext cx="444600" cy="275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7"/>
            <p:cNvSpPr/>
            <p:nvPr/>
          </p:nvSpPr>
          <p:spPr>
            <a:xfrm>
              <a:off x="4419000" y="1835575"/>
              <a:ext cx="444600" cy="275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L</a:t>
              </a:r>
              <a:r>
                <a:rPr baseline="-25000" lang="en">
                  <a:solidFill>
                    <a:srgbClr val="0000FF"/>
                  </a:solidFill>
                </a:rPr>
                <a:t>w</a:t>
              </a:r>
              <a:endParaRPr baseline="-25000">
                <a:solidFill>
                  <a:srgbClr val="0000FF"/>
                </a:solidFill>
              </a:endParaRPr>
            </a:p>
          </p:txBody>
        </p:sp>
      </p:grpSp>
      <p:pic>
        <p:nvPicPr>
          <p:cNvPr id="195" name="Google Shape;195;p27"/>
          <p:cNvPicPr preferRelativeResize="0"/>
          <p:nvPr/>
        </p:nvPicPr>
        <p:blipFill>
          <a:blip r:embed="rId6">
            <a:alphaModFix/>
          </a:blip>
          <a:stretch>
            <a:fillRect/>
          </a:stretch>
        </p:blipFill>
        <p:spPr>
          <a:xfrm>
            <a:off x="148925" y="4152226"/>
            <a:ext cx="8268601" cy="850600"/>
          </a:xfrm>
          <a:prstGeom prst="rect">
            <a:avLst/>
          </a:prstGeom>
          <a:noFill/>
          <a:ln>
            <a:noFill/>
          </a:ln>
        </p:spPr>
      </p:pic>
      <p:pic>
        <p:nvPicPr>
          <p:cNvPr id="196" name="Google Shape;196;p27"/>
          <p:cNvPicPr preferRelativeResize="0"/>
          <p:nvPr/>
        </p:nvPicPr>
        <p:blipFill>
          <a:blip r:embed="rId7">
            <a:alphaModFix/>
          </a:blip>
          <a:stretch>
            <a:fillRect/>
          </a:stretch>
        </p:blipFill>
        <p:spPr>
          <a:xfrm>
            <a:off x="1949875" y="3193675"/>
            <a:ext cx="2584126" cy="479250"/>
          </a:xfrm>
          <a:prstGeom prst="rect">
            <a:avLst/>
          </a:prstGeom>
          <a:noFill/>
          <a:ln>
            <a:noFill/>
          </a:ln>
        </p:spPr>
      </p:pic>
      <p:cxnSp>
        <p:nvCxnSpPr>
          <p:cNvPr id="197" name="Google Shape;197;p27"/>
          <p:cNvCxnSpPr>
            <a:stCxn id="196" idx="2"/>
          </p:cNvCxnSpPr>
          <p:nvPr/>
        </p:nvCxnSpPr>
        <p:spPr>
          <a:xfrm flipH="1">
            <a:off x="2969538" y="3672925"/>
            <a:ext cx="272400" cy="7647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nvSpPr>
        <p:spPr>
          <a:xfrm>
            <a:off x="228600" y="735850"/>
            <a:ext cx="4463400" cy="4287600"/>
          </a:xfrm>
          <a:prstGeom prst="rect">
            <a:avLst/>
          </a:prstGeom>
          <a:noFill/>
          <a:ln cap="flat" cmpd="sng" w="9525">
            <a:solidFill>
              <a:srgbClr val="FF6633"/>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u="sng">
                <a:solidFill>
                  <a:srgbClr val="FF6633"/>
                </a:solidFill>
                <a:latin typeface="Ubuntu"/>
                <a:ea typeface="Ubuntu"/>
                <a:cs typeface="Ubuntu"/>
                <a:sym typeface="Ubuntu"/>
              </a:rPr>
              <a:t>Discussion</a:t>
            </a:r>
            <a:r>
              <a:rPr lang="en" sz="1800">
                <a:solidFill>
                  <a:srgbClr val="FF6633"/>
                </a:solidFill>
                <a:latin typeface="Ubuntu"/>
                <a:ea typeface="Ubuntu"/>
                <a:cs typeface="Ubuntu"/>
                <a:sym typeface="Ubuntu"/>
              </a:rPr>
              <a:t>: Given a pair of training data (y, ŷ), we would like to update the current w</a:t>
            </a:r>
            <a:r>
              <a:rPr baseline="-25000" lang="en" sz="1800">
                <a:solidFill>
                  <a:srgbClr val="FF6633"/>
                </a:solidFill>
                <a:latin typeface="Ubuntu"/>
                <a:ea typeface="Ubuntu"/>
                <a:cs typeface="Ubuntu"/>
                <a:sym typeface="Ubuntu"/>
              </a:rPr>
              <a:t>t</a:t>
            </a:r>
            <a:r>
              <a:rPr lang="en" sz="1800">
                <a:solidFill>
                  <a:srgbClr val="FF6633"/>
                </a:solidFill>
                <a:latin typeface="Ubuntu"/>
                <a:ea typeface="Ubuntu"/>
                <a:cs typeface="Ubuntu"/>
                <a:sym typeface="Ubuntu"/>
              </a:rPr>
              <a:t> value to a new w</a:t>
            </a:r>
            <a:r>
              <a:rPr baseline="-25000" lang="en" sz="1800">
                <a:solidFill>
                  <a:srgbClr val="FF6633"/>
                </a:solidFill>
                <a:latin typeface="Ubuntu"/>
                <a:ea typeface="Ubuntu"/>
                <a:cs typeface="Ubuntu"/>
                <a:sym typeface="Ubuntu"/>
              </a:rPr>
              <a:t>t+1</a:t>
            </a:r>
            <a:r>
              <a:rPr lang="en" sz="1800">
                <a:solidFill>
                  <a:srgbClr val="FF6633"/>
                </a:solidFill>
                <a:latin typeface="Ubuntu"/>
                <a:ea typeface="Ubuntu"/>
                <a:cs typeface="Ubuntu"/>
                <a:sym typeface="Ubuntu"/>
              </a:rPr>
              <a:t> based on the loss function L</a:t>
            </a:r>
            <a:r>
              <a:rPr baseline="-25000" lang="en" sz="1800">
                <a:solidFill>
                  <a:srgbClr val="FF6633"/>
                </a:solidFill>
                <a:latin typeface="Ubuntu"/>
                <a:ea typeface="Ubuntu"/>
                <a:cs typeface="Ubuntu"/>
                <a:sym typeface="Ubuntu"/>
              </a:rPr>
              <a:t>w</a:t>
            </a:r>
            <a:r>
              <a:rPr lang="en" sz="1800">
                <a:solidFill>
                  <a:srgbClr val="FF6633"/>
                </a:solidFill>
                <a:latin typeface="Ubuntu"/>
                <a:ea typeface="Ubuntu"/>
                <a:cs typeface="Ubuntu"/>
                <a:sym typeface="Ubuntu"/>
              </a:rPr>
              <a:t>. </a:t>
            </a:r>
            <a:endParaRPr sz="1800">
              <a:solidFill>
                <a:srgbClr val="FF6633"/>
              </a:solidFill>
              <a:latin typeface="Ubuntu"/>
              <a:ea typeface="Ubuntu"/>
              <a:cs typeface="Ubuntu"/>
              <a:sym typeface="Ubuntu"/>
            </a:endParaRPr>
          </a:p>
          <a:p>
            <a:pPr indent="0" lvl="0" marL="0" rtl="0" algn="just">
              <a:lnSpc>
                <a:spcPct val="115000"/>
              </a:lnSpc>
              <a:spcBef>
                <a:spcPts val="0"/>
              </a:spcBef>
              <a:spcAft>
                <a:spcPts val="0"/>
              </a:spcAft>
              <a:buNone/>
            </a:pPr>
            <a:r>
              <a:t/>
            </a:r>
            <a:endParaRPr sz="1800">
              <a:solidFill>
                <a:srgbClr val="FF6633"/>
              </a:solidFill>
              <a:latin typeface="Ubuntu"/>
              <a:ea typeface="Ubuntu"/>
              <a:cs typeface="Ubuntu"/>
              <a:sym typeface="Ubuntu"/>
            </a:endParaRPr>
          </a:p>
          <a:p>
            <a:pPr indent="-342900" lvl="0" marL="457200" rtl="0" algn="just">
              <a:lnSpc>
                <a:spcPct val="115000"/>
              </a:lnSpc>
              <a:spcBef>
                <a:spcPts val="0"/>
              </a:spcBef>
              <a:spcAft>
                <a:spcPts val="0"/>
              </a:spcAft>
              <a:buClr>
                <a:srgbClr val="FF6633"/>
              </a:buClr>
              <a:buSzPts val="1800"/>
              <a:buFont typeface="Ubuntu"/>
              <a:buAutoNum type="alphaLcParenBoth"/>
            </a:pPr>
            <a:r>
              <a:rPr lang="en" sz="1800">
                <a:solidFill>
                  <a:srgbClr val="FF6633"/>
                </a:solidFill>
                <a:latin typeface="Ubuntu"/>
                <a:ea typeface="Ubuntu"/>
                <a:cs typeface="Ubuntu"/>
                <a:sym typeface="Ubuntu"/>
              </a:rPr>
              <a:t>Would you increase or  decrease w</a:t>
            </a:r>
            <a:r>
              <a:rPr baseline="-25000" lang="en" sz="1800">
                <a:solidFill>
                  <a:srgbClr val="FF6633"/>
                </a:solidFill>
                <a:latin typeface="Ubuntu"/>
                <a:ea typeface="Ubuntu"/>
                <a:cs typeface="Ubuntu"/>
                <a:sym typeface="Ubuntu"/>
              </a:rPr>
              <a:t>t</a:t>
            </a:r>
            <a:r>
              <a:rPr lang="en" sz="1800">
                <a:solidFill>
                  <a:srgbClr val="FF6633"/>
                </a:solidFill>
                <a:latin typeface="Ubuntu"/>
                <a:ea typeface="Ubuntu"/>
                <a:cs typeface="Ubuntu"/>
                <a:sym typeface="Ubuntu"/>
              </a:rPr>
              <a:t> ?</a:t>
            </a:r>
            <a:endParaRPr sz="1800">
              <a:solidFill>
                <a:srgbClr val="FF6633"/>
              </a:solidFill>
              <a:latin typeface="Ubuntu"/>
              <a:ea typeface="Ubuntu"/>
              <a:cs typeface="Ubuntu"/>
              <a:sym typeface="Ubuntu"/>
            </a:endParaRPr>
          </a:p>
          <a:p>
            <a:pPr indent="0" lvl="0" marL="457200" rtl="0" algn="just">
              <a:lnSpc>
                <a:spcPct val="115000"/>
              </a:lnSpc>
              <a:spcBef>
                <a:spcPts val="0"/>
              </a:spcBef>
              <a:spcAft>
                <a:spcPts val="0"/>
              </a:spcAft>
              <a:buNone/>
            </a:pPr>
            <a:r>
              <a:t/>
            </a:r>
            <a:endParaRPr sz="1800">
              <a:solidFill>
                <a:srgbClr val="FF6633"/>
              </a:solidFill>
              <a:latin typeface="Ubuntu"/>
              <a:ea typeface="Ubuntu"/>
              <a:cs typeface="Ubuntu"/>
              <a:sym typeface="Ubuntu"/>
            </a:endParaRPr>
          </a:p>
          <a:p>
            <a:pPr indent="-342900" lvl="0" marL="457200" rtl="0" algn="just">
              <a:lnSpc>
                <a:spcPct val="115000"/>
              </a:lnSpc>
              <a:spcBef>
                <a:spcPts val="0"/>
              </a:spcBef>
              <a:spcAft>
                <a:spcPts val="0"/>
              </a:spcAft>
              <a:buClr>
                <a:srgbClr val="FF6633"/>
              </a:buClr>
              <a:buSzPts val="1800"/>
              <a:buFont typeface="Ubuntu"/>
              <a:buAutoNum type="alphaLcParenBoth"/>
            </a:pPr>
            <a:r>
              <a:rPr lang="en" sz="1800">
                <a:solidFill>
                  <a:srgbClr val="FF6633"/>
                </a:solidFill>
                <a:latin typeface="Ubuntu"/>
                <a:ea typeface="Ubuntu"/>
                <a:cs typeface="Ubuntu"/>
                <a:sym typeface="Ubuntu"/>
              </a:rPr>
              <a:t>What operation could indicate which way to go ?</a:t>
            </a:r>
            <a:endParaRPr sz="1800">
              <a:solidFill>
                <a:srgbClr val="FF6633"/>
              </a:solidFill>
              <a:latin typeface="Ubuntu"/>
              <a:ea typeface="Ubuntu"/>
              <a:cs typeface="Ubuntu"/>
              <a:sym typeface="Ubuntu"/>
            </a:endParaRPr>
          </a:p>
          <a:p>
            <a:pPr indent="0" lvl="0" marL="457200" rtl="0" algn="just">
              <a:lnSpc>
                <a:spcPct val="115000"/>
              </a:lnSpc>
              <a:spcBef>
                <a:spcPts val="0"/>
              </a:spcBef>
              <a:spcAft>
                <a:spcPts val="0"/>
              </a:spcAft>
              <a:buNone/>
            </a:pPr>
            <a:r>
              <a:t/>
            </a:r>
            <a:endParaRPr sz="1800">
              <a:solidFill>
                <a:srgbClr val="FF6633"/>
              </a:solidFill>
              <a:latin typeface="Ubuntu"/>
              <a:ea typeface="Ubuntu"/>
              <a:cs typeface="Ubuntu"/>
              <a:sym typeface="Ubuntu"/>
            </a:endParaRPr>
          </a:p>
          <a:p>
            <a:pPr indent="-342900" lvl="0" marL="457200" rtl="0" algn="just">
              <a:lnSpc>
                <a:spcPct val="115000"/>
              </a:lnSpc>
              <a:spcBef>
                <a:spcPts val="0"/>
              </a:spcBef>
              <a:spcAft>
                <a:spcPts val="0"/>
              </a:spcAft>
              <a:buClr>
                <a:srgbClr val="FF6633"/>
              </a:buClr>
              <a:buSzPts val="1800"/>
              <a:buFont typeface="Ubuntu"/>
              <a:buAutoNum type="alphaLcParenBoth"/>
            </a:pPr>
            <a:r>
              <a:rPr lang="en" sz="1800">
                <a:solidFill>
                  <a:srgbClr val="FF6633"/>
                </a:solidFill>
                <a:latin typeface="Ubuntu"/>
                <a:ea typeface="Ubuntu"/>
                <a:cs typeface="Ubuntu"/>
                <a:sym typeface="Ubuntu"/>
              </a:rPr>
              <a:t>How much would you increase or decrease w</a:t>
            </a:r>
            <a:r>
              <a:rPr baseline="-25000" lang="en" sz="1800">
                <a:solidFill>
                  <a:srgbClr val="FF6633"/>
                </a:solidFill>
                <a:latin typeface="Ubuntu"/>
                <a:ea typeface="Ubuntu"/>
                <a:cs typeface="Ubuntu"/>
                <a:sym typeface="Ubuntu"/>
              </a:rPr>
              <a:t>t</a:t>
            </a:r>
            <a:r>
              <a:rPr lang="en" sz="1800">
                <a:solidFill>
                  <a:srgbClr val="FF6633"/>
                </a:solidFill>
                <a:latin typeface="Ubuntu"/>
                <a:ea typeface="Ubuntu"/>
                <a:cs typeface="Ubuntu"/>
                <a:sym typeface="Ubuntu"/>
              </a:rPr>
              <a:t> ?</a:t>
            </a:r>
            <a:endParaRPr sz="1800">
              <a:solidFill>
                <a:srgbClr val="FF6633"/>
              </a:solidFill>
              <a:latin typeface="Ubuntu"/>
              <a:ea typeface="Ubuntu"/>
              <a:cs typeface="Ubuntu"/>
              <a:sym typeface="Ubuntu"/>
            </a:endParaRPr>
          </a:p>
          <a:p>
            <a:pPr indent="0" lvl="0" marL="0" rtl="0" algn="just">
              <a:lnSpc>
                <a:spcPct val="115000"/>
              </a:lnSpc>
              <a:spcBef>
                <a:spcPts val="0"/>
              </a:spcBef>
              <a:spcAft>
                <a:spcPts val="0"/>
              </a:spcAft>
              <a:buClr>
                <a:schemeClr val="dk1"/>
              </a:buClr>
              <a:buSzPts val="1100"/>
              <a:buFont typeface="Arial"/>
              <a:buNone/>
            </a:pPr>
            <a:r>
              <a:t/>
            </a:r>
            <a:endParaRPr sz="1800">
              <a:solidFill>
                <a:srgbClr val="FF6633"/>
              </a:solidFill>
              <a:latin typeface="Ubuntu"/>
              <a:ea typeface="Ubuntu"/>
              <a:cs typeface="Ubuntu"/>
              <a:sym typeface="Ubuntu"/>
            </a:endParaRPr>
          </a:p>
          <a:p>
            <a:pPr indent="0" lvl="0" marL="0" rtl="0" algn="just">
              <a:lnSpc>
                <a:spcPct val="115000"/>
              </a:lnSpc>
              <a:spcBef>
                <a:spcPts val="0"/>
              </a:spcBef>
              <a:spcAft>
                <a:spcPts val="0"/>
              </a:spcAft>
              <a:buNone/>
            </a:pPr>
            <a:r>
              <a:t/>
            </a:r>
            <a:endParaRPr sz="1800">
              <a:solidFill>
                <a:srgbClr val="FF6633"/>
              </a:solidFill>
              <a:latin typeface="Ubuntu"/>
              <a:ea typeface="Ubuntu"/>
              <a:cs typeface="Ubuntu"/>
              <a:sym typeface="Ubuntu"/>
            </a:endParaRPr>
          </a:p>
          <a:p>
            <a:pPr indent="0" lvl="0" marL="0" rtl="0" algn="just">
              <a:lnSpc>
                <a:spcPct val="115000"/>
              </a:lnSpc>
              <a:spcBef>
                <a:spcPts val="0"/>
              </a:spcBef>
              <a:spcAft>
                <a:spcPts val="0"/>
              </a:spcAft>
              <a:buClr>
                <a:schemeClr val="dk1"/>
              </a:buClr>
              <a:buSzPts val="1100"/>
              <a:buFont typeface="Arial"/>
              <a:buNone/>
            </a:pPr>
            <a:r>
              <a:t/>
            </a:r>
            <a:endParaRPr sz="1800">
              <a:solidFill>
                <a:srgbClr val="FF6633"/>
              </a:solidFill>
              <a:latin typeface="Ubuntu"/>
              <a:ea typeface="Ubuntu"/>
              <a:cs typeface="Ubuntu"/>
              <a:sym typeface="Ubuntu"/>
            </a:endParaRPr>
          </a:p>
          <a:p>
            <a:pPr indent="0" lvl="0" marL="0" rtl="0" algn="just">
              <a:lnSpc>
                <a:spcPct val="115000"/>
              </a:lnSpc>
              <a:spcBef>
                <a:spcPts val="0"/>
              </a:spcBef>
              <a:spcAft>
                <a:spcPts val="0"/>
              </a:spcAft>
              <a:buNone/>
            </a:pPr>
            <a:r>
              <a:t/>
            </a:r>
            <a:endParaRPr sz="1800">
              <a:solidFill>
                <a:srgbClr val="FF6633"/>
              </a:solidFill>
              <a:latin typeface="Ubuntu"/>
              <a:ea typeface="Ubuntu"/>
              <a:cs typeface="Ubuntu"/>
              <a:sym typeface="Ubuntu"/>
            </a:endParaRPr>
          </a:p>
          <a:p>
            <a:pPr indent="0" lvl="0" marL="0" rtl="0" algn="l">
              <a:lnSpc>
                <a:spcPct val="115000"/>
              </a:lnSpc>
              <a:spcBef>
                <a:spcPts val="0"/>
              </a:spcBef>
              <a:spcAft>
                <a:spcPts val="0"/>
              </a:spcAft>
              <a:buNone/>
            </a:pPr>
            <a:r>
              <a:t/>
            </a:r>
            <a:endParaRPr sz="1800">
              <a:solidFill>
                <a:srgbClr val="FF6633"/>
              </a:solidFill>
              <a:latin typeface="Ubuntu"/>
              <a:ea typeface="Ubuntu"/>
              <a:cs typeface="Ubuntu"/>
              <a:sym typeface="Ubuntu"/>
            </a:endParaRPr>
          </a:p>
          <a:p>
            <a:pPr indent="0" lvl="0" marL="0" rtl="0" algn="just">
              <a:lnSpc>
                <a:spcPct val="115000"/>
              </a:lnSpc>
              <a:spcBef>
                <a:spcPts val="0"/>
              </a:spcBef>
              <a:spcAft>
                <a:spcPts val="0"/>
              </a:spcAft>
              <a:buNone/>
            </a:pPr>
            <a:r>
              <a:t/>
            </a:r>
            <a:endParaRPr sz="1800">
              <a:solidFill>
                <a:srgbClr val="FF6633"/>
              </a:solidFill>
              <a:latin typeface="Ubuntu"/>
              <a:ea typeface="Ubuntu"/>
              <a:cs typeface="Ubuntu"/>
              <a:sym typeface="Ubuntu"/>
            </a:endParaRPr>
          </a:p>
        </p:txBody>
      </p:sp>
      <p:pic>
        <p:nvPicPr>
          <p:cNvPr id="203" name="Google Shape;203;p28"/>
          <p:cNvPicPr preferRelativeResize="0"/>
          <p:nvPr/>
        </p:nvPicPr>
        <p:blipFill rotWithShape="1">
          <a:blip r:embed="rId3">
            <a:alphaModFix/>
          </a:blip>
          <a:srcRect b="0" l="6818" r="5761" t="0"/>
          <a:stretch/>
        </p:blipFill>
        <p:spPr>
          <a:xfrm>
            <a:off x="5029200" y="1023563"/>
            <a:ext cx="4114799" cy="3096387"/>
          </a:xfrm>
          <a:prstGeom prst="rect">
            <a:avLst/>
          </a:prstGeom>
          <a:noFill/>
          <a:ln>
            <a:noFill/>
          </a:ln>
        </p:spPr>
      </p:pic>
      <p:sp>
        <p:nvSpPr>
          <p:cNvPr id="204" name="Google Shape;204;p28"/>
          <p:cNvSpPr txBox="1"/>
          <p:nvPr>
            <p:ph type="title"/>
          </p:nvPr>
        </p:nvSpPr>
        <p:spPr>
          <a:xfrm>
            <a:off x="831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Loss function - L(y, ŷ)</a:t>
            </a:r>
            <a:endParaRPr/>
          </a:p>
        </p:txBody>
      </p:sp>
      <p:sp>
        <p:nvSpPr>
          <p:cNvPr id="205" name="Google Shape;205;p28"/>
          <p:cNvSpPr/>
          <p:nvPr/>
        </p:nvSpPr>
        <p:spPr>
          <a:xfrm>
            <a:off x="5860350" y="2602100"/>
            <a:ext cx="1460400" cy="275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8"/>
          <p:cNvSpPr/>
          <p:nvPr/>
        </p:nvSpPr>
        <p:spPr>
          <a:xfrm>
            <a:off x="7652475" y="2671600"/>
            <a:ext cx="1460400" cy="275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8"/>
          <p:cNvSpPr/>
          <p:nvPr/>
        </p:nvSpPr>
        <p:spPr>
          <a:xfrm>
            <a:off x="6498175" y="2525900"/>
            <a:ext cx="444600" cy="952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8"/>
          <p:cNvSpPr/>
          <p:nvPr/>
        </p:nvSpPr>
        <p:spPr>
          <a:xfrm>
            <a:off x="8403175" y="2525900"/>
            <a:ext cx="638100" cy="275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8"/>
          <p:cNvSpPr/>
          <p:nvPr/>
        </p:nvSpPr>
        <p:spPr>
          <a:xfrm>
            <a:off x="7274275" y="2707100"/>
            <a:ext cx="273000" cy="65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8"/>
          <p:cNvSpPr/>
          <p:nvPr/>
        </p:nvSpPr>
        <p:spPr>
          <a:xfrm>
            <a:off x="7629525" y="2716625"/>
            <a:ext cx="273000" cy="65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8"/>
          <p:cNvSpPr/>
          <p:nvPr/>
        </p:nvSpPr>
        <p:spPr>
          <a:xfrm>
            <a:off x="7585925" y="1378675"/>
            <a:ext cx="444600" cy="275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8"/>
          <p:cNvSpPr/>
          <p:nvPr/>
        </p:nvSpPr>
        <p:spPr>
          <a:xfrm>
            <a:off x="4959300" y="1158550"/>
            <a:ext cx="444600" cy="275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FF"/>
                </a:solidFill>
              </a:rPr>
              <a:t>L</a:t>
            </a:r>
            <a:r>
              <a:rPr baseline="-25000" lang="en">
                <a:solidFill>
                  <a:srgbClr val="0000FF"/>
                </a:solidFill>
              </a:rPr>
              <a:t>w</a:t>
            </a:r>
            <a:endParaRPr baseline="-25000">
              <a:solidFill>
                <a:srgbClr val="0000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