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0a804783_1_6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50a804783_1_6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b2cc91486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b2cc9148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b2cc9148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b2cc9148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b2cc91486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b2cc9148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b2cc91486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b2cc91486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2cc91486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2cc91486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b2cc91486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b2cc91486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2cc9148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2cc9148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b2cc91486_0_5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b2cc9148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2cc9148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2cc9148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2cc91486_0_2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2cc9148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2cc9148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2cc9148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2cc9148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2cc9148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2cc9148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b2cc9148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2cc9148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2cc9148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2cc9148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b2cc9148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2cc9148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b2cc9148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4121704" y="744575"/>
            <a:ext cx="471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4121550" y="2834125"/>
            <a:ext cx="471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>
                <a:solidFill>
                  <a:srgbClr val="FF6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Char char="●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■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95300" y="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Ubuntu"/>
              <a:buNone/>
              <a:defRPr sz="2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alammar.github.io/visual-interactive-guide-basics-neural-networks/" TargetMode="External"/><Relationship Id="rId4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ensorflow.org/tutorials/mnist/beginners/" TargetMode="External"/><Relationship Id="rId4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hyperlink" Target="https://www.tensorflow.org/tutorials/mnist/beginner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5" Type="http://schemas.openxmlformats.org/officeDocument/2006/relationships/image" Target="../media/image38.png"/><Relationship Id="rId6" Type="http://schemas.openxmlformats.org/officeDocument/2006/relationships/hyperlink" Target="https://www.tensorflow.org/tutorials/mnist/beginner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hyperlink" Target="https://pytorch.org/docs/stable/generated/torch.nn.LogSoftma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aeM-fmcdkXU" TargetMode="External"/><Relationship Id="rId4" Type="http://schemas.openxmlformats.org/officeDocument/2006/relationships/image" Target="../media/image28.jpg"/><Relationship Id="rId5" Type="http://schemas.openxmlformats.org/officeDocument/2006/relationships/hyperlink" Target="https://sebastianraschka.com/" TargetMode="External"/><Relationship Id="rId6" Type="http://schemas.openxmlformats.org/officeDocument/2006/relationships/hyperlink" Target="http://pages.stat.wisc.edu/~sraschka/teaching/stat453-ss2020/" TargetMode="External"/><Relationship Id="rId7" Type="http://schemas.openxmlformats.org/officeDocument/2006/relationships/hyperlink" Target="https://twitter.com/rasbt/status/136477503452343910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witter.com/SharonYixuanLi/status/1314564710164049921" TargetMode="External"/><Relationship Id="rId4" Type="http://schemas.openxmlformats.org/officeDocument/2006/relationships/image" Target="../media/image29.png"/><Relationship Id="rId5" Type="http://schemas.openxmlformats.org/officeDocument/2006/relationships/hyperlink" Target="https://twitter.com/kchonyc/status/1168163484758106113" TargetMode="External"/><Relationship Id="rId6" Type="http://schemas.openxmlformats.org/officeDocument/2006/relationships/image" Target="../media/image35.png"/><Relationship Id="rId7" Type="http://schemas.openxmlformats.org/officeDocument/2006/relationships/hyperlink" Target="https://deep-spin.github.io/tutorial/acl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5.jpg"/><Relationship Id="rId5" Type="http://schemas.openxmlformats.org/officeDocument/2006/relationships/hyperlink" Target="https://www.insight-centre.org/users/kevin-mcguinness" TargetMode="External"/><Relationship Id="rId6" Type="http://schemas.openxmlformats.org/officeDocument/2006/relationships/hyperlink" Target="https://www.insight-centre.org/" TargetMode="External"/><Relationship Id="rId7" Type="http://schemas.openxmlformats.org/officeDocument/2006/relationships/hyperlink" Target="http://dcu.ie/" TargetMode="External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11.png"/><Relationship Id="rId13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Arg_max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Arg_max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Softmax_function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hyperlink" Target="https://en.wikipedia.org/wiki/Softmax_func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-15875" y="1438275"/>
            <a:ext cx="9159900" cy="212160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Lecture 2a</a:t>
            </a:r>
            <a:endParaRPr b="1">
              <a:solidFill>
                <a:srgbClr val="FFFFFF"/>
              </a:solidFill>
            </a:endParaRPr>
          </a:p>
          <a:p>
            <a:pPr indent="0" lvl="0" marL="533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800">
                <a:solidFill>
                  <a:srgbClr val="FFFFFF"/>
                </a:solidFill>
              </a:rPr>
              <a:t>Softmax Regression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546100" y="3205500"/>
            <a:ext cx="617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in Big Data Solutions 20</a:t>
            </a:r>
            <a:r>
              <a:rPr b="1" lang="en">
                <a:solidFill>
                  <a:schemeClr val="lt1"/>
                </a:solidFill>
              </a:rPr>
              <a:t>20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r>
              <a:rPr b="1" lang="en">
                <a:solidFill>
                  <a:schemeClr val="lt1"/>
                </a:solidFill>
              </a:rPr>
              <a:t>21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Artificial Intelligence</a:t>
            </a:r>
            <a:endParaRPr/>
          </a:p>
        </p:txBody>
      </p:sp>
      <p:pic>
        <p:nvPicPr>
          <p:cNvPr descr="Logo-BTS.jpg" id="81" name="Google Shape;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177403"/>
            <a:ext cx="1650206" cy="36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6767" y="2049660"/>
            <a:ext cx="898922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/>
          <p:nvPr/>
        </p:nvSpPr>
        <p:spPr>
          <a:xfrm>
            <a:off x="2476864" y="3960410"/>
            <a:ext cx="1690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Xavier Giró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xavier.giro@bts.tech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017-carnet-400x600.jpg" id="84" name="Google Shape;84;p20"/>
          <p:cNvPicPr preferRelativeResize="0"/>
          <p:nvPr/>
        </p:nvPicPr>
        <p:blipFill rotWithShape="1">
          <a:blip r:embed="rId5">
            <a:alphaModFix/>
          </a:blip>
          <a:srcRect b="22732" l="0" r="0" t="7663"/>
          <a:stretch/>
        </p:blipFill>
        <p:spPr>
          <a:xfrm>
            <a:off x="624700" y="3651100"/>
            <a:ext cx="1152500" cy="1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Binary case</a:t>
            </a:r>
            <a:endParaRPr/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18350" y="4806525"/>
            <a:ext cx="8385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J. Alammar, </a:t>
            </a:r>
            <a:r>
              <a:rPr lang="en" sz="10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“A visual and interactive guide to the Basics of Neural Networks”</a:t>
            </a:r>
            <a:r>
              <a:rPr lang="en" sz="1000">
                <a:latin typeface="Ubuntu"/>
                <a:ea typeface="Ubuntu"/>
                <a:cs typeface="Ubuntu"/>
                <a:sym typeface="Ubuntu"/>
              </a:rPr>
              <a:t> (2016)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Captura de pantalla 2017-01-23 a les 11.39.52.png"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550" y="1067438"/>
            <a:ext cx="4927587" cy="36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/>
        </p:nvSpPr>
        <p:spPr>
          <a:xfrm>
            <a:off x="298000" y="728075"/>
            <a:ext cx="85857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Ubuntu"/>
                <a:ea typeface="Ubuntu"/>
                <a:cs typeface="Ubuntu"/>
                <a:sym typeface="Ubuntu"/>
              </a:rPr>
              <a:t>Example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: Binary classification can also be solved with two perceptrons + softmax.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Multiclass (3 classes)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18350" y="4806525"/>
            <a:ext cx="8385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TensorFlow, </a:t>
            </a:r>
            <a:r>
              <a:rPr lang="en" sz="10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“MNIST for ML beginners”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3651"/>
            <a:ext cx="8839199" cy="353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675" y="3878776"/>
            <a:ext cx="2952923" cy="11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175" y="1644993"/>
            <a:ext cx="9143997" cy="208871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Multiclass (3 classes)</a:t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18350" y="4806525"/>
            <a:ext cx="8385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TensorFlow, </a:t>
            </a:r>
            <a:r>
              <a:rPr lang="en" sz="10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“MNIST for ML beginners”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2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Multiclass (3 classes)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6901"/>
            <a:ext cx="8839200" cy="2155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17-01-23 a les 11.49.45.png"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50" y="3683349"/>
            <a:ext cx="4239200" cy="9326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675" y="3878776"/>
            <a:ext cx="2952923" cy="11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/>
        </p:nvSpPr>
        <p:spPr>
          <a:xfrm>
            <a:off x="18350" y="4806525"/>
            <a:ext cx="8385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TensorFlow, </a:t>
            </a:r>
            <a:r>
              <a:rPr lang="en" sz="10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“MNIST for ML beginners”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implementation</a:t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300" y="3137000"/>
            <a:ext cx="4197253" cy="860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33"/>
          <p:cNvSpPr/>
          <p:nvPr/>
        </p:nvSpPr>
        <p:spPr>
          <a:xfrm>
            <a:off x="2338926" y="1734125"/>
            <a:ext cx="548700" cy="480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y</a:t>
            </a:r>
            <a:r>
              <a:rPr b="1" lang="en" sz="1200">
                <a:solidFill>
                  <a:srgbClr val="000000"/>
                </a:solidFill>
              </a:rPr>
              <a:t>1</a:t>
            </a:r>
            <a:endParaRPr b="1" sz="1200"/>
          </a:p>
        </p:txBody>
      </p:sp>
      <p:sp>
        <p:nvSpPr>
          <p:cNvPr id="284" name="Google Shape;284;p33"/>
          <p:cNvSpPr/>
          <p:nvPr/>
        </p:nvSpPr>
        <p:spPr>
          <a:xfrm>
            <a:off x="2324150" y="2341225"/>
            <a:ext cx="548700" cy="480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y</a:t>
            </a:r>
            <a:r>
              <a:rPr b="1" lang="en" sz="1200">
                <a:solidFill>
                  <a:srgbClr val="000000"/>
                </a:solidFill>
              </a:rPr>
              <a:t>2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2324150" y="2948325"/>
            <a:ext cx="537900" cy="480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y</a:t>
            </a:r>
            <a:r>
              <a:rPr b="1" lang="en" sz="1200">
                <a:solidFill>
                  <a:srgbClr val="000000"/>
                </a:solidFill>
              </a:rPr>
              <a:t>3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286" name="Google Shape;286;p33"/>
          <p:cNvCxnSpPr>
            <a:stCxn id="287" idx="6"/>
            <a:endCxn id="283" idx="2"/>
          </p:cNvCxnSpPr>
          <p:nvPr/>
        </p:nvCxnSpPr>
        <p:spPr>
          <a:xfrm flipH="1" rot="10800000">
            <a:off x="1131225" y="1974625"/>
            <a:ext cx="1207800" cy="819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3"/>
          <p:cNvCxnSpPr>
            <a:stCxn id="287" idx="6"/>
            <a:endCxn id="284" idx="2"/>
          </p:cNvCxnSpPr>
          <p:nvPr/>
        </p:nvCxnSpPr>
        <p:spPr>
          <a:xfrm>
            <a:off x="1131225" y="2056525"/>
            <a:ext cx="1192800" cy="525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9" name="Google Shape;289;p33"/>
          <p:cNvGrpSpPr/>
          <p:nvPr/>
        </p:nvGrpSpPr>
        <p:grpSpPr>
          <a:xfrm>
            <a:off x="658425" y="1791625"/>
            <a:ext cx="537900" cy="2608500"/>
            <a:chOff x="2606425" y="1766875"/>
            <a:chExt cx="537900" cy="2608500"/>
          </a:xfrm>
        </p:grpSpPr>
        <p:sp>
          <p:nvSpPr>
            <p:cNvPr id="290" name="Google Shape;290;p33"/>
            <p:cNvSpPr/>
            <p:nvPr/>
          </p:nvSpPr>
          <p:spPr>
            <a:xfrm>
              <a:off x="2606425" y="1766875"/>
              <a:ext cx="537900" cy="2608500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2671525" y="1840225"/>
              <a:ext cx="407700" cy="38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2671525" y="2286075"/>
              <a:ext cx="407700" cy="38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2671525" y="2731925"/>
              <a:ext cx="407700" cy="38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2671525" y="3919550"/>
              <a:ext cx="407700" cy="383100"/>
            </a:xfrm>
            <a:prstGeom prst="ellipse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4" name="Google Shape;294;p33"/>
          <p:cNvCxnSpPr>
            <a:stCxn id="287" idx="6"/>
            <a:endCxn id="285" idx="2"/>
          </p:cNvCxnSpPr>
          <p:nvPr/>
        </p:nvCxnSpPr>
        <p:spPr>
          <a:xfrm>
            <a:off x="1131225" y="2056525"/>
            <a:ext cx="1192800" cy="1132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3"/>
          <p:cNvCxnSpPr>
            <a:stCxn id="291" idx="6"/>
            <a:endCxn id="283" idx="2"/>
          </p:cNvCxnSpPr>
          <p:nvPr/>
        </p:nvCxnSpPr>
        <p:spPr>
          <a:xfrm flipH="1" rot="10800000">
            <a:off x="1131225" y="1974675"/>
            <a:ext cx="1207800" cy="527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3"/>
          <p:cNvCxnSpPr>
            <a:stCxn id="291" idx="6"/>
            <a:endCxn id="284" idx="2"/>
          </p:cNvCxnSpPr>
          <p:nvPr/>
        </p:nvCxnSpPr>
        <p:spPr>
          <a:xfrm>
            <a:off x="1131225" y="2502375"/>
            <a:ext cx="1192800" cy="79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3"/>
          <p:cNvCxnSpPr>
            <a:stCxn id="291" idx="6"/>
            <a:endCxn id="285" idx="2"/>
          </p:cNvCxnSpPr>
          <p:nvPr/>
        </p:nvCxnSpPr>
        <p:spPr>
          <a:xfrm>
            <a:off x="1131225" y="2502375"/>
            <a:ext cx="1192800" cy="6864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3"/>
          <p:cNvCxnSpPr>
            <a:stCxn id="292" idx="6"/>
            <a:endCxn id="283" idx="2"/>
          </p:cNvCxnSpPr>
          <p:nvPr/>
        </p:nvCxnSpPr>
        <p:spPr>
          <a:xfrm flipH="1" rot="10800000">
            <a:off x="1131225" y="1974725"/>
            <a:ext cx="1207800" cy="973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3"/>
          <p:cNvCxnSpPr>
            <a:stCxn id="292" idx="6"/>
            <a:endCxn id="284" idx="2"/>
          </p:cNvCxnSpPr>
          <p:nvPr/>
        </p:nvCxnSpPr>
        <p:spPr>
          <a:xfrm flipH="1" rot="10800000">
            <a:off x="1131225" y="2581625"/>
            <a:ext cx="1192800" cy="366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3"/>
          <p:cNvCxnSpPr>
            <a:endCxn id="285" idx="2"/>
          </p:cNvCxnSpPr>
          <p:nvPr/>
        </p:nvCxnSpPr>
        <p:spPr>
          <a:xfrm>
            <a:off x="1131350" y="2340975"/>
            <a:ext cx="1192800" cy="847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3"/>
          <p:cNvCxnSpPr>
            <a:stCxn id="293" idx="6"/>
            <a:endCxn id="283" idx="2"/>
          </p:cNvCxnSpPr>
          <p:nvPr/>
        </p:nvCxnSpPr>
        <p:spPr>
          <a:xfrm flipH="1" rot="10800000">
            <a:off x="1131225" y="1974650"/>
            <a:ext cx="1207800" cy="2161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3"/>
          <p:cNvCxnSpPr>
            <a:stCxn id="293" idx="6"/>
            <a:endCxn id="284" idx="2"/>
          </p:cNvCxnSpPr>
          <p:nvPr/>
        </p:nvCxnSpPr>
        <p:spPr>
          <a:xfrm flipH="1" rot="10800000">
            <a:off x="1131225" y="2581550"/>
            <a:ext cx="1192800" cy="1554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3"/>
          <p:cNvCxnSpPr>
            <a:stCxn id="293" idx="6"/>
            <a:endCxn id="285" idx="2"/>
          </p:cNvCxnSpPr>
          <p:nvPr/>
        </p:nvCxnSpPr>
        <p:spPr>
          <a:xfrm flipH="1" rot="10800000">
            <a:off x="1131225" y="3188750"/>
            <a:ext cx="1192800" cy="947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3"/>
          <p:cNvSpPr txBox="1"/>
          <p:nvPr/>
        </p:nvSpPr>
        <p:spPr>
          <a:xfrm>
            <a:off x="825550" y="3261200"/>
            <a:ext cx="203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</a:t>
            </a:r>
            <a:endParaRPr b="1" sz="1200"/>
          </a:p>
        </p:txBody>
      </p:sp>
      <p:sp>
        <p:nvSpPr>
          <p:cNvPr id="305" name="Google Shape;305;p33"/>
          <p:cNvSpPr txBox="1"/>
          <p:nvPr/>
        </p:nvSpPr>
        <p:spPr>
          <a:xfrm>
            <a:off x="2474988" y="3307700"/>
            <a:ext cx="203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</a:t>
            </a:r>
            <a:endParaRPr b="1" sz="1200"/>
          </a:p>
        </p:txBody>
      </p:sp>
      <p:cxnSp>
        <p:nvCxnSpPr>
          <p:cNvPr id="306" name="Google Shape;306;p33"/>
          <p:cNvCxnSpPr>
            <a:stCxn id="287" idx="6"/>
          </p:cNvCxnSpPr>
          <p:nvPr/>
        </p:nvCxnSpPr>
        <p:spPr>
          <a:xfrm>
            <a:off x="1131225" y="2056525"/>
            <a:ext cx="1192800" cy="2176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3"/>
          <p:cNvCxnSpPr>
            <a:stCxn id="291" idx="6"/>
          </p:cNvCxnSpPr>
          <p:nvPr/>
        </p:nvCxnSpPr>
        <p:spPr>
          <a:xfrm>
            <a:off x="1131225" y="2502375"/>
            <a:ext cx="1192800" cy="17301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3"/>
          <p:cNvCxnSpPr>
            <a:stCxn id="292" idx="6"/>
          </p:cNvCxnSpPr>
          <p:nvPr/>
        </p:nvCxnSpPr>
        <p:spPr>
          <a:xfrm>
            <a:off x="1131225" y="2948225"/>
            <a:ext cx="1192800" cy="1284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9" name="Google Shape;3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48" y="666201"/>
            <a:ext cx="274320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 txBox="1"/>
          <p:nvPr/>
        </p:nvSpPr>
        <p:spPr>
          <a:xfrm>
            <a:off x="4191450" y="1393875"/>
            <a:ext cx="4036800" cy="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 sz="18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LogSoftMax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2324150" y="4040500"/>
            <a:ext cx="537900" cy="480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yN</a:t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/>
        </p:nvSpPr>
        <p:spPr>
          <a:xfrm>
            <a:off x="-28150" y="1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rPr>
              <a:t>Learn more</a:t>
            </a:r>
            <a:endParaRPr b="1" sz="2800">
              <a:solidFill>
                <a:srgbClr val="2980B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17" name="Google Shape;317;p34" title="L8.8 Softmax Regression Derivatives for Gradient Descen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15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 txBox="1"/>
          <p:nvPr/>
        </p:nvSpPr>
        <p:spPr>
          <a:xfrm>
            <a:off x="18350" y="4806525"/>
            <a:ext cx="83859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Sebastian Raschka</a:t>
            </a:r>
            <a:r>
              <a:rPr lang="en" sz="1000"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“STAT 453: Intro to Deep Learning”</a:t>
            </a:r>
            <a:r>
              <a:rPr lang="en" sz="1000">
                <a:latin typeface="Ubuntu"/>
                <a:ea typeface="Ubuntu"/>
                <a:cs typeface="Ubuntu"/>
                <a:sym typeface="Ubuntu"/>
              </a:rPr>
              <a:t>. University of Wisconsin-Madison 2021. [</a:t>
            </a:r>
            <a:r>
              <a:rPr lang="en" sz="10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tweet</a:t>
            </a:r>
            <a:r>
              <a:rPr lang="en" sz="1000">
                <a:latin typeface="Ubuntu"/>
                <a:ea typeface="Ubuntu"/>
                <a:cs typeface="Ubuntu"/>
                <a:sym typeface="Ubuntu"/>
              </a:rPr>
              <a:t>]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/>
        </p:nvSpPr>
        <p:spPr>
          <a:xfrm>
            <a:off x="-28150" y="1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980B9"/>
                </a:solidFill>
                <a:latin typeface="Ubuntu"/>
                <a:ea typeface="Ubuntu"/>
                <a:cs typeface="Ubuntu"/>
                <a:sym typeface="Ubuntu"/>
              </a:rPr>
              <a:t>Learn more</a:t>
            </a:r>
            <a:endParaRPr b="1" sz="2800">
              <a:solidFill>
                <a:srgbClr val="2980B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24" name="Google Shape;324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250" y="648550"/>
            <a:ext cx="3530449" cy="426472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5" name="Google Shape;325;p3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050" y="648550"/>
            <a:ext cx="3755200" cy="38765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6" name="Google Shape;326;p35"/>
          <p:cNvSpPr txBox="1"/>
          <p:nvPr/>
        </p:nvSpPr>
        <p:spPr>
          <a:xfrm>
            <a:off x="353750" y="4472150"/>
            <a:ext cx="38769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From “End-to-end differentiable relaxations”: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https://deep-spin.github.io/tutorial/acl.pdf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d101008s.gif"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0" y="0"/>
            <a:ext cx="79538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91" name="Google Shape;91;p21"/>
          <p:cNvSpPr txBox="1"/>
          <p:nvPr/>
        </p:nvSpPr>
        <p:spPr>
          <a:xfrm>
            <a:off x="3852363" y="1379575"/>
            <a:ext cx="306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Santiago Pascual</a:t>
            </a:r>
            <a:endParaRPr sz="2400"/>
          </a:p>
        </p:txBody>
      </p:sp>
      <p:pic>
        <p:nvPicPr>
          <p:cNvPr id="92" name="Google Shape;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238" y="1340050"/>
            <a:ext cx="1405200" cy="144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PC talp" id="93" name="Google Shape;93;p21"/>
          <p:cNvPicPr preferRelativeResize="0"/>
          <p:nvPr/>
        </p:nvPicPr>
        <p:blipFill rotWithShape="1">
          <a:blip r:embed="rId4">
            <a:alphaModFix/>
          </a:blip>
          <a:srcRect b="13991" l="3197" r="5185" t="13665"/>
          <a:stretch/>
        </p:blipFill>
        <p:spPr>
          <a:xfrm>
            <a:off x="4250188" y="1893150"/>
            <a:ext cx="1771400" cy="902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21"/>
          <p:cNvGrpSpPr/>
          <p:nvPr/>
        </p:nvGrpSpPr>
        <p:grpSpPr>
          <a:xfrm>
            <a:off x="2226241" y="3275422"/>
            <a:ext cx="4084837" cy="1529223"/>
            <a:chOff x="2534000" y="1807134"/>
            <a:chExt cx="4084837" cy="1529223"/>
          </a:xfrm>
        </p:grpSpPr>
        <p:sp>
          <p:nvSpPr>
            <p:cNvPr id="95" name="Google Shape;95;p21"/>
            <p:cNvSpPr txBox="1"/>
            <p:nvPr/>
          </p:nvSpPr>
          <p:spPr>
            <a:xfrm>
              <a:off x="3902638" y="1807134"/>
              <a:ext cx="2716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Kevin McGuinness</a:t>
              </a:r>
              <a:endParaRPr sz="20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8909C"/>
                  </a:solidFill>
                  <a:latin typeface="Ubuntu"/>
                  <a:ea typeface="Ubuntu"/>
                  <a:cs typeface="Ubuntu"/>
                  <a:sym typeface="Ubuntu"/>
                </a:rPr>
                <a:t>kevin.mcguinness@dcu.ie</a:t>
              </a:r>
              <a:endParaRPr sz="1000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6" name="Google Shape;96;p21"/>
            <p:cNvSpPr txBox="1"/>
            <p:nvPr/>
          </p:nvSpPr>
          <p:spPr>
            <a:xfrm>
              <a:off x="3902638" y="2480757"/>
              <a:ext cx="27162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Ubuntu"/>
                  <a:ea typeface="Ubuntu"/>
                  <a:cs typeface="Ubuntu"/>
                  <a:sym typeface="Ubuntu"/>
                </a:rPr>
                <a:t>Research Fellow</a:t>
              </a:r>
              <a:endParaRPr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Insight Centre for Data Analytics</a:t>
              </a:r>
              <a:endParaRPr sz="1000">
                <a:solidFill>
                  <a:srgbClr val="78909C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78909C"/>
                  </a:solidFill>
                  <a:uFill>
                    <a:noFill/>
                  </a:uFill>
                  <a:latin typeface="Ubuntu"/>
                  <a:ea typeface="Ubuntu"/>
                  <a:cs typeface="Ubuntu"/>
                  <a:sym typeface="Ubuntu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Dublin City University</a:t>
              </a:r>
              <a:endParaRPr sz="900">
                <a:solidFill>
                  <a:srgbClr val="78909C"/>
                </a:solidFill>
              </a:endParaRPr>
            </a:p>
          </p:txBody>
        </p:sp>
        <p:pic>
          <p:nvPicPr>
            <p:cNvPr id="97" name="Google Shape;97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34000" y="1865000"/>
              <a:ext cx="1262575" cy="12625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 result for dcu logo" id="98" name="Google Shape;9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49138" y="3487425"/>
            <a:ext cx="941075" cy="8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Previously… Logistic Regression</a:t>
            </a:r>
            <a:endParaRPr>
              <a:solidFill>
                <a:srgbClr val="2980B9"/>
              </a:solidFill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12044" l="19717" r="0" t="17353"/>
          <a:stretch/>
        </p:blipFill>
        <p:spPr>
          <a:xfrm>
            <a:off x="322675" y="652613"/>
            <a:ext cx="5937975" cy="24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/>
          <p:nvPr/>
        </p:nvSpPr>
        <p:spPr>
          <a:xfrm>
            <a:off x="6295925" y="861913"/>
            <a:ext cx="461400" cy="2171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6536200" y="1186988"/>
            <a:ext cx="21075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y &gt; </a:t>
            </a: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૪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→ class 1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(eg. </a:t>
            </a:r>
            <a:r>
              <a:rPr lang="en" sz="18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green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 &lt; ૪ → class 2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(eg. </a:t>
            </a:r>
            <a:r>
              <a:rPr lang="en" sz="1800">
                <a:solidFill>
                  <a:srgbClr val="E06666"/>
                </a:solidFill>
                <a:latin typeface="Ubuntu"/>
                <a:ea typeface="Ubuntu"/>
                <a:cs typeface="Ubuntu"/>
                <a:sym typeface="Ubuntu"/>
              </a:rPr>
              <a:t>red</a:t>
            </a: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875" y="2458988"/>
            <a:ext cx="2107525" cy="8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5149025" y="2149013"/>
            <a:ext cx="114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A7"/>
                </a:solidFill>
              </a:rPr>
              <a:t>Logits</a:t>
            </a:r>
            <a:endParaRPr>
              <a:solidFill>
                <a:srgbClr val="0097A7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5">
            <a:alphaModFix/>
          </a:blip>
          <a:srcRect b="0" l="6864" r="0" t="18705"/>
          <a:stretch/>
        </p:blipFill>
        <p:spPr>
          <a:xfrm>
            <a:off x="2785875" y="3322550"/>
            <a:ext cx="357225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500450" y="3783750"/>
            <a:ext cx="2235900" cy="7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Threshold (૪)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Multiclass (N classes)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125" y="21903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700" y="2178350"/>
            <a:ext cx="758403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4100" y="2242613"/>
            <a:ext cx="758400" cy="5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9325" y="2263275"/>
            <a:ext cx="673767" cy="5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5425" y="2263550"/>
            <a:ext cx="673775" cy="50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6325" y="2226773"/>
            <a:ext cx="673775" cy="52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24100" y="3489683"/>
            <a:ext cx="843600" cy="66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07150" y="3489675"/>
            <a:ext cx="673775" cy="6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20375" y="3489676"/>
            <a:ext cx="1012505" cy="6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53400" y="3540199"/>
            <a:ext cx="1012500" cy="67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79500" y="3540200"/>
            <a:ext cx="1203174" cy="6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28600" y="735850"/>
            <a:ext cx="8704200" cy="8775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Question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: How could the binary classifier with logistic regression to a problem with more than 2 classes (N)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Multiclass (N classes)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28600" y="735850"/>
            <a:ext cx="8704200" cy="8775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Question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: How could the binary classifier with logistic regression to a problem with more than 2 classes (N)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233150" y="2025725"/>
            <a:ext cx="34791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 multiclass classification problem can be solved by assigning a perceptron for each class and choosing the </a:t>
            </a: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maximum (</a:t>
            </a:r>
            <a:r>
              <a:rPr b="1" lang="en" sz="18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arg max</a:t>
            </a: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logit…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25" y="1771650"/>
            <a:ext cx="2358250" cy="29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7313425" y="2614675"/>
            <a:ext cx="405600" cy="17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7324100" y="3105550"/>
            <a:ext cx="170700" cy="20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324100" y="4129975"/>
            <a:ext cx="618900" cy="213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100" y="3437248"/>
            <a:ext cx="170700" cy="56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7281425" y="2220950"/>
            <a:ext cx="10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 “dog”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7281425" y="2785375"/>
            <a:ext cx="10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0.08 “cat”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7281425" y="4343275"/>
            <a:ext cx="134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 “whatever”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390175" y="2332400"/>
            <a:ext cx="170700" cy="170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390175" y="2896825"/>
            <a:ext cx="170700" cy="170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4390175" y="3437250"/>
            <a:ext cx="170700" cy="170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4390175" y="4400925"/>
            <a:ext cx="170700" cy="170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0175" y="3722523"/>
            <a:ext cx="170700" cy="56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3909350" y="1678125"/>
            <a:ext cx="1429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pixels unrolled img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Multiclass (N classes)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228600" y="735850"/>
            <a:ext cx="8704200" cy="8775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Question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: How could the binary classifier with logistic regression to a problem with more than 2 classes (N)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80750" y="2178125"/>
            <a:ext cx="4157100" cy="2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 multiclass classification problem can be solved by assigning a perceptron for each class and choosing the </a:t>
            </a: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maximum (</a:t>
            </a:r>
            <a:r>
              <a:rPr b="1" lang="en" sz="18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arg max</a:t>
            </a:r>
            <a:r>
              <a:rPr b="1" lang="en" sz="1800">
                <a:latin typeface="Ubuntu"/>
                <a:ea typeface="Ubuntu"/>
                <a:cs typeface="Ubuntu"/>
                <a:sym typeface="Ubuntu"/>
              </a:rPr>
              <a:t>)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 logit…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but this function is </a:t>
            </a:r>
            <a:r>
              <a:rPr b="1" lang="en" sz="1800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non-differentiable (can’t backprop)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25" y="1771650"/>
            <a:ext cx="2358250" cy="29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7313425" y="2614675"/>
            <a:ext cx="405600" cy="17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7324100" y="3105550"/>
            <a:ext cx="170700" cy="20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7324100" y="4129975"/>
            <a:ext cx="618900" cy="213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100" y="3437248"/>
            <a:ext cx="170700" cy="56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7281425" y="2220950"/>
            <a:ext cx="10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 “dog”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281425" y="2785375"/>
            <a:ext cx="10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0.08 “cat”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7281425" y="4343275"/>
            <a:ext cx="134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 “whatever”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4390175" y="2332400"/>
            <a:ext cx="170700" cy="170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4390175" y="2896825"/>
            <a:ext cx="170700" cy="170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4390175" y="3437250"/>
            <a:ext cx="170700" cy="170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4390175" y="4400925"/>
            <a:ext cx="170700" cy="170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0175" y="3722523"/>
            <a:ext cx="170700" cy="56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3909350" y="1678125"/>
            <a:ext cx="1429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pixels unrolled img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Multiclass (N classes)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</a:rPr>
              <a:t>‹#›</a:t>
            </a:fld>
            <a:endParaRPr sz="1300">
              <a:solidFill>
                <a:srgbClr val="000000"/>
              </a:solidFill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33150" y="730325"/>
            <a:ext cx="839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The output logits are normalized with the </a:t>
            </a:r>
            <a:r>
              <a:rPr lang="en" sz="18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softmax function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, which is </a:t>
            </a:r>
            <a:r>
              <a:rPr b="1" lang="en" sz="18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differentiable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: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400" y="2027525"/>
            <a:ext cx="2358250" cy="29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3510800" y="2870550"/>
            <a:ext cx="405600" cy="17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3521475" y="3361425"/>
            <a:ext cx="170700" cy="20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3521475" y="4385850"/>
            <a:ext cx="618900" cy="213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1475" y="3693123"/>
            <a:ext cx="170700" cy="56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3478800" y="2476825"/>
            <a:ext cx="10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 “dog”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3478800" y="3041250"/>
            <a:ext cx="10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0.08 “cat”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3478800" y="4599150"/>
            <a:ext cx="134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 “whatever”</a:t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587550" y="2588275"/>
            <a:ext cx="170700" cy="170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587550" y="3152700"/>
            <a:ext cx="170700" cy="170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587550" y="3693125"/>
            <a:ext cx="170700" cy="170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587550" y="4656800"/>
            <a:ext cx="170700" cy="170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550" y="3978398"/>
            <a:ext cx="170700" cy="56382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106725" y="1934000"/>
            <a:ext cx="1429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pixels unrolled img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5017250" y="3586300"/>
            <a:ext cx="2157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Exponential </a:t>
            </a:r>
            <a:r>
              <a:rPr i="1"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exp(·)</a:t>
            </a: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boosts higher logits (max effect).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1438" y="2697700"/>
            <a:ext cx="34004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6001950" y="1816338"/>
            <a:ext cx="2076600" cy="75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7A7"/>
                </a:solidFill>
              </a:rPr>
              <a:t>Softmax regression</a:t>
            </a:r>
            <a:endParaRPr sz="1800">
              <a:solidFill>
                <a:srgbClr val="0097A7"/>
              </a:solidFill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6643675" y="2770775"/>
            <a:ext cx="18051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6"/>
          <p:cNvCxnSpPr>
            <a:stCxn id="196" idx="0"/>
            <a:endCxn id="199" idx="1"/>
          </p:cNvCxnSpPr>
          <p:nvPr/>
        </p:nvCxnSpPr>
        <p:spPr>
          <a:xfrm rot="-5400000">
            <a:off x="6060500" y="3003250"/>
            <a:ext cx="618600" cy="547500"/>
          </a:xfrm>
          <a:prstGeom prst="curvedConnector2">
            <a:avLst/>
          </a:prstGeom>
          <a:noFill/>
          <a:ln cap="flat" cmpd="sng" w="28575">
            <a:solidFill>
              <a:srgbClr val="FF663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1" name="Google Shape;20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0027" y="3743075"/>
            <a:ext cx="1579150" cy="10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25950" y="2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regression: Multiclass (N classes)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000000"/>
                </a:solidFill>
              </a:rPr>
              <a:t>‹#›</a:t>
            </a:fld>
            <a:endParaRPr sz="1300">
              <a:solidFill>
                <a:srgbClr val="000000"/>
              </a:solidFill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00" y="2027525"/>
            <a:ext cx="2358250" cy="29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/>
          <p:nvPr/>
        </p:nvSpPr>
        <p:spPr>
          <a:xfrm>
            <a:off x="3510800" y="2870550"/>
            <a:ext cx="405600" cy="170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3521475" y="3361425"/>
            <a:ext cx="170700" cy="2028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3521475" y="4385850"/>
            <a:ext cx="618900" cy="2133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475" y="3693123"/>
            <a:ext cx="170700" cy="56382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3478800" y="2476825"/>
            <a:ext cx="10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0.3 “dog”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3478800" y="3041250"/>
            <a:ext cx="102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0.08 “cat”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3478800" y="4599150"/>
            <a:ext cx="134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 “whatever”</a:t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87550" y="2588275"/>
            <a:ext cx="170700" cy="1707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587550" y="3152700"/>
            <a:ext cx="170700" cy="170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587550" y="3693125"/>
            <a:ext cx="170700" cy="1707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587550" y="4656800"/>
            <a:ext cx="170700" cy="170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50" y="3978398"/>
            <a:ext cx="170700" cy="56382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106725" y="1934000"/>
            <a:ext cx="1429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pixels unrolled img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5245850" y="4195900"/>
            <a:ext cx="3684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Normalization factor so that the sum of confidences sum up to 1.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438" y="2697700"/>
            <a:ext cx="340042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6001950" y="1816338"/>
            <a:ext cx="2076600" cy="75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97A7"/>
                </a:solidFill>
              </a:rPr>
              <a:t>Softmax regression</a:t>
            </a:r>
            <a:endParaRPr sz="1800">
              <a:solidFill>
                <a:srgbClr val="0097A7"/>
              </a:solidFill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6643675" y="3176675"/>
            <a:ext cx="1805100" cy="52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7"/>
          <p:cNvCxnSpPr>
            <a:stCxn id="223" idx="0"/>
            <a:endCxn id="226" idx="1"/>
          </p:cNvCxnSpPr>
          <p:nvPr/>
        </p:nvCxnSpPr>
        <p:spPr>
          <a:xfrm flipH="1" rot="5400000">
            <a:off x="6486500" y="3594250"/>
            <a:ext cx="758700" cy="444600"/>
          </a:xfrm>
          <a:prstGeom prst="curvedConnector4">
            <a:avLst>
              <a:gd fmla="val 32828" name="adj1"/>
              <a:gd fmla="val 153531" name="adj2"/>
            </a:avLst>
          </a:prstGeom>
          <a:noFill/>
          <a:ln cap="flat" cmpd="sng" w="28575">
            <a:solidFill>
              <a:srgbClr val="FF66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 txBox="1"/>
          <p:nvPr/>
        </p:nvSpPr>
        <p:spPr>
          <a:xfrm>
            <a:off x="233150" y="730325"/>
            <a:ext cx="83967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The output logits are normalized with the </a:t>
            </a:r>
            <a:r>
              <a:rPr lang="en" sz="18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softmax function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, which is </a:t>
            </a:r>
            <a:r>
              <a:rPr b="1" lang="en" sz="1800">
                <a:solidFill>
                  <a:srgbClr val="38761D"/>
                </a:solidFill>
                <a:latin typeface="Ubuntu"/>
                <a:ea typeface="Ubuntu"/>
                <a:cs typeface="Ubuntu"/>
                <a:sym typeface="Ubuntu"/>
              </a:rPr>
              <a:t>differentiable</a:t>
            </a:r>
            <a:r>
              <a:rPr lang="en" sz="1800">
                <a:latin typeface="Ubuntu"/>
                <a:ea typeface="Ubuntu"/>
                <a:cs typeface="Ubuntu"/>
                <a:sym typeface="Ubuntu"/>
              </a:rPr>
              <a:t>: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60100" y="11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regression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 rotWithShape="1">
          <a:blip r:embed="rId3">
            <a:alphaModFix/>
          </a:blip>
          <a:srcRect b="50482" l="0" r="0" t="0"/>
          <a:stretch/>
        </p:blipFill>
        <p:spPr>
          <a:xfrm>
            <a:off x="3469575" y="656875"/>
            <a:ext cx="4395351" cy="17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738" y="2471550"/>
            <a:ext cx="2763237" cy="9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52082"/>
          <a:stretch/>
        </p:blipFill>
        <p:spPr>
          <a:xfrm>
            <a:off x="3579075" y="3449850"/>
            <a:ext cx="4395351" cy="16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/>
          <p:nvPr/>
        </p:nvSpPr>
        <p:spPr>
          <a:xfrm>
            <a:off x="5653275" y="2507900"/>
            <a:ext cx="548700" cy="113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3645975" y="2688250"/>
            <a:ext cx="4563300" cy="467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softmax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