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Ubuntu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4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00b1e952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00b1e952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00b1e952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e00b1e952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00b1e952f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e00b1e952f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00b1e952f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e00b1e952f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00b1e952f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e00b1e952f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00b1e952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e00b1e952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00b1e952f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e00b1e952f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00b1e952f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e00b1e952f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00b1e952f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e00b1e952f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00b1e952f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e00b1e952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00b1e952f_0_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e00b1e952f_0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00b1e952f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00b1e952f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00b1e952f_0_3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00b1e952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0b1e952f_0_3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00b1e952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00b1e952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00b1e952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00b1e952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e00b1e952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00b1e952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e00b1e952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0b1e952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e00b1e952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0b1e952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e00b1e952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5875" y="1438275"/>
            <a:ext cx="9159900" cy="212160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546100" y="3205499"/>
            <a:ext cx="50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in Big Data Solutions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6767" y="2049660"/>
            <a:ext cx="898922" cy="898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4"/>
          <p:cNvGrpSpPr/>
          <p:nvPr/>
        </p:nvGrpSpPr>
        <p:grpSpPr>
          <a:xfrm>
            <a:off x="3568592" y="4777555"/>
            <a:ext cx="1990809" cy="400050"/>
            <a:chOff x="3506673" y="6101329"/>
            <a:chExt cx="1990809" cy="533400"/>
          </a:xfrm>
        </p:grpSpPr>
        <p:pic>
          <p:nvPicPr>
            <p:cNvPr id="59" name="Google Shape;5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6673" y="6138552"/>
              <a:ext cx="167984" cy="167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4"/>
            <p:cNvSpPr txBox="1"/>
            <p:nvPr/>
          </p:nvSpPr>
          <p:spPr>
            <a:xfrm>
              <a:off x="3623382" y="6101329"/>
              <a:ext cx="18741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Barcelona Technology School S.L.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46100" y="2108123"/>
            <a:ext cx="4164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46100" y="4009309"/>
            <a:ext cx="2919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3" type="body"/>
          </p:nvPr>
        </p:nvSpPr>
        <p:spPr>
          <a:xfrm>
            <a:off x="546100" y="4304841"/>
            <a:ext cx="2919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12983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142069"/>
            <a:ext cx="8229600" cy="3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cos 1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3200"/>
              <a:buFont typeface="Ubuntu"/>
              <a:buNone/>
              <a:defRPr b="1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▪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▪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▪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▪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▪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•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•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•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2000"/>
              <a:buFont typeface="Proxima Nova"/>
              <a:buChar char="•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cos 2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200"/>
              <a:buNone/>
              <a:defRPr>
                <a:solidFill>
                  <a:srgbClr val="FF66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&amp; Content">
  <p:cSld name="Title, Subtitle &amp;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57200" y="354739"/>
            <a:ext cx="8229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57200" y="792104"/>
            <a:ext cx="8229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57200" y="1148508"/>
            <a:ext cx="8229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1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">
  <p:cSld name="Blanc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/>
          <p:nvPr/>
        </p:nvSpPr>
        <p:spPr>
          <a:xfrm>
            <a:off x="202019" y="574158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244549" y="592766"/>
            <a:ext cx="183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BUSINESS IMPACT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2480919" y="592766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PROJECT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2491576" y="576816"/>
            <a:ext cx="2179800" cy="322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4781133" y="576816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4834296" y="608715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DB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202019" y="2636461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ANALYTICS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5170966" y="3163808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CODING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5170965" y="3483407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SYSTEMS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5170967" y="3801175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DISTRIBUTED COMPUTING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5165646" y="4166048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CLOUD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5165645" y="4566684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ARCHITECTURE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2437146" y="816464"/>
            <a:ext cx="2134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Project management methodologies: Understand the main methodologies based on lean and agile principles: Agile, Scrum Framework, Kanban, Lean management; plan projects based on those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Govern data projects towards the desired business goals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Team work: Is able to work in a team efficiently;  Holds skills to manage multi-cultural teams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Change management: Understand how the process of organizational change or transformation occurs; Is able to manage resistance to change; is familiar with a large set of tools to properly manage change and ensure project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Financials: Understand the basic concepts of accounting and financial analysis and reporting; project prioritization based on financial projections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Risks: Understand basic risk and cybersecurity management and risk assessment principles 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4761010" y="824439"/>
            <a:ext cx="217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characterize a business problem. Formulate a business problem as a Hypothesis question.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of methodologies in the execution of the analytics cycle.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plan for the execution of a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202019" y="2921434"/>
            <a:ext cx="217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manage statistical tools like Excel, SPSS, SAS.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Manipulation &amp; visualisation.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Probability &amp; statistics.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identify trends and patterns in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205558" y="2642189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457200" y="354739"/>
            <a:ext cx="8229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457200" y="792104"/>
            <a:ext cx="8229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4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out title">
  <p:cSld name="Content without 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457200" y="661012"/>
            <a:ext cx="82296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5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">
  <p:cSld name="Blanc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-15875" y="1438275"/>
            <a:ext cx="9159900" cy="212160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546100" y="3205499"/>
            <a:ext cx="50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in Big Data Solutions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6767" y="2049660"/>
            <a:ext cx="898922" cy="898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9"/>
          <p:cNvGrpSpPr/>
          <p:nvPr/>
        </p:nvGrpSpPr>
        <p:grpSpPr>
          <a:xfrm>
            <a:off x="3568592" y="4777555"/>
            <a:ext cx="1990809" cy="400050"/>
            <a:chOff x="3506673" y="6101329"/>
            <a:chExt cx="1990809" cy="533400"/>
          </a:xfrm>
        </p:grpSpPr>
        <p:pic>
          <p:nvPicPr>
            <p:cNvPr id="135" name="Google Shape;13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6673" y="6138552"/>
              <a:ext cx="167984" cy="167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9"/>
            <p:cNvSpPr txBox="1"/>
            <p:nvPr/>
          </p:nvSpPr>
          <p:spPr>
            <a:xfrm>
              <a:off x="3623382" y="6101329"/>
              <a:ext cx="18741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Barcelona Technology School S.L.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546100" y="2108123"/>
            <a:ext cx="41640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2" type="body"/>
          </p:nvPr>
        </p:nvSpPr>
        <p:spPr>
          <a:xfrm>
            <a:off x="546100" y="4009309"/>
            <a:ext cx="2919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3" type="body"/>
          </p:nvPr>
        </p:nvSpPr>
        <p:spPr>
          <a:xfrm>
            <a:off x="546100" y="4304841"/>
            <a:ext cx="2919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57200" y="12983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457200" y="1142069"/>
            <a:ext cx="82296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0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&amp; Content">
  <p:cSld name="Title, Subtitle &amp;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57200" y="354739"/>
            <a:ext cx="8229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457200" y="792104"/>
            <a:ext cx="8229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457200" y="1148508"/>
            <a:ext cx="8229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202019" y="574158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244549" y="592766"/>
            <a:ext cx="183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BUSINESS IMPACT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80919" y="592766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PROJECT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2491576" y="576816"/>
            <a:ext cx="2179800" cy="322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2"/>
          <p:cNvSpPr/>
          <p:nvPr/>
        </p:nvSpPr>
        <p:spPr>
          <a:xfrm>
            <a:off x="4781133" y="576816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4834296" y="608715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DB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202019" y="2636461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ANALYTICS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5170966" y="3163808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CODING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5170965" y="3483407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SYSTEMS MANAGEMENT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5170967" y="3801175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DISTRIBUTED COMPUTING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5165646" y="4166048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CLOUD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5165645" y="4566684"/>
            <a:ext cx="24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ca" sz="1200" u="none" cap="none" strike="noStrike">
                <a:solidFill>
                  <a:srgbClr val="00B4F1"/>
                </a:solidFill>
                <a:latin typeface="Avenir"/>
                <a:ea typeface="Avenir"/>
                <a:cs typeface="Avenir"/>
                <a:sym typeface="Avenir"/>
              </a:rPr>
              <a:t>ARCHITECTURE</a:t>
            </a:r>
            <a:endParaRPr b="1" i="0" sz="1200" u="none" cap="none" strike="noStrike">
              <a:solidFill>
                <a:srgbClr val="00B4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2437146" y="816464"/>
            <a:ext cx="2134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Project management methodologies: Understand the main methodologies based on lean and agile principles: Agile, Scrum Framework, Kanban, Lean management; plan projects based on those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Govern data projects towards the desired business goals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Team work: Is able to work in a team efficiently;  Holds skills to manage multi-cultural teams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Change management: Understand how the process of organizational change or transformation occurs; Is able to manage resistance to change; is familiar with a large set of tools to properly manage change and ensure project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Financials: Understand the basic concepts of accounting and financial analysis and reporting; project prioritization based on financial projections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Risks: Understand basic risk and cybersecurity management and risk assessment principles 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4761010" y="824439"/>
            <a:ext cx="217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characterize a business problem. Formulate a business problem as a Hypothesis question.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of methodologies in the execution of the analytics cycle.</a:t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plan for the execution of a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202019" y="2921434"/>
            <a:ext cx="217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manage statistical tools like Excel, SPSS, SAS.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Manipulation &amp; visualisation.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Probability &amp; statistics.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❑"/>
            </a:pPr>
            <a:r>
              <a:rPr b="0" i="0" lang="ca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Ability to identify trends and patterns in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05558" y="2642189"/>
            <a:ext cx="2179800" cy="19044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457200" y="354739"/>
            <a:ext cx="8229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457200" y="792104"/>
            <a:ext cx="8229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out title">
  <p:cSld name="Content without 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57200" y="661012"/>
            <a:ext cx="82296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4"/>
          <p:cNvSpPr txBox="1"/>
          <p:nvPr/>
        </p:nvSpPr>
        <p:spPr>
          <a:xfrm>
            <a:off x="7620000" y="139332"/>
            <a:ext cx="131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ca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MBDS 2020-2021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568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06234"/>
            <a:ext cx="82296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-BTS.jpg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186" y="102394"/>
            <a:ext cx="1650206" cy="3655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57200" y="12568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57200" y="1006234"/>
            <a:ext cx="82296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-BTS.jpg" id="127" name="Google Shape;12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186" y="102394"/>
            <a:ext cx="1650206" cy="3655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rxiv.org/abs/1403.6382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hyperlink" Target="https://drive.google.com/file/d/17rixIlskza3MNmnj7i-CNOMrfcamVlXD/view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://dcu.ie/" TargetMode="External"/><Relationship Id="rId10" Type="http://schemas.openxmlformats.org/officeDocument/2006/relationships/hyperlink" Target="http://dcu.ie/" TargetMode="External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eeng.dcu.ie/~mcguinne/" TargetMode="External"/><Relationship Id="rId4" Type="http://schemas.openxmlformats.org/officeDocument/2006/relationships/hyperlink" Target="https://www.insight-centre.org/" TargetMode="External"/><Relationship Id="rId9" Type="http://schemas.openxmlformats.org/officeDocument/2006/relationships/hyperlink" Target="https://imatge.upc.edu/web/people/josep-ramon-morros" TargetMode="External"/><Relationship Id="rId5" Type="http://schemas.openxmlformats.org/officeDocument/2006/relationships/hyperlink" Target="http://dcu.ie/" TargetMode="External"/><Relationship Id="rId6" Type="http://schemas.openxmlformats.org/officeDocument/2006/relationships/image" Target="../media/image6.jpg"/><Relationship Id="rId7" Type="http://schemas.openxmlformats.org/officeDocument/2006/relationships/image" Target="../media/image9.jp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UKleTP1Zy1U" TargetMode="External"/><Relationship Id="rId4" Type="http://schemas.openxmlformats.org/officeDocument/2006/relationships/image" Target="../media/image7.jpg"/><Relationship Id="rId9" Type="http://schemas.openxmlformats.org/officeDocument/2006/relationships/hyperlink" Target="http://www.youtube.com/watch?v=ik_Up56bWLE" TargetMode="External"/><Relationship Id="rId5" Type="http://schemas.openxmlformats.org/officeDocument/2006/relationships/hyperlink" Target="http://www.eeng.dcu.ie/~mcguinne/" TargetMode="External"/><Relationship Id="rId6" Type="http://schemas.openxmlformats.org/officeDocument/2006/relationships/hyperlink" Target="http://imatge-upc.github.io/telecombcn-2016-dlcv/" TargetMode="External"/><Relationship Id="rId7" Type="http://schemas.openxmlformats.org/officeDocument/2006/relationships/hyperlink" Target="https://imatge.upc.edu/web/people/josep-ramon-morros" TargetMode="External"/><Relationship Id="rId8" Type="http://schemas.openxmlformats.org/officeDocument/2006/relationships/hyperlink" Target="https://telecombcn-dl.github.io/2018-dla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546100" y="2108123"/>
            <a:ext cx="4164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57"/>
              <a:buFont typeface="Arial"/>
              <a:buNone/>
            </a:pPr>
            <a:r>
              <a:rPr lang="ca" sz="1400"/>
              <a:t>Laboratory 08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57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900">
                <a:latin typeface="Ubuntu"/>
                <a:ea typeface="Ubuntu"/>
                <a:cs typeface="Ubuntu"/>
                <a:sym typeface="Ubuntu"/>
              </a:rPr>
              <a:t>Transfer Learning</a:t>
            </a:r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1358653" y="3548209"/>
            <a:ext cx="2716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ca" sz="20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Laia Tarrés</a:t>
            </a:r>
            <a:endParaRPr b="0" i="0" sz="20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rPr>
              <a:t>laia.tarres@bts.tech</a:t>
            </a:r>
            <a:endParaRPr b="0" i="0" sz="1000" u="none" cap="none" strike="noStrike">
              <a:solidFill>
                <a:srgbClr val="78909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1358650" y="4221825"/>
            <a:ext cx="2275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a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MsC Student</a:t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8909C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a" sz="1000" u="none" cap="none" strike="noStrike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rPr>
              <a:t>UPCTech -&gt; Researcher at BBC &amp; IRI</a:t>
            </a:r>
            <a:endParaRPr b="0" i="0" sz="1000" u="none" cap="none" strike="noStrike">
              <a:solidFill>
                <a:srgbClr val="78909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3">
            <a:alphaModFix/>
          </a:blip>
          <a:srcRect b="10522" l="0" r="0" t="0"/>
          <a:stretch/>
        </p:blipFill>
        <p:spPr>
          <a:xfrm>
            <a:off x="221075" y="3595100"/>
            <a:ext cx="1137575" cy="1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Off-the-shelf features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152475"/>
            <a:ext cx="468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ca" sz="1400"/>
              <a:t>Works surprisingly well in practice!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ca" sz="1400"/>
              <a:t>Surpassed or on par with state-of-the-art in several tasks in 2014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ca" sz="1400"/>
              <a:t>Image classification:</a:t>
            </a:r>
            <a:endParaRPr b="1" sz="1400"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▪"/>
            </a:pPr>
            <a:r>
              <a:rPr lang="ca" sz="1200"/>
              <a:t>PASCAL VOC 2007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ca" sz="1200"/>
              <a:t>Oxford flowers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ca" sz="1200"/>
              <a:t>CUB Bird dataset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ca" sz="1200"/>
              <a:t>MIT indoors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ca" sz="1400"/>
              <a:t>Image retrieval:</a:t>
            </a:r>
            <a:endParaRPr b="1" sz="1400"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▪"/>
            </a:pPr>
            <a:r>
              <a:rPr lang="ca" sz="1200"/>
              <a:t>Paris 6k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ca" sz="1200"/>
              <a:t>Holidays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ca" sz="1200"/>
              <a:t>UKBench</a:t>
            </a:r>
            <a:endParaRPr sz="1200"/>
          </a:p>
        </p:txBody>
      </p:sp>
      <p:sp>
        <p:nvSpPr>
          <p:cNvPr id="306" name="Google Shape;306;p44"/>
          <p:cNvSpPr txBox="1"/>
          <p:nvPr/>
        </p:nvSpPr>
        <p:spPr>
          <a:xfrm>
            <a:off x="384950" y="4701825"/>
            <a:ext cx="8373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Razavian et al, </a:t>
            </a:r>
            <a:r>
              <a:rPr b="1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Features off-the-shelf: an Astounding Baseline for Recognition, </a:t>
            </a: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CVPRW 2014</a:t>
            </a:r>
            <a:r>
              <a:rPr b="1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ca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http://arxiv.org/abs/1403.6382</a:t>
            </a: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9344" y="1570331"/>
            <a:ext cx="3390651" cy="2578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/>
          <p:nvPr/>
        </p:nvSpPr>
        <p:spPr>
          <a:xfrm>
            <a:off x="5090025" y="4159722"/>
            <a:ext cx="34005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Oxford 102 flowers dataset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ca" sz="2400"/>
              <a:t>Can we do better than off the shelf features?</a:t>
            </a:r>
            <a:endParaRPr sz="3600"/>
          </a:p>
        </p:txBody>
      </p:sp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>
            <a:off x="7448000" y="4542550"/>
            <a:ext cx="864600" cy="36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rgbClr val="009DDB"/>
                </a:solidFill>
              </a:rPr>
              <a:t>Fine-tuning: supervised task adaptation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ca"/>
              <a:t>Train deep net on “nearby” task for which it is easy to get labels using standard backprop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</a:pPr>
            <a:r>
              <a:rPr lang="ca"/>
              <a:t>E.g. ImageNet classification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ca"/>
              <a:t>Pseudo classes from augmented data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ca"/>
              <a:t>Slow feature learning, ego-motion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ca"/>
              <a:t>Cut off top layer(s) of network and replace with supervised objective for target domain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b="1" lang="ca"/>
              <a:t>Fine-tune </a:t>
            </a:r>
            <a:r>
              <a:rPr lang="ca"/>
              <a:t>network using backprop with labels for target domain until validation loss starts to increase </a:t>
            </a:r>
            <a:endParaRPr/>
          </a:p>
        </p:txBody>
      </p:sp>
      <p:sp>
        <p:nvSpPr>
          <p:cNvPr id="323" name="Google Shape;323;p46"/>
          <p:cNvSpPr/>
          <p:nvPr/>
        </p:nvSpPr>
        <p:spPr>
          <a:xfrm>
            <a:off x="5583800" y="3286250"/>
            <a:ext cx="2728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6"/>
          <p:cNvSpPr/>
          <p:nvPr/>
        </p:nvSpPr>
        <p:spPr>
          <a:xfrm>
            <a:off x="5583800" y="2834075"/>
            <a:ext cx="2728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6"/>
          <p:cNvSpPr/>
          <p:nvPr/>
        </p:nvSpPr>
        <p:spPr>
          <a:xfrm>
            <a:off x="5583800" y="2381900"/>
            <a:ext cx="2728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/>
          <p:nvPr/>
        </p:nvSpPr>
        <p:spPr>
          <a:xfrm>
            <a:off x="5583800" y="3738425"/>
            <a:ext cx="2728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6"/>
          <p:cNvSpPr/>
          <p:nvPr/>
        </p:nvSpPr>
        <p:spPr>
          <a:xfrm>
            <a:off x="6167300" y="1252524"/>
            <a:ext cx="1561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surrogate loss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6"/>
          <p:cNvSpPr/>
          <p:nvPr/>
        </p:nvSpPr>
        <p:spPr>
          <a:xfrm>
            <a:off x="5583800" y="4542550"/>
            <a:ext cx="18642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surrogate data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46"/>
          <p:cNvCxnSpPr>
            <a:stCxn id="328" idx="0"/>
            <a:endCxn id="326" idx="2"/>
          </p:cNvCxnSpPr>
          <p:nvPr/>
        </p:nvCxnSpPr>
        <p:spPr>
          <a:xfrm rot="-5400000">
            <a:off x="6510650" y="4105000"/>
            <a:ext cx="442800" cy="432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46"/>
          <p:cNvCxnSpPr>
            <a:stCxn id="331" idx="3"/>
            <a:endCxn id="327" idx="3"/>
          </p:cNvCxnSpPr>
          <p:nvPr/>
        </p:nvCxnSpPr>
        <p:spPr>
          <a:xfrm rot="10800000">
            <a:off x="7729100" y="1433050"/>
            <a:ext cx="583500" cy="3290100"/>
          </a:xfrm>
          <a:prstGeom prst="bentConnector3">
            <a:avLst>
              <a:gd fmla="val -408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p46"/>
          <p:cNvSpPr/>
          <p:nvPr/>
        </p:nvSpPr>
        <p:spPr>
          <a:xfrm>
            <a:off x="5583800" y="1935800"/>
            <a:ext cx="2728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fc2 + softmax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46"/>
          <p:cNvCxnSpPr>
            <a:stCxn id="332" idx="0"/>
            <a:endCxn id="327" idx="2"/>
          </p:cNvCxnSpPr>
          <p:nvPr/>
        </p:nvCxnSpPr>
        <p:spPr>
          <a:xfrm rot="10800000">
            <a:off x="6948200" y="1613600"/>
            <a:ext cx="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34" name="Google Shape;334;p46"/>
          <p:cNvGrpSpPr/>
          <p:nvPr/>
        </p:nvGrpSpPr>
        <p:grpSpPr>
          <a:xfrm>
            <a:off x="5583800" y="1252524"/>
            <a:ext cx="2728800" cy="3651351"/>
            <a:chOff x="5583800" y="871524"/>
            <a:chExt cx="2728800" cy="3651351"/>
          </a:xfrm>
        </p:grpSpPr>
        <p:sp>
          <p:nvSpPr>
            <p:cNvPr id="331" name="Google Shape;331;p46"/>
            <p:cNvSpPr/>
            <p:nvPr/>
          </p:nvSpPr>
          <p:spPr>
            <a:xfrm>
              <a:off x="7448000" y="4161550"/>
              <a:ext cx="864600" cy="361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 labels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5583800" y="4161675"/>
              <a:ext cx="1864200" cy="361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 data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6167300" y="871524"/>
              <a:ext cx="1561800" cy="361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 loss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5583800" y="1554800"/>
              <a:ext cx="2728800" cy="361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my_fc2 + softmax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Freeze or fine-tune?</a:t>
            </a:r>
            <a:endParaRPr/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ca"/>
              <a:t>Bottom </a:t>
            </a:r>
            <a:r>
              <a:rPr i="1" lang="ca"/>
              <a:t>n</a:t>
            </a:r>
            <a:r>
              <a:rPr lang="ca"/>
              <a:t> layers can be frozen or fine tuned.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</a:pPr>
            <a:r>
              <a:rPr b="1" lang="ca"/>
              <a:t>Frozen</a:t>
            </a:r>
            <a:r>
              <a:rPr lang="ca"/>
              <a:t>: not updated during backprop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ca"/>
              <a:t>Fine-tuned</a:t>
            </a:r>
            <a:r>
              <a:rPr lang="ca"/>
              <a:t>: updated during backprop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ca"/>
              <a:t>Which to do depends on target task: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</a:pPr>
            <a:r>
              <a:rPr b="1" lang="ca"/>
              <a:t>Freeze</a:t>
            </a:r>
            <a:r>
              <a:rPr lang="ca"/>
              <a:t>: target task labels are scarce, and we want to avoid overfitting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ca"/>
              <a:t>Fine-tune</a:t>
            </a:r>
            <a:r>
              <a:rPr lang="ca"/>
              <a:t>: target task labels are more plentiful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ca"/>
              <a:t>In general, we can set learning rates to be different for each layer to find a tradeoff between freezing and fine tuning</a:t>
            </a:r>
            <a:endParaRPr/>
          </a:p>
        </p:txBody>
      </p:sp>
      <p:sp>
        <p:nvSpPr>
          <p:cNvPr id="345" name="Google Shape;345;p47"/>
          <p:cNvSpPr/>
          <p:nvPr/>
        </p:nvSpPr>
        <p:spPr>
          <a:xfrm>
            <a:off x="7448000" y="4161550"/>
            <a:ext cx="864600" cy="36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7"/>
          <p:cNvSpPr/>
          <p:nvPr/>
        </p:nvSpPr>
        <p:spPr>
          <a:xfrm>
            <a:off x="5583800" y="2905250"/>
            <a:ext cx="2728800" cy="36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5583800" y="2453075"/>
            <a:ext cx="2728800" cy="36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5583800" y="2000900"/>
            <a:ext cx="2728800" cy="36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5583800" y="3357425"/>
            <a:ext cx="2728800" cy="36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/>
          <p:nvPr/>
        </p:nvSpPr>
        <p:spPr>
          <a:xfrm>
            <a:off x="6167300" y="871524"/>
            <a:ext cx="15618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5583800" y="4161550"/>
            <a:ext cx="1864200" cy="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47"/>
          <p:cNvCxnSpPr>
            <a:stCxn id="351" idx="0"/>
            <a:endCxn id="349" idx="2"/>
          </p:cNvCxnSpPr>
          <p:nvPr/>
        </p:nvCxnSpPr>
        <p:spPr>
          <a:xfrm rot="-5400000">
            <a:off x="6510650" y="3724000"/>
            <a:ext cx="442800" cy="432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47"/>
          <p:cNvCxnSpPr>
            <a:stCxn id="345" idx="3"/>
            <a:endCxn id="350" idx="3"/>
          </p:cNvCxnSpPr>
          <p:nvPr/>
        </p:nvCxnSpPr>
        <p:spPr>
          <a:xfrm rot="10800000">
            <a:off x="7729100" y="1052050"/>
            <a:ext cx="583500" cy="3290100"/>
          </a:xfrm>
          <a:prstGeom prst="bentConnector3">
            <a:avLst>
              <a:gd fmla="val -408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p47"/>
          <p:cNvSpPr/>
          <p:nvPr/>
        </p:nvSpPr>
        <p:spPr>
          <a:xfrm>
            <a:off x="5583800" y="1554800"/>
            <a:ext cx="2728800" cy="36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c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fc2 + softmax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47"/>
          <p:cNvCxnSpPr>
            <a:stCxn id="354" idx="0"/>
            <a:endCxn id="350" idx="2"/>
          </p:cNvCxnSpPr>
          <p:nvPr/>
        </p:nvCxnSpPr>
        <p:spPr>
          <a:xfrm rot="10800000">
            <a:off x="6948200" y="1232600"/>
            <a:ext cx="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6" name="Google Shape;356;p47"/>
          <p:cNvSpPr txBox="1"/>
          <p:nvPr/>
        </p:nvSpPr>
        <p:spPr>
          <a:xfrm rot="-5400000">
            <a:off x="4756600" y="1761350"/>
            <a:ext cx="1199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ca" sz="1200" u="none" cap="none" strike="noStrike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Fine tuned</a:t>
            </a:r>
            <a:endParaRPr b="0" i="0" sz="1200" u="none" cap="none" strike="noStrike">
              <a:solidFill>
                <a:srgbClr val="38761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 rot="-5400000">
            <a:off x="4756600" y="2960450"/>
            <a:ext cx="1199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ca" sz="1200" u="none" cap="none" strike="noStrike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frozen</a:t>
            </a:r>
            <a:endParaRPr b="0" i="0" sz="1200" u="none" cap="none" strike="noStrike">
              <a:solidFill>
                <a:srgbClr val="1155C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8" name="Google Shape;358;p47"/>
          <p:cNvSpPr/>
          <p:nvPr/>
        </p:nvSpPr>
        <p:spPr>
          <a:xfrm>
            <a:off x="5176575" y="3605400"/>
            <a:ext cx="661550" cy="264625"/>
          </a:xfrm>
          <a:custGeom>
            <a:rect b="b" l="l" r="r" t="t"/>
            <a:pathLst>
              <a:path extrusionOk="0" h="10585" w="26462">
                <a:moveTo>
                  <a:pt x="0" y="10585"/>
                </a:moveTo>
                <a:cubicBezTo>
                  <a:pt x="1048" y="8664"/>
                  <a:pt x="2131" y="5335"/>
                  <a:pt x="4300" y="5624"/>
                </a:cubicBezTo>
                <a:cubicBezTo>
                  <a:pt x="8278" y="6155"/>
                  <a:pt x="11882" y="9312"/>
                  <a:pt x="15877" y="8931"/>
                </a:cubicBezTo>
                <a:cubicBezTo>
                  <a:pt x="20473" y="8493"/>
                  <a:pt x="23198" y="3264"/>
                  <a:pt x="26462" y="0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 txBox="1"/>
          <p:nvPr/>
        </p:nvSpPr>
        <p:spPr>
          <a:xfrm>
            <a:off x="4606000" y="3836950"/>
            <a:ext cx="777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ca" sz="1200" u="none" cap="none" strike="noStrike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LR = 0</a:t>
            </a:r>
            <a:endParaRPr b="0" i="0" sz="1200" u="none" cap="none" strike="noStrike">
              <a:solidFill>
                <a:srgbClr val="CC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4806500" y="871525"/>
            <a:ext cx="777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ca" sz="1200" u="none" cap="none" strike="noStrike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LR &gt; 0</a:t>
            </a:r>
            <a:endParaRPr b="0" i="0" sz="1200" u="none" cap="none" strike="noStrike">
              <a:solidFill>
                <a:srgbClr val="CC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5263450" y="1174050"/>
            <a:ext cx="574675" cy="487900"/>
          </a:xfrm>
          <a:custGeom>
            <a:rect b="b" l="l" r="r" t="t"/>
            <a:pathLst>
              <a:path extrusionOk="0" h="19516" w="22987">
                <a:moveTo>
                  <a:pt x="0" y="0"/>
                </a:moveTo>
                <a:cubicBezTo>
                  <a:pt x="675" y="3039"/>
                  <a:pt x="822" y="7275"/>
                  <a:pt x="3638" y="8600"/>
                </a:cubicBezTo>
                <a:cubicBezTo>
                  <a:pt x="8627" y="10948"/>
                  <a:pt x="15449" y="5432"/>
                  <a:pt x="20177" y="8269"/>
                </a:cubicBezTo>
                <a:cubicBezTo>
                  <a:pt x="23480" y="10250"/>
                  <a:pt x="22823" y="15665"/>
                  <a:pt x="22823" y="19516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Summary</a:t>
            </a:r>
            <a:endParaRPr/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ca"/>
              <a:t>Possible to train very large models on small data by using transfer learning and domain adaptation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ca"/>
              <a:t>Off the shelf features work very well in various domains and tasks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ca"/>
              <a:t>Lower layers of network contain very generic features, higher layers more task specific features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▪"/>
            </a:pPr>
            <a:r>
              <a:rPr lang="ca"/>
              <a:t>Supervised domain adaptation via fine tuning almost always improves performance</a:t>
            </a:r>
            <a:endParaRPr/>
          </a:p>
        </p:txBody>
      </p:sp>
      <p:sp>
        <p:nvSpPr>
          <p:cNvPr id="369" name="Google Shape;36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ca" sz="3200">
                <a:solidFill>
                  <a:srgbClr val="009DDB"/>
                </a:solidFill>
              </a:rPr>
              <a:t>The Lab</a:t>
            </a:r>
            <a:endParaRPr/>
          </a:p>
        </p:txBody>
      </p:sp>
      <p:sp>
        <p:nvSpPr>
          <p:cNvPr id="375" name="Google Shape;37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  <a:latin typeface="Arial"/>
                <a:ea typeface="Arial"/>
                <a:cs typeface="Arial"/>
                <a:sym typeface="Arial"/>
              </a:rPr>
              <a:t>Today’s objectives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0"/>
          <p:cNvSpPr txBox="1"/>
          <p:nvPr/>
        </p:nvSpPr>
        <p:spPr>
          <a:xfrm>
            <a:off x="311700" y="1152475"/>
            <a:ext cx="82686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Ubuntu"/>
              <a:buChar char="●"/>
            </a:pPr>
            <a:r>
              <a:rPr b="0" i="0" lang="ca" sz="1800" u="none" cap="none" strike="noStrike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Tricks when working with small dataset</a:t>
            </a:r>
            <a:endParaRPr b="0" i="0" sz="1800" u="none" cap="none" strike="noStrike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Ubuntu"/>
              <a:buChar char="●"/>
            </a:pPr>
            <a:r>
              <a:rPr b="0" i="0" lang="ca" sz="1800" u="none" cap="none" strike="noStrike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Training network from scratch with and without data augmentation</a:t>
            </a:r>
            <a:endParaRPr b="0" i="0" sz="1800" u="none" cap="none" strike="noStrike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Ubuntu"/>
              <a:buChar char="●"/>
            </a:pPr>
            <a:r>
              <a:rPr b="0" i="0" lang="ca" sz="1800" u="none" cap="none" strike="noStrike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Using pretrained network just to extract features</a:t>
            </a:r>
            <a:endParaRPr b="0" i="0" sz="1800" u="none" cap="none" strike="noStrike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Ubuntu"/>
              <a:buChar char="●"/>
            </a:pPr>
            <a:r>
              <a:rPr b="0" i="0" lang="ca" sz="1800" u="none" cap="none" strike="noStrike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Using pretrained network and finetune it</a:t>
            </a:r>
            <a:endParaRPr b="0" i="0" sz="1800" u="none" cap="none" strike="noStrike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2" name="Google Shape;38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225" y="3135901"/>
            <a:ext cx="4129549" cy="8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  <a:latin typeface="Arial"/>
                <a:ea typeface="Arial"/>
                <a:cs typeface="Arial"/>
                <a:sym typeface="Arial"/>
              </a:rPr>
              <a:t>Cats vs Dataset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Cats vs. Dogs dataset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Classification between cats and dogs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Does </a:t>
            </a:r>
            <a:r>
              <a:rPr b="1" i="0" lang="ca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</a:t>
            </a: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come packaged with PyTorch 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9" name="Google Shape;389;p51"/>
          <p:cNvPicPr preferRelativeResize="0"/>
          <p:nvPr/>
        </p:nvPicPr>
        <p:blipFill rotWithShape="1">
          <a:blip r:embed="rId3">
            <a:alphaModFix/>
          </a:blip>
          <a:srcRect b="0" l="1283" r="0" t="0"/>
          <a:stretch/>
        </p:blipFill>
        <p:spPr>
          <a:xfrm>
            <a:off x="2222375" y="2304825"/>
            <a:ext cx="3718775" cy="23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/>
        </p:nvSpPr>
        <p:spPr>
          <a:xfrm>
            <a:off x="311700" y="50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ca" sz="3200" u="none" cap="none" strike="noStrike">
                <a:solidFill>
                  <a:srgbClr val="009DDB"/>
                </a:solidFill>
                <a:latin typeface="Arial"/>
                <a:ea typeface="Arial"/>
                <a:cs typeface="Arial"/>
                <a:sym typeface="Arial"/>
              </a:rPr>
              <a:t>Kick off the lab</a:t>
            </a:r>
            <a:endParaRPr b="1" i="0" sz="2800" u="none" cap="none" strike="noStrike">
              <a:solidFill>
                <a:srgbClr val="2980B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95" name="Google Shape;39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815" y="2804925"/>
            <a:ext cx="3447185" cy="183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325" y="27751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2"/>
          <p:cNvSpPr txBox="1"/>
          <p:nvPr/>
        </p:nvSpPr>
        <p:spPr>
          <a:xfrm>
            <a:off x="152400" y="1168150"/>
            <a:ext cx="87078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AutoNum type="arabicPeriod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Launch a web browser (Chrome recommended).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AutoNum type="arabicPeriod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Login to a Google account. Create a new one if preferred.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AutoNum type="arabicPeriod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Open </a:t>
            </a:r>
            <a:r>
              <a:rPr b="0" i="0" lang="ca" sz="1800" u="sng" cap="none" strike="noStrike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notebook</a:t>
            </a: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create a copy in your own Drive, and open the copy.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AutoNum type="arabicPeriod"/>
            </a:pPr>
            <a:r>
              <a:rPr b="0" i="0" lang="ca" sz="18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Optional: Change runtime type to work with GPU.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/>
          <p:nvPr/>
        </p:nvSpPr>
        <p:spPr>
          <a:xfrm>
            <a:off x="0" y="1296591"/>
            <a:ext cx="9144000" cy="2211000"/>
          </a:xfrm>
          <a:prstGeom prst="rect">
            <a:avLst/>
          </a:prstGeom>
          <a:solidFill>
            <a:srgbClr val="009D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300" y="1296591"/>
            <a:ext cx="4038600" cy="221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457200" y="97377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 sz="2800">
                <a:solidFill>
                  <a:srgbClr val="009DDB"/>
                </a:solidFill>
                <a:latin typeface="Ubuntu"/>
                <a:ea typeface="Ubuntu"/>
                <a:cs typeface="Ubuntu"/>
                <a:sym typeface="Ubuntu"/>
              </a:rPr>
              <a:t>Reminder</a:t>
            </a:r>
            <a:endParaRPr>
              <a:solidFill>
                <a:srgbClr val="009DDB"/>
              </a:solidFill>
            </a:endParaRPr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457200" y="856551"/>
            <a:ext cx="82296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ca" sz="19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 this webinar being recorded?</a:t>
            </a:r>
            <a:endParaRPr b="1" sz="19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725" y="1774463"/>
            <a:ext cx="3216338" cy="180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Acknowledgements</a:t>
            </a:r>
            <a:endParaRPr>
              <a:solidFill>
                <a:srgbClr val="2980B9"/>
              </a:solidFill>
            </a:endParaRPr>
          </a:p>
        </p:txBody>
      </p:sp>
      <p:grpSp>
        <p:nvGrpSpPr>
          <p:cNvPr id="195" name="Google Shape;195;p37"/>
          <p:cNvGrpSpPr/>
          <p:nvPr/>
        </p:nvGrpSpPr>
        <p:grpSpPr>
          <a:xfrm>
            <a:off x="3432891" y="1217447"/>
            <a:ext cx="4084838" cy="1529223"/>
            <a:chOff x="2534000" y="1807134"/>
            <a:chExt cx="4084838" cy="1529223"/>
          </a:xfrm>
        </p:grpSpPr>
        <p:sp>
          <p:nvSpPr>
            <p:cNvPr id="196" name="Google Shape;196;p37"/>
            <p:cNvSpPr txBox="1"/>
            <p:nvPr/>
          </p:nvSpPr>
          <p:spPr>
            <a:xfrm>
              <a:off x="3902638" y="1807134"/>
              <a:ext cx="2716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ca" sz="2000" u="sng" cap="none" strike="noStrike">
                  <a:solidFill>
                    <a:schemeClr val="hlink"/>
                  </a:solidFill>
                  <a:latin typeface="Ubuntu"/>
                  <a:ea typeface="Ubuntu"/>
                  <a:cs typeface="Ubuntu"/>
                  <a:sym typeface="Ubuntu"/>
                  <a:hlinkClick r:id="rId3"/>
                </a:rPr>
                <a:t>Kevin McGuinness</a:t>
              </a:r>
              <a:endParaRPr b="0" i="0" sz="20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78909C"/>
                  </a:solidFill>
                  <a:latin typeface="Ubuntu"/>
                  <a:ea typeface="Ubuntu"/>
                  <a:cs typeface="Ubuntu"/>
                  <a:sym typeface="Ubuntu"/>
                </a:rPr>
                <a:t>kevin.mcguinness@dcu.ie</a:t>
              </a:r>
              <a:endParaRPr b="0" i="0" sz="1000" u="none" cap="none" strike="noStrike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7" name="Google Shape;197;p37"/>
            <p:cNvSpPr txBox="1"/>
            <p:nvPr/>
          </p:nvSpPr>
          <p:spPr>
            <a:xfrm>
              <a:off x="3902638" y="2480757"/>
              <a:ext cx="27162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Research Fellow</a:t>
              </a:r>
              <a:endParaRPr b="0" i="0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Insight Centre for Data Analytics</a:t>
              </a:r>
              <a:endParaRPr b="0" i="0" sz="1000" u="none" cap="none" strike="noStrike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Dublin City University</a:t>
              </a:r>
              <a:endParaRPr b="0" i="0" sz="900" u="none" cap="none" strike="noStrike">
                <a:solidFill>
                  <a:srgbClr val="78909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34000" y="1865000"/>
              <a:ext cx="1262575" cy="1262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 result for dcu logo" id="199" name="Google Shape;199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65000" y="1549012"/>
            <a:ext cx="941075" cy="86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4600" y="3345275"/>
            <a:ext cx="866100" cy="8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37"/>
          <p:cNvGrpSpPr/>
          <p:nvPr/>
        </p:nvGrpSpPr>
        <p:grpSpPr>
          <a:xfrm>
            <a:off x="4819191" y="3134009"/>
            <a:ext cx="2716200" cy="1529223"/>
            <a:chOff x="3902638" y="1807134"/>
            <a:chExt cx="2716200" cy="1529223"/>
          </a:xfrm>
        </p:grpSpPr>
        <p:sp>
          <p:nvSpPr>
            <p:cNvPr id="202" name="Google Shape;202;p37"/>
            <p:cNvSpPr txBox="1"/>
            <p:nvPr/>
          </p:nvSpPr>
          <p:spPr>
            <a:xfrm>
              <a:off x="3902638" y="1807134"/>
              <a:ext cx="2716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ca" sz="2000" u="sng" cap="none" strike="noStrike">
                  <a:solidFill>
                    <a:schemeClr val="hlink"/>
                  </a:solidFill>
                  <a:latin typeface="Ubuntu"/>
                  <a:ea typeface="Ubuntu"/>
                  <a:cs typeface="Ubuntu"/>
                  <a:sym typeface="Ubuntu"/>
                  <a:hlinkClick r:id="rId9"/>
                </a:rPr>
                <a:t>Ramon Morros</a:t>
              </a:r>
              <a:endParaRPr b="0" i="0" sz="20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78909C"/>
                  </a:solidFill>
                  <a:latin typeface="Ubuntu"/>
                  <a:ea typeface="Ubuntu"/>
                  <a:cs typeface="Ubuntu"/>
                  <a:sym typeface="Ubuntu"/>
                </a:rPr>
                <a:t>ramon.morros@upc.edu</a:t>
              </a:r>
              <a:endParaRPr b="0" i="0" sz="1000" u="none" cap="none" strike="noStrike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03" name="Google Shape;203;p37"/>
            <p:cNvSpPr txBox="1"/>
            <p:nvPr/>
          </p:nvSpPr>
          <p:spPr>
            <a:xfrm>
              <a:off x="3902638" y="2480757"/>
              <a:ext cx="27162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Associate Professor</a:t>
              </a:r>
              <a:endParaRPr b="0" i="0" sz="1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ETSETB TelecomBCN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11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Universitat Politècnica de Catalunya</a:t>
              </a:r>
              <a:endParaRPr b="0" i="0" sz="900" u="none" cap="none" strike="noStrike">
                <a:solidFill>
                  <a:srgbClr val="78909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32900" y="3136623"/>
            <a:ext cx="1288725" cy="12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10" name="Google Shape;210;p3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Videolectures</a:t>
            </a:r>
            <a:endParaRPr>
              <a:solidFill>
                <a:srgbClr val="2980B9"/>
              </a:solidFill>
            </a:endParaRPr>
          </a:p>
        </p:txBody>
      </p:sp>
      <p:pic>
        <p:nvPicPr>
          <p:cNvPr descr="https://imatge.upc.edu/web/teaching/deep-learning-computer-vision&#10;http://imatge-upc.github.io/telecombcn-2016-dlcv/" id="211" name="Google Shape;211;p38" title="DLCV D2L5 Transfer Learning and Domain Adaptation (by KevinMcGuinness)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50" y="971975"/>
            <a:ext cx="3780368" cy="2835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/>
        </p:nvSpPr>
        <p:spPr>
          <a:xfrm>
            <a:off x="250950" y="4021200"/>
            <a:ext cx="3780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a" sz="1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Kevin McGuinness</a:t>
            </a:r>
            <a:r>
              <a:rPr b="0" i="0" lang="ca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</a:t>
            </a:r>
            <a:r>
              <a:rPr b="0" i="0" lang="ca" sz="1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UPC DLCV 2016</a:t>
            </a:r>
            <a:r>
              <a:rPr b="0" i="0" lang="ca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569050" y="4021200"/>
            <a:ext cx="3903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a" sz="1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Ramon Morros</a:t>
            </a:r>
            <a:r>
              <a:rPr b="0" i="0" lang="ca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</a:t>
            </a:r>
            <a:r>
              <a:rPr b="0" i="0" lang="ca" sz="1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UPC DLAI 2018</a:t>
            </a:r>
            <a:r>
              <a:rPr b="0" i="0" lang="ca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https://telecombcn-dl.github.io/2018-dlai/&#10;&#10;Deep learning technologies are at the core of the current revolution in artificial intelligence for multimedia data analysis. The convergence of large-scale annotated datasets and affordable GPU hardware has allowed the training of neural networks for data analysis tasks which were previously addressed with hand-crafted features. Architectures such as convolutional neural networks, recurrent neural networks or Q-nets for reinforcement learning have shaped a brand new scenario in signal processing. This course will cover the basic principles of deep learning from both an algorithmic and computational perspectives." id="214" name="Google Shape;214;p38" title="Transfer Learning &amp; Domain Adaptation - Ramon Morros - UPC Barcelona 201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30520" y="971975"/>
            <a:ext cx="3780367" cy="2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Transfer learning: the motivation</a:t>
            </a:r>
            <a:endParaRPr>
              <a:solidFill>
                <a:srgbClr val="009DDB"/>
              </a:solidFill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199725" y="1092150"/>
            <a:ext cx="8520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▪"/>
            </a:pPr>
            <a:r>
              <a:rPr lang="ca"/>
              <a:t>In many cases, not enough training data is available to estimate the large amount of parameters required by a deep neural network.</a:t>
            </a:r>
            <a:endParaRPr/>
          </a:p>
        </p:txBody>
      </p:sp>
      <p:sp>
        <p:nvSpPr>
          <p:cNvPr id="221" name="Google Shape;2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Example: PASCAL VOC 2007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▪"/>
            </a:pPr>
            <a:r>
              <a:rPr lang="ca" sz="1400"/>
              <a:t>Standard classification benchmark, 20 classes, ~10K images, 50% train, 50% test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ca" sz="1400"/>
              <a:t>Deep networks can have many parameters (e.g. 60M in Alexnet)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ca" sz="1400"/>
              <a:t>Direct training (from scratch) using only 5K training images can be problematic. Model overfits.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ca" sz="1400"/>
              <a:t>How can we use deep networks in this setting?</a:t>
            </a:r>
            <a:endParaRPr sz="1400"/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563" y="2679275"/>
            <a:ext cx="5106876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Transfer learning: the solution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428325" y="1015950"/>
            <a:ext cx="85206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17647"/>
              <a:buNone/>
            </a:pPr>
            <a:r>
              <a:rPr lang="ca"/>
              <a:t>Instead of training a deep network from scratch for your task:</a:t>
            </a:r>
            <a:endParaRPr/>
          </a:p>
          <a:p>
            <a: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▪"/>
            </a:pPr>
            <a:r>
              <a:rPr lang="ca"/>
              <a:t>Take a network trained on a different domain for a different </a:t>
            </a:r>
            <a:r>
              <a:rPr b="1" lang="ca"/>
              <a:t>source task</a:t>
            </a:r>
            <a:endParaRPr b="1"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ca"/>
              <a:t>Adapt it for your domain and your </a:t>
            </a:r>
            <a:r>
              <a:rPr b="1" lang="ca"/>
              <a:t>target task</a:t>
            </a:r>
            <a:endParaRPr/>
          </a:p>
        </p:txBody>
      </p:sp>
      <p:sp>
        <p:nvSpPr>
          <p:cNvPr id="236" name="Google Shape;23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Transfer learning: idea</a:t>
            </a:r>
            <a:endParaRPr/>
          </a:p>
        </p:txBody>
      </p:sp>
      <p:grpSp>
        <p:nvGrpSpPr>
          <p:cNvPr id="242" name="Google Shape;242;p42"/>
          <p:cNvGrpSpPr/>
          <p:nvPr/>
        </p:nvGrpSpPr>
        <p:grpSpPr>
          <a:xfrm>
            <a:off x="607675" y="1659550"/>
            <a:ext cx="3742800" cy="3095525"/>
            <a:chOff x="607675" y="1659550"/>
            <a:chExt cx="3742800" cy="3095525"/>
          </a:xfrm>
        </p:grpSpPr>
        <p:sp>
          <p:nvSpPr>
            <p:cNvPr id="243" name="Google Shape;243;p42"/>
            <p:cNvSpPr/>
            <p:nvPr/>
          </p:nvSpPr>
          <p:spPr>
            <a:xfrm>
              <a:off x="607675" y="3895875"/>
              <a:ext cx="3742800" cy="859200"/>
            </a:xfrm>
            <a:prstGeom prst="can">
              <a:avLst>
                <a:gd fmla="val 25000" name="adj"/>
              </a:avLst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Source data</a:t>
              </a:r>
              <a:endPara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ca" sz="12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E.g. ImageNet</a:t>
              </a:r>
              <a:endParaRPr b="0" i="1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44" name="Google Shape;244;p42"/>
            <p:cNvSpPr/>
            <p:nvPr/>
          </p:nvSpPr>
          <p:spPr>
            <a:xfrm>
              <a:off x="1402100" y="2636490"/>
              <a:ext cx="2154000" cy="859200"/>
            </a:xfrm>
            <a:prstGeom prst="trapezoid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Source model</a:t>
              </a:r>
              <a:endPara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45" name="Google Shape;245;p42"/>
            <p:cNvSpPr/>
            <p:nvPr/>
          </p:nvSpPr>
          <p:spPr>
            <a:xfrm>
              <a:off x="1219724" y="1659550"/>
              <a:ext cx="2518800" cy="623825"/>
            </a:xfrm>
            <a:prstGeom prst="flowChartOffpage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Source labels</a:t>
              </a:r>
              <a:endPara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cxnSp>
          <p:nvCxnSpPr>
            <p:cNvPr id="246" name="Google Shape;246;p42"/>
            <p:cNvCxnSpPr>
              <a:stCxn id="243" idx="1"/>
              <a:endCxn id="244" idx="2"/>
            </p:cNvCxnSpPr>
            <p:nvPr/>
          </p:nvCxnSpPr>
          <p:spPr>
            <a:xfrm rot="10800000">
              <a:off x="2479075" y="3495675"/>
              <a:ext cx="0" cy="4002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7" name="Google Shape;247;p42"/>
            <p:cNvCxnSpPr>
              <a:endCxn id="245" idx="2"/>
            </p:cNvCxnSpPr>
            <p:nvPr/>
          </p:nvCxnSpPr>
          <p:spPr>
            <a:xfrm rot="10800000">
              <a:off x="2479124" y="2283375"/>
              <a:ext cx="0" cy="3297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48" name="Google Shape;248;p42"/>
          <p:cNvGrpSpPr/>
          <p:nvPr/>
        </p:nvGrpSpPr>
        <p:grpSpPr>
          <a:xfrm>
            <a:off x="5664775" y="1659550"/>
            <a:ext cx="2154000" cy="3095525"/>
            <a:chOff x="5664775" y="1659550"/>
            <a:chExt cx="2154000" cy="3095525"/>
          </a:xfrm>
        </p:grpSpPr>
        <p:sp>
          <p:nvSpPr>
            <p:cNvPr id="249" name="Google Shape;249;p42"/>
            <p:cNvSpPr/>
            <p:nvPr/>
          </p:nvSpPr>
          <p:spPr>
            <a:xfrm>
              <a:off x="6118575" y="4182375"/>
              <a:ext cx="1235700" cy="572700"/>
            </a:xfrm>
            <a:prstGeom prst="can">
              <a:avLst>
                <a:gd fmla="val 25000" name="adj"/>
              </a:avLst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Target data</a:t>
              </a:r>
              <a:endPara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ca" sz="12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E.g. PASCAL</a:t>
              </a:r>
              <a:endParaRPr b="0" i="1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50" name="Google Shape;250;p42"/>
            <p:cNvSpPr/>
            <p:nvPr/>
          </p:nvSpPr>
          <p:spPr>
            <a:xfrm>
              <a:off x="5664775" y="2636490"/>
              <a:ext cx="2154000" cy="859200"/>
            </a:xfrm>
            <a:prstGeom prst="trapezoid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Target model</a:t>
              </a:r>
              <a:endPara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51" name="Google Shape;251;p42"/>
            <p:cNvSpPr/>
            <p:nvPr/>
          </p:nvSpPr>
          <p:spPr>
            <a:xfrm>
              <a:off x="6070713" y="1659550"/>
              <a:ext cx="1342125" cy="459050"/>
            </a:xfrm>
            <a:prstGeom prst="flowChartOffpage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Target labels</a:t>
              </a:r>
              <a:endPara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cxnSp>
          <p:nvCxnSpPr>
            <p:cNvPr id="252" name="Google Shape;252;p42"/>
            <p:cNvCxnSpPr>
              <a:stCxn id="249" idx="1"/>
              <a:endCxn id="250" idx="2"/>
            </p:cNvCxnSpPr>
            <p:nvPr/>
          </p:nvCxnSpPr>
          <p:spPr>
            <a:xfrm flipH="1" rot="10800000">
              <a:off x="6736425" y="3495675"/>
              <a:ext cx="5400" cy="6867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3" name="Google Shape;253;p42"/>
            <p:cNvCxnSpPr>
              <a:stCxn id="250" idx="0"/>
              <a:endCxn id="251" idx="2"/>
            </p:cNvCxnSpPr>
            <p:nvPr/>
          </p:nvCxnSpPr>
          <p:spPr>
            <a:xfrm rot="10800000">
              <a:off x="6741775" y="2118690"/>
              <a:ext cx="0" cy="5178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54" name="Google Shape;254;p42"/>
          <p:cNvCxnSpPr/>
          <p:nvPr/>
        </p:nvCxnSpPr>
        <p:spPr>
          <a:xfrm>
            <a:off x="4755100" y="1424175"/>
            <a:ext cx="0" cy="37194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5" name="Google Shape;255;p42"/>
          <p:cNvSpPr/>
          <p:nvPr/>
        </p:nvSpPr>
        <p:spPr>
          <a:xfrm>
            <a:off x="3806825" y="2606425"/>
            <a:ext cx="1785900" cy="10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ca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Transfer Learned Knowledge</a:t>
            </a:r>
            <a:endParaRPr b="0" i="0" sz="1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56" name="Google Shape;256;p42"/>
          <p:cNvGrpSpPr/>
          <p:nvPr/>
        </p:nvGrpSpPr>
        <p:grpSpPr>
          <a:xfrm>
            <a:off x="203175" y="2138675"/>
            <a:ext cx="1197650" cy="1914100"/>
            <a:chOff x="203175" y="2138675"/>
            <a:chExt cx="1197650" cy="1914100"/>
          </a:xfrm>
        </p:grpSpPr>
        <p:sp>
          <p:nvSpPr>
            <p:cNvPr id="257" name="Google Shape;257;p42"/>
            <p:cNvSpPr txBox="1"/>
            <p:nvPr/>
          </p:nvSpPr>
          <p:spPr>
            <a:xfrm>
              <a:off x="203175" y="2613075"/>
              <a:ext cx="1092000" cy="71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CC0000"/>
                  </a:solidFill>
                  <a:latin typeface="Ubuntu"/>
                  <a:ea typeface="Ubuntu"/>
                  <a:cs typeface="Ubuntu"/>
                  <a:sym typeface="Ubuntu"/>
                </a:rPr>
                <a:t>Large amount of data/labels</a:t>
              </a:r>
              <a:endParaRPr b="0" i="0" sz="1400" u="none" cap="none" strike="noStrike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58" name="Google Shape;258;p42"/>
            <p:cNvSpPr/>
            <p:nvPr/>
          </p:nvSpPr>
          <p:spPr>
            <a:xfrm>
              <a:off x="769925" y="2138675"/>
              <a:ext cx="630900" cy="534650"/>
            </a:xfrm>
            <a:custGeom>
              <a:rect b="b" l="l" r="r" t="t"/>
              <a:pathLst>
                <a:path extrusionOk="0" h="21386" w="25236">
                  <a:moveTo>
                    <a:pt x="0" y="21386"/>
                  </a:moveTo>
                  <a:cubicBezTo>
                    <a:pt x="468" y="17649"/>
                    <a:pt x="2547" y="13809"/>
                    <a:pt x="5560" y="11549"/>
                  </a:cubicBezTo>
                  <a:cubicBezTo>
                    <a:pt x="8673" y="9214"/>
                    <a:pt x="13293" y="10602"/>
                    <a:pt x="17109" y="9838"/>
                  </a:cubicBezTo>
                  <a:cubicBezTo>
                    <a:pt x="21280" y="9003"/>
                    <a:pt x="25236" y="4254"/>
                    <a:pt x="25236" y="0"/>
                  </a:cubicBez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759225" y="3368400"/>
              <a:ext cx="503600" cy="684375"/>
            </a:xfrm>
            <a:custGeom>
              <a:rect b="b" l="l" r="r" t="t"/>
              <a:pathLst>
                <a:path extrusionOk="0" h="27375" w="20144">
                  <a:moveTo>
                    <a:pt x="0" y="0"/>
                  </a:moveTo>
                  <a:cubicBezTo>
                    <a:pt x="3019" y="863"/>
                    <a:pt x="6445" y="2959"/>
                    <a:pt x="7272" y="5988"/>
                  </a:cubicBezTo>
                  <a:cubicBezTo>
                    <a:pt x="8445" y="10287"/>
                    <a:pt x="5465" y="16512"/>
                    <a:pt x="8983" y="19248"/>
                  </a:cubicBezTo>
                  <a:cubicBezTo>
                    <a:pt x="11632" y="21308"/>
                    <a:pt x="16447" y="19014"/>
                    <a:pt x="18820" y="21387"/>
                  </a:cubicBezTo>
                  <a:cubicBezTo>
                    <a:pt x="20263" y="22830"/>
                    <a:pt x="20104" y="25334"/>
                    <a:pt x="20104" y="27375"/>
                  </a:cubicBez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42"/>
          <p:cNvGrpSpPr/>
          <p:nvPr/>
        </p:nvGrpSpPr>
        <p:grpSpPr>
          <a:xfrm>
            <a:off x="7367725" y="1862030"/>
            <a:ext cx="1464575" cy="2607795"/>
            <a:chOff x="7367725" y="1862030"/>
            <a:chExt cx="1464575" cy="2607795"/>
          </a:xfrm>
        </p:grpSpPr>
        <p:sp>
          <p:nvSpPr>
            <p:cNvPr id="261" name="Google Shape;261;p42"/>
            <p:cNvSpPr txBox="1"/>
            <p:nvPr/>
          </p:nvSpPr>
          <p:spPr>
            <a:xfrm>
              <a:off x="7740300" y="2088975"/>
              <a:ext cx="1092000" cy="71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ca" sz="1200" u="none" cap="none" strike="noStrike">
                  <a:solidFill>
                    <a:srgbClr val="CC0000"/>
                  </a:solidFill>
                  <a:latin typeface="Ubuntu"/>
                  <a:ea typeface="Ubuntu"/>
                  <a:cs typeface="Ubuntu"/>
                  <a:sym typeface="Ubuntu"/>
                </a:rPr>
                <a:t>Small amount of data/labels</a:t>
              </a:r>
              <a:endParaRPr b="0" i="0" sz="1200" u="none" cap="none" strike="noStrike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262" name="Google Shape;262;p42"/>
            <p:cNvGrpSpPr/>
            <p:nvPr/>
          </p:nvGrpSpPr>
          <p:grpSpPr>
            <a:xfrm>
              <a:off x="7367725" y="1862030"/>
              <a:ext cx="937350" cy="2607795"/>
              <a:chOff x="7367725" y="1862030"/>
              <a:chExt cx="937350" cy="2607795"/>
            </a:xfrm>
          </p:grpSpPr>
          <p:sp>
            <p:nvSpPr>
              <p:cNvPr id="263" name="Google Shape;263;p42"/>
              <p:cNvSpPr/>
              <p:nvPr/>
            </p:nvSpPr>
            <p:spPr>
              <a:xfrm>
                <a:off x="7378400" y="1862030"/>
                <a:ext cx="887550" cy="298025"/>
              </a:xfrm>
              <a:custGeom>
                <a:rect b="b" l="l" r="r" t="t"/>
                <a:pathLst>
                  <a:path extrusionOk="0" h="11921" w="35502">
                    <a:moveTo>
                      <a:pt x="35502" y="11921"/>
                    </a:moveTo>
                    <a:cubicBezTo>
                      <a:pt x="27287" y="2793"/>
                      <a:pt x="10989" y="-3398"/>
                      <a:pt x="0" y="2083"/>
                    </a:cubicBezTo>
                  </a:path>
                </a:pathLst>
              </a:cu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42"/>
              <p:cNvSpPr/>
              <p:nvPr/>
            </p:nvSpPr>
            <p:spPr>
              <a:xfrm>
                <a:off x="7367725" y="2887200"/>
                <a:ext cx="937350" cy="1582625"/>
              </a:xfrm>
              <a:custGeom>
                <a:rect b="b" l="l" r="r" t="t"/>
                <a:pathLst>
                  <a:path extrusionOk="0" h="63305" w="37494">
                    <a:moveTo>
                      <a:pt x="35502" y="0"/>
                    </a:moveTo>
                    <a:cubicBezTo>
                      <a:pt x="44484" y="22465"/>
                      <a:pt x="19510" y="48998"/>
                      <a:pt x="0" y="63305"/>
                    </a:cubicBezTo>
                  </a:path>
                </a:pathLst>
              </a:cu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ca">
                <a:solidFill>
                  <a:srgbClr val="009DDB"/>
                </a:solidFill>
              </a:rPr>
              <a:t>“Off-the-shelf”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152475"/>
            <a:ext cx="8520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5832"/>
              <a:buFont typeface="Arial"/>
              <a:buNone/>
            </a:pPr>
            <a:r>
              <a:rPr lang="ca"/>
              <a:t>Idea: use outputs of one or more layers of a network trained on a differen task as generic feature detectors. Train a new shallow model on these features.</a:t>
            </a:r>
            <a:endParaRPr/>
          </a:p>
        </p:txBody>
      </p:sp>
      <p:grpSp>
        <p:nvGrpSpPr>
          <p:cNvPr id="272" name="Google Shape;272;p43"/>
          <p:cNvGrpSpPr/>
          <p:nvPr/>
        </p:nvGrpSpPr>
        <p:grpSpPr>
          <a:xfrm>
            <a:off x="1293942" y="2197425"/>
            <a:ext cx="2025025" cy="2690192"/>
            <a:chOff x="1293942" y="2197425"/>
            <a:chExt cx="2025025" cy="2690192"/>
          </a:xfrm>
        </p:grpSpPr>
        <p:sp>
          <p:nvSpPr>
            <p:cNvPr id="273" name="Google Shape;273;p43"/>
            <p:cNvSpPr/>
            <p:nvPr/>
          </p:nvSpPr>
          <p:spPr>
            <a:xfrm>
              <a:off x="1293967" y="3833012"/>
              <a:ext cx="2025000" cy="235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1293967" y="3538194"/>
              <a:ext cx="2025000" cy="235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1293967" y="3243377"/>
              <a:ext cx="2025000" cy="235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fc1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1293967" y="4127829"/>
              <a:ext cx="2025000" cy="235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1727012" y="2197425"/>
              <a:ext cx="1158900" cy="2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loss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1293950" y="4652117"/>
              <a:ext cx="2025000" cy="2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and labels (e.g. ImageNet)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43"/>
            <p:cNvCxnSpPr>
              <a:stCxn id="278" idx="0"/>
              <a:endCxn id="276" idx="2"/>
            </p:cNvCxnSpPr>
            <p:nvPr/>
          </p:nvCxnSpPr>
          <p:spPr>
            <a:xfrm rot="-5400000">
              <a:off x="2162300" y="4507367"/>
              <a:ext cx="288900" cy="600"/>
            </a:xfrm>
            <a:prstGeom prst="bentConnector3">
              <a:avLst>
                <a:gd fmla="val 4998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0" name="Google Shape;280;p43"/>
            <p:cNvCxnSpPr>
              <a:stCxn id="278" idx="3"/>
              <a:endCxn id="277" idx="3"/>
            </p:cNvCxnSpPr>
            <p:nvPr/>
          </p:nvCxnSpPr>
          <p:spPr>
            <a:xfrm rot="10800000">
              <a:off x="2886050" y="2315267"/>
              <a:ext cx="432900" cy="2454600"/>
            </a:xfrm>
            <a:prstGeom prst="bentConnector3">
              <a:avLst>
                <a:gd fmla="val -550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1" name="Google Shape;281;p43"/>
            <p:cNvSpPr/>
            <p:nvPr/>
          </p:nvSpPr>
          <p:spPr>
            <a:xfrm>
              <a:off x="1293967" y="2952520"/>
              <a:ext cx="2025000" cy="235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fc2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43"/>
            <p:cNvCxnSpPr>
              <a:stCxn id="283" idx="0"/>
              <a:endCxn id="277" idx="2"/>
            </p:cNvCxnSpPr>
            <p:nvPr/>
          </p:nvCxnSpPr>
          <p:spPr>
            <a:xfrm rot="10800000">
              <a:off x="2306442" y="2432793"/>
              <a:ext cx="0" cy="22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3" name="Google Shape;283;p43"/>
            <p:cNvSpPr/>
            <p:nvPr/>
          </p:nvSpPr>
          <p:spPr>
            <a:xfrm>
              <a:off x="1293942" y="2656293"/>
              <a:ext cx="2025000" cy="235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softmax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43"/>
          <p:cNvGrpSpPr/>
          <p:nvPr/>
        </p:nvGrpSpPr>
        <p:grpSpPr>
          <a:xfrm>
            <a:off x="311700" y="3005550"/>
            <a:ext cx="3901900" cy="402614"/>
            <a:chOff x="311700" y="3005550"/>
            <a:chExt cx="3901900" cy="402614"/>
          </a:xfrm>
        </p:grpSpPr>
        <p:cxnSp>
          <p:nvCxnSpPr>
            <p:cNvPr id="285" name="Google Shape;285;p43"/>
            <p:cNvCxnSpPr/>
            <p:nvPr/>
          </p:nvCxnSpPr>
          <p:spPr>
            <a:xfrm>
              <a:off x="871000" y="3209850"/>
              <a:ext cx="3342600" cy="11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id="286" name="Google Shape;28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700" y="3005550"/>
              <a:ext cx="671024" cy="4026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43"/>
          <p:cNvSpPr/>
          <p:nvPr/>
        </p:nvSpPr>
        <p:spPr>
          <a:xfrm>
            <a:off x="3731100" y="3531000"/>
            <a:ext cx="1330800" cy="7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ca" sz="1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TRANSFER</a:t>
            </a:r>
            <a:endParaRPr b="0" i="0" sz="1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88" name="Google Shape;288;p43"/>
          <p:cNvGrpSpPr/>
          <p:nvPr/>
        </p:nvGrpSpPr>
        <p:grpSpPr>
          <a:xfrm>
            <a:off x="5272300" y="2267507"/>
            <a:ext cx="2025000" cy="797343"/>
            <a:chOff x="5272300" y="2267507"/>
            <a:chExt cx="2025000" cy="797343"/>
          </a:xfrm>
        </p:grpSpPr>
        <p:sp>
          <p:nvSpPr>
            <p:cNvPr id="289" name="Google Shape;289;p43"/>
            <p:cNvSpPr/>
            <p:nvPr/>
          </p:nvSpPr>
          <p:spPr>
            <a:xfrm>
              <a:off x="5272300" y="2267507"/>
              <a:ext cx="2025000" cy="388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Shallow classifier (e.g. SVM)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5705650" y="2775950"/>
              <a:ext cx="1158900" cy="2889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43"/>
          <p:cNvGrpSpPr/>
          <p:nvPr/>
        </p:nvGrpSpPr>
        <p:grpSpPr>
          <a:xfrm>
            <a:off x="5272300" y="2726000"/>
            <a:ext cx="2719400" cy="2102742"/>
            <a:chOff x="5272300" y="2726000"/>
            <a:chExt cx="2719400" cy="2102742"/>
          </a:xfrm>
        </p:grpSpPr>
        <p:sp>
          <p:nvSpPr>
            <p:cNvPr id="292" name="Google Shape;292;p43"/>
            <p:cNvSpPr/>
            <p:nvPr/>
          </p:nvSpPr>
          <p:spPr>
            <a:xfrm>
              <a:off x="5272317" y="3774137"/>
              <a:ext cx="2025000" cy="235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5272317" y="3479319"/>
              <a:ext cx="2025000" cy="235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5272317" y="3184502"/>
              <a:ext cx="2025000" cy="235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fc1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5272317" y="4068954"/>
              <a:ext cx="2025000" cy="235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5272300" y="4593242"/>
              <a:ext cx="2025000" cy="2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Target data and labels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43"/>
            <p:cNvCxnSpPr>
              <a:stCxn id="296" idx="0"/>
              <a:endCxn id="295" idx="2"/>
            </p:cNvCxnSpPr>
            <p:nvPr/>
          </p:nvCxnSpPr>
          <p:spPr>
            <a:xfrm rot="-5400000">
              <a:off x="6140650" y="4448492"/>
              <a:ext cx="288900" cy="600"/>
            </a:xfrm>
            <a:prstGeom prst="bentConnector3">
              <a:avLst>
                <a:gd fmla="val 4998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8" name="Google Shape;298;p43"/>
            <p:cNvSpPr txBox="1"/>
            <p:nvPr/>
          </p:nvSpPr>
          <p:spPr>
            <a:xfrm>
              <a:off x="6956100" y="2726000"/>
              <a:ext cx="10356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ca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