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5"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6858000" cx="9144000"/>
  <p:notesSz cx="6858000" cy="9144000"/>
  <p:embeddedFontLst>
    <p:embeddedFont>
      <p:font typeface="Ubuntu"/>
      <p:regular r:id="rId22"/>
      <p:bold r:id="rId23"/>
      <p:italic r:id="rId24"/>
      <p:boldItalic r:id="rId25"/>
    </p:embeddedFont>
    <p:embeddedFont>
      <p:font typeface="Proxima Nova"/>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Ubuntu-regular.fntdata"/><Relationship Id="rId21" Type="http://schemas.openxmlformats.org/officeDocument/2006/relationships/slide" Target="slides/slide16.xml"/><Relationship Id="rId24" Type="http://schemas.openxmlformats.org/officeDocument/2006/relationships/font" Target="fonts/Ubuntu-italic.fntdata"/><Relationship Id="rId23" Type="http://schemas.openxmlformats.org/officeDocument/2006/relationships/font" Target="fonts/Ubuntu-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ProximaNova-regular.fntdata"/><Relationship Id="rId25" Type="http://schemas.openxmlformats.org/officeDocument/2006/relationships/font" Target="fonts/Ubuntu-boldItalic.fntdata"/><Relationship Id="rId28" Type="http://schemas.openxmlformats.org/officeDocument/2006/relationships/font" Target="fonts/ProximaNova-italic.fntdata"/><Relationship Id="rId27" Type="http://schemas.openxmlformats.org/officeDocument/2006/relationships/font" Target="fonts/ProximaNova-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ProximaNova-boldItalic.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GB"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1" name="Google Shape;61;p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d9741c1de7_0_6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GB"/>
              <a:t>The idea is to minimize this cost function and so, to compute the rate of change of the loss with respect to each parameter of the model in the direction of the decreasing loss.</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GB"/>
              <a:t>What is this eta symbol represent?</a:t>
            </a:r>
            <a:endParaRPr/>
          </a:p>
        </p:txBody>
      </p:sp>
      <p:sp>
        <p:nvSpPr>
          <p:cNvPr id="141" name="Google Shape;141;gd9741c1de7_0_6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d9741c1de7_0_8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GB"/>
              <a:t>The idea is to minimize this cost function and so, to compute the rate of change of the loss with respect to each parameter of the model in the direction of the decreasing loss.</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GB"/>
              <a:t>What is this eta symbol represent?</a:t>
            </a:r>
            <a:endParaRPr/>
          </a:p>
        </p:txBody>
      </p:sp>
      <p:sp>
        <p:nvSpPr>
          <p:cNvPr id="148" name="Google Shape;148;gd9741c1de7_0_8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d9741c1de7_0_8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GB"/>
              <a:t>The idea is to minimize this cost function and so, to compute the rate of change of the loss with respect to each parameter of the model in the direction of the decreasing loss.</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GB"/>
              <a:t>What is this eta symbol represent?</a:t>
            </a:r>
            <a:endParaRPr/>
          </a:p>
        </p:txBody>
      </p:sp>
      <p:sp>
        <p:nvSpPr>
          <p:cNvPr id="155" name="Google Shape;155;gd9741c1de7_0_8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d9741c1de7_0_11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GB"/>
              <a:t>The idea is to minimize this cost function and so, to compute the rate of change of the loss with respect to each parameter of the model in the direction of the decreasing loss.</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GB"/>
              <a:t>What is this eta symbol represent?</a:t>
            </a:r>
            <a:endParaRPr/>
          </a:p>
        </p:txBody>
      </p:sp>
      <p:sp>
        <p:nvSpPr>
          <p:cNvPr id="162" name="Google Shape;162;gd9741c1de7_0_11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d9741c1de7_0_10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d9741c1de7_0_10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1" name="Google Shape;171;gd9741c1de7_0_10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GB"/>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d9741c1de7_0_9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GB"/>
              <a:t>The idea is to minimize this cost function and so, to compute the rate of change of the loss with respect to each parameter of the model in the direction of the decreasing loss.</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GB"/>
              <a:t>What is this eta symbol represent?</a:t>
            </a:r>
            <a:endParaRPr/>
          </a:p>
        </p:txBody>
      </p:sp>
      <p:sp>
        <p:nvSpPr>
          <p:cNvPr id="179" name="Google Shape;179;gd9741c1de7_0_9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9" name="Google Shape;189;p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9" name="Google Shape;69;p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GB"/>
              <a:t>How exactly the machine learns?</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GB"/>
              <a:t>What it is the algorithm behind that process?</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GB"/>
              <a:t>From a supervised perspective, the machine takes input data and try to match or paired with desired output. Once learned, the machine is able to produce “similar” data.</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GB"/>
              <a:t>In order to optimize the parameteres of the models (its weights), the errors arer computed using the chain rule and backpropagate to minimize the next errors for the next round of learning.</a:t>
            </a:r>
            <a:endParaRPr/>
          </a:p>
          <a:p>
            <a:pPr indent="0" lvl="0" marL="0" rtl="0" algn="l">
              <a:lnSpc>
                <a:spcPct val="100000"/>
              </a:lnSpc>
              <a:spcBef>
                <a:spcPts val="0"/>
              </a:spcBef>
              <a:spcAft>
                <a:spcPts val="0"/>
              </a:spcAft>
              <a:buSzPts val="1400"/>
              <a:buNone/>
            </a:pPr>
            <a:r>
              <a:t/>
            </a:r>
            <a:endParaRPr/>
          </a:p>
        </p:txBody>
      </p:sp>
      <p:sp>
        <p:nvSpPr>
          <p:cNvPr id="76" name="Google Shape;76;p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2" name="Google Shape;82;p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d9741c1de7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8" name="Google Shape;88;gd9741c1de7_0_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d9741c1de7_0_1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7" name="Google Shape;97;gd9741c1de7_0_1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d91c1298f1_0_5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GB"/>
              <a:t>The idea is to minimize this cost function and so, to compute the rate of change of the loss with respect to each parameter of the model in the direction of the decreasing loss.</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GB"/>
              <a:t>What is this eta symbol represent?</a:t>
            </a:r>
            <a:endParaRPr/>
          </a:p>
        </p:txBody>
      </p:sp>
      <p:sp>
        <p:nvSpPr>
          <p:cNvPr id="109" name="Google Shape;109;gd91c1298f1_0_5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d9741c1de7_0_3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GB"/>
              <a:t>The idea is to minimize this cost function and so, to compute the rate of change of the loss with respect to each parameter of the model in the direction of the decreasing loss.</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GB"/>
              <a:t>What is this eta symbol represent?</a:t>
            </a:r>
            <a:endParaRPr/>
          </a:p>
        </p:txBody>
      </p:sp>
      <p:sp>
        <p:nvSpPr>
          <p:cNvPr id="123" name="Google Shape;123;gd9741c1de7_0_3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d9741c1de7_0_5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GB"/>
              <a:t>The idea is to minimize this cost function and so, to compute the rate of change of the loss with respect to each parameter of the model in the direction of the decreasing loss.</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GB"/>
              <a:t>What is this eta symbol represent?</a:t>
            </a:r>
            <a:endParaRPr/>
          </a:p>
        </p:txBody>
      </p:sp>
      <p:sp>
        <p:nvSpPr>
          <p:cNvPr id="131" name="Google Shape;131;gd9741c1de7_0_5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8.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ver">
  <p:cSld name="Cover">
    <p:spTree>
      <p:nvGrpSpPr>
        <p:cNvPr id="13" name="Shape 13"/>
        <p:cNvGrpSpPr/>
        <p:nvPr/>
      </p:nvGrpSpPr>
      <p:grpSpPr>
        <a:xfrm>
          <a:off x="0" y="0"/>
          <a:ext cx="0" cy="0"/>
          <a:chOff x="0" y="0"/>
          <a:chExt cx="0" cy="0"/>
        </a:xfrm>
      </p:grpSpPr>
      <p:sp>
        <p:nvSpPr>
          <p:cNvPr id="14" name="Google Shape;14;p2"/>
          <p:cNvSpPr/>
          <p:nvPr/>
        </p:nvSpPr>
        <p:spPr>
          <a:xfrm>
            <a:off x="-15875" y="1917700"/>
            <a:ext cx="9159875" cy="2828925"/>
          </a:xfrm>
          <a:prstGeom prst="rect">
            <a:avLst/>
          </a:prstGeom>
          <a:solidFill>
            <a:srgbClr val="00B4F1"/>
          </a:solidFill>
          <a:ln>
            <a:noFill/>
          </a:ln>
        </p:spPr>
        <p:txBody>
          <a:bodyPr anchorCtr="0" anchor="ctr" bIns="45700" lIns="91425" spcFirstLastPara="1" rIns="91425" wrap="square" tIns="45700">
            <a:noAutofit/>
          </a:bodyPr>
          <a:lstStyle/>
          <a:p>
            <a:pPr indent="0" lvl="0" marL="533400" marR="0" rtl="0" algn="l">
              <a:lnSpc>
                <a:spcPct val="100000"/>
              </a:lnSpc>
              <a:spcBef>
                <a:spcPts val="0"/>
              </a:spcBef>
              <a:spcAft>
                <a:spcPts val="0"/>
              </a:spcAft>
              <a:buClr>
                <a:srgbClr val="000000"/>
              </a:buClr>
              <a:buSzPts val="4800"/>
              <a:buFont typeface="Arial"/>
              <a:buNone/>
            </a:pPr>
            <a:r>
              <a:t/>
            </a:r>
            <a:endParaRPr b="1" i="0" sz="4800" u="none" cap="none" strike="noStrike">
              <a:solidFill>
                <a:srgbClr val="FFFFFF"/>
              </a:solidFill>
              <a:latin typeface="Arial"/>
              <a:ea typeface="Arial"/>
              <a:cs typeface="Arial"/>
              <a:sym typeface="Arial"/>
            </a:endParaRPr>
          </a:p>
        </p:txBody>
      </p:sp>
      <p:sp>
        <p:nvSpPr>
          <p:cNvPr id="15" name="Google Shape;15;p2"/>
          <p:cNvSpPr txBox="1"/>
          <p:nvPr/>
        </p:nvSpPr>
        <p:spPr>
          <a:xfrm>
            <a:off x="546100" y="4273998"/>
            <a:ext cx="5013432"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n-GB" sz="1400" u="none" cap="none" strike="noStrike">
                <a:solidFill>
                  <a:schemeClr val="lt1"/>
                </a:solidFill>
                <a:latin typeface="Arial"/>
                <a:ea typeface="Arial"/>
                <a:cs typeface="Arial"/>
                <a:sym typeface="Arial"/>
              </a:rPr>
              <a:t>Master in Big Data Solutions 2020-2021</a:t>
            </a:r>
            <a:endParaRPr b="0" i="0" sz="1400" u="none" cap="none" strike="noStrike">
              <a:solidFill>
                <a:srgbClr val="000000"/>
              </a:solidFill>
              <a:latin typeface="Arial"/>
              <a:ea typeface="Arial"/>
              <a:cs typeface="Arial"/>
              <a:sym typeface="Arial"/>
            </a:endParaRPr>
          </a:p>
        </p:txBody>
      </p:sp>
      <p:pic>
        <p:nvPicPr>
          <p:cNvPr id="16" name="Google Shape;16;p2"/>
          <p:cNvPicPr preferRelativeResize="0"/>
          <p:nvPr/>
        </p:nvPicPr>
        <p:blipFill rotWithShape="1">
          <a:blip r:embed="rId2">
            <a:alphaModFix/>
          </a:blip>
          <a:srcRect b="0" l="0" r="0" t="0"/>
          <a:stretch/>
        </p:blipFill>
        <p:spPr>
          <a:xfrm>
            <a:off x="7426767" y="2732880"/>
            <a:ext cx="1198563" cy="1198563"/>
          </a:xfrm>
          <a:prstGeom prst="rect">
            <a:avLst/>
          </a:prstGeom>
          <a:noFill/>
          <a:ln>
            <a:noFill/>
          </a:ln>
        </p:spPr>
      </p:pic>
      <p:grpSp>
        <p:nvGrpSpPr>
          <p:cNvPr id="17" name="Google Shape;17;p2"/>
          <p:cNvGrpSpPr/>
          <p:nvPr/>
        </p:nvGrpSpPr>
        <p:grpSpPr>
          <a:xfrm>
            <a:off x="3568592" y="6370074"/>
            <a:ext cx="1990940" cy="246221"/>
            <a:chOff x="3506673" y="6101329"/>
            <a:chExt cx="1990940" cy="246221"/>
          </a:xfrm>
        </p:grpSpPr>
        <p:pic>
          <p:nvPicPr>
            <p:cNvPr id="18" name="Google Shape;18;p2"/>
            <p:cNvPicPr preferRelativeResize="0"/>
            <p:nvPr/>
          </p:nvPicPr>
          <p:blipFill rotWithShape="1">
            <a:blip r:embed="rId3">
              <a:alphaModFix/>
            </a:blip>
            <a:srcRect b="0" l="0" r="0" t="0"/>
            <a:stretch/>
          </p:blipFill>
          <p:spPr>
            <a:xfrm>
              <a:off x="3506673" y="6138552"/>
              <a:ext cx="167984" cy="167984"/>
            </a:xfrm>
            <a:prstGeom prst="rect">
              <a:avLst/>
            </a:prstGeom>
            <a:noFill/>
            <a:ln>
              <a:noFill/>
            </a:ln>
          </p:spPr>
        </p:pic>
        <p:sp>
          <p:nvSpPr>
            <p:cNvPr id="19" name="Google Shape;19;p2"/>
            <p:cNvSpPr txBox="1"/>
            <p:nvPr/>
          </p:nvSpPr>
          <p:spPr>
            <a:xfrm>
              <a:off x="3623382" y="6101329"/>
              <a:ext cx="1874231" cy="246221"/>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000"/>
                <a:buFont typeface="Arial"/>
                <a:buNone/>
              </a:pPr>
              <a:r>
                <a:rPr b="0" i="0" lang="en-GB" sz="1000" u="none" cap="none" strike="noStrike">
                  <a:solidFill>
                    <a:schemeClr val="dk1"/>
                  </a:solidFill>
                  <a:latin typeface="Avenir"/>
                  <a:ea typeface="Avenir"/>
                  <a:cs typeface="Avenir"/>
                  <a:sym typeface="Avenir"/>
                </a:rPr>
                <a:t>Barcelona Technology School S.L.</a:t>
              </a:r>
              <a:endParaRPr b="0" i="0" sz="1400" u="none" cap="none" strike="noStrike">
                <a:solidFill>
                  <a:srgbClr val="000000"/>
                </a:solidFill>
                <a:latin typeface="Arial"/>
                <a:ea typeface="Arial"/>
                <a:cs typeface="Arial"/>
                <a:sym typeface="Arial"/>
              </a:endParaRPr>
            </a:p>
          </p:txBody>
        </p:sp>
      </p:grpSp>
      <p:sp>
        <p:nvSpPr>
          <p:cNvPr id="20" name="Google Shape;20;p2"/>
          <p:cNvSpPr txBox="1"/>
          <p:nvPr>
            <p:ph idx="1" type="body"/>
          </p:nvPr>
        </p:nvSpPr>
        <p:spPr>
          <a:xfrm>
            <a:off x="546100" y="2810831"/>
            <a:ext cx="4164013" cy="109855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960"/>
              </a:spcBef>
              <a:spcAft>
                <a:spcPts val="0"/>
              </a:spcAft>
              <a:buClr>
                <a:schemeClr val="lt1"/>
              </a:buClr>
              <a:buSzPts val="4800"/>
              <a:buNone/>
              <a:defRPr b="1" sz="4800">
                <a:solidFill>
                  <a:schemeClr val="lt1"/>
                </a:solidFill>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1" name="Google Shape;21;p2"/>
          <p:cNvSpPr txBox="1"/>
          <p:nvPr>
            <p:ph idx="2" type="body"/>
          </p:nvPr>
        </p:nvSpPr>
        <p:spPr>
          <a:xfrm>
            <a:off x="546100" y="5345745"/>
            <a:ext cx="2919412" cy="294012"/>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40"/>
              </a:spcBef>
              <a:spcAft>
                <a:spcPts val="0"/>
              </a:spcAft>
              <a:buClr>
                <a:schemeClr val="dk1"/>
              </a:buClr>
              <a:buSzPts val="1200"/>
              <a:buNone/>
              <a:defRPr sz="1200"/>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2" name="Google Shape;22;p2"/>
          <p:cNvSpPr txBox="1"/>
          <p:nvPr>
            <p:ph idx="3" type="body"/>
          </p:nvPr>
        </p:nvSpPr>
        <p:spPr>
          <a:xfrm>
            <a:off x="546100" y="5739788"/>
            <a:ext cx="2919413" cy="294012"/>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40"/>
              </a:spcBef>
              <a:spcAft>
                <a:spcPts val="0"/>
              </a:spcAft>
              <a:buClr>
                <a:schemeClr val="dk1"/>
              </a:buClr>
              <a:buSzPts val="1200"/>
              <a:buNone/>
              <a:defRPr sz="1200"/>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Content" type="obj">
  <p:cSld name="OBJECT">
    <p:spTree>
      <p:nvGrpSpPr>
        <p:cNvPr id="23" name="Shape 23"/>
        <p:cNvGrpSpPr/>
        <p:nvPr/>
      </p:nvGrpSpPr>
      <p:grpSpPr>
        <a:xfrm>
          <a:off x="0" y="0"/>
          <a:ext cx="0" cy="0"/>
          <a:chOff x="0" y="0"/>
          <a:chExt cx="0" cy="0"/>
        </a:xfrm>
      </p:grpSpPr>
      <p:sp>
        <p:nvSpPr>
          <p:cNvPr id="24" name="Google Shape;24;p3"/>
          <p:cNvSpPr txBox="1"/>
          <p:nvPr>
            <p:ph type="title"/>
          </p:nvPr>
        </p:nvSpPr>
        <p:spPr>
          <a:xfrm>
            <a:off x="457200" y="173114"/>
            <a:ext cx="8229600" cy="1143000"/>
          </a:xfrm>
          <a:prstGeom prst="rect">
            <a:avLst/>
          </a:prstGeom>
          <a:noFill/>
          <a:ln>
            <a:noFill/>
          </a:ln>
        </p:spPr>
        <p:txBody>
          <a:bodyPr anchorCtr="0" anchor="ctr" bIns="0" lIns="0" spcFirstLastPara="1" rIns="0" wrap="square" tIns="0">
            <a:noAutofit/>
          </a:bodyPr>
          <a:lstStyle>
            <a:lvl1pPr lvl="0" algn="ctr">
              <a:lnSpc>
                <a:spcPct val="100000"/>
              </a:lnSpc>
              <a:spcBef>
                <a:spcPts val="0"/>
              </a:spcBef>
              <a:spcAft>
                <a:spcPts val="0"/>
              </a:spcAft>
              <a:buClr>
                <a:schemeClr val="dk1"/>
              </a:buClr>
              <a:buSzPts val="3200"/>
              <a:buFont typeface="Arial"/>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3"/>
          <p:cNvSpPr txBox="1"/>
          <p:nvPr>
            <p:ph idx="1" type="body"/>
          </p:nvPr>
        </p:nvSpPr>
        <p:spPr>
          <a:xfrm>
            <a:off x="457200" y="1522758"/>
            <a:ext cx="8229600" cy="4900076"/>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Font typeface="Noto Sans Symbols"/>
              <a:buChar char="▪"/>
              <a:defRPr sz="2400"/>
            </a:lvl1pPr>
            <a:lvl2pPr indent="-355600" lvl="1" marL="914400" algn="l">
              <a:lnSpc>
                <a:spcPct val="100000"/>
              </a:lnSpc>
              <a:spcBef>
                <a:spcPts val="400"/>
              </a:spcBef>
              <a:spcAft>
                <a:spcPts val="0"/>
              </a:spcAft>
              <a:buClr>
                <a:schemeClr val="dk1"/>
              </a:buClr>
              <a:buSzPts val="2000"/>
              <a:buFont typeface="Noto Sans Symbols"/>
              <a:buChar char="▪"/>
              <a:defRPr sz="2000"/>
            </a:lvl2pPr>
            <a:lvl3pPr indent="-342900" lvl="2" marL="1371600" algn="l">
              <a:lnSpc>
                <a:spcPct val="100000"/>
              </a:lnSpc>
              <a:spcBef>
                <a:spcPts val="360"/>
              </a:spcBef>
              <a:spcAft>
                <a:spcPts val="0"/>
              </a:spcAft>
              <a:buClr>
                <a:schemeClr val="dk1"/>
              </a:buClr>
              <a:buSzPts val="1800"/>
              <a:buFont typeface="Noto Sans Symbols"/>
              <a:buChar char="▪"/>
              <a:defRPr sz="1800"/>
            </a:lvl3pPr>
            <a:lvl4pPr indent="-330200" lvl="3" marL="1828800" algn="l">
              <a:lnSpc>
                <a:spcPct val="100000"/>
              </a:lnSpc>
              <a:spcBef>
                <a:spcPts val="320"/>
              </a:spcBef>
              <a:spcAft>
                <a:spcPts val="0"/>
              </a:spcAft>
              <a:buClr>
                <a:schemeClr val="dk1"/>
              </a:buClr>
              <a:buSzPts val="1600"/>
              <a:buFont typeface="Noto Sans Symbols"/>
              <a:buChar char="▪"/>
              <a:defRPr sz="1600"/>
            </a:lvl4pPr>
            <a:lvl5pPr indent="-330200" lvl="4" marL="2286000" algn="l">
              <a:lnSpc>
                <a:spcPct val="100000"/>
              </a:lnSpc>
              <a:spcBef>
                <a:spcPts val="320"/>
              </a:spcBef>
              <a:spcAft>
                <a:spcPts val="0"/>
              </a:spcAft>
              <a:buClr>
                <a:schemeClr val="dk1"/>
              </a:buClr>
              <a:buSzPts val="1600"/>
              <a:buFont typeface="Noto Sans Symbols"/>
              <a:buChar char="▪"/>
              <a:defRPr sz="1600"/>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6" name="Google Shape;26;p3"/>
          <p:cNvSpPr txBox="1"/>
          <p:nvPr/>
        </p:nvSpPr>
        <p:spPr>
          <a:xfrm>
            <a:off x="7620000" y="185776"/>
            <a:ext cx="1314784" cy="2616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100"/>
              <a:buFont typeface="Arial"/>
              <a:buNone/>
            </a:pPr>
            <a:r>
              <a:rPr b="1" i="0" lang="en-GB" sz="1100" u="none" cap="none" strike="noStrike">
                <a:solidFill>
                  <a:srgbClr val="7F7F7F"/>
                </a:solidFill>
                <a:latin typeface="Arial"/>
                <a:ea typeface="Arial"/>
                <a:cs typeface="Arial"/>
                <a:sym typeface="Arial"/>
              </a:rPr>
              <a:t>MBDS 2020-2021</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ubtitle &amp; Content">
  <p:cSld name="Title, Subtitle &amp; Content">
    <p:spTree>
      <p:nvGrpSpPr>
        <p:cNvPr id="27" name="Shape 27"/>
        <p:cNvGrpSpPr/>
        <p:nvPr/>
      </p:nvGrpSpPr>
      <p:grpSpPr>
        <a:xfrm>
          <a:off x="0" y="0"/>
          <a:ext cx="0" cy="0"/>
          <a:chOff x="0" y="0"/>
          <a:chExt cx="0" cy="0"/>
        </a:xfrm>
      </p:grpSpPr>
      <p:sp>
        <p:nvSpPr>
          <p:cNvPr id="28" name="Google Shape;28;p4"/>
          <p:cNvSpPr txBox="1"/>
          <p:nvPr>
            <p:ph type="title"/>
          </p:nvPr>
        </p:nvSpPr>
        <p:spPr>
          <a:xfrm>
            <a:off x="457200" y="472985"/>
            <a:ext cx="8229600" cy="557555"/>
          </a:xfrm>
          <a:prstGeom prst="rect">
            <a:avLst/>
          </a:prstGeom>
          <a:noFill/>
          <a:ln>
            <a:noFill/>
          </a:ln>
        </p:spPr>
        <p:txBody>
          <a:bodyPr anchorCtr="0" anchor="ctr" bIns="0" lIns="0" spcFirstLastPara="1" rIns="0" wrap="square" tIns="0">
            <a:noAutofit/>
          </a:bodyPr>
          <a:lstStyle>
            <a:lvl1pPr lvl="0" algn="ctr">
              <a:lnSpc>
                <a:spcPct val="100000"/>
              </a:lnSpc>
              <a:spcBef>
                <a:spcPts val="0"/>
              </a:spcBef>
              <a:spcAft>
                <a:spcPts val="0"/>
              </a:spcAft>
              <a:buClr>
                <a:schemeClr val="dk1"/>
              </a:buClr>
              <a:buSzPts val="3200"/>
              <a:buFont typeface="Arial"/>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4"/>
          <p:cNvSpPr txBox="1"/>
          <p:nvPr>
            <p:ph idx="1" type="body"/>
          </p:nvPr>
        </p:nvSpPr>
        <p:spPr>
          <a:xfrm>
            <a:off x="457200" y="1056139"/>
            <a:ext cx="8229600" cy="356634"/>
          </a:xfrm>
          <a:prstGeom prst="rect">
            <a:avLst/>
          </a:prstGeom>
          <a:noFill/>
          <a:ln>
            <a:noFill/>
          </a:ln>
        </p:spPr>
        <p:txBody>
          <a:bodyPr anchorCtr="0" anchor="t" bIns="0" lIns="0" spcFirstLastPara="1" rIns="0" wrap="square" tIns="0">
            <a:normAutofit/>
          </a:bodyPr>
          <a:lstStyle>
            <a:lvl1pPr indent="-228600" lvl="0" marL="457200" algn="ctr">
              <a:lnSpc>
                <a:spcPct val="100000"/>
              </a:lnSpc>
              <a:spcBef>
                <a:spcPts val="360"/>
              </a:spcBef>
              <a:spcAft>
                <a:spcPts val="0"/>
              </a:spcAft>
              <a:buClr>
                <a:schemeClr val="dk1"/>
              </a:buClr>
              <a:buSzPts val="1800"/>
              <a:buNone/>
              <a:defRPr b="1" sz="1800"/>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30" name="Google Shape;30;p4"/>
          <p:cNvSpPr txBox="1"/>
          <p:nvPr>
            <p:ph idx="2" type="body"/>
          </p:nvPr>
        </p:nvSpPr>
        <p:spPr>
          <a:xfrm>
            <a:off x="457200" y="1531344"/>
            <a:ext cx="8229600" cy="4930698"/>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a:lvl1pPr>
            <a:lvl2pPr indent="-355600" lvl="1" marL="914400" algn="l">
              <a:lnSpc>
                <a:spcPct val="100000"/>
              </a:lnSpc>
              <a:spcBef>
                <a:spcPts val="400"/>
              </a:spcBef>
              <a:spcAft>
                <a:spcPts val="0"/>
              </a:spcAft>
              <a:buClr>
                <a:schemeClr val="dk1"/>
              </a:buClr>
              <a:buSzPts val="2000"/>
              <a:buChar char="▪"/>
              <a:defRPr/>
            </a:lvl2pPr>
            <a:lvl3pPr indent="-342900" lvl="2" marL="1371600" algn="l">
              <a:lnSpc>
                <a:spcPct val="100000"/>
              </a:lnSpc>
              <a:spcBef>
                <a:spcPts val="360"/>
              </a:spcBef>
              <a:spcAft>
                <a:spcPts val="0"/>
              </a:spcAft>
              <a:buClr>
                <a:schemeClr val="dk1"/>
              </a:buClr>
              <a:buSzPts val="1800"/>
              <a:buChar char="▪"/>
              <a:defRPr/>
            </a:lvl3pPr>
            <a:lvl4pPr indent="-330200" lvl="3" marL="1828800" algn="l">
              <a:lnSpc>
                <a:spcPct val="100000"/>
              </a:lnSpc>
              <a:spcBef>
                <a:spcPts val="320"/>
              </a:spcBef>
              <a:spcAft>
                <a:spcPts val="0"/>
              </a:spcAft>
              <a:buClr>
                <a:schemeClr val="dk1"/>
              </a:buClr>
              <a:buSzPts val="1600"/>
              <a:buChar char="▪"/>
              <a:defRPr/>
            </a:lvl4pPr>
            <a:lvl5pPr indent="-317500" lvl="4" marL="2286000" algn="l">
              <a:lnSpc>
                <a:spcPct val="100000"/>
              </a:lnSpc>
              <a:spcBef>
                <a:spcPts val="280"/>
              </a:spcBef>
              <a:spcAft>
                <a:spcPts val="0"/>
              </a:spcAft>
              <a:buClr>
                <a:schemeClr val="dk1"/>
              </a:buClr>
              <a:buSzPts val="14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31" name="Google Shape;31;p4"/>
          <p:cNvSpPr txBox="1"/>
          <p:nvPr/>
        </p:nvSpPr>
        <p:spPr>
          <a:xfrm>
            <a:off x="7620000" y="185776"/>
            <a:ext cx="1314784" cy="2616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100"/>
              <a:buFont typeface="Arial"/>
              <a:buNone/>
            </a:pPr>
            <a:r>
              <a:rPr b="1" i="0" lang="en-GB" sz="1100" u="none" cap="none" strike="noStrike">
                <a:solidFill>
                  <a:srgbClr val="7F7F7F"/>
                </a:solidFill>
                <a:latin typeface="Arial"/>
                <a:ea typeface="Arial"/>
                <a:cs typeface="Arial"/>
                <a:sym typeface="Arial"/>
              </a:rPr>
              <a:t>MBDS 2020-2021</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ck">
  <p:cSld name="Blanck">
    <p:spTree>
      <p:nvGrpSpPr>
        <p:cNvPr id="32" name="Shape 32"/>
        <p:cNvGrpSpPr/>
        <p:nvPr/>
      </p:nvGrpSpPr>
      <p:grpSpPr>
        <a:xfrm>
          <a:off x="0" y="0"/>
          <a:ext cx="0" cy="0"/>
          <a:chOff x="0" y="0"/>
          <a:chExt cx="0" cy="0"/>
        </a:xfrm>
      </p:grpSpPr>
      <p:sp>
        <p:nvSpPr>
          <p:cNvPr id="33" name="Google Shape;33;p5"/>
          <p:cNvSpPr txBox="1"/>
          <p:nvPr/>
        </p:nvSpPr>
        <p:spPr>
          <a:xfrm>
            <a:off x="7620000" y="185776"/>
            <a:ext cx="1314784" cy="2616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100"/>
              <a:buFont typeface="Arial"/>
              <a:buNone/>
            </a:pPr>
            <a:r>
              <a:rPr b="1" i="0" lang="en-GB" sz="1100" u="none" cap="none" strike="noStrike">
                <a:solidFill>
                  <a:srgbClr val="7F7F7F"/>
                </a:solidFill>
                <a:latin typeface="Arial"/>
                <a:ea typeface="Arial"/>
                <a:cs typeface="Arial"/>
                <a:sym typeface="Arial"/>
              </a:rPr>
              <a:t>MBDS 2020-2021</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p:cSld name="Title">
    <p:spTree>
      <p:nvGrpSpPr>
        <p:cNvPr id="34" name="Shape 34"/>
        <p:cNvGrpSpPr/>
        <p:nvPr/>
      </p:nvGrpSpPr>
      <p:grpSpPr>
        <a:xfrm>
          <a:off x="0" y="0"/>
          <a:ext cx="0" cy="0"/>
          <a:chOff x="0" y="0"/>
          <a:chExt cx="0" cy="0"/>
        </a:xfrm>
      </p:grpSpPr>
      <p:sp>
        <p:nvSpPr>
          <p:cNvPr id="35" name="Google Shape;35;p6"/>
          <p:cNvSpPr txBox="1"/>
          <p:nvPr/>
        </p:nvSpPr>
        <p:spPr>
          <a:xfrm>
            <a:off x="7620000" y="185776"/>
            <a:ext cx="1314784" cy="2616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100"/>
              <a:buFont typeface="Arial"/>
              <a:buNone/>
            </a:pPr>
            <a:r>
              <a:rPr b="1" i="0" lang="en-GB" sz="1100" u="none" cap="none" strike="noStrike">
                <a:solidFill>
                  <a:srgbClr val="7F7F7F"/>
                </a:solidFill>
                <a:latin typeface="Arial"/>
                <a:ea typeface="Arial"/>
                <a:cs typeface="Arial"/>
                <a:sym typeface="Arial"/>
              </a:rPr>
              <a:t>MBDS 2020-2021</a:t>
            </a:r>
            <a:endParaRPr b="0" i="0" sz="1400" u="none" cap="none" strike="noStrike">
              <a:solidFill>
                <a:srgbClr val="000000"/>
              </a:solidFill>
              <a:latin typeface="Arial"/>
              <a:ea typeface="Arial"/>
              <a:cs typeface="Arial"/>
              <a:sym typeface="Arial"/>
            </a:endParaRPr>
          </a:p>
        </p:txBody>
      </p:sp>
      <p:sp>
        <p:nvSpPr>
          <p:cNvPr id="36" name="Google Shape;36;p6"/>
          <p:cNvSpPr/>
          <p:nvPr/>
        </p:nvSpPr>
        <p:spPr>
          <a:xfrm>
            <a:off x="202019" y="765544"/>
            <a:ext cx="2179673" cy="2539134"/>
          </a:xfrm>
          <a:prstGeom prst="rect">
            <a:avLst/>
          </a:prstGeom>
          <a:noFill/>
          <a:ln cap="flat" cmpd="sng" w="9525">
            <a:solidFill>
              <a:srgbClr val="4A7DBA"/>
            </a:solidFill>
            <a:prstDash val="solid"/>
            <a:round/>
            <a:headEnd len="sm" w="sm" type="none"/>
            <a:tailEnd len="sm" w="sm" type="none"/>
          </a:ln>
          <a:effectLst>
            <a:outerShdw blurRad="40000" rotWithShape="0" dir="5400000" dist="23000">
              <a:srgbClr val="000000">
                <a:alpha val="33333"/>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7" name="Google Shape;37;p6"/>
          <p:cNvSpPr txBox="1"/>
          <p:nvPr/>
        </p:nvSpPr>
        <p:spPr>
          <a:xfrm>
            <a:off x="244549" y="790354"/>
            <a:ext cx="1839431" cy="27699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1" i="0" lang="en-GB" sz="1200" u="none" cap="none" strike="noStrike">
                <a:solidFill>
                  <a:srgbClr val="00B4F1"/>
                </a:solidFill>
                <a:latin typeface="Avenir"/>
                <a:ea typeface="Avenir"/>
                <a:cs typeface="Avenir"/>
                <a:sym typeface="Avenir"/>
              </a:rPr>
              <a:t>BUSINESS IMPACT</a:t>
            </a:r>
            <a:endParaRPr b="1" i="0" sz="1200" u="none" cap="none" strike="noStrike">
              <a:solidFill>
                <a:srgbClr val="00B4F1"/>
              </a:solidFill>
              <a:latin typeface="Avenir"/>
              <a:ea typeface="Avenir"/>
              <a:cs typeface="Avenir"/>
              <a:sym typeface="Avenir"/>
            </a:endParaRPr>
          </a:p>
        </p:txBody>
      </p:sp>
      <p:sp>
        <p:nvSpPr>
          <p:cNvPr id="38" name="Google Shape;38;p6"/>
          <p:cNvSpPr txBox="1"/>
          <p:nvPr/>
        </p:nvSpPr>
        <p:spPr>
          <a:xfrm>
            <a:off x="2480919" y="790354"/>
            <a:ext cx="2449033" cy="27699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1" i="0" lang="en-GB" sz="1200" u="none" cap="none" strike="noStrike">
                <a:solidFill>
                  <a:srgbClr val="00B4F1"/>
                </a:solidFill>
                <a:latin typeface="Avenir"/>
                <a:ea typeface="Avenir"/>
                <a:cs typeface="Avenir"/>
                <a:sym typeface="Avenir"/>
              </a:rPr>
              <a:t>PROJECT MANAGEMENT</a:t>
            </a:r>
            <a:endParaRPr b="1" i="0" sz="1200" u="none" cap="none" strike="noStrike">
              <a:solidFill>
                <a:srgbClr val="00B4F1"/>
              </a:solidFill>
              <a:latin typeface="Avenir"/>
              <a:ea typeface="Avenir"/>
              <a:cs typeface="Avenir"/>
              <a:sym typeface="Avenir"/>
            </a:endParaRPr>
          </a:p>
        </p:txBody>
      </p:sp>
      <p:sp>
        <p:nvSpPr>
          <p:cNvPr id="39" name="Google Shape;39;p6"/>
          <p:cNvSpPr/>
          <p:nvPr/>
        </p:nvSpPr>
        <p:spPr>
          <a:xfrm>
            <a:off x="2491576" y="769088"/>
            <a:ext cx="2179673" cy="4299146"/>
          </a:xfrm>
          <a:prstGeom prst="rect">
            <a:avLst/>
          </a:prstGeom>
          <a:noFill/>
          <a:ln cap="flat" cmpd="sng" w="9525">
            <a:solidFill>
              <a:srgbClr val="4A7DBA"/>
            </a:solidFill>
            <a:prstDash val="solid"/>
            <a:round/>
            <a:headEnd len="sm" w="sm" type="none"/>
            <a:tailEnd len="sm" w="sm" type="none"/>
          </a:ln>
          <a:effectLst>
            <a:outerShdw blurRad="40000" rotWithShape="0" dir="5400000" dist="23000">
              <a:srgbClr val="000000">
                <a:alpha val="33333"/>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40" name="Google Shape;40;p6"/>
          <p:cNvSpPr/>
          <p:nvPr/>
        </p:nvSpPr>
        <p:spPr>
          <a:xfrm>
            <a:off x="4781133" y="769088"/>
            <a:ext cx="2179673" cy="2539134"/>
          </a:xfrm>
          <a:prstGeom prst="rect">
            <a:avLst/>
          </a:prstGeom>
          <a:noFill/>
          <a:ln cap="flat" cmpd="sng" w="9525">
            <a:solidFill>
              <a:srgbClr val="4A7DBA"/>
            </a:solidFill>
            <a:prstDash val="solid"/>
            <a:round/>
            <a:headEnd len="sm" w="sm" type="none"/>
            <a:tailEnd len="sm" w="sm" type="none"/>
          </a:ln>
          <a:effectLst>
            <a:outerShdw blurRad="40000" rotWithShape="0" dir="5400000" dist="23000">
              <a:srgbClr val="000000">
                <a:alpha val="33333"/>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41" name="Google Shape;41;p6"/>
          <p:cNvSpPr txBox="1"/>
          <p:nvPr/>
        </p:nvSpPr>
        <p:spPr>
          <a:xfrm>
            <a:off x="4834296" y="811620"/>
            <a:ext cx="2449033" cy="27699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1" i="0" lang="en-GB" sz="1200" u="none" cap="none" strike="noStrike">
                <a:solidFill>
                  <a:srgbClr val="00B4F1"/>
                </a:solidFill>
                <a:latin typeface="Avenir"/>
                <a:ea typeface="Avenir"/>
                <a:cs typeface="Avenir"/>
                <a:sym typeface="Avenir"/>
              </a:rPr>
              <a:t>DB MANAGEMENT</a:t>
            </a:r>
            <a:endParaRPr b="1" i="0" sz="1200" u="none" cap="none" strike="noStrike">
              <a:solidFill>
                <a:srgbClr val="00B4F1"/>
              </a:solidFill>
              <a:latin typeface="Avenir"/>
              <a:ea typeface="Avenir"/>
              <a:cs typeface="Avenir"/>
              <a:sym typeface="Avenir"/>
            </a:endParaRPr>
          </a:p>
        </p:txBody>
      </p:sp>
      <p:sp>
        <p:nvSpPr>
          <p:cNvPr id="42" name="Google Shape;42;p6"/>
          <p:cNvSpPr txBox="1"/>
          <p:nvPr/>
        </p:nvSpPr>
        <p:spPr>
          <a:xfrm>
            <a:off x="202019" y="3515281"/>
            <a:ext cx="2449033" cy="27699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1" i="0" lang="en-GB" sz="1200" u="none" cap="none" strike="noStrike">
                <a:solidFill>
                  <a:srgbClr val="00B4F1"/>
                </a:solidFill>
                <a:latin typeface="Avenir"/>
                <a:ea typeface="Avenir"/>
                <a:cs typeface="Avenir"/>
                <a:sym typeface="Avenir"/>
              </a:rPr>
              <a:t>ANALYTICS</a:t>
            </a:r>
            <a:endParaRPr b="1" i="0" sz="1200" u="none" cap="none" strike="noStrike">
              <a:solidFill>
                <a:srgbClr val="00B4F1"/>
              </a:solidFill>
              <a:latin typeface="Avenir"/>
              <a:ea typeface="Avenir"/>
              <a:cs typeface="Avenir"/>
              <a:sym typeface="Avenir"/>
            </a:endParaRPr>
          </a:p>
        </p:txBody>
      </p:sp>
      <p:sp>
        <p:nvSpPr>
          <p:cNvPr id="43" name="Google Shape;43;p6"/>
          <p:cNvSpPr txBox="1"/>
          <p:nvPr/>
        </p:nvSpPr>
        <p:spPr>
          <a:xfrm>
            <a:off x="5170966" y="4218411"/>
            <a:ext cx="2449033" cy="27699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1" i="0" lang="en-GB" sz="1200" u="none" cap="none" strike="noStrike">
                <a:solidFill>
                  <a:srgbClr val="00B4F1"/>
                </a:solidFill>
                <a:latin typeface="Avenir"/>
                <a:ea typeface="Avenir"/>
                <a:cs typeface="Avenir"/>
                <a:sym typeface="Avenir"/>
              </a:rPr>
              <a:t>CODING</a:t>
            </a:r>
            <a:endParaRPr b="1" i="0" sz="1200" u="none" cap="none" strike="noStrike">
              <a:solidFill>
                <a:srgbClr val="00B4F1"/>
              </a:solidFill>
              <a:latin typeface="Avenir"/>
              <a:ea typeface="Avenir"/>
              <a:cs typeface="Avenir"/>
              <a:sym typeface="Avenir"/>
            </a:endParaRPr>
          </a:p>
        </p:txBody>
      </p:sp>
      <p:sp>
        <p:nvSpPr>
          <p:cNvPr id="44" name="Google Shape;44;p6"/>
          <p:cNvSpPr txBox="1"/>
          <p:nvPr/>
        </p:nvSpPr>
        <p:spPr>
          <a:xfrm>
            <a:off x="5170965" y="4644542"/>
            <a:ext cx="2449033" cy="27699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1" i="0" lang="en-GB" sz="1200" u="none" cap="none" strike="noStrike">
                <a:solidFill>
                  <a:srgbClr val="00B4F1"/>
                </a:solidFill>
                <a:latin typeface="Avenir"/>
                <a:ea typeface="Avenir"/>
                <a:cs typeface="Avenir"/>
                <a:sym typeface="Avenir"/>
              </a:rPr>
              <a:t>SYSTEMS MANAGEMENT</a:t>
            </a:r>
            <a:endParaRPr b="1" i="0" sz="1200" u="none" cap="none" strike="noStrike">
              <a:solidFill>
                <a:srgbClr val="00B4F1"/>
              </a:solidFill>
              <a:latin typeface="Avenir"/>
              <a:ea typeface="Avenir"/>
              <a:cs typeface="Avenir"/>
              <a:sym typeface="Avenir"/>
            </a:endParaRPr>
          </a:p>
        </p:txBody>
      </p:sp>
      <p:sp>
        <p:nvSpPr>
          <p:cNvPr id="45" name="Google Shape;45;p6"/>
          <p:cNvSpPr txBox="1"/>
          <p:nvPr/>
        </p:nvSpPr>
        <p:spPr>
          <a:xfrm>
            <a:off x="5170967" y="5068234"/>
            <a:ext cx="2449033" cy="27699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1" i="0" lang="en-GB" sz="1200" u="none" cap="none" strike="noStrike">
                <a:solidFill>
                  <a:srgbClr val="00B4F1"/>
                </a:solidFill>
                <a:latin typeface="Avenir"/>
                <a:ea typeface="Avenir"/>
                <a:cs typeface="Avenir"/>
                <a:sym typeface="Avenir"/>
              </a:rPr>
              <a:t>DISTRIBUTED COMPUTING</a:t>
            </a:r>
            <a:endParaRPr b="1" i="0" sz="1200" u="none" cap="none" strike="noStrike">
              <a:solidFill>
                <a:srgbClr val="00B4F1"/>
              </a:solidFill>
              <a:latin typeface="Avenir"/>
              <a:ea typeface="Avenir"/>
              <a:cs typeface="Avenir"/>
              <a:sym typeface="Avenir"/>
            </a:endParaRPr>
          </a:p>
        </p:txBody>
      </p:sp>
      <p:sp>
        <p:nvSpPr>
          <p:cNvPr id="46" name="Google Shape;46;p6"/>
          <p:cNvSpPr txBox="1"/>
          <p:nvPr/>
        </p:nvSpPr>
        <p:spPr>
          <a:xfrm>
            <a:off x="5165646" y="5554731"/>
            <a:ext cx="2449033" cy="27699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1" i="0" lang="en-GB" sz="1200" u="none" cap="none" strike="noStrike">
                <a:solidFill>
                  <a:srgbClr val="00B4F1"/>
                </a:solidFill>
                <a:latin typeface="Avenir"/>
                <a:ea typeface="Avenir"/>
                <a:cs typeface="Avenir"/>
                <a:sym typeface="Avenir"/>
              </a:rPr>
              <a:t>CLOUD</a:t>
            </a:r>
            <a:endParaRPr b="1" i="0" sz="1200" u="none" cap="none" strike="noStrike">
              <a:solidFill>
                <a:srgbClr val="00B4F1"/>
              </a:solidFill>
              <a:latin typeface="Avenir"/>
              <a:ea typeface="Avenir"/>
              <a:cs typeface="Avenir"/>
              <a:sym typeface="Avenir"/>
            </a:endParaRPr>
          </a:p>
        </p:txBody>
      </p:sp>
      <p:sp>
        <p:nvSpPr>
          <p:cNvPr id="47" name="Google Shape;47;p6"/>
          <p:cNvSpPr txBox="1"/>
          <p:nvPr/>
        </p:nvSpPr>
        <p:spPr>
          <a:xfrm>
            <a:off x="5165645" y="6088912"/>
            <a:ext cx="2449033" cy="27699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1" i="0" lang="en-GB" sz="1200" u="none" cap="none" strike="noStrike">
                <a:solidFill>
                  <a:srgbClr val="00B4F1"/>
                </a:solidFill>
                <a:latin typeface="Avenir"/>
                <a:ea typeface="Avenir"/>
                <a:cs typeface="Avenir"/>
                <a:sym typeface="Avenir"/>
              </a:rPr>
              <a:t>ARCHITECTURE</a:t>
            </a:r>
            <a:endParaRPr b="1" i="0" sz="1200" u="none" cap="none" strike="noStrike">
              <a:solidFill>
                <a:srgbClr val="00B4F1"/>
              </a:solidFill>
              <a:latin typeface="Avenir"/>
              <a:ea typeface="Avenir"/>
              <a:cs typeface="Avenir"/>
              <a:sym typeface="Avenir"/>
            </a:endParaRPr>
          </a:p>
        </p:txBody>
      </p:sp>
      <p:sp>
        <p:nvSpPr>
          <p:cNvPr id="48" name="Google Shape;48;p6"/>
          <p:cNvSpPr txBox="1"/>
          <p:nvPr/>
        </p:nvSpPr>
        <p:spPr>
          <a:xfrm>
            <a:off x="2437146" y="1088619"/>
            <a:ext cx="2134854" cy="4108817"/>
          </a:xfrm>
          <a:prstGeom prst="rect">
            <a:avLst/>
          </a:prstGeom>
          <a:noFill/>
          <a:ln>
            <a:noFill/>
          </a:ln>
        </p:spPr>
        <p:txBody>
          <a:bodyPr anchorCtr="0" anchor="t" bIns="45700" lIns="91425" spcFirstLastPara="1" rIns="91425" wrap="square" tIns="45700">
            <a:spAutoFit/>
          </a:bodyPr>
          <a:lstStyle/>
          <a:p>
            <a:pPr indent="-179388" lvl="0" marL="179388" marR="0" rtl="0" algn="l">
              <a:lnSpc>
                <a:spcPct val="100000"/>
              </a:lnSpc>
              <a:spcBef>
                <a:spcPts val="0"/>
              </a:spcBef>
              <a:spcAft>
                <a:spcPts val="0"/>
              </a:spcAft>
              <a:buClr>
                <a:schemeClr val="dk1"/>
              </a:buClr>
              <a:buSzPts val="720"/>
              <a:buFont typeface="Noto Sans Symbols"/>
              <a:buChar char="❑"/>
            </a:pPr>
            <a:r>
              <a:rPr b="0" i="0" lang="en-GB" sz="900" u="none" cap="none" strike="noStrike">
                <a:solidFill>
                  <a:schemeClr val="dk1"/>
                </a:solidFill>
                <a:latin typeface="Avenir"/>
                <a:ea typeface="Avenir"/>
                <a:cs typeface="Avenir"/>
                <a:sym typeface="Avenir"/>
              </a:rPr>
              <a:t>Project management methodologies: Understand the main methodologies based on lean and agile principles: Agile, Scrum Framework, Kanban, Lean management; plan projects based on those tools</a:t>
            </a:r>
            <a:endParaRPr b="0" i="0" sz="1400" u="none" cap="none" strike="noStrike">
              <a:solidFill>
                <a:srgbClr val="000000"/>
              </a:solidFill>
              <a:latin typeface="Arial"/>
              <a:ea typeface="Arial"/>
              <a:cs typeface="Arial"/>
              <a:sym typeface="Arial"/>
            </a:endParaRPr>
          </a:p>
          <a:p>
            <a:pPr indent="-179388" lvl="0" marL="179388" marR="0" rtl="0" algn="l">
              <a:lnSpc>
                <a:spcPct val="100000"/>
              </a:lnSpc>
              <a:spcBef>
                <a:spcPts val="0"/>
              </a:spcBef>
              <a:spcAft>
                <a:spcPts val="0"/>
              </a:spcAft>
              <a:buClr>
                <a:schemeClr val="dk1"/>
              </a:buClr>
              <a:buSzPts val="720"/>
              <a:buFont typeface="Noto Sans Symbols"/>
              <a:buChar char="❑"/>
            </a:pPr>
            <a:r>
              <a:rPr b="0" i="0" lang="en-GB" sz="900" u="none" cap="none" strike="noStrike">
                <a:solidFill>
                  <a:schemeClr val="dk1"/>
                </a:solidFill>
                <a:latin typeface="Avenir"/>
                <a:ea typeface="Avenir"/>
                <a:cs typeface="Avenir"/>
                <a:sym typeface="Avenir"/>
              </a:rPr>
              <a:t>Govern data projects towards the desired business goals</a:t>
            </a:r>
            <a:endParaRPr b="0" i="0" sz="900" u="none" cap="none" strike="noStrike">
              <a:solidFill>
                <a:schemeClr val="dk1"/>
              </a:solidFill>
              <a:latin typeface="Avenir"/>
              <a:ea typeface="Avenir"/>
              <a:cs typeface="Avenir"/>
              <a:sym typeface="Avenir"/>
            </a:endParaRPr>
          </a:p>
          <a:p>
            <a:pPr indent="-179388" lvl="0" marL="179388" marR="0" rtl="0" algn="l">
              <a:lnSpc>
                <a:spcPct val="100000"/>
              </a:lnSpc>
              <a:spcBef>
                <a:spcPts val="0"/>
              </a:spcBef>
              <a:spcAft>
                <a:spcPts val="0"/>
              </a:spcAft>
              <a:buClr>
                <a:schemeClr val="dk1"/>
              </a:buClr>
              <a:buSzPts val="720"/>
              <a:buFont typeface="Noto Sans Symbols"/>
              <a:buChar char="❑"/>
            </a:pPr>
            <a:r>
              <a:rPr b="0" i="0" lang="en-GB" sz="900" u="none" cap="none" strike="noStrike">
                <a:solidFill>
                  <a:schemeClr val="dk1"/>
                </a:solidFill>
                <a:latin typeface="Avenir"/>
                <a:ea typeface="Avenir"/>
                <a:cs typeface="Avenir"/>
                <a:sym typeface="Avenir"/>
              </a:rPr>
              <a:t>Team work: Is able to work in a team efficiently;  Holds skills to manage multi-cultural teams</a:t>
            </a:r>
            <a:endParaRPr b="0" i="0" sz="1400" u="none" cap="none" strike="noStrike">
              <a:solidFill>
                <a:srgbClr val="000000"/>
              </a:solidFill>
              <a:latin typeface="Arial"/>
              <a:ea typeface="Arial"/>
              <a:cs typeface="Arial"/>
              <a:sym typeface="Arial"/>
            </a:endParaRPr>
          </a:p>
          <a:p>
            <a:pPr indent="-179388" lvl="0" marL="179388" marR="0" rtl="0" algn="l">
              <a:lnSpc>
                <a:spcPct val="100000"/>
              </a:lnSpc>
              <a:spcBef>
                <a:spcPts val="0"/>
              </a:spcBef>
              <a:spcAft>
                <a:spcPts val="0"/>
              </a:spcAft>
              <a:buClr>
                <a:schemeClr val="dk1"/>
              </a:buClr>
              <a:buSzPts val="720"/>
              <a:buFont typeface="Noto Sans Symbols"/>
              <a:buChar char="❑"/>
            </a:pPr>
            <a:r>
              <a:rPr b="0" i="0" lang="en-GB" sz="900" u="none" cap="none" strike="noStrike">
                <a:solidFill>
                  <a:schemeClr val="dk1"/>
                </a:solidFill>
                <a:latin typeface="Avenir"/>
                <a:ea typeface="Avenir"/>
                <a:cs typeface="Avenir"/>
                <a:sym typeface="Avenir"/>
              </a:rPr>
              <a:t>Change management: Understand how the process of organizational change or transformation occurs; Is able to manage resistance to change; is familiar with a large set of tools to properly manage change and ensure project results</a:t>
            </a:r>
            <a:endParaRPr b="0" i="0" sz="1400" u="none" cap="none" strike="noStrike">
              <a:solidFill>
                <a:srgbClr val="000000"/>
              </a:solidFill>
              <a:latin typeface="Arial"/>
              <a:ea typeface="Arial"/>
              <a:cs typeface="Arial"/>
              <a:sym typeface="Arial"/>
            </a:endParaRPr>
          </a:p>
          <a:p>
            <a:pPr indent="-179388" lvl="0" marL="179388" marR="0" rtl="0" algn="l">
              <a:lnSpc>
                <a:spcPct val="100000"/>
              </a:lnSpc>
              <a:spcBef>
                <a:spcPts val="0"/>
              </a:spcBef>
              <a:spcAft>
                <a:spcPts val="0"/>
              </a:spcAft>
              <a:buClr>
                <a:schemeClr val="dk1"/>
              </a:buClr>
              <a:buSzPts val="720"/>
              <a:buFont typeface="Noto Sans Symbols"/>
              <a:buChar char="❑"/>
            </a:pPr>
            <a:r>
              <a:rPr b="0" i="0" lang="en-GB" sz="900" u="none" cap="none" strike="noStrike">
                <a:solidFill>
                  <a:schemeClr val="dk1"/>
                </a:solidFill>
                <a:latin typeface="Avenir"/>
                <a:ea typeface="Avenir"/>
                <a:cs typeface="Avenir"/>
                <a:sym typeface="Avenir"/>
              </a:rPr>
              <a:t>Financials: Understand the basic concepts of accounting and financial analysis and reporting; project prioritization based on financial projections </a:t>
            </a:r>
            <a:endParaRPr b="0" i="0" sz="1400" u="none" cap="none" strike="noStrike">
              <a:solidFill>
                <a:srgbClr val="000000"/>
              </a:solidFill>
              <a:latin typeface="Arial"/>
              <a:ea typeface="Arial"/>
              <a:cs typeface="Arial"/>
              <a:sym typeface="Arial"/>
            </a:endParaRPr>
          </a:p>
          <a:p>
            <a:pPr indent="-179388" lvl="0" marL="179388" marR="0" rtl="0" algn="l">
              <a:lnSpc>
                <a:spcPct val="100000"/>
              </a:lnSpc>
              <a:spcBef>
                <a:spcPts val="0"/>
              </a:spcBef>
              <a:spcAft>
                <a:spcPts val="0"/>
              </a:spcAft>
              <a:buClr>
                <a:schemeClr val="dk1"/>
              </a:buClr>
              <a:buSzPts val="720"/>
              <a:buFont typeface="Noto Sans Symbols"/>
              <a:buChar char="❑"/>
            </a:pPr>
            <a:r>
              <a:rPr b="0" i="0" lang="en-GB" sz="900" u="none" cap="none" strike="noStrike">
                <a:solidFill>
                  <a:schemeClr val="dk1"/>
                </a:solidFill>
                <a:latin typeface="Avenir"/>
                <a:ea typeface="Avenir"/>
                <a:cs typeface="Avenir"/>
                <a:sym typeface="Avenir"/>
              </a:rPr>
              <a:t>Risks: Understand basic risk and cybersecurity management and risk assessment principles </a:t>
            </a:r>
            <a:endParaRPr b="0" i="0" sz="900" u="none" cap="none" strike="noStrike">
              <a:solidFill>
                <a:schemeClr val="dk1"/>
              </a:solidFill>
              <a:latin typeface="Avenir"/>
              <a:ea typeface="Avenir"/>
              <a:cs typeface="Avenir"/>
              <a:sym typeface="Avenir"/>
            </a:endParaRPr>
          </a:p>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chemeClr val="dk1"/>
              </a:solidFill>
              <a:latin typeface="Avenir"/>
              <a:ea typeface="Avenir"/>
              <a:cs typeface="Avenir"/>
              <a:sym typeface="Avenir"/>
            </a:endParaRPr>
          </a:p>
        </p:txBody>
      </p:sp>
      <p:sp>
        <p:nvSpPr>
          <p:cNvPr id="49" name="Google Shape;49;p6"/>
          <p:cNvSpPr txBox="1"/>
          <p:nvPr/>
        </p:nvSpPr>
        <p:spPr>
          <a:xfrm>
            <a:off x="4761010" y="1099252"/>
            <a:ext cx="2179672" cy="1200329"/>
          </a:xfrm>
          <a:prstGeom prst="rect">
            <a:avLst/>
          </a:prstGeom>
          <a:noFill/>
          <a:ln>
            <a:noFill/>
          </a:ln>
        </p:spPr>
        <p:txBody>
          <a:bodyPr anchorCtr="0" anchor="t" bIns="45700" lIns="91425" spcFirstLastPara="1" rIns="91425" wrap="square" tIns="45700">
            <a:spAutoFit/>
          </a:bodyPr>
          <a:lstStyle/>
          <a:p>
            <a:pPr indent="-179388" lvl="0" marL="179388" marR="0" rtl="0" algn="l">
              <a:lnSpc>
                <a:spcPct val="100000"/>
              </a:lnSpc>
              <a:spcBef>
                <a:spcPts val="0"/>
              </a:spcBef>
              <a:spcAft>
                <a:spcPts val="0"/>
              </a:spcAft>
              <a:buClr>
                <a:schemeClr val="dk1"/>
              </a:buClr>
              <a:buSzPts val="720"/>
              <a:buFont typeface="Noto Sans Symbols"/>
              <a:buChar char="❑"/>
            </a:pPr>
            <a:r>
              <a:rPr b="0" i="0" lang="en-GB" sz="900" u="none" cap="none" strike="noStrike">
                <a:solidFill>
                  <a:schemeClr val="dk1"/>
                </a:solidFill>
                <a:latin typeface="Avenir"/>
                <a:ea typeface="Avenir"/>
                <a:cs typeface="Avenir"/>
                <a:sym typeface="Avenir"/>
              </a:rPr>
              <a:t>Ability to characterize a business problem. Formulate a business problem as a Hypothesis question.</a:t>
            </a:r>
            <a:endParaRPr b="0" i="0" sz="1400" u="none" cap="none" strike="noStrike">
              <a:solidFill>
                <a:srgbClr val="000000"/>
              </a:solidFill>
              <a:latin typeface="Arial"/>
              <a:ea typeface="Arial"/>
              <a:cs typeface="Arial"/>
              <a:sym typeface="Arial"/>
            </a:endParaRPr>
          </a:p>
          <a:p>
            <a:pPr indent="-179388" lvl="0" marL="179388" marR="0" rtl="0" algn="l">
              <a:lnSpc>
                <a:spcPct val="100000"/>
              </a:lnSpc>
              <a:spcBef>
                <a:spcPts val="0"/>
              </a:spcBef>
              <a:spcAft>
                <a:spcPts val="0"/>
              </a:spcAft>
              <a:buClr>
                <a:schemeClr val="dk1"/>
              </a:buClr>
              <a:buSzPts val="720"/>
              <a:buFont typeface="Noto Sans Symbols"/>
              <a:buChar char="❑"/>
            </a:pPr>
            <a:r>
              <a:rPr b="0" i="0" lang="en-GB" sz="900" u="none" cap="none" strike="noStrike">
                <a:solidFill>
                  <a:schemeClr val="dk1"/>
                </a:solidFill>
                <a:latin typeface="Avenir"/>
                <a:ea typeface="Avenir"/>
                <a:cs typeface="Avenir"/>
                <a:sym typeface="Avenir"/>
              </a:rPr>
              <a:t>Use of methodologies in the execution of the analytics cycle.</a:t>
            </a:r>
            <a:endParaRPr b="0" i="0" sz="900" u="none" cap="none" strike="noStrike">
              <a:solidFill>
                <a:schemeClr val="dk1"/>
              </a:solidFill>
              <a:latin typeface="Avenir"/>
              <a:ea typeface="Avenir"/>
              <a:cs typeface="Avenir"/>
              <a:sym typeface="Avenir"/>
            </a:endParaRPr>
          </a:p>
          <a:p>
            <a:pPr indent="-179388" lvl="0" marL="179388" marR="0" rtl="0" algn="l">
              <a:lnSpc>
                <a:spcPct val="100000"/>
              </a:lnSpc>
              <a:spcBef>
                <a:spcPts val="0"/>
              </a:spcBef>
              <a:spcAft>
                <a:spcPts val="0"/>
              </a:spcAft>
              <a:buClr>
                <a:schemeClr val="dk1"/>
              </a:buClr>
              <a:buSzPts val="720"/>
              <a:buFont typeface="Noto Sans Symbols"/>
              <a:buChar char="❑"/>
            </a:pPr>
            <a:r>
              <a:rPr b="0" i="0" lang="en-GB" sz="900" u="none" cap="none" strike="noStrike">
                <a:solidFill>
                  <a:schemeClr val="dk1"/>
                </a:solidFill>
                <a:latin typeface="Avenir"/>
                <a:ea typeface="Avenir"/>
                <a:cs typeface="Avenir"/>
                <a:sym typeface="Avenir"/>
              </a:rPr>
              <a:t>Ability to plan for the execution of a project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chemeClr val="dk1"/>
              </a:solidFill>
              <a:latin typeface="Avenir"/>
              <a:ea typeface="Avenir"/>
              <a:cs typeface="Avenir"/>
              <a:sym typeface="Avenir"/>
            </a:endParaRPr>
          </a:p>
        </p:txBody>
      </p:sp>
      <p:sp>
        <p:nvSpPr>
          <p:cNvPr id="50" name="Google Shape;50;p6"/>
          <p:cNvSpPr txBox="1"/>
          <p:nvPr/>
        </p:nvSpPr>
        <p:spPr>
          <a:xfrm>
            <a:off x="202019" y="3895245"/>
            <a:ext cx="2179672" cy="1200329"/>
          </a:xfrm>
          <a:prstGeom prst="rect">
            <a:avLst/>
          </a:prstGeom>
          <a:noFill/>
          <a:ln>
            <a:noFill/>
          </a:ln>
        </p:spPr>
        <p:txBody>
          <a:bodyPr anchorCtr="0" anchor="t" bIns="45700" lIns="91425" spcFirstLastPara="1" rIns="91425" wrap="square" tIns="45700">
            <a:spAutoFit/>
          </a:bodyPr>
          <a:lstStyle/>
          <a:p>
            <a:pPr indent="-179388" lvl="0" marL="179388" marR="0" rtl="0" algn="l">
              <a:lnSpc>
                <a:spcPct val="100000"/>
              </a:lnSpc>
              <a:spcBef>
                <a:spcPts val="0"/>
              </a:spcBef>
              <a:spcAft>
                <a:spcPts val="0"/>
              </a:spcAft>
              <a:buClr>
                <a:schemeClr val="dk1"/>
              </a:buClr>
              <a:buSzPts val="720"/>
              <a:buFont typeface="Noto Sans Symbols"/>
              <a:buChar char="❑"/>
            </a:pPr>
            <a:r>
              <a:rPr b="0" i="0" lang="en-GB" sz="900" u="none" cap="none" strike="noStrike">
                <a:solidFill>
                  <a:schemeClr val="dk1"/>
                </a:solidFill>
                <a:latin typeface="Avenir"/>
                <a:ea typeface="Avenir"/>
                <a:cs typeface="Avenir"/>
                <a:sym typeface="Avenir"/>
              </a:rPr>
              <a:t>Ability to manage statistical tools like Excel, SPSS, SAS.</a:t>
            </a:r>
            <a:endParaRPr b="0" i="0" sz="1400" u="none" cap="none" strike="noStrike">
              <a:solidFill>
                <a:srgbClr val="000000"/>
              </a:solidFill>
              <a:latin typeface="Arial"/>
              <a:ea typeface="Arial"/>
              <a:cs typeface="Arial"/>
              <a:sym typeface="Arial"/>
            </a:endParaRPr>
          </a:p>
          <a:p>
            <a:pPr indent="-179388" lvl="0" marL="179388" marR="0" rtl="0" algn="l">
              <a:lnSpc>
                <a:spcPct val="100000"/>
              </a:lnSpc>
              <a:spcBef>
                <a:spcPts val="0"/>
              </a:spcBef>
              <a:spcAft>
                <a:spcPts val="0"/>
              </a:spcAft>
              <a:buClr>
                <a:schemeClr val="dk1"/>
              </a:buClr>
              <a:buSzPts val="720"/>
              <a:buFont typeface="Noto Sans Symbols"/>
              <a:buChar char="❑"/>
            </a:pPr>
            <a:r>
              <a:rPr b="0" i="0" lang="en-GB" sz="900" u="none" cap="none" strike="noStrike">
                <a:solidFill>
                  <a:schemeClr val="dk1"/>
                </a:solidFill>
                <a:latin typeface="Avenir"/>
                <a:ea typeface="Avenir"/>
                <a:cs typeface="Avenir"/>
                <a:sym typeface="Avenir"/>
              </a:rPr>
              <a:t>Machine Learning</a:t>
            </a:r>
            <a:endParaRPr b="0" i="0" sz="1400" u="none" cap="none" strike="noStrike">
              <a:solidFill>
                <a:srgbClr val="000000"/>
              </a:solidFill>
              <a:latin typeface="Arial"/>
              <a:ea typeface="Arial"/>
              <a:cs typeface="Arial"/>
              <a:sym typeface="Arial"/>
            </a:endParaRPr>
          </a:p>
          <a:p>
            <a:pPr indent="-179388" lvl="0" marL="179388" marR="0" rtl="0" algn="l">
              <a:lnSpc>
                <a:spcPct val="100000"/>
              </a:lnSpc>
              <a:spcBef>
                <a:spcPts val="0"/>
              </a:spcBef>
              <a:spcAft>
                <a:spcPts val="0"/>
              </a:spcAft>
              <a:buClr>
                <a:schemeClr val="dk1"/>
              </a:buClr>
              <a:buSzPts val="720"/>
              <a:buFont typeface="Noto Sans Symbols"/>
              <a:buChar char="❑"/>
            </a:pPr>
            <a:r>
              <a:rPr b="0" i="0" lang="en-GB" sz="900" u="none" cap="none" strike="noStrike">
                <a:solidFill>
                  <a:schemeClr val="dk1"/>
                </a:solidFill>
                <a:latin typeface="Avenir"/>
                <a:ea typeface="Avenir"/>
                <a:cs typeface="Avenir"/>
                <a:sym typeface="Avenir"/>
              </a:rPr>
              <a:t>Data Manipulation &amp; visualisation.</a:t>
            </a:r>
            <a:endParaRPr b="0" i="0" sz="1400" u="none" cap="none" strike="noStrike">
              <a:solidFill>
                <a:srgbClr val="000000"/>
              </a:solidFill>
              <a:latin typeface="Arial"/>
              <a:ea typeface="Arial"/>
              <a:cs typeface="Arial"/>
              <a:sym typeface="Arial"/>
            </a:endParaRPr>
          </a:p>
          <a:p>
            <a:pPr indent="-179388" lvl="0" marL="179388" marR="0" rtl="0" algn="l">
              <a:lnSpc>
                <a:spcPct val="100000"/>
              </a:lnSpc>
              <a:spcBef>
                <a:spcPts val="0"/>
              </a:spcBef>
              <a:spcAft>
                <a:spcPts val="0"/>
              </a:spcAft>
              <a:buClr>
                <a:schemeClr val="dk1"/>
              </a:buClr>
              <a:buSzPts val="720"/>
              <a:buFont typeface="Noto Sans Symbols"/>
              <a:buChar char="❑"/>
            </a:pPr>
            <a:r>
              <a:rPr b="0" i="0" lang="en-GB" sz="900" u="none" cap="none" strike="noStrike">
                <a:solidFill>
                  <a:schemeClr val="dk1"/>
                </a:solidFill>
                <a:latin typeface="Avenir"/>
                <a:ea typeface="Avenir"/>
                <a:cs typeface="Avenir"/>
                <a:sym typeface="Avenir"/>
              </a:rPr>
              <a:t>Probability &amp; statistics. </a:t>
            </a:r>
            <a:endParaRPr b="0" i="0" sz="1400" u="none" cap="none" strike="noStrike">
              <a:solidFill>
                <a:srgbClr val="000000"/>
              </a:solidFill>
              <a:latin typeface="Arial"/>
              <a:ea typeface="Arial"/>
              <a:cs typeface="Arial"/>
              <a:sym typeface="Arial"/>
            </a:endParaRPr>
          </a:p>
          <a:p>
            <a:pPr indent="-179388" lvl="0" marL="179388" marR="0" rtl="0" algn="l">
              <a:lnSpc>
                <a:spcPct val="100000"/>
              </a:lnSpc>
              <a:spcBef>
                <a:spcPts val="0"/>
              </a:spcBef>
              <a:spcAft>
                <a:spcPts val="0"/>
              </a:spcAft>
              <a:buClr>
                <a:schemeClr val="dk1"/>
              </a:buClr>
              <a:buSzPts val="720"/>
              <a:buFont typeface="Noto Sans Symbols"/>
              <a:buChar char="❑"/>
            </a:pPr>
            <a:r>
              <a:rPr b="0" i="0" lang="en-GB" sz="900" u="none" cap="none" strike="noStrike">
                <a:solidFill>
                  <a:schemeClr val="dk1"/>
                </a:solidFill>
                <a:latin typeface="Avenir"/>
                <a:ea typeface="Avenir"/>
                <a:cs typeface="Avenir"/>
                <a:sym typeface="Avenir"/>
              </a:rPr>
              <a:t>Ability to identify trends and patterns in data.</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720"/>
              <a:buFont typeface="Noto Sans Symbols"/>
              <a:buNone/>
            </a:pPr>
            <a:r>
              <a:t/>
            </a:r>
            <a:endParaRPr b="0" i="0" sz="900" u="none" cap="none" strike="noStrike">
              <a:solidFill>
                <a:schemeClr val="dk1"/>
              </a:solidFill>
              <a:latin typeface="Avenir"/>
              <a:ea typeface="Avenir"/>
              <a:cs typeface="Avenir"/>
              <a:sym typeface="Avenir"/>
            </a:endParaRPr>
          </a:p>
        </p:txBody>
      </p:sp>
      <p:sp>
        <p:nvSpPr>
          <p:cNvPr id="51" name="Google Shape;51;p6"/>
          <p:cNvSpPr/>
          <p:nvPr/>
        </p:nvSpPr>
        <p:spPr>
          <a:xfrm>
            <a:off x="205558" y="3522919"/>
            <a:ext cx="2179673" cy="2539134"/>
          </a:xfrm>
          <a:prstGeom prst="rect">
            <a:avLst/>
          </a:prstGeom>
          <a:noFill/>
          <a:ln cap="flat" cmpd="sng" w="9525">
            <a:solidFill>
              <a:srgbClr val="4A7DBA"/>
            </a:solidFill>
            <a:prstDash val="solid"/>
            <a:round/>
            <a:headEnd len="sm" w="sm" type="none"/>
            <a:tailEnd len="sm" w="sm" type="none"/>
          </a:ln>
          <a:effectLst>
            <a:outerShdw blurRad="40000" rotWithShape="0" dir="5400000" dist="23000">
              <a:srgbClr val="000000">
                <a:alpha val="33333"/>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Subtitle">
  <p:cSld name="Title &amp; Subtitle">
    <p:spTree>
      <p:nvGrpSpPr>
        <p:cNvPr id="52" name="Shape 52"/>
        <p:cNvGrpSpPr/>
        <p:nvPr/>
      </p:nvGrpSpPr>
      <p:grpSpPr>
        <a:xfrm>
          <a:off x="0" y="0"/>
          <a:ext cx="0" cy="0"/>
          <a:chOff x="0" y="0"/>
          <a:chExt cx="0" cy="0"/>
        </a:xfrm>
      </p:grpSpPr>
      <p:sp>
        <p:nvSpPr>
          <p:cNvPr id="53" name="Google Shape;53;p7"/>
          <p:cNvSpPr txBox="1"/>
          <p:nvPr>
            <p:ph type="title"/>
          </p:nvPr>
        </p:nvSpPr>
        <p:spPr>
          <a:xfrm>
            <a:off x="457200" y="472985"/>
            <a:ext cx="8229600" cy="557555"/>
          </a:xfrm>
          <a:prstGeom prst="rect">
            <a:avLst/>
          </a:prstGeom>
          <a:noFill/>
          <a:ln>
            <a:noFill/>
          </a:ln>
        </p:spPr>
        <p:txBody>
          <a:bodyPr anchorCtr="0" anchor="ctr" bIns="0" lIns="0" spcFirstLastPara="1" rIns="0" wrap="square" tIns="0">
            <a:noAutofit/>
          </a:bodyPr>
          <a:lstStyle>
            <a:lvl1pPr lvl="0" algn="ctr">
              <a:lnSpc>
                <a:spcPct val="100000"/>
              </a:lnSpc>
              <a:spcBef>
                <a:spcPts val="0"/>
              </a:spcBef>
              <a:spcAft>
                <a:spcPts val="0"/>
              </a:spcAft>
              <a:buClr>
                <a:schemeClr val="dk1"/>
              </a:buClr>
              <a:buSzPts val="3200"/>
              <a:buFont typeface="Arial"/>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7"/>
          <p:cNvSpPr txBox="1"/>
          <p:nvPr>
            <p:ph idx="1" type="body"/>
          </p:nvPr>
        </p:nvSpPr>
        <p:spPr>
          <a:xfrm>
            <a:off x="457200" y="1056139"/>
            <a:ext cx="8229600" cy="356634"/>
          </a:xfrm>
          <a:prstGeom prst="rect">
            <a:avLst/>
          </a:prstGeom>
          <a:noFill/>
          <a:ln>
            <a:noFill/>
          </a:ln>
        </p:spPr>
        <p:txBody>
          <a:bodyPr anchorCtr="0" anchor="t" bIns="0" lIns="0" spcFirstLastPara="1" rIns="0" wrap="square" tIns="0">
            <a:normAutofit/>
          </a:bodyPr>
          <a:lstStyle>
            <a:lvl1pPr indent="-228600" lvl="0" marL="457200" algn="ctr">
              <a:lnSpc>
                <a:spcPct val="100000"/>
              </a:lnSpc>
              <a:spcBef>
                <a:spcPts val="360"/>
              </a:spcBef>
              <a:spcAft>
                <a:spcPts val="0"/>
              </a:spcAft>
              <a:buClr>
                <a:schemeClr val="dk1"/>
              </a:buClr>
              <a:buSzPts val="1800"/>
              <a:buNone/>
              <a:defRPr b="1" sz="1800"/>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55" name="Google Shape;55;p7"/>
          <p:cNvSpPr txBox="1"/>
          <p:nvPr/>
        </p:nvSpPr>
        <p:spPr>
          <a:xfrm>
            <a:off x="7620000" y="185776"/>
            <a:ext cx="1314784" cy="2616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100"/>
              <a:buFont typeface="Arial"/>
              <a:buNone/>
            </a:pPr>
            <a:r>
              <a:rPr b="1" i="0" lang="en-GB" sz="1100" u="none" cap="none" strike="noStrike">
                <a:solidFill>
                  <a:srgbClr val="7F7F7F"/>
                </a:solidFill>
                <a:latin typeface="Arial"/>
                <a:ea typeface="Arial"/>
                <a:cs typeface="Arial"/>
                <a:sym typeface="Arial"/>
              </a:rPr>
              <a:t>MBDS 2020-2021</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out title">
  <p:cSld name="Content without title">
    <p:spTree>
      <p:nvGrpSpPr>
        <p:cNvPr id="56" name="Shape 56"/>
        <p:cNvGrpSpPr/>
        <p:nvPr/>
      </p:nvGrpSpPr>
      <p:grpSpPr>
        <a:xfrm>
          <a:off x="0" y="0"/>
          <a:ext cx="0" cy="0"/>
          <a:chOff x="0" y="0"/>
          <a:chExt cx="0" cy="0"/>
        </a:xfrm>
      </p:grpSpPr>
      <p:sp>
        <p:nvSpPr>
          <p:cNvPr id="57" name="Google Shape;57;p8"/>
          <p:cNvSpPr txBox="1"/>
          <p:nvPr>
            <p:ph idx="1" type="body"/>
          </p:nvPr>
        </p:nvSpPr>
        <p:spPr>
          <a:xfrm>
            <a:off x="457200" y="881349"/>
            <a:ext cx="8229600" cy="5530468"/>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Font typeface="Noto Sans Symbols"/>
              <a:buChar char="▪"/>
              <a:defRPr sz="2400"/>
            </a:lvl1pPr>
            <a:lvl2pPr indent="-355600" lvl="1" marL="914400" algn="l">
              <a:lnSpc>
                <a:spcPct val="100000"/>
              </a:lnSpc>
              <a:spcBef>
                <a:spcPts val="400"/>
              </a:spcBef>
              <a:spcAft>
                <a:spcPts val="0"/>
              </a:spcAft>
              <a:buClr>
                <a:schemeClr val="dk1"/>
              </a:buClr>
              <a:buSzPts val="2000"/>
              <a:buFont typeface="Noto Sans Symbols"/>
              <a:buChar char="▪"/>
              <a:defRPr sz="2000"/>
            </a:lvl2pPr>
            <a:lvl3pPr indent="-342900" lvl="2" marL="1371600" algn="l">
              <a:lnSpc>
                <a:spcPct val="100000"/>
              </a:lnSpc>
              <a:spcBef>
                <a:spcPts val="360"/>
              </a:spcBef>
              <a:spcAft>
                <a:spcPts val="0"/>
              </a:spcAft>
              <a:buClr>
                <a:schemeClr val="dk1"/>
              </a:buClr>
              <a:buSzPts val="1800"/>
              <a:buFont typeface="Noto Sans Symbols"/>
              <a:buChar char="▪"/>
              <a:defRPr sz="1800"/>
            </a:lvl3pPr>
            <a:lvl4pPr indent="-330200" lvl="3" marL="1828800" algn="l">
              <a:lnSpc>
                <a:spcPct val="100000"/>
              </a:lnSpc>
              <a:spcBef>
                <a:spcPts val="320"/>
              </a:spcBef>
              <a:spcAft>
                <a:spcPts val="0"/>
              </a:spcAft>
              <a:buClr>
                <a:schemeClr val="dk1"/>
              </a:buClr>
              <a:buSzPts val="1600"/>
              <a:buFont typeface="Noto Sans Symbols"/>
              <a:buChar char="▪"/>
              <a:defRPr sz="1600"/>
            </a:lvl4pPr>
            <a:lvl5pPr indent="-330200" lvl="4" marL="2286000" algn="l">
              <a:lnSpc>
                <a:spcPct val="100000"/>
              </a:lnSpc>
              <a:spcBef>
                <a:spcPts val="320"/>
              </a:spcBef>
              <a:spcAft>
                <a:spcPts val="0"/>
              </a:spcAft>
              <a:buClr>
                <a:schemeClr val="dk1"/>
              </a:buClr>
              <a:buSzPts val="1600"/>
              <a:buFont typeface="Noto Sans Symbols"/>
              <a:buChar char="▪"/>
              <a:defRPr sz="1600"/>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58" name="Google Shape;58;p8"/>
          <p:cNvSpPr txBox="1"/>
          <p:nvPr/>
        </p:nvSpPr>
        <p:spPr>
          <a:xfrm>
            <a:off x="7620000" y="185776"/>
            <a:ext cx="1314784" cy="2616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100"/>
              <a:buFont typeface="Arial"/>
              <a:buNone/>
            </a:pPr>
            <a:r>
              <a:rPr b="1" i="0" lang="en-GB" sz="1100" u="none" cap="none" strike="noStrike">
                <a:solidFill>
                  <a:srgbClr val="7F7F7F"/>
                </a:solidFill>
                <a:latin typeface="Arial"/>
                <a:ea typeface="Arial"/>
                <a:cs typeface="Arial"/>
                <a:sym typeface="Arial"/>
              </a:rPr>
              <a:t>MBDS 2020-2021</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theme" Target="../theme/theme1.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457200" y="167585"/>
            <a:ext cx="8229600" cy="1143000"/>
          </a:xfrm>
          <a:prstGeom prst="rect">
            <a:avLst/>
          </a:prstGeom>
          <a:noFill/>
          <a:ln>
            <a:noFill/>
          </a:ln>
        </p:spPr>
        <p:txBody>
          <a:bodyPr anchorCtr="0" anchor="ctr" bIns="0" lIns="0" spcFirstLastPara="1" rIns="0" wrap="square" tIns="0">
            <a:noAutofit/>
          </a:bodyPr>
          <a:lstStyle>
            <a:lvl1pPr lvl="0" marR="0" rtl="0" algn="ctr">
              <a:lnSpc>
                <a:spcPct val="100000"/>
              </a:lnSpc>
              <a:spcBef>
                <a:spcPts val="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
          <p:cNvSpPr txBox="1"/>
          <p:nvPr>
            <p:ph idx="1" type="body"/>
          </p:nvPr>
        </p:nvSpPr>
        <p:spPr>
          <a:xfrm>
            <a:off x="457200" y="1341645"/>
            <a:ext cx="8229600" cy="5070169"/>
          </a:xfrm>
          <a:prstGeom prst="rect">
            <a:avLst/>
          </a:prstGeom>
          <a:noFill/>
          <a:ln>
            <a:noFill/>
          </a:ln>
        </p:spPr>
        <p:txBody>
          <a:bodyPr anchorCtr="0" anchor="t" bIns="45700" lIns="91425" spcFirstLastPara="1" rIns="91425" wrap="square" tIns="45700">
            <a:normAutofit/>
          </a:bodyPr>
          <a:lstStyle>
            <a:lvl1pPr indent="-381000" lvl="0" marL="457200" marR="0" rtl="0" algn="l">
              <a:lnSpc>
                <a:spcPct val="100000"/>
              </a:lnSpc>
              <a:spcBef>
                <a:spcPts val="480"/>
              </a:spcBef>
              <a:spcAft>
                <a:spcPts val="0"/>
              </a:spcAft>
              <a:buClr>
                <a:schemeClr val="dk1"/>
              </a:buClr>
              <a:buSzPts val="2400"/>
              <a:buFont typeface="Noto Sans Symbols"/>
              <a:buChar char="▪"/>
              <a:defRPr b="0" i="0" sz="2400" u="none" cap="none" strike="noStrike">
                <a:solidFill>
                  <a:schemeClr val="dk1"/>
                </a:solidFill>
                <a:latin typeface="Arial"/>
                <a:ea typeface="Arial"/>
                <a:cs typeface="Arial"/>
                <a:sym typeface="Arial"/>
              </a:defRPr>
            </a:lvl1pPr>
            <a:lvl2pPr indent="-355600" lvl="1" marL="914400" marR="0" rtl="0" algn="l">
              <a:lnSpc>
                <a:spcPct val="100000"/>
              </a:lnSpc>
              <a:spcBef>
                <a:spcPts val="400"/>
              </a:spcBef>
              <a:spcAft>
                <a:spcPts val="0"/>
              </a:spcAft>
              <a:buClr>
                <a:schemeClr val="dk1"/>
              </a:buClr>
              <a:buSzPts val="2000"/>
              <a:buFont typeface="Noto Sans Symbols"/>
              <a:buChar char="▪"/>
              <a:defRPr b="0" i="0" sz="2000" u="none" cap="none" strike="noStrike">
                <a:solidFill>
                  <a:schemeClr val="dk1"/>
                </a:solidFill>
                <a:latin typeface="Arial"/>
                <a:ea typeface="Arial"/>
                <a:cs typeface="Arial"/>
                <a:sym typeface="Arial"/>
              </a:defRPr>
            </a:lvl2pPr>
            <a:lvl3pPr indent="-342900" lvl="2" marL="1371600" marR="0" rtl="0" algn="l">
              <a:lnSpc>
                <a:spcPct val="100000"/>
              </a:lnSpc>
              <a:spcBef>
                <a:spcPts val="360"/>
              </a:spcBef>
              <a:spcAft>
                <a:spcPts val="0"/>
              </a:spcAft>
              <a:buClr>
                <a:schemeClr val="dk1"/>
              </a:buClr>
              <a:buSzPts val="1800"/>
              <a:buFont typeface="Noto Sans Symbols"/>
              <a:buChar char="▪"/>
              <a:defRPr b="0" i="0" sz="1800" u="none" cap="none" strike="noStrike">
                <a:solidFill>
                  <a:schemeClr val="dk1"/>
                </a:solidFill>
                <a:latin typeface="Arial"/>
                <a:ea typeface="Arial"/>
                <a:cs typeface="Arial"/>
                <a:sym typeface="Arial"/>
              </a:defRPr>
            </a:lvl3pPr>
            <a:lvl4pPr indent="-330200" lvl="3" marL="18288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4pPr>
            <a:lvl5pPr indent="-317500" lvl="4" marL="2286000" marR="0" rtl="0" algn="l">
              <a:lnSpc>
                <a:spcPct val="100000"/>
              </a:lnSpc>
              <a:spcBef>
                <a:spcPts val="280"/>
              </a:spcBef>
              <a:spcAft>
                <a:spcPts val="0"/>
              </a:spcAft>
              <a:buClr>
                <a:schemeClr val="dk1"/>
              </a:buClr>
              <a:buSzPts val="1400"/>
              <a:buFont typeface="Noto Sans Symbols"/>
              <a:buChar char="▪"/>
              <a:defRPr b="0" i="0" sz="14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pic>
        <p:nvPicPr>
          <p:cNvPr descr="Logo-BTS.jpg" id="12" name="Google Shape;12;p1"/>
          <p:cNvPicPr preferRelativeResize="0"/>
          <p:nvPr/>
        </p:nvPicPr>
        <p:blipFill rotWithShape="1">
          <a:blip r:embed="rId1">
            <a:alphaModFix/>
          </a:blip>
          <a:srcRect b="0" l="0" r="0" t="0"/>
          <a:stretch/>
        </p:blipFill>
        <p:spPr>
          <a:xfrm>
            <a:off x="121186" y="136525"/>
            <a:ext cx="2200275" cy="487362"/>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2160">
          <p15:clr>
            <a:srgbClr val="F26B43"/>
          </p15:clr>
        </p15:guide>
        <p15:guide id="2" pos="288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0.png"/><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3.png"/><Relationship Id="rId4" Type="http://schemas.openxmlformats.org/officeDocument/2006/relationships/image" Target="../media/image2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1.png"/><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2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2.png"/><Relationship Id="rId4" Type="http://schemas.openxmlformats.org/officeDocument/2006/relationships/image" Target="../media/image1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1.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 Id="rId4" Type="http://schemas.openxmlformats.org/officeDocument/2006/relationships/image" Target="../media/image9.png"/><Relationship Id="rId5" Type="http://schemas.openxmlformats.org/officeDocument/2006/relationships/image" Target="../media/image15.png"/><Relationship Id="rId6"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losslandscape.com" TargetMode="External"/><Relationship Id="rId4" Type="http://schemas.openxmlformats.org/officeDocument/2006/relationships/hyperlink" Target="http://www.youtube.com/watch?v=98xPveYSMv4" TargetMode="External"/><Relationship Id="rId5" Type="http://schemas.openxmlformats.org/officeDocument/2006/relationships/image" Target="../media/image16.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8.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9"/>
          <p:cNvSpPr txBox="1"/>
          <p:nvPr>
            <p:ph idx="1" type="body"/>
          </p:nvPr>
        </p:nvSpPr>
        <p:spPr>
          <a:xfrm>
            <a:off x="546100" y="2810825"/>
            <a:ext cx="4815600" cy="10986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6857"/>
              <a:buFont typeface="Arial"/>
              <a:buNone/>
            </a:pPr>
            <a:r>
              <a:rPr lang="en-GB" sz="1400"/>
              <a:t>Laboratory 3</a:t>
            </a:r>
            <a:endParaRPr sz="1400"/>
          </a:p>
          <a:p>
            <a:pPr indent="0" lvl="0" marL="0" rtl="0" algn="l">
              <a:lnSpc>
                <a:spcPct val="100000"/>
              </a:lnSpc>
              <a:spcBef>
                <a:spcPts val="0"/>
              </a:spcBef>
              <a:spcAft>
                <a:spcPts val="0"/>
              </a:spcAft>
              <a:buClr>
                <a:schemeClr val="dk1"/>
              </a:buClr>
              <a:buSzPts val="6857"/>
              <a:buFont typeface="Arial"/>
              <a:buNone/>
            </a:pPr>
            <a:r>
              <a:t/>
            </a:r>
            <a:endParaRPr sz="1400"/>
          </a:p>
          <a:p>
            <a:pPr indent="0" lvl="0" marL="0" rtl="0" algn="l">
              <a:lnSpc>
                <a:spcPct val="100000"/>
              </a:lnSpc>
              <a:spcBef>
                <a:spcPts val="0"/>
              </a:spcBef>
              <a:spcAft>
                <a:spcPts val="0"/>
              </a:spcAft>
              <a:buClr>
                <a:schemeClr val="dk1"/>
              </a:buClr>
              <a:buSzPts val="1100"/>
              <a:buFont typeface="Arial"/>
              <a:buNone/>
            </a:pPr>
            <a:r>
              <a:rPr lang="en-GB" sz="2900">
                <a:latin typeface="Ubuntu"/>
                <a:ea typeface="Ubuntu"/>
                <a:cs typeface="Ubuntu"/>
                <a:sym typeface="Ubuntu"/>
              </a:rPr>
              <a:t>Regressions</a:t>
            </a:r>
            <a:endParaRPr sz="2900">
              <a:latin typeface="Ubuntu"/>
              <a:ea typeface="Ubuntu"/>
              <a:cs typeface="Ubuntu"/>
              <a:sym typeface="Ubuntu"/>
            </a:endParaRPr>
          </a:p>
        </p:txBody>
      </p:sp>
      <p:pic>
        <p:nvPicPr>
          <p:cNvPr id="64" name="Google Shape;64;p9"/>
          <p:cNvPicPr preferRelativeResize="0"/>
          <p:nvPr/>
        </p:nvPicPr>
        <p:blipFill rotWithShape="1">
          <a:blip r:embed="rId3">
            <a:alphaModFix/>
          </a:blip>
          <a:srcRect b="0" l="0" r="0" t="0"/>
          <a:stretch/>
        </p:blipFill>
        <p:spPr>
          <a:xfrm>
            <a:off x="868007" y="4859000"/>
            <a:ext cx="1184867" cy="1572802"/>
          </a:xfrm>
          <a:prstGeom prst="rect">
            <a:avLst/>
          </a:prstGeom>
          <a:noFill/>
          <a:ln>
            <a:noFill/>
          </a:ln>
        </p:spPr>
      </p:pic>
      <p:sp>
        <p:nvSpPr>
          <p:cNvPr id="65" name="Google Shape;65;p9"/>
          <p:cNvSpPr txBox="1"/>
          <p:nvPr/>
        </p:nvSpPr>
        <p:spPr>
          <a:xfrm>
            <a:off x="546100" y="4272300"/>
            <a:ext cx="6177300" cy="230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1" i="0" lang="en-GB" sz="1400" u="none" cap="none" strike="noStrike">
                <a:solidFill>
                  <a:srgbClr val="FFFFFF"/>
                </a:solidFill>
                <a:latin typeface="Arial"/>
                <a:ea typeface="Arial"/>
                <a:cs typeface="Arial"/>
                <a:sym typeface="Arial"/>
              </a:rPr>
              <a:t>Master in Big Data Solutions 2020-2021 - Artificial Intelligence</a:t>
            </a:r>
            <a:endParaRPr b="0" i="0" sz="1400" u="none" cap="none" strike="noStrike">
              <a:solidFill>
                <a:srgbClr val="000000"/>
              </a:solidFill>
              <a:latin typeface="Arial"/>
              <a:ea typeface="Arial"/>
              <a:cs typeface="Arial"/>
              <a:sym typeface="Arial"/>
            </a:endParaRPr>
          </a:p>
        </p:txBody>
      </p:sp>
      <p:sp>
        <p:nvSpPr>
          <p:cNvPr id="66" name="Google Shape;66;p9"/>
          <p:cNvSpPr txBox="1"/>
          <p:nvPr/>
        </p:nvSpPr>
        <p:spPr>
          <a:xfrm>
            <a:off x="2476876" y="5636800"/>
            <a:ext cx="1872600" cy="45930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Clr>
                <a:srgbClr val="000000"/>
              </a:buClr>
              <a:buSzPts val="1200"/>
              <a:buFont typeface="Arial"/>
              <a:buNone/>
            </a:pPr>
            <a:r>
              <a:rPr b="0" i="0" lang="en-GB" sz="1200" u="none" cap="none" strike="noStrike">
                <a:solidFill>
                  <a:srgbClr val="000000"/>
                </a:solidFill>
                <a:latin typeface="Arial"/>
                <a:ea typeface="Arial"/>
                <a:cs typeface="Arial"/>
                <a:sym typeface="Arial"/>
              </a:rPr>
              <a:t>Luis Salgueiro</a:t>
            </a:r>
            <a:endParaRPr b="0" i="1" sz="12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200"/>
              <a:buFont typeface="Arial"/>
              <a:buNone/>
            </a:pPr>
            <a:r>
              <a:rPr b="0" i="0" lang="en-GB" sz="1200" u="none" cap="none" strike="noStrike">
                <a:solidFill>
                  <a:srgbClr val="000000"/>
                </a:solidFill>
                <a:latin typeface="Arial"/>
                <a:ea typeface="Arial"/>
                <a:cs typeface="Arial"/>
                <a:sym typeface="Arial"/>
              </a:rPr>
              <a:t>luis.salgueiro@bts.tech</a:t>
            </a:r>
            <a:endParaRPr b="0" i="0" sz="1200" u="none" cap="none" strike="noStrik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18"/>
          <p:cNvSpPr txBox="1"/>
          <p:nvPr>
            <p:ph type="title"/>
          </p:nvPr>
        </p:nvSpPr>
        <p:spPr>
          <a:xfrm>
            <a:off x="457200" y="472985"/>
            <a:ext cx="8229600" cy="55770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SzPts val="3200"/>
              <a:buNone/>
            </a:pPr>
            <a:r>
              <a:rPr lang="en-GB" sz="2800">
                <a:solidFill>
                  <a:srgbClr val="3C78D8"/>
                </a:solidFill>
                <a:latin typeface="Ubuntu"/>
                <a:ea typeface="Ubuntu"/>
                <a:cs typeface="Ubuntu"/>
                <a:sym typeface="Ubuntu"/>
              </a:rPr>
              <a:t>How to define layers: Torch.nn</a:t>
            </a:r>
            <a:endParaRPr/>
          </a:p>
        </p:txBody>
      </p:sp>
      <p:sp>
        <p:nvSpPr>
          <p:cNvPr id="144" name="Google Shape;144;p18"/>
          <p:cNvSpPr txBox="1"/>
          <p:nvPr/>
        </p:nvSpPr>
        <p:spPr>
          <a:xfrm>
            <a:off x="970650" y="4966700"/>
            <a:ext cx="72783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Now, we have created a constructor for the perceptron model, that takes a 1-dim tensor as input and return a 1-dim tensor as output.</a:t>
            </a:r>
            <a:endParaRPr/>
          </a:p>
        </p:txBody>
      </p:sp>
      <p:pic>
        <p:nvPicPr>
          <p:cNvPr id="145" name="Google Shape;145;p18"/>
          <p:cNvPicPr preferRelativeResize="0"/>
          <p:nvPr/>
        </p:nvPicPr>
        <p:blipFill>
          <a:blip r:embed="rId3">
            <a:alphaModFix/>
          </a:blip>
          <a:stretch>
            <a:fillRect/>
          </a:stretch>
        </p:blipFill>
        <p:spPr>
          <a:xfrm>
            <a:off x="152400" y="1275800"/>
            <a:ext cx="8704951" cy="360992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19"/>
          <p:cNvSpPr txBox="1"/>
          <p:nvPr>
            <p:ph type="title"/>
          </p:nvPr>
        </p:nvSpPr>
        <p:spPr>
          <a:xfrm>
            <a:off x="457200" y="472985"/>
            <a:ext cx="8229600" cy="55770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SzPts val="3200"/>
              <a:buNone/>
            </a:pPr>
            <a:r>
              <a:rPr lang="en-GB" sz="2800">
                <a:solidFill>
                  <a:srgbClr val="3C78D8"/>
                </a:solidFill>
                <a:latin typeface="Ubuntu"/>
                <a:ea typeface="Ubuntu"/>
                <a:cs typeface="Ubuntu"/>
                <a:sym typeface="Ubuntu"/>
              </a:rPr>
              <a:t>How to define layers: Torch.nn</a:t>
            </a:r>
            <a:endParaRPr/>
          </a:p>
        </p:txBody>
      </p:sp>
      <p:sp>
        <p:nvSpPr>
          <p:cNvPr id="151" name="Google Shape;151;p19"/>
          <p:cNvSpPr txBox="1"/>
          <p:nvPr/>
        </p:nvSpPr>
        <p:spPr>
          <a:xfrm>
            <a:off x="761500" y="6023475"/>
            <a:ext cx="72783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Notice that both parameters were set with the attribute ‘requires_grad=True’ by default and initialized with random values.</a:t>
            </a:r>
            <a:endParaRPr/>
          </a:p>
        </p:txBody>
      </p:sp>
      <p:pic>
        <p:nvPicPr>
          <p:cNvPr id="152" name="Google Shape;152;p19"/>
          <p:cNvPicPr preferRelativeResize="0"/>
          <p:nvPr/>
        </p:nvPicPr>
        <p:blipFill>
          <a:blip r:embed="rId3">
            <a:alphaModFix/>
          </a:blip>
          <a:stretch>
            <a:fillRect/>
          </a:stretch>
        </p:blipFill>
        <p:spPr>
          <a:xfrm>
            <a:off x="304800" y="1183075"/>
            <a:ext cx="8301975" cy="51206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pic>
        <p:nvPicPr>
          <p:cNvPr id="157" name="Google Shape;157;p20"/>
          <p:cNvPicPr preferRelativeResize="0"/>
          <p:nvPr/>
        </p:nvPicPr>
        <p:blipFill>
          <a:blip r:embed="rId3">
            <a:alphaModFix/>
          </a:blip>
          <a:stretch>
            <a:fillRect/>
          </a:stretch>
        </p:blipFill>
        <p:spPr>
          <a:xfrm>
            <a:off x="533400" y="1030673"/>
            <a:ext cx="7960724" cy="5829524"/>
          </a:xfrm>
          <a:prstGeom prst="rect">
            <a:avLst/>
          </a:prstGeom>
          <a:noFill/>
          <a:ln>
            <a:noFill/>
          </a:ln>
        </p:spPr>
      </p:pic>
      <p:sp>
        <p:nvSpPr>
          <p:cNvPr id="158" name="Google Shape;158;p20"/>
          <p:cNvSpPr txBox="1"/>
          <p:nvPr>
            <p:ph type="title"/>
          </p:nvPr>
        </p:nvSpPr>
        <p:spPr>
          <a:xfrm>
            <a:off x="457200" y="472985"/>
            <a:ext cx="8229600" cy="55770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SzPts val="3200"/>
              <a:buNone/>
            </a:pPr>
            <a:r>
              <a:rPr lang="en-GB" sz="2800">
                <a:solidFill>
                  <a:srgbClr val="3C78D8"/>
                </a:solidFill>
                <a:latin typeface="Ubuntu"/>
                <a:ea typeface="Ubuntu"/>
                <a:cs typeface="Ubuntu"/>
                <a:sym typeface="Ubuntu"/>
              </a:rPr>
              <a:t>How to define layers: Torch.nn</a:t>
            </a:r>
            <a:endParaRPr/>
          </a:p>
        </p:txBody>
      </p:sp>
      <p:sp>
        <p:nvSpPr>
          <p:cNvPr id="159" name="Google Shape;159;p20"/>
          <p:cNvSpPr txBox="1"/>
          <p:nvPr/>
        </p:nvSpPr>
        <p:spPr>
          <a:xfrm>
            <a:off x="761500" y="6252075"/>
            <a:ext cx="7278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The first forward operation.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1"/>
          <p:cNvSpPr txBox="1"/>
          <p:nvPr>
            <p:ph type="title"/>
          </p:nvPr>
        </p:nvSpPr>
        <p:spPr>
          <a:xfrm>
            <a:off x="457200" y="472985"/>
            <a:ext cx="8229600" cy="55770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SzPts val="3200"/>
              <a:buNone/>
            </a:pPr>
            <a:r>
              <a:rPr lang="en-GB" sz="2800">
                <a:solidFill>
                  <a:srgbClr val="3C78D8"/>
                </a:solidFill>
                <a:latin typeface="Ubuntu"/>
                <a:ea typeface="Ubuntu"/>
                <a:cs typeface="Ubuntu"/>
                <a:sym typeface="Ubuntu"/>
              </a:rPr>
              <a:t>How to define layers: Torch.nn</a:t>
            </a:r>
            <a:endParaRPr/>
          </a:p>
        </p:txBody>
      </p:sp>
      <p:sp>
        <p:nvSpPr>
          <p:cNvPr id="165" name="Google Shape;165;p21"/>
          <p:cNvSpPr txBox="1"/>
          <p:nvPr/>
        </p:nvSpPr>
        <p:spPr>
          <a:xfrm>
            <a:off x="609100" y="6404475"/>
            <a:ext cx="7278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Credits: </a:t>
            </a:r>
            <a:r>
              <a:rPr lang="en-GB"/>
              <a:t>https://pytorch.org/docs/stable/nn.html</a:t>
            </a:r>
            <a:endParaRPr/>
          </a:p>
        </p:txBody>
      </p:sp>
      <p:pic>
        <p:nvPicPr>
          <p:cNvPr id="166" name="Google Shape;166;p21"/>
          <p:cNvPicPr preferRelativeResize="0"/>
          <p:nvPr/>
        </p:nvPicPr>
        <p:blipFill>
          <a:blip r:embed="rId3">
            <a:alphaModFix/>
          </a:blip>
          <a:stretch>
            <a:fillRect/>
          </a:stretch>
        </p:blipFill>
        <p:spPr>
          <a:xfrm>
            <a:off x="152400" y="1183085"/>
            <a:ext cx="2759099" cy="4916590"/>
          </a:xfrm>
          <a:prstGeom prst="rect">
            <a:avLst/>
          </a:prstGeom>
          <a:noFill/>
          <a:ln>
            <a:noFill/>
          </a:ln>
        </p:spPr>
      </p:pic>
      <p:pic>
        <p:nvPicPr>
          <p:cNvPr id="167" name="Google Shape;167;p21"/>
          <p:cNvPicPr preferRelativeResize="0"/>
          <p:nvPr/>
        </p:nvPicPr>
        <p:blipFill>
          <a:blip r:embed="rId4">
            <a:alphaModFix/>
          </a:blip>
          <a:stretch>
            <a:fillRect/>
          </a:stretch>
        </p:blipFill>
        <p:spPr>
          <a:xfrm>
            <a:off x="3292499" y="1487885"/>
            <a:ext cx="5779958" cy="491658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2"/>
          <p:cNvSpPr txBox="1"/>
          <p:nvPr>
            <p:ph type="title"/>
          </p:nvPr>
        </p:nvSpPr>
        <p:spPr>
          <a:xfrm>
            <a:off x="457200" y="625385"/>
            <a:ext cx="8229600" cy="5577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b="0" lang="en-GB" sz="2800">
                <a:solidFill>
                  <a:srgbClr val="3C78D8"/>
                </a:solidFill>
                <a:latin typeface="Ubuntu"/>
                <a:ea typeface="Ubuntu"/>
                <a:cs typeface="Ubuntu"/>
                <a:sym typeface="Ubuntu"/>
              </a:rPr>
              <a:t>Optimization methods: Torch.optim</a:t>
            </a:r>
            <a:endParaRPr/>
          </a:p>
        </p:txBody>
      </p:sp>
      <p:sp>
        <p:nvSpPr>
          <p:cNvPr id="174" name="Google Shape;174;p22"/>
          <p:cNvSpPr txBox="1"/>
          <p:nvPr>
            <p:ph idx="2" type="body"/>
          </p:nvPr>
        </p:nvSpPr>
        <p:spPr>
          <a:xfrm>
            <a:off x="457200" y="1531344"/>
            <a:ext cx="8229600" cy="4930800"/>
          </a:xfrm>
          <a:prstGeom prst="rect">
            <a:avLst/>
          </a:prstGeom>
        </p:spPr>
        <p:txBody>
          <a:bodyPr anchorCtr="0" anchor="t" bIns="45700" lIns="91425" spcFirstLastPara="1" rIns="91425" wrap="square" tIns="45700">
            <a:normAutofit/>
          </a:bodyPr>
          <a:lstStyle/>
          <a:p>
            <a:pPr indent="-381000" lvl="0" marL="457200" rtl="0" algn="l">
              <a:spcBef>
                <a:spcPts val="480"/>
              </a:spcBef>
              <a:spcAft>
                <a:spcPts val="0"/>
              </a:spcAft>
              <a:buSzPts val="2400"/>
              <a:buChar char="-"/>
            </a:pPr>
            <a:r>
              <a:rPr lang="en-GB"/>
              <a:t>The optimization methods are all</a:t>
            </a:r>
            <a:endParaRPr/>
          </a:p>
          <a:p>
            <a:pPr indent="0" lvl="0" marL="0" rtl="0" algn="l">
              <a:spcBef>
                <a:spcPts val="480"/>
              </a:spcBef>
              <a:spcAft>
                <a:spcPts val="0"/>
              </a:spcAft>
              <a:buNone/>
            </a:pPr>
            <a:r>
              <a:rPr lang="en-GB"/>
              <a:t>gathered in torch.optim.optimizer</a:t>
            </a:r>
            <a:endParaRPr/>
          </a:p>
          <a:p>
            <a:pPr indent="0" lvl="0" marL="0" rtl="0" algn="l">
              <a:spcBef>
                <a:spcPts val="480"/>
              </a:spcBef>
              <a:spcAft>
                <a:spcPts val="0"/>
              </a:spcAft>
              <a:buNone/>
            </a:pPr>
            <a:r>
              <a:t/>
            </a:r>
            <a:endParaRPr/>
          </a:p>
          <a:p>
            <a:pPr indent="0" lvl="0" marL="0" rtl="0" algn="l">
              <a:spcBef>
                <a:spcPts val="480"/>
              </a:spcBef>
              <a:spcAft>
                <a:spcPts val="0"/>
              </a:spcAft>
              <a:buNone/>
            </a:pPr>
            <a:r>
              <a:t/>
            </a:r>
            <a:endParaRPr/>
          </a:p>
        </p:txBody>
      </p:sp>
      <p:pic>
        <p:nvPicPr>
          <p:cNvPr id="175" name="Google Shape;175;p22"/>
          <p:cNvPicPr preferRelativeResize="0"/>
          <p:nvPr/>
        </p:nvPicPr>
        <p:blipFill>
          <a:blip r:embed="rId3">
            <a:alphaModFix/>
          </a:blip>
          <a:stretch>
            <a:fillRect/>
          </a:stretch>
        </p:blipFill>
        <p:spPr>
          <a:xfrm>
            <a:off x="5427750" y="1828050"/>
            <a:ext cx="2879575" cy="5029950"/>
          </a:xfrm>
          <a:prstGeom prst="rect">
            <a:avLst/>
          </a:prstGeom>
          <a:noFill/>
          <a:ln>
            <a:noFill/>
          </a:ln>
        </p:spPr>
      </p:pic>
      <p:pic>
        <p:nvPicPr>
          <p:cNvPr id="176" name="Google Shape;176;p22"/>
          <p:cNvPicPr preferRelativeResize="0"/>
          <p:nvPr/>
        </p:nvPicPr>
        <p:blipFill>
          <a:blip r:embed="rId4">
            <a:alphaModFix/>
          </a:blip>
          <a:stretch>
            <a:fillRect/>
          </a:stretch>
        </p:blipFill>
        <p:spPr>
          <a:xfrm>
            <a:off x="690570" y="2989170"/>
            <a:ext cx="4657825" cy="328304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3"/>
          <p:cNvSpPr txBox="1"/>
          <p:nvPr>
            <p:ph type="title"/>
          </p:nvPr>
        </p:nvSpPr>
        <p:spPr>
          <a:xfrm>
            <a:off x="457200" y="701585"/>
            <a:ext cx="8229600" cy="55770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SzPts val="3200"/>
              <a:buNone/>
            </a:pPr>
            <a:r>
              <a:rPr lang="en-GB" sz="2800">
                <a:solidFill>
                  <a:srgbClr val="3C78D8"/>
                </a:solidFill>
                <a:latin typeface="Ubuntu"/>
                <a:ea typeface="Ubuntu"/>
                <a:cs typeface="Ubuntu"/>
                <a:sym typeface="Ubuntu"/>
              </a:rPr>
              <a:t>Laboratory </a:t>
            </a:r>
            <a:r>
              <a:rPr lang="en-GB" sz="2800">
                <a:solidFill>
                  <a:srgbClr val="3C78D8"/>
                </a:solidFill>
                <a:latin typeface="Ubuntu"/>
                <a:ea typeface="Ubuntu"/>
                <a:cs typeface="Ubuntu"/>
                <a:sym typeface="Ubuntu"/>
              </a:rPr>
              <a:t>exercises</a:t>
            </a:r>
            <a:endParaRPr/>
          </a:p>
        </p:txBody>
      </p:sp>
      <p:sp>
        <p:nvSpPr>
          <p:cNvPr id="182" name="Google Shape;182;p23"/>
          <p:cNvSpPr txBox="1"/>
          <p:nvPr/>
        </p:nvSpPr>
        <p:spPr>
          <a:xfrm>
            <a:off x="953400" y="2585550"/>
            <a:ext cx="382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a:t>How to approximate a bunch of data</a:t>
            </a:r>
            <a:endParaRPr/>
          </a:p>
        </p:txBody>
      </p:sp>
      <p:sp>
        <p:nvSpPr>
          <p:cNvPr id="183" name="Google Shape;183;p23"/>
          <p:cNvSpPr txBox="1"/>
          <p:nvPr/>
        </p:nvSpPr>
        <p:spPr>
          <a:xfrm>
            <a:off x="297425" y="1508825"/>
            <a:ext cx="7925700" cy="615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GB"/>
              <a:t>Linear regression and Logistic Regression:</a:t>
            </a:r>
            <a:endParaRPr/>
          </a:p>
          <a:p>
            <a:pPr indent="0" lvl="0" marL="457200" rtl="0" algn="l">
              <a:spcBef>
                <a:spcPts val="0"/>
              </a:spcBef>
              <a:spcAft>
                <a:spcPts val="0"/>
              </a:spcAft>
              <a:buNone/>
            </a:pPr>
            <a:r>
              <a:t/>
            </a:r>
            <a:endParaRPr/>
          </a:p>
        </p:txBody>
      </p:sp>
      <p:pic>
        <p:nvPicPr>
          <p:cNvPr id="184" name="Google Shape;184;p23"/>
          <p:cNvPicPr preferRelativeResize="0"/>
          <p:nvPr/>
        </p:nvPicPr>
        <p:blipFill rotWithShape="1">
          <a:blip r:embed="rId3">
            <a:alphaModFix/>
          </a:blip>
          <a:srcRect b="0" l="2101" r="1919" t="3493"/>
          <a:stretch/>
        </p:blipFill>
        <p:spPr>
          <a:xfrm>
            <a:off x="528600" y="2955875"/>
            <a:ext cx="4249100" cy="2804175"/>
          </a:xfrm>
          <a:prstGeom prst="rect">
            <a:avLst/>
          </a:prstGeom>
          <a:noFill/>
          <a:ln>
            <a:noFill/>
          </a:ln>
        </p:spPr>
      </p:pic>
      <p:pic>
        <p:nvPicPr>
          <p:cNvPr id="185" name="Google Shape;185;p23"/>
          <p:cNvPicPr preferRelativeResize="0"/>
          <p:nvPr/>
        </p:nvPicPr>
        <p:blipFill rotWithShape="1">
          <a:blip r:embed="rId4">
            <a:alphaModFix/>
          </a:blip>
          <a:srcRect b="2299" l="0" r="0" t="4234"/>
          <a:stretch/>
        </p:blipFill>
        <p:spPr>
          <a:xfrm>
            <a:off x="5014875" y="3016925"/>
            <a:ext cx="3824325" cy="2884100"/>
          </a:xfrm>
          <a:prstGeom prst="rect">
            <a:avLst/>
          </a:prstGeom>
          <a:noFill/>
          <a:ln>
            <a:noFill/>
          </a:ln>
        </p:spPr>
      </p:pic>
      <p:sp>
        <p:nvSpPr>
          <p:cNvPr id="186" name="Google Shape;186;p23"/>
          <p:cNvSpPr txBox="1"/>
          <p:nvPr/>
        </p:nvSpPr>
        <p:spPr>
          <a:xfrm>
            <a:off x="5296800" y="2585550"/>
            <a:ext cx="3542400" cy="40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a:t>How to classify breast cancer features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4"/>
          <p:cNvSpPr/>
          <p:nvPr/>
        </p:nvSpPr>
        <p:spPr>
          <a:xfrm>
            <a:off x="0" y="1728788"/>
            <a:ext cx="9144000" cy="2947987"/>
          </a:xfrm>
          <a:prstGeom prst="rect">
            <a:avLst/>
          </a:prstGeom>
          <a:solidFill>
            <a:srgbClr val="009DD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id="192" name="Google Shape;192;p24"/>
          <p:cNvPicPr preferRelativeResize="0"/>
          <p:nvPr/>
        </p:nvPicPr>
        <p:blipFill rotWithShape="1">
          <a:blip r:embed="rId3">
            <a:alphaModFix/>
          </a:blip>
          <a:srcRect b="0" l="0" r="0" t="0"/>
          <a:stretch/>
        </p:blipFill>
        <p:spPr>
          <a:xfrm>
            <a:off x="1892300" y="1728788"/>
            <a:ext cx="5384800" cy="2947987"/>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0"/>
          <p:cNvSpPr txBox="1"/>
          <p:nvPr>
            <p:ph type="title"/>
          </p:nvPr>
        </p:nvSpPr>
        <p:spPr>
          <a:xfrm>
            <a:off x="457200" y="173114"/>
            <a:ext cx="8229600" cy="114300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SzPts val="3200"/>
              <a:buNone/>
            </a:pPr>
            <a:r>
              <a:rPr lang="en-GB" sz="2800">
                <a:solidFill>
                  <a:srgbClr val="3C78D8"/>
                </a:solidFill>
                <a:latin typeface="Ubuntu"/>
                <a:ea typeface="Ubuntu"/>
                <a:cs typeface="Ubuntu"/>
                <a:sym typeface="Ubuntu"/>
              </a:rPr>
              <a:t>Reminder</a:t>
            </a:r>
            <a:endParaRPr/>
          </a:p>
        </p:txBody>
      </p:sp>
      <p:sp>
        <p:nvSpPr>
          <p:cNvPr id="72" name="Google Shape;72;p10"/>
          <p:cNvSpPr txBox="1"/>
          <p:nvPr>
            <p:ph idx="1" type="body"/>
          </p:nvPr>
        </p:nvSpPr>
        <p:spPr>
          <a:xfrm>
            <a:off x="457200" y="1522758"/>
            <a:ext cx="8229600" cy="4900076"/>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2400"/>
              <a:buNone/>
            </a:pPr>
            <a:r>
              <a:rPr b="1" lang="en-GB" sz="1900">
                <a:solidFill>
                  <a:srgbClr val="000000"/>
                </a:solidFill>
                <a:latin typeface="Ubuntu"/>
                <a:ea typeface="Ubuntu"/>
                <a:cs typeface="Ubuntu"/>
                <a:sym typeface="Ubuntu"/>
              </a:rPr>
              <a:t>Is this webinar being recorded?</a:t>
            </a:r>
            <a:endParaRPr b="1" sz="1900">
              <a:solidFill>
                <a:srgbClr val="000000"/>
              </a:solidFill>
              <a:latin typeface="Ubuntu"/>
              <a:ea typeface="Ubuntu"/>
              <a:cs typeface="Ubuntu"/>
              <a:sym typeface="Ubuntu"/>
            </a:endParaRPr>
          </a:p>
          <a:p>
            <a:pPr indent="-190500" lvl="0" marL="342900" rtl="0" algn="l">
              <a:lnSpc>
                <a:spcPct val="100000"/>
              </a:lnSpc>
              <a:spcBef>
                <a:spcPts val="480"/>
              </a:spcBef>
              <a:spcAft>
                <a:spcPts val="0"/>
              </a:spcAft>
              <a:buClr>
                <a:schemeClr val="dk1"/>
              </a:buClr>
              <a:buSzPts val="2400"/>
              <a:buFont typeface="Noto Sans Symbols"/>
              <a:buNone/>
            </a:pPr>
            <a:r>
              <a:t/>
            </a:r>
            <a:endParaRPr/>
          </a:p>
        </p:txBody>
      </p:sp>
      <p:pic>
        <p:nvPicPr>
          <p:cNvPr id="73" name="Google Shape;73;p10"/>
          <p:cNvPicPr preferRelativeResize="0"/>
          <p:nvPr/>
        </p:nvPicPr>
        <p:blipFill rotWithShape="1">
          <a:blip r:embed="rId3">
            <a:alphaModFix/>
          </a:blip>
          <a:srcRect b="0" l="0" r="0" t="0"/>
          <a:stretch/>
        </p:blipFill>
        <p:spPr>
          <a:xfrm>
            <a:off x="2623725" y="2365950"/>
            <a:ext cx="4288450" cy="24015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pic>
        <p:nvPicPr>
          <p:cNvPr id="78" name="Google Shape;78;p11"/>
          <p:cNvPicPr preferRelativeResize="0"/>
          <p:nvPr/>
        </p:nvPicPr>
        <p:blipFill rotWithShape="1">
          <a:blip r:embed="rId3">
            <a:alphaModFix/>
          </a:blip>
          <a:srcRect b="0" l="0" r="0" t="0"/>
          <a:stretch/>
        </p:blipFill>
        <p:spPr>
          <a:xfrm>
            <a:off x="581600" y="1101675"/>
            <a:ext cx="7811926" cy="5580651"/>
          </a:xfrm>
          <a:prstGeom prst="rect">
            <a:avLst/>
          </a:prstGeom>
          <a:noFill/>
          <a:ln>
            <a:noFill/>
          </a:ln>
        </p:spPr>
      </p:pic>
      <p:sp>
        <p:nvSpPr>
          <p:cNvPr id="79" name="Google Shape;79;p11"/>
          <p:cNvSpPr txBox="1"/>
          <p:nvPr/>
        </p:nvSpPr>
        <p:spPr>
          <a:xfrm>
            <a:off x="6092200" y="6556000"/>
            <a:ext cx="4329600" cy="199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n-GB" sz="1200" u="none" cap="none" strike="noStrike">
                <a:solidFill>
                  <a:srgbClr val="000000"/>
                </a:solidFill>
                <a:latin typeface="Proxima Nova"/>
                <a:ea typeface="Proxima Nova"/>
                <a:cs typeface="Proxima Nova"/>
                <a:sym typeface="Proxima Nova"/>
              </a:rPr>
              <a:t>Credits: Deep Learning with Pytorch. 2020  </a:t>
            </a:r>
            <a:endParaRPr b="0" i="0" sz="1200" u="none" cap="none" strike="noStrike">
              <a:solidFill>
                <a:srgbClr val="000000"/>
              </a:solidFill>
              <a:latin typeface="Proxima Nova"/>
              <a:ea typeface="Proxima Nova"/>
              <a:cs typeface="Proxima Nova"/>
              <a:sym typeface="Proxima Nov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2"/>
          <p:cNvSpPr txBox="1"/>
          <p:nvPr>
            <p:ph type="title"/>
          </p:nvPr>
        </p:nvSpPr>
        <p:spPr>
          <a:xfrm>
            <a:off x="457200" y="472985"/>
            <a:ext cx="8229600" cy="557555"/>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SzPts val="3200"/>
              <a:buNone/>
            </a:pPr>
            <a:r>
              <a:rPr lang="en-GB" sz="2800">
                <a:solidFill>
                  <a:srgbClr val="3C78D8"/>
                </a:solidFill>
                <a:latin typeface="Ubuntu"/>
                <a:ea typeface="Ubuntu"/>
                <a:cs typeface="Ubuntu"/>
                <a:sym typeface="Ubuntu"/>
              </a:rPr>
              <a:t>Agenda</a:t>
            </a:r>
            <a:endParaRPr/>
          </a:p>
        </p:txBody>
      </p:sp>
      <p:sp>
        <p:nvSpPr>
          <p:cNvPr id="85" name="Google Shape;85;p12"/>
          <p:cNvSpPr txBox="1"/>
          <p:nvPr/>
        </p:nvSpPr>
        <p:spPr>
          <a:xfrm>
            <a:off x="424500" y="1847725"/>
            <a:ext cx="8284800" cy="735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GB" sz="1800" u="none" cap="none" strike="noStrike">
                <a:solidFill>
                  <a:srgbClr val="000000"/>
                </a:solidFill>
                <a:latin typeface="Ubuntu"/>
                <a:ea typeface="Ubuntu"/>
                <a:cs typeface="Ubuntu"/>
                <a:sym typeface="Ubuntu"/>
              </a:rPr>
              <a:t>In this lab exercises we are going to see: </a:t>
            </a:r>
            <a:endParaRPr b="0" i="0" sz="1800" u="none" cap="none" strike="noStrike">
              <a:solidFill>
                <a:srgbClr val="000000"/>
              </a:solidFill>
              <a:latin typeface="Ubuntu"/>
              <a:ea typeface="Ubuntu"/>
              <a:cs typeface="Ubuntu"/>
              <a:sym typeface="Ubuntu"/>
            </a:endParaRPr>
          </a:p>
          <a:p>
            <a:pPr indent="0" lvl="0" marL="0" marR="0" rtl="0" algn="l">
              <a:lnSpc>
                <a:spcPct val="100000"/>
              </a:lnSpc>
              <a:spcBef>
                <a:spcPts val="0"/>
              </a:spcBef>
              <a:spcAft>
                <a:spcPts val="0"/>
              </a:spcAft>
              <a:buClr>
                <a:srgbClr val="000000"/>
              </a:buClr>
              <a:buSzPts val="1100"/>
              <a:buFont typeface="Arial"/>
              <a:buNone/>
            </a:pPr>
            <a:r>
              <a:t/>
            </a:r>
            <a:endParaRPr b="0" i="0" sz="1800" u="none" cap="none" strike="noStrike">
              <a:solidFill>
                <a:srgbClr val="000000"/>
              </a:solidFill>
              <a:latin typeface="Ubuntu"/>
              <a:ea typeface="Ubuntu"/>
              <a:cs typeface="Ubuntu"/>
              <a:sym typeface="Ubuntu"/>
            </a:endParaRPr>
          </a:p>
          <a:p>
            <a:pPr indent="-342900" lvl="0" marL="457200" marR="0" rtl="0" algn="l">
              <a:lnSpc>
                <a:spcPct val="100000"/>
              </a:lnSpc>
              <a:spcBef>
                <a:spcPts val="0"/>
              </a:spcBef>
              <a:spcAft>
                <a:spcPts val="0"/>
              </a:spcAft>
              <a:buClr>
                <a:srgbClr val="000000"/>
              </a:buClr>
              <a:buSzPts val="1800"/>
              <a:buFont typeface="Ubuntu"/>
              <a:buAutoNum type="arabicPeriod"/>
            </a:pPr>
            <a:r>
              <a:rPr lang="en-GB" sz="1800">
                <a:latin typeface="Ubuntu"/>
                <a:ea typeface="Ubuntu"/>
                <a:cs typeface="Ubuntu"/>
                <a:sym typeface="Ubuntu"/>
              </a:rPr>
              <a:t>How to </a:t>
            </a:r>
            <a:r>
              <a:rPr lang="en-GB" sz="1800">
                <a:latin typeface="Ubuntu"/>
                <a:ea typeface="Ubuntu"/>
                <a:cs typeface="Ubuntu"/>
                <a:sym typeface="Ubuntu"/>
              </a:rPr>
              <a:t>do regressions with </a:t>
            </a:r>
            <a:r>
              <a:rPr lang="en-GB" sz="1800">
                <a:latin typeface="Ubuntu"/>
                <a:ea typeface="Ubuntu"/>
                <a:cs typeface="Ubuntu"/>
                <a:sym typeface="Ubuntu"/>
              </a:rPr>
              <a:t>Pytorch</a:t>
            </a:r>
            <a:r>
              <a:rPr b="0" i="0" lang="en-GB" sz="1800" u="none" cap="none" strike="noStrike">
                <a:solidFill>
                  <a:srgbClr val="000000"/>
                </a:solidFill>
                <a:latin typeface="Ubuntu"/>
                <a:ea typeface="Ubuntu"/>
                <a:cs typeface="Ubuntu"/>
                <a:sym typeface="Ubuntu"/>
              </a:rPr>
              <a:t>.</a:t>
            </a:r>
            <a:endParaRPr b="0" i="0" sz="1800" u="none" cap="none" strike="noStrike">
              <a:solidFill>
                <a:srgbClr val="000000"/>
              </a:solidFill>
              <a:latin typeface="Ubuntu"/>
              <a:ea typeface="Ubuntu"/>
              <a:cs typeface="Ubuntu"/>
              <a:sym typeface="Ubuntu"/>
            </a:endParaRPr>
          </a:p>
          <a:p>
            <a:pPr indent="-342900" lvl="0" marL="457200" marR="0" rtl="0" algn="l">
              <a:lnSpc>
                <a:spcPct val="100000"/>
              </a:lnSpc>
              <a:spcBef>
                <a:spcPts val="0"/>
              </a:spcBef>
              <a:spcAft>
                <a:spcPts val="0"/>
              </a:spcAft>
              <a:buClr>
                <a:srgbClr val="000000"/>
              </a:buClr>
              <a:buSzPts val="1800"/>
              <a:buFont typeface="Ubuntu"/>
              <a:buAutoNum type="arabicPeriod"/>
            </a:pPr>
            <a:r>
              <a:rPr lang="en-GB" sz="1800">
                <a:latin typeface="Ubuntu"/>
                <a:ea typeface="Ubuntu"/>
                <a:cs typeface="Ubuntu"/>
                <a:sym typeface="Ubuntu"/>
              </a:rPr>
              <a:t>Torch.nn module to define layers</a:t>
            </a:r>
            <a:r>
              <a:rPr lang="en-GB" sz="1800">
                <a:latin typeface="Ubuntu"/>
                <a:ea typeface="Ubuntu"/>
                <a:cs typeface="Ubuntu"/>
                <a:sym typeface="Ubuntu"/>
              </a:rPr>
              <a:t>.</a:t>
            </a:r>
            <a:endParaRPr b="0" i="0" sz="1800" u="none" cap="none" strike="noStrike">
              <a:solidFill>
                <a:srgbClr val="000000"/>
              </a:solidFill>
              <a:latin typeface="Ubuntu"/>
              <a:ea typeface="Ubuntu"/>
              <a:cs typeface="Ubuntu"/>
              <a:sym typeface="Ubuntu"/>
            </a:endParaRPr>
          </a:p>
          <a:p>
            <a:pPr indent="-342900" lvl="0" marL="457200" marR="0" rtl="0" algn="l">
              <a:lnSpc>
                <a:spcPct val="100000"/>
              </a:lnSpc>
              <a:spcBef>
                <a:spcPts val="0"/>
              </a:spcBef>
              <a:spcAft>
                <a:spcPts val="0"/>
              </a:spcAft>
              <a:buClr>
                <a:srgbClr val="000000"/>
              </a:buClr>
              <a:buSzPts val="1800"/>
              <a:buFont typeface="Ubuntu"/>
              <a:buAutoNum type="arabicPeriod"/>
            </a:pPr>
            <a:r>
              <a:rPr lang="en-GB" sz="1800">
                <a:latin typeface="Ubuntu"/>
                <a:ea typeface="Ubuntu"/>
                <a:cs typeface="Ubuntu"/>
                <a:sym typeface="Ubuntu"/>
              </a:rPr>
              <a:t>Torch.optim module for optimization.</a:t>
            </a:r>
            <a:endParaRPr sz="1800">
              <a:latin typeface="Ubuntu"/>
              <a:ea typeface="Ubuntu"/>
              <a:cs typeface="Ubuntu"/>
              <a:sym typeface="Ubuntu"/>
            </a:endParaRPr>
          </a:p>
          <a:p>
            <a:pPr indent="0" lvl="0" marL="457200" marR="0" rtl="0" algn="l">
              <a:lnSpc>
                <a:spcPct val="100000"/>
              </a:lnSpc>
              <a:spcBef>
                <a:spcPts val="0"/>
              </a:spcBef>
              <a:spcAft>
                <a:spcPts val="0"/>
              </a:spcAft>
              <a:buNone/>
            </a:pPr>
            <a:r>
              <a:t/>
            </a:r>
            <a:endParaRPr sz="1800">
              <a:latin typeface="Ubuntu"/>
              <a:ea typeface="Ubuntu"/>
              <a:cs typeface="Ubuntu"/>
              <a:sym typeface="Ubuntu"/>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3"/>
          <p:cNvSpPr txBox="1"/>
          <p:nvPr>
            <p:ph type="title"/>
          </p:nvPr>
        </p:nvSpPr>
        <p:spPr>
          <a:xfrm>
            <a:off x="457200" y="472985"/>
            <a:ext cx="8229600" cy="55770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SzPts val="3200"/>
              <a:buNone/>
            </a:pPr>
            <a:r>
              <a:rPr lang="en-GB" sz="2800">
                <a:solidFill>
                  <a:srgbClr val="3C78D8"/>
                </a:solidFill>
                <a:latin typeface="Ubuntu"/>
                <a:ea typeface="Ubuntu"/>
                <a:cs typeface="Ubuntu"/>
                <a:sym typeface="Ubuntu"/>
              </a:rPr>
              <a:t>Perceptron</a:t>
            </a:r>
            <a:endParaRPr/>
          </a:p>
        </p:txBody>
      </p:sp>
      <p:sp>
        <p:nvSpPr>
          <p:cNvPr id="91" name="Google Shape;91;p13"/>
          <p:cNvSpPr txBox="1"/>
          <p:nvPr/>
        </p:nvSpPr>
        <p:spPr>
          <a:xfrm>
            <a:off x="424500" y="1390525"/>
            <a:ext cx="8284800" cy="735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lang="en-GB" sz="1800">
                <a:latin typeface="Ubuntu"/>
                <a:ea typeface="Ubuntu"/>
                <a:cs typeface="Ubuntu"/>
                <a:sym typeface="Ubuntu"/>
              </a:rPr>
              <a:t>The perceptron is the basic unit computation in a Neural Network.</a:t>
            </a:r>
            <a:endParaRPr b="0" i="0" sz="1800" u="none" cap="none" strike="noStrike">
              <a:solidFill>
                <a:srgbClr val="000000"/>
              </a:solidFill>
              <a:latin typeface="Ubuntu"/>
              <a:ea typeface="Ubuntu"/>
              <a:cs typeface="Ubuntu"/>
              <a:sym typeface="Ubuntu"/>
            </a:endParaRPr>
          </a:p>
          <a:p>
            <a:pPr indent="0" lvl="0" marL="457200" marR="0" rtl="0" algn="l">
              <a:lnSpc>
                <a:spcPct val="100000"/>
              </a:lnSpc>
              <a:spcBef>
                <a:spcPts val="0"/>
              </a:spcBef>
              <a:spcAft>
                <a:spcPts val="0"/>
              </a:spcAft>
              <a:buNone/>
            </a:pPr>
            <a:r>
              <a:t/>
            </a:r>
            <a:endParaRPr sz="1800">
              <a:latin typeface="Ubuntu"/>
              <a:ea typeface="Ubuntu"/>
              <a:cs typeface="Ubuntu"/>
              <a:sym typeface="Ubuntu"/>
            </a:endParaRPr>
          </a:p>
        </p:txBody>
      </p:sp>
      <p:pic>
        <p:nvPicPr>
          <p:cNvPr id="92" name="Google Shape;92;p13"/>
          <p:cNvPicPr preferRelativeResize="0"/>
          <p:nvPr/>
        </p:nvPicPr>
        <p:blipFill>
          <a:blip r:embed="rId3">
            <a:alphaModFix/>
          </a:blip>
          <a:stretch>
            <a:fillRect/>
          </a:stretch>
        </p:blipFill>
        <p:spPr>
          <a:xfrm>
            <a:off x="2401300" y="3616700"/>
            <a:ext cx="6742701" cy="2911800"/>
          </a:xfrm>
          <a:prstGeom prst="rect">
            <a:avLst/>
          </a:prstGeom>
          <a:noFill/>
          <a:ln>
            <a:noFill/>
          </a:ln>
        </p:spPr>
      </p:pic>
      <p:pic>
        <p:nvPicPr>
          <p:cNvPr id="93" name="Google Shape;93;p13"/>
          <p:cNvPicPr preferRelativeResize="0"/>
          <p:nvPr/>
        </p:nvPicPr>
        <p:blipFill>
          <a:blip r:embed="rId4">
            <a:alphaModFix/>
          </a:blip>
          <a:stretch>
            <a:fillRect/>
          </a:stretch>
        </p:blipFill>
        <p:spPr>
          <a:xfrm>
            <a:off x="457200" y="2418000"/>
            <a:ext cx="5107776" cy="2145275"/>
          </a:xfrm>
          <a:prstGeom prst="rect">
            <a:avLst/>
          </a:prstGeom>
          <a:noFill/>
          <a:ln>
            <a:noFill/>
          </a:ln>
        </p:spPr>
      </p:pic>
      <p:sp>
        <p:nvSpPr>
          <p:cNvPr id="94" name="Google Shape;94;p13"/>
          <p:cNvSpPr txBox="1"/>
          <p:nvPr/>
        </p:nvSpPr>
        <p:spPr>
          <a:xfrm>
            <a:off x="99100" y="6379900"/>
            <a:ext cx="72765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GB" sz="900">
                <a:solidFill>
                  <a:schemeClr val="dk1"/>
                </a:solidFill>
              </a:rPr>
              <a:t>Credits: Deep Learning with Pytorch. 2020  </a:t>
            </a:r>
            <a:endParaRPr sz="900">
              <a:solidFill>
                <a:schemeClr val="dk1"/>
              </a:solidFill>
            </a:endParaRPr>
          </a:p>
          <a:p>
            <a:pPr indent="0" lvl="0" marL="0" rtl="0" algn="l">
              <a:spcBef>
                <a:spcPts val="0"/>
              </a:spcBef>
              <a:spcAft>
                <a:spcPts val="0"/>
              </a:spcAft>
              <a:buNone/>
            </a:pPr>
            <a:r>
              <a:rPr lang="en-GB" sz="900"/>
              <a:t>https://tex.stackexchange.com/questions/132444/diagram-of-an-artificial-neural-network</a:t>
            </a:r>
            <a:endParaRPr sz="900"/>
          </a:p>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4"/>
          <p:cNvSpPr txBox="1"/>
          <p:nvPr>
            <p:ph type="title"/>
          </p:nvPr>
        </p:nvSpPr>
        <p:spPr>
          <a:xfrm>
            <a:off x="457200" y="472985"/>
            <a:ext cx="8229600" cy="55770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SzPts val="3200"/>
              <a:buNone/>
            </a:pPr>
            <a:r>
              <a:rPr lang="en-GB" sz="2800">
                <a:solidFill>
                  <a:srgbClr val="3C78D8"/>
                </a:solidFill>
                <a:latin typeface="Ubuntu"/>
                <a:ea typeface="Ubuntu"/>
                <a:cs typeface="Ubuntu"/>
                <a:sym typeface="Ubuntu"/>
              </a:rPr>
              <a:t>Multi-Layer </a:t>
            </a:r>
            <a:r>
              <a:rPr lang="en-GB" sz="2800">
                <a:solidFill>
                  <a:srgbClr val="3C78D8"/>
                </a:solidFill>
                <a:latin typeface="Ubuntu"/>
                <a:ea typeface="Ubuntu"/>
                <a:cs typeface="Ubuntu"/>
                <a:sym typeface="Ubuntu"/>
              </a:rPr>
              <a:t>Perceptron (MLP)</a:t>
            </a:r>
            <a:endParaRPr/>
          </a:p>
        </p:txBody>
      </p:sp>
      <p:sp>
        <p:nvSpPr>
          <p:cNvPr id="100" name="Google Shape;100;p14"/>
          <p:cNvSpPr txBox="1"/>
          <p:nvPr/>
        </p:nvSpPr>
        <p:spPr>
          <a:xfrm>
            <a:off x="424500" y="1390525"/>
            <a:ext cx="8284800" cy="735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lang="en-GB" sz="1800">
                <a:latin typeface="Ubuntu"/>
                <a:ea typeface="Ubuntu"/>
                <a:cs typeface="Ubuntu"/>
                <a:sym typeface="Ubuntu"/>
              </a:rPr>
              <a:t>The </a:t>
            </a:r>
            <a:r>
              <a:rPr lang="en-GB" sz="1800">
                <a:latin typeface="Ubuntu"/>
                <a:ea typeface="Ubuntu"/>
                <a:cs typeface="Ubuntu"/>
                <a:sym typeface="Ubuntu"/>
              </a:rPr>
              <a:t>connection</a:t>
            </a:r>
            <a:r>
              <a:rPr lang="en-GB" sz="1800">
                <a:latin typeface="Ubuntu"/>
                <a:ea typeface="Ubuntu"/>
                <a:cs typeface="Ubuntu"/>
                <a:sym typeface="Ubuntu"/>
              </a:rPr>
              <a:t> of several perceptrons is called MLP.</a:t>
            </a:r>
            <a:endParaRPr sz="1800">
              <a:latin typeface="Ubuntu"/>
              <a:ea typeface="Ubuntu"/>
              <a:cs typeface="Ubuntu"/>
              <a:sym typeface="Ubuntu"/>
            </a:endParaRPr>
          </a:p>
          <a:p>
            <a:pPr indent="0" lvl="0" marL="0" marR="0" rtl="0" algn="l">
              <a:lnSpc>
                <a:spcPct val="100000"/>
              </a:lnSpc>
              <a:spcBef>
                <a:spcPts val="0"/>
              </a:spcBef>
              <a:spcAft>
                <a:spcPts val="0"/>
              </a:spcAft>
              <a:buClr>
                <a:srgbClr val="000000"/>
              </a:buClr>
              <a:buSzPts val="1100"/>
              <a:buFont typeface="Arial"/>
              <a:buNone/>
            </a:pPr>
            <a:r>
              <a:rPr lang="en-GB" sz="1800">
                <a:latin typeface="Ubuntu"/>
                <a:ea typeface="Ubuntu"/>
                <a:cs typeface="Ubuntu"/>
                <a:sym typeface="Ubuntu"/>
              </a:rPr>
              <a:t>The perceptrons are organized in groups called layers. </a:t>
            </a:r>
            <a:endParaRPr sz="1800">
              <a:latin typeface="Ubuntu"/>
              <a:ea typeface="Ubuntu"/>
              <a:cs typeface="Ubuntu"/>
              <a:sym typeface="Ubuntu"/>
            </a:endParaRPr>
          </a:p>
          <a:p>
            <a:pPr indent="0" lvl="0" marL="0" marR="0" rtl="0" algn="l">
              <a:lnSpc>
                <a:spcPct val="100000"/>
              </a:lnSpc>
              <a:spcBef>
                <a:spcPts val="0"/>
              </a:spcBef>
              <a:spcAft>
                <a:spcPts val="0"/>
              </a:spcAft>
              <a:buClr>
                <a:srgbClr val="000000"/>
              </a:buClr>
              <a:buSzPts val="1100"/>
              <a:buFont typeface="Arial"/>
              <a:buNone/>
            </a:pPr>
            <a:r>
              <a:rPr lang="en-GB" sz="1800">
                <a:latin typeface="Ubuntu"/>
                <a:ea typeface="Ubuntu"/>
                <a:cs typeface="Ubuntu"/>
                <a:sym typeface="Ubuntu"/>
              </a:rPr>
              <a:t>The mode in which the layers are connected is called architecture.</a:t>
            </a:r>
            <a:endParaRPr sz="1800">
              <a:latin typeface="Ubuntu"/>
              <a:ea typeface="Ubuntu"/>
              <a:cs typeface="Ubuntu"/>
              <a:sym typeface="Ubuntu"/>
            </a:endParaRPr>
          </a:p>
          <a:p>
            <a:pPr indent="0" lvl="0" marL="457200" marR="0" rtl="0" algn="l">
              <a:lnSpc>
                <a:spcPct val="100000"/>
              </a:lnSpc>
              <a:spcBef>
                <a:spcPts val="0"/>
              </a:spcBef>
              <a:spcAft>
                <a:spcPts val="0"/>
              </a:spcAft>
              <a:buNone/>
            </a:pPr>
            <a:r>
              <a:t/>
            </a:r>
            <a:endParaRPr sz="1800">
              <a:latin typeface="Ubuntu"/>
              <a:ea typeface="Ubuntu"/>
              <a:cs typeface="Ubuntu"/>
              <a:sym typeface="Ubuntu"/>
            </a:endParaRPr>
          </a:p>
        </p:txBody>
      </p:sp>
      <p:sp>
        <p:nvSpPr>
          <p:cNvPr id="101" name="Google Shape;101;p14"/>
          <p:cNvSpPr txBox="1"/>
          <p:nvPr/>
        </p:nvSpPr>
        <p:spPr>
          <a:xfrm>
            <a:off x="99100" y="6379900"/>
            <a:ext cx="72765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900">
                <a:solidFill>
                  <a:schemeClr val="dk1"/>
                </a:solidFill>
              </a:rPr>
              <a:t>Credits: Deep Learning with Pytorch. 2020  </a:t>
            </a:r>
            <a:endParaRPr sz="900">
              <a:solidFill>
                <a:schemeClr val="dk1"/>
              </a:solidFill>
            </a:endParaRPr>
          </a:p>
          <a:p>
            <a:pPr indent="0" lvl="0" marL="0" rtl="0" algn="l">
              <a:spcBef>
                <a:spcPts val="0"/>
              </a:spcBef>
              <a:spcAft>
                <a:spcPts val="0"/>
              </a:spcAft>
              <a:buNone/>
            </a:pPr>
            <a:r>
              <a:rPr lang="en-GB" sz="900"/>
              <a:t>https://tex.stackexchange.com/questions/132444/diagram-of-an-artificial-neural-network</a:t>
            </a:r>
            <a:endParaRPr sz="900"/>
          </a:p>
          <a:p>
            <a:pPr indent="0" lvl="0" marL="0" rtl="0" algn="l">
              <a:spcBef>
                <a:spcPts val="0"/>
              </a:spcBef>
              <a:spcAft>
                <a:spcPts val="0"/>
              </a:spcAft>
              <a:buNone/>
            </a:pPr>
            <a:r>
              <a:t/>
            </a:r>
            <a:endParaRPr/>
          </a:p>
        </p:txBody>
      </p:sp>
      <p:pic>
        <p:nvPicPr>
          <p:cNvPr id="102" name="Google Shape;102;p14"/>
          <p:cNvPicPr preferRelativeResize="0"/>
          <p:nvPr/>
        </p:nvPicPr>
        <p:blipFill rotWithShape="1">
          <a:blip r:embed="rId3">
            <a:alphaModFix/>
          </a:blip>
          <a:srcRect b="0" l="0" r="0" t="1468"/>
          <a:stretch/>
        </p:blipFill>
        <p:spPr>
          <a:xfrm>
            <a:off x="457200" y="2593925"/>
            <a:ext cx="4730425" cy="2195963"/>
          </a:xfrm>
          <a:prstGeom prst="rect">
            <a:avLst/>
          </a:prstGeom>
          <a:noFill/>
          <a:ln>
            <a:noFill/>
          </a:ln>
        </p:spPr>
      </p:pic>
      <p:sp>
        <p:nvSpPr>
          <p:cNvPr id="103" name="Google Shape;103;p14"/>
          <p:cNvSpPr txBox="1"/>
          <p:nvPr/>
        </p:nvSpPr>
        <p:spPr>
          <a:xfrm>
            <a:off x="5614300" y="2994900"/>
            <a:ext cx="3368400" cy="12621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GB"/>
              <a:t>A MLP with 3 Layers.</a:t>
            </a:r>
            <a:endParaRPr/>
          </a:p>
          <a:p>
            <a:pPr indent="0" lvl="0" marL="0" rtl="0" algn="just">
              <a:spcBef>
                <a:spcPts val="0"/>
              </a:spcBef>
              <a:spcAft>
                <a:spcPts val="0"/>
              </a:spcAft>
              <a:buNone/>
            </a:pPr>
            <a:r>
              <a:t/>
            </a:r>
            <a:endParaRPr/>
          </a:p>
          <a:p>
            <a:pPr indent="0" lvl="0" marL="0" rtl="0" algn="just">
              <a:spcBef>
                <a:spcPts val="0"/>
              </a:spcBef>
              <a:spcAft>
                <a:spcPts val="0"/>
              </a:spcAft>
              <a:buNone/>
            </a:pPr>
            <a:r>
              <a:rPr lang="en-GB"/>
              <a:t>Usually, the number of layers are referenced by the number of hidden layers.</a:t>
            </a:r>
            <a:endParaRPr/>
          </a:p>
        </p:txBody>
      </p:sp>
      <p:grpSp>
        <p:nvGrpSpPr>
          <p:cNvPr id="104" name="Google Shape;104;p14"/>
          <p:cNvGrpSpPr/>
          <p:nvPr/>
        </p:nvGrpSpPr>
        <p:grpSpPr>
          <a:xfrm>
            <a:off x="1703050" y="4689725"/>
            <a:ext cx="7465174" cy="1690175"/>
            <a:chOff x="1703050" y="4689725"/>
            <a:chExt cx="7465174" cy="1690175"/>
          </a:xfrm>
        </p:grpSpPr>
        <p:pic>
          <p:nvPicPr>
            <p:cNvPr id="105" name="Google Shape;105;p14"/>
            <p:cNvPicPr preferRelativeResize="0"/>
            <p:nvPr/>
          </p:nvPicPr>
          <p:blipFill rotWithShape="1">
            <a:blip r:embed="rId4">
              <a:alphaModFix/>
            </a:blip>
            <a:srcRect b="0" l="0" r="0" t="6261"/>
            <a:stretch/>
          </p:blipFill>
          <p:spPr>
            <a:xfrm>
              <a:off x="1703050" y="4689725"/>
              <a:ext cx="7465174" cy="1690175"/>
            </a:xfrm>
            <a:prstGeom prst="rect">
              <a:avLst/>
            </a:prstGeom>
            <a:noFill/>
            <a:ln>
              <a:noFill/>
            </a:ln>
          </p:spPr>
        </p:pic>
        <p:sp>
          <p:nvSpPr>
            <p:cNvPr id="106" name="Google Shape;106;p14"/>
            <p:cNvSpPr/>
            <p:nvPr/>
          </p:nvSpPr>
          <p:spPr>
            <a:xfrm>
              <a:off x="2752225" y="4690150"/>
              <a:ext cx="2961300" cy="3633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5"/>
          <p:cNvSpPr txBox="1"/>
          <p:nvPr>
            <p:ph type="title"/>
          </p:nvPr>
        </p:nvSpPr>
        <p:spPr>
          <a:xfrm>
            <a:off x="457200" y="472985"/>
            <a:ext cx="8229600" cy="55770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SzPts val="3200"/>
              <a:buNone/>
            </a:pPr>
            <a:r>
              <a:rPr lang="en-GB" sz="2800">
                <a:solidFill>
                  <a:srgbClr val="3C78D8"/>
                </a:solidFill>
                <a:latin typeface="Ubuntu"/>
                <a:ea typeface="Ubuntu"/>
                <a:cs typeface="Ubuntu"/>
                <a:sym typeface="Ubuntu"/>
              </a:rPr>
              <a:t>Gradient Descent</a:t>
            </a:r>
            <a:endParaRPr/>
          </a:p>
        </p:txBody>
      </p:sp>
      <p:sp>
        <p:nvSpPr>
          <p:cNvPr id="112" name="Google Shape;112;p15"/>
          <p:cNvSpPr txBox="1"/>
          <p:nvPr/>
        </p:nvSpPr>
        <p:spPr>
          <a:xfrm>
            <a:off x="-1400" y="6544600"/>
            <a:ext cx="8004300" cy="199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n-GB" sz="1200" u="none" cap="none" strike="noStrike">
                <a:solidFill>
                  <a:srgbClr val="000000"/>
                </a:solidFill>
                <a:latin typeface="Proxima Nova"/>
                <a:ea typeface="Proxima Nova"/>
                <a:cs typeface="Proxima Nova"/>
                <a:sym typeface="Proxima Nova"/>
              </a:rPr>
              <a:t>Credits: http://rasbt.github.io/mlxtend/user_guide/general_concepts/gradient-optimization/</a:t>
            </a:r>
            <a:endParaRPr b="0" i="0" sz="1200" u="none" cap="none" strike="noStrike">
              <a:solidFill>
                <a:srgbClr val="000000"/>
              </a:solidFill>
              <a:latin typeface="Proxima Nova"/>
              <a:ea typeface="Proxima Nova"/>
              <a:cs typeface="Proxima Nova"/>
              <a:sym typeface="Proxima Nova"/>
            </a:endParaRPr>
          </a:p>
        </p:txBody>
      </p:sp>
      <p:sp>
        <p:nvSpPr>
          <p:cNvPr id="113" name="Google Shape;113;p15"/>
          <p:cNvSpPr txBox="1"/>
          <p:nvPr/>
        </p:nvSpPr>
        <p:spPr>
          <a:xfrm>
            <a:off x="637225" y="1339875"/>
            <a:ext cx="7592400" cy="831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Arial"/>
                <a:ea typeface="Arial"/>
                <a:cs typeface="Arial"/>
                <a:sym typeface="Arial"/>
              </a:rPr>
              <a:t>Gradient descent is the algorithm that will help us to optimize the parameters of the model.</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14" name="Google Shape;114;p15"/>
          <p:cNvPicPr preferRelativeResize="0"/>
          <p:nvPr/>
        </p:nvPicPr>
        <p:blipFill rotWithShape="1">
          <a:blip r:embed="rId3">
            <a:alphaModFix/>
          </a:blip>
          <a:srcRect b="0" l="0" r="0" t="0"/>
          <a:stretch/>
        </p:blipFill>
        <p:spPr>
          <a:xfrm>
            <a:off x="609600" y="1942575"/>
            <a:ext cx="5096424" cy="2761650"/>
          </a:xfrm>
          <a:prstGeom prst="rect">
            <a:avLst/>
          </a:prstGeom>
          <a:noFill/>
          <a:ln>
            <a:noFill/>
          </a:ln>
        </p:spPr>
      </p:pic>
      <p:pic>
        <p:nvPicPr>
          <p:cNvPr id="115" name="Google Shape;115;p15"/>
          <p:cNvPicPr preferRelativeResize="0"/>
          <p:nvPr/>
        </p:nvPicPr>
        <p:blipFill rotWithShape="1">
          <a:blip r:embed="rId4">
            <a:alphaModFix/>
          </a:blip>
          <a:srcRect b="0" l="0" r="0" t="0"/>
          <a:stretch/>
        </p:blipFill>
        <p:spPr>
          <a:xfrm>
            <a:off x="961800" y="4660474"/>
            <a:ext cx="3620815" cy="731126"/>
          </a:xfrm>
          <a:prstGeom prst="rect">
            <a:avLst/>
          </a:prstGeom>
          <a:noFill/>
          <a:ln>
            <a:noFill/>
          </a:ln>
        </p:spPr>
      </p:pic>
      <p:sp>
        <p:nvSpPr>
          <p:cNvPr id="116" name="Google Shape;116;p15"/>
          <p:cNvSpPr txBox="1"/>
          <p:nvPr/>
        </p:nvSpPr>
        <p:spPr>
          <a:xfrm>
            <a:off x="6417625" y="2436375"/>
            <a:ext cx="2365200" cy="1262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1" i="0" lang="en-GB" sz="1400" u="none" cap="none" strike="noStrike">
                <a:solidFill>
                  <a:srgbClr val="000000"/>
                </a:solidFill>
                <a:latin typeface="Arial"/>
                <a:ea typeface="Arial"/>
                <a:cs typeface="Arial"/>
                <a:sym typeface="Arial"/>
              </a:rPr>
              <a:t>Cost function or Loss</a:t>
            </a:r>
            <a:endParaRPr b="1"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Arial"/>
                <a:ea typeface="Arial"/>
                <a:cs typeface="Arial"/>
                <a:sym typeface="Arial"/>
              </a:rPr>
              <a:t>Sums of squared errors, with dependent variables as weights of the model.</a:t>
            </a:r>
            <a:endParaRPr b="0" i="0" sz="1400" u="none" cap="none" strike="noStrike">
              <a:solidFill>
                <a:srgbClr val="000000"/>
              </a:solidFill>
              <a:latin typeface="Arial"/>
              <a:ea typeface="Arial"/>
              <a:cs typeface="Arial"/>
              <a:sym typeface="Arial"/>
            </a:endParaRPr>
          </a:p>
        </p:txBody>
      </p:sp>
      <p:pic>
        <p:nvPicPr>
          <p:cNvPr id="117" name="Google Shape;117;p15"/>
          <p:cNvPicPr preferRelativeResize="0"/>
          <p:nvPr/>
        </p:nvPicPr>
        <p:blipFill rotWithShape="1">
          <a:blip r:embed="rId5">
            <a:alphaModFix/>
          </a:blip>
          <a:srcRect b="0" l="0" r="0" t="0"/>
          <a:stretch/>
        </p:blipFill>
        <p:spPr>
          <a:xfrm>
            <a:off x="1519675" y="5391589"/>
            <a:ext cx="1743075" cy="504825"/>
          </a:xfrm>
          <a:prstGeom prst="rect">
            <a:avLst/>
          </a:prstGeom>
          <a:noFill/>
          <a:ln>
            <a:noFill/>
          </a:ln>
        </p:spPr>
      </p:pic>
      <p:pic>
        <p:nvPicPr>
          <p:cNvPr id="118" name="Google Shape;118;p15"/>
          <p:cNvPicPr preferRelativeResize="0"/>
          <p:nvPr/>
        </p:nvPicPr>
        <p:blipFill rotWithShape="1">
          <a:blip r:embed="rId6">
            <a:alphaModFix/>
          </a:blip>
          <a:srcRect b="0" l="0" r="0" t="0"/>
          <a:stretch/>
        </p:blipFill>
        <p:spPr>
          <a:xfrm>
            <a:off x="5205423" y="4572000"/>
            <a:ext cx="3417576" cy="1728075"/>
          </a:xfrm>
          <a:prstGeom prst="rect">
            <a:avLst/>
          </a:prstGeom>
          <a:noFill/>
          <a:ln>
            <a:noFill/>
          </a:ln>
        </p:spPr>
      </p:pic>
      <p:sp>
        <p:nvSpPr>
          <p:cNvPr id="119" name="Google Shape;119;p15"/>
          <p:cNvSpPr/>
          <p:nvPr/>
        </p:nvSpPr>
        <p:spPr>
          <a:xfrm>
            <a:off x="4114825" y="5400675"/>
            <a:ext cx="1090500" cy="199200"/>
          </a:xfrm>
          <a:prstGeom prst="rightArrow">
            <a:avLst>
              <a:gd fmla="val 50000" name="adj1"/>
              <a:gd fmla="val 50000" name="adj2"/>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15"/>
          <p:cNvSpPr/>
          <p:nvPr/>
        </p:nvSpPr>
        <p:spPr>
          <a:xfrm>
            <a:off x="7009225" y="4903875"/>
            <a:ext cx="226800" cy="259200"/>
          </a:xfrm>
          <a:prstGeom prst="roundRect">
            <a:avLst>
              <a:gd fmla="val 16667" name="adj"/>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6"/>
          <p:cNvSpPr txBox="1"/>
          <p:nvPr>
            <p:ph type="title"/>
          </p:nvPr>
        </p:nvSpPr>
        <p:spPr>
          <a:xfrm>
            <a:off x="457200" y="472985"/>
            <a:ext cx="8229600" cy="55770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SzPts val="3200"/>
              <a:buNone/>
            </a:pPr>
            <a:r>
              <a:rPr lang="en-GB" sz="2800">
                <a:solidFill>
                  <a:srgbClr val="3C78D8"/>
                </a:solidFill>
                <a:latin typeface="Ubuntu"/>
                <a:ea typeface="Ubuntu"/>
                <a:cs typeface="Ubuntu"/>
                <a:sym typeface="Ubuntu"/>
              </a:rPr>
              <a:t>Loss Landscape</a:t>
            </a:r>
            <a:endParaRPr/>
          </a:p>
        </p:txBody>
      </p:sp>
      <p:sp>
        <p:nvSpPr>
          <p:cNvPr id="126" name="Google Shape;126;p16"/>
          <p:cNvSpPr txBox="1"/>
          <p:nvPr/>
        </p:nvSpPr>
        <p:spPr>
          <a:xfrm>
            <a:off x="637225" y="1339875"/>
            <a:ext cx="7592400" cy="1046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lang="en-GB"/>
              <a:t>But the reality tell us a different history.</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lang="en-GB"/>
              <a:t>In </a:t>
            </a:r>
            <a:r>
              <a:rPr lang="en-GB" u="sng">
                <a:solidFill>
                  <a:schemeClr val="hlink"/>
                </a:solidFill>
                <a:hlinkClick r:id="rId3"/>
              </a:rPr>
              <a:t>https://losslandscape.com</a:t>
            </a:r>
            <a:r>
              <a:rPr lang="en-GB"/>
              <a:t> there a several visual representation of the optimization process and the evolution of the performance (loss value).</a:t>
            </a:r>
            <a:endParaRPr b="0" i="0" sz="1400" u="none" cap="none" strike="noStrike">
              <a:solidFill>
                <a:srgbClr val="000000"/>
              </a:solidFill>
              <a:latin typeface="Arial"/>
              <a:ea typeface="Arial"/>
              <a:cs typeface="Arial"/>
              <a:sym typeface="Arial"/>
            </a:endParaRPr>
          </a:p>
        </p:txBody>
      </p:sp>
      <p:pic>
        <p:nvPicPr>
          <p:cNvPr descr="AI Loss Landscape Visualization talk given by Javier Ideami at the Synthetic Intelligence Forum of Toronto on July 22, 2020.&#10;In the first part of this talk, Javier explains the context, the why and the how of the visualizations of the Loss Landscape project. In the second part of the talk, Javier presents some of the visualizations of the project covering a wide range of topics, from learning rate stress tests to mode connectivity, morphology studies, the library project, bayesian deep learning, GANs, dropout, the lottery ticket hypothesis, activation functions, geometric deep learning, edge horizons, downfalls and more.&#10;&#10;Talk hosted by Vik Pant and the Synthetic Intelligence Forum of Toronto, Canada&#10;https://www.linkedin.com/in/vikpant/&#10;https://www.linkedin.com/company/synthint/&#10;&#10;Learn more about the Loss Landscape project at https://losslandscape.com&#10;Visit the AI art gallery at https://ideami.pixels.com/&#10;Learn more about Ideami at https://ideami.com&#10;Contact Ideami at ideami@ideami.com&#10;&#10;Watch more deep learning visualizations at https://www.youtube.com/playlist?list=PLXRmG-SrXaHg4XsOAlZ3zbsYvwYhyXycJ" id="127" name="Google Shape;127;p16" title="AI Loss Landscape Visualization talk by Javier Ideami |  Synthetic Intelligence Forum of Toronto">
            <a:hlinkClick r:id="rId4"/>
          </p:cNvPr>
          <p:cNvPicPr preferRelativeResize="0"/>
          <p:nvPr/>
        </p:nvPicPr>
        <p:blipFill>
          <a:blip r:embed="rId5">
            <a:alphaModFix/>
          </a:blip>
          <a:stretch>
            <a:fillRect/>
          </a:stretch>
        </p:blipFill>
        <p:spPr>
          <a:xfrm>
            <a:off x="2343000" y="3365925"/>
            <a:ext cx="4004100" cy="3003075"/>
          </a:xfrm>
          <a:prstGeom prst="rect">
            <a:avLst/>
          </a:prstGeom>
          <a:noFill/>
          <a:ln>
            <a:noFill/>
          </a:ln>
        </p:spPr>
      </p:pic>
      <p:sp>
        <p:nvSpPr>
          <p:cNvPr id="128" name="Google Shape;128;p16"/>
          <p:cNvSpPr txBox="1"/>
          <p:nvPr/>
        </p:nvSpPr>
        <p:spPr>
          <a:xfrm>
            <a:off x="637225" y="2924575"/>
            <a:ext cx="82296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GB"/>
              <a:t>AI Loss Landscape Visualization talk by Javier Ideami | Synthetic Intelligence Forum of Toronto</a:t>
            </a:r>
            <a:endParaRPr b="1"/>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7"/>
                                        </p:tgtEl>
                                        <p:attrNameLst>
                                          <p:attrName>style.visibility</p:attrName>
                                        </p:attrNameLst>
                                      </p:cBhvr>
                                      <p:to>
                                        <p:strVal val="visible"/>
                                      </p:to>
                                    </p:set>
                                    <p:animEffect filter="fade" transition="in">
                                      <p:cBhvr>
                                        <p:cTn dur="1000"/>
                                        <p:tgtEl>
                                          <p:spTgt spid="12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17"/>
          <p:cNvSpPr txBox="1"/>
          <p:nvPr>
            <p:ph type="title"/>
          </p:nvPr>
        </p:nvSpPr>
        <p:spPr>
          <a:xfrm>
            <a:off x="457200" y="472985"/>
            <a:ext cx="8229600" cy="55770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SzPts val="3200"/>
              <a:buNone/>
            </a:pPr>
            <a:r>
              <a:rPr lang="en-GB" sz="2800">
                <a:solidFill>
                  <a:srgbClr val="3C78D8"/>
                </a:solidFill>
                <a:latin typeface="Ubuntu"/>
                <a:ea typeface="Ubuntu"/>
                <a:cs typeface="Ubuntu"/>
                <a:sym typeface="Ubuntu"/>
              </a:rPr>
              <a:t>Activation functions</a:t>
            </a:r>
            <a:endParaRPr/>
          </a:p>
        </p:txBody>
      </p:sp>
      <p:pic>
        <p:nvPicPr>
          <p:cNvPr id="134" name="Google Shape;134;p17"/>
          <p:cNvPicPr preferRelativeResize="0"/>
          <p:nvPr/>
        </p:nvPicPr>
        <p:blipFill>
          <a:blip r:embed="rId3">
            <a:alphaModFix/>
          </a:blip>
          <a:stretch>
            <a:fillRect/>
          </a:stretch>
        </p:blipFill>
        <p:spPr>
          <a:xfrm>
            <a:off x="281075" y="1548375"/>
            <a:ext cx="4290925" cy="1802196"/>
          </a:xfrm>
          <a:prstGeom prst="rect">
            <a:avLst/>
          </a:prstGeom>
          <a:noFill/>
          <a:ln>
            <a:noFill/>
          </a:ln>
        </p:spPr>
      </p:pic>
      <p:pic>
        <p:nvPicPr>
          <p:cNvPr id="135" name="Google Shape;135;p17"/>
          <p:cNvPicPr preferRelativeResize="0"/>
          <p:nvPr/>
        </p:nvPicPr>
        <p:blipFill>
          <a:blip r:embed="rId4">
            <a:alphaModFix/>
          </a:blip>
          <a:stretch>
            <a:fillRect/>
          </a:stretch>
        </p:blipFill>
        <p:spPr>
          <a:xfrm>
            <a:off x="3845950" y="3348875"/>
            <a:ext cx="4928524" cy="3090050"/>
          </a:xfrm>
          <a:prstGeom prst="rect">
            <a:avLst/>
          </a:prstGeom>
          <a:noFill/>
          <a:ln>
            <a:noFill/>
          </a:ln>
        </p:spPr>
      </p:pic>
      <p:sp>
        <p:nvSpPr>
          <p:cNvPr id="136" name="Google Shape;136;p17"/>
          <p:cNvSpPr/>
          <p:nvPr/>
        </p:nvSpPr>
        <p:spPr>
          <a:xfrm>
            <a:off x="3126500" y="1938125"/>
            <a:ext cx="880800" cy="968700"/>
          </a:xfrm>
          <a:prstGeom prst="flowChartAlternateProcess">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7" name="Google Shape;137;p17"/>
          <p:cNvCxnSpPr/>
          <p:nvPr/>
        </p:nvCxnSpPr>
        <p:spPr>
          <a:xfrm>
            <a:off x="3996125" y="2950875"/>
            <a:ext cx="473400" cy="385200"/>
          </a:xfrm>
          <a:prstGeom prst="straightConnector1">
            <a:avLst/>
          </a:prstGeom>
          <a:noFill/>
          <a:ln cap="flat" cmpd="sng" w="19050">
            <a:solidFill>
              <a:srgbClr val="FF0000"/>
            </a:solidFill>
            <a:prstDash val="solid"/>
            <a:round/>
            <a:headEnd len="med" w="med" type="none"/>
            <a:tailEnd len="med" w="med" type="stealth"/>
          </a:ln>
        </p:spPr>
      </p:cxnSp>
      <p:sp>
        <p:nvSpPr>
          <p:cNvPr id="138" name="Google Shape;138;p17"/>
          <p:cNvSpPr txBox="1"/>
          <p:nvPr/>
        </p:nvSpPr>
        <p:spPr>
          <a:xfrm>
            <a:off x="5207025" y="1839050"/>
            <a:ext cx="3225300" cy="831300"/>
          </a:xfrm>
          <a:prstGeom prst="rect">
            <a:avLst/>
          </a:prstGeom>
          <a:noFill/>
          <a:ln>
            <a:noFill/>
          </a:ln>
        </p:spPr>
        <p:txBody>
          <a:bodyPr anchorCtr="0" anchor="ctr" bIns="91425" lIns="91425" spcFirstLastPara="1" rIns="91425" wrap="square" tIns="91425">
            <a:spAutoFit/>
          </a:bodyPr>
          <a:lstStyle/>
          <a:p>
            <a:pPr indent="0" lvl="0" marL="0" rtl="0" algn="l">
              <a:spcBef>
                <a:spcPts val="0"/>
              </a:spcBef>
              <a:spcAft>
                <a:spcPts val="0"/>
              </a:spcAft>
              <a:buNone/>
            </a:pPr>
            <a:r>
              <a:rPr lang="en-GB"/>
              <a:t>Provides the non-linearity component.</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The functions are differentiable.</a:t>
            </a:r>
            <a:endParaRPr/>
          </a:p>
        </p:txBody>
      </p:sp>
    </p:spTree>
  </p:cSld>
  <p:clrMapOvr>
    <a:masterClrMapping/>
  </p:clrMapOvr>
</p:sld>
</file>

<file path=ppt/theme/theme1.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