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embeddedFontLst>
    <p:embeddedFont>
      <p:font typeface="Ubuntu"/>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Ubuntu-bold.fntdata"/><Relationship Id="rId23" Type="http://schemas.openxmlformats.org/officeDocument/2006/relationships/font" Target="fonts/Ubuntu-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Ubuntu-boldItalic.fntdata"/><Relationship Id="rId25" Type="http://schemas.openxmlformats.org/officeDocument/2006/relationships/font" Target="fonts/Ubuntu-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 name="Google Shape;61;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974e1330d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d974e1330d_0_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974e1330d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gd974e1330d_0_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974e1330d_0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gd974e1330d_0_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974e1330d_0_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d974e1330d_0_7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974e1330d_0_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d974e1330d_0_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c6a1cd57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gdc6a1cd570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9741c1de7_0_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The idea is to minimize this cost function and so, to compute the rate of change of the loss with respect to each parameter of the model in the direction of the decreasing loss.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What is this eta symbol represent?</a:t>
            </a:r>
            <a:endParaRPr/>
          </a:p>
        </p:txBody>
      </p:sp>
      <p:sp>
        <p:nvSpPr>
          <p:cNvPr id="181" name="Google Shape;181;gd9741c1de7_0_9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9741c1de7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 name="Google Shape;76;gd9741c1de7_0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9741c1de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gd9741c1de7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974e1330d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gd974e1330d_0_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974e1330d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gd974e1330d_0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974e1330d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d974e1330d_0_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974e1330d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d974e1330d_0_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over">
    <p:spTree>
      <p:nvGrpSpPr>
        <p:cNvPr id="13" name="Shape 13"/>
        <p:cNvGrpSpPr/>
        <p:nvPr/>
      </p:nvGrpSpPr>
      <p:grpSpPr>
        <a:xfrm>
          <a:off x="0" y="0"/>
          <a:ext cx="0" cy="0"/>
          <a:chOff x="0" y="0"/>
          <a:chExt cx="0" cy="0"/>
        </a:xfrm>
      </p:grpSpPr>
      <p:sp>
        <p:nvSpPr>
          <p:cNvPr id="14" name="Google Shape;14;p2"/>
          <p:cNvSpPr/>
          <p:nvPr/>
        </p:nvSpPr>
        <p:spPr>
          <a:xfrm>
            <a:off x="-15875" y="1917700"/>
            <a:ext cx="9159875" cy="2828925"/>
          </a:xfrm>
          <a:prstGeom prst="rect">
            <a:avLst/>
          </a:prstGeom>
          <a:solidFill>
            <a:srgbClr val="00B4F1"/>
          </a:solidFill>
          <a:ln>
            <a:noFill/>
          </a:ln>
        </p:spPr>
        <p:txBody>
          <a:bodyPr anchorCtr="0" anchor="ctr" bIns="45700" lIns="91425" spcFirstLastPara="1" rIns="91425" wrap="square" tIns="45700">
            <a:noAutofit/>
          </a:bodyPr>
          <a:lstStyle/>
          <a:p>
            <a:pPr indent="0" lvl="0" marL="533400" marR="0" rtl="0" algn="l">
              <a:lnSpc>
                <a:spcPct val="100000"/>
              </a:lnSpc>
              <a:spcBef>
                <a:spcPts val="0"/>
              </a:spcBef>
              <a:spcAft>
                <a:spcPts val="0"/>
              </a:spcAft>
              <a:buClr>
                <a:srgbClr val="000000"/>
              </a:buClr>
              <a:buSzPts val="4800"/>
              <a:buFont typeface="Arial"/>
              <a:buNone/>
            </a:pPr>
            <a:r>
              <a:t/>
            </a:r>
            <a:endParaRPr b="1" i="0" sz="4800" u="none" cap="none" strike="noStrike">
              <a:solidFill>
                <a:srgbClr val="FFFFFF"/>
              </a:solidFill>
              <a:latin typeface="Arial"/>
              <a:ea typeface="Arial"/>
              <a:cs typeface="Arial"/>
              <a:sym typeface="Arial"/>
            </a:endParaRPr>
          </a:p>
        </p:txBody>
      </p:sp>
      <p:sp>
        <p:nvSpPr>
          <p:cNvPr id="15" name="Google Shape;15;p2"/>
          <p:cNvSpPr txBox="1"/>
          <p:nvPr/>
        </p:nvSpPr>
        <p:spPr>
          <a:xfrm>
            <a:off x="546100" y="4273998"/>
            <a:ext cx="501343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Arial"/>
                <a:ea typeface="Arial"/>
                <a:cs typeface="Arial"/>
                <a:sym typeface="Arial"/>
              </a:rPr>
              <a:t>Master in Big Data Solutions 2020-2021</a:t>
            </a:r>
            <a:endParaRPr b="0" i="0" sz="1400" u="none" cap="none" strike="noStrike">
              <a:solidFill>
                <a:srgbClr val="000000"/>
              </a:solidFill>
              <a:latin typeface="Arial"/>
              <a:ea typeface="Arial"/>
              <a:cs typeface="Arial"/>
              <a:sym typeface="Arial"/>
            </a:endParaRPr>
          </a:p>
        </p:txBody>
      </p:sp>
      <p:pic>
        <p:nvPicPr>
          <p:cNvPr id="16" name="Google Shape;16;p2"/>
          <p:cNvPicPr preferRelativeResize="0"/>
          <p:nvPr/>
        </p:nvPicPr>
        <p:blipFill rotWithShape="1">
          <a:blip r:embed="rId2">
            <a:alphaModFix/>
          </a:blip>
          <a:srcRect b="0" l="0" r="0" t="0"/>
          <a:stretch/>
        </p:blipFill>
        <p:spPr>
          <a:xfrm>
            <a:off x="7426767" y="2732880"/>
            <a:ext cx="1198563" cy="1198563"/>
          </a:xfrm>
          <a:prstGeom prst="rect">
            <a:avLst/>
          </a:prstGeom>
          <a:noFill/>
          <a:ln>
            <a:noFill/>
          </a:ln>
        </p:spPr>
      </p:pic>
      <p:grpSp>
        <p:nvGrpSpPr>
          <p:cNvPr id="17" name="Google Shape;17;p2"/>
          <p:cNvGrpSpPr/>
          <p:nvPr/>
        </p:nvGrpSpPr>
        <p:grpSpPr>
          <a:xfrm>
            <a:off x="3568592" y="6370074"/>
            <a:ext cx="1990940" cy="246221"/>
            <a:chOff x="3506673" y="6101329"/>
            <a:chExt cx="1990940" cy="246221"/>
          </a:xfrm>
        </p:grpSpPr>
        <p:pic>
          <p:nvPicPr>
            <p:cNvPr id="18" name="Google Shape;18;p2"/>
            <p:cNvPicPr preferRelativeResize="0"/>
            <p:nvPr/>
          </p:nvPicPr>
          <p:blipFill rotWithShape="1">
            <a:blip r:embed="rId3">
              <a:alphaModFix/>
            </a:blip>
            <a:srcRect b="0" l="0" r="0" t="0"/>
            <a:stretch/>
          </p:blipFill>
          <p:spPr>
            <a:xfrm>
              <a:off x="3506673" y="6138552"/>
              <a:ext cx="167984" cy="167984"/>
            </a:xfrm>
            <a:prstGeom prst="rect">
              <a:avLst/>
            </a:prstGeom>
            <a:noFill/>
            <a:ln>
              <a:noFill/>
            </a:ln>
          </p:spPr>
        </p:pic>
        <p:sp>
          <p:nvSpPr>
            <p:cNvPr id="19" name="Google Shape;19;p2"/>
            <p:cNvSpPr txBox="1"/>
            <p:nvPr/>
          </p:nvSpPr>
          <p:spPr>
            <a:xfrm>
              <a:off x="3623382" y="6101329"/>
              <a:ext cx="1874231" cy="24622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GB" sz="1000" u="none" cap="none" strike="noStrike">
                  <a:solidFill>
                    <a:schemeClr val="dk1"/>
                  </a:solidFill>
                  <a:latin typeface="Avenir"/>
                  <a:ea typeface="Avenir"/>
                  <a:cs typeface="Avenir"/>
                  <a:sym typeface="Avenir"/>
                </a:rPr>
                <a:t>Barcelona Technology School S.L.</a:t>
              </a:r>
              <a:endParaRPr b="0" i="0" sz="1400" u="none" cap="none" strike="noStrike">
                <a:solidFill>
                  <a:srgbClr val="000000"/>
                </a:solidFill>
                <a:latin typeface="Arial"/>
                <a:ea typeface="Arial"/>
                <a:cs typeface="Arial"/>
                <a:sym typeface="Arial"/>
              </a:endParaRPr>
            </a:p>
          </p:txBody>
        </p:sp>
      </p:grpSp>
      <p:sp>
        <p:nvSpPr>
          <p:cNvPr id="20" name="Google Shape;20;p2"/>
          <p:cNvSpPr txBox="1"/>
          <p:nvPr>
            <p:ph idx="1" type="body"/>
          </p:nvPr>
        </p:nvSpPr>
        <p:spPr>
          <a:xfrm>
            <a:off x="546100" y="2810831"/>
            <a:ext cx="4164013" cy="109855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960"/>
              </a:spcBef>
              <a:spcAft>
                <a:spcPts val="0"/>
              </a:spcAft>
              <a:buClr>
                <a:schemeClr val="lt1"/>
              </a:buClr>
              <a:buSzPts val="4800"/>
              <a:buNone/>
              <a:defRPr b="1" sz="4800">
                <a:solidFill>
                  <a:schemeClr val="lt1"/>
                </a:solidFil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 name="Google Shape;21;p2"/>
          <p:cNvSpPr txBox="1"/>
          <p:nvPr>
            <p:ph idx="2" type="body"/>
          </p:nvPr>
        </p:nvSpPr>
        <p:spPr>
          <a:xfrm>
            <a:off x="546100" y="5345745"/>
            <a:ext cx="2919412" cy="2940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40"/>
              </a:spcBef>
              <a:spcAft>
                <a:spcPts val="0"/>
              </a:spcAft>
              <a:buClr>
                <a:schemeClr val="dk1"/>
              </a:buClr>
              <a:buSzPts val="1200"/>
              <a:buNone/>
              <a:defRPr sz="120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2"/>
          <p:cNvSpPr txBox="1"/>
          <p:nvPr>
            <p:ph idx="3" type="body"/>
          </p:nvPr>
        </p:nvSpPr>
        <p:spPr>
          <a:xfrm>
            <a:off x="546100" y="5739788"/>
            <a:ext cx="2919413" cy="2940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40"/>
              </a:spcBef>
              <a:spcAft>
                <a:spcPts val="0"/>
              </a:spcAft>
              <a:buClr>
                <a:schemeClr val="dk1"/>
              </a:buClr>
              <a:buSzPts val="1200"/>
              <a:buNone/>
              <a:defRPr sz="120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457200" y="173114"/>
            <a:ext cx="8229600" cy="1143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 type="body"/>
          </p:nvPr>
        </p:nvSpPr>
        <p:spPr>
          <a:xfrm>
            <a:off x="457200" y="1522758"/>
            <a:ext cx="8229600" cy="490007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Font typeface="Noto Sans Symbols"/>
              <a:buChar char="▪"/>
              <a:defRPr sz="2400"/>
            </a:lvl1pPr>
            <a:lvl2pPr indent="-355600" lvl="1" marL="914400" algn="l">
              <a:lnSpc>
                <a:spcPct val="100000"/>
              </a:lnSpc>
              <a:spcBef>
                <a:spcPts val="400"/>
              </a:spcBef>
              <a:spcAft>
                <a:spcPts val="0"/>
              </a:spcAft>
              <a:buClr>
                <a:schemeClr val="dk1"/>
              </a:buClr>
              <a:buSzPts val="2000"/>
              <a:buFont typeface="Noto Sans Symbols"/>
              <a:buChar char="▪"/>
              <a:defRPr sz="2000"/>
            </a:lvl2pPr>
            <a:lvl3pPr indent="-342900" lvl="2" marL="1371600" algn="l">
              <a:lnSpc>
                <a:spcPct val="100000"/>
              </a:lnSpc>
              <a:spcBef>
                <a:spcPts val="360"/>
              </a:spcBef>
              <a:spcAft>
                <a:spcPts val="0"/>
              </a:spcAft>
              <a:buClr>
                <a:schemeClr val="dk1"/>
              </a:buClr>
              <a:buSzPts val="1800"/>
              <a:buFont typeface="Noto Sans Symbols"/>
              <a:buChar char="▪"/>
              <a:defRPr sz="1800"/>
            </a:lvl3pPr>
            <a:lvl4pPr indent="-330200" lvl="3" marL="1828800" algn="l">
              <a:lnSpc>
                <a:spcPct val="100000"/>
              </a:lnSpc>
              <a:spcBef>
                <a:spcPts val="320"/>
              </a:spcBef>
              <a:spcAft>
                <a:spcPts val="0"/>
              </a:spcAft>
              <a:buClr>
                <a:schemeClr val="dk1"/>
              </a:buClr>
              <a:buSzPts val="1600"/>
              <a:buFont typeface="Noto Sans Symbols"/>
              <a:buChar char="▪"/>
              <a:defRPr sz="1600"/>
            </a:lvl4pPr>
            <a:lvl5pPr indent="-330200" lvl="4" marL="2286000" algn="l">
              <a:lnSpc>
                <a:spcPct val="100000"/>
              </a:lnSpc>
              <a:spcBef>
                <a:spcPts val="320"/>
              </a:spcBef>
              <a:spcAft>
                <a:spcPts val="0"/>
              </a:spcAft>
              <a:buClr>
                <a:schemeClr val="dk1"/>
              </a:buClr>
              <a:buSzPts val="1600"/>
              <a:buFont typeface="Noto Sans Symbols"/>
              <a:buChar char="▪"/>
              <a:defRPr sz="16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6" name="Google Shape;26;p3"/>
          <p:cNvSpPr txBox="1"/>
          <p:nvPr/>
        </p:nvSpPr>
        <p:spPr>
          <a:xfrm>
            <a:off x="7620000" y="185776"/>
            <a:ext cx="131478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7F7F7F"/>
                </a:solidFill>
                <a:latin typeface="Arial"/>
                <a:ea typeface="Arial"/>
                <a:cs typeface="Arial"/>
                <a:sym typeface="Arial"/>
              </a:rPr>
              <a:t>MBDS 2020-2021</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mp; Content">
  <p:cSld name="Title, Subtitle &amp; Content">
    <p:spTree>
      <p:nvGrpSpPr>
        <p:cNvPr id="27" name="Shape 27"/>
        <p:cNvGrpSpPr/>
        <p:nvPr/>
      </p:nvGrpSpPr>
      <p:grpSpPr>
        <a:xfrm>
          <a:off x="0" y="0"/>
          <a:ext cx="0" cy="0"/>
          <a:chOff x="0" y="0"/>
          <a:chExt cx="0" cy="0"/>
        </a:xfrm>
      </p:grpSpPr>
      <p:sp>
        <p:nvSpPr>
          <p:cNvPr id="28" name="Google Shape;28;p4"/>
          <p:cNvSpPr txBox="1"/>
          <p:nvPr>
            <p:ph type="title"/>
          </p:nvPr>
        </p:nvSpPr>
        <p:spPr>
          <a:xfrm>
            <a:off x="457200" y="472985"/>
            <a:ext cx="8229600" cy="557555"/>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457200" y="1056139"/>
            <a:ext cx="8229600" cy="356634"/>
          </a:xfrm>
          <a:prstGeom prst="rect">
            <a:avLst/>
          </a:prstGeom>
          <a:noFill/>
          <a:ln>
            <a:noFill/>
          </a:ln>
        </p:spPr>
        <p:txBody>
          <a:bodyPr anchorCtr="0" anchor="t" bIns="0" lIns="0" spcFirstLastPara="1" rIns="0" wrap="square" tIns="0">
            <a:normAutofit/>
          </a:bodyPr>
          <a:lstStyle>
            <a:lvl1pPr indent="-228600" lvl="0" marL="457200" algn="ctr">
              <a:lnSpc>
                <a:spcPct val="100000"/>
              </a:lnSpc>
              <a:spcBef>
                <a:spcPts val="360"/>
              </a:spcBef>
              <a:spcAft>
                <a:spcPts val="0"/>
              </a:spcAft>
              <a:buClr>
                <a:schemeClr val="dk1"/>
              </a:buClr>
              <a:buSzPts val="1800"/>
              <a:buNone/>
              <a:defRPr b="1" sz="180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4"/>
          <p:cNvSpPr txBox="1"/>
          <p:nvPr>
            <p:ph idx="2" type="body"/>
          </p:nvPr>
        </p:nvSpPr>
        <p:spPr>
          <a:xfrm>
            <a:off x="457200" y="1531344"/>
            <a:ext cx="8229600" cy="493069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a:lvl1pPr>
            <a:lvl2pPr indent="-355600" lvl="1" marL="914400" algn="l">
              <a:lnSpc>
                <a:spcPct val="100000"/>
              </a:lnSpc>
              <a:spcBef>
                <a:spcPts val="400"/>
              </a:spcBef>
              <a:spcAft>
                <a:spcPts val="0"/>
              </a:spcAft>
              <a:buClr>
                <a:schemeClr val="dk1"/>
              </a:buClr>
              <a:buSzPts val="2000"/>
              <a:buChar char="▪"/>
              <a:defRPr/>
            </a:lvl2pPr>
            <a:lvl3pPr indent="-342900" lvl="2" marL="1371600" algn="l">
              <a:lnSpc>
                <a:spcPct val="100000"/>
              </a:lnSpc>
              <a:spcBef>
                <a:spcPts val="360"/>
              </a:spcBef>
              <a:spcAft>
                <a:spcPts val="0"/>
              </a:spcAft>
              <a:buClr>
                <a:schemeClr val="dk1"/>
              </a:buClr>
              <a:buSzPts val="1800"/>
              <a:buChar char="▪"/>
              <a:defRPr/>
            </a:lvl3pPr>
            <a:lvl4pPr indent="-330200" lvl="3" marL="1828800" algn="l">
              <a:lnSpc>
                <a:spcPct val="100000"/>
              </a:lnSpc>
              <a:spcBef>
                <a:spcPts val="320"/>
              </a:spcBef>
              <a:spcAft>
                <a:spcPts val="0"/>
              </a:spcAft>
              <a:buClr>
                <a:schemeClr val="dk1"/>
              </a:buClr>
              <a:buSzPts val="1600"/>
              <a:buChar char="▪"/>
              <a:defRPr/>
            </a:lvl4pPr>
            <a:lvl5pPr indent="-317500" lvl="4" marL="2286000" algn="l">
              <a:lnSpc>
                <a:spcPct val="100000"/>
              </a:lnSpc>
              <a:spcBef>
                <a:spcPts val="280"/>
              </a:spcBef>
              <a:spcAft>
                <a:spcPts val="0"/>
              </a:spcAft>
              <a:buClr>
                <a:schemeClr val="dk1"/>
              </a:buClr>
              <a:buSzPts val="14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1" name="Google Shape;31;p4"/>
          <p:cNvSpPr txBox="1"/>
          <p:nvPr/>
        </p:nvSpPr>
        <p:spPr>
          <a:xfrm>
            <a:off x="7620000" y="185776"/>
            <a:ext cx="131478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7F7F7F"/>
                </a:solidFill>
                <a:latin typeface="Arial"/>
                <a:ea typeface="Arial"/>
                <a:cs typeface="Arial"/>
                <a:sym typeface="Arial"/>
              </a:rPr>
              <a:t>MBDS 2020-2021</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k">
  <p:cSld name="Blanck">
    <p:spTree>
      <p:nvGrpSpPr>
        <p:cNvPr id="32" name="Shape 32"/>
        <p:cNvGrpSpPr/>
        <p:nvPr/>
      </p:nvGrpSpPr>
      <p:grpSpPr>
        <a:xfrm>
          <a:off x="0" y="0"/>
          <a:ext cx="0" cy="0"/>
          <a:chOff x="0" y="0"/>
          <a:chExt cx="0" cy="0"/>
        </a:xfrm>
      </p:grpSpPr>
      <p:sp>
        <p:nvSpPr>
          <p:cNvPr id="33" name="Google Shape;33;p5"/>
          <p:cNvSpPr txBox="1"/>
          <p:nvPr/>
        </p:nvSpPr>
        <p:spPr>
          <a:xfrm>
            <a:off x="7620000" y="185776"/>
            <a:ext cx="131478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7F7F7F"/>
                </a:solidFill>
                <a:latin typeface="Arial"/>
                <a:ea typeface="Arial"/>
                <a:cs typeface="Arial"/>
                <a:sym typeface="Arial"/>
              </a:rPr>
              <a:t>MBDS 2020-2021</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34" name="Shape 34"/>
        <p:cNvGrpSpPr/>
        <p:nvPr/>
      </p:nvGrpSpPr>
      <p:grpSpPr>
        <a:xfrm>
          <a:off x="0" y="0"/>
          <a:ext cx="0" cy="0"/>
          <a:chOff x="0" y="0"/>
          <a:chExt cx="0" cy="0"/>
        </a:xfrm>
      </p:grpSpPr>
      <p:sp>
        <p:nvSpPr>
          <p:cNvPr id="35" name="Google Shape;35;p6"/>
          <p:cNvSpPr txBox="1"/>
          <p:nvPr/>
        </p:nvSpPr>
        <p:spPr>
          <a:xfrm>
            <a:off x="7620000" y="185776"/>
            <a:ext cx="131478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7F7F7F"/>
                </a:solidFill>
                <a:latin typeface="Arial"/>
                <a:ea typeface="Arial"/>
                <a:cs typeface="Arial"/>
                <a:sym typeface="Arial"/>
              </a:rPr>
              <a:t>MBDS 2020-2021</a:t>
            </a:r>
            <a:endParaRPr b="0" i="0" sz="1400" u="none" cap="none" strike="noStrike">
              <a:solidFill>
                <a:srgbClr val="000000"/>
              </a:solidFill>
              <a:latin typeface="Arial"/>
              <a:ea typeface="Arial"/>
              <a:cs typeface="Arial"/>
              <a:sym typeface="Arial"/>
            </a:endParaRPr>
          </a:p>
        </p:txBody>
      </p:sp>
      <p:sp>
        <p:nvSpPr>
          <p:cNvPr id="36" name="Google Shape;36;p6"/>
          <p:cNvSpPr/>
          <p:nvPr/>
        </p:nvSpPr>
        <p:spPr>
          <a:xfrm>
            <a:off x="202019" y="765544"/>
            <a:ext cx="2179673" cy="2539134"/>
          </a:xfrm>
          <a:prstGeom prst="rect">
            <a:avLst/>
          </a:prstGeom>
          <a:noFill/>
          <a:ln cap="flat" cmpd="sng" w="9525">
            <a:solidFill>
              <a:srgbClr val="4A7DBA"/>
            </a:solidFill>
            <a:prstDash val="solid"/>
            <a:round/>
            <a:headEnd len="sm" w="sm" type="none"/>
            <a:tailEnd len="sm" w="sm" type="none"/>
          </a:ln>
          <a:effectLst>
            <a:outerShdw blurRad="40000" rotWithShape="0" dir="5400000" dist="23000">
              <a:srgbClr val="000000">
                <a:alpha val="3333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 name="Google Shape;37;p6"/>
          <p:cNvSpPr txBox="1"/>
          <p:nvPr/>
        </p:nvSpPr>
        <p:spPr>
          <a:xfrm>
            <a:off x="244549" y="790354"/>
            <a:ext cx="183943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B4F1"/>
                </a:solidFill>
                <a:latin typeface="Avenir"/>
                <a:ea typeface="Avenir"/>
                <a:cs typeface="Avenir"/>
                <a:sym typeface="Avenir"/>
              </a:rPr>
              <a:t>BUSINESS IMPACT</a:t>
            </a:r>
            <a:endParaRPr b="1" i="0" sz="1200" u="none" cap="none" strike="noStrike">
              <a:solidFill>
                <a:srgbClr val="00B4F1"/>
              </a:solidFill>
              <a:latin typeface="Avenir"/>
              <a:ea typeface="Avenir"/>
              <a:cs typeface="Avenir"/>
              <a:sym typeface="Avenir"/>
            </a:endParaRPr>
          </a:p>
        </p:txBody>
      </p:sp>
      <p:sp>
        <p:nvSpPr>
          <p:cNvPr id="38" name="Google Shape;38;p6"/>
          <p:cNvSpPr txBox="1"/>
          <p:nvPr/>
        </p:nvSpPr>
        <p:spPr>
          <a:xfrm>
            <a:off x="2480919" y="790354"/>
            <a:ext cx="244903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B4F1"/>
                </a:solidFill>
                <a:latin typeface="Avenir"/>
                <a:ea typeface="Avenir"/>
                <a:cs typeface="Avenir"/>
                <a:sym typeface="Avenir"/>
              </a:rPr>
              <a:t>PROJECT MANAGEMENT</a:t>
            </a:r>
            <a:endParaRPr b="1" i="0" sz="1200" u="none" cap="none" strike="noStrike">
              <a:solidFill>
                <a:srgbClr val="00B4F1"/>
              </a:solidFill>
              <a:latin typeface="Avenir"/>
              <a:ea typeface="Avenir"/>
              <a:cs typeface="Avenir"/>
              <a:sym typeface="Avenir"/>
            </a:endParaRPr>
          </a:p>
        </p:txBody>
      </p:sp>
      <p:sp>
        <p:nvSpPr>
          <p:cNvPr id="39" name="Google Shape;39;p6"/>
          <p:cNvSpPr/>
          <p:nvPr/>
        </p:nvSpPr>
        <p:spPr>
          <a:xfrm>
            <a:off x="2491576" y="769088"/>
            <a:ext cx="2179673" cy="4299146"/>
          </a:xfrm>
          <a:prstGeom prst="rect">
            <a:avLst/>
          </a:prstGeom>
          <a:noFill/>
          <a:ln cap="flat" cmpd="sng" w="9525">
            <a:solidFill>
              <a:srgbClr val="4A7DBA"/>
            </a:solidFill>
            <a:prstDash val="solid"/>
            <a:round/>
            <a:headEnd len="sm" w="sm" type="none"/>
            <a:tailEnd len="sm" w="sm" type="none"/>
          </a:ln>
          <a:effectLst>
            <a:outerShdw blurRad="40000" rotWithShape="0" dir="5400000" dist="23000">
              <a:srgbClr val="000000">
                <a:alpha val="3333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 name="Google Shape;40;p6"/>
          <p:cNvSpPr/>
          <p:nvPr/>
        </p:nvSpPr>
        <p:spPr>
          <a:xfrm>
            <a:off x="4781133" y="769088"/>
            <a:ext cx="2179673" cy="2539134"/>
          </a:xfrm>
          <a:prstGeom prst="rect">
            <a:avLst/>
          </a:prstGeom>
          <a:noFill/>
          <a:ln cap="flat" cmpd="sng" w="9525">
            <a:solidFill>
              <a:srgbClr val="4A7DBA"/>
            </a:solidFill>
            <a:prstDash val="solid"/>
            <a:round/>
            <a:headEnd len="sm" w="sm" type="none"/>
            <a:tailEnd len="sm" w="sm" type="none"/>
          </a:ln>
          <a:effectLst>
            <a:outerShdw blurRad="40000" rotWithShape="0" dir="5400000" dist="23000">
              <a:srgbClr val="000000">
                <a:alpha val="3333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 name="Google Shape;41;p6"/>
          <p:cNvSpPr txBox="1"/>
          <p:nvPr/>
        </p:nvSpPr>
        <p:spPr>
          <a:xfrm>
            <a:off x="4834296" y="811620"/>
            <a:ext cx="244903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B4F1"/>
                </a:solidFill>
                <a:latin typeface="Avenir"/>
                <a:ea typeface="Avenir"/>
                <a:cs typeface="Avenir"/>
                <a:sym typeface="Avenir"/>
              </a:rPr>
              <a:t>DB MANAGEMENT</a:t>
            </a:r>
            <a:endParaRPr b="1" i="0" sz="1200" u="none" cap="none" strike="noStrike">
              <a:solidFill>
                <a:srgbClr val="00B4F1"/>
              </a:solidFill>
              <a:latin typeface="Avenir"/>
              <a:ea typeface="Avenir"/>
              <a:cs typeface="Avenir"/>
              <a:sym typeface="Avenir"/>
            </a:endParaRPr>
          </a:p>
        </p:txBody>
      </p:sp>
      <p:sp>
        <p:nvSpPr>
          <p:cNvPr id="42" name="Google Shape;42;p6"/>
          <p:cNvSpPr txBox="1"/>
          <p:nvPr/>
        </p:nvSpPr>
        <p:spPr>
          <a:xfrm>
            <a:off x="202019" y="3515281"/>
            <a:ext cx="244903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B4F1"/>
                </a:solidFill>
                <a:latin typeface="Avenir"/>
                <a:ea typeface="Avenir"/>
                <a:cs typeface="Avenir"/>
                <a:sym typeface="Avenir"/>
              </a:rPr>
              <a:t>ANALYTICS</a:t>
            </a:r>
            <a:endParaRPr b="1" i="0" sz="1200" u="none" cap="none" strike="noStrike">
              <a:solidFill>
                <a:srgbClr val="00B4F1"/>
              </a:solidFill>
              <a:latin typeface="Avenir"/>
              <a:ea typeface="Avenir"/>
              <a:cs typeface="Avenir"/>
              <a:sym typeface="Avenir"/>
            </a:endParaRPr>
          </a:p>
        </p:txBody>
      </p:sp>
      <p:sp>
        <p:nvSpPr>
          <p:cNvPr id="43" name="Google Shape;43;p6"/>
          <p:cNvSpPr txBox="1"/>
          <p:nvPr/>
        </p:nvSpPr>
        <p:spPr>
          <a:xfrm>
            <a:off x="5170966" y="4218411"/>
            <a:ext cx="244903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B4F1"/>
                </a:solidFill>
                <a:latin typeface="Avenir"/>
                <a:ea typeface="Avenir"/>
                <a:cs typeface="Avenir"/>
                <a:sym typeface="Avenir"/>
              </a:rPr>
              <a:t>CODING</a:t>
            </a:r>
            <a:endParaRPr b="1" i="0" sz="1200" u="none" cap="none" strike="noStrike">
              <a:solidFill>
                <a:srgbClr val="00B4F1"/>
              </a:solidFill>
              <a:latin typeface="Avenir"/>
              <a:ea typeface="Avenir"/>
              <a:cs typeface="Avenir"/>
              <a:sym typeface="Avenir"/>
            </a:endParaRPr>
          </a:p>
        </p:txBody>
      </p:sp>
      <p:sp>
        <p:nvSpPr>
          <p:cNvPr id="44" name="Google Shape;44;p6"/>
          <p:cNvSpPr txBox="1"/>
          <p:nvPr/>
        </p:nvSpPr>
        <p:spPr>
          <a:xfrm>
            <a:off x="5170965" y="4644542"/>
            <a:ext cx="244903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B4F1"/>
                </a:solidFill>
                <a:latin typeface="Avenir"/>
                <a:ea typeface="Avenir"/>
                <a:cs typeface="Avenir"/>
                <a:sym typeface="Avenir"/>
              </a:rPr>
              <a:t>SYSTEMS MANAGEMENT</a:t>
            </a:r>
            <a:endParaRPr b="1" i="0" sz="1200" u="none" cap="none" strike="noStrike">
              <a:solidFill>
                <a:srgbClr val="00B4F1"/>
              </a:solidFill>
              <a:latin typeface="Avenir"/>
              <a:ea typeface="Avenir"/>
              <a:cs typeface="Avenir"/>
              <a:sym typeface="Avenir"/>
            </a:endParaRPr>
          </a:p>
        </p:txBody>
      </p:sp>
      <p:sp>
        <p:nvSpPr>
          <p:cNvPr id="45" name="Google Shape;45;p6"/>
          <p:cNvSpPr txBox="1"/>
          <p:nvPr/>
        </p:nvSpPr>
        <p:spPr>
          <a:xfrm>
            <a:off x="5170967" y="5068234"/>
            <a:ext cx="244903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B4F1"/>
                </a:solidFill>
                <a:latin typeface="Avenir"/>
                <a:ea typeface="Avenir"/>
                <a:cs typeface="Avenir"/>
                <a:sym typeface="Avenir"/>
              </a:rPr>
              <a:t>DISTRIBUTED COMPUTING</a:t>
            </a:r>
            <a:endParaRPr b="1" i="0" sz="1200" u="none" cap="none" strike="noStrike">
              <a:solidFill>
                <a:srgbClr val="00B4F1"/>
              </a:solidFill>
              <a:latin typeface="Avenir"/>
              <a:ea typeface="Avenir"/>
              <a:cs typeface="Avenir"/>
              <a:sym typeface="Avenir"/>
            </a:endParaRPr>
          </a:p>
        </p:txBody>
      </p:sp>
      <p:sp>
        <p:nvSpPr>
          <p:cNvPr id="46" name="Google Shape;46;p6"/>
          <p:cNvSpPr txBox="1"/>
          <p:nvPr/>
        </p:nvSpPr>
        <p:spPr>
          <a:xfrm>
            <a:off x="5165646" y="5554731"/>
            <a:ext cx="244903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B4F1"/>
                </a:solidFill>
                <a:latin typeface="Avenir"/>
                <a:ea typeface="Avenir"/>
                <a:cs typeface="Avenir"/>
                <a:sym typeface="Avenir"/>
              </a:rPr>
              <a:t>CLOUD</a:t>
            </a:r>
            <a:endParaRPr b="1" i="0" sz="1200" u="none" cap="none" strike="noStrike">
              <a:solidFill>
                <a:srgbClr val="00B4F1"/>
              </a:solidFill>
              <a:latin typeface="Avenir"/>
              <a:ea typeface="Avenir"/>
              <a:cs typeface="Avenir"/>
              <a:sym typeface="Avenir"/>
            </a:endParaRPr>
          </a:p>
        </p:txBody>
      </p:sp>
      <p:sp>
        <p:nvSpPr>
          <p:cNvPr id="47" name="Google Shape;47;p6"/>
          <p:cNvSpPr txBox="1"/>
          <p:nvPr/>
        </p:nvSpPr>
        <p:spPr>
          <a:xfrm>
            <a:off x="5165645" y="6088912"/>
            <a:ext cx="244903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00B4F1"/>
                </a:solidFill>
                <a:latin typeface="Avenir"/>
                <a:ea typeface="Avenir"/>
                <a:cs typeface="Avenir"/>
                <a:sym typeface="Avenir"/>
              </a:rPr>
              <a:t>ARCHITECTURE</a:t>
            </a:r>
            <a:endParaRPr b="1" i="0" sz="1200" u="none" cap="none" strike="noStrike">
              <a:solidFill>
                <a:srgbClr val="00B4F1"/>
              </a:solidFill>
              <a:latin typeface="Avenir"/>
              <a:ea typeface="Avenir"/>
              <a:cs typeface="Avenir"/>
              <a:sym typeface="Avenir"/>
            </a:endParaRPr>
          </a:p>
        </p:txBody>
      </p:sp>
      <p:sp>
        <p:nvSpPr>
          <p:cNvPr id="48" name="Google Shape;48;p6"/>
          <p:cNvSpPr txBox="1"/>
          <p:nvPr/>
        </p:nvSpPr>
        <p:spPr>
          <a:xfrm>
            <a:off x="2437146" y="1088619"/>
            <a:ext cx="2134854" cy="4108817"/>
          </a:xfrm>
          <a:prstGeom prst="rect">
            <a:avLst/>
          </a:prstGeom>
          <a:noFill/>
          <a:ln>
            <a:noFill/>
          </a:ln>
        </p:spPr>
        <p:txBody>
          <a:bodyPr anchorCtr="0" anchor="t" bIns="45700" lIns="91425" spcFirstLastPara="1" rIns="91425" wrap="square" tIns="45700">
            <a:spAutoFit/>
          </a:bodyPr>
          <a:lstStyle/>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Project management methodologies: Understand the main methodologies based on lean and agile principles: Agile, Scrum Framework, Kanban, Lean management; plan projects based on those tools</a:t>
            </a:r>
            <a:endParaRPr b="0" i="0" sz="1400" u="none" cap="none" strike="noStrike">
              <a:solidFill>
                <a:srgbClr val="000000"/>
              </a:solidFill>
              <a:latin typeface="Arial"/>
              <a:ea typeface="Arial"/>
              <a:cs typeface="Arial"/>
              <a:sym typeface="Arial"/>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Govern data projects towards the desired business goals</a:t>
            </a:r>
            <a:endParaRPr b="0" i="0" sz="900" u="none" cap="none" strike="noStrike">
              <a:solidFill>
                <a:schemeClr val="dk1"/>
              </a:solidFill>
              <a:latin typeface="Avenir"/>
              <a:ea typeface="Avenir"/>
              <a:cs typeface="Avenir"/>
              <a:sym typeface="Avenir"/>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Team work: Is able to work in a team efficiently;  Holds skills to manage multi-cultural teams</a:t>
            </a:r>
            <a:endParaRPr b="0" i="0" sz="1400" u="none" cap="none" strike="noStrike">
              <a:solidFill>
                <a:srgbClr val="000000"/>
              </a:solidFill>
              <a:latin typeface="Arial"/>
              <a:ea typeface="Arial"/>
              <a:cs typeface="Arial"/>
              <a:sym typeface="Arial"/>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Change management: Understand how the process of organizational change or transformation occurs; Is able to manage resistance to change; is familiar with a large set of tools to properly manage change and ensure project results</a:t>
            </a:r>
            <a:endParaRPr b="0" i="0" sz="1400" u="none" cap="none" strike="noStrike">
              <a:solidFill>
                <a:srgbClr val="000000"/>
              </a:solidFill>
              <a:latin typeface="Arial"/>
              <a:ea typeface="Arial"/>
              <a:cs typeface="Arial"/>
              <a:sym typeface="Arial"/>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Financials: Understand the basic concepts of accounting and financial analysis and reporting; project prioritization based on financial projections </a:t>
            </a:r>
            <a:endParaRPr b="0" i="0" sz="1400" u="none" cap="none" strike="noStrike">
              <a:solidFill>
                <a:srgbClr val="000000"/>
              </a:solidFill>
              <a:latin typeface="Arial"/>
              <a:ea typeface="Arial"/>
              <a:cs typeface="Arial"/>
              <a:sym typeface="Arial"/>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Risks: Understand basic risk and cybersecurity management and risk assessment principles </a:t>
            </a:r>
            <a:endParaRPr b="0" i="0" sz="900" u="none" cap="none" strike="noStrike">
              <a:solidFill>
                <a:schemeClr val="dk1"/>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venir"/>
              <a:ea typeface="Avenir"/>
              <a:cs typeface="Avenir"/>
              <a:sym typeface="Avenir"/>
            </a:endParaRPr>
          </a:p>
        </p:txBody>
      </p:sp>
      <p:sp>
        <p:nvSpPr>
          <p:cNvPr id="49" name="Google Shape;49;p6"/>
          <p:cNvSpPr txBox="1"/>
          <p:nvPr/>
        </p:nvSpPr>
        <p:spPr>
          <a:xfrm>
            <a:off x="4761010" y="1099252"/>
            <a:ext cx="2179672" cy="1200329"/>
          </a:xfrm>
          <a:prstGeom prst="rect">
            <a:avLst/>
          </a:prstGeom>
          <a:noFill/>
          <a:ln>
            <a:noFill/>
          </a:ln>
        </p:spPr>
        <p:txBody>
          <a:bodyPr anchorCtr="0" anchor="t" bIns="45700" lIns="91425" spcFirstLastPara="1" rIns="91425" wrap="square" tIns="45700">
            <a:spAutoFit/>
          </a:bodyPr>
          <a:lstStyle/>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Ability to characterize a business problem. Formulate a business problem as a Hypothesis question.</a:t>
            </a:r>
            <a:endParaRPr b="0" i="0" sz="1400" u="none" cap="none" strike="noStrike">
              <a:solidFill>
                <a:srgbClr val="000000"/>
              </a:solidFill>
              <a:latin typeface="Arial"/>
              <a:ea typeface="Arial"/>
              <a:cs typeface="Arial"/>
              <a:sym typeface="Arial"/>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Use of methodologies in the execution of the analytics cycle.</a:t>
            </a:r>
            <a:endParaRPr b="0" i="0" sz="900" u="none" cap="none" strike="noStrike">
              <a:solidFill>
                <a:schemeClr val="dk1"/>
              </a:solidFill>
              <a:latin typeface="Avenir"/>
              <a:ea typeface="Avenir"/>
              <a:cs typeface="Avenir"/>
              <a:sym typeface="Avenir"/>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Ability to plan for the execution of a project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venir"/>
              <a:ea typeface="Avenir"/>
              <a:cs typeface="Avenir"/>
              <a:sym typeface="Avenir"/>
            </a:endParaRPr>
          </a:p>
        </p:txBody>
      </p:sp>
      <p:sp>
        <p:nvSpPr>
          <p:cNvPr id="50" name="Google Shape;50;p6"/>
          <p:cNvSpPr txBox="1"/>
          <p:nvPr/>
        </p:nvSpPr>
        <p:spPr>
          <a:xfrm>
            <a:off x="202019" y="3895245"/>
            <a:ext cx="2179672" cy="1200329"/>
          </a:xfrm>
          <a:prstGeom prst="rect">
            <a:avLst/>
          </a:prstGeom>
          <a:noFill/>
          <a:ln>
            <a:noFill/>
          </a:ln>
        </p:spPr>
        <p:txBody>
          <a:bodyPr anchorCtr="0" anchor="t" bIns="45700" lIns="91425" spcFirstLastPara="1" rIns="91425" wrap="square" tIns="45700">
            <a:spAutoFit/>
          </a:bodyPr>
          <a:lstStyle/>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Ability to manage statistical tools like Excel, SPSS, SAS.</a:t>
            </a:r>
            <a:endParaRPr b="0" i="0" sz="1400" u="none" cap="none" strike="noStrike">
              <a:solidFill>
                <a:srgbClr val="000000"/>
              </a:solidFill>
              <a:latin typeface="Arial"/>
              <a:ea typeface="Arial"/>
              <a:cs typeface="Arial"/>
              <a:sym typeface="Arial"/>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Machine Learning</a:t>
            </a:r>
            <a:endParaRPr b="0" i="0" sz="1400" u="none" cap="none" strike="noStrike">
              <a:solidFill>
                <a:srgbClr val="000000"/>
              </a:solidFill>
              <a:latin typeface="Arial"/>
              <a:ea typeface="Arial"/>
              <a:cs typeface="Arial"/>
              <a:sym typeface="Arial"/>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Data Manipulation &amp; visualisation.</a:t>
            </a:r>
            <a:endParaRPr b="0" i="0" sz="1400" u="none" cap="none" strike="noStrike">
              <a:solidFill>
                <a:srgbClr val="000000"/>
              </a:solidFill>
              <a:latin typeface="Arial"/>
              <a:ea typeface="Arial"/>
              <a:cs typeface="Arial"/>
              <a:sym typeface="Arial"/>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Probability &amp; statistics. </a:t>
            </a:r>
            <a:endParaRPr b="0" i="0" sz="1400" u="none" cap="none" strike="noStrike">
              <a:solidFill>
                <a:srgbClr val="000000"/>
              </a:solidFill>
              <a:latin typeface="Arial"/>
              <a:ea typeface="Arial"/>
              <a:cs typeface="Arial"/>
              <a:sym typeface="Arial"/>
            </a:endParaRPr>
          </a:p>
          <a:p>
            <a:pPr indent="-179388" lvl="0" marL="179388" marR="0" rtl="0" algn="l">
              <a:lnSpc>
                <a:spcPct val="100000"/>
              </a:lnSpc>
              <a:spcBef>
                <a:spcPts val="0"/>
              </a:spcBef>
              <a:spcAft>
                <a:spcPts val="0"/>
              </a:spcAft>
              <a:buClr>
                <a:schemeClr val="dk1"/>
              </a:buClr>
              <a:buSzPts val="720"/>
              <a:buFont typeface="Noto Sans Symbols"/>
              <a:buChar char="❑"/>
            </a:pPr>
            <a:r>
              <a:rPr b="0" i="0" lang="en-GB" sz="900" u="none" cap="none" strike="noStrike">
                <a:solidFill>
                  <a:schemeClr val="dk1"/>
                </a:solidFill>
                <a:latin typeface="Avenir"/>
                <a:ea typeface="Avenir"/>
                <a:cs typeface="Avenir"/>
                <a:sym typeface="Avenir"/>
              </a:rPr>
              <a:t>Ability to identify trends and patterns in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720"/>
              <a:buFont typeface="Noto Sans Symbols"/>
              <a:buNone/>
            </a:pPr>
            <a:r>
              <a:t/>
            </a:r>
            <a:endParaRPr b="0" i="0" sz="900" u="none" cap="none" strike="noStrike">
              <a:solidFill>
                <a:schemeClr val="dk1"/>
              </a:solidFill>
              <a:latin typeface="Avenir"/>
              <a:ea typeface="Avenir"/>
              <a:cs typeface="Avenir"/>
              <a:sym typeface="Avenir"/>
            </a:endParaRPr>
          </a:p>
        </p:txBody>
      </p:sp>
      <p:sp>
        <p:nvSpPr>
          <p:cNvPr id="51" name="Google Shape;51;p6"/>
          <p:cNvSpPr/>
          <p:nvPr/>
        </p:nvSpPr>
        <p:spPr>
          <a:xfrm>
            <a:off x="205558" y="3522919"/>
            <a:ext cx="2179673" cy="2539134"/>
          </a:xfrm>
          <a:prstGeom prst="rect">
            <a:avLst/>
          </a:prstGeom>
          <a:noFill/>
          <a:ln cap="flat" cmpd="sng" w="9525">
            <a:solidFill>
              <a:srgbClr val="4A7DBA"/>
            </a:solidFill>
            <a:prstDash val="solid"/>
            <a:round/>
            <a:headEnd len="sm" w="sm" type="none"/>
            <a:tailEnd len="sm" w="sm" type="none"/>
          </a:ln>
          <a:effectLst>
            <a:outerShdw blurRad="40000" rotWithShape="0" dir="5400000" dist="23000">
              <a:srgbClr val="000000">
                <a:alpha val="3333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p:cSld name="Title &amp; Subtitle">
    <p:spTree>
      <p:nvGrpSpPr>
        <p:cNvPr id="52" name="Shape 52"/>
        <p:cNvGrpSpPr/>
        <p:nvPr/>
      </p:nvGrpSpPr>
      <p:grpSpPr>
        <a:xfrm>
          <a:off x="0" y="0"/>
          <a:ext cx="0" cy="0"/>
          <a:chOff x="0" y="0"/>
          <a:chExt cx="0" cy="0"/>
        </a:xfrm>
      </p:grpSpPr>
      <p:sp>
        <p:nvSpPr>
          <p:cNvPr id="53" name="Google Shape;53;p7"/>
          <p:cNvSpPr txBox="1"/>
          <p:nvPr>
            <p:ph type="title"/>
          </p:nvPr>
        </p:nvSpPr>
        <p:spPr>
          <a:xfrm>
            <a:off x="457200" y="472985"/>
            <a:ext cx="8229600" cy="557555"/>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 type="body"/>
          </p:nvPr>
        </p:nvSpPr>
        <p:spPr>
          <a:xfrm>
            <a:off x="457200" y="1056139"/>
            <a:ext cx="8229600" cy="356634"/>
          </a:xfrm>
          <a:prstGeom prst="rect">
            <a:avLst/>
          </a:prstGeom>
          <a:noFill/>
          <a:ln>
            <a:noFill/>
          </a:ln>
        </p:spPr>
        <p:txBody>
          <a:bodyPr anchorCtr="0" anchor="t" bIns="0" lIns="0" spcFirstLastPara="1" rIns="0" wrap="square" tIns="0">
            <a:normAutofit/>
          </a:bodyPr>
          <a:lstStyle>
            <a:lvl1pPr indent="-228600" lvl="0" marL="457200" algn="ctr">
              <a:lnSpc>
                <a:spcPct val="100000"/>
              </a:lnSpc>
              <a:spcBef>
                <a:spcPts val="360"/>
              </a:spcBef>
              <a:spcAft>
                <a:spcPts val="0"/>
              </a:spcAft>
              <a:buClr>
                <a:schemeClr val="dk1"/>
              </a:buClr>
              <a:buSzPts val="1800"/>
              <a:buNone/>
              <a:defRPr b="1" sz="1800"/>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5" name="Google Shape;55;p7"/>
          <p:cNvSpPr txBox="1"/>
          <p:nvPr/>
        </p:nvSpPr>
        <p:spPr>
          <a:xfrm>
            <a:off x="7620000" y="185776"/>
            <a:ext cx="131478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7F7F7F"/>
                </a:solidFill>
                <a:latin typeface="Arial"/>
                <a:ea typeface="Arial"/>
                <a:cs typeface="Arial"/>
                <a:sym typeface="Arial"/>
              </a:rPr>
              <a:t>MBDS 2020-2021</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out title">
  <p:cSld name="Content without title">
    <p:spTree>
      <p:nvGrpSpPr>
        <p:cNvPr id="56" name="Shape 56"/>
        <p:cNvGrpSpPr/>
        <p:nvPr/>
      </p:nvGrpSpPr>
      <p:grpSpPr>
        <a:xfrm>
          <a:off x="0" y="0"/>
          <a:ext cx="0" cy="0"/>
          <a:chOff x="0" y="0"/>
          <a:chExt cx="0" cy="0"/>
        </a:xfrm>
      </p:grpSpPr>
      <p:sp>
        <p:nvSpPr>
          <p:cNvPr id="57" name="Google Shape;57;p8"/>
          <p:cNvSpPr txBox="1"/>
          <p:nvPr>
            <p:ph idx="1" type="body"/>
          </p:nvPr>
        </p:nvSpPr>
        <p:spPr>
          <a:xfrm>
            <a:off x="457200" y="881349"/>
            <a:ext cx="8229600" cy="553046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Font typeface="Noto Sans Symbols"/>
              <a:buChar char="▪"/>
              <a:defRPr sz="2400"/>
            </a:lvl1pPr>
            <a:lvl2pPr indent="-355600" lvl="1" marL="914400" algn="l">
              <a:lnSpc>
                <a:spcPct val="100000"/>
              </a:lnSpc>
              <a:spcBef>
                <a:spcPts val="400"/>
              </a:spcBef>
              <a:spcAft>
                <a:spcPts val="0"/>
              </a:spcAft>
              <a:buClr>
                <a:schemeClr val="dk1"/>
              </a:buClr>
              <a:buSzPts val="2000"/>
              <a:buFont typeface="Noto Sans Symbols"/>
              <a:buChar char="▪"/>
              <a:defRPr sz="2000"/>
            </a:lvl2pPr>
            <a:lvl3pPr indent="-342900" lvl="2" marL="1371600" algn="l">
              <a:lnSpc>
                <a:spcPct val="100000"/>
              </a:lnSpc>
              <a:spcBef>
                <a:spcPts val="360"/>
              </a:spcBef>
              <a:spcAft>
                <a:spcPts val="0"/>
              </a:spcAft>
              <a:buClr>
                <a:schemeClr val="dk1"/>
              </a:buClr>
              <a:buSzPts val="1800"/>
              <a:buFont typeface="Noto Sans Symbols"/>
              <a:buChar char="▪"/>
              <a:defRPr sz="1800"/>
            </a:lvl3pPr>
            <a:lvl4pPr indent="-330200" lvl="3" marL="1828800" algn="l">
              <a:lnSpc>
                <a:spcPct val="100000"/>
              </a:lnSpc>
              <a:spcBef>
                <a:spcPts val="320"/>
              </a:spcBef>
              <a:spcAft>
                <a:spcPts val="0"/>
              </a:spcAft>
              <a:buClr>
                <a:schemeClr val="dk1"/>
              </a:buClr>
              <a:buSzPts val="1600"/>
              <a:buFont typeface="Noto Sans Symbols"/>
              <a:buChar char="▪"/>
              <a:defRPr sz="1600"/>
            </a:lvl4pPr>
            <a:lvl5pPr indent="-330200" lvl="4" marL="2286000" algn="l">
              <a:lnSpc>
                <a:spcPct val="100000"/>
              </a:lnSpc>
              <a:spcBef>
                <a:spcPts val="320"/>
              </a:spcBef>
              <a:spcAft>
                <a:spcPts val="0"/>
              </a:spcAft>
              <a:buClr>
                <a:schemeClr val="dk1"/>
              </a:buClr>
              <a:buSzPts val="1600"/>
              <a:buFont typeface="Noto Sans Symbols"/>
              <a:buChar char="▪"/>
              <a:defRPr sz="16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8" name="Google Shape;58;p8"/>
          <p:cNvSpPr txBox="1"/>
          <p:nvPr/>
        </p:nvSpPr>
        <p:spPr>
          <a:xfrm>
            <a:off x="7620000" y="185776"/>
            <a:ext cx="1314784"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7F7F7F"/>
                </a:solidFill>
                <a:latin typeface="Arial"/>
                <a:ea typeface="Arial"/>
                <a:cs typeface="Arial"/>
                <a:sym typeface="Arial"/>
              </a:rPr>
              <a:t>MBDS 2020-2021</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167585"/>
            <a:ext cx="8229600" cy="1143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341645"/>
            <a:ext cx="8229600" cy="5070169"/>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17500" lvl="4" marL="2286000" marR="0" rtl="0" algn="l">
              <a:lnSpc>
                <a:spcPct val="100000"/>
              </a:lnSpc>
              <a:spcBef>
                <a:spcPts val="28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Logo-BTS.jpg" id="12" name="Google Shape;12;p1"/>
          <p:cNvPicPr preferRelativeResize="0"/>
          <p:nvPr/>
        </p:nvPicPr>
        <p:blipFill rotWithShape="1">
          <a:blip r:embed="rId1">
            <a:alphaModFix/>
          </a:blip>
          <a:srcRect b="0" l="0" r="0" t="0"/>
          <a:stretch/>
        </p:blipFill>
        <p:spPr>
          <a:xfrm>
            <a:off x="121186" y="136525"/>
            <a:ext cx="2200275" cy="4873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majianglin2003.medium.com/pytorch-dataset-1b7273152f82" TargetMode="External"/><Relationship Id="rId4" Type="http://schemas.openxmlformats.org/officeDocument/2006/relationships/hyperlink" Target="https://pytorch.org/tutorials/beginner/data_loading_tutorial.html" TargetMode="External"/><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9"/>
          <p:cNvSpPr txBox="1"/>
          <p:nvPr>
            <p:ph idx="1" type="body"/>
          </p:nvPr>
        </p:nvSpPr>
        <p:spPr>
          <a:xfrm>
            <a:off x="546100" y="2810825"/>
            <a:ext cx="4815600" cy="1098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6857"/>
              <a:buFont typeface="Arial"/>
              <a:buNone/>
            </a:pPr>
            <a:r>
              <a:rPr lang="en-GB" sz="1400"/>
              <a:t>Laboratory 4</a:t>
            </a:r>
            <a:endParaRPr sz="1400"/>
          </a:p>
          <a:p>
            <a:pPr indent="0" lvl="0" marL="0" rtl="0" algn="l">
              <a:lnSpc>
                <a:spcPct val="100000"/>
              </a:lnSpc>
              <a:spcBef>
                <a:spcPts val="0"/>
              </a:spcBef>
              <a:spcAft>
                <a:spcPts val="0"/>
              </a:spcAft>
              <a:buClr>
                <a:schemeClr val="dk1"/>
              </a:buClr>
              <a:buSzPts val="6857"/>
              <a:buFont typeface="Arial"/>
              <a:buNone/>
            </a:pPr>
            <a:r>
              <a:t/>
            </a:r>
            <a:endParaRPr sz="1400"/>
          </a:p>
          <a:p>
            <a:pPr indent="0" lvl="0" marL="0" rtl="0" algn="l">
              <a:lnSpc>
                <a:spcPct val="100000"/>
              </a:lnSpc>
              <a:spcBef>
                <a:spcPts val="0"/>
              </a:spcBef>
              <a:spcAft>
                <a:spcPts val="0"/>
              </a:spcAft>
              <a:buClr>
                <a:schemeClr val="dk1"/>
              </a:buClr>
              <a:buSzPts val="1100"/>
              <a:buFont typeface="Arial"/>
              <a:buNone/>
            </a:pPr>
            <a:r>
              <a:rPr lang="en-GB" sz="2900">
                <a:latin typeface="Ubuntu"/>
                <a:ea typeface="Ubuntu"/>
                <a:cs typeface="Ubuntu"/>
                <a:sym typeface="Ubuntu"/>
              </a:rPr>
              <a:t>Multi-Layer Perceptrons</a:t>
            </a:r>
            <a:endParaRPr sz="2900">
              <a:latin typeface="Ubuntu"/>
              <a:ea typeface="Ubuntu"/>
              <a:cs typeface="Ubuntu"/>
              <a:sym typeface="Ubuntu"/>
            </a:endParaRPr>
          </a:p>
        </p:txBody>
      </p:sp>
      <p:pic>
        <p:nvPicPr>
          <p:cNvPr id="64" name="Google Shape;64;p9"/>
          <p:cNvPicPr preferRelativeResize="0"/>
          <p:nvPr/>
        </p:nvPicPr>
        <p:blipFill rotWithShape="1">
          <a:blip r:embed="rId3">
            <a:alphaModFix/>
          </a:blip>
          <a:srcRect b="0" l="0" r="0" t="0"/>
          <a:stretch/>
        </p:blipFill>
        <p:spPr>
          <a:xfrm>
            <a:off x="868007" y="4859000"/>
            <a:ext cx="1184867" cy="1572802"/>
          </a:xfrm>
          <a:prstGeom prst="rect">
            <a:avLst/>
          </a:prstGeom>
          <a:noFill/>
          <a:ln>
            <a:noFill/>
          </a:ln>
        </p:spPr>
      </p:pic>
      <p:sp>
        <p:nvSpPr>
          <p:cNvPr id="65" name="Google Shape;65;p9"/>
          <p:cNvSpPr txBox="1"/>
          <p:nvPr/>
        </p:nvSpPr>
        <p:spPr>
          <a:xfrm>
            <a:off x="546100" y="4272300"/>
            <a:ext cx="6177300" cy="23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FFFFFF"/>
                </a:solidFill>
                <a:latin typeface="Arial"/>
                <a:ea typeface="Arial"/>
                <a:cs typeface="Arial"/>
                <a:sym typeface="Arial"/>
              </a:rPr>
              <a:t>Master in Big Data Solutions 2020-2021 - Artificial Intelligence</a:t>
            </a:r>
            <a:endParaRPr b="0" i="0" sz="1400" u="none" cap="none" strike="noStrike">
              <a:solidFill>
                <a:srgbClr val="000000"/>
              </a:solidFill>
              <a:latin typeface="Arial"/>
              <a:ea typeface="Arial"/>
              <a:cs typeface="Arial"/>
              <a:sym typeface="Arial"/>
            </a:endParaRPr>
          </a:p>
        </p:txBody>
      </p:sp>
      <p:sp>
        <p:nvSpPr>
          <p:cNvPr id="66" name="Google Shape;66;p9"/>
          <p:cNvSpPr txBox="1"/>
          <p:nvPr/>
        </p:nvSpPr>
        <p:spPr>
          <a:xfrm>
            <a:off x="2476876" y="5636800"/>
            <a:ext cx="1872600" cy="459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Luis Salgueiro</a:t>
            </a:r>
            <a:endParaRPr b="0" i="1" sz="1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luis.salgueiro@bts.tech</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457200" y="625385"/>
            <a:ext cx="8229600" cy="557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Torch.nn for define the Network</a:t>
            </a:r>
            <a:endParaRPr/>
          </a:p>
        </p:txBody>
      </p:sp>
      <p:sp>
        <p:nvSpPr>
          <p:cNvPr id="138" name="Google Shape;138;p18"/>
          <p:cNvSpPr txBox="1"/>
          <p:nvPr/>
        </p:nvSpPr>
        <p:spPr>
          <a:xfrm>
            <a:off x="424500" y="1390525"/>
            <a:ext cx="8284800" cy="7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800">
                <a:latin typeface="Ubuntu"/>
                <a:ea typeface="Ubuntu"/>
                <a:cs typeface="Ubuntu"/>
                <a:sym typeface="Ubuntu"/>
              </a:rPr>
              <a:t>Explore the parameters and other attributes</a:t>
            </a:r>
            <a:endParaRPr b="0" i="0" sz="1800" u="none" cap="none" strike="noStrike">
              <a:solidFill>
                <a:srgbClr val="000000"/>
              </a:solidFill>
              <a:latin typeface="Ubuntu"/>
              <a:ea typeface="Ubuntu"/>
              <a:cs typeface="Ubuntu"/>
              <a:sym typeface="Ubuntu"/>
            </a:endParaRPr>
          </a:p>
          <a:p>
            <a:pPr indent="0" lvl="0" marL="457200" marR="0" rtl="0" algn="l">
              <a:lnSpc>
                <a:spcPct val="100000"/>
              </a:lnSpc>
              <a:spcBef>
                <a:spcPts val="0"/>
              </a:spcBef>
              <a:spcAft>
                <a:spcPts val="0"/>
              </a:spcAft>
              <a:buNone/>
            </a:pPr>
            <a:r>
              <a:t/>
            </a:r>
            <a:endParaRPr sz="1800">
              <a:latin typeface="Ubuntu"/>
              <a:ea typeface="Ubuntu"/>
              <a:cs typeface="Ubuntu"/>
              <a:sym typeface="Ubuntu"/>
            </a:endParaRPr>
          </a:p>
        </p:txBody>
      </p:sp>
      <p:sp>
        <p:nvSpPr>
          <p:cNvPr id="139" name="Google Shape;139;p18"/>
          <p:cNvSpPr txBox="1"/>
          <p:nvPr/>
        </p:nvSpPr>
        <p:spPr>
          <a:xfrm>
            <a:off x="99100" y="6379900"/>
            <a:ext cx="7276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900">
                <a:solidFill>
                  <a:schemeClr val="dk1"/>
                </a:solidFill>
              </a:rPr>
              <a:t>Credits: https://h1ros.github.io/posts/3-ways-of-creating-a-neural-network-in-pytorch/</a:t>
            </a:r>
            <a:endParaRPr sz="900"/>
          </a:p>
          <a:p>
            <a:pPr indent="0" lvl="0" marL="0" rtl="0" algn="l">
              <a:spcBef>
                <a:spcPts val="0"/>
              </a:spcBef>
              <a:spcAft>
                <a:spcPts val="0"/>
              </a:spcAft>
              <a:buNone/>
            </a:pPr>
            <a:r>
              <a:t/>
            </a:r>
            <a:endParaRPr/>
          </a:p>
        </p:txBody>
      </p:sp>
      <p:pic>
        <p:nvPicPr>
          <p:cNvPr id="140" name="Google Shape;140;p18"/>
          <p:cNvPicPr preferRelativeResize="0"/>
          <p:nvPr/>
        </p:nvPicPr>
        <p:blipFill>
          <a:blip r:embed="rId3">
            <a:alphaModFix/>
          </a:blip>
          <a:stretch>
            <a:fillRect/>
          </a:stretch>
        </p:blipFill>
        <p:spPr>
          <a:xfrm>
            <a:off x="381000" y="2126425"/>
            <a:ext cx="4484030" cy="3720076"/>
          </a:xfrm>
          <a:prstGeom prst="rect">
            <a:avLst/>
          </a:prstGeom>
          <a:noFill/>
          <a:ln>
            <a:noFill/>
          </a:ln>
        </p:spPr>
      </p:pic>
      <p:pic>
        <p:nvPicPr>
          <p:cNvPr id="141" name="Google Shape;141;p18"/>
          <p:cNvPicPr preferRelativeResize="0"/>
          <p:nvPr/>
        </p:nvPicPr>
        <p:blipFill>
          <a:blip r:embed="rId4">
            <a:alphaModFix/>
          </a:blip>
          <a:stretch>
            <a:fillRect/>
          </a:stretch>
        </p:blipFill>
        <p:spPr>
          <a:xfrm>
            <a:off x="4865025" y="2126425"/>
            <a:ext cx="4126577" cy="39100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457200" y="625385"/>
            <a:ext cx="8229600" cy="557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The class Dataset</a:t>
            </a:r>
            <a:endParaRPr/>
          </a:p>
        </p:txBody>
      </p:sp>
      <p:sp>
        <p:nvSpPr>
          <p:cNvPr id="147" name="Google Shape;147;p19"/>
          <p:cNvSpPr txBox="1"/>
          <p:nvPr/>
        </p:nvSpPr>
        <p:spPr>
          <a:xfrm>
            <a:off x="99100" y="6379900"/>
            <a:ext cx="7276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900">
                <a:solidFill>
                  <a:schemeClr val="dk1"/>
                </a:solidFill>
              </a:rPr>
              <a:t>Credits: Deep Learning with Pytorch. 2020</a:t>
            </a:r>
            <a:endParaRPr sz="900"/>
          </a:p>
          <a:p>
            <a:pPr indent="0" lvl="0" marL="0" rtl="0" algn="l">
              <a:spcBef>
                <a:spcPts val="0"/>
              </a:spcBef>
              <a:spcAft>
                <a:spcPts val="0"/>
              </a:spcAft>
              <a:buNone/>
            </a:pPr>
            <a:r>
              <a:t/>
            </a:r>
            <a:endParaRPr/>
          </a:p>
        </p:txBody>
      </p:sp>
      <p:pic>
        <p:nvPicPr>
          <p:cNvPr id="148" name="Google Shape;148;p19"/>
          <p:cNvPicPr preferRelativeResize="0"/>
          <p:nvPr/>
        </p:nvPicPr>
        <p:blipFill>
          <a:blip r:embed="rId3">
            <a:alphaModFix/>
          </a:blip>
          <a:stretch>
            <a:fillRect/>
          </a:stretch>
        </p:blipFill>
        <p:spPr>
          <a:xfrm>
            <a:off x="724825" y="2425285"/>
            <a:ext cx="7496175" cy="2847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457200" y="625385"/>
            <a:ext cx="8229600" cy="557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The class Dataset</a:t>
            </a:r>
            <a:endParaRPr/>
          </a:p>
        </p:txBody>
      </p:sp>
      <p:sp>
        <p:nvSpPr>
          <p:cNvPr id="154" name="Google Shape;154;p20"/>
          <p:cNvSpPr txBox="1"/>
          <p:nvPr/>
        </p:nvSpPr>
        <p:spPr>
          <a:xfrm>
            <a:off x="99100" y="6379900"/>
            <a:ext cx="7276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900">
                <a:solidFill>
                  <a:schemeClr val="dk1"/>
                </a:solidFill>
              </a:rPr>
              <a:t>Credits: </a:t>
            </a:r>
            <a:r>
              <a:rPr lang="en-GB" sz="900" u="sng">
                <a:solidFill>
                  <a:schemeClr val="hlink"/>
                </a:solidFill>
                <a:hlinkClick r:id="rId3"/>
              </a:rPr>
              <a:t>https://majianglin2003.medium.com/pytorch-dataset-1b7273152f82</a:t>
            </a:r>
            <a:endParaRPr sz="900">
              <a:solidFill>
                <a:schemeClr val="dk1"/>
              </a:solidFill>
            </a:endParaRPr>
          </a:p>
          <a:p>
            <a:pPr indent="0" lvl="0" marL="0" rtl="0" algn="l">
              <a:spcBef>
                <a:spcPts val="0"/>
              </a:spcBef>
              <a:spcAft>
                <a:spcPts val="0"/>
              </a:spcAft>
              <a:buClr>
                <a:schemeClr val="dk1"/>
              </a:buClr>
              <a:buSzPts val="1100"/>
              <a:buFont typeface="Arial"/>
              <a:buNone/>
            </a:pPr>
            <a:r>
              <a:rPr lang="en-GB" sz="900" u="sng">
                <a:solidFill>
                  <a:schemeClr val="hlink"/>
                </a:solidFill>
                <a:hlinkClick r:id="rId4"/>
              </a:rPr>
              <a:t>https://pytorch.org/tutorials/beginner/data_loading_tutorial.html</a:t>
            </a:r>
            <a:endParaRPr sz="900">
              <a:solidFill>
                <a:schemeClr val="dk1"/>
              </a:solidFill>
            </a:endParaRPr>
          </a:p>
          <a:p>
            <a:pPr indent="0" lvl="0" marL="0" rtl="0" algn="l">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Clr>
                <a:schemeClr val="dk1"/>
              </a:buClr>
              <a:buSzPts val="1100"/>
              <a:buFont typeface="Arial"/>
              <a:buNone/>
            </a:pPr>
            <a:r>
              <a:t/>
            </a:r>
            <a:endParaRPr sz="900">
              <a:solidFill>
                <a:schemeClr val="dk1"/>
              </a:solidFill>
            </a:endParaRPr>
          </a:p>
        </p:txBody>
      </p:sp>
      <p:pic>
        <p:nvPicPr>
          <p:cNvPr id="155" name="Google Shape;155;p20"/>
          <p:cNvPicPr preferRelativeResize="0"/>
          <p:nvPr/>
        </p:nvPicPr>
        <p:blipFill>
          <a:blip r:embed="rId5">
            <a:alphaModFix/>
          </a:blip>
          <a:stretch>
            <a:fillRect/>
          </a:stretch>
        </p:blipFill>
        <p:spPr>
          <a:xfrm>
            <a:off x="1828800" y="1335485"/>
            <a:ext cx="5338810" cy="489201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457200" y="625385"/>
            <a:ext cx="8229600" cy="557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The class DataLoader</a:t>
            </a:r>
            <a:endParaRPr/>
          </a:p>
        </p:txBody>
      </p:sp>
      <p:sp>
        <p:nvSpPr>
          <p:cNvPr id="161" name="Google Shape;161;p21"/>
          <p:cNvSpPr txBox="1"/>
          <p:nvPr/>
        </p:nvSpPr>
        <p:spPr>
          <a:xfrm>
            <a:off x="99100" y="6379900"/>
            <a:ext cx="727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900">
                <a:solidFill>
                  <a:schemeClr val="dk1"/>
                </a:solidFill>
              </a:rPr>
              <a:t>Credits: Deep Learning with Pytorch 2020.</a:t>
            </a:r>
            <a:endParaRPr sz="900">
              <a:solidFill>
                <a:schemeClr val="dk1"/>
              </a:solidFill>
            </a:endParaRPr>
          </a:p>
          <a:p>
            <a:pPr indent="0" lvl="0" marL="0" rtl="0" algn="l">
              <a:spcBef>
                <a:spcPts val="0"/>
              </a:spcBef>
              <a:spcAft>
                <a:spcPts val="0"/>
              </a:spcAft>
              <a:buClr>
                <a:schemeClr val="dk1"/>
              </a:buClr>
              <a:buSzPts val="1100"/>
              <a:buFont typeface="Arial"/>
              <a:buNone/>
            </a:pPr>
            <a:r>
              <a:t/>
            </a:r>
            <a:endParaRPr sz="900">
              <a:solidFill>
                <a:schemeClr val="dk1"/>
              </a:solidFill>
            </a:endParaRPr>
          </a:p>
        </p:txBody>
      </p:sp>
      <p:pic>
        <p:nvPicPr>
          <p:cNvPr id="162" name="Google Shape;162;p21"/>
          <p:cNvPicPr preferRelativeResize="0"/>
          <p:nvPr/>
        </p:nvPicPr>
        <p:blipFill>
          <a:blip r:embed="rId3">
            <a:alphaModFix/>
          </a:blip>
          <a:stretch>
            <a:fillRect/>
          </a:stretch>
        </p:blipFill>
        <p:spPr>
          <a:xfrm>
            <a:off x="1066800" y="1335485"/>
            <a:ext cx="6772275" cy="1914525"/>
          </a:xfrm>
          <a:prstGeom prst="rect">
            <a:avLst/>
          </a:prstGeom>
          <a:noFill/>
          <a:ln>
            <a:noFill/>
          </a:ln>
        </p:spPr>
      </p:pic>
      <p:pic>
        <p:nvPicPr>
          <p:cNvPr id="163" name="Google Shape;163;p21"/>
          <p:cNvPicPr preferRelativeResize="0"/>
          <p:nvPr/>
        </p:nvPicPr>
        <p:blipFill>
          <a:blip r:embed="rId4">
            <a:alphaModFix/>
          </a:blip>
          <a:stretch>
            <a:fillRect/>
          </a:stretch>
        </p:blipFill>
        <p:spPr>
          <a:xfrm>
            <a:off x="152400" y="3402410"/>
            <a:ext cx="8839199" cy="2824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457200" y="625385"/>
            <a:ext cx="8229600" cy="557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The class DataLoader</a:t>
            </a:r>
            <a:endParaRPr/>
          </a:p>
        </p:txBody>
      </p:sp>
      <p:sp>
        <p:nvSpPr>
          <p:cNvPr id="169" name="Google Shape;169;p22"/>
          <p:cNvSpPr txBox="1"/>
          <p:nvPr/>
        </p:nvSpPr>
        <p:spPr>
          <a:xfrm>
            <a:off x="99100" y="6379900"/>
            <a:ext cx="727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900">
                <a:solidFill>
                  <a:schemeClr val="dk1"/>
                </a:solidFill>
              </a:rPr>
              <a:t>Credits: Deep Learning with Pytorch 2020.</a:t>
            </a:r>
            <a:endParaRPr sz="900">
              <a:solidFill>
                <a:schemeClr val="dk1"/>
              </a:solidFill>
            </a:endParaRPr>
          </a:p>
          <a:p>
            <a:pPr indent="0" lvl="0" marL="0" rtl="0" algn="l">
              <a:spcBef>
                <a:spcPts val="0"/>
              </a:spcBef>
              <a:spcAft>
                <a:spcPts val="0"/>
              </a:spcAft>
              <a:buClr>
                <a:schemeClr val="dk1"/>
              </a:buClr>
              <a:buSzPts val="1100"/>
              <a:buFont typeface="Arial"/>
              <a:buNone/>
            </a:pPr>
            <a:r>
              <a:t/>
            </a:r>
            <a:endParaRPr sz="900">
              <a:solidFill>
                <a:schemeClr val="dk1"/>
              </a:solidFill>
            </a:endParaRPr>
          </a:p>
        </p:txBody>
      </p:sp>
      <p:pic>
        <p:nvPicPr>
          <p:cNvPr id="170" name="Google Shape;170;p22"/>
          <p:cNvPicPr preferRelativeResize="0"/>
          <p:nvPr/>
        </p:nvPicPr>
        <p:blipFill>
          <a:blip r:embed="rId3">
            <a:alphaModFix/>
          </a:blip>
          <a:stretch>
            <a:fillRect/>
          </a:stretch>
        </p:blipFill>
        <p:spPr>
          <a:xfrm>
            <a:off x="1371600" y="1335485"/>
            <a:ext cx="7020471" cy="48920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457200" y="625385"/>
            <a:ext cx="8229600" cy="557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Torchvision</a:t>
            </a:r>
            <a:endParaRPr/>
          </a:p>
        </p:txBody>
      </p:sp>
      <p:sp>
        <p:nvSpPr>
          <p:cNvPr id="176" name="Google Shape;176;p23"/>
          <p:cNvSpPr txBox="1"/>
          <p:nvPr/>
        </p:nvSpPr>
        <p:spPr>
          <a:xfrm>
            <a:off x="99100" y="6379900"/>
            <a:ext cx="727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900">
                <a:solidFill>
                  <a:schemeClr val="dk1"/>
                </a:solidFill>
              </a:rPr>
              <a:t>Credits: </a:t>
            </a:r>
            <a:r>
              <a:rPr lang="en-GB" sz="900">
                <a:solidFill>
                  <a:schemeClr val="dk1"/>
                </a:solidFill>
              </a:rPr>
              <a:t>https://pytorch.org/vision/stable/index.html</a:t>
            </a:r>
            <a:endParaRPr sz="900">
              <a:solidFill>
                <a:schemeClr val="dk1"/>
              </a:solidFill>
            </a:endParaRPr>
          </a:p>
          <a:p>
            <a:pPr indent="0" lvl="0" marL="0" rtl="0" algn="l">
              <a:spcBef>
                <a:spcPts val="0"/>
              </a:spcBef>
              <a:spcAft>
                <a:spcPts val="0"/>
              </a:spcAft>
              <a:buClr>
                <a:schemeClr val="dk1"/>
              </a:buClr>
              <a:buSzPts val="1100"/>
              <a:buFont typeface="Arial"/>
              <a:buNone/>
            </a:pPr>
            <a:r>
              <a:t/>
            </a:r>
            <a:endParaRPr sz="900">
              <a:solidFill>
                <a:schemeClr val="dk1"/>
              </a:solidFill>
            </a:endParaRPr>
          </a:p>
        </p:txBody>
      </p:sp>
      <p:pic>
        <p:nvPicPr>
          <p:cNvPr id="177" name="Google Shape;177;p23"/>
          <p:cNvPicPr preferRelativeResize="0"/>
          <p:nvPr/>
        </p:nvPicPr>
        <p:blipFill>
          <a:blip r:embed="rId3">
            <a:alphaModFix/>
          </a:blip>
          <a:stretch>
            <a:fillRect/>
          </a:stretch>
        </p:blipFill>
        <p:spPr>
          <a:xfrm>
            <a:off x="304800" y="1335485"/>
            <a:ext cx="7714332" cy="4892015"/>
          </a:xfrm>
          <a:prstGeom prst="rect">
            <a:avLst/>
          </a:prstGeom>
          <a:noFill/>
          <a:ln>
            <a:noFill/>
          </a:ln>
        </p:spPr>
      </p:pic>
      <p:pic>
        <p:nvPicPr>
          <p:cNvPr id="178" name="Google Shape;178;p23"/>
          <p:cNvPicPr preferRelativeResize="0"/>
          <p:nvPr/>
        </p:nvPicPr>
        <p:blipFill>
          <a:blip r:embed="rId4">
            <a:alphaModFix/>
          </a:blip>
          <a:stretch>
            <a:fillRect/>
          </a:stretch>
        </p:blipFill>
        <p:spPr>
          <a:xfrm>
            <a:off x="7291388" y="1262063"/>
            <a:ext cx="1571625" cy="4486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457200" y="701585"/>
            <a:ext cx="8229600" cy="557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Laboratory </a:t>
            </a:r>
            <a:r>
              <a:rPr lang="en-GB" sz="2800">
                <a:solidFill>
                  <a:srgbClr val="3C78D8"/>
                </a:solidFill>
                <a:latin typeface="Ubuntu"/>
                <a:ea typeface="Ubuntu"/>
                <a:cs typeface="Ubuntu"/>
                <a:sym typeface="Ubuntu"/>
              </a:rPr>
              <a:t>exercise</a:t>
            </a:r>
            <a:endParaRPr/>
          </a:p>
        </p:txBody>
      </p:sp>
      <p:sp>
        <p:nvSpPr>
          <p:cNvPr id="184" name="Google Shape;184;p24"/>
          <p:cNvSpPr txBox="1"/>
          <p:nvPr/>
        </p:nvSpPr>
        <p:spPr>
          <a:xfrm>
            <a:off x="297425" y="1508825"/>
            <a:ext cx="79257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Build a MLP for classify the MNIST dataset</a:t>
            </a:r>
            <a:endParaRPr/>
          </a:p>
          <a:p>
            <a:pPr indent="0" lvl="0" marL="457200" rtl="0" algn="l">
              <a:spcBef>
                <a:spcPts val="0"/>
              </a:spcBef>
              <a:spcAft>
                <a:spcPts val="0"/>
              </a:spcAft>
              <a:buNone/>
            </a:pPr>
            <a:r>
              <a:t/>
            </a:r>
            <a:endParaRPr/>
          </a:p>
        </p:txBody>
      </p:sp>
      <p:pic>
        <p:nvPicPr>
          <p:cNvPr id="185" name="Google Shape;185;p24"/>
          <p:cNvPicPr preferRelativeResize="0"/>
          <p:nvPr/>
        </p:nvPicPr>
        <p:blipFill>
          <a:blip r:embed="rId3">
            <a:alphaModFix/>
          </a:blip>
          <a:stretch>
            <a:fillRect/>
          </a:stretch>
        </p:blipFill>
        <p:spPr>
          <a:xfrm>
            <a:off x="1473350" y="2265800"/>
            <a:ext cx="5905034" cy="4428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p:nvPr/>
        </p:nvSpPr>
        <p:spPr>
          <a:xfrm>
            <a:off x="0" y="1728788"/>
            <a:ext cx="9144000" cy="2947987"/>
          </a:xfrm>
          <a:prstGeom prst="rect">
            <a:avLst/>
          </a:prstGeom>
          <a:solidFill>
            <a:srgbClr val="009D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91" name="Google Shape;191;p25"/>
          <p:cNvPicPr preferRelativeResize="0"/>
          <p:nvPr/>
        </p:nvPicPr>
        <p:blipFill rotWithShape="1">
          <a:blip r:embed="rId3">
            <a:alphaModFix/>
          </a:blip>
          <a:srcRect b="0" l="0" r="0" t="0"/>
          <a:stretch/>
        </p:blipFill>
        <p:spPr>
          <a:xfrm>
            <a:off x="1892300" y="1728788"/>
            <a:ext cx="5384800" cy="29479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0"/>
          <p:cNvSpPr txBox="1"/>
          <p:nvPr>
            <p:ph type="title"/>
          </p:nvPr>
        </p:nvSpPr>
        <p:spPr>
          <a:xfrm>
            <a:off x="457200" y="173114"/>
            <a:ext cx="8229600" cy="11430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Reminder</a:t>
            </a:r>
            <a:endParaRPr/>
          </a:p>
        </p:txBody>
      </p:sp>
      <p:sp>
        <p:nvSpPr>
          <p:cNvPr id="72" name="Google Shape;72;p10"/>
          <p:cNvSpPr txBox="1"/>
          <p:nvPr>
            <p:ph idx="1" type="body"/>
          </p:nvPr>
        </p:nvSpPr>
        <p:spPr>
          <a:xfrm>
            <a:off x="457200" y="1522758"/>
            <a:ext cx="8229600" cy="490007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400"/>
              <a:buNone/>
            </a:pPr>
            <a:r>
              <a:rPr b="1" lang="en-GB" sz="1900">
                <a:solidFill>
                  <a:srgbClr val="000000"/>
                </a:solidFill>
                <a:latin typeface="Ubuntu"/>
                <a:ea typeface="Ubuntu"/>
                <a:cs typeface="Ubuntu"/>
                <a:sym typeface="Ubuntu"/>
              </a:rPr>
              <a:t>Is this webinar being recorded?</a:t>
            </a:r>
            <a:endParaRPr b="1" sz="1900">
              <a:solidFill>
                <a:srgbClr val="000000"/>
              </a:solidFill>
              <a:latin typeface="Ubuntu"/>
              <a:ea typeface="Ubuntu"/>
              <a:cs typeface="Ubuntu"/>
              <a:sym typeface="Ubuntu"/>
            </a:endParaRPr>
          </a:p>
          <a:p>
            <a:pPr indent="-190500" lvl="0" marL="342900" rtl="0" algn="l">
              <a:lnSpc>
                <a:spcPct val="100000"/>
              </a:lnSpc>
              <a:spcBef>
                <a:spcPts val="480"/>
              </a:spcBef>
              <a:spcAft>
                <a:spcPts val="0"/>
              </a:spcAft>
              <a:buClr>
                <a:schemeClr val="dk1"/>
              </a:buClr>
              <a:buSzPts val="2400"/>
              <a:buFont typeface="Noto Sans Symbols"/>
              <a:buNone/>
            </a:pPr>
            <a:r>
              <a:t/>
            </a:r>
            <a:endParaRPr/>
          </a:p>
        </p:txBody>
      </p:sp>
      <p:pic>
        <p:nvPicPr>
          <p:cNvPr id="73" name="Google Shape;73;p10"/>
          <p:cNvPicPr preferRelativeResize="0"/>
          <p:nvPr/>
        </p:nvPicPr>
        <p:blipFill rotWithShape="1">
          <a:blip r:embed="rId3">
            <a:alphaModFix/>
          </a:blip>
          <a:srcRect b="0" l="0" r="0" t="0"/>
          <a:stretch/>
        </p:blipFill>
        <p:spPr>
          <a:xfrm>
            <a:off x="2623725" y="2365950"/>
            <a:ext cx="4288450" cy="2401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1"/>
          <p:cNvSpPr txBox="1"/>
          <p:nvPr>
            <p:ph type="title"/>
          </p:nvPr>
        </p:nvSpPr>
        <p:spPr>
          <a:xfrm>
            <a:off x="457200" y="625385"/>
            <a:ext cx="8229600" cy="557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Multi-Layer </a:t>
            </a:r>
            <a:r>
              <a:rPr lang="en-GB" sz="2800">
                <a:solidFill>
                  <a:srgbClr val="3C78D8"/>
                </a:solidFill>
                <a:latin typeface="Ubuntu"/>
                <a:ea typeface="Ubuntu"/>
                <a:cs typeface="Ubuntu"/>
                <a:sym typeface="Ubuntu"/>
              </a:rPr>
              <a:t>Perceptron (MLP)</a:t>
            </a:r>
            <a:endParaRPr/>
          </a:p>
        </p:txBody>
      </p:sp>
      <p:sp>
        <p:nvSpPr>
          <p:cNvPr id="79" name="Google Shape;79;p11"/>
          <p:cNvSpPr txBox="1"/>
          <p:nvPr/>
        </p:nvSpPr>
        <p:spPr>
          <a:xfrm>
            <a:off x="424500" y="1390525"/>
            <a:ext cx="8284800" cy="7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800">
                <a:latin typeface="Ubuntu"/>
                <a:ea typeface="Ubuntu"/>
                <a:cs typeface="Ubuntu"/>
                <a:sym typeface="Ubuntu"/>
              </a:rPr>
              <a:t>The </a:t>
            </a:r>
            <a:r>
              <a:rPr lang="en-GB" sz="1800">
                <a:latin typeface="Ubuntu"/>
                <a:ea typeface="Ubuntu"/>
                <a:cs typeface="Ubuntu"/>
                <a:sym typeface="Ubuntu"/>
              </a:rPr>
              <a:t>connection</a:t>
            </a:r>
            <a:r>
              <a:rPr lang="en-GB" sz="1800">
                <a:latin typeface="Ubuntu"/>
                <a:ea typeface="Ubuntu"/>
                <a:cs typeface="Ubuntu"/>
                <a:sym typeface="Ubuntu"/>
              </a:rPr>
              <a:t> of several perceptrons is called MLP.</a:t>
            </a:r>
            <a:endParaRPr sz="1800">
              <a:latin typeface="Ubuntu"/>
              <a:ea typeface="Ubuntu"/>
              <a:cs typeface="Ubuntu"/>
              <a:sym typeface="Ubuntu"/>
            </a:endParaRPr>
          </a:p>
          <a:p>
            <a:pPr indent="0" lvl="0" marL="0" marR="0" rtl="0" algn="l">
              <a:lnSpc>
                <a:spcPct val="100000"/>
              </a:lnSpc>
              <a:spcBef>
                <a:spcPts val="0"/>
              </a:spcBef>
              <a:spcAft>
                <a:spcPts val="0"/>
              </a:spcAft>
              <a:buClr>
                <a:srgbClr val="000000"/>
              </a:buClr>
              <a:buSzPts val="1100"/>
              <a:buFont typeface="Arial"/>
              <a:buNone/>
            </a:pPr>
            <a:r>
              <a:rPr lang="en-GB" sz="1800">
                <a:latin typeface="Ubuntu"/>
                <a:ea typeface="Ubuntu"/>
                <a:cs typeface="Ubuntu"/>
                <a:sym typeface="Ubuntu"/>
              </a:rPr>
              <a:t>The perceptrons are organized in groups called layers. </a:t>
            </a:r>
            <a:endParaRPr sz="1800">
              <a:latin typeface="Ubuntu"/>
              <a:ea typeface="Ubuntu"/>
              <a:cs typeface="Ubuntu"/>
              <a:sym typeface="Ubuntu"/>
            </a:endParaRPr>
          </a:p>
          <a:p>
            <a:pPr indent="0" lvl="0" marL="0" marR="0" rtl="0" algn="l">
              <a:lnSpc>
                <a:spcPct val="100000"/>
              </a:lnSpc>
              <a:spcBef>
                <a:spcPts val="0"/>
              </a:spcBef>
              <a:spcAft>
                <a:spcPts val="0"/>
              </a:spcAft>
              <a:buClr>
                <a:srgbClr val="000000"/>
              </a:buClr>
              <a:buSzPts val="1100"/>
              <a:buFont typeface="Arial"/>
              <a:buNone/>
            </a:pPr>
            <a:r>
              <a:rPr lang="en-GB" sz="1800">
                <a:latin typeface="Ubuntu"/>
                <a:ea typeface="Ubuntu"/>
                <a:cs typeface="Ubuntu"/>
                <a:sym typeface="Ubuntu"/>
              </a:rPr>
              <a:t>The mode in which the layers are connected is called architecture.</a:t>
            </a:r>
            <a:endParaRPr sz="1800">
              <a:latin typeface="Ubuntu"/>
              <a:ea typeface="Ubuntu"/>
              <a:cs typeface="Ubuntu"/>
              <a:sym typeface="Ubuntu"/>
            </a:endParaRPr>
          </a:p>
          <a:p>
            <a:pPr indent="0" lvl="0" marL="457200" marR="0" rtl="0" algn="l">
              <a:lnSpc>
                <a:spcPct val="100000"/>
              </a:lnSpc>
              <a:spcBef>
                <a:spcPts val="0"/>
              </a:spcBef>
              <a:spcAft>
                <a:spcPts val="0"/>
              </a:spcAft>
              <a:buNone/>
            </a:pPr>
            <a:r>
              <a:t/>
            </a:r>
            <a:endParaRPr sz="1800">
              <a:latin typeface="Ubuntu"/>
              <a:ea typeface="Ubuntu"/>
              <a:cs typeface="Ubuntu"/>
              <a:sym typeface="Ubuntu"/>
            </a:endParaRPr>
          </a:p>
        </p:txBody>
      </p:sp>
      <p:sp>
        <p:nvSpPr>
          <p:cNvPr id="80" name="Google Shape;80;p11"/>
          <p:cNvSpPr txBox="1"/>
          <p:nvPr/>
        </p:nvSpPr>
        <p:spPr>
          <a:xfrm>
            <a:off x="99100" y="6379900"/>
            <a:ext cx="7276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1"/>
                </a:solidFill>
              </a:rPr>
              <a:t>Credits: Deep Learning with Pytorch. 2020  </a:t>
            </a:r>
            <a:endParaRPr sz="900">
              <a:solidFill>
                <a:schemeClr val="dk1"/>
              </a:solidFill>
            </a:endParaRPr>
          </a:p>
          <a:p>
            <a:pPr indent="0" lvl="0" marL="0" rtl="0" algn="l">
              <a:spcBef>
                <a:spcPts val="0"/>
              </a:spcBef>
              <a:spcAft>
                <a:spcPts val="0"/>
              </a:spcAft>
              <a:buNone/>
            </a:pPr>
            <a:r>
              <a:rPr lang="en-GB" sz="900"/>
              <a:t>https://tex.stackexchange.com/questions/132444/diagram-of-an-artificial-neural-network</a:t>
            </a:r>
            <a:endParaRPr sz="900"/>
          </a:p>
          <a:p>
            <a:pPr indent="0" lvl="0" marL="0" rtl="0" algn="l">
              <a:spcBef>
                <a:spcPts val="0"/>
              </a:spcBef>
              <a:spcAft>
                <a:spcPts val="0"/>
              </a:spcAft>
              <a:buNone/>
            </a:pPr>
            <a:r>
              <a:t/>
            </a:r>
            <a:endParaRPr/>
          </a:p>
        </p:txBody>
      </p:sp>
      <p:pic>
        <p:nvPicPr>
          <p:cNvPr id="81" name="Google Shape;81;p11"/>
          <p:cNvPicPr preferRelativeResize="0"/>
          <p:nvPr/>
        </p:nvPicPr>
        <p:blipFill rotWithShape="1">
          <a:blip r:embed="rId3">
            <a:alphaModFix/>
          </a:blip>
          <a:srcRect b="0" l="0" r="0" t="1468"/>
          <a:stretch/>
        </p:blipFill>
        <p:spPr>
          <a:xfrm>
            <a:off x="457200" y="2593925"/>
            <a:ext cx="4730425" cy="2195963"/>
          </a:xfrm>
          <a:prstGeom prst="rect">
            <a:avLst/>
          </a:prstGeom>
          <a:noFill/>
          <a:ln>
            <a:noFill/>
          </a:ln>
        </p:spPr>
      </p:pic>
      <p:sp>
        <p:nvSpPr>
          <p:cNvPr id="82" name="Google Shape;82;p11"/>
          <p:cNvSpPr txBox="1"/>
          <p:nvPr/>
        </p:nvSpPr>
        <p:spPr>
          <a:xfrm>
            <a:off x="5614300" y="2994900"/>
            <a:ext cx="33684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t>A MLP with 3 Layers.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GB"/>
              <a:t>Usually, the number of layers are referenced by the number of hidden layers.</a:t>
            </a:r>
            <a:endParaRPr/>
          </a:p>
        </p:txBody>
      </p:sp>
      <p:grpSp>
        <p:nvGrpSpPr>
          <p:cNvPr id="83" name="Google Shape;83;p11"/>
          <p:cNvGrpSpPr/>
          <p:nvPr/>
        </p:nvGrpSpPr>
        <p:grpSpPr>
          <a:xfrm>
            <a:off x="1703050" y="4689725"/>
            <a:ext cx="7465174" cy="1690175"/>
            <a:chOff x="1703050" y="4689725"/>
            <a:chExt cx="7465174" cy="1690175"/>
          </a:xfrm>
        </p:grpSpPr>
        <p:pic>
          <p:nvPicPr>
            <p:cNvPr id="84" name="Google Shape;84;p11"/>
            <p:cNvPicPr preferRelativeResize="0"/>
            <p:nvPr/>
          </p:nvPicPr>
          <p:blipFill rotWithShape="1">
            <a:blip r:embed="rId4">
              <a:alphaModFix/>
            </a:blip>
            <a:srcRect b="0" l="0" r="0" t="6261"/>
            <a:stretch/>
          </p:blipFill>
          <p:spPr>
            <a:xfrm>
              <a:off x="1703050" y="4689725"/>
              <a:ext cx="7465174" cy="1690175"/>
            </a:xfrm>
            <a:prstGeom prst="rect">
              <a:avLst/>
            </a:prstGeom>
            <a:noFill/>
            <a:ln>
              <a:noFill/>
            </a:ln>
          </p:spPr>
        </p:pic>
        <p:sp>
          <p:nvSpPr>
            <p:cNvPr id="85" name="Google Shape;85;p11"/>
            <p:cNvSpPr/>
            <p:nvPr/>
          </p:nvSpPr>
          <p:spPr>
            <a:xfrm>
              <a:off x="2752225" y="4690150"/>
              <a:ext cx="2961300" cy="363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2"/>
          <p:cNvSpPr txBox="1"/>
          <p:nvPr>
            <p:ph type="title"/>
          </p:nvPr>
        </p:nvSpPr>
        <p:spPr>
          <a:xfrm>
            <a:off x="457200" y="472985"/>
            <a:ext cx="8229600" cy="557555"/>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Agenda</a:t>
            </a:r>
            <a:endParaRPr/>
          </a:p>
        </p:txBody>
      </p:sp>
      <p:sp>
        <p:nvSpPr>
          <p:cNvPr id="91" name="Google Shape;91;p12"/>
          <p:cNvSpPr txBox="1"/>
          <p:nvPr/>
        </p:nvSpPr>
        <p:spPr>
          <a:xfrm>
            <a:off x="424500" y="1847725"/>
            <a:ext cx="8284800" cy="7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GB" sz="1800" u="none" cap="none" strike="noStrike">
                <a:solidFill>
                  <a:srgbClr val="000000"/>
                </a:solidFill>
                <a:latin typeface="Ubuntu"/>
                <a:ea typeface="Ubuntu"/>
                <a:cs typeface="Ubuntu"/>
                <a:sym typeface="Ubuntu"/>
              </a:rPr>
              <a:t>In this lab exercises we are going to see: </a:t>
            </a:r>
            <a:endParaRPr b="0" i="0" sz="1800" u="none" cap="none" strike="noStrike">
              <a:solidFill>
                <a:srgbClr val="000000"/>
              </a:solidFill>
              <a:latin typeface="Ubuntu"/>
              <a:ea typeface="Ubuntu"/>
              <a:cs typeface="Ubuntu"/>
              <a:sym typeface="Ubuntu"/>
            </a:endParaRPr>
          </a:p>
          <a:p>
            <a:pPr indent="0" lvl="0" marL="0" marR="0" rtl="0" algn="l">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Ubuntu"/>
              <a:ea typeface="Ubuntu"/>
              <a:cs typeface="Ubuntu"/>
              <a:sym typeface="Ubuntu"/>
            </a:endParaRPr>
          </a:p>
          <a:p>
            <a:pPr indent="-342900" lvl="0" marL="457200" rtl="0" algn="l">
              <a:spcBef>
                <a:spcPts val="0"/>
              </a:spcBef>
              <a:spcAft>
                <a:spcPts val="0"/>
              </a:spcAft>
              <a:buClr>
                <a:schemeClr val="dk1"/>
              </a:buClr>
              <a:buSzPts val="1800"/>
              <a:buFont typeface="Ubuntu"/>
              <a:buAutoNum type="arabicPeriod"/>
            </a:pPr>
            <a:r>
              <a:rPr lang="en-GB" sz="1800">
                <a:solidFill>
                  <a:schemeClr val="dk1"/>
                </a:solidFill>
                <a:latin typeface="Ubuntu"/>
                <a:ea typeface="Ubuntu"/>
                <a:cs typeface="Ubuntu"/>
                <a:sym typeface="Ubuntu"/>
              </a:rPr>
              <a:t>How to define a MLP with Pytorch.</a:t>
            </a:r>
            <a:endParaRPr sz="1800">
              <a:solidFill>
                <a:schemeClr val="dk1"/>
              </a:solidFill>
              <a:latin typeface="Ubuntu"/>
              <a:ea typeface="Ubuntu"/>
              <a:cs typeface="Ubuntu"/>
              <a:sym typeface="Ubuntu"/>
            </a:endParaRPr>
          </a:p>
          <a:p>
            <a:pPr indent="-342900" lvl="0" marL="457200" rtl="0" algn="l">
              <a:spcBef>
                <a:spcPts val="0"/>
              </a:spcBef>
              <a:spcAft>
                <a:spcPts val="0"/>
              </a:spcAft>
              <a:buClr>
                <a:schemeClr val="dk1"/>
              </a:buClr>
              <a:buSzPts val="1800"/>
              <a:buFont typeface="Ubuntu"/>
              <a:buAutoNum type="arabicPeriod"/>
            </a:pPr>
            <a:r>
              <a:rPr lang="en-GB" sz="1800">
                <a:solidFill>
                  <a:schemeClr val="dk1"/>
                </a:solidFill>
                <a:latin typeface="Ubuntu"/>
                <a:ea typeface="Ubuntu"/>
                <a:cs typeface="Ubuntu"/>
                <a:sym typeface="Ubuntu"/>
              </a:rPr>
              <a:t>Dataset class and Dataloaders.</a:t>
            </a:r>
            <a:endParaRPr sz="1800">
              <a:solidFill>
                <a:schemeClr val="dk1"/>
              </a:solidFill>
              <a:latin typeface="Ubuntu"/>
              <a:ea typeface="Ubuntu"/>
              <a:cs typeface="Ubuntu"/>
              <a:sym typeface="Ubuntu"/>
            </a:endParaRPr>
          </a:p>
          <a:p>
            <a:pPr indent="-342900" lvl="0" marL="457200" rtl="0" algn="l">
              <a:spcBef>
                <a:spcPts val="0"/>
              </a:spcBef>
              <a:spcAft>
                <a:spcPts val="0"/>
              </a:spcAft>
              <a:buClr>
                <a:schemeClr val="dk1"/>
              </a:buClr>
              <a:buSzPts val="1800"/>
              <a:buFont typeface="Ubuntu"/>
              <a:buAutoNum type="arabicPeriod"/>
            </a:pPr>
            <a:r>
              <a:rPr lang="en-GB" sz="1800">
                <a:solidFill>
                  <a:schemeClr val="dk1"/>
                </a:solidFill>
                <a:latin typeface="Ubuntu"/>
                <a:ea typeface="Ubuntu"/>
                <a:cs typeface="Ubuntu"/>
                <a:sym typeface="Ubuntu"/>
              </a:rPr>
              <a:t>Introduction to the Torchvision library.</a:t>
            </a:r>
            <a:endParaRPr sz="1800">
              <a:solidFill>
                <a:schemeClr val="dk1"/>
              </a:solidFill>
              <a:latin typeface="Ubuntu"/>
              <a:ea typeface="Ubuntu"/>
              <a:cs typeface="Ubuntu"/>
              <a:sym typeface="Ubuntu"/>
            </a:endParaRPr>
          </a:p>
          <a:p>
            <a:pPr indent="0" lvl="0" marL="0" marR="0" rtl="0" algn="l">
              <a:lnSpc>
                <a:spcPct val="100000"/>
              </a:lnSpc>
              <a:spcBef>
                <a:spcPts val="0"/>
              </a:spcBef>
              <a:spcAft>
                <a:spcPts val="0"/>
              </a:spcAft>
              <a:buNone/>
            </a:pPr>
            <a:r>
              <a:t/>
            </a:r>
            <a:endParaRPr sz="1800">
              <a:latin typeface="Ubuntu"/>
              <a:ea typeface="Ubuntu"/>
              <a:cs typeface="Ubuntu"/>
              <a:sym typeface="Ubuntu"/>
            </a:endParaRPr>
          </a:p>
          <a:p>
            <a:pPr indent="0" lvl="0" marL="457200" marR="0" rtl="0" algn="l">
              <a:lnSpc>
                <a:spcPct val="100000"/>
              </a:lnSpc>
              <a:spcBef>
                <a:spcPts val="0"/>
              </a:spcBef>
              <a:spcAft>
                <a:spcPts val="0"/>
              </a:spcAft>
              <a:buNone/>
            </a:pPr>
            <a:r>
              <a:t/>
            </a:r>
            <a:endParaRPr sz="1800">
              <a:latin typeface="Ubuntu"/>
              <a:ea typeface="Ubuntu"/>
              <a:cs typeface="Ubuntu"/>
              <a:sym typeface="Ubuntu"/>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title"/>
          </p:nvPr>
        </p:nvSpPr>
        <p:spPr>
          <a:xfrm>
            <a:off x="457200" y="625385"/>
            <a:ext cx="8229600" cy="557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Torch.nn for define the Network</a:t>
            </a:r>
            <a:endParaRPr/>
          </a:p>
        </p:txBody>
      </p:sp>
      <p:sp>
        <p:nvSpPr>
          <p:cNvPr id="97" name="Google Shape;97;p13"/>
          <p:cNvSpPr txBox="1"/>
          <p:nvPr/>
        </p:nvSpPr>
        <p:spPr>
          <a:xfrm>
            <a:off x="424500" y="1542925"/>
            <a:ext cx="8284800" cy="7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800">
                <a:latin typeface="Ubuntu"/>
                <a:ea typeface="Ubuntu"/>
                <a:cs typeface="Ubuntu"/>
                <a:sym typeface="Ubuntu"/>
              </a:rPr>
              <a:t>Three ways to define a network architecture.</a:t>
            </a:r>
            <a:endParaRPr b="0" i="0" sz="1800" u="none" cap="none" strike="noStrike">
              <a:solidFill>
                <a:srgbClr val="000000"/>
              </a:solidFill>
              <a:latin typeface="Ubuntu"/>
              <a:ea typeface="Ubuntu"/>
              <a:cs typeface="Ubuntu"/>
              <a:sym typeface="Ubuntu"/>
            </a:endParaRPr>
          </a:p>
          <a:p>
            <a:pPr indent="0" lvl="0" marL="457200" marR="0" rtl="0" algn="l">
              <a:lnSpc>
                <a:spcPct val="100000"/>
              </a:lnSpc>
              <a:spcBef>
                <a:spcPts val="0"/>
              </a:spcBef>
              <a:spcAft>
                <a:spcPts val="0"/>
              </a:spcAft>
              <a:buNone/>
            </a:pPr>
            <a:r>
              <a:t/>
            </a:r>
            <a:endParaRPr sz="1800">
              <a:latin typeface="Ubuntu"/>
              <a:ea typeface="Ubuntu"/>
              <a:cs typeface="Ubuntu"/>
              <a:sym typeface="Ubuntu"/>
            </a:endParaRPr>
          </a:p>
        </p:txBody>
      </p:sp>
      <p:sp>
        <p:nvSpPr>
          <p:cNvPr id="98" name="Google Shape;98;p13"/>
          <p:cNvSpPr txBox="1"/>
          <p:nvPr/>
        </p:nvSpPr>
        <p:spPr>
          <a:xfrm>
            <a:off x="99100" y="6379900"/>
            <a:ext cx="7276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900">
                <a:solidFill>
                  <a:schemeClr val="dk1"/>
                </a:solidFill>
              </a:rPr>
              <a:t>Credits: </a:t>
            </a:r>
            <a:r>
              <a:rPr lang="en-GB" sz="900"/>
              <a:t>https://h1ros.github.io/posts/3-ways-of-creating-a-neural-network-in-pytorch/</a:t>
            </a:r>
            <a:endParaRPr sz="900"/>
          </a:p>
          <a:p>
            <a:pPr indent="0" lvl="0" marL="0" rtl="0" algn="l">
              <a:spcBef>
                <a:spcPts val="0"/>
              </a:spcBef>
              <a:spcAft>
                <a:spcPts val="0"/>
              </a:spcAft>
              <a:buNone/>
            </a:pPr>
            <a:r>
              <a:t/>
            </a:r>
            <a:endParaRPr/>
          </a:p>
        </p:txBody>
      </p:sp>
      <p:pic>
        <p:nvPicPr>
          <p:cNvPr id="99" name="Google Shape;99;p13"/>
          <p:cNvPicPr preferRelativeResize="0"/>
          <p:nvPr/>
        </p:nvPicPr>
        <p:blipFill>
          <a:blip r:embed="rId3">
            <a:alphaModFix/>
          </a:blip>
          <a:stretch>
            <a:fillRect/>
          </a:stretch>
        </p:blipFill>
        <p:spPr>
          <a:xfrm>
            <a:off x="1143000" y="2278825"/>
            <a:ext cx="6498709" cy="37962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4"/>
          <p:cNvSpPr txBox="1"/>
          <p:nvPr>
            <p:ph type="title"/>
          </p:nvPr>
        </p:nvSpPr>
        <p:spPr>
          <a:xfrm>
            <a:off x="457200" y="625385"/>
            <a:ext cx="8229600" cy="557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Torch.nn for define the Network</a:t>
            </a:r>
            <a:endParaRPr/>
          </a:p>
        </p:txBody>
      </p:sp>
      <p:sp>
        <p:nvSpPr>
          <p:cNvPr id="105" name="Google Shape;105;p14"/>
          <p:cNvSpPr txBox="1"/>
          <p:nvPr/>
        </p:nvSpPr>
        <p:spPr>
          <a:xfrm>
            <a:off x="424500" y="1542925"/>
            <a:ext cx="8284800" cy="7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800">
                <a:latin typeface="Ubuntu"/>
                <a:ea typeface="Ubuntu"/>
                <a:cs typeface="Ubuntu"/>
                <a:sym typeface="Ubuntu"/>
              </a:rPr>
              <a:t>nn.Module is the default mode. Allows more flexibility and clarity.</a:t>
            </a:r>
            <a:endParaRPr b="0" i="0" sz="1800" u="none" cap="none" strike="noStrike">
              <a:solidFill>
                <a:srgbClr val="000000"/>
              </a:solidFill>
              <a:latin typeface="Ubuntu"/>
              <a:ea typeface="Ubuntu"/>
              <a:cs typeface="Ubuntu"/>
              <a:sym typeface="Ubuntu"/>
            </a:endParaRPr>
          </a:p>
          <a:p>
            <a:pPr indent="0" lvl="0" marL="457200" marR="0" rtl="0" algn="l">
              <a:lnSpc>
                <a:spcPct val="100000"/>
              </a:lnSpc>
              <a:spcBef>
                <a:spcPts val="0"/>
              </a:spcBef>
              <a:spcAft>
                <a:spcPts val="0"/>
              </a:spcAft>
              <a:buNone/>
            </a:pPr>
            <a:r>
              <a:t/>
            </a:r>
            <a:endParaRPr sz="1800">
              <a:latin typeface="Ubuntu"/>
              <a:ea typeface="Ubuntu"/>
              <a:cs typeface="Ubuntu"/>
              <a:sym typeface="Ubuntu"/>
            </a:endParaRPr>
          </a:p>
        </p:txBody>
      </p:sp>
      <p:sp>
        <p:nvSpPr>
          <p:cNvPr id="106" name="Google Shape;106;p14"/>
          <p:cNvSpPr txBox="1"/>
          <p:nvPr/>
        </p:nvSpPr>
        <p:spPr>
          <a:xfrm>
            <a:off x="99100" y="6379900"/>
            <a:ext cx="7276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900">
                <a:solidFill>
                  <a:schemeClr val="dk1"/>
                </a:solidFill>
              </a:rPr>
              <a:t>Credits: </a:t>
            </a:r>
            <a:r>
              <a:rPr lang="en-GB" sz="900">
                <a:solidFill>
                  <a:schemeClr val="dk1"/>
                </a:solidFill>
              </a:rPr>
              <a:t>https://h1ros.github.io/posts/3-ways-of-creating-a-neural-network-in-pytorch/</a:t>
            </a:r>
            <a:endParaRPr sz="900"/>
          </a:p>
          <a:p>
            <a:pPr indent="0" lvl="0" marL="0" rtl="0" algn="l">
              <a:spcBef>
                <a:spcPts val="0"/>
              </a:spcBef>
              <a:spcAft>
                <a:spcPts val="0"/>
              </a:spcAft>
              <a:buNone/>
            </a:pPr>
            <a:r>
              <a:t/>
            </a:r>
            <a:endParaRPr/>
          </a:p>
        </p:txBody>
      </p:sp>
      <p:pic>
        <p:nvPicPr>
          <p:cNvPr id="107" name="Google Shape;107;p14"/>
          <p:cNvPicPr preferRelativeResize="0"/>
          <p:nvPr/>
        </p:nvPicPr>
        <p:blipFill>
          <a:blip r:embed="rId3">
            <a:alphaModFix/>
          </a:blip>
          <a:stretch>
            <a:fillRect/>
          </a:stretch>
        </p:blipFill>
        <p:spPr>
          <a:xfrm>
            <a:off x="2175450" y="1897825"/>
            <a:ext cx="4383100" cy="4512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457200" y="625385"/>
            <a:ext cx="8229600" cy="557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Torch.nn for define the Network</a:t>
            </a:r>
            <a:endParaRPr/>
          </a:p>
        </p:txBody>
      </p:sp>
      <p:sp>
        <p:nvSpPr>
          <p:cNvPr id="113" name="Google Shape;113;p15"/>
          <p:cNvSpPr txBox="1"/>
          <p:nvPr/>
        </p:nvSpPr>
        <p:spPr>
          <a:xfrm>
            <a:off x="424500" y="1542925"/>
            <a:ext cx="8284800" cy="7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800">
                <a:latin typeface="Ubuntu"/>
                <a:ea typeface="Ubuntu"/>
                <a:cs typeface="Ubuntu"/>
                <a:sym typeface="Ubuntu"/>
              </a:rPr>
              <a:t>nn.Sequential() allows to stack layers in a feed-forward manner.</a:t>
            </a:r>
            <a:endParaRPr b="0" i="0" sz="1800" u="none" cap="none" strike="noStrike">
              <a:solidFill>
                <a:srgbClr val="000000"/>
              </a:solidFill>
              <a:latin typeface="Ubuntu"/>
              <a:ea typeface="Ubuntu"/>
              <a:cs typeface="Ubuntu"/>
              <a:sym typeface="Ubuntu"/>
            </a:endParaRPr>
          </a:p>
          <a:p>
            <a:pPr indent="0" lvl="0" marL="457200" marR="0" rtl="0" algn="l">
              <a:lnSpc>
                <a:spcPct val="100000"/>
              </a:lnSpc>
              <a:spcBef>
                <a:spcPts val="0"/>
              </a:spcBef>
              <a:spcAft>
                <a:spcPts val="0"/>
              </a:spcAft>
              <a:buNone/>
            </a:pPr>
            <a:r>
              <a:t/>
            </a:r>
            <a:endParaRPr sz="1800">
              <a:latin typeface="Ubuntu"/>
              <a:ea typeface="Ubuntu"/>
              <a:cs typeface="Ubuntu"/>
              <a:sym typeface="Ubuntu"/>
            </a:endParaRPr>
          </a:p>
        </p:txBody>
      </p:sp>
      <p:sp>
        <p:nvSpPr>
          <p:cNvPr id="114" name="Google Shape;114;p15"/>
          <p:cNvSpPr txBox="1"/>
          <p:nvPr/>
        </p:nvSpPr>
        <p:spPr>
          <a:xfrm>
            <a:off x="99100" y="6379900"/>
            <a:ext cx="7276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900">
                <a:solidFill>
                  <a:schemeClr val="dk1"/>
                </a:solidFill>
              </a:rPr>
              <a:t>Credits: https://h1ros.github.io/posts/3-ways-of-creating-a-neural-network-in-pytorch/</a:t>
            </a:r>
            <a:endParaRPr sz="900"/>
          </a:p>
          <a:p>
            <a:pPr indent="0" lvl="0" marL="0" rtl="0" algn="l">
              <a:spcBef>
                <a:spcPts val="0"/>
              </a:spcBef>
              <a:spcAft>
                <a:spcPts val="0"/>
              </a:spcAft>
              <a:buNone/>
            </a:pPr>
            <a:r>
              <a:t/>
            </a:r>
            <a:endParaRPr/>
          </a:p>
        </p:txBody>
      </p:sp>
      <p:pic>
        <p:nvPicPr>
          <p:cNvPr id="115" name="Google Shape;115;p15"/>
          <p:cNvPicPr preferRelativeResize="0"/>
          <p:nvPr/>
        </p:nvPicPr>
        <p:blipFill>
          <a:blip r:embed="rId3">
            <a:alphaModFix/>
          </a:blip>
          <a:stretch>
            <a:fillRect/>
          </a:stretch>
        </p:blipFill>
        <p:spPr>
          <a:xfrm>
            <a:off x="152400" y="2082538"/>
            <a:ext cx="4886495" cy="3382963"/>
          </a:xfrm>
          <a:prstGeom prst="rect">
            <a:avLst/>
          </a:prstGeom>
          <a:noFill/>
          <a:ln>
            <a:noFill/>
          </a:ln>
        </p:spPr>
      </p:pic>
      <p:pic>
        <p:nvPicPr>
          <p:cNvPr id="116" name="Google Shape;116;p15"/>
          <p:cNvPicPr preferRelativeResize="0"/>
          <p:nvPr/>
        </p:nvPicPr>
        <p:blipFill>
          <a:blip r:embed="rId4">
            <a:alphaModFix/>
          </a:blip>
          <a:stretch>
            <a:fillRect/>
          </a:stretch>
        </p:blipFill>
        <p:spPr>
          <a:xfrm>
            <a:off x="4651850" y="2066650"/>
            <a:ext cx="4806651" cy="37343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ph type="title"/>
          </p:nvPr>
        </p:nvSpPr>
        <p:spPr>
          <a:xfrm>
            <a:off x="457200" y="625385"/>
            <a:ext cx="8229600" cy="557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Torch.nn for define the Network</a:t>
            </a:r>
            <a:endParaRPr/>
          </a:p>
        </p:txBody>
      </p:sp>
      <p:sp>
        <p:nvSpPr>
          <p:cNvPr id="122" name="Google Shape;122;p16"/>
          <p:cNvSpPr txBox="1"/>
          <p:nvPr/>
        </p:nvSpPr>
        <p:spPr>
          <a:xfrm>
            <a:off x="424500" y="1390525"/>
            <a:ext cx="8284800" cy="7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800">
                <a:latin typeface="Ubuntu"/>
                <a:ea typeface="Ubuntu"/>
                <a:cs typeface="Ubuntu"/>
                <a:sym typeface="Ubuntu"/>
              </a:rPr>
              <a:t>A mixture of nn.Sequential and nn.Module</a:t>
            </a:r>
            <a:endParaRPr b="0" i="0" sz="1800" u="none" cap="none" strike="noStrike">
              <a:solidFill>
                <a:srgbClr val="000000"/>
              </a:solidFill>
              <a:latin typeface="Ubuntu"/>
              <a:ea typeface="Ubuntu"/>
              <a:cs typeface="Ubuntu"/>
              <a:sym typeface="Ubuntu"/>
            </a:endParaRPr>
          </a:p>
          <a:p>
            <a:pPr indent="0" lvl="0" marL="457200" marR="0" rtl="0" algn="l">
              <a:lnSpc>
                <a:spcPct val="100000"/>
              </a:lnSpc>
              <a:spcBef>
                <a:spcPts val="0"/>
              </a:spcBef>
              <a:spcAft>
                <a:spcPts val="0"/>
              </a:spcAft>
              <a:buNone/>
            </a:pPr>
            <a:r>
              <a:t/>
            </a:r>
            <a:endParaRPr sz="1800">
              <a:latin typeface="Ubuntu"/>
              <a:ea typeface="Ubuntu"/>
              <a:cs typeface="Ubuntu"/>
              <a:sym typeface="Ubuntu"/>
            </a:endParaRPr>
          </a:p>
        </p:txBody>
      </p:sp>
      <p:sp>
        <p:nvSpPr>
          <p:cNvPr id="123" name="Google Shape;123;p16"/>
          <p:cNvSpPr txBox="1"/>
          <p:nvPr/>
        </p:nvSpPr>
        <p:spPr>
          <a:xfrm>
            <a:off x="99100" y="6379900"/>
            <a:ext cx="7276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900">
                <a:solidFill>
                  <a:schemeClr val="dk1"/>
                </a:solidFill>
              </a:rPr>
              <a:t>Credits: https://h1ros.github.io/posts/3-ways-of-creating-a-neural-network-in-pytorch/</a:t>
            </a:r>
            <a:endParaRPr sz="900"/>
          </a:p>
          <a:p>
            <a:pPr indent="0" lvl="0" marL="0" rtl="0" algn="l">
              <a:spcBef>
                <a:spcPts val="0"/>
              </a:spcBef>
              <a:spcAft>
                <a:spcPts val="0"/>
              </a:spcAft>
              <a:buNone/>
            </a:pPr>
            <a:r>
              <a:t/>
            </a:r>
            <a:endParaRPr/>
          </a:p>
        </p:txBody>
      </p:sp>
      <p:pic>
        <p:nvPicPr>
          <p:cNvPr id="124" name="Google Shape;124;p16"/>
          <p:cNvPicPr preferRelativeResize="0"/>
          <p:nvPr/>
        </p:nvPicPr>
        <p:blipFill>
          <a:blip r:embed="rId3">
            <a:alphaModFix/>
          </a:blip>
          <a:stretch>
            <a:fillRect/>
          </a:stretch>
        </p:blipFill>
        <p:spPr>
          <a:xfrm>
            <a:off x="2667000" y="1516825"/>
            <a:ext cx="4069950" cy="51944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ph type="title"/>
          </p:nvPr>
        </p:nvSpPr>
        <p:spPr>
          <a:xfrm>
            <a:off x="457200" y="625385"/>
            <a:ext cx="8229600" cy="557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200"/>
              <a:buNone/>
            </a:pPr>
            <a:r>
              <a:rPr lang="en-GB" sz="2800">
                <a:solidFill>
                  <a:srgbClr val="3C78D8"/>
                </a:solidFill>
                <a:latin typeface="Ubuntu"/>
                <a:ea typeface="Ubuntu"/>
                <a:cs typeface="Ubuntu"/>
                <a:sym typeface="Ubuntu"/>
              </a:rPr>
              <a:t>Torch.nn for define the Network</a:t>
            </a:r>
            <a:endParaRPr/>
          </a:p>
        </p:txBody>
      </p:sp>
      <p:sp>
        <p:nvSpPr>
          <p:cNvPr id="130" name="Google Shape;130;p17"/>
          <p:cNvSpPr txBox="1"/>
          <p:nvPr/>
        </p:nvSpPr>
        <p:spPr>
          <a:xfrm>
            <a:off x="424500" y="1390525"/>
            <a:ext cx="8284800" cy="7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800">
                <a:latin typeface="Ubuntu"/>
                <a:ea typeface="Ubuntu"/>
                <a:cs typeface="Ubuntu"/>
                <a:sym typeface="Ubuntu"/>
              </a:rPr>
              <a:t>nn.ModuleList()</a:t>
            </a:r>
            <a:endParaRPr sz="1800">
              <a:latin typeface="Ubuntu"/>
              <a:ea typeface="Ubuntu"/>
              <a:cs typeface="Ubuntu"/>
              <a:sym typeface="Ubuntu"/>
            </a:endParaRPr>
          </a:p>
          <a:p>
            <a:pPr indent="0" lvl="0" marL="0" marR="0" rtl="0" algn="l">
              <a:lnSpc>
                <a:spcPct val="100000"/>
              </a:lnSpc>
              <a:spcBef>
                <a:spcPts val="0"/>
              </a:spcBef>
              <a:spcAft>
                <a:spcPts val="0"/>
              </a:spcAft>
              <a:buClr>
                <a:srgbClr val="000000"/>
              </a:buClr>
              <a:buSzPts val="1100"/>
              <a:buFont typeface="Arial"/>
              <a:buNone/>
            </a:pPr>
            <a:r>
              <a:t/>
            </a:r>
            <a:endParaRPr sz="1800">
              <a:latin typeface="Ubuntu"/>
              <a:ea typeface="Ubuntu"/>
              <a:cs typeface="Ubuntu"/>
              <a:sym typeface="Ubuntu"/>
            </a:endParaRPr>
          </a:p>
          <a:p>
            <a:pPr indent="0" lvl="0" marL="0" marR="0" rtl="0" algn="l">
              <a:lnSpc>
                <a:spcPct val="100000"/>
              </a:lnSpc>
              <a:spcBef>
                <a:spcPts val="0"/>
              </a:spcBef>
              <a:spcAft>
                <a:spcPts val="0"/>
              </a:spcAft>
              <a:buClr>
                <a:srgbClr val="000000"/>
              </a:buClr>
              <a:buSzPts val="1100"/>
              <a:buFont typeface="Arial"/>
              <a:buNone/>
            </a:pPr>
            <a:r>
              <a:t/>
            </a:r>
            <a:endParaRPr sz="1800">
              <a:latin typeface="Ubuntu"/>
              <a:ea typeface="Ubuntu"/>
              <a:cs typeface="Ubuntu"/>
              <a:sym typeface="Ubuntu"/>
            </a:endParaRPr>
          </a:p>
          <a:p>
            <a:pPr indent="0" lvl="0" marL="0" marR="0" rtl="0" algn="l">
              <a:lnSpc>
                <a:spcPct val="100000"/>
              </a:lnSpc>
              <a:spcBef>
                <a:spcPts val="0"/>
              </a:spcBef>
              <a:spcAft>
                <a:spcPts val="0"/>
              </a:spcAft>
              <a:buClr>
                <a:srgbClr val="000000"/>
              </a:buClr>
              <a:buSzPts val="1100"/>
              <a:buFont typeface="Arial"/>
              <a:buNone/>
            </a:pPr>
            <a:r>
              <a:rPr lang="en-GB" sz="1800">
                <a:latin typeface="Ubuntu"/>
                <a:ea typeface="Ubuntu"/>
                <a:cs typeface="Ubuntu"/>
                <a:sym typeface="Ubuntu"/>
              </a:rPr>
              <a:t>Permit to store layers</a:t>
            </a:r>
            <a:endParaRPr sz="1800">
              <a:latin typeface="Ubuntu"/>
              <a:ea typeface="Ubuntu"/>
              <a:cs typeface="Ubuntu"/>
              <a:sym typeface="Ubuntu"/>
            </a:endParaRPr>
          </a:p>
          <a:p>
            <a:pPr indent="0" lvl="0" marL="0" marR="0" rtl="0" algn="l">
              <a:lnSpc>
                <a:spcPct val="100000"/>
              </a:lnSpc>
              <a:spcBef>
                <a:spcPts val="0"/>
              </a:spcBef>
              <a:spcAft>
                <a:spcPts val="0"/>
              </a:spcAft>
              <a:buClr>
                <a:srgbClr val="000000"/>
              </a:buClr>
              <a:buSzPts val="1100"/>
              <a:buFont typeface="Arial"/>
              <a:buNone/>
            </a:pPr>
            <a:r>
              <a:rPr lang="en-GB" sz="1800">
                <a:latin typeface="Ubuntu"/>
                <a:ea typeface="Ubuntu"/>
                <a:cs typeface="Ubuntu"/>
                <a:sym typeface="Ubuntu"/>
              </a:rPr>
              <a:t>I</a:t>
            </a:r>
            <a:r>
              <a:rPr lang="en-GB" sz="1800">
                <a:latin typeface="Ubuntu"/>
                <a:ea typeface="Ubuntu"/>
                <a:cs typeface="Ubuntu"/>
                <a:sym typeface="Ubuntu"/>
              </a:rPr>
              <a:t>n a python list.</a:t>
            </a:r>
            <a:endParaRPr sz="1800">
              <a:latin typeface="Ubuntu"/>
              <a:ea typeface="Ubuntu"/>
              <a:cs typeface="Ubuntu"/>
              <a:sym typeface="Ubuntu"/>
            </a:endParaRPr>
          </a:p>
          <a:p>
            <a:pPr indent="0" lvl="0" marL="0" marR="0" rtl="0" algn="l">
              <a:lnSpc>
                <a:spcPct val="100000"/>
              </a:lnSpc>
              <a:spcBef>
                <a:spcPts val="0"/>
              </a:spcBef>
              <a:spcAft>
                <a:spcPts val="0"/>
              </a:spcAft>
              <a:buClr>
                <a:srgbClr val="000000"/>
              </a:buClr>
              <a:buSzPts val="1100"/>
              <a:buFont typeface="Arial"/>
              <a:buNone/>
            </a:pPr>
            <a:r>
              <a:t/>
            </a:r>
            <a:endParaRPr sz="1800">
              <a:latin typeface="Ubuntu"/>
              <a:ea typeface="Ubuntu"/>
              <a:cs typeface="Ubuntu"/>
              <a:sym typeface="Ubuntu"/>
            </a:endParaRPr>
          </a:p>
          <a:p>
            <a:pPr indent="0" lvl="0" marL="0" marR="0" rtl="0" algn="l">
              <a:lnSpc>
                <a:spcPct val="100000"/>
              </a:lnSpc>
              <a:spcBef>
                <a:spcPts val="0"/>
              </a:spcBef>
              <a:spcAft>
                <a:spcPts val="0"/>
              </a:spcAft>
              <a:buClr>
                <a:srgbClr val="000000"/>
              </a:buClr>
              <a:buSzPts val="1100"/>
              <a:buFont typeface="Arial"/>
              <a:buNone/>
            </a:pPr>
            <a:r>
              <a:rPr lang="en-GB" sz="1800">
                <a:latin typeface="Ubuntu"/>
                <a:ea typeface="Ubuntu"/>
                <a:cs typeface="Ubuntu"/>
                <a:sym typeface="Ubuntu"/>
              </a:rPr>
              <a:t>Useful for iterative mode</a:t>
            </a:r>
            <a:endParaRPr sz="1800">
              <a:latin typeface="Ubuntu"/>
              <a:ea typeface="Ubuntu"/>
              <a:cs typeface="Ubuntu"/>
              <a:sym typeface="Ubuntu"/>
            </a:endParaRPr>
          </a:p>
          <a:p>
            <a:pPr indent="0" lvl="0" marL="457200" marR="0" rtl="0" algn="l">
              <a:lnSpc>
                <a:spcPct val="100000"/>
              </a:lnSpc>
              <a:spcBef>
                <a:spcPts val="0"/>
              </a:spcBef>
              <a:spcAft>
                <a:spcPts val="0"/>
              </a:spcAft>
              <a:buNone/>
            </a:pPr>
            <a:r>
              <a:t/>
            </a:r>
            <a:endParaRPr sz="1800">
              <a:latin typeface="Ubuntu"/>
              <a:ea typeface="Ubuntu"/>
              <a:cs typeface="Ubuntu"/>
              <a:sym typeface="Ubuntu"/>
            </a:endParaRPr>
          </a:p>
        </p:txBody>
      </p:sp>
      <p:sp>
        <p:nvSpPr>
          <p:cNvPr id="131" name="Google Shape;131;p17"/>
          <p:cNvSpPr txBox="1"/>
          <p:nvPr/>
        </p:nvSpPr>
        <p:spPr>
          <a:xfrm>
            <a:off x="99100" y="6379900"/>
            <a:ext cx="7276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900">
                <a:solidFill>
                  <a:schemeClr val="dk1"/>
                </a:solidFill>
              </a:rPr>
              <a:t>Credits: https://h1ros.github.io/posts/3-ways-of-creating-a-neural-network-in-pytorch/</a:t>
            </a:r>
            <a:endParaRPr sz="900"/>
          </a:p>
          <a:p>
            <a:pPr indent="0" lvl="0" marL="0" rtl="0" algn="l">
              <a:spcBef>
                <a:spcPts val="0"/>
              </a:spcBef>
              <a:spcAft>
                <a:spcPts val="0"/>
              </a:spcAft>
              <a:buNone/>
            </a:pPr>
            <a:r>
              <a:t/>
            </a:r>
            <a:endParaRPr/>
          </a:p>
        </p:txBody>
      </p:sp>
      <p:pic>
        <p:nvPicPr>
          <p:cNvPr id="132" name="Google Shape;132;p17"/>
          <p:cNvPicPr preferRelativeResize="0"/>
          <p:nvPr/>
        </p:nvPicPr>
        <p:blipFill>
          <a:blip r:embed="rId3">
            <a:alphaModFix/>
          </a:blip>
          <a:stretch>
            <a:fillRect/>
          </a:stretch>
        </p:blipFill>
        <p:spPr>
          <a:xfrm>
            <a:off x="3811225" y="1106875"/>
            <a:ext cx="4517761" cy="56820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